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6" r:id="rId2"/>
    <p:sldId id="323" r:id="rId3"/>
    <p:sldId id="322" r:id="rId4"/>
    <p:sldId id="310" r:id="rId5"/>
    <p:sldId id="309" r:id="rId6"/>
    <p:sldId id="324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20" r:id="rId15"/>
    <p:sldId id="319" r:id="rId16"/>
    <p:sldId id="32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oudhury, A" initials="CA" lastIdx="6" clrIdx="0">
    <p:extLst>
      <p:ext uri="{19B8F6BF-5375-455C-9EA6-DF929625EA0E}">
        <p15:presenceInfo xmlns:p15="http://schemas.microsoft.com/office/powerpoint/2012/main" userId="S-1-5-21-5877280-645493455-1586447248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56D0"/>
    <a:srgbClr val="12A675"/>
    <a:srgbClr val="5061D8"/>
    <a:srgbClr val="00B050"/>
    <a:srgbClr val="CCFF99"/>
    <a:srgbClr val="F2F72F"/>
    <a:srgbClr val="83C4EF"/>
    <a:srgbClr val="79BBD7"/>
    <a:srgbClr val="5EBBD4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>
      <p:cViewPr varScale="1">
        <p:scale>
          <a:sx n="98" d="100"/>
          <a:sy n="98" d="100"/>
        </p:scale>
        <p:origin x="9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26446;&#26126;&#33459;\&#32654;&#22269;&#23398;&#20064;\&#35770;&#25991;\&#31185;&#30740;-&#35770;&#25991;-2018\POMS\&#25968;&#25454;\&#25152;&#26377;&#21464;&#37327;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244-4831-BF64-F69729E362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244-4831-BF64-F69729E362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244-4831-BF64-F69729E3622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244-4831-BF64-F69729E3622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244-4831-BF64-F69729E3622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244-4831-BF64-F69729E362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Sheet1!$K$2:$K$7</c:f>
              <c:strCache>
                <c:ptCount val="6"/>
                <c:pt idx="0">
                  <c:v>Tmall</c:v>
                </c:pt>
                <c:pt idx="1">
                  <c:v>JD</c:v>
                </c:pt>
                <c:pt idx="2">
                  <c:v>VIP</c:v>
                </c:pt>
                <c:pt idx="3">
                  <c:v>Suning</c:v>
                </c:pt>
                <c:pt idx="4">
                  <c:v>Gome Online</c:v>
                </c:pt>
                <c:pt idx="5">
                  <c:v>Others</c:v>
                </c:pt>
              </c:strCache>
            </c:strRef>
          </c:cat>
          <c:val>
            <c:numRef>
              <c:f>Sheet1!$L$2:$L$7</c:f>
              <c:numCache>
                <c:formatCode>0.00%</c:formatCode>
                <c:ptCount val="6"/>
                <c:pt idx="0">
                  <c:v>0.629</c:v>
                </c:pt>
                <c:pt idx="1">
                  <c:v>0.18099999999999999</c:v>
                </c:pt>
                <c:pt idx="2">
                  <c:v>8.7999999999999995E-2</c:v>
                </c:pt>
                <c:pt idx="3">
                  <c:v>8.9999999999999993E-3</c:v>
                </c:pt>
                <c:pt idx="4">
                  <c:v>8.9999999999999993E-3</c:v>
                </c:pt>
                <c:pt idx="5">
                  <c:v>8.3999999999999964E-2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244-4831-BF64-F69729E362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7E1DA5-DEDB-47D2-9609-81220CFB5E0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7554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EA64E-CD6A-4802-833C-D2A7E6D1AF96}" type="datetimeFigureOut">
              <a:rPr lang="zh-CN" altLang="en-US" smtClean="0"/>
              <a:pPr/>
              <a:t>2019/5/1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A8C2D-82CF-4689-96A0-9689FE166E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330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9" name="Group 57"/>
          <p:cNvGrpSpPr>
            <a:grpSpLocks/>
          </p:cNvGrpSpPr>
          <p:nvPr/>
        </p:nvGrpSpPr>
        <p:grpSpPr bwMode="auto">
          <a:xfrm>
            <a:off x="0" y="6245225"/>
            <a:ext cx="9144000" cy="612775"/>
            <a:chOff x="0" y="3934"/>
            <a:chExt cx="5760" cy="386"/>
          </a:xfrm>
        </p:grpSpPr>
        <p:sp>
          <p:nvSpPr>
            <p:cNvPr id="3127" name="Rectangle 55"/>
            <p:cNvSpPr>
              <a:spLocks noChangeArrowheads="1"/>
            </p:cNvSpPr>
            <p:nvPr userDrawn="1"/>
          </p:nvSpPr>
          <p:spPr bwMode="gray">
            <a:xfrm>
              <a:off x="0" y="4064"/>
              <a:ext cx="5760" cy="2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28" name="Freeform 56"/>
            <p:cNvSpPr>
              <a:spLocks/>
            </p:cNvSpPr>
            <p:nvPr userDrawn="1"/>
          </p:nvSpPr>
          <p:spPr bwMode="gray">
            <a:xfrm>
              <a:off x="4425" y="3934"/>
              <a:ext cx="1335" cy="194"/>
            </a:xfrm>
            <a:custGeom>
              <a:avLst/>
              <a:gdLst>
                <a:gd name="T0" fmla="*/ 0 w 1335"/>
                <a:gd name="T1" fmla="*/ 137 h 194"/>
                <a:gd name="T2" fmla="*/ 229 w 1335"/>
                <a:gd name="T3" fmla="*/ 0 h 194"/>
                <a:gd name="T4" fmla="*/ 1335 w 1335"/>
                <a:gd name="T5" fmla="*/ 2 h 194"/>
                <a:gd name="T6" fmla="*/ 1335 w 1335"/>
                <a:gd name="T7" fmla="*/ 194 h 194"/>
                <a:gd name="T8" fmla="*/ 87 w 1335"/>
                <a:gd name="T9" fmla="*/ 194 h 194"/>
                <a:gd name="T10" fmla="*/ 0 w 1335"/>
                <a:gd name="T11" fmla="*/ 1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5" h="194">
                  <a:moveTo>
                    <a:pt x="0" y="137"/>
                  </a:moveTo>
                  <a:lnTo>
                    <a:pt x="229" y="0"/>
                  </a:lnTo>
                  <a:lnTo>
                    <a:pt x="1335" y="2"/>
                  </a:lnTo>
                  <a:lnTo>
                    <a:pt x="1335" y="194"/>
                  </a:lnTo>
                  <a:lnTo>
                    <a:pt x="87" y="194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8674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b="0"/>
            </a:lvl1pPr>
          </a:lstStyle>
          <a:p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4290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BA5849BA-9F20-4301-B1F4-6080C05496BB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04800" y="471488"/>
            <a:ext cx="1384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chemeClr val="accent1"/>
                </a:solidFill>
                <a:ea typeface="宋体" charset="-122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638800"/>
            <a:ext cx="67056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chemeClr val="folHlink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en-US" altLang="zh-CN" noProof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953000"/>
            <a:ext cx="7391400" cy="762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altLang="zh-CN" noProof="0"/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gray">
          <a:xfrm>
            <a:off x="1676400" y="19050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600" b="1">
                <a:ea typeface="宋体" charset="-122"/>
              </a:rPr>
              <a:t>“ Add your company slogan ”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F1F79-BBD3-4B66-8AA1-5665C6E14CF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07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03238"/>
            <a:ext cx="2057400" cy="58975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03238"/>
            <a:ext cx="6019800" cy="58975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DA8E6-4549-47AB-AFB6-E0F79DCA41B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5724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503238"/>
            <a:ext cx="78486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r>
              <a:rPr lang="zh-CN" altLang="en-US"/>
              <a:t>单击图标添加表格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562725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781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756025" y="6551613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7DB4E843-13F2-4E63-A800-2C49F5F7B7C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143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5ABED-0CCE-4461-B62B-591C3180B90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970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6F24E-157D-442A-9B67-E5766A8A48D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358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75EA3-FDB8-43EA-B98B-3C29B7E1BF0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491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06082-4274-4310-9A28-D899D576CB7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220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36295-0BFA-48D9-9525-CFC51A156AA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681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473B7-DA8D-4ABD-80C2-39668CFFC2B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280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033B3-35D7-41AE-B795-B757242672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285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69E37-0BA5-43F8-9488-A1BC381C7D5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788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roup 89"/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4032"/>
            <a:chExt cx="5760" cy="288"/>
          </a:xfrm>
        </p:grpSpPr>
        <p:sp>
          <p:nvSpPr>
            <p:cNvPr id="1110" name="Rectangle 86"/>
            <p:cNvSpPr>
              <a:spLocks noChangeArrowheads="1"/>
            </p:cNvSpPr>
            <p:nvPr userDrawn="1"/>
          </p:nvSpPr>
          <p:spPr bwMode="gray">
            <a:xfrm>
              <a:off x="0" y="4128"/>
              <a:ext cx="5760" cy="19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12" name="Freeform 88"/>
            <p:cNvSpPr>
              <a:spLocks/>
            </p:cNvSpPr>
            <p:nvPr userDrawn="1"/>
          </p:nvSpPr>
          <p:spPr bwMode="gray">
            <a:xfrm>
              <a:off x="4224" y="4032"/>
              <a:ext cx="1536" cy="144"/>
            </a:xfrm>
            <a:custGeom>
              <a:avLst/>
              <a:gdLst>
                <a:gd name="T0" fmla="*/ 0 w 1536"/>
                <a:gd name="T1" fmla="*/ 96 h 144"/>
                <a:gd name="T2" fmla="*/ 144 w 1536"/>
                <a:gd name="T3" fmla="*/ 0 h 144"/>
                <a:gd name="T4" fmla="*/ 1536 w 1536"/>
                <a:gd name="T5" fmla="*/ 0 h 144"/>
                <a:gd name="T6" fmla="*/ 1536 w 1536"/>
                <a:gd name="T7" fmla="*/ 144 h 144"/>
                <a:gd name="T8" fmla="*/ 0 w 1536"/>
                <a:gd name="T9" fmla="*/ 144 h 144"/>
                <a:gd name="T10" fmla="*/ 0 w 1536"/>
                <a:gd name="T11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6" h="144">
                  <a:moveTo>
                    <a:pt x="0" y="96"/>
                  </a:moveTo>
                  <a:lnTo>
                    <a:pt x="144" y="0"/>
                  </a:lnTo>
                  <a:lnTo>
                    <a:pt x="1536" y="0"/>
                  </a:lnTo>
                  <a:lnTo>
                    <a:pt x="1536" y="144"/>
                  </a:lnTo>
                  <a:lnTo>
                    <a:pt x="0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1109" name="Object 85"/>
          <p:cNvGraphicFramePr>
            <a:graphicFrameLocks noChangeAspect="1"/>
          </p:cNvGraphicFramePr>
          <p:nvPr/>
        </p:nvGraphicFramePr>
        <p:xfrm>
          <a:off x="0" y="22860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" name="Image" r:id="rId15" imgW="12977778" imgH="1955556" progId="">
                  <p:embed/>
                </p:oleObj>
              </mc:Choice>
              <mc:Fallback>
                <p:oleObj name="Image" r:id="rId15" imgW="12977778" imgH="1955556" progId="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987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62725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ea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781800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ea typeface="宋体" charset="-122"/>
              </a:defRPr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56025" y="6551613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ea typeface="宋体" charset="-122"/>
              </a:defRPr>
            </a:lvl1pPr>
          </a:lstStyle>
          <a:p>
            <a:fld id="{D4F3EF3B-9B7A-4C8D-BE95-41F065CDCA2D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62000" y="503238"/>
            <a:ext cx="7848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easures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7459444" y="6488668"/>
            <a:ext cx="1588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  <a:ea typeface="宋体" charset="-122"/>
              </a:rPr>
              <a:t>Illinois State University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88641"/>
            <a:ext cx="9144000" cy="6768752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 algn="ctr">
              <a:buNone/>
            </a:pPr>
            <a:r>
              <a:rPr lang="en-US" altLang="zh-CN" sz="3000" dirty="0">
                <a:latin typeface="+mj-lt"/>
              </a:rPr>
              <a:t>Building Customer Loyalty for Online Retailers </a:t>
            </a:r>
          </a:p>
          <a:p>
            <a:pPr marL="0" indent="0" algn="ctr">
              <a:buNone/>
            </a:pPr>
            <a:r>
              <a:rPr lang="en-US" altLang="zh-CN" sz="3000" dirty="0">
                <a:latin typeface="+mj-lt"/>
              </a:rPr>
              <a:t>Through Product-Return Service Operations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 algn="ctr">
              <a:spcBef>
                <a:spcPts val="1200"/>
              </a:spcBef>
              <a:buNone/>
            </a:pP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395536" y="3356992"/>
            <a:ext cx="3744416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marL="0" indent="0" algn="ctr">
              <a:buNone/>
            </a:pPr>
            <a:r>
              <a:rPr lang="en-US" altLang="zh-CN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Mingfang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Li </a:t>
            </a:r>
            <a:endParaRPr lang="en-US" altLang="zh-CN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Department of Logistics Engineering</a:t>
            </a:r>
          </a:p>
          <a:p>
            <a:pPr marL="0" indent="0" algn="ctr">
              <a:buNone/>
            </a:pP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College of Economics &amp; Management</a:t>
            </a:r>
          </a:p>
          <a:p>
            <a:pPr marL="0" indent="0" algn="ctr">
              <a:buNone/>
            </a:pP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Hebei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University of Science &amp;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Technology</a:t>
            </a:r>
          </a:p>
          <a:p>
            <a:pPr marL="0" indent="0" algn="ctr">
              <a:buNone/>
            </a:pP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lmf229@sina.com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211960" y="3356992"/>
            <a:ext cx="4464496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marL="0" indent="0" algn="ctr">
              <a:buNone/>
            </a:pPr>
            <a:r>
              <a:rPr lang="en-US" altLang="zh-CN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Askar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Choudhury </a:t>
            </a:r>
          </a:p>
          <a:p>
            <a:pPr marL="0" indent="0" algn="ctr">
              <a:buNone/>
            </a:pP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Department of Management &amp; Quantitative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Methods</a:t>
            </a:r>
          </a:p>
          <a:p>
            <a:pPr marL="0" indent="0" algn="ctr"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College of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Business</a:t>
            </a:r>
          </a:p>
          <a:p>
            <a:pPr marL="0" indent="0" algn="ctr"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Illinois State University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achoudh@ilstu.edu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554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7459444" y="6488668"/>
            <a:ext cx="1588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  <a:ea typeface="宋体" charset="-122"/>
              </a:rPr>
              <a:t>Illinois State University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12776"/>
                <a:ext cx="8352928" cy="2160240"/>
              </a:xfr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pPr marL="114300" algn="just">
                  <a:spcBef>
                    <a:spcPts val="1800"/>
                  </a:spcBef>
                  <a:buSzPct val="100000"/>
                  <a:buFont typeface="Wingdings" panose="05000000000000000000" pitchFamily="2" charset="2"/>
                  <a:buChar char="l"/>
                </a:pPr>
                <a:r>
                  <a:rPr lang="en-US" altLang="zh-CN" sz="2400" dirty="0"/>
                  <a:t>Data Analysis</a:t>
                </a:r>
                <a:endParaRPr lang="en-US" altLang="zh-CN" dirty="0"/>
              </a:p>
              <a:p>
                <a:pPr marL="914400" lvl="2" indent="-342900" algn="just"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altLang="zh-CN" dirty="0"/>
                  <a:t>Structural equation modelling was conducted via MPLUS 7.0.</a:t>
                </a:r>
              </a:p>
              <a:p>
                <a:pPr marL="914400" lvl="2" indent="-342900" algn="just"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altLang="zh-CN" dirty="0"/>
                  <a:t>Measurement model fitness: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𝑑𝑓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=2.331</m:t>
                    </m:r>
                  </m:oMath>
                </a14:m>
                <a:r>
                  <a:rPr lang="en-US" altLang="zh-CN" dirty="0"/>
                  <a:t>, CFI =0.938, TLI=0.933, RMSEA =0.055, SRMR =0.033; Structural modeling fitness: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𝑑𝑓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=1.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449</m:t>
                    </m:r>
                  </m:oMath>
                </a14:m>
                <a:r>
                  <a:rPr lang="en-US" altLang="zh-CN" dirty="0"/>
                  <a:t>, CFI =0.999, TLI=0.993, RMSR=0.013, RMSEA= 0.032.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12776"/>
                <a:ext cx="8352928" cy="2160240"/>
              </a:xfrm>
              <a:blipFill rotWithShape="0">
                <a:blip r:embed="rId2"/>
                <a:stretch>
                  <a:fillRect l="-948" t="-1685" r="-656" b="-252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2267744" y="476672"/>
            <a:ext cx="5403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/>
              <a:t>Design </a:t>
            </a:r>
            <a:r>
              <a:rPr lang="en-US" altLang="zh-CN" sz="3600" b="1" dirty="0"/>
              <a:t>&amp; </a:t>
            </a:r>
            <a:r>
              <a:rPr lang="en-US" altLang="zh-CN" sz="3600" b="1" dirty="0" smtClean="0"/>
              <a:t>Methodology</a:t>
            </a:r>
            <a:endParaRPr lang="en-US" altLang="zh-CN" sz="3600" b="1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3623"/>
              </p:ext>
            </p:extLst>
          </p:nvPr>
        </p:nvGraphicFramePr>
        <p:xfrm>
          <a:off x="899592" y="3573016"/>
          <a:ext cx="7560838" cy="2808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4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0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9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00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93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93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00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93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00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524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Latent variables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1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2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3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4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5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6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7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8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Mean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SD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4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1. Access Supports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0.798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3.875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0.953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4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2. Friendly Interaction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0.670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0.852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3.834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0.924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58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3. Communication Supports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0.600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0.689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0.864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3.940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0.915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58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4. Convenience of Return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0.502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0.575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0.623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0.738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3.798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0.900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4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5. Ease of Return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0.618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0.704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0.682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0.733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0.836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3.867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0.843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4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6. Return Satisfaction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0.579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0.673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0.662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0.712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0.831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0.871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3.824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0.879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4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7. Consumer Trust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0.506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0.596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0.628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0.601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0.701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0.758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0.849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3.835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0.810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4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8. Loyalty Intention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0.506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0.590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0.601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0.621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0.663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0.725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0.818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0.858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3.833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0.831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81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7459444" y="6488668"/>
            <a:ext cx="1588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  <a:ea typeface="宋体" charset="-122"/>
              </a:rPr>
              <a:t>Illinois State University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556792"/>
            <a:ext cx="4536504" cy="50405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114300">
              <a:spcBef>
                <a:spcPts val="1800"/>
              </a:spcBef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dirty="0">
                <a:hlinkClick r:id="rId2" action="ppaction://hlinkfile"/>
              </a:rPr>
              <a:t>Measures</a:t>
            </a:r>
            <a:endParaRPr lang="en-US" altLang="zh-CN" dirty="0"/>
          </a:p>
        </p:txBody>
      </p:sp>
      <p:grpSp>
        <p:nvGrpSpPr>
          <p:cNvPr id="17" name="组合 16"/>
          <p:cNvGrpSpPr/>
          <p:nvPr/>
        </p:nvGrpSpPr>
        <p:grpSpPr>
          <a:xfrm>
            <a:off x="827784" y="2636912"/>
            <a:ext cx="1836000" cy="856145"/>
            <a:chOff x="971600" y="2516748"/>
            <a:chExt cx="1512168" cy="856145"/>
          </a:xfrm>
        </p:grpSpPr>
        <p:sp>
          <p:nvSpPr>
            <p:cNvPr id="14" name="椭圆 13"/>
            <p:cNvSpPr/>
            <p:nvPr/>
          </p:nvSpPr>
          <p:spPr>
            <a:xfrm>
              <a:off x="971600" y="2516748"/>
              <a:ext cx="1512168" cy="856145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079612" y="2516749"/>
              <a:ext cx="1296144" cy="812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Access Supports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27784" y="3652975"/>
            <a:ext cx="1836000" cy="856145"/>
            <a:chOff x="971600" y="2516748"/>
            <a:chExt cx="1512168" cy="856145"/>
          </a:xfrm>
        </p:grpSpPr>
        <p:sp>
          <p:nvSpPr>
            <p:cNvPr id="19" name="椭圆 18"/>
            <p:cNvSpPr/>
            <p:nvPr/>
          </p:nvSpPr>
          <p:spPr>
            <a:xfrm>
              <a:off x="971600" y="2516748"/>
              <a:ext cx="1512168" cy="856145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079612" y="2516749"/>
              <a:ext cx="1296144" cy="812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Friendly Interaction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27800" y="4653136"/>
            <a:ext cx="1944000" cy="856145"/>
            <a:chOff x="971600" y="4733095"/>
            <a:chExt cx="1944000" cy="856145"/>
          </a:xfrm>
        </p:grpSpPr>
        <p:sp>
          <p:nvSpPr>
            <p:cNvPr id="22" name="椭圆 21"/>
            <p:cNvSpPr/>
            <p:nvPr/>
          </p:nvSpPr>
          <p:spPr>
            <a:xfrm>
              <a:off x="971600" y="4733095"/>
              <a:ext cx="1944000" cy="856145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043608" y="4777050"/>
              <a:ext cx="1800000" cy="812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Communication</a:t>
              </a: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Supports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539552" y="2493272"/>
            <a:ext cx="2520000" cy="338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551262" y="5517232"/>
            <a:ext cx="5004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PIS</a:t>
            </a:r>
            <a:endParaRPr lang="zh-CN" altLang="en-US" sz="2000" dirty="0"/>
          </a:p>
        </p:txBody>
      </p:sp>
      <p:grpSp>
        <p:nvGrpSpPr>
          <p:cNvPr id="30" name="组合 29"/>
          <p:cNvGrpSpPr/>
          <p:nvPr/>
        </p:nvGrpSpPr>
        <p:grpSpPr>
          <a:xfrm>
            <a:off x="3744112" y="4301047"/>
            <a:ext cx="1836000" cy="856145"/>
            <a:chOff x="971600" y="2516748"/>
            <a:chExt cx="1512168" cy="856145"/>
          </a:xfrm>
        </p:grpSpPr>
        <p:sp>
          <p:nvSpPr>
            <p:cNvPr id="39" name="椭圆 38"/>
            <p:cNvSpPr/>
            <p:nvPr/>
          </p:nvSpPr>
          <p:spPr>
            <a:xfrm>
              <a:off x="971600" y="2516748"/>
              <a:ext cx="1512168" cy="856145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1079612" y="2516749"/>
              <a:ext cx="1296144" cy="812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Ease of Return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708120" y="2996952"/>
            <a:ext cx="1944000" cy="856145"/>
            <a:chOff x="971600" y="4733095"/>
            <a:chExt cx="1944000" cy="856145"/>
          </a:xfrm>
        </p:grpSpPr>
        <p:sp>
          <p:nvSpPr>
            <p:cNvPr id="35" name="椭圆 34"/>
            <p:cNvSpPr/>
            <p:nvPr/>
          </p:nvSpPr>
          <p:spPr>
            <a:xfrm>
              <a:off x="971600" y="4733095"/>
              <a:ext cx="1944000" cy="856145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1043608" y="4777050"/>
              <a:ext cx="1800000" cy="812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Convenience</a:t>
              </a: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 of Return</a:t>
              </a:r>
            </a:p>
          </p:txBody>
        </p:sp>
      </p:grpSp>
      <p:sp>
        <p:nvSpPr>
          <p:cNvPr id="33" name="矩形 32"/>
          <p:cNvSpPr/>
          <p:nvPr/>
        </p:nvSpPr>
        <p:spPr>
          <a:xfrm>
            <a:off x="3419872" y="2492896"/>
            <a:ext cx="2520280" cy="334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431582" y="5405154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RPE</a:t>
            </a:r>
            <a:endParaRPr lang="zh-CN" altLang="en-US" sz="2000" dirty="0"/>
          </a:p>
        </p:txBody>
      </p:sp>
      <p:grpSp>
        <p:nvGrpSpPr>
          <p:cNvPr id="41" name="组合 40"/>
          <p:cNvGrpSpPr/>
          <p:nvPr/>
        </p:nvGrpSpPr>
        <p:grpSpPr>
          <a:xfrm>
            <a:off x="6264392" y="2644863"/>
            <a:ext cx="1836000" cy="856145"/>
            <a:chOff x="971600" y="2516748"/>
            <a:chExt cx="1512168" cy="856145"/>
          </a:xfrm>
        </p:grpSpPr>
        <p:sp>
          <p:nvSpPr>
            <p:cNvPr id="42" name="椭圆 41"/>
            <p:cNvSpPr/>
            <p:nvPr/>
          </p:nvSpPr>
          <p:spPr>
            <a:xfrm>
              <a:off x="971600" y="2516748"/>
              <a:ext cx="1512168" cy="856145"/>
            </a:xfrm>
            <a:prstGeom prst="ellipse">
              <a:avLst/>
            </a:prstGeom>
            <a:noFill/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1079612" y="2516749"/>
              <a:ext cx="1296144" cy="812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Return Satisfaction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336400" y="3796991"/>
            <a:ext cx="1836000" cy="856145"/>
            <a:chOff x="971600" y="2516748"/>
            <a:chExt cx="1512168" cy="856145"/>
          </a:xfrm>
        </p:grpSpPr>
        <p:sp>
          <p:nvSpPr>
            <p:cNvPr id="45" name="椭圆 44"/>
            <p:cNvSpPr/>
            <p:nvPr/>
          </p:nvSpPr>
          <p:spPr>
            <a:xfrm>
              <a:off x="971600" y="2516748"/>
              <a:ext cx="1512168" cy="856145"/>
            </a:xfrm>
            <a:prstGeom prst="ellipse">
              <a:avLst/>
            </a:prstGeom>
            <a:noFill/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079612" y="2516749"/>
              <a:ext cx="1296144" cy="812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Consumer Trust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336400" y="4877111"/>
            <a:ext cx="1836000" cy="856145"/>
            <a:chOff x="971600" y="2516748"/>
            <a:chExt cx="1512168" cy="856145"/>
          </a:xfrm>
        </p:grpSpPr>
        <p:sp>
          <p:nvSpPr>
            <p:cNvPr id="48" name="椭圆 47"/>
            <p:cNvSpPr/>
            <p:nvPr/>
          </p:nvSpPr>
          <p:spPr>
            <a:xfrm>
              <a:off x="971600" y="2516748"/>
              <a:ext cx="1512168" cy="856145"/>
            </a:xfrm>
            <a:prstGeom prst="ellipse">
              <a:avLst/>
            </a:prstGeom>
            <a:noFill/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1079612" y="2516749"/>
              <a:ext cx="1296144" cy="812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Loyalty Intention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2267744" y="476672"/>
            <a:ext cx="5403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/>
              <a:t>Design </a:t>
            </a:r>
            <a:r>
              <a:rPr lang="en-US" altLang="zh-CN" sz="3600" b="1" dirty="0"/>
              <a:t>&amp; </a:t>
            </a:r>
            <a:r>
              <a:rPr lang="en-US" altLang="zh-CN" sz="3600" b="1" dirty="0" smtClean="0"/>
              <a:t>Methodology</a:t>
            </a:r>
            <a:endParaRPr lang="en-US" altLang="zh-CN" sz="3600" b="1" dirty="0"/>
          </a:p>
        </p:txBody>
      </p:sp>
    </p:spTree>
    <p:extLst>
      <p:ext uri="{BB962C8B-B14F-4D97-AF65-F5344CB8AC3E}">
        <p14:creationId xmlns:p14="http://schemas.microsoft.com/office/powerpoint/2010/main" val="341831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7459444" y="6488668"/>
            <a:ext cx="1588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  <a:ea typeface="宋体" charset="-122"/>
              </a:rPr>
              <a:t>Illinois State University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57" y="2052136"/>
            <a:ext cx="7176840" cy="3249071"/>
          </a:xfrm>
        </p:spPr>
      </p:pic>
      <p:sp>
        <p:nvSpPr>
          <p:cNvPr id="3" name="椭圆 2"/>
          <p:cNvSpPr/>
          <p:nvPr/>
        </p:nvSpPr>
        <p:spPr>
          <a:xfrm>
            <a:off x="755576" y="3212976"/>
            <a:ext cx="1296144" cy="504056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5364088" y="2565104"/>
            <a:ext cx="1260000" cy="1800000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4355976" y="3501008"/>
            <a:ext cx="1044000" cy="0"/>
          </a:xfrm>
          <a:prstGeom prst="line">
            <a:avLst/>
          </a:prstGeom>
          <a:ln w="12700"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267744" y="2492896"/>
            <a:ext cx="1152128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051720" y="3140968"/>
            <a:ext cx="1152128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267744" y="476672"/>
            <a:ext cx="435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/>
              <a:t>Results</a:t>
            </a:r>
            <a:endParaRPr lang="en-US" altLang="zh-CN" sz="3600" b="1" dirty="0"/>
          </a:p>
        </p:txBody>
      </p:sp>
    </p:spTree>
    <p:extLst>
      <p:ext uri="{BB962C8B-B14F-4D97-AF65-F5344CB8AC3E}">
        <p14:creationId xmlns:p14="http://schemas.microsoft.com/office/powerpoint/2010/main" val="227930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512" y="-225070"/>
            <a:ext cx="9144000" cy="6444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7459444" y="6488668"/>
            <a:ext cx="1588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  <a:ea typeface="宋体" charset="-122"/>
              </a:rPr>
              <a:t>Illinois State University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574531"/>
              </p:ext>
            </p:extLst>
          </p:nvPr>
        </p:nvGraphicFramePr>
        <p:xfrm>
          <a:off x="323528" y="1565910"/>
          <a:ext cx="7848872" cy="3657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7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Estimate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P-Value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97.5%CI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Effect of Perceived Interaction 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Supports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Total Indirect effect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 dirty="0">
                          <a:solidFill>
                            <a:schemeClr val="tx1"/>
                          </a:solidFill>
                          <a:effectLst/>
                        </a:rPr>
                        <a:t>0.617</a:t>
                      </a:r>
                      <a:r>
                        <a:rPr lang="fr-FR" sz="16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0.000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0.535</a:t>
                      </a: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0.691</a:t>
                      </a: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PIS-RPE-LI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0.116</a:t>
                      </a:r>
                      <a:r>
                        <a:rPr lang="fr-FR" sz="1600" kern="100" baseline="3000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0.008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0.034</a:t>
                      </a: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0.205</a:t>
                      </a: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PIS-RS-LI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 dirty="0">
                          <a:solidFill>
                            <a:schemeClr val="tx1"/>
                          </a:solidFill>
                          <a:effectLst/>
                        </a:rPr>
                        <a:t>0.035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 dirty="0">
                          <a:solidFill>
                            <a:schemeClr val="tx1"/>
                          </a:solidFill>
                          <a:effectLst/>
                        </a:rPr>
                        <a:t>0.088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-0.001</a:t>
                      </a: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0.085</a:t>
                      </a: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PIS-CT-LI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0.103</a:t>
                      </a:r>
                      <a:r>
                        <a:rPr lang="fr-FR" sz="1600" kern="100" baseline="3000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 dirty="0">
                          <a:solidFill>
                            <a:schemeClr val="tx1"/>
                          </a:solidFill>
                          <a:effectLst/>
                        </a:rPr>
                        <a:t>0.020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0.030, 0.207</a:t>
                      </a: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PIS-RPE-RS-LI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0.075</a:t>
                      </a:r>
                      <a:r>
                        <a:rPr lang="fr-FR" sz="1600" kern="100" baseline="3000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 dirty="0">
                          <a:solidFill>
                            <a:schemeClr val="tx1"/>
                          </a:solidFill>
                          <a:effectLst/>
                        </a:rPr>
                        <a:t>0.045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0.001, 0.151</a:t>
                      </a: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PIS-RPE-CT-LI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0.071</a:t>
                      </a:r>
                      <a:r>
                        <a:rPr lang="fr-FR" sz="1600" kern="100" baseline="3000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 dirty="0">
                          <a:solidFill>
                            <a:schemeClr val="tx1"/>
                          </a:solidFill>
                          <a:effectLst/>
                        </a:rPr>
                        <a:t>0.037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0.001, 0.137</a:t>
                      </a: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PIS-RS-CT-LI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0.070</a:t>
                      </a:r>
                      <a:r>
                        <a:rPr lang="fr-FR" sz="1600" kern="100" baseline="30000"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 dirty="0">
                          <a:solidFill>
                            <a:schemeClr val="tx1"/>
                          </a:solidFill>
                          <a:effectLst/>
                        </a:rPr>
                        <a:t>0.001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0.034, 0.118</a:t>
                      </a: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PIS-RPE-RS-CT-LI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0.147</a:t>
                      </a:r>
                      <a:r>
                        <a:rPr lang="fr-FR" sz="1600" kern="100" baseline="30000"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0.000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0.099, 0.212</a:t>
                      </a: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Total effect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0.544</a:t>
                      </a:r>
                      <a:r>
                        <a:rPr lang="fr-FR" sz="1600" kern="100" baseline="30000"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 dirty="0">
                          <a:solidFill>
                            <a:schemeClr val="tx1"/>
                          </a:solidFill>
                          <a:effectLst/>
                        </a:rPr>
                        <a:t>0.000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0.415, 0.665</a:t>
                      </a: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Effect of Return Process Experience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Direct effect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0.154</a:t>
                      </a:r>
                      <a:r>
                        <a:rPr lang="fr-FR" sz="1600" kern="100" baseline="30000"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 dirty="0">
                          <a:solidFill>
                            <a:schemeClr val="tx1"/>
                          </a:solidFill>
                          <a:effectLst/>
                        </a:rPr>
                        <a:t>0.007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[0.044, 0.268]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Total Indirect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0.390</a:t>
                      </a:r>
                      <a:r>
                        <a:rPr lang="fr-FR" sz="1600" kern="100" baseline="30000"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 dirty="0">
                          <a:solidFill>
                            <a:schemeClr val="tx1"/>
                          </a:solidFill>
                          <a:effectLst/>
                        </a:rPr>
                        <a:t>0.000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 dirty="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0.269, 0.513</a:t>
                      </a:r>
                      <a:r>
                        <a:rPr lang="fr-FR" sz="1600" kern="100" dirty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RPE-RS-LI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 dirty="0">
                          <a:solidFill>
                            <a:schemeClr val="tx1"/>
                          </a:solidFill>
                          <a:effectLst/>
                        </a:rPr>
                        <a:t>0.100</a:t>
                      </a:r>
                      <a:r>
                        <a:rPr lang="fr-FR" sz="16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0.042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 dirty="0">
                          <a:solidFill>
                            <a:schemeClr val="tx1"/>
                          </a:solidFill>
                          <a:effectLst/>
                        </a:rPr>
                        <a:t>[0.001, 0.198]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RPE-CT-LI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0.094</a:t>
                      </a:r>
                      <a:r>
                        <a:rPr lang="fr-FR" sz="1600" kern="100" baseline="3000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0.034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 dirty="0">
                          <a:solidFill>
                            <a:schemeClr val="tx1"/>
                          </a:solidFill>
                          <a:effectLst/>
                        </a:rPr>
                        <a:t>[0.002,0.179]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</a:rPr>
                        <a:t>RPE-RS-CT-LI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0" kern="100" dirty="0">
                          <a:solidFill>
                            <a:schemeClr val="tx1"/>
                          </a:solidFill>
                          <a:effectLst/>
                        </a:rPr>
                        <a:t>0.196</a:t>
                      </a:r>
                      <a:r>
                        <a:rPr lang="fr-FR" sz="1600" b="0" kern="100" baseline="30000" dirty="0"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0" kern="100" dirty="0">
                          <a:solidFill>
                            <a:schemeClr val="tx1"/>
                          </a:solidFill>
                          <a:effectLst/>
                        </a:rPr>
                        <a:t>0.000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00" dirty="0">
                          <a:solidFill>
                            <a:schemeClr val="tx1"/>
                          </a:solidFill>
                          <a:effectLst/>
                        </a:rPr>
                        <a:t>[0.133, 0.280]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cxnSp>
        <p:nvCxnSpPr>
          <p:cNvPr id="6" name="直接连接符 5"/>
          <p:cNvCxnSpPr/>
          <p:nvPr/>
        </p:nvCxnSpPr>
        <p:spPr>
          <a:xfrm>
            <a:off x="1763688" y="2276872"/>
            <a:ext cx="2952000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763688" y="2996952"/>
            <a:ext cx="2952000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763688" y="3284984"/>
            <a:ext cx="2952000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763688" y="3717032"/>
            <a:ext cx="2952000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云形标注 7"/>
          <p:cNvSpPr/>
          <p:nvPr/>
        </p:nvSpPr>
        <p:spPr>
          <a:xfrm>
            <a:off x="3779912" y="683985"/>
            <a:ext cx="1368152" cy="656783"/>
          </a:xfrm>
          <a:prstGeom prst="cloudCallou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66.3%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764016" y="2780928"/>
            <a:ext cx="2952000" cy="0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763688" y="3284984"/>
            <a:ext cx="2952000" cy="0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763688" y="3501008"/>
            <a:ext cx="2952000" cy="0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763688" y="3717032"/>
            <a:ext cx="2952000" cy="0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云形标注 17"/>
          <p:cNvSpPr/>
          <p:nvPr/>
        </p:nvSpPr>
        <p:spPr>
          <a:xfrm>
            <a:off x="3347864" y="5382416"/>
            <a:ext cx="1440160" cy="648000"/>
          </a:xfrm>
          <a:prstGeom prst="cloudCallout">
            <a:avLst>
              <a:gd name="adj1" fmla="val -46604"/>
              <a:gd name="adj2" fmla="val -55773"/>
            </a:avLst>
          </a:prstGeom>
          <a:noFill/>
          <a:ln>
            <a:solidFill>
              <a:srgbClr val="CCFF99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74.4%</a:t>
            </a:r>
          </a:p>
        </p:txBody>
      </p:sp>
      <p:sp>
        <p:nvSpPr>
          <p:cNvPr id="19" name="云形标注 18"/>
          <p:cNvSpPr/>
          <p:nvPr/>
        </p:nvSpPr>
        <p:spPr>
          <a:xfrm>
            <a:off x="3707904" y="656768"/>
            <a:ext cx="1440160" cy="684000"/>
          </a:xfrm>
          <a:prstGeom prst="cloudCallout">
            <a:avLst>
              <a:gd name="adj1" fmla="val -34364"/>
              <a:gd name="adj2" fmla="val 88799"/>
            </a:avLst>
          </a:prstGeom>
          <a:noFill/>
          <a:ln>
            <a:solidFill>
              <a:srgbClr val="CCFF99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63.4%</a:t>
            </a:r>
          </a:p>
        </p:txBody>
      </p:sp>
      <p:sp>
        <p:nvSpPr>
          <p:cNvPr id="3" name="矩形 2"/>
          <p:cNvSpPr/>
          <p:nvPr/>
        </p:nvSpPr>
        <p:spPr>
          <a:xfrm>
            <a:off x="5220072" y="476672"/>
            <a:ext cx="3671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 Return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process 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plays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an important role 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within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effect 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of interaction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supports.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004048" y="5241974"/>
            <a:ext cx="3861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Consumer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trust act as a vital antecedent for loyalty intention in return service.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764016" y="4941168"/>
            <a:ext cx="2952000" cy="0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763688" y="5229200"/>
            <a:ext cx="2952000" cy="0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107504" y="476672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/>
              <a:t>Results</a:t>
            </a:r>
            <a:endParaRPr lang="en-US" altLang="zh-CN" sz="3600" b="1" dirty="0"/>
          </a:p>
        </p:txBody>
      </p:sp>
      <p:sp>
        <p:nvSpPr>
          <p:cNvPr id="7" name="左大括号 6"/>
          <p:cNvSpPr/>
          <p:nvPr/>
        </p:nvSpPr>
        <p:spPr>
          <a:xfrm>
            <a:off x="1547664" y="2126506"/>
            <a:ext cx="108000" cy="1584176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左大括号 11"/>
          <p:cNvSpPr/>
          <p:nvPr/>
        </p:nvSpPr>
        <p:spPr>
          <a:xfrm>
            <a:off x="1609944" y="4509120"/>
            <a:ext cx="108000" cy="6480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123728" y="2033810"/>
            <a:ext cx="432048" cy="252000"/>
          </a:xfrm>
          <a:prstGeom prst="rect">
            <a:avLst/>
          </a:prstGeom>
          <a:noFill/>
          <a:ln w="28575">
            <a:solidFill>
              <a:srgbClr val="D656D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123728" y="2744952"/>
            <a:ext cx="432048" cy="252000"/>
          </a:xfrm>
          <a:prstGeom prst="rect">
            <a:avLst/>
          </a:prstGeom>
          <a:noFill/>
          <a:ln w="28575">
            <a:solidFill>
              <a:srgbClr val="D656D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2131223" y="2975966"/>
            <a:ext cx="432048" cy="252000"/>
          </a:xfrm>
          <a:prstGeom prst="rect">
            <a:avLst/>
          </a:prstGeom>
          <a:noFill/>
          <a:ln w="28575">
            <a:solidFill>
              <a:srgbClr val="D656D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2131223" y="3465032"/>
            <a:ext cx="432048" cy="252000"/>
          </a:xfrm>
          <a:prstGeom prst="rect">
            <a:avLst/>
          </a:prstGeom>
          <a:noFill/>
          <a:ln w="28575">
            <a:solidFill>
              <a:srgbClr val="D656D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2138718" y="2528928"/>
            <a:ext cx="288000" cy="252000"/>
          </a:xfrm>
          <a:prstGeom prst="rect">
            <a:avLst/>
          </a:prstGeom>
          <a:noFill/>
          <a:ln w="28575">
            <a:solidFill>
              <a:srgbClr val="D656D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2627784" y="2975966"/>
            <a:ext cx="288000" cy="252000"/>
          </a:xfrm>
          <a:prstGeom prst="rect">
            <a:avLst/>
          </a:prstGeom>
          <a:noFill/>
          <a:ln w="28575">
            <a:solidFill>
              <a:srgbClr val="D656D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2483768" y="3258524"/>
            <a:ext cx="288000" cy="304920"/>
          </a:xfrm>
          <a:prstGeom prst="rect">
            <a:avLst/>
          </a:prstGeom>
          <a:noFill/>
          <a:ln w="28575">
            <a:solidFill>
              <a:srgbClr val="D656D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2972834" y="3465032"/>
            <a:ext cx="288000" cy="252000"/>
          </a:xfrm>
          <a:prstGeom prst="rect">
            <a:avLst/>
          </a:prstGeom>
          <a:noFill/>
          <a:ln w="28575">
            <a:solidFill>
              <a:srgbClr val="D656D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2225716" y="4689168"/>
            <a:ext cx="288000" cy="252000"/>
          </a:xfrm>
          <a:prstGeom prst="rect">
            <a:avLst/>
          </a:prstGeom>
          <a:noFill/>
          <a:ln w="28575">
            <a:solidFill>
              <a:srgbClr val="D656D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2570798" y="4977200"/>
            <a:ext cx="288000" cy="252000"/>
          </a:xfrm>
          <a:prstGeom prst="rect">
            <a:avLst/>
          </a:prstGeom>
          <a:noFill/>
          <a:ln w="28575">
            <a:solidFill>
              <a:srgbClr val="D656D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24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8" grpId="0" animBg="1"/>
      <p:bldP spid="19" grpId="0" animBg="1"/>
      <p:bldP spid="3" grpId="0"/>
      <p:bldP spid="20" grpId="0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7459444" y="6488668"/>
            <a:ext cx="1588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  <a:ea typeface="宋体" charset="-122"/>
              </a:rPr>
              <a:t>Illinois State University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13489" y="476672"/>
            <a:ext cx="3211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/>
              <a:t>Contributions</a:t>
            </a:r>
            <a:endParaRPr lang="en-US" altLang="zh-CN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88840"/>
            <a:ext cx="7931224" cy="2736304"/>
          </a:xfrm>
        </p:spPr>
        <p:txBody>
          <a:bodyPr/>
          <a:lstStyle/>
          <a:p>
            <a:pPr marL="1028700" lvl="2" indent="-457200" algn="just">
              <a:buSzPct val="100000"/>
              <a:buFont typeface="+mj-lt"/>
              <a:buAutoNum type="arabicPeriod"/>
            </a:pPr>
            <a:r>
              <a:rPr lang="en-US" altLang="zh-CN" dirty="0" smtClean="0"/>
              <a:t>For return service, consumer </a:t>
            </a:r>
            <a:r>
              <a:rPr lang="en-US" altLang="zh-CN" dirty="0"/>
              <a:t>trust is more suitable as </a:t>
            </a:r>
            <a:r>
              <a:rPr lang="en-US" altLang="zh-CN" dirty="0" smtClean="0"/>
              <a:t>an immediate </a:t>
            </a:r>
            <a:r>
              <a:rPr lang="en-US" altLang="zh-CN" dirty="0"/>
              <a:t>determinant of </a:t>
            </a:r>
            <a:r>
              <a:rPr lang="en-US" altLang="zh-CN" dirty="0" smtClean="0"/>
              <a:t>customer loyalty, which has been ignored in existing literature </a:t>
            </a:r>
          </a:p>
          <a:p>
            <a:pPr marL="1028700" lvl="2" indent="-457200" algn="just">
              <a:buSzPct val="100000"/>
              <a:buFont typeface="+mj-lt"/>
              <a:buAutoNum type="arabicPeriod"/>
            </a:pPr>
            <a:endParaRPr lang="en-US" altLang="zh-CN" dirty="0" smtClean="0"/>
          </a:p>
          <a:p>
            <a:pPr marL="1028700" lvl="2" indent="-457200" algn="just">
              <a:buSzPct val="100000"/>
              <a:buFont typeface="+mj-lt"/>
              <a:buAutoNum type="arabicPeriod"/>
            </a:pPr>
            <a:r>
              <a:rPr lang="en-US" altLang="zh-CN" dirty="0" smtClean="0"/>
              <a:t>In addition to return process, interaction supports also needed to be included in return service, and its effect on customer relationship is primarily through return </a:t>
            </a:r>
            <a:r>
              <a:rPr lang="en-US" altLang="zh-CN" dirty="0"/>
              <a:t>process, </a:t>
            </a:r>
            <a:r>
              <a:rPr lang="en-US" altLang="zh-CN" dirty="0" smtClean="0"/>
              <a:t>which improved </a:t>
            </a:r>
            <a:r>
              <a:rPr lang="en-US" altLang="zh-CN" dirty="0"/>
              <a:t>the return service system</a:t>
            </a:r>
            <a:endParaRPr lang="zh-CN" altLang="zh-CN" dirty="0"/>
          </a:p>
          <a:p>
            <a:pPr marL="571500" lvl="2" indent="0" algn="just">
              <a:buSzPct val="100000"/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0023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7459444" y="6488668"/>
            <a:ext cx="1588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  <a:ea typeface="宋体" charset="-122"/>
              </a:rPr>
              <a:t>Illinois State University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71800" y="476672"/>
            <a:ext cx="3005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/>
              <a:t> Implications</a:t>
            </a:r>
            <a:endParaRPr lang="en-US" altLang="zh-CN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28192"/>
            <a:ext cx="7859216" cy="3805064"/>
          </a:xfrm>
          <a:ln w="28575"/>
        </p:spPr>
        <p:txBody>
          <a:bodyPr/>
          <a:lstStyle/>
          <a:p>
            <a:pPr marL="1028700" lvl="2" indent="-457200" algn="just">
              <a:spcBef>
                <a:spcPts val="1800"/>
              </a:spcBef>
              <a:buSzPct val="100000"/>
              <a:buFont typeface="+mj-lt"/>
              <a:buAutoNum type="arabicPeriod"/>
            </a:pPr>
            <a:r>
              <a:rPr lang="en-US" altLang="zh-CN" dirty="0" smtClean="0"/>
              <a:t>Positive effect of return service on customer relationship</a:t>
            </a:r>
          </a:p>
          <a:p>
            <a:pPr marL="972000" lvl="2" indent="0" algn="just">
              <a:spcBef>
                <a:spcPts val="600"/>
              </a:spcBef>
              <a:buSzPct val="100000"/>
              <a:buNone/>
            </a:pPr>
            <a:r>
              <a:rPr lang="en-US" altLang="zh-CN" b="1" dirty="0" smtClean="0">
                <a:solidFill>
                  <a:srgbClr val="FF0000"/>
                </a:solidFill>
              </a:rPr>
              <a:t>→</a:t>
            </a:r>
            <a:r>
              <a:rPr lang="en-US" altLang="zh-CN" dirty="0" smtClean="0"/>
              <a:t> </a:t>
            </a:r>
            <a:r>
              <a:rPr lang="en-US" altLang="zh-CN" dirty="0"/>
              <a:t>R</a:t>
            </a:r>
            <a:r>
              <a:rPr lang="en-US" altLang="zh-CN" dirty="0" smtClean="0"/>
              <a:t>eturn </a:t>
            </a:r>
            <a:r>
              <a:rPr lang="en-US" altLang="zh-CN" dirty="0"/>
              <a:t>S</a:t>
            </a:r>
            <a:r>
              <a:rPr lang="en-US" altLang="zh-CN" dirty="0" smtClean="0"/>
              <a:t>ervice </a:t>
            </a:r>
            <a:r>
              <a:rPr lang="en-US" altLang="zh-CN" dirty="0"/>
              <a:t>O</a:t>
            </a:r>
            <a:r>
              <a:rPr lang="en-US" altLang="zh-CN" dirty="0" smtClean="0"/>
              <a:t>perations should be paid </a:t>
            </a:r>
            <a:r>
              <a:rPr lang="en-US" altLang="zh-CN" dirty="0"/>
              <a:t>more attention in building long-term customer </a:t>
            </a:r>
            <a:r>
              <a:rPr lang="en-US" altLang="zh-CN" dirty="0" smtClean="0"/>
              <a:t>relationships</a:t>
            </a:r>
          </a:p>
          <a:p>
            <a:pPr marL="1028700" lvl="2" indent="-457200" algn="just">
              <a:spcBef>
                <a:spcPts val="1800"/>
              </a:spcBef>
              <a:buSzPct val="100000"/>
              <a:buFont typeface="+mj-lt"/>
              <a:buAutoNum type="arabicPeriod" startAt="2"/>
            </a:pPr>
            <a:r>
              <a:rPr lang="en-US" altLang="zh-CN" dirty="0" smtClean="0"/>
              <a:t>Consumer </a:t>
            </a:r>
            <a:r>
              <a:rPr lang="en-US" altLang="zh-CN" dirty="0"/>
              <a:t>trust play as a more important mediating </a:t>
            </a:r>
            <a:r>
              <a:rPr lang="en-US" altLang="zh-CN" dirty="0" smtClean="0"/>
              <a:t>role than </a:t>
            </a:r>
            <a:r>
              <a:rPr lang="en-US" altLang="zh-CN" dirty="0"/>
              <a:t>return </a:t>
            </a:r>
            <a:r>
              <a:rPr lang="en-US" altLang="zh-CN" dirty="0" smtClean="0"/>
              <a:t>satisfaction</a:t>
            </a:r>
          </a:p>
          <a:p>
            <a:pPr marL="1028700" lvl="2" indent="-457200" algn="just">
              <a:spcBef>
                <a:spcPts val="1800"/>
              </a:spcBef>
              <a:buSzPct val="100000"/>
              <a:buFont typeface="+mj-lt"/>
              <a:buAutoNum type="arabicPeriod" startAt="2"/>
            </a:pPr>
            <a:r>
              <a:rPr lang="en-US" altLang="zh-CN" dirty="0" smtClean="0"/>
              <a:t>Return </a:t>
            </a:r>
            <a:r>
              <a:rPr lang="en-US" altLang="zh-CN" dirty="0"/>
              <a:t>process is a necessary </a:t>
            </a:r>
            <a:r>
              <a:rPr lang="en-US" altLang="zh-CN" dirty="0" smtClean="0"/>
              <a:t>operation </a:t>
            </a:r>
            <a:r>
              <a:rPr lang="en-US" altLang="zh-CN" dirty="0"/>
              <a:t>for the interaction </a:t>
            </a:r>
            <a:r>
              <a:rPr lang="en-US" altLang="zh-CN" dirty="0" smtClean="0"/>
              <a:t>supports, because it act </a:t>
            </a:r>
            <a:r>
              <a:rPr lang="en-US" altLang="zh-CN" dirty="0"/>
              <a:t>as the effect transmitter for </a:t>
            </a:r>
            <a:r>
              <a:rPr lang="en-US" altLang="zh-CN" dirty="0" smtClean="0"/>
              <a:t>interaction supports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6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7459444" y="6488668"/>
            <a:ext cx="1588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  <a:ea typeface="宋体" charset="-122"/>
              </a:rPr>
              <a:t>Illinois State University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9632" y="2276872"/>
            <a:ext cx="6120680" cy="2880320"/>
          </a:xfr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n-US" altLang="zh-CN" sz="32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altLang="zh-C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en-US" altLang="zh-CN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anose="020B0600070205080204" pitchFamily="34" charset="-128"/>
                <a:ea typeface="MS PGothic" panose="020B0600070205080204" pitchFamily="34" charset="-128"/>
              </a:rPr>
              <a:t>Thanks</a:t>
            </a:r>
          </a:p>
          <a:p>
            <a:pPr marL="0" indent="0" algn="ctr">
              <a:buNone/>
            </a:pPr>
            <a:endParaRPr lang="en-US" altLang="zh-CN" sz="3200" dirty="0"/>
          </a:p>
          <a:p>
            <a:pPr marL="0" indent="0" algn="ctr">
              <a:buNone/>
            </a:pPr>
            <a:r>
              <a:rPr lang="en-US" altLang="zh-CN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anose="020B0600070205080204" pitchFamily="34" charset="-128"/>
                <a:ea typeface="MS PGothic" panose="020B0600070205080204" pitchFamily="34" charset="-128"/>
              </a:rPr>
              <a:t>Q &amp; S</a:t>
            </a:r>
          </a:p>
        </p:txBody>
      </p:sp>
      <p:sp>
        <p:nvSpPr>
          <p:cNvPr id="2" name="矩形 1"/>
          <p:cNvSpPr/>
          <p:nvPr/>
        </p:nvSpPr>
        <p:spPr>
          <a:xfrm>
            <a:off x="6876256" y="5426640"/>
            <a:ext cx="1944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Mingfang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Li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zh-CN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Askar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Choudhury </a:t>
            </a:r>
          </a:p>
        </p:txBody>
      </p:sp>
    </p:spTree>
    <p:extLst>
      <p:ext uri="{BB962C8B-B14F-4D97-AF65-F5344CB8AC3E}">
        <p14:creationId xmlns:p14="http://schemas.microsoft.com/office/powerpoint/2010/main" val="12601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187624" y="3212976"/>
            <a:ext cx="2088232" cy="244827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100" dirty="0" smtClean="0"/>
              <a:t>Return process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1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100" dirty="0" smtClean="0"/>
              <a:t>Interaction supports</a:t>
            </a:r>
            <a:endParaRPr lang="zh-CN" altLang="en-US" sz="21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503238"/>
            <a:ext cx="6762328" cy="563562"/>
          </a:xfrm>
        </p:spPr>
        <p:txBody>
          <a:bodyPr/>
          <a:lstStyle/>
          <a:p>
            <a:pPr algn="ctr"/>
            <a:r>
              <a:rPr lang="en-US" altLang="zh-CN" sz="3600" dirty="0" smtClean="0"/>
              <a:t>Research Issue</a:t>
            </a:r>
            <a:endParaRPr lang="zh-CN" altLang="en-US" sz="36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www.themegallery.com</a:t>
            </a:r>
            <a:endParaRPr lang="en-US" altLang="zh-CN"/>
          </a:p>
        </p:txBody>
      </p:sp>
      <p:sp>
        <p:nvSpPr>
          <p:cNvPr id="7" name="右箭头 6"/>
          <p:cNvSpPr/>
          <p:nvPr/>
        </p:nvSpPr>
        <p:spPr>
          <a:xfrm>
            <a:off x="4284032" y="4203980"/>
            <a:ext cx="576000" cy="360000"/>
          </a:xfrm>
          <a:prstGeom prst="rightArrow">
            <a:avLst/>
          </a:prstGeom>
          <a:solidFill>
            <a:srgbClr val="00B050"/>
          </a:solidFill>
          <a:ln>
            <a:solidFill>
              <a:srgbClr val="12A6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187624" y="2691780"/>
            <a:ext cx="2088232" cy="665212"/>
          </a:xfrm>
          <a:prstGeom prst="roundRect">
            <a:avLst/>
          </a:prstGeom>
          <a:ln>
            <a:solidFill>
              <a:srgbClr val="12A67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CN" sz="2100" b="1" dirty="0">
                <a:solidFill>
                  <a:schemeClr val="accent2">
                    <a:lumMod val="75000"/>
                  </a:schemeClr>
                </a:solidFill>
              </a:rPr>
              <a:t>Return Service </a:t>
            </a:r>
            <a:r>
              <a:rPr lang="en-US" altLang="zh-CN" sz="2100" b="1" dirty="0" smtClean="0">
                <a:solidFill>
                  <a:schemeClr val="accent2">
                    <a:lumMod val="75000"/>
                  </a:schemeClr>
                </a:solidFill>
              </a:rPr>
              <a:t>Operations</a:t>
            </a:r>
            <a:endParaRPr lang="zh-CN" altLang="en-US" sz="2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04048" y="3212976"/>
            <a:ext cx="2088232" cy="244827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100" dirty="0" smtClean="0"/>
              <a:t>Satisfaction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1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100" dirty="0" smtClean="0"/>
              <a:t>Trust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1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100" dirty="0" smtClean="0"/>
              <a:t>Loyalty</a:t>
            </a:r>
            <a:endParaRPr lang="zh-CN" altLang="en-US" sz="2100" dirty="0"/>
          </a:p>
        </p:txBody>
      </p:sp>
      <p:sp>
        <p:nvSpPr>
          <p:cNvPr id="12" name="圆角矩形 11"/>
          <p:cNvSpPr/>
          <p:nvPr/>
        </p:nvSpPr>
        <p:spPr>
          <a:xfrm>
            <a:off x="5004048" y="2691780"/>
            <a:ext cx="2088232" cy="665212"/>
          </a:xfrm>
          <a:prstGeom prst="roundRect">
            <a:avLst/>
          </a:prstGeom>
          <a:ln>
            <a:solidFill>
              <a:srgbClr val="12A67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CN" sz="2100" b="1" dirty="0" smtClean="0">
                <a:solidFill>
                  <a:schemeClr val="accent2">
                    <a:lumMod val="75000"/>
                  </a:schemeClr>
                </a:solidFill>
              </a:rPr>
              <a:t>Customer Relationship</a:t>
            </a:r>
            <a:endParaRPr lang="zh-CN" altLang="en-US" sz="2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19872" y="4293096"/>
            <a:ext cx="144000" cy="1872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635912" y="4293096"/>
            <a:ext cx="144000" cy="18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851936" y="4293096"/>
            <a:ext cx="144000" cy="1872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067944" y="4293096"/>
            <a:ext cx="144000" cy="18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67544" y="1405225"/>
            <a:ext cx="8136904" cy="1015663"/>
          </a:xfrm>
          <a:prstGeom prst="rect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indent="457200" algn="just"/>
            <a:r>
              <a:rPr lang="en-US" altLang="zh-CN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company's resolution of a problem from a dissatisfied customer, converting them into a loyal customer. It is the action a </a:t>
            </a:r>
            <a:r>
              <a:rPr lang="en-US" altLang="zh-CN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 provider </a:t>
            </a:r>
            <a:r>
              <a:rPr lang="en-US" altLang="zh-CN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takes in </a:t>
            </a:r>
            <a:r>
              <a:rPr lang="en-US" altLang="zh-CN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to</a:t>
            </a:r>
            <a:r>
              <a:rPr lang="en-US" altLang="zh-CN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r>
              <a:rPr lang="en-US" altLang="zh-CN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failure</a:t>
            </a:r>
            <a:endParaRPr lang="zh-CN" altLang="en-US" sz="2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095836" y="1899852"/>
            <a:ext cx="2628292" cy="1440000"/>
            <a:chOff x="3283807" y="1212654"/>
            <a:chExt cx="2628292" cy="1440000"/>
          </a:xfrm>
        </p:grpSpPr>
        <p:sp>
          <p:nvSpPr>
            <p:cNvPr id="17" name="矩形 16"/>
            <p:cNvSpPr/>
            <p:nvPr/>
          </p:nvSpPr>
          <p:spPr>
            <a:xfrm rot="-960000">
              <a:off x="3779912" y="1583042"/>
              <a:ext cx="1296160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Service</a:t>
              </a:r>
              <a:endPara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-960000">
              <a:off x="3820427" y="1890898"/>
              <a:ext cx="1440000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2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Recovery</a:t>
              </a:r>
              <a:endPara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" name="爆炸形 2 18"/>
            <p:cNvSpPr/>
            <p:nvPr/>
          </p:nvSpPr>
          <p:spPr>
            <a:xfrm>
              <a:off x="3283807" y="1212654"/>
              <a:ext cx="2628292" cy="1440000"/>
            </a:xfrm>
            <a:prstGeom prst="irregularSeal2">
              <a:avLst/>
            </a:prstGeom>
            <a:noFill/>
            <a:ln>
              <a:solidFill>
                <a:srgbClr val="D656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466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val 17"/>
          <p:cNvSpPr>
            <a:spLocks noChangeArrowheads="1"/>
          </p:cNvSpPr>
          <p:nvPr/>
        </p:nvSpPr>
        <p:spPr bwMode="gray">
          <a:xfrm>
            <a:off x="1027196" y="2921770"/>
            <a:ext cx="2022497" cy="108329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zh-CN" altLang="en-US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6192688"/>
          </a:xfrm>
          <a:solidFill>
            <a:schemeClr val="bg1"/>
          </a:solidFill>
          <a:ln>
            <a:solidFill>
              <a:schemeClr val="bg1"/>
            </a:solidFill>
            <a:prstDash val="lgDashDot"/>
          </a:ln>
        </p:spPr>
        <p:txBody>
          <a:bodyPr/>
          <a:lstStyle/>
          <a:p>
            <a:pPr algn="ctr">
              <a:lnSpc>
                <a:spcPct val="125000"/>
              </a:lnSpc>
              <a:spcBef>
                <a:spcPts val="600"/>
              </a:spcBef>
            </a:pPr>
            <a:r>
              <a:rPr lang="en-US" altLang="zh-CN" sz="3200" dirty="0" smtClean="0">
                <a:ea typeface="宋体" charset="-122"/>
              </a:rPr>
              <a:t>Treat Return Service </a:t>
            </a:r>
            <a:br>
              <a:rPr lang="en-US" altLang="zh-CN" sz="3200" dirty="0" smtClean="0">
                <a:ea typeface="宋体" charset="-122"/>
              </a:rPr>
            </a:br>
            <a:r>
              <a:rPr lang="en-US" altLang="zh-CN" sz="3200" dirty="0" smtClean="0">
                <a:ea typeface="宋体" charset="-122"/>
              </a:rPr>
              <a:t>as </a:t>
            </a:r>
            <a:r>
              <a:rPr lang="en-US" altLang="zh-CN" sz="3200" dirty="0">
                <a:ea typeface="宋体" charset="-122"/>
              </a:rPr>
              <a:t>a </a:t>
            </a:r>
            <a:r>
              <a:rPr lang="en-US" altLang="zh-CN" sz="3200" dirty="0" smtClean="0">
                <a:ea typeface="宋体" charset="-122"/>
              </a:rPr>
              <a:t>Service Recovery</a:t>
            </a:r>
            <a:r>
              <a:rPr lang="en-US" altLang="zh-CN" sz="3200" dirty="0">
                <a:ea typeface="宋体" charset="-122"/>
              </a:rPr>
              <a:t/>
            </a:r>
            <a:br>
              <a:rPr lang="en-US" altLang="zh-CN" sz="3200" dirty="0">
                <a:ea typeface="宋体" charset="-122"/>
              </a:rPr>
            </a:br>
            <a:r>
              <a:rPr lang="en-US" altLang="zh-CN" sz="3200" dirty="0">
                <a:ea typeface="宋体" charset="-122"/>
              </a:rPr>
              <a:t/>
            </a:r>
            <a:br>
              <a:rPr lang="en-US" altLang="zh-CN" sz="3200" dirty="0">
                <a:ea typeface="宋体" charset="-122"/>
              </a:rPr>
            </a:br>
            <a:r>
              <a:rPr lang="en-US" altLang="zh-CN" sz="3200" dirty="0">
                <a:ea typeface="宋体" charset="-122"/>
              </a:rPr>
              <a:t/>
            </a:r>
            <a:br>
              <a:rPr lang="en-US" altLang="zh-CN" sz="3200" dirty="0">
                <a:ea typeface="宋体" charset="-122"/>
              </a:rPr>
            </a:br>
            <a:r>
              <a:rPr lang="en-US" altLang="zh-CN" sz="3200" dirty="0">
                <a:ea typeface="宋体" charset="-122"/>
              </a:rPr>
              <a:t/>
            </a:r>
            <a:br>
              <a:rPr lang="en-US" altLang="zh-CN" sz="3200" dirty="0">
                <a:ea typeface="宋体" charset="-122"/>
              </a:rPr>
            </a:br>
            <a:r>
              <a:rPr lang="en-US" altLang="zh-CN" sz="3200" dirty="0">
                <a:ea typeface="宋体" charset="-122"/>
              </a:rPr>
              <a:t/>
            </a:r>
            <a:br>
              <a:rPr lang="en-US" altLang="zh-CN" sz="3200" dirty="0">
                <a:ea typeface="宋体" charset="-122"/>
              </a:rPr>
            </a:br>
            <a:r>
              <a:rPr lang="en-US" altLang="zh-CN" sz="3200" dirty="0">
                <a:ea typeface="宋体" charset="-122"/>
              </a:rPr>
              <a:t/>
            </a:r>
            <a:br>
              <a:rPr lang="en-US" altLang="zh-CN" sz="3200" dirty="0">
                <a:ea typeface="宋体" charset="-122"/>
              </a:rPr>
            </a:br>
            <a:r>
              <a:rPr lang="en-US" altLang="zh-CN" sz="3200" dirty="0">
                <a:ea typeface="宋体" charset="-122"/>
              </a:rPr>
              <a:t/>
            </a:r>
            <a:br>
              <a:rPr lang="en-US" altLang="zh-CN" sz="3200" dirty="0">
                <a:ea typeface="宋体" charset="-122"/>
              </a:rPr>
            </a:br>
            <a:r>
              <a:rPr lang="en-US" altLang="zh-CN" sz="3200" dirty="0">
                <a:ea typeface="宋体" charset="-122"/>
              </a:rPr>
              <a:t/>
            </a:r>
            <a:br>
              <a:rPr lang="en-US" altLang="zh-CN" sz="3200" dirty="0">
                <a:ea typeface="宋体" charset="-122"/>
              </a:rPr>
            </a:br>
            <a:endParaRPr lang="en-US" altLang="zh-CN" sz="1800" dirty="0">
              <a:solidFill>
                <a:schemeClr val="accent1"/>
              </a:solidFill>
              <a:ea typeface="宋体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459444" y="6488668"/>
            <a:ext cx="1588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  <a:ea typeface="宋体" charset="-122"/>
              </a:rPr>
              <a:t>Illinois State University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6660232" y="2564904"/>
            <a:ext cx="1766570" cy="1234634"/>
          </a:xfrm>
          <a:prstGeom prst="roundRect">
            <a:avLst>
              <a:gd name="adj" fmla="val 9106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Consumer returns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491880" y="2564904"/>
            <a:ext cx="2500330" cy="1301318"/>
            <a:chOff x="3779912" y="3284984"/>
            <a:chExt cx="2500330" cy="1301318"/>
          </a:xfrm>
        </p:grpSpPr>
        <p:grpSp>
          <p:nvGrpSpPr>
            <p:cNvPr id="49" name="Group 12"/>
            <p:cNvGrpSpPr>
              <a:grpSpLocks/>
            </p:cNvGrpSpPr>
            <p:nvPr/>
          </p:nvGrpSpPr>
          <p:grpSpPr bwMode="auto">
            <a:xfrm>
              <a:off x="3779912" y="3284984"/>
              <a:ext cx="2500330" cy="1301318"/>
              <a:chOff x="1973" y="1027"/>
              <a:chExt cx="1926" cy="937"/>
            </a:xfrm>
          </p:grpSpPr>
          <p:sp>
            <p:nvSpPr>
              <p:cNvPr id="54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44314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3" name="Oval 18"/>
            <p:cNvSpPr>
              <a:spLocks noChangeArrowheads="1"/>
            </p:cNvSpPr>
            <p:nvPr/>
          </p:nvSpPr>
          <p:spPr bwMode="gray">
            <a:xfrm>
              <a:off x="3921489" y="3403645"/>
              <a:ext cx="2251595" cy="100739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48" name="Text Box 19"/>
            <p:cNvSpPr txBox="1">
              <a:spLocks noChangeArrowheads="1"/>
            </p:cNvSpPr>
            <p:nvPr/>
          </p:nvSpPr>
          <p:spPr bwMode="auto">
            <a:xfrm>
              <a:off x="3950289" y="3530166"/>
              <a:ext cx="213231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200" b="1" dirty="0">
                  <a:solidFill>
                    <a:schemeClr val="accent1">
                      <a:lumMod val="75000"/>
                    </a:schemeClr>
                  </a:solidFill>
                  <a:ea typeface="宋体" charset="-122"/>
                </a:rPr>
                <a:t>Post purchase</a:t>
              </a:r>
            </a:p>
            <a:p>
              <a:pPr algn="ctr" eaLnBrk="0" hangingPunct="0"/>
              <a:r>
                <a:rPr lang="en-US" altLang="zh-CN" sz="2200" b="1" dirty="0">
                  <a:solidFill>
                    <a:schemeClr val="accent1">
                      <a:lumMod val="75000"/>
                    </a:schemeClr>
                  </a:solidFill>
                  <a:ea typeface="宋体" charset="-122"/>
                </a:rPr>
                <a:t>dissonance</a:t>
              </a:r>
              <a:endParaRPr lang="en-US" altLang="zh-CN" sz="2200" dirty="0">
                <a:solidFill>
                  <a:schemeClr val="accent1">
                    <a:lumMod val="75000"/>
                  </a:schemeClr>
                </a:solidFill>
                <a:ea typeface="宋体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012160" y="3071240"/>
            <a:ext cx="529093" cy="285752"/>
            <a:chOff x="5671467" y="3143248"/>
            <a:chExt cx="529093" cy="285752"/>
          </a:xfrm>
        </p:grpSpPr>
        <p:sp>
          <p:nvSpPr>
            <p:cNvPr id="57" name="燕尾形 56"/>
            <p:cNvSpPr/>
            <p:nvPr/>
          </p:nvSpPr>
          <p:spPr>
            <a:xfrm>
              <a:off x="5828856" y="3143248"/>
              <a:ext cx="214314" cy="285752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燕尾形 57"/>
            <p:cNvSpPr/>
            <p:nvPr/>
          </p:nvSpPr>
          <p:spPr>
            <a:xfrm>
              <a:off x="5671467" y="3143248"/>
              <a:ext cx="214314" cy="285752"/>
            </a:xfrm>
            <a:prstGeom prst="chevr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燕尾形 58"/>
            <p:cNvSpPr/>
            <p:nvPr/>
          </p:nvSpPr>
          <p:spPr>
            <a:xfrm>
              <a:off x="5986246" y="3143248"/>
              <a:ext cx="214314" cy="285752"/>
            </a:xfrm>
            <a:prstGeom prst="chevr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11560" y="2636912"/>
            <a:ext cx="2229329" cy="1212708"/>
            <a:chOff x="1079421" y="3530167"/>
            <a:chExt cx="2229329" cy="1212708"/>
          </a:xfrm>
        </p:grpSpPr>
        <p:sp>
          <p:nvSpPr>
            <p:cNvPr id="52" name="Oval 17"/>
            <p:cNvSpPr>
              <a:spLocks noChangeArrowheads="1"/>
            </p:cNvSpPr>
            <p:nvPr/>
          </p:nvSpPr>
          <p:spPr bwMode="gray">
            <a:xfrm>
              <a:off x="1091731" y="3530167"/>
              <a:ext cx="2217019" cy="12127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vert="eaVert" wrap="none" anchor="ctr"/>
            <a:lstStyle/>
            <a:p>
              <a:endParaRPr lang="zh-CN" altLang="en-US" dirty="0"/>
            </a:p>
          </p:txBody>
        </p:sp>
        <p:sp>
          <p:nvSpPr>
            <p:cNvPr id="51" name="Oval 16"/>
            <p:cNvSpPr>
              <a:spLocks noChangeArrowheads="1"/>
            </p:cNvSpPr>
            <p:nvPr/>
          </p:nvSpPr>
          <p:spPr bwMode="gray">
            <a:xfrm>
              <a:off x="1151756" y="3632465"/>
              <a:ext cx="2124000" cy="100800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64" name="Text Box 19"/>
            <p:cNvSpPr txBox="1">
              <a:spLocks noChangeArrowheads="1"/>
            </p:cNvSpPr>
            <p:nvPr/>
          </p:nvSpPr>
          <p:spPr bwMode="auto">
            <a:xfrm>
              <a:off x="1079421" y="3933056"/>
              <a:ext cx="219643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200" b="1" dirty="0">
                  <a:solidFill>
                    <a:schemeClr val="bg1"/>
                  </a:solidFill>
                  <a:ea typeface="宋体" charset="-122"/>
                </a:rPr>
                <a:t>Dissatisfaction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2915816" y="3068960"/>
            <a:ext cx="529093" cy="285752"/>
            <a:chOff x="5671467" y="3143248"/>
            <a:chExt cx="529093" cy="285752"/>
          </a:xfrm>
        </p:grpSpPr>
        <p:sp>
          <p:nvSpPr>
            <p:cNvPr id="67" name="燕尾形 66"/>
            <p:cNvSpPr/>
            <p:nvPr/>
          </p:nvSpPr>
          <p:spPr>
            <a:xfrm>
              <a:off x="5828856" y="3143248"/>
              <a:ext cx="214314" cy="285752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燕尾形 67"/>
            <p:cNvSpPr/>
            <p:nvPr/>
          </p:nvSpPr>
          <p:spPr>
            <a:xfrm>
              <a:off x="5671467" y="3143248"/>
              <a:ext cx="214314" cy="285752"/>
            </a:xfrm>
            <a:prstGeom prst="chevr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燕尾形 68"/>
            <p:cNvSpPr/>
            <p:nvPr/>
          </p:nvSpPr>
          <p:spPr>
            <a:xfrm>
              <a:off x="5986246" y="3143248"/>
              <a:ext cx="214314" cy="285752"/>
            </a:xfrm>
            <a:prstGeom prst="chevr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2" name="AutoShape 7"/>
          <p:cNvSpPr>
            <a:spLocks noChangeArrowheads="1"/>
          </p:cNvSpPr>
          <p:nvPr/>
        </p:nvSpPr>
        <p:spPr bwMode="auto">
          <a:xfrm>
            <a:off x="6690438" y="4544452"/>
            <a:ext cx="1736364" cy="972780"/>
          </a:xfrm>
          <a:prstGeom prst="roundRect">
            <a:avLst>
              <a:gd name="adj" fmla="val 9106"/>
            </a:avLst>
          </a:prstGeom>
          <a:ln>
            <a:prstDash val="dashDot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Service failure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359650" y="3861974"/>
            <a:ext cx="374352" cy="602696"/>
            <a:chOff x="7359650" y="4077998"/>
            <a:chExt cx="374352" cy="602696"/>
          </a:xfrm>
        </p:grpSpPr>
        <p:sp>
          <p:nvSpPr>
            <p:cNvPr id="14" name="下箭头 13"/>
            <p:cNvSpPr/>
            <p:nvPr/>
          </p:nvSpPr>
          <p:spPr>
            <a:xfrm>
              <a:off x="7359650" y="4432300"/>
              <a:ext cx="374352" cy="248394"/>
            </a:xfrm>
            <a:prstGeom prst="downArrow">
              <a:avLst/>
            </a:prstGeom>
            <a:noFill/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7458639" y="4077998"/>
              <a:ext cx="187155" cy="63873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7457865" y="4196614"/>
              <a:ext cx="187155" cy="63873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7451515" y="4315230"/>
              <a:ext cx="187155" cy="63873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3649359" y="460770"/>
            <a:ext cx="2907796" cy="504056"/>
          </a:xfrm>
          <a:prstGeom prst="rect">
            <a:avLst/>
          </a:prstGeom>
          <a:noFill/>
          <a:ln>
            <a:solidFill>
              <a:srgbClr val="D656D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00158" y="1069087"/>
            <a:ext cx="3456000" cy="50400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19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7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7459444" y="6488668"/>
            <a:ext cx="1588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  <a:ea typeface="宋体" charset="-122"/>
              </a:rPr>
              <a:t>Illinois State University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1340768"/>
            <a:ext cx="7884368" cy="496855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 </a:t>
            </a:r>
          </a:p>
          <a:p>
            <a:pPr marL="114300">
              <a:spcBef>
                <a:spcPts val="1800"/>
              </a:spcBef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 Research concerning the effect of return </a:t>
            </a:r>
            <a:r>
              <a:rPr lang="en-US" altLang="zh-CN" sz="2400" dirty="0"/>
              <a:t>service </a:t>
            </a:r>
            <a:r>
              <a:rPr lang="en-US" altLang="zh-CN" sz="2400" dirty="0" smtClean="0"/>
              <a:t>on customer relationship</a:t>
            </a:r>
          </a:p>
          <a:p>
            <a:pPr marL="0" indent="0">
              <a:spcBef>
                <a:spcPts val="1800"/>
              </a:spcBef>
              <a:buSzPct val="100000"/>
              <a:buNone/>
            </a:pPr>
            <a:endParaRPr lang="en-US" altLang="zh-CN" sz="1200" dirty="0"/>
          </a:p>
          <a:p>
            <a:pPr marL="914400" lvl="2" indent="-342900">
              <a:buSzPct val="100000"/>
              <a:buFont typeface="Wingdings" panose="05000000000000000000" pitchFamily="2" charset="2"/>
              <a:buChar char="ü"/>
            </a:pPr>
            <a:r>
              <a:rPr lang="en-US" altLang="zh-CN" dirty="0" smtClean="0"/>
              <a:t>Positive influence on satisfaction, future purchase, and loyalty intention</a:t>
            </a:r>
          </a:p>
          <a:p>
            <a:pPr marL="936000" lvl="2" indent="0">
              <a:buSzPct val="100000"/>
              <a:buNone/>
            </a:pPr>
            <a:r>
              <a:rPr lang="en-US" altLang="zh-CN" sz="1600" dirty="0" err="1" smtClean="0"/>
              <a:t>Aflaki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&amp; </a:t>
            </a:r>
            <a:r>
              <a:rPr lang="en-US" altLang="zh-CN" sz="1600" dirty="0" err="1"/>
              <a:t>Popescu</a:t>
            </a:r>
            <a:r>
              <a:rPr lang="en-US" altLang="zh-CN" sz="1600" dirty="0"/>
              <a:t>, 2014; </a:t>
            </a:r>
            <a:r>
              <a:rPr lang="en-US" altLang="zh-CN" sz="1600" dirty="0" err="1"/>
              <a:t>Ertekin</a:t>
            </a:r>
            <a:r>
              <a:rPr lang="en-US" altLang="zh-CN" sz="1600" dirty="0"/>
              <a:t>, 2018; Walsh &amp; </a:t>
            </a:r>
            <a:r>
              <a:rPr lang="en-US" altLang="zh-CN" sz="1600" dirty="0" err="1"/>
              <a:t>Brylla</a:t>
            </a:r>
            <a:r>
              <a:rPr lang="en-US" altLang="zh-CN" sz="1600" dirty="0"/>
              <a:t>, 2017; </a:t>
            </a:r>
            <a:endParaRPr lang="en-US" altLang="zh-CN" sz="1600" dirty="0" smtClean="0"/>
          </a:p>
          <a:p>
            <a:pPr marL="936000" lvl="2" indent="0">
              <a:buSzPct val="100000"/>
              <a:buNone/>
            </a:pPr>
            <a:r>
              <a:rPr lang="en-US" altLang="zh-CN" sz="1600" dirty="0"/>
              <a:t>Jain et al., 2017; Russo et al., </a:t>
            </a:r>
            <a:r>
              <a:rPr lang="en-US" altLang="zh-CN" sz="1600" dirty="0" smtClean="0"/>
              <a:t>2017; </a:t>
            </a:r>
            <a:r>
              <a:rPr lang="en-US" altLang="zh-CN" sz="1600" dirty="0" err="1" smtClean="0"/>
              <a:t>etc</a:t>
            </a:r>
            <a:endParaRPr lang="en-US" altLang="zh-CN" sz="1600" dirty="0" smtClean="0"/>
          </a:p>
          <a:p>
            <a:pPr marL="936000" lvl="2" indent="0">
              <a:buSzPct val="100000"/>
              <a:buNone/>
            </a:pPr>
            <a:endParaRPr lang="en-US" altLang="zh-CN" sz="1600" dirty="0"/>
          </a:p>
          <a:p>
            <a:pPr marL="914400" lvl="2" indent="-342900">
              <a:buSzPct val="100000"/>
              <a:buFont typeface="Wingdings" panose="05000000000000000000" pitchFamily="2" charset="2"/>
              <a:buChar char="ü"/>
            </a:pPr>
            <a:r>
              <a:rPr lang="en-US" altLang="zh-CN" dirty="0" smtClean="0"/>
              <a:t>Treat return service as service recovery </a:t>
            </a:r>
          </a:p>
          <a:p>
            <a:pPr marL="936000" lvl="2" indent="0">
              <a:buSzPct val="100000"/>
              <a:buNone/>
            </a:pPr>
            <a:r>
              <a:rPr lang="en-US" altLang="zh-CN" sz="1600" dirty="0" err="1" smtClean="0"/>
              <a:t>Mollenkopf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et al., 2007; </a:t>
            </a:r>
            <a:r>
              <a:rPr lang="en-US" altLang="zh-CN" sz="1600" dirty="0" err="1"/>
              <a:t>Griffis</a:t>
            </a:r>
            <a:r>
              <a:rPr lang="en-US" altLang="zh-CN" sz="1600" dirty="0"/>
              <a:t>, et al., </a:t>
            </a:r>
            <a:r>
              <a:rPr lang="en-US" altLang="zh-CN" sz="1600" dirty="0" smtClean="0"/>
              <a:t>2012</a:t>
            </a:r>
            <a:endParaRPr lang="en-US" altLang="zh-CN" sz="1600" dirty="0"/>
          </a:p>
        </p:txBody>
      </p:sp>
      <p:sp>
        <p:nvSpPr>
          <p:cNvPr id="2" name="矩形 1"/>
          <p:cNvSpPr/>
          <p:nvPr/>
        </p:nvSpPr>
        <p:spPr>
          <a:xfrm>
            <a:off x="2843808" y="476672"/>
            <a:ext cx="3005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altLang="zh-CN" sz="3600" b="1" dirty="0"/>
              <a:t> </a:t>
            </a:r>
            <a:r>
              <a:rPr lang="en-US" altLang="zh-CN" sz="3600" b="1" dirty="0" smtClean="0"/>
              <a:t>Background</a:t>
            </a:r>
            <a:endParaRPr lang="en-US" altLang="zh-CN" sz="3600" b="1" dirty="0"/>
          </a:p>
        </p:txBody>
      </p:sp>
    </p:spTree>
    <p:extLst>
      <p:ext uri="{BB962C8B-B14F-4D97-AF65-F5344CB8AC3E}">
        <p14:creationId xmlns:p14="http://schemas.microsoft.com/office/powerpoint/2010/main" val="182055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7459444" y="6488668"/>
            <a:ext cx="1588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  <a:ea typeface="宋体" charset="-122"/>
              </a:rPr>
              <a:t>Illinois State University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1412776"/>
            <a:ext cx="7848872" cy="496855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spcBef>
                <a:spcPts val="1800"/>
              </a:spcBef>
              <a:buSzPct val="100000"/>
              <a:buFont typeface="Wingdings" panose="05000000000000000000" pitchFamily="2" charset="2"/>
              <a:buChar char="l"/>
            </a:pPr>
            <a:endParaRPr lang="en-US" altLang="zh-CN" sz="800" dirty="0" smtClean="0"/>
          </a:p>
          <a:p>
            <a:pPr>
              <a:spcBef>
                <a:spcPts val="1800"/>
              </a:spcBef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Two issues for further exploring from the perspective of </a:t>
            </a:r>
            <a:r>
              <a:rPr lang="en-US" altLang="zh-CN" sz="2400" dirty="0"/>
              <a:t>service </a:t>
            </a:r>
            <a:r>
              <a:rPr lang="en-US" altLang="zh-CN" sz="2400" dirty="0" smtClean="0"/>
              <a:t>recovery</a:t>
            </a:r>
          </a:p>
          <a:p>
            <a:pPr marL="1028700" lvl="2" indent="-457200">
              <a:buSzPct val="100000"/>
              <a:buFont typeface="+mj-lt"/>
              <a:buAutoNum type="arabicPeriod"/>
            </a:pPr>
            <a:r>
              <a:rPr lang="en-US" altLang="zh-CN" sz="2400" dirty="0" smtClean="0"/>
              <a:t>Return service elements </a:t>
            </a:r>
          </a:p>
          <a:p>
            <a:pPr marL="571500" lvl="2" indent="0">
              <a:buSzPct val="100000"/>
              <a:buNone/>
            </a:pPr>
            <a:r>
              <a:rPr lang="en-US" altLang="zh-CN" dirty="0"/>
              <a:t>E-S-QUAL: efficiency, fulfillment, system availability, and privacy</a:t>
            </a:r>
          </a:p>
          <a:p>
            <a:pPr marL="571500" lvl="2" indent="0">
              <a:buSzPct val="100000"/>
              <a:buNone/>
            </a:pPr>
            <a:r>
              <a:rPr lang="en-US" altLang="zh-CN" dirty="0" smtClean="0"/>
              <a:t>E-</a:t>
            </a:r>
            <a:r>
              <a:rPr lang="en-US" altLang="zh-CN" dirty="0" err="1" smtClean="0"/>
              <a:t>RecS</a:t>
            </a:r>
            <a:r>
              <a:rPr lang="en-US" altLang="zh-CN" dirty="0" smtClean="0"/>
              <a:t>-QUAL: responsiveness, compensation and contact</a:t>
            </a:r>
          </a:p>
          <a:p>
            <a:pPr marL="572400" indent="0">
              <a:buNone/>
            </a:pPr>
            <a:r>
              <a:rPr lang="en-US" altLang="zh-CN" sz="2000" dirty="0" smtClean="0"/>
              <a:t>Fairness of return service: interaction, procedure, and outcome.</a:t>
            </a:r>
            <a:endParaRPr lang="zh-CN" altLang="en-US" sz="2000" dirty="0"/>
          </a:p>
          <a:p>
            <a:pPr marL="571500" lvl="2" indent="0">
              <a:buSzPct val="100000"/>
              <a:buNone/>
            </a:pPr>
            <a:endParaRPr lang="en-US" altLang="zh-CN" dirty="0" smtClean="0"/>
          </a:p>
          <a:p>
            <a:pPr marL="571500" lvl="2" indent="0">
              <a:buSzPct val="100000"/>
              <a:buNone/>
            </a:pPr>
            <a:endParaRPr lang="en-US" altLang="zh-CN" sz="900" dirty="0" smtClean="0"/>
          </a:p>
          <a:p>
            <a:pPr marL="1028700" lvl="2" indent="-457200">
              <a:buSzPct val="100000"/>
              <a:buFont typeface="+mj-lt"/>
              <a:buAutoNum type="arabicPeriod" startAt="2"/>
            </a:pPr>
            <a:r>
              <a:rPr lang="en-US" altLang="zh-CN" sz="2400" dirty="0" smtClean="0"/>
              <a:t>The role </a:t>
            </a:r>
            <a:r>
              <a:rPr lang="en-US" altLang="zh-CN" sz="2400" dirty="0"/>
              <a:t>of consumer trust </a:t>
            </a:r>
            <a:r>
              <a:rPr lang="en-US" altLang="zh-CN" sz="2400" dirty="0" smtClean="0"/>
              <a:t> for loyalty </a:t>
            </a:r>
          </a:p>
          <a:p>
            <a:pPr marL="571500" lvl="2" indent="0">
              <a:buSzPct val="100000"/>
              <a:buNone/>
            </a:pPr>
            <a:r>
              <a:rPr lang="en-US" altLang="zh-CN" dirty="0" smtClean="0"/>
              <a:t>Rebuilding loyalty after service failure depends primarily on the recovery of trust. (La </a:t>
            </a:r>
            <a:r>
              <a:rPr lang="en-US" altLang="zh-CN" dirty="0"/>
              <a:t>&amp; Choi, 2012, 2013 </a:t>
            </a:r>
            <a:r>
              <a:rPr lang="en-US" altLang="zh-CN" dirty="0" smtClean="0"/>
              <a:t>)</a:t>
            </a:r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3131840" y="476672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altLang="zh-CN" sz="3600" b="1" dirty="0"/>
              <a:t> </a:t>
            </a:r>
            <a:r>
              <a:rPr lang="en-US" altLang="zh-CN" sz="3600" b="1" dirty="0" smtClean="0"/>
              <a:t>Background </a:t>
            </a:r>
            <a:endParaRPr lang="en-US" altLang="zh-CN" sz="3600" b="1" dirty="0"/>
          </a:p>
        </p:txBody>
      </p:sp>
      <p:sp>
        <p:nvSpPr>
          <p:cNvPr id="7" name="矩形 6"/>
          <p:cNvSpPr/>
          <p:nvPr/>
        </p:nvSpPr>
        <p:spPr>
          <a:xfrm>
            <a:off x="5148064" y="3032992"/>
            <a:ext cx="2088232" cy="324000"/>
          </a:xfrm>
          <a:prstGeom prst="rect">
            <a:avLst/>
          </a:prstGeom>
          <a:noFill/>
          <a:ln>
            <a:solidFill>
              <a:srgbClr val="D656D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228449" y="3681064"/>
            <a:ext cx="900000" cy="324000"/>
          </a:xfrm>
          <a:prstGeom prst="rect">
            <a:avLst/>
          </a:prstGeom>
          <a:noFill/>
          <a:ln>
            <a:solidFill>
              <a:srgbClr val="D656D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爆炸形 1 7"/>
          <p:cNvSpPr/>
          <p:nvPr/>
        </p:nvSpPr>
        <p:spPr>
          <a:xfrm>
            <a:off x="6516432" y="1988796"/>
            <a:ext cx="2160000" cy="936148"/>
          </a:xfrm>
          <a:prstGeom prst="irregularSeal1">
            <a:avLst/>
          </a:prstGeom>
          <a:noFill/>
          <a:ln>
            <a:solidFill>
              <a:srgbClr val="D656D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Interaction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84169" y="4089259"/>
            <a:ext cx="1245600" cy="324000"/>
          </a:xfrm>
          <a:prstGeom prst="rect">
            <a:avLst/>
          </a:prstGeom>
          <a:noFill/>
          <a:ln>
            <a:solidFill>
              <a:srgbClr val="D656D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左大括号 11"/>
          <p:cNvSpPr/>
          <p:nvPr/>
        </p:nvSpPr>
        <p:spPr>
          <a:xfrm>
            <a:off x="1240598" y="3141056"/>
            <a:ext cx="144000" cy="79200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5496" y="3142709"/>
            <a:ext cx="1467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Parasuraman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</a:p>
          <a:p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et. al.,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2005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496" y="3934797"/>
            <a:ext cx="1537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Ahsan &amp; </a:t>
            </a:r>
            <a:endParaRPr lang="en-US" altLang="zh-CN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Rahman,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2016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爆炸形 1 16"/>
          <p:cNvSpPr/>
          <p:nvPr/>
        </p:nvSpPr>
        <p:spPr>
          <a:xfrm>
            <a:off x="6588464" y="4293052"/>
            <a:ext cx="2160000" cy="936148"/>
          </a:xfrm>
          <a:prstGeom prst="irregularSeal1">
            <a:avLst/>
          </a:prstGeom>
          <a:noFill/>
          <a:ln>
            <a:solidFill>
              <a:srgbClr val="D656D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Trust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3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  <p:bldP spid="1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val 17"/>
          <p:cNvSpPr>
            <a:spLocks noChangeArrowheads="1"/>
          </p:cNvSpPr>
          <p:nvPr/>
        </p:nvSpPr>
        <p:spPr bwMode="gray">
          <a:xfrm>
            <a:off x="1027196" y="2921770"/>
            <a:ext cx="2022497" cy="108329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zh-CN" altLang="en-US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-47708" y="1340768"/>
            <a:ext cx="8964488" cy="5040560"/>
          </a:xfrm>
          <a:solidFill>
            <a:schemeClr val="bg1"/>
          </a:solidFill>
          <a:ln>
            <a:solidFill>
              <a:schemeClr val="bg1"/>
            </a:solidFill>
            <a:prstDash val="lgDashDot"/>
          </a:ln>
        </p:spPr>
        <p:txBody>
          <a:bodyPr/>
          <a:lstStyle/>
          <a:p>
            <a:pPr algn="ctr">
              <a:lnSpc>
                <a:spcPct val="125000"/>
              </a:lnSpc>
              <a:spcBef>
                <a:spcPts val="600"/>
              </a:spcBef>
            </a:pPr>
            <a:r>
              <a:rPr lang="en-US" altLang="zh-CN" sz="3200" dirty="0">
                <a:ea typeface="宋体" charset="-122"/>
              </a:rPr>
              <a:t/>
            </a:r>
            <a:br>
              <a:rPr lang="en-US" altLang="zh-CN" sz="3200" dirty="0">
                <a:ea typeface="宋体" charset="-122"/>
              </a:rPr>
            </a:br>
            <a:r>
              <a:rPr lang="en-US" altLang="zh-CN" sz="3200" dirty="0">
                <a:ea typeface="宋体" charset="-122"/>
              </a:rPr>
              <a:t/>
            </a:r>
            <a:br>
              <a:rPr lang="en-US" altLang="zh-CN" sz="3200" dirty="0">
                <a:ea typeface="宋体" charset="-122"/>
              </a:rPr>
            </a:br>
            <a:r>
              <a:rPr lang="en-US" altLang="zh-CN" sz="3200" dirty="0">
                <a:ea typeface="宋体" charset="-122"/>
              </a:rPr>
              <a:t/>
            </a:r>
            <a:br>
              <a:rPr lang="en-US" altLang="zh-CN" sz="3200" dirty="0">
                <a:ea typeface="宋体" charset="-122"/>
              </a:rPr>
            </a:br>
            <a:r>
              <a:rPr lang="en-US" altLang="zh-CN" sz="3200" dirty="0">
                <a:ea typeface="宋体" charset="-122"/>
              </a:rPr>
              <a:t/>
            </a:r>
            <a:br>
              <a:rPr lang="en-US" altLang="zh-CN" sz="3200" dirty="0">
                <a:ea typeface="宋体" charset="-122"/>
              </a:rPr>
            </a:br>
            <a:r>
              <a:rPr lang="en-US" altLang="zh-CN" sz="3200" dirty="0">
                <a:ea typeface="宋体" charset="-122"/>
              </a:rPr>
              <a:t/>
            </a:r>
            <a:br>
              <a:rPr lang="en-US" altLang="zh-CN" sz="3200" dirty="0">
                <a:ea typeface="宋体" charset="-122"/>
              </a:rPr>
            </a:br>
            <a:r>
              <a:rPr lang="en-US" altLang="zh-CN" sz="3200" dirty="0">
                <a:ea typeface="宋体" charset="-122"/>
              </a:rPr>
              <a:t/>
            </a:r>
            <a:br>
              <a:rPr lang="en-US" altLang="zh-CN" sz="3200" dirty="0">
                <a:ea typeface="宋体" charset="-122"/>
              </a:rPr>
            </a:br>
            <a:r>
              <a:rPr lang="en-US" altLang="zh-CN" sz="3200" dirty="0">
                <a:ea typeface="宋体" charset="-122"/>
              </a:rPr>
              <a:t/>
            </a:r>
            <a:br>
              <a:rPr lang="en-US" altLang="zh-CN" sz="3200" dirty="0">
                <a:ea typeface="宋体" charset="-122"/>
              </a:rPr>
            </a:br>
            <a:r>
              <a:rPr lang="en-US" altLang="zh-CN" sz="3200" dirty="0">
                <a:ea typeface="宋体" charset="-122"/>
              </a:rPr>
              <a:t/>
            </a:r>
            <a:br>
              <a:rPr lang="en-US" altLang="zh-CN" sz="3200" dirty="0">
                <a:ea typeface="宋体" charset="-122"/>
              </a:rPr>
            </a:br>
            <a:endParaRPr lang="en-US" altLang="zh-CN" sz="1800" dirty="0">
              <a:solidFill>
                <a:schemeClr val="accent1"/>
              </a:solidFill>
              <a:ea typeface="宋体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459444" y="6488668"/>
            <a:ext cx="1588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  <a:ea typeface="宋体" charset="-122"/>
              </a:rPr>
              <a:t>Illinois State University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724636" y="2811510"/>
            <a:ext cx="2068064" cy="1008000"/>
            <a:chOff x="3779912" y="3284984"/>
            <a:chExt cx="2500330" cy="1301318"/>
          </a:xfrm>
        </p:grpSpPr>
        <p:grpSp>
          <p:nvGrpSpPr>
            <p:cNvPr id="49" name="Group 12"/>
            <p:cNvGrpSpPr>
              <a:grpSpLocks/>
            </p:cNvGrpSpPr>
            <p:nvPr/>
          </p:nvGrpSpPr>
          <p:grpSpPr bwMode="auto">
            <a:xfrm>
              <a:off x="3779912" y="3284984"/>
              <a:ext cx="2500330" cy="1301318"/>
              <a:chOff x="1973" y="1027"/>
              <a:chExt cx="1926" cy="937"/>
            </a:xfrm>
          </p:grpSpPr>
          <p:sp>
            <p:nvSpPr>
              <p:cNvPr id="54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44314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8" name="Text Box 19"/>
            <p:cNvSpPr txBox="1">
              <a:spLocks noChangeArrowheads="1"/>
            </p:cNvSpPr>
            <p:nvPr/>
          </p:nvSpPr>
          <p:spPr bwMode="auto">
            <a:xfrm>
              <a:off x="4122614" y="3723367"/>
              <a:ext cx="178767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200" b="1" dirty="0" smtClean="0">
                  <a:solidFill>
                    <a:schemeClr val="accent1">
                      <a:lumMod val="75000"/>
                    </a:schemeClr>
                  </a:solidFill>
                  <a:ea typeface="宋体" charset="-122"/>
                </a:rPr>
                <a:t>Satisfaction</a:t>
              </a:r>
              <a:endParaRPr lang="en-US" altLang="zh-CN" sz="2200" dirty="0">
                <a:solidFill>
                  <a:schemeClr val="accent1">
                    <a:lumMod val="75000"/>
                  </a:schemeClr>
                </a:solidFill>
                <a:ea typeface="宋体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44574" y="2796830"/>
            <a:ext cx="2217019" cy="1008000"/>
            <a:chOff x="1091731" y="3530167"/>
            <a:chExt cx="2217019" cy="1212708"/>
          </a:xfrm>
        </p:grpSpPr>
        <p:sp>
          <p:nvSpPr>
            <p:cNvPr id="52" name="Oval 17"/>
            <p:cNvSpPr>
              <a:spLocks noChangeArrowheads="1"/>
            </p:cNvSpPr>
            <p:nvPr/>
          </p:nvSpPr>
          <p:spPr bwMode="gray">
            <a:xfrm>
              <a:off x="1091731" y="3530167"/>
              <a:ext cx="2217019" cy="12127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vert="eaVert" wrap="none" anchor="ctr"/>
            <a:lstStyle/>
            <a:p>
              <a:endParaRPr lang="zh-CN" altLang="en-US" dirty="0"/>
            </a:p>
          </p:txBody>
        </p:sp>
        <p:sp>
          <p:nvSpPr>
            <p:cNvPr id="64" name="Text Box 19"/>
            <p:cNvSpPr txBox="1">
              <a:spLocks noChangeArrowheads="1"/>
            </p:cNvSpPr>
            <p:nvPr/>
          </p:nvSpPr>
          <p:spPr bwMode="auto">
            <a:xfrm>
              <a:off x="1544229" y="3701018"/>
              <a:ext cx="1282723" cy="769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200" b="1" dirty="0" smtClean="0">
                  <a:solidFill>
                    <a:schemeClr val="bg1"/>
                  </a:solidFill>
                  <a:ea typeface="宋体" charset="-122"/>
                </a:rPr>
                <a:t>Return </a:t>
              </a:r>
            </a:p>
            <a:p>
              <a:pPr algn="ctr" eaLnBrk="0" hangingPunct="0"/>
              <a:r>
                <a:rPr lang="en-US" altLang="zh-CN" sz="2200" b="1" dirty="0" smtClean="0">
                  <a:solidFill>
                    <a:schemeClr val="bg1"/>
                  </a:solidFill>
                  <a:ea typeface="宋体" charset="-122"/>
                </a:rPr>
                <a:t>Process</a:t>
              </a:r>
              <a:endParaRPr lang="en-US" altLang="zh-CN" sz="2200" b="1" dirty="0">
                <a:solidFill>
                  <a:schemeClr val="bg1"/>
                </a:solidFill>
                <a:ea typeface="宋体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755576" y="544034"/>
            <a:ext cx="7648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ea typeface="宋体" charset="-122"/>
              </a:rPr>
              <a:t>Modification for Current Research</a:t>
            </a:r>
            <a:endParaRPr lang="zh-CN" altLang="en-US" sz="3600" b="1" dirty="0"/>
          </a:p>
        </p:txBody>
      </p:sp>
      <p:grpSp>
        <p:nvGrpSpPr>
          <p:cNvPr id="33" name="组合 32"/>
          <p:cNvGrpSpPr/>
          <p:nvPr/>
        </p:nvGrpSpPr>
        <p:grpSpPr>
          <a:xfrm>
            <a:off x="6680400" y="2852487"/>
            <a:ext cx="2068064" cy="1008000"/>
            <a:chOff x="3779912" y="3284984"/>
            <a:chExt cx="2500330" cy="1301318"/>
          </a:xfrm>
          <a:solidFill>
            <a:srgbClr val="C00000"/>
          </a:solidFill>
        </p:grpSpPr>
        <p:grpSp>
          <p:nvGrpSpPr>
            <p:cNvPr id="34" name="Group 12"/>
            <p:cNvGrpSpPr>
              <a:grpSpLocks/>
            </p:cNvGrpSpPr>
            <p:nvPr/>
          </p:nvGrpSpPr>
          <p:grpSpPr bwMode="auto">
            <a:xfrm>
              <a:off x="3779912" y="3284984"/>
              <a:ext cx="2500330" cy="1301318"/>
              <a:chOff x="1973" y="1027"/>
              <a:chExt cx="1926" cy="937"/>
            </a:xfrm>
            <a:grpFill/>
          </p:grpSpPr>
          <p:sp>
            <p:nvSpPr>
              <p:cNvPr id="36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5" name="Text Box 19"/>
            <p:cNvSpPr txBox="1">
              <a:spLocks noChangeArrowheads="1"/>
            </p:cNvSpPr>
            <p:nvPr/>
          </p:nvSpPr>
          <p:spPr bwMode="auto">
            <a:xfrm>
              <a:off x="4272853" y="3615192"/>
              <a:ext cx="1525644" cy="59600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solidFill>
                    <a:schemeClr val="bg1"/>
                  </a:solidFill>
                  <a:ea typeface="宋体" charset="-122"/>
                </a:rPr>
                <a:t>Loyalty</a:t>
              </a:r>
              <a:endParaRPr lang="en-US" altLang="zh-CN" sz="2400" dirty="0">
                <a:solidFill>
                  <a:schemeClr val="bg1"/>
                </a:solidFill>
                <a:ea typeface="宋体" charset="-122"/>
              </a:endParaRPr>
            </a:p>
          </p:txBody>
        </p:sp>
      </p:grpSp>
      <p:cxnSp>
        <p:nvCxnSpPr>
          <p:cNvPr id="7" name="直接箭头连接符 6"/>
          <p:cNvCxnSpPr>
            <a:stCxn id="52" idx="6"/>
            <a:endCxn id="55" idx="2"/>
          </p:cNvCxnSpPr>
          <p:nvPr/>
        </p:nvCxnSpPr>
        <p:spPr>
          <a:xfrm flipV="1">
            <a:off x="2861593" y="3299374"/>
            <a:ext cx="863043" cy="14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54" idx="6"/>
            <a:endCxn id="38" idx="2"/>
          </p:cNvCxnSpPr>
          <p:nvPr/>
        </p:nvCxnSpPr>
        <p:spPr>
          <a:xfrm>
            <a:off x="5792700" y="3331647"/>
            <a:ext cx="887700" cy="8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3750620" y="4099772"/>
            <a:ext cx="2074506" cy="985407"/>
            <a:chOff x="3807174" y="3314146"/>
            <a:chExt cx="2508119" cy="1272152"/>
          </a:xfrm>
        </p:grpSpPr>
        <p:grpSp>
          <p:nvGrpSpPr>
            <p:cNvPr id="60" name="Group 12"/>
            <p:cNvGrpSpPr>
              <a:grpSpLocks/>
            </p:cNvGrpSpPr>
            <p:nvPr/>
          </p:nvGrpSpPr>
          <p:grpSpPr bwMode="auto">
            <a:xfrm>
              <a:off x="3807174" y="3314146"/>
              <a:ext cx="2508119" cy="1272152"/>
              <a:chOff x="1994" y="1048"/>
              <a:chExt cx="1932" cy="916"/>
            </a:xfrm>
          </p:grpSpPr>
          <p:sp>
            <p:nvSpPr>
              <p:cNvPr id="62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38100">
                <a:solidFill>
                  <a:srgbClr val="D656D0"/>
                </a:solidFill>
                <a:prstDash val="dash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3" name="Oval 14"/>
              <p:cNvSpPr>
                <a:spLocks noChangeArrowheads="1"/>
              </p:cNvSpPr>
              <p:nvPr/>
            </p:nvSpPr>
            <p:spPr bwMode="gray">
              <a:xfrm>
                <a:off x="2021" y="1048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44314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dash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1" name="Text Box 19"/>
            <p:cNvSpPr txBox="1">
              <a:spLocks noChangeArrowheads="1"/>
            </p:cNvSpPr>
            <p:nvPr/>
          </p:nvSpPr>
          <p:spPr bwMode="auto">
            <a:xfrm>
              <a:off x="4486892" y="3723367"/>
              <a:ext cx="1059112" cy="556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200" b="1" dirty="0" smtClean="0">
                  <a:solidFill>
                    <a:schemeClr val="accent1">
                      <a:lumMod val="75000"/>
                    </a:schemeClr>
                  </a:solidFill>
                  <a:ea typeface="宋体" charset="-122"/>
                </a:rPr>
                <a:t>Trust</a:t>
              </a:r>
              <a:endParaRPr lang="en-US" altLang="zh-CN" sz="2200" dirty="0">
                <a:solidFill>
                  <a:schemeClr val="accent1">
                    <a:lumMod val="75000"/>
                  </a:schemeClr>
                </a:solidFill>
                <a:ea typeface="宋体" charset="-122"/>
              </a:endParaRPr>
            </a:p>
          </p:txBody>
        </p:sp>
      </p:grpSp>
      <p:cxnSp>
        <p:nvCxnSpPr>
          <p:cNvPr id="20" name="直接箭头连接符 19"/>
          <p:cNvCxnSpPr>
            <a:stCxn id="63" idx="6"/>
            <a:endCxn id="38" idx="2"/>
          </p:cNvCxnSpPr>
          <p:nvPr/>
        </p:nvCxnSpPr>
        <p:spPr>
          <a:xfrm flipV="1">
            <a:off x="5825126" y="3340351"/>
            <a:ext cx="855274" cy="1247284"/>
          </a:xfrm>
          <a:prstGeom prst="straightConnector1">
            <a:avLst/>
          </a:prstGeom>
          <a:ln w="28575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/>
        </p:nvGrpSpPr>
        <p:grpSpPr>
          <a:xfrm>
            <a:off x="683568" y="4077184"/>
            <a:ext cx="2217019" cy="1008000"/>
            <a:chOff x="1091731" y="3530167"/>
            <a:chExt cx="2217019" cy="1212708"/>
          </a:xfrm>
        </p:grpSpPr>
        <p:sp>
          <p:nvSpPr>
            <p:cNvPr id="71" name="Oval 17"/>
            <p:cNvSpPr>
              <a:spLocks noChangeArrowheads="1"/>
            </p:cNvSpPr>
            <p:nvPr/>
          </p:nvSpPr>
          <p:spPr bwMode="gray">
            <a:xfrm>
              <a:off x="1091731" y="3530167"/>
              <a:ext cx="2217019" cy="121270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D656D0"/>
              </a:solidFill>
              <a:prstDash val="dash"/>
            </a:ln>
            <a:effectLst/>
            <a:extLst/>
          </p:spPr>
          <p:txBody>
            <a:bodyPr vert="eaVert" wrap="none" anchor="ctr"/>
            <a:lstStyle/>
            <a:p>
              <a:endParaRPr lang="zh-CN" altLang="en-US" dirty="0"/>
            </a:p>
          </p:txBody>
        </p:sp>
        <p:sp>
          <p:nvSpPr>
            <p:cNvPr id="73" name="Text Box 19"/>
            <p:cNvSpPr txBox="1">
              <a:spLocks noChangeArrowheads="1"/>
            </p:cNvSpPr>
            <p:nvPr/>
          </p:nvSpPr>
          <p:spPr bwMode="auto">
            <a:xfrm>
              <a:off x="1331029" y="3701018"/>
              <a:ext cx="1709122" cy="925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200" b="1" dirty="0" smtClean="0">
                  <a:solidFill>
                    <a:schemeClr val="bg1"/>
                  </a:solidFill>
                  <a:ea typeface="宋体" charset="-122"/>
                </a:rPr>
                <a:t>Interaction </a:t>
              </a:r>
            </a:p>
            <a:p>
              <a:pPr algn="ctr" eaLnBrk="0" hangingPunct="0"/>
              <a:r>
                <a:rPr lang="en-US" altLang="zh-CN" sz="2200" b="1" dirty="0" smtClean="0">
                  <a:solidFill>
                    <a:schemeClr val="bg1"/>
                  </a:solidFill>
                  <a:ea typeface="宋体" charset="-122"/>
                </a:rPr>
                <a:t>Supports</a:t>
              </a:r>
              <a:endParaRPr lang="en-US" altLang="zh-CN" sz="2200" b="1" dirty="0">
                <a:solidFill>
                  <a:schemeClr val="bg1"/>
                </a:solidFill>
                <a:ea typeface="宋体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611560" y="5157192"/>
            <a:ext cx="2456318" cy="5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Return Service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3" name="八角星 22"/>
          <p:cNvSpPr/>
          <p:nvPr/>
        </p:nvSpPr>
        <p:spPr>
          <a:xfrm>
            <a:off x="1475656" y="1988840"/>
            <a:ext cx="504056" cy="432048"/>
          </a:xfrm>
          <a:prstGeom prst="star8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75" name="八角星 74"/>
          <p:cNvSpPr/>
          <p:nvPr/>
        </p:nvSpPr>
        <p:spPr>
          <a:xfrm>
            <a:off x="4572000" y="5167573"/>
            <a:ext cx="504056" cy="432048"/>
          </a:xfrm>
          <a:prstGeom prst="star8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cxnSp>
        <p:nvCxnSpPr>
          <p:cNvPr id="25" name="直接箭头连接符 24"/>
          <p:cNvCxnSpPr>
            <a:endCxn id="62" idx="2"/>
          </p:cNvCxnSpPr>
          <p:nvPr/>
        </p:nvCxnSpPr>
        <p:spPr>
          <a:xfrm>
            <a:off x="2861593" y="3299373"/>
            <a:ext cx="889027" cy="1297944"/>
          </a:xfrm>
          <a:prstGeom prst="straightConnector1">
            <a:avLst/>
          </a:prstGeom>
          <a:ln w="28575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endCxn id="55" idx="2"/>
          </p:cNvCxnSpPr>
          <p:nvPr/>
        </p:nvCxnSpPr>
        <p:spPr>
          <a:xfrm flipV="1">
            <a:off x="2900587" y="3299374"/>
            <a:ext cx="824049" cy="1209802"/>
          </a:xfrm>
          <a:prstGeom prst="straightConnector1">
            <a:avLst/>
          </a:prstGeom>
          <a:ln w="28575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>
            <a:stCxn id="71" idx="6"/>
            <a:endCxn id="62" idx="2"/>
          </p:cNvCxnSpPr>
          <p:nvPr/>
        </p:nvCxnSpPr>
        <p:spPr>
          <a:xfrm>
            <a:off x="2900587" y="4581184"/>
            <a:ext cx="850033" cy="16133"/>
          </a:xfrm>
          <a:prstGeom prst="straightConnector1">
            <a:avLst/>
          </a:prstGeom>
          <a:ln w="28575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1763688" y="2405026"/>
            <a:ext cx="0" cy="396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763688" y="2420888"/>
            <a:ext cx="597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7740352" y="2413385"/>
            <a:ext cx="0" cy="432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67544" y="2492896"/>
            <a:ext cx="2736304" cy="3348000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69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75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7459444" y="6488668"/>
            <a:ext cx="1588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  <a:ea typeface="宋体" charset="-122"/>
              </a:rPr>
              <a:t>Illinois State University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55776" y="2276872"/>
            <a:ext cx="1656184" cy="3528392"/>
          </a:xfrm>
          <a:prstGeom prst="rect">
            <a:avLst/>
          </a:prstGeom>
          <a:noFill/>
          <a:ln>
            <a:solidFill>
              <a:srgbClr val="66FF6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635896" y="1628775"/>
            <a:ext cx="792088" cy="517964"/>
            <a:chOff x="-972616" y="719501"/>
            <a:chExt cx="792088" cy="517964"/>
          </a:xfrm>
        </p:grpSpPr>
        <p:sp>
          <p:nvSpPr>
            <p:cNvPr id="6" name="圆角矩形标注 5"/>
            <p:cNvSpPr/>
            <p:nvPr/>
          </p:nvSpPr>
          <p:spPr>
            <a:xfrm>
              <a:off x="-972616" y="719501"/>
              <a:ext cx="792088" cy="517964"/>
            </a:xfrm>
            <a:prstGeom prst="wedgeRoundRectCallout">
              <a:avLst>
                <a:gd name="adj1" fmla="val -43922"/>
                <a:gd name="adj2" fmla="val 73923"/>
                <a:gd name="adj3" fmla="val 16667"/>
              </a:avLst>
            </a:prstGeom>
            <a:noFill/>
            <a:ln w="952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-972616" y="748196"/>
              <a:ext cx="792088" cy="475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Return Service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33" y="1772816"/>
            <a:ext cx="7963615" cy="39604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67896" y="3645024"/>
            <a:ext cx="432000" cy="2880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H1</a:t>
            </a:r>
            <a:endParaRPr lang="zh-CN" altLang="en-US" sz="1400" dirty="0"/>
          </a:p>
        </p:txBody>
      </p:sp>
      <p:sp>
        <p:nvSpPr>
          <p:cNvPr id="11" name="矩形 10"/>
          <p:cNvSpPr/>
          <p:nvPr/>
        </p:nvSpPr>
        <p:spPr>
          <a:xfrm rot="660000">
            <a:off x="4260504" y="2879505"/>
            <a:ext cx="432000" cy="2880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H2</a:t>
            </a:r>
            <a:endParaRPr lang="zh-CN" altLang="en-US" sz="1400" dirty="0"/>
          </a:p>
        </p:txBody>
      </p:sp>
      <p:sp>
        <p:nvSpPr>
          <p:cNvPr id="12" name="矩形 11"/>
          <p:cNvSpPr/>
          <p:nvPr/>
        </p:nvSpPr>
        <p:spPr>
          <a:xfrm rot="-3660000">
            <a:off x="4193984" y="4077072"/>
            <a:ext cx="468000" cy="2880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H3</a:t>
            </a:r>
            <a:endParaRPr lang="zh-CN" altLang="en-US" sz="1400" dirty="0"/>
          </a:p>
        </p:txBody>
      </p:sp>
      <p:sp>
        <p:nvSpPr>
          <p:cNvPr id="14" name="矩形 13"/>
          <p:cNvSpPr/>
          <p:nvPr/>
        </p:nvSpPr>
        <p:spPr>
          <a:xfrm>
            <a:off x="4187011" y="3321452"/>
            <a:ext cx="432000" cy="2880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H4</a:t>
            </a:r>
            <a:endParaRPr lang="zh-CN" altLang="en-US" sz="1400" dirty="0"/>
          </a:p>
        </p:txBody>
      </p:sp>
      <p:sp>
        <p:nvSpPr>
          <p:cNvPr id="15" name="矩形 14"/>
          <p:cNvSpPr/>
          <p:nvPr/>
        </p:nvSpPr>
        <p:spPr>
          <a:xfrm>
            <a:off x="4283968" y="4581128"/>
            <a:ext cx="432000" cy="2880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H5</a:t>
            </a:r>
            <a:endParaRPr lang="zh-CN" altLang="en-US" sz="1400" dirty="0"/>
          </a:p>
        </p:txBody>
      </p:sp>
      <p:sp>
        <p:nvSpPr>
          <p:cNvPr id="16" name="矩形 15"/>
          <p:cNvSpPr/>
          <p:nvPr/>
        </p:nvSpPr>
        <p:spPr>
          <a:xfrm>
            <a:off x="5364088" y="3645024"/>
            <a:ext cx="432000" cy="2880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H6</a:t>
            </a:r>
            <a:endParaRPr lang="zh-CN" altLang="en-US" sz="1400" dirty="0"/>
          </a:p>
        </p:txBody>
      </p:sp>
      <p:sp>
        <p:nvSpPr>
          <p:cNvPr id="17" name="矩形 16"/>
          <p:cNvSpPr/>
          <p:nvPr/>
        </p:nvSpPr>
        <p:spPr>
          <a:xfrm>
            <a:off x="5453180" y="5373216"/>
            <a:ext cx="432000" cy="2880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H7</a:t>
            </a:r>
            <a:endParaRPr lang="zh-CN" altLang="en-US" sz="1400" dirty="0"/>
          </a:p>
        </p:txBody>
      </p:sp>
      <p:sp>
        <p:nvSpPr>
          <p:cNvPr id="18" name="矩形 17"/>
          <p:cNvSpPr/>
          <p:nvPr/>
        </p:nvSpPr>
        <p:spPr>
          <a:xfrm>
            <a:off x="6444208" y="3356992"/>
            <a:ext cx="432000" cy="2880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H8</a:t>
            </a:r>
            <a:endParaRPr lang="zh-CN" altLang="en-US" sz="1400" dirty="0"/>
          </a:p>
        </p:txBody>
      </p:sp>
      <p:sp>
        <p:nvSpPr>
          <p:cNvPr id="19" name="矩形 18"/>
          <p:cNvSpPr/>
          <p:nvPr/>
        </p:nvSpPr>
        <p:spPr>
          <a:xfrm>
            <a:off x="6467719" y="4079636"/>
            <a:ext cx="432000" cy="2880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H9</a:t>
            </a:r>
            <a:endParaRPr lang="zh-CN" altLang="en-US" sz="1400" dirty="0"/>
          </a:p>
        </p:txBody>
      </p:sp>
      <p:sp>
        <p:nvSpPr>
          <p:cNvPr id="10" name="椭圆 9"/>
          <p:cNvSpPr/>
          <p:nvPr/>
        </p:nvSpPr>
        <p:spPr>
          <a:xfrm>
            <a:off x="2627784" y="2492896"/>
            <a:ext cx="1540800" cy="82080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2660228" y="4509120"/>
            <a:ext cx="1533600" cy="82080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860200" y="2788503"/>
            <a:ext cx="1512000" cy="70200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877486" y="4162675"/>
            <a:ext cx="1512000" cy="68400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2699792" y="476672"/>
            <a:ext cx="4160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/>
              <a:t>Conceptual Model</a:t>
            </a:r>
            <a:endParaRPr lang="en-US" altLang="zh-CN" sz="3600" b="1" dirty="0"/>
          </a:p>
        </p:txBody>
      </p:sp>
    </p:spTree>
    <p:extLst>
      <p:ext uri="{BB962C8B-B14F-4D97-AF65-F5344CB8AC3E}">
        <p14:creationId xmlns:p14="http://schemas.microsoft.com/office/powerpoint/2010/main" val="412321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0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75793"/>
            <a:ext cx="9144000" cy="6444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459444" y="6488668"/>
            <a:ext cx="1588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  <a:ea typeface="宋体" charset="-122"/>
              </a:rPr>
              <a:t>Illinois State University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139868"/>
              </p:ext>
            </p:extLst>
          </p:nvPr>
        </p:nvGraphicFramePr>
        <p:xfrm>
          <a:off x="395536" y="766406"/>
          <a:ext cx="8352928" cy="4830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2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9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Hypotheses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783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H1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Perceived Interaction Supports is positively related to Return Process Experience.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064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H2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Perceived Interaction Supports is positively associated to Return Satisfaction.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032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H3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Return Process Experience is positively associated to Return Satisfaction.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072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H4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Perceived Interaction supports is positively associated to Consumer Trust.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345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H5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Return Process Experience is positively associated to Consumer Trust.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626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H6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Return Satisfaction is positively associated to Consumer Trust.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891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H7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Return Process Experience is positively associated to Loyalty Intention.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H8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Return Satisfaction is positively associated to Loyalty Intention.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3270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H9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Consumer Trust in E-retailer is positively associated to Loyalty Intention.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26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7459444" y="6488668"/>
            <a:ext cx="1588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  <a:ea typeface="宋体" charset="-122"/>
              </a:rPr>
              <a:t>Illinois State University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916832"/>
            <a:ext cx="4536504" cy="36004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 </a:t>
            </a:r>
          </a:p>
          <a:p>
            <a:pPr marL="114300">
              <a:spcBef>
                <a:spcPts val="1800"/>
              </a:spcBef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dirty="0"/>
              <a:t>Data Collection</a:t>
            </a:r>
            <a:endParaRPr lang="en-US" altLang="zh-CN" dirty="0"/>
          </a:p>
          <a:p>
            <a:pPr marL="914400" lvl="2" indent="-342900">
              <a:buSzPct val="100000"/>
              <a:buFont typeface="Wingdings" panose="05000000000000000000" pitchFamily="2" charset="2"/>
              <a:buChar char="ü"/>
            </a:pPr>
            <a:r>
              <a:rPr lang="en-US" altLang="zh-CN" dirty="0"/>
              <a:t>Electronic questionnaire distributed through </a:t>
            </a:r>
            <a:r>
              <a:rPr lang="en-US" altLang="zh-CN" dirty="0" err="1"/>
              <a:t>WeChat</a:t>
            </a:r>
            <a:r>
              <a:rPr lang="en-US" altLang="zh-CN" dirty="0"/>
              <a:t> and QQ</a:t>
            </a:r>
          </a:p>
          <a:p>
            <a:pPr marL="914400" lvl="2" indent="-342900">
              <a:buSzPct val="100000"/>
              <a:buFont typeface="Wingdings" panose="05000000000000000000" pitchFamily="2" charset="2"/>
              <a:buChar char="ü"/>
            </a:pPr>
            <a:r>
              <a:rPr lang="en-US" altLang="zh-CN" dirty="0"/>
              <a:t>442 valid responses out of 550 total responses</a:t>
            </a:r>
          </a:p>
        </p:txBody>
      </p:sp>
      <p:graphicFrame>
        <p:nvGraphicFramePr>
          <p:cNvPr id="11" name="图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477286"/>
              </p:ext>
            </p:extLst>
          </p:nvPr>
        </p:nvGraphicFramePr>
        <p:xfrm>
          <a:off x="5004048" y="2636912"/>
          <a:ext cx="3456384" cy="2575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矩形 11"/>
          <p:cNvSpPr/>
          <p:nvPr/>
        </p:nvSpPr>
        <p:spPr>
          <a:xfrm>
            <a:off x="5566401" y="4695713"/>
            <a:ext cx="33260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Source ratio of respondents' shopping experience</a:t>
            </a:r>
          </a:p>
        </p:txBody>
      </p:sp>
      <p:sp>
        <p:nvSpPr>
          <p:cNvPr id="5" name="矩形 4"/>
          <p:cNvSpPr/>
          <p:nvPr/>
        </p:nvSpPr>
        <p:spPr>
          <a:xfrm>
            <a:off x="2267744" y="476672"/>
            <a:ext cx="5403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/>
              <a:t>Design </a:t>
            </a:r>
            <a:r>
              <a:rPr lang="en-US" altLang="zh-CN" sz="3600" b="1" dirty="0"/>
              <a:t>&amp; </a:t>
            </a:r>
            <a:r>
              <a:rPr lang="en-US" altLang="zh-CN" sz="3600" b="1" dirty="0" smtClean="0"/>
              <a:t>Methodology</a:t>
            </a:r>
            <a:endParaRPr lang="en-US" altLang="zh-CN" sz="3600" b="1" dirty="0"/>
          </a:p>
        </p:txBody>
      </p:sp>
    </p:spTree>
    <p:extLst>
      <p:ext uri="{BB962C8B-B14F-4D97-AF65-F5344CB8AC3E}">
        <p14:creationId xmlns:p14="http://schemas.microsoft.com/office/powerpoint/2010/main" val="19632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92TGp_best_light_v2">
  <a:themeElements>
    <a:clrScheme name="Office 主题​​ 3">
      <a:dk1>
        <a:srgbClr val="000000"/>
      </a:dk1>
      <a:lt1>
        <a:srgbClr val="FFFFFF"/>
      </a:lt1>
      <a:dk2>
        <a:srgbClr val="1D1F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主题​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​​ 1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1D1F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192TGp_best_light_v2</Template>
  <TotalTime>29031</TotalTime>
  <Words>907</Words>
  <Application>Microsoft Office PowerPoint</Application>
  <PresentationFormat>On-screen Show (4:3)</PresentationFormat>
  <Paragraphs>331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MS PGothic</vt:lpstr>
      <vt:lpstr>宋体</vt:lpstr>
      <vt:lpstr>Arial</vt:lpstr>
      <vt:lpstr>Calibri</vt:lpstr>
      <vt:lpstr>Cambria Math</vt:lpstr>
      <vt:lpstr>Times New Roman</vt:lpstr>
      <vt:lpstr>Wingdings</vt:lpstr>
      <vt:lpstr>192TGp_best_light_v2</vt:lpstr>
      <vt:lpstr>Image</vt:lpstr>
      <vt:lpstr>PowerPoint Presentation</vt:lpstr>
      <vt:lpstr>Research Issue</vt:lpstr>
      <vt:lpstr>Treat Return Service  as a Service Recovery        </vt:lpstr>
      <vt:lpstr>PowerPoint Presentation</vt:lpstr>
      <vt:lpstr>PowerPoint Presentation</vt:lpstr>
      <vt:lpstr>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xjm</dc:creator>
  <cp:lastModifiedBy>Choudhury, A</cp:lastModifiedBy>
  <cp:revision>519</cp:revision>
  <dcterms:created xsi:type="dcterms:W3CDTF">2018-09-29T06:54:08Z</dcterms:created>
  <dcterms:modified xsi:type="dcterms:W3CDTF">2019-05-01T18:42:48Z</dcterms:modified>
</cp:coreProperties>
</file>