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99" r:id="rId3"/>
    <p:sldId id="302" r:id="rId4"/>
    <p:sldId id="303" r:id="rId5"/>
    <p:sldId id="304" r:id="rId6"/>
    <p:sldId id="305" r:id="rId7"/>
    <p:sldId id="259" r:id="rId8"/>
    <p:sldId id="301" r:id="rId9"/>
    <p:sldId id="287" r:id="rId10"/>
    <p:sldId id="289" r:id="rId11"/>
    <p:sldId id="290" r:id="rId12"/>
    <p:sldId id="261" r:id="rId13"/>
    <p:sldId id="291" r:id="rId14"/>
    <p:sldId id="292" r:id="rId15"/>
    <p:sldId id="293" r:id="rId16"/>
    <p:sldId id="294" r:id="rId17"/>
    <p:sldId id="295" r:id="rId18"/>
    <p:sldId id="284" r:id="rId19"/>
    <p:sldId id="296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DB7B"/>
    <a:srgbClr val="CCFF99"/>
    <a:srgbClr val="CCFFCC"/>
    <a:srgbClr val="FFCC00"/>
    <a:srgbClr val="F2F72F"/>
    <a:srgbClr val="FFC305"/>
    <a:srgbClr val="E286DE"/>
    <a:srgbClr val="D656D0"/>
    <a:srgbClr val="66FF66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18" autoAdjust="0"/>
    <p:restoredTop sz="94660"/>
  </p:normalViewPr>
  <p:slideViewPr>
    <p:cSldViewPr>
      <p:cViewPr varScale="1">
        <p:scale>
          <a:sx n="65" d="100"/>
          <a:sy n="65" d="100"/>
        </p:scale>
        <p:origin x="-16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lmf\&#31185;&#30740;\&#35770;&#25991;\2018\DSI\&#25968;&#25454;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lmf\&#31185;&#30740;\&#35770;&#25991;\2018\DSI\&#25968;&#25454;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Sheet1!$D$10</c:f>
              <c:strCache>
                <c:ptCount val="1"/>
                <c:pt idx="0">
                  <c:v> Internet Users (Million)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/>
                </a:pPr>
                <a:endParaRPr lang="zh-CN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Sheet1!$A$11:$A$18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2018F</c:v>
                </c:pt>
              </c:strCache>
            </c:strRef>
          </c:cat>
          <c:val>
            <c:numRef>
              <c:f>Sheet1!$D$11:$D$18</c:f>
              <c:numCache>
                <c:formatCode>0</c:formatCode>
                <c:ptCount val="8"/>
                <c:pt idx="0">
                  <c:v>513.22751322751321</c:v>
                </c:pt>
                <c:pt idx="1">
                  <c:v>564.10256410256295</c:v>
                </c:pt>
                <c:pt idx="2">
                  <c:v>615.54192229038847</c:v>
                </c:pt>
                <c:pt idx="3">
                  <c:v>648.11490125673367</c:v>
                </c:pt>
                <c:pt idx="4">
                  <c:v>688.3333333333336</c:v>
                </c:pt>
                <c:pt idx="5">
                  <c:v>731.97492163009451</c:v>
                </c:pt>
                <c:pt idx="6">
                  <c:v>771.34587554269297</c:v>
                </c:pt>
                <c:pt idx="7">
                  <c:v>801.4084507042254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91-4286-9692-E7D5DB969FB6}"/>
            </c:ext>
          </c:extLst>
        </c:ser>
        <c:ser>
          <c:idx val="0"/>
          <c:order val="1"/>
          <c:tx>
            <c:strRef>
              <c:f>Sheet1!$B$10</c:f>
              <c:strCache>
                <c:ptCount val="1"/>
                <c:pt idx="0">
                  <c:v>Online Shopping Users (Million)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/>
                </a:pPr>
                <a:endParaRPr lang="zh-CN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Sheet1!$A$11:$A$18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2018F</c:v>
                </c:pt>
              </c:strCache>
            </c:strRef>
          </c:cat>
          <c:val>
            <c:numRef>
              <c:f>Sheet1!$B$11:$B$18</c:f>
              <c:numCache>
                <c:formatCode>General</c:formatCode>
                <c:ptCount val="8"/>
                <c:pt idx="0">
                  <c:v>194</c:v>
                </c:pt>
                <c:pt idx="1">
                  <c:v>242</c:v>
                </c:pt>
                <c:pt idx="2">
                  <c:v>301</c:v>
                </c:pt>
                <c:pt idx="3">
                  <c:v>361</c:v>
                </c:pt>
                <c:pt idx="4">
                  <c:v>413</c:v>
                </c:pt>
                <c:pt idx="5">
                  <c:v>467</c:v>
                </c:pt>
                <c:pt idx="6">
                  <c:v>533</c:v>
                </c:pt>
                <c:pt idx="7">
                  <c:v>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C-4F58-9EC0-5175766F6B92}"/>
            </c:ext>
          </c:extLst>
        </c:ser>
        <c:axId val="112459776"/>
        <c:axId val="112461312"/>
      </c:barChart>
      <c:lineChart>
        <c:grouping val="standard"/>
        <c:ser>
          <c:idx val="2"/>
          <c:order val="2"/>
          <c:tx>
            <c:strRef>
              <c:f>Sheet1!$C$10</c:f>
              <c:strCache>
                <c:ptCount val="1"/>
                <c:pt idx="0">
                  <c:v>Percentage of Online Shopping Users with respect to Internet Users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US"/>
                </a:pPr>
                <a:endParaRPr lang="zh-CN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Sheet1!$A$11:$A$18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2018F</c:v>
                </c:pt>
              </c:strCache>
            </c:strRef>
          </c:cat>
          <c:val>
            <c:numRef>
              <c:f>Sheet1!$C$11:$C$18</c:f>
              <c:numCache>
                <c:formatCode>0.0%</c:formatCode>
                <c:ptCount val="8"/>
                <c:pt idx="0">
                  <c:v>0.37800000000000045</c:v>
                </c:pt>
                <c:pt idx="1">
                  <c:v>0.42900000000000038</c:v>
                </c:pt>
                <c:pt idx="2">
                  <c:v>0.48900000000000032</c:v>
                </c:pt>
                <c:pt idx="3">
                  <c:v>0.55700000000000005</c:v>
                </c:pt>
                <c:pt idx="4">
                  <c:v>0.60000000000000064</c:v>
                </c:pt>
                <c:pt idx="5">
                  <c:v>0.63800000000000101</c:v>
                </c:pt>
                <c:pt idx="6">
                  <c:v>0.69099999999999995</c:v>
                </c:pt>
                <c:pt idx="7">
                  <c:v>0.71000000000000063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AC-4F58-9EC0-5175766F6B92}"/>
            </c:ext>
          </c:extLst>
        </c:ser>
        <c:marker val="1"/>
        <c:axId val="112485120"/>
        <c:axId val="112462848"/>
      </c:lineChart>
      <c:catAx>
        <c:axId val="112459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en-US"/>
            </a:pPr>
            <a:endParaRPr lang="zh-CN"/>
          </a:p>
        </c:txPr>
        <c:crossAx val="112461312"/>
        <c:crosses val="autoZero"/>
        <c:auto val="1"/>
        <c:lblAlgn val="ctr"/>
        <c:lblOffset val="100"/>
      </c:catAx>
      <c:valAx>
        <c:axId val="112461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en-US"/>
            </a:pPr>
            <a:endParaRPr lang="zh-CN"/>
          </a:p>
        </c:txPr>
        <c:crossAx val="112459776"/>
        <c:crosses val="autoZero"/>
        <c:crossBetween val="between"/>
      </c:valAx>
      <c:valAx>
        <c:axId val="112462848"/>
        <c:scaling>
          <c:orientation val="minMax"/>
        </c:scaling>
        <c:axPos val="r"/>
        <c:numFmt formatCode="0.0%" sourceLinked="1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en-US"/>
            </a:pPr>
            <a:endParaRPr lang="zh-CN"/>
          </a:p>
        </c:txPr>
        <c:crossAx val="112485120"/>
        <c:crosses val="max"/>
        <c:crossBetween val="between"/>
      </c:valAx>
      <c:catAx>
        <c:axId val="112485120"/>
        <c:scaling>
          <c:orientation val="minMax"/>
        </c:scaling>
        <c:delete val="1"/>
        <c:axPos val="b"/>
        <c:numFmt formatCode="General" sourceLinked="1"/>
        <c:tickLblPos val="nextTo"/>
        <c:crossAx val="11246284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 lang="en-US"/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Sheet1!$B$36</c:f>
              <c:strCache>
                <c:ptCount val="1"/>
                <c:pt idx="0">
                  <c:v>Online Retail Sales (Trillion Yuan)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1"/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300" b="1" baseline="0">
                      <a:solidFill>
                        <a:schemeClr val="bg1"/>
                      </a:solidFill>
                    </a:defRPr>
                  </a:pPr>
                  <a:endParaRPr lang="zh-CN"/>
                </a:p>
              </c:txPr>
            </c:dLbl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Sheet1!$A$37:$A$43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Sheet1!$B$37:$B$43</c:f>
              <c:numCache>
                <c:formatCode>General</c:formatCode>
                <c:ptCount val="7"/>
                <c:pt idx="0">
                  <c:v>0.78</c:v>
                </c:pt>
                <c:pt idx="1">
                  <c:v>1.31</c:v>
                </c:pt>
                <c:pt idx="2">
                  <c:v>1.85</c:v>
                </c:pt>
                <c:pt idx="3">
                  <c:v>2.79</c:v>
                </c:pt>
                <c:pt idx="4">
                  <c:v>3.88</c:v>
                </c:pt>
                <c:pt idx="5">
                  <c:v>5.1599999999999984</c:v>
                </c:pt>
                <c:pt idx="6">
                  <c:v>7.18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1-44F3-9D41-C70AE45A5CD1}"/>
            </c:ext>
          </c:extLst>
        </c:ser>
        <c:gapWidth val="219"/>
        <c:overlap val="-27"/>
        <c:axId val="112516096"/>
        <c:axId val="112521984"/>
      </c:barChart>
      <c:lineChart>
        <c:grouping val="standard"/>
        <c:ser>
          <c:idx val="1"/>
          <c:order val="1"/>
          <c:tx>
            <c:strRef>
              <c:f>Sheet1!$C$36</c:f>
              <c:strCache>
                <c:ptCount val="1"/>
                <c:pt idx="0">
                  <c:v>Percentage of online retail sales with respect to Total Retail Sales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pPr>
              <a:ln>
                <a:solidFill>
                  <a:srgbClr val="D9520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/>
                </a:pPr>
                <a:endParaRPr lang="zh-CN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Sheet1!$C$37:$C$43</c:f>
              <c:numCache>
                <c:formatCode>0.00%</c:formatCode>
                <c:ptCount val="7"/>
                <c:pt idx="0">
                  <c:v>4.3000000000000003E-2</c:v>
                </c:pt>
                <c:pt idx="1">
                  <c:v>6.3E-2</c:v>
                </c:pt>
                <c:pt idx="2" formatCode="0%">
                  <c:v>8.0000000000000029E-2</c:v>
                </c:pt>
                <c:pt idx="3">
                  <c:v>0.10600000000000002</c:v>
                </c:pt>
                <c:pt idx="4">
                  <c:v>0.127</c:v>
                </c:pt>
                <c:pt idx="5">
                  <c:v>0.14900000000000005</c:v>
                </c:pt>
                <c:pt idx="6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81-44F3-9D41-C70AE45A5CD1}"/>
            </c:ext>
          </c:extLst>
        </c:ser>
        <c:marker val="1"/>
        <c:axId val="112607232"/>
        <c:axId val="112523520"/>
      </c:lineChart>
      <c:catAx>
        <c:axId val="112516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12521984"/>
        <c:crosses val="autoZero"/>
        <c:auto val="1"/>
        <c:lblAlgn val="ctr"/>
        <c:lblOffset val="1"/>
        <c:tickLblSkip val="1"/>
      </c:catAx>
      <c:valAx>
        <c:axId val="112521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12516096"/>
        <c:crosses val="autoZero"/>
        <c:crossBetween val="between"/>
      </c:valAx>
      <c:valAx>
        <c:axId val="112523520"/>
        <c:scaling>
          <c:orientation val="minMax"/>
        </c:scaling>
        <c:axPos val="r"/>
        <c:numFmt formatCode="0.00%" sourceLinked="1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12607232"/>
        <c:crosses val="max"/>
        <c:crossBetween val="between"/>
      </c:valAx>
      <c:catAx>
        <c:axId val="112607232"/>
        <c:scaling>
          <c:orientation val="minMax"/>
        </c:scaling>
        <c:delete val="1"/>
        <c:axPos val="b"/>
        <c:tickLblPos val="nextTo"/>
        <c:crossAx val="1125235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7E1DA5-DEDB-47D2-9609-81220CFB5E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4755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EA64E-CD6A-4802-833C-D2A7E6D1AF96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A8C2D-82CF-4689-96A0-9689FE166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2D-82CF-4689-96A0-9689FE166EB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3127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BA5849BA-9F20-4301-B1F4-6080C05496B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chemeClr val="accent1"/>
                </a:solidFill>
                <a:ea typeface="宋体" charset="-122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ea typeface="宋体" charset="-122"/>
              </a:rPr>
              <a:t>“ Add your company slogan ”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F1F79-BBD3-4B66-8AA1-5665C6E14C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6407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DA8E6-4549-47AB-AFB6-E0F79DCA41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1572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zh-CN" altLang="en-US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7DB4E843-13F2-4E63-A800-2C49F5F7B7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514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5ABED-0CCE-4461-B62B-591C3180B9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4970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6F24E-157D-442A-9B67-E5766A8A48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0358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75EA3-FDB8-43EA-B98B-3C29B7E1BF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2491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06082-4274-4310-9A28-D899D576CB7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6220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36295-0BFA-48D9-9525-CFC51A156A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7681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473B7-DA8D-4ABD-80C2-39668CFFC2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2280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33B3-35D7-41AE-B795-B757242672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6285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69E37-0BA5-43F8-9488-A1BC381C7D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788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110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2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p:oleObj spid="_x0000_s1124" name="Image" r:id="rId15" imgW="12977778" imgH="1955556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ea typeface="宋体" charset="-122"/>
              </a:defRPr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D4F3EF3B-9B7A-4C8D-BE95-41F065CDCA2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4876" y="5024438"/>
            <a:ext cx="3286148" cy="476264"/>
          </a:xfrm>
        </p:spPr>
        <p:txBody>
          <a:bodyPr/>
          <a:lstStyle/>
          <a:p>
            <a:pPr algn="r"/>
            <a:r>
              <a:rPr lang="en-US" altLang="zh-CN" sz="1800" dirty="0">
                <a:ea typeface="宋体" charset="-122"/>
              </a:rPr>
              <a:t>Illinois State University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5"/>
            <a:ext cx="3492000" cy="8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9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60" y="785794"/>
            <a:ext cx="284263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348" y="857232"/>
            <a:ext cx="2714644" cy="571504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Hebei University of 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Science &amp; Technology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black">
          <a:xfrm>
            <a:off x="5143504" y="5548330"/>
            <a:ext cx="3429024" cy="381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600" b="1" kern="0" dirty="0">
                <a:solidFill>
                  <a:schemeClr val="folHlink"/>
                </a:solidFill>
                <a:ea typeface="宋体" charset="-122"/>
              </a:rPr>
              <a:t>Mingfang Li &amp; Askar Choudhury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57224" y="2786058"/>
            <a:ext cx="7215238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dirty="0"/>
              <a:t>in Moderating the Relationship of PPD and Website </a:t>
            </a:r>
            <a:endParaRPr lang="en-US" altLang="zh-CN" sz="2400" b="1" kern="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428860" y="3643314"/>
            <a:ext cx="3786214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dirty="0"/>
              <a:t>Related to Product Return</a:t>
            </a:r>
            <a:endParaRPr lang="en-US" altLang="zh-CN" sz="2400" b="1" kern="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71604" y="1915420"/>
            <a:ext cx="3243284" cy="324000"/>
            <a:chOff x="1500166" y="1928802"/>
            <a:chExt cx="3243284" cy="285752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0166" y="1928802"/>
              <a:ext cx="2914661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01228" y="1943316"/>
              <a:ext cx="1714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0" y="1971212"/>
              <a:ext cx="1714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圆角矩形 10"/>
          <p:cNvSpPr/>
          <p:nvPr/>
        </p:nvSpPr>
        <p:spPr>
          <a:xfrm>
            <a:off x="2000232" y="1928802"/>
            <a:ext cx="3528000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/>
              <a:t>Effect of Perceived Risk</a:t>
            </a:r>
            <a:endParaRPr lang="en-US" altLang="zh-CN" sz="2400" b="1" kern="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3.1 Data Collection</a:t>
            </a:r>
            <a:endParaRPr lang="en-US" altLang="zh-CN" sz="1800" dirty="0">
              <a:ea typeface="宋体" charset="-122"/>
            </a:endParaRPr>
          </a:p>
        </p:txBody>
      </p:sp>
      <p:sp>
        <p:nvSpPr>
          <p:cNvPr id="79920" name="AutoShape 48"/>
          <p:cNvSpPr>
            <a:spLocks noChangeArrowheads="1"/>
          </p:cNvSpPr>
          <p:nvPr/>
        </p:nvSpPr>
        <p:spPr bwMode="gray">
          <a:xfrm>
            <a:off x="1219200" y="21399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1" name="AutoShape 49"/>
          <p:cNvSpPr>
            <a:spLocks noChangeArrowheads="1"/>
          </p:cNvSpPr>
          <p:nvPr/>
        </p:nvSpPr>
        <p:spPr bwMode="gray">
          <a:xfrm>
            <a:off x="1252538" y="21478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2" name="AutoShape 50"/>
          <p:cNvSpPr>
            <a:spLocks noChangeArrowheads="1"/>
          </p:cNvSpPr>
          <p:nvPr/>
        </p:nvSpPr>
        <p:spPr bwMode="gray">
          <a:xfrm>
            <a:off x="1270000" y="421163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3" name="AutoShape 51"/>
          <p:cNvSpPr>
            <a:spLocks noChangeArrowheads="1"/>
          </p:cNvSpPr>
          <p:nvPr/>
        </p:nvSpPr>
        <p:spPr bwMode="gray">
          <a:xfrm>
            <a:off x="1270000" y="21701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4" name="AutoShape 52"/>
          <p:cNvSpPr>
            <a:spLocks noChangeArrowheads="1"/>
          </p:cNvSpPr>
          <p:nvPr/>
        </p:nvSpPr>
        <p:spPr bwMode="gray">
          <a:xfrm>
            <a:off x="1225550" y="4997450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5" name="AutoShape 53"/>
          <p:cNvSpPr>
            <a:spLocks noChangeArrowheads="1"/>
          </p:cNvSpPr>
          <p:nvPr/>
        </p:nvSpPr>
        <p:spPr bwMode="gray">
          <a:xfrm>
            <a:off x="1270000" y="5021263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gray">
          <a:xfrm>
            <a:off x="1295400" y="2593975"/>
            <a:ext cx="2057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Electronic questionnaire distributed through </a:t>
            </a:r>
            <a:r>
              <a:rPr lang="en-US" sz="2000" dirty="0" err="1" smtClean="0"/>
              <a:t>WeChat</a:t>
            </a:r>
            <a:r>
              <a:rPr lang="en-US" sz="2000" dirty="0" smtClean="0"/>
              <a:t> </a:t>
            </a:r>
            <a:r>
              <a:rPr lang="en-US" sz="2000" dirty="0"/>
              <a:t>and QQ</a:t>
            </a:r>
          </a:p>
        </p:txBody>
      </p:sp>
      <p:sp>
        <p:nvSpPr>
          <p:cNvPr id="79935" name="AutoShape 63"/>
          <p:cNvSpPr>
            <a:spLocks noChangeArrowheads="1"/>
          </p:cNvSpPr>
          <p:nvPr/>
        </p:nvSpPr>
        <p:spPr bwMode="gray">
          <a:xfrm>
            <a:off x="3581400" y="21399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6" name="AutoShape 64"/>
          <p:cNvSpPr>
            <a:spLocks noChangeArrowheads="1"/>
          </p:cNvSpPr>
          <p:nvPr/>
        </p:nvSpPr>
        <p:spPr bwMode="gray">
          <a:xfrm>
            <a:off x="3614738" y="21478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7" name="AutoShape 65"/>
          <p:cNvSpPr>
            <a:spLocks noChangeArrowheads="1"/>
          </p:cNvSpPr>
          <p:nvPr/>
        </p:nvSpPr>
        <p:spPr bwMode="gray">
          <a:xfrm>
            <a:off x="3632200" y="421163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8" name="AutoShape 66"/>
          <p:cNvSpPr>
            <a:spLocks noChangeArrowheads="1"/>
          </p:cNvSpPr>
          <p:nvPr/>
        </p:nvSpPr>
        <p:spPr bwMode="gray">
          <a:xfrm>
            <a:off x="3632200" y="21701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5" name="Text Box 73"/>
          <p:cNvSpPr txBox="1">
            <a:spLocks noChangeArrowheads="1"/>
          </p:cNvSpPr>
          <p:nvPr/>
        </p:nvSpPr>
        <p:spPr bwMode="gray">
          <a:xfrm>
            <a:off x="3629924" y="2841965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596 valid questionnaires were obtained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79946" name="AutoShape 74"/>
          <p:cNvSpPr>
            <a:spLocks noChangeArrowheads="1"/>
          </p:cNvSpPr>
          <p:nvPr/>
        </p:nvSpPr>
        <p:spPr bwMode="gray">
          <a:xfrm>
            <a:off x="3584575" y="4997450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7" name="AutoShape 75"/>
          <p:cNvSpPr>
            <a:spLocks noChangeArrowheads="1"/>
          </p:cNvSpPr>
          <p:nvPr/>
        </p:nvSpPr>
        <p:spPr bwMode="gray">
          <a:xfrm>
            <a:off x="3629025" y="5021263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9" name="AutoShape 77"/>
          <p:cNvSpPr>
            <a:spLocks noChangeArrowheads="1"/>
          </p:cNvSpPr>
          <p:nvPr/>
        </p:nvSpPr>
        <p:spPr bwMode="gray">
          <a:xfrm>
            <a:off x="5943600" y="21399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50" name="AutoShape 78"/>
          <p:cNvSpPr>
            <a:spLocks noChangeArrowheads="1"/>
          </p:cNvSpPr>
          <p:nvPr/>
        </p:nvSpPr>
        <p:spPr bwMode="gray">
          <a:xfrm>
            <a:off x="5976938" y="21478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51" name="AutoShape 79"/>
          <p:cNvSpPr>
            <a:spLocks noChangeArrowheads="1"/>
          </p:cNvSpPr>
          <p:nvPr/>
        </p:nvSpPr>
        <p:spPr bwMode="gray">
          <a:xfrm>
            <a:off x="5994400" y="421163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52" name="AutoShape 80"/>
          <p:cNvSpPr>
            <a:spLocks noChangeArrowheads="1"/>
          </p:cNvSpPr>
          <p:nvPr/>
        </p:nvSpPr>
        <p:spPr bwMode="gray">
          <a:xfrm>
            <a:off x="5994400" y="21701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60" name="Text Box 88"/>
          <p:cNvSpPr txBox="1">
            <a:spLocks noChangeArrowheads="1"/>
          </p:cNvSpPr>
          <p:nvPr/>
        </p:nvSpPr>
        <p:spPr bwMode="gray">
          <a:xfrm>
            <a:off x="5990772" y="2891379"/>
            <a:ext cx="2057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Taobao</a:t>
            </a:r>
            <a:r>
              <a:rPr lang="en-US" sz="2000" dirty="0"/>
              <a:t>: 77.4%</a:t>
            </a:r>
          </a:p>
          <a:p>
            <a:r>
              <a:rPr lang="en-US" sz="2000" dirty="0"/>
              <a:t>JD: 11%</a:t>
            </a:r>
          </a:p>
          <a:p>
            <a:r>
              <a:rPr lang="en-US" sz="2000" dirty="0"/>
              <a:t>VIP: 6.5%</a:t>
            </a:r>
          </a:p>
          <a:p>
            <a:r>
              <a:rPr lang="en-US" sz="2000" dirty="0"/>
              <a:t>Others: 5.1%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79961" name="AutoShape 89"/>
          <p:cNvSpPr>
            <a:spLocks noChangeArrowheads="1"/>
          </p:cNvSpPr>
          <p:nvPr/>
        </p:nvSpPr>
        <p:spPr bwMode="gray">
          <a:xfrm>
            <a:off x="5937250" y="4997450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6F9DB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62" name="AutoShape 90"/>
          <p:cNvSpPr>
            <a:spLocks noChangeArrowheads="1"/>
          </p:cNvSpPr>
          <p:nvPr/>
        </p:nvSpPr>
        <p:spPr bwMode="gray">
          <a:xfrm>
            <a:off x="5981700" y="5021263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8BAA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1385186" y="1672078"/>
            <a:ext cx="1800000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Collecting Method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3772132" y="1672078"/>
            <a:ext cx="1800000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Scale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6144768" y="1672078"/>
            <a:ext cx="1800000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Shopping Platform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3.2 Data Analysis</a:t>
            </a:r>
            <a:endParaRPr lang="en-US" altLang="zh-CN" sz="1800" dirty="0">
              <a:ea typeface="宋体" charset="-122"/>
            </a:endParaRPr>
          </a:p>
        </p:txBody>
      </p:sp>
      <p:sp>
        <p:nvSpPr>
          <p:cNvPr id="79920" name="AutoShape 48"/>
          <p:cNvSpPr>
            <a:spLocks noChangeArrowheads="1"/>
          </p:cNvSpPr>
          <p:nvPr/>
        </p:nvSpPr>
        <p:spPr bwMode="gray">
          <a:xfrm>
            <a:off x="1219200" y="21399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1" name="AutoShape 49"/>
          <p:cNvSpPr>
            <a:spLocks noChangeArrowheads="1"/>
          </p:cNvSpPr>
          <p:nvPr/>
        </p:nvSpPr>
        <p:spPr bwMode="gray">
          <a:xfrm>
            <a:off x="1252538" y="21478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2" name="AutoShape 50"/>
          <p:cNvSpPr>
            <a:spLocks noChangeArrowheads="1"/>
          </p:cNvSpPr>
          <p:nvPr/>
        </p:nvSpPr>
        <p:spPr bwMode="gray">
          <a:xfrm>
            <a:off x="1270000" y="421163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3" name="AutoShape 51"/>
          <p:cNvSpPr>
            <a:spLocks noChangeArrowheads="1"/>
          </p:cNvSpPr>
          <p:nvPr/>
        </p:nvSpPr>
        <p:spPr bwMode="gray">
          <a:xfrm>
            <a:off x="1270000" y="21701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4" name="AutoShape 52"/>
          <p:cNvSpPr>
            <a:spLocks noChangeArrowheads="1"/>
          </p:cNvSpPr>
          <p:nvPr/>
        </p:nvSpPr>
        <p:spPr bwMode="gray">
          <a:xfrm>
            <a:off x="1225550" y="4997450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25" name="AutoShape 53"/>
          <p:cNvSpPr>
            <a:spLocks noChangeArrowheads="1"/>
          </p:cNvSpPr>
          <p:nvPr/>
        </p:nvSpPr>
        <p:spPr bwMode="gray">
          <a:xfrm>
            <a:off x="1270000" y="5021263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gray">
          <a:xfrm>
            <a:off x="1295400" y="3078304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MPLUS 7.0.</a:t>
            </a:r>
          </a:p>
        </p:txBody>
      </p:sp>
      <p:sp>
        <p:nvSpPr>
          <p:cNvPr id="79935" name="AutoShape 63"/>
          <p:cNvSpPr>
            <a:spLocks noChangeArrowheads="1"/>
          </p:cNvSpPr>
          <p:nvPr/>
        </p:nvSpPr>
        <p:spPr bwMode="gray">
          <a:xfrm>
            <a:off x="6015274" y="212543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6" name="AutoShape 64"/>
          <p:cNvSpPr>
            <a:spLocks noChangeArrowheads="1"/>
          </p:cNvSpPr>
          <p:nvPr/>
        </p:nvSpPr>
        <p:spPr bwMode="gray">
          <a:xfrm>
            <a:off x="6048612" y="2133374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79937" name="AutoShape 65"/>
          <p:cNvSpPr>
            <a:spLocks noChangeArrowheads="1"/>
          </p:cNvSpPr>
          <p:nvPr/>
        </p:nvSpPr>
        <p:spPr bwMode="gray">
          <a:xfrm>
            <a:off x="6066074" y="4197124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38" name="AutoShape 66"/>
          <p:cNvSpPr>
            <a:spLocks noChangeArrowheads="1"/>
          </p:cNvSpPr>
          <p:nvPr/>
        </p:nvSpPr>
        <p:spPr bwMode="gray">
          <a:xfrm>
            <a:off x="6066074" y="2155599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6" name="AutoShape 74"/>
          <p:cNvSpPr>
            <a:spLocks noChangeArrowheads="1"/>
          </p:cNvSpPr>
          <p:nvPr/>
        </p:nvSpPr>
        <p:spPr bwMode="gray">
          <a:xfrm>
            <a:off x="6018449" y="4982936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7" name="AutoShape 75"/>
          <p:cNvSpPr>
            <a:spLocks noChangeArrowheads="1"/>
          </p:cNvSpPr>
          <p:nvPr/>
        </p:nvSpPr>
        <p:spPr bwMode="gray">
          <a:xfrm>
            <a:off x="6062899" y="5006749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49" name="AutoShape 77"/>
          <p:cNvSpPr>
            <a:spLocks noChangeArrowheads="1"/>
          </p:cNvSpPr>
          <p:nvPr/>
        </p:nvSpPr>
        <p:spPr bwMode="gray">
          <a:xfrm>
            <a:off x="3622683" y="212543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50" name="AutoShape 78"/>
          <p:cNvSpPr>
            <a:spLocks noChangeArrowheads="1"/>
          </p:cNvSpPr>
          <p:nvPr/>
        </p:nvSpPr>
        <p:spPr bwMode="gray">
          <a:xfrm>
            <a:off x="3656021" y="2133374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51" name="AutoShape 79"/>
          <p:cNvSpPr>
            <a:spLocks noChangeArrowheads="1"/>
          </p:cNvSpPr>
          <p:nvPr/>
        </p:nvSpPr>
        <p:spPr bwMode="gray">
          <a:xfrm>
            <a:off x="3673483" y="4197124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52" name="AutoShape 80"/>
          <p:cNvSpPr>
            <a:spLocks noChangeArrowheads="1"/>
          </p:cNvSpPr>
          <p:nvPr/>
        </p:nvSpPr>
        <p:spPr bwMode="gray">
          <a:xfrm>
            <a:off x="3673483" y="2155599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60" name="Text Box 88"/>
          <p:cNvSpPr txBox="1">
            <a:spLocks noChangeArrowheads="1"/>
          </p:cNvSpPr>
          <p:nvPr/>
        </p:nvSpPr>
        <p:spPr bwMode="gray">
          <a:xfrm>
            <a:off x="3698883" y="2876865"/>
            <a:ext cx="2057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Hierarchical Regression Analysis;</a:t>
            </a:r>
          </a:p>
          <a:p>
            <a:r>
              <a:rPr lang="en-US" sz="2000" dirty="0"/>
              <a:t>Path Analysis 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79961" name="AutoShape 89"/>
          <p:cNvSpPr>
            <a:spLocks noChangeArrowheads="1"/>
          </p:cNvSpPr>
          <p:nvPr/>
        </p:nvSpPr>
        <p:spPr bwMode="gray">
          <a:xfrm>
            <a:off x="3616333" y="4982936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6F9DB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62" name="AutoShape 90"/>
          <p:cNvSpPr>
            <a:spLocks noChangeArrowheads="1"/>
          </p:cNvSpPr>
          <p:nvPr/>
        </p:nvSpPr>
        <p:spPr bwMode="gray">
          <a:xfrm>
            <a:off x="3660783" y="5006749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8BAA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1385186" y="1672078"/>
            <a:ext cx="1800000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Analysis Tools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6206006" y="1657564"/>
            <a:ext cx="1800000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Model Fitness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3823851" y="1657564"/>
            <a:ext cx="1800000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Analysis Method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6148619" y="2680590"/>
          <a:ext cx="1886416" cy="448144"/>
        </p:xfrm>
        <a:graphic>
          <a:graphicData uri="http://schemas.openxmlformats.org/presentationml/2006/ole">
            <p:oleObj spid="_x0000_s3084" name="Equation" r:id="rId3" imgW="23164800" imgH="5486400" progId="Equation.DSMT4">
              <p:embed/>
            </p:oleObj>
          </a:graphicData>
        </a:graphic>
      </p:graphicFrame>
      <p:sp>
        <p:nvSpPr>
          <p:cNvPr id="35" name="Text Box 61"/>
          <p:cNvSpPr txBox="1">
            <a:spLocks noChangeArrowheads="1"/>
          </p:cNvSpPr>
          <p:nvPr/>
        </p:nvSpPr>
        <p:spPr bwMode="gray">
          <a:xfrm>
            <a:off x="6063586" y="3071810"/>
            <a:ext cx="2057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RMSEA =0.055</a:t>
            </a:r>
          </a:p>
          <a:p>
            <a:pPr algn="ctr"/>
            <a:r>
              <a:rPr lang="en-US" sz="2000" dirty="0"/>
              <a:t>SRMR=0.044</a:t>
            </a:r>
          </a:p>
          <a:p>
            <a:pPr algn="ctr"/>
            <a:r>
              <a:rPr lang="en-US" sz="2000" dirty="0"/>
              <a:t>CFI=0.955 TLI=0.944</a:t>
            </a:r>
          </a:p>
        </p:txBody>
      </p:sp>
      <p:sp>
        <p:nvSpPr>
          <p:cNvPr id="36" name="矩形 35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/>
              <a:t>3.3 </a:t>
            </a:r>
            <a:r>
              <a:rPr lang="en-US" i="1" dirty="0"/>
              <a:t>Measures</a:t>
            </a:r>
            <a:endParaRPr lang="en-US" altLang="zh-CN" dirty="0">
              <a:ea typeface="宋体" charset="-122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285721" y="1550688"/>
          <a:ext cx="864399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Content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Resource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Composite Reliability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Average Variance Extracted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 description;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 review;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Negative review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Self-design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0.772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0.541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PPD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dissonance;</a:t>
                      </a:r>
                    </a:p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Emotion dissonance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Sweeney et al, 2000;</a:t>
                      </a:r>
                    </a:p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Liao, 2013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0.923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0.632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Good alternatives;</a:t>
                      </a:r>
                    </a:p>
                    <a:p>
                      <a:r>
                        <a:rPr lang="en-US" altLang="zh-CN" sz="1600" dirty="0"/>
                        <a:t>Lower</a:t>
                      </a:r>
                      <a:r>
                        <a:rPr lang="en-US" altLang="zh-CN" sz="1600" baseline="0" dirty="0"/>
                        <a:t> price;</a:t>
                      </a:r>
                    </a:p>
                    <a:p>
                      <a:r>
                        <a:rPr lang="en-US" altLang="zh-CN" sz="1600" baseline="0" dirty="0"/>
                        <a:t>Enhanced value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Kakar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2016;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Alhawari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0.769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0.528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 risk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Performance risk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Sreya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Raveendran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2016;</a:t>
                      </a:r>
                    </a:p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Nepomuceno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al., 2014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0.805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0.579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PI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 information search;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consideration;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 information search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Bruwer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Campusano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2018;</a:t>
                      </a:r>
                    </a:p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Lu, 2016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0.827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0.616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  <a:hlinkClick r:id="rId2" action="ppaction://hlinksldjump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Results-1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000232" y="1785926"/>
            <a:ext cx="5276196" cy="3906656"/>
            <a:chOff x="2000232" y="1785926"/>
            <a:chExt cx="5276196" cy="3906656"/>
          </a:xfrm>
        </p:grpSpPr>
        <p:sp>
          <p:nvSpPr>
            <p:cNvPr id="55299" name="AutoShape 3"/>
            <p:cNvSpPr>
              <a:spLocks noChangeArrowheads="1"/>
            </p:cNvSpPr>
            <p:nvPr/>
          </p:nvSpPr>
          <p:spPr bwMode="auto">
            <a:xfrm>
              <a:off x="5600028" y="3101782"/>
              <a:ext cx="1676400" cy="259080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00" name="AutoShape 4"/>
            <p:cNvSpPr>
              <a:spLocks noChangeArrowheads="1"/>
            </p:cNvSpPr>
            <p:nvPr/>
          </p:nvSpPr>
          <p:spPr bwMode="auto">
            <a:xfrm>
              <a:off x="3814078" y="3101782"/>
              <a:ext cx="1665288" cy="259080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>
              <a:off x="2000232" y="3101782"/>
              <a:ext cx="1676400" cy="259080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392925" y="2004502"/>
              <a:ext cx="932329" cy="132080"/>
              <a:chOff x="2003" y="3439"/>
              <a:chExt cx="468" cy="244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3419336">
              <a:off x="4075523" y="1771435"/>
              <a:ext cx="936000" cy="10040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5114148" y="2004502"/>
              <a:ext cx="1219200" cy="132080"/>
              <a:chOff x="2003" y="3439"/>
              <a:chExt cx="468" cy="244"/>
            </a:xfrm>
          </p:grpSpPr>
          <p:sp>
            <p:nvSpPr>
              <p:cNvPr id="55318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21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22" name="Rectangle 26"/>
            <p:cNvSpPr>
              <a:spLocks noChangeArrowheads="1"/>
            </p:cNvSpPr>
            <p:nvPr/>
          </p:nvSpPr>
          <p:spPr bwMode="gray">
            <a:xfrm rot="3419336">
              <a:off x="5796746" y="1771435"/>
              <a:ext cx="936000" cy="100404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5325" name="Rectangle 29"/>
            <p:cNvSpPr>
              <a:spLocks noChangeArrowheads="1"/>
            </p:cNvSpPr>
            <p:nvPr/>
          </p:nvSpPr>
          <p:spPr bwMode="gray">
            <a:xfrm>
              <a:off x="4334592" y="2044498"/>
              <a:ext cx="4796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a typeface="宋体" charset="-122"/>
                  <a:hlinkClick r:id="rId2" action="ppaction://hlinksldjump"/>
                </a:rPr>
                <a:t>H2</a:t>
              </a:r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gray">
            <a:xfrm>
              <a:off x="6091514" y="2046870"/>
              <a:ext cx="4796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a typeface="宋体" charset="-122"/>
                  <a:hlinkClick r:id="rId3" action="ppaction://hlinksldjump"/>
                </a:rPr>
                <a:t>H3</a:t>
              </a:r>
            </a:p>
          </p:txBody>
        </p:sp>
        <p:sp>
          <p:nvSpPr>
            <p:cNvPr id="55327" name="Rectangle 31"/>
            <p:cNvSpPr>
              <a:spLocks noChangeArrowheads="1"/>
            </p:cNvSpPr>
            <p:nvPr/>
          </p:nvSpPr>
          <p:spPr bwMode="auto">
            <a:xfrm>
              <a:off x="2058288" y="3576320"/>
              <a:ext cx="1571636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PPD</a:t>
              </a:r>
              <a:r>
                <a:rPr lang="en-US" b="1" dirty="0"/>
                <a:t> is significantly </a:t>
              </a:r>
              <a:r>
                <a:rPr lang="en-US" b="1" dirty="0">
                  <a:solidFill>
                    <a:srgbClr val="FF0000"/>
                  </a:solidFill>
                </a:rPr>
                <a:t>negatively</a:t>
              </a:r>
              <a:r>
                <a:rPr lang="en-US" b="1" dirty="0"/>
                <a:t> associated with </a:t>
              </a:r>
              <a:r>
                <a:rPr lang="en-US" b="1" dirty="0">
                  <a:solidFill>
                    <a:srgbClr val="FF0000"/>
                  </a:solidFill>
                </a:rPr>
                <a:t>WI</a:t>
              </a:r>
              <a:endParaRPr lang="zh-CN" altLang="en-US" b="1" dirty="0">
                <a:solidFill>
                  <a:srgbClr val="FF0000"/>
                </a:solidFill>
              </a:endParaRPr>
            </a:p>
            <a:p>
              <a:endParaRPr lang="en-US" altLang="zh-CN" dirty="0">
                <a:ea typeface="宋体" charset="-122"/>
              </a:endParaRPr>
            </a:p>
          </p:txBody>
        </p:sp>
        <p:sp>
          <p:nvSpPr>
            <p:cNvPr id="55328" name="Rectangle 32"/>
            <p:cNvSpPr>
              <a:spLocks noChangeArrowheads="1"/>
            </p:cNvSpPr>
            <p:nvPr/>
          </p:nvSpPr>
          <p:spPr bwMode="auto">
            <a:xfrm>
              <a:off x="3885516" y="3576320"/>
              <a:ext cx="1586150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Negative moderation</a:t>
              </a:r>
              <a:r>
                <a:rPr lang="en-US" b="1" dirty="0"/>
                <a:t> of AA on the association of WI and PPD.</a:t>
              </a:r>
              <a:endParaRPr lang="en-US" altLang="zh-CN" b="1" dirty="0">
                <a:ea typeface="宋体" charset="-122"/>
              </a:endParaRPr>
            </a:p>
          </p:txBody>
        </p:sp>
        <p:sp>
          <p:nvSpPr>
            <p:cNvPr id="55330" name="Rectangle 34"/>
            <p:cNvSpPr>
              <a:spLocks noChangeArrowheads="1"/>
            </p:cNvSpPr>
            <p:nvPr/>
          </p:nvSpPr>
          <p:spPr bwMode="auto">
            <a:xfrm>
              <a:off x="5658084" y="3576320"/>
              <a:ext cx="1571636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Negative moderation</a:t>
              </a:r>
              <a:r>
                <a:rPr lang="en-US" b="1" dirty="0"/>
                <a:t> of PR on the association of WI and PPD.</a:t>
              </a:r>
              <a:endParaRPr lang="en-US" altLang="zh-CN" b="1" dirty="0">
                <a:ea typeface="宋体" charset="-122"/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3419336">
              <a:off x="2241503" y="1751902"/>
              <a:ext cx="936000" cy="100404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5323" name="Rectangle 27"/>
            <p:cNvSpPr>
              <a:spLocks noChangeArrowheads="1"/>
            </p:cNvSpPr>
            <p:nvPr/>
          </p:nvSpPr>
          <p:spPr bwMode="gray">
            <a:xfrm>
              <a:off x="2456756" y="2044498"/>
              <a:ext cx="51328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ea typeface="宋体" charset="-122"/>
                </a:rPr>
                <a:t>H1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Results-2</a:t>
            </a:r>
          </a:p>
        </p:txBody>
      </p:sp>
      <p:pic>
        <p:nvPicPr>
          <p:cNvPr id="1024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20694"/>
            <a:ext cx="6072230" cy="38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071670" y="5286388"/>
            <a:ext cx="514353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Figure 3: Moderating </a:t>
            </a:r>
            <a:r>
              <a:rPr lang="en-US" altLang="zh-CN" sz="2000" dirty="0" smtClean="0">
                <a:solidFill>
                  <a:schemeClr val="tx1"/>
                </a:solidFill>
              </a:rPr>
              <a:t>role </a:t>
            </a:r>
            <a:r>
              <a:rPr lang="en-US" altLang="zh-CN" sz="2000" dirty="0">
                <a:solidFill>
                  <a:schemeClr val="tx1"/>
                </a:solidFill>
              </a:rPr>
              <a:t>of AA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Results-3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719" y="1500174"/>
            <a:ext cx="62465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714480" y="5357826"/>
            <a:ext cx="592935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Figure 4: Moderating </a:t>
            </a:r>
            <a:r>
              <a:rPr lang="en-US" altLang="zh-CN" sz="2000" dirty="0" smtClean="0">
                <a:solidFill>
                  <a:schemeClr val="tx1"/>
                </a:solidFill>
              </a:rPr>
              <a:t>role </a:t>
            </a:r>
            <a:r>
              <a:rPr lang="en-US" altLang="zh-CN" sz="2000" dirty="0">
                <a:solidFill>
                  <a:schemeClr val="tx1"/>
                </a:solidFill>
              </a:rPr>
              <a:t>of PR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Results-4</a:t>
            </a:r>
          </a:p>
        </p:txBody>
      </p:sp>
      <p:grpSp>
        <p:nvGrpSpPr>
          <p:cNvPr id="2" name="组合 38"/>
          <p:cNvGrpSpPr/>
          <p:nvPr/>
        </p:nvGrpSpPr>
        <p:grpSpPr>
          <a:xfrm>
            <a:off x="2000232" y="1785926"/>
            <a:ext cx="5276196" cy="3906656"/>
            <a:chOff x="2000232" y="1785926"/>
            <a:chExt cx="5276196" cy="3906656"/>
          </a:xfrm>
        </p:grpSpPr>
        <p:sp>
          <p:nvSpPr>
            <p:cNvPr id="55299" name="AutoShape 3"/>
            <p:cNvSpPr>
              <a:spLocks noChangeArrowheads="1"/>
            </p:cNvSpPr>
            <p:nvPr/>
          </p:nvSpPr>
          <p:spPr bwMode="auto">
            <a:xfrm>
              <a:off x="5600028" y="3101782"/>
              <a:ext cx="1676400" cy="259080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00" name="AutoShape 4"/>
            <p:cNvSpPr>
              <a:spLocks noChangeArrowheads="1"/>
            </p:cNvSpPr>
            <p:nvPr/>
          </p:nvSpPr>
          <p:spPr bwMode="auto">
            <a:xfrm>
              <a:off x="3814078" y="3101782"/>
              <a:ext cx="1665288" cy="259080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>
              <a:off x="2000232" y="3101782"/>
              <a:ext cx="1676400" cy="259080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392925" y="2004502"/>
              <a:ext cx="932329" cy="132080"/>
              <a:chOff x="2003" y="3439"/>
              <a:chExt cx="468" cy="244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3419336">
              <a:off x="4075523" y="1771435"/>
              <a:ext cx="936000" cy="10040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5114148" y="2004502"/>
              <a:ext cx="1219200" cy="132080"/>
              <a:chOff x="2003" y="3439"/>
              <a:chExt cx="468" cy="244"/>
            </a:xfrm>
          </p:grpSpPr>
          <p:sp>
            <p:nvSpPr>
              <p:cNvPr id="55318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21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322" name="Rectangle 26"/>
            <p:cNvSpPr>
              <a:spLocks noChangeArrowheads="1"/>
            </p:cNvSpPr>
            <p:nvPr/>
          </p:nvSpPr>
          <p:spPr bwMode="gray">
            <a:xfrm rot="3419336">
              <a:off x="5796746" y="1771435"/>
              <a:ext cx="936000" cy="100404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5325" name="Rectangle 29"/>
            <p:cNvSpPr>
              <a:spLocks noChangeArrowheads="1"/>
            </p:cNvSpPr>
            <p:nvPr/>
          </p:nvSpPr>
          <p:spPr bwMode="gray">
            <a:xfrm>
              <a:off x="4334592" y="2044498"/>
              <a:ext cx="4796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H5</a:t>
              </a:r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gray">
            <a:xfrm>
              <a:off x="6091514" y="2046870"/>
              <a:ext cx="4796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H6</a:t>
              </a:r>
            </a:p>
          </p:txBody>
        </p:sp>
        <p:sp>
          <p:nvSpPr>
            <p:cNvPr id="55327" name="Rectangle 31"/>
            <p:cNvSpPr>
              <a:spLocks noChangeArrowheads="1"/>
            </p:cNvSpPr>
            <p:nvPr/>
          </p:nvSpPr>
          <p:spPr bwMode="auto">
            <a:xfrm>
              <a:off x="2058288" y="3576320"/>
              <a:ext cx="1571636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PR</a:t>
              </a:r>
              <a:r>
                <a:rPr lang="en-US" b="1" dirty="0"/>
                <a:t> is significantly </a:t>
              </a:r>
              <a:r>
                <a:rPr lang="en-US" b="1" dirty="0">
                  <a:solidFill>
                    <a:srgbClr val="FF0000"/>
                  </a:solidFill>
                </a:rPr>
                <a:t>positively</a:t>
              </a:r>
              <a:r>
                <a:rPr lang="en-US" b="1" dirty="0"/>
                <a:t> associated with </a:t>
              </a:r>
              <a:r>
                <a:rPr lang="en-US" b="1" dirty="0">
                  <a:solidFill>
                    <a:srgbClr val="FF0000"/>
                  </a:solidFill>
                </a:rPr>
                <a:t>AA</a:t>
              </a:r>
              <a:endParaRPr lang="zh-CN" altLang="en-US" b="1" dirty="0">
                <a:solidFill>
                  <a:srgbClr val="FF0000"/>
                </a:solidFill>
              </a:endParaRPr>
            </a:p>
            <a:p>
              <a:endParaRPr lang="en-US" altLang="zh-CN" dirty="0">
                <a:ea typeface="宋体" charset="-122"/>
              </a:endParaRPr>
            </a:p>
          </p:txBody>
        </p:sp>
        <p:sp>
          <p:nvSpPr>
            <p:cNvPr id="55328" name="Rectangle 32"/>
            <p:cNvSpPr>
              <a:spLocks noChangeArrowheads="1"/>
            </p:cNvSpPr>
            <p:nvPr/>
          </p:nvSpPr>
          <p:spPr bwMode="auto">
            <a:xfrm>
              <a:off x="3885516" y="3576320"/>
              <a:ext cx="158615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/>
                <a:t>The </a:t>
              </a:r>
              <a:r>
                <a:rPr lang="en-US" b="1" dirty="0">
                  <a:solidFill>
                    <a:srgbClr val="FF0000"/>
                  </a:solidFill>
                </a:rPr>
                <a:t>moderation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of AA </a:t>
              </a:r>
              <a:r>
                <a:rPr lang="en-US" b="1" dirty="0"/>
                <a:t>can be </a:t>
              </a:r>
              <a:r>
                <a:rPr lang="en-US" b="1" dirty="0">
                  <a:solidFill>
                    <a:srgbClr val="FF0000"/>
                  </a:solidFill>
                </a:rPr>
                <a:t>mediated by PR</a:t>
              </a:r>
              <a:r>
                <a:rPr lang="en-US" b="1" dirty="0"/>
                <a:t>.</a:t>
              </a:r>
              <a:endParaRPr lang="en-US" altLang="zh-CN" b="1" dirty="0">
                <a:ea typeface="宋体" charset="-122"/>
              </a:endParaRPr>
            </a:p>
          </p:txBody>
        </p:sp>
        <p:sp>
          <p:nvSpPr>
            <p:cNvPr id="55330" name="Rectangle 34"/>
            <p:cNvSpPr>
              <a:spLocks noChangeArrowheads="1"/>
            </p:cNvSpPr>
            <p:nvPr/>
          </p:nvSpPr>
          <p:spPr bwMode="auto">
            <a:xfrm>
              <a:off x="5658084" y="3576320"/>
              <a:ext cx="1571636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/>
                <a:t>The </a:t>
              </a:r>
              <a:r>
                <a:rPr lang="en-US" b="1" dirty="0">
                  <a:solidFill>
                    <a:srgbClr val="FF0000"/>
                  </a:solidFill>
                </a:rPr>
                <a:t>moderation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of AA moderated by PI</a:t>
              </a:r>
              <a:r>
                <a:rPr lang="en-US" b="1" dirty="0"/>
                <a:t>.</a:t>
              </a:r>
              <a:endParaRPr lang="en-US" altLang="zh-CN" b="1" dirty="0">
                <a:ea typeface="宋体" charset="-122"/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3419336">
              <a:off x="2241503" y="1751902"/>
              <a:ext cx="936000" cy="100404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55323" name="Rectangle 27"/>
            <p:cNvSpPr>
              <a:spLocks noChangeArrowheads="1"/>
            </p:cNvSpPr>
            <p:nvPr/>
          </p:nvSpPr>
          <p:spPr bwMode="gray">
            <a:xfrm>
              <a:off x="2456756" y="2044498"/>
              <a:ext cx="51328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ea typeface="宋体" charset="-122"/>
                </a:rPr>
                <a:t>H4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Results-5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944" y="1428736"/>
            <a:ext cx="686730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643042" y="5515216"/>
            <a:ext cx="58164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Figure </a:t>
            </a:r>
            <a:r>
              <a:rPr lang="en-US" altLang="zh-CN" sz="2000" dirty="0" smtClean="0">
                <a:solidFill>
                  <a:schemeClr val="tx1"/>
                </a:solidFill>
              </a:rPr>
              <a:t>5: </a:t>
            </a:r>
            <a:r>
              <a:rPr lang="en-US" altLang="zh-CN" sz="2000" dirty="0">
                <a:solidFill>
                  <a:schemeClr val="tx1"/>
                </a:solidFill>
              </a:rPr>
              <a:t>The </a:t>
            </a:r>
            <a:r>
              <a:rPr lang="en-US" altLang="zh-CN" sz="2000" dirty="0" smtClean="0">
                <a:solidFill>
                  <a:schemeClr val="tx1"/>
                </a:solidFill>
              </a:rPr>
              <a:t>moderated moderation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  <a:hlinkClick r:id="rId3" action="ppaction://hlinksldjump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and Contributions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gray">
          <a:xfrm>
            <a:off x="1784129" y="1500174"/>
            <a:ext cx="5451703" cy="53977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6666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</a:rPr>
              <a:t>Managerial Implications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27930" y="2357430"/>
            <a:ext cx="2543872" cy="3929090"/>
            <a:chOff x="686452" y="2357430"/>
            <a:chExt cx="2286016" cy="3626252"/>
          </a:xfrm>
        </p:grpSpPr>
        <p:sp>
          <p:nvSpPr>
            <p:cNvPr id="85005" name="Oval 13"/>
            <p:cNvSpPr>
              <a:spLocks noChangeArrowheads="1"/>
            </p:cNvSpPr>
            <p:nvPr/>
          </p:nvSpPr>
          <p:spPr bwMode="gray">
            <a:xfrm>
              <a:off x="728862" y="5572140"/>
              <a:ext cx="2214578" cy="41154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86452" y="2357430"/>
              <a:ext cx="2286016" cy="3214710"/>
              <a:chOff x="3357554" y="2357430"/>
              <a:chExt cx="2286016" cy="3214710"/>
            </a:xfrm>
          </p:grpSpPr>
          <p:sp>
            <p:nvSpPr>
              <p:cNvPr id="36" name="剪去同侧角的矩形 35"/>
              <p:cNvSpPr/>
              <p:nvPr/>
            </p:nvSpPr>
            <p:spPr>
              <a:xfrm>
                <a:off x="3357554" y="2357430"/>
                <a:ext cx="2286016" cy="3214710"/>
              </a:xfrm>
              <a:prstGeom prst="snip2Same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gray">
              <a:xfrm>
                <a:off x="3456888" y="3193956"/>
                <a:ext cx="2143140" cy="213040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dirty="0"/>
                  <a:t>Developing a reliable and </a:t>
                </a:r>
                <a:r>
                  <a:rPr lang="en-US" b="1" dirty="0">
                    <a:solidFill>
                      <a:srgbClr val="FF0000"/>
                    </a:solidFill>
                  </a:rPr>
                  <a:t>active website information system is helpful </a:t>
                </a:r>
                <a:r>
                  <a:rPr lang="en-US" dirty="0"/>
                  <a:t>for easing customers' post-purchase dissonance and </a:t>
                </a:r>
                <a:r>
                  <a:rPr lang="en-US" dirty="0" smtClean="0"/>
                  <a:t>managing </a:t>
                </a:r>
                <a:r>
                  <a:rPr lang="en-US" dirty="0"/>
                  <a:t>consumer returns</a:t>
                </a:r>
                <a:endParaRPr lang="en-US" altLang="zh-CN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gray">
              <a:xfrm>
                <a:off x="3385450" y="2373076"/>
                <a:ext cx="2214578" cy="57150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214678" y="2360215"/>
            <a:ext cx="2643206" cy="3926305"/>
            <a:chOff x="3571868" y="2360002"/>
            <a:chExt cx="2286016" cy="36262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Oval 13"/>
            <p:cNvSpPr>
              <a:spLocks noChangeArrowheads="1"/>
            </p:cNvSpPr>
            <p:nvPr/>
          </p:nvSpPr>
          <p:spPr bwMode="gray">
            <a:xfrm>
              <a:off x="3599764" y="5574712"/>
              <a:ext cx="2214578" cy="4115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52" name="剪去同侧角的矩形 51"/>
            <p:cNvSpPr/>
            <p:nvPr/>
          </p:nvSpPr>
          <p:spPr>
            <a:xfrm>
              <a:off x="3571868" y="2360002"/>
              <a:ext cx="2286016" cy="3214710"/>
            </a:xfrm>
            <a:prstGeom prst="snip2Same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gray">
            <a:xfrm>
              <a:off x="3643306" y="3253933"/>
              <a:ext cx="2214578" cy="17908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dirty="0"/>
                <a:t>Website information system becomes </a:t>
              </a:r>
              <a:r>
                <a:rPr lang="en-US" sz="2000" b="1" dirty="0">
                  <a:solidFill>
                    <a:srgbClr val="FF0000"/>
                  </a:solidFill>
                </a:rPr>
                <a:t>more important when </a:t>
              </a:r>
              <a:r>
                <a:rPr lang="en-US" sz="2000" dirty="0"/>
                <a:t>there is </a:t>
              </a:r>
              <a:r>
                <a:rPr lang="en-US" sz="2000" b="1" dirty="0">
                  <a:solidFill>
                    <a:srgbClr val="FF0000"/>
                  </a:solidFill>
                </a:rPr>
                <a:t>lack of attractive alternatives</a:t>
              </a:r>
              <a:endParaRPr lang="en-US" altLang="zh-C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gray">
            <a:xfrm>
              <a:off x="3633652" y="2383194"/>
              <a:ext cx="2143140" cy="57150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000762" y="2360215"/>
            <a:ext cx="2571769" cy="3926306"/>
            <a:chOff x="6143636" y="2360002"/>
            <a:chExt cx="2286016" cy="3626252"/>
          </a:xfrm>
        </p:grpSpPr>
        <p:sp>
          <p:nvSpPr>
            <p:cNvPr id="56" name="Oval 13"/>
            <p:cNvSpPr>
              <a:spLocks noChangeArrowheads="1"/>
            </p:cNvSpPr>
            <p:nvPr/>
          </p:nvSpPr>
          <p:spPr bwMode="gray">
            <a:xfrm>
              <a:off x="6171532" y="5574712"/>
              <a:ext cx="2214578" cy="41154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57" name="剪去同侧角的矩形 56"/>
            <p:cNvSpPr/>
            <p:nvPr/>
          </p:nvSpPr>
          <p:spPr>
            <a:xfrm>
              <a:off x="6143636" y="2360002"/>
              <a:ext cx="2286016" cy="3214710"/>
            </a:xfrm>
            <a:prstGeom prst="snip2SameRect">
              <a:avLst/>
            </a:prstGeom>
            <a:solidFill>
              <a:srgbClr val="66FF66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gray">
            <a:xfrm>
              <a:off x="6207135" y="3083195"/>
              <a:ext cx="2159014" cy="2075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solidFill>
                    <a:srgbClr val="FF0000"/>
                  </a:solidFill>
                  <a:ea typeface="宋体" charset="-122"/>
                </a:rPr>
                <a:t>P</a:t>
              </a:r>
              <a:r>
                <a:rPr lang="en-US" altLang="zh-CN" sz="2000" b="1" dirty="0" smtClean="0">
                  <a:solidFill>
                    <a:srgbClr val="FF0000"/>
                  </a:solidFill>
                  <a:ea typeface="宋体" charset="-122"/>
                </a:rPr>
                <a:t>roduct with h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igh involvement</a:t>
              </a:r>
              <a:r>
                <a:rPr lang="en-US" altLang="zh-CN" sz="2000" dirty="0" smtClean="0">
                  <a:ea typeface="宋体" charset="-122"/>
                </a:rPr>
                <a:t>, </a:t>
              </a:r>
              <a:r>
                <a:rPr lang="en-US" altLang="zh-CN" sz="2000" dirty="0">
                  <a:ea typeface="宋体" charset="-122"/>
                </a:rPr>
                <a:t>Website information system becomes </a:t>
              </a:r>
              <a:r>
                <a:rPr lang="en-US" altLang="zh-CN" sz="2000" b="1" dirty="0">
                  <a:solidFill>
                    <a:srgbClr val="FF0000"/>
                  </a:solidFill>
                  <a:ea typeface="宋体" charset="-122"/>
                </a:rPr>
                <a:t>even more vital </a:t>
              </a:r>
              <a:r>
                <a:rPr lang="en-US" altLang="zh-CN" sz="2000" dirty="0">
                  <a:ea typeface="宋体" charset="-122"/>
                </a:rPr>
                <a:t>for </a:t>
              </a:r>
              <a:r>
                <a:rPr lang="en-US" altLang="zh-CN" sz="2000" dirty="0" smtClean="0">
                  <a:ea typeface="宋体" charset="-122"/>
                </a:rPr>
                <a:t>managing </a:t>
              </a:r>
              <a:r>
                <a:rPr lang="en-US" altLang="zh-CN" sz="2000" dirty="0">
                  <a:ea typeface="宋体" charset="-122"/>
                </a:rPr>
                <a:t>consumer returns.</a:t>
              </a:r>
            </a:p>
          </p:txBody>
        </p:sp>
        <p:sp>
          <p:nvSpPr>
            <p:cNvPr id="85022" name="Freeform 30"/>
            <p:cNvSpPr>
              <a:spLocks/>
            </p:cNvSpPr>
            <p:nvPr/>
          </p:nvSpPr>
          <p:spPr bwMode="gray">
            <a:xfrm>
              <a:off x="6200560" y="2384239"/>
              <a:ext cx="2143140" cy="571503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矩形 61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571604" y="2428868"/>
            <a:ext cx="5926177" cy="457200"/>
            <a:chOff x="1571604" y="2428868"/>
            <a:chExt cx="5926177" cy="457200"/>
          </a:xfrm>
        </p:grpSpPr>
        <p:sp>
          <p:nvSpPr>
            <p:cNvPr id="63" name="Text Box 13"/>
            <p:cNvSpPr txBox="1">
              <a:spLocks noChangeArrowheads="1"/>
            </p:cNvSpPr>
            <p:nvPr/>
          </p:nvSpPr>
          <p:spPr bwMode="gray">
            <a:xfrm>
              <a:off x="1571604" y="2428868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ea typeface="宋体" charset="-122"/>
                </a:rPr>
                <a:t>1</a:t>
              </a:r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gray">
            <a:xfrm>
              <a:off x="4360863" y="2428868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ea typeface="宋体" charset="-122"/>
                </a:rPr>
                <a:t>2</a:t>
              </a: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gray">
            <a:xfrm>
              <a:off x="7143768" y="2428868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ea typeface="宋体" charset="-122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and Contributions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gray">
          <a:xfrm>
            <a:off x="1960448" y="1443818"/>
            <a:ext cx="5451703" cy="53977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6666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</a:rPr>
              <a:t>Mediation and moderation</a:t>
            </a:r>
          </a:p>
        </p:txBody>
      </p:sp>
      <p:sp>
        <p:nvSpPr>
          <p:cNvPr id="25" name="矩形 24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50872" y="2420182"/>
            <a:ext cx="7185649" cy="3553017"/>
            <a:chOff x="1050872" y="2420182"/>
            <a:chExt cx="7185649" cy="3553017"/>
          </a:xfrm>
        </p:grpSpPr>
        <p:grpSp>
          <p:nvGrpSpPr>
            <p:cNvPr id="24" name="组合 23"/>
            <p:cNvGrpSpPr/>
            <p:nvPr/>
          </p:nvGrpSpPr>
          <p:grpSpPr>
            <a:xfrm>
              <a:off x="1071539" y="3645591"/>
              <a:ext cx="7164982" cy="1018171"/>
              <a:chOff x="928101" y="2392950"/>
              <a:chExt cx="7812563" cy="1190314"/>
            </a:xfrm>
          </p:grpSpPr>
          <p:sp>
            <p:nvSpPr>
              <p:cNvPr id="36" name="剪去同侧角的矩形 35"/>
              <p:cNvSpPr/>
              <p:nvPr/>
            </p:nvSpPr>
            <p:spPr>
              <a:xfrm rot="16200000">
                <a:off x="4245452" y="-923838"/>
                <a:ext cx="1178424" cy="7812000"/>
              </a:xfrm>
              <a:prstGeom prst="snip2Same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gray">
              <a:xfrm rot="16200000">
                <a:off x="515531" y="2817410"/>
                <a:ext cx="1178424" cy="35328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gray">
              <a:xfrm>
                <a:off x="1357290" y="2492958"/>
                <a:ext cx="7344000" cy="899533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200" dirty="0" smtClean="0"/>
                  <a:t>Analysis also revealed that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moderation of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PR </a:t>
                </a:r>
                <a:r>
                  <a:rPr lang="en-US" sz="2200" dirty="0"/>
                  <a:t>and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mediated moderation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of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AA by PR </a:t>
                </a:r>
                <a:r>
                  <a:rPr lang="en-US" sz="2200" dirty="0" smtClean="0"/>
                  <a:t>is significant</a:t>
                </a:r>
                <a:endParaRPr lang="en-US" altLang="zh-CN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26" name="Text Box 13"/>
            <p:cNvSpPr txBox="1">
              <a:spLocks noChangeArrowheads="1"/>
            </p:cNvSpPr>
            <p:nvPr/>
          </p:nvSpPr>
          <p:spPr bwMode="gray">
            <a:xfrm>
              <a:off x="1094130" y="3985756"/>
              <a:ext cx="2903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ea typeface="宋体" charset="-122"/>
                </a:rPr>
                <a:t>2</a:t>
              </a:r>
              <a:endParaRPr lang="en-US" altLang="zh-CN" sz="2000" b="1" dirty="0">
                <a:ea typeface="宋体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071538" y="4958695"/>
              <a:ext cx="7164466" cy="1014504"/>
              <a:chOff x="642910" y="4321249"/>
              <a:chExt cx="6930000" cy="1014504"/>
            </a:xfrm>
          </p:grpSpPr>
          <p:sp>
            <p:nvSpPr>
              <p:cNvPr id="57" name="剪去同侧角的矩形 56"/>
              <p:cNvSpPr/>
              <p:nvPr/>
            </p:nvSpPr>
            <p:spPr>
              <a:xfrm rot="16200000">
                <a:off x="3603910" y="1366753"/>
                <a:ext cx="1008000" cy="6930000"/>
              </a:xfrm>
              <a:prstGeom prst="snip2SameRect">
                <a:avLst/>
              </a:prstGeom>
              <a:solidFill>
                <a:srgbClr val="00B05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gray">
              <a:xfrm>
                <a:off x="1143087" y="4414618"/>
                <a:ext cx="6215106" cy="79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200" dirty="0" smtClean="0"/>
                  <a:t>Analysis also revealed that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moderation  of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AA </a:t>
                </a:r>
                <a:r>
                  <a:rPr lang="en-US" sz="2200" dirty="0"/>
                  <a:t>that is further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moderated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by PI</a:t>
                </a:r>
                <a:r>
                  <a:rPr lang="en-US" sz="2200" b="1" dirty="0" smtClean="0"/>
                  <a:t> </a:t>
                </a:r>
                <a:r>
                  <a:rPr lang="en-US" sz="2200" dirty="0" smtClean="0"/>
                  <a:t>is significant</a:t>
                </a:r>
                <a:endParaRPr lang="en-US" altLang="zh-CN" sz="2200" dirty="0">
                  <a:solidFill>
                    <a:srgbClr val="FF0000"/>
                  </a:solidFill>
                  <a:ea typeface="宋体" charset="-122"/>
                </a:endParaRPr>
              </a:p>
            </p:txBody>
          </p:sp>
          <p:sp>
            <p:nvSpPr>
              <p:cNvPr id="85022" name="Freeform 30"/>
              <p:cNvSpPr>
                <a:spLocks/>
              </p:cNvSpPr>
              <p:nvPr/>
            </p:nvSpPr>
            <p:spPr bwMode="gray">
              <a:xfrm rot="16200000">
                <a:off x="324887" y="4668550"/>
                <a:ext cx="1008000" cy="313397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ADDB7B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gray">
              <a:xfrm>
                <a:off x="673263" y="4648942"/>
                <a:ext cx="316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000" b="1" dirty="0" smtClean="0">
                    <a:ea typeface="宋体" charset="-122"/>
                  </a:rPr>
                  <a:t>3</a:t>
                </a:r>
                <a:endParaRPr lang="en-US" altLang="zh-CN" sz="2000" b="1" dirty="0">
                  <a:ea typeface="宋体" charset="-122"/>
                </a:endParaRPr>
              </a:p>
            </p:txBody>
          </p:sp>
        </p:grpSp>
        <p:sp>
          <p:nvSpPr>
            <p:cNvPr id="17" name="剪去同侧角的矩形 16"/>
            <p:cNvSpPr/>
            <p:nvPr/>
          </p:nvSpPr>
          <p:spPr>
            <a:xfrm rot="16200000">
              <a:off x="4129105" y="-657233"/>
              <a:ext cx="1008000" cy="7164466"/>
            </a:xfrm>
            <a:prstGeom prst="snip2Same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gray">
            <a:xfrm rot="16200000">
              <a:off x="717010" y="2762182"/>
              <a:ext cx="1008000" cy="324000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gray">
            <a:xfrm>
              <a:off x="1443969" y="2516683"/>
              <a:ext cx="6735258" cy="76944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200" dirty="0" smtClean="0"/>
                <a:t>Analysis revealed that </a:t>
              </a:r>
              <a:r>
                <a:rPr lang="en-US" sz="2200" b="1" dirty="0" smtClean="0">
                  <a:solidFill>
                    <a:schemeClr val="bg1"/>
                  </a:solidFill>
                </a:rPr>
                <a:t>WI influence PPD </a:t>
              </a:r>
              <a:r>
                <a:rPr lang="en-US" sz="2200" dirty="0" smtClean="0"/>
                <a:t>in product returns management</a:t>
              </a:r>
              <a:endParaRPr lang="en-US" altLang="zh-CN" sz="22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gray">
            <a:xfrm>
              <a:off x="1071538" y="2743138"/>
              <a:ext cx="2903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 dirty="0">
                  <a:ea typeface="宋体" charset="-122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About</a:t>
            </a:r>
            <a:endParaRPr lang="en-US" altLang="zh-CN" sz="1800" dirty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30788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组合 11"/>
          <p:cNvGrpSpPr/>
          <p:nvPr/>
        </p:nvGrpSpPr>
        <p:grpSpPr>
          <a:xfrm>
            <a:off x="1643042" y="5629064"/>
            <a:ext cx="5004000" cy="642943"/>
            <a:chOff x="1469939" y="5357825"/>
            <a:chExt cx="4888011" cy="642943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69939" y="5357825"/>
              <a:ext cx="4888011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</p:pic>
        <p:sp>
          <p:nvSpPr>
            <p:cNvPr id="50" name="Rectangle 5"/>
            <p:cNvSpPr txBox="1">
              <a:spLocks noChangeArrowheads="1"/>
            </p:cNvSpPr>
            <p:nvPr/>
          </p:nvSpPr>
          <p:spPr bwMode="black">
            <a:xfrm>
              <a:off x="1529662" y="5387322"/>
              <a:ext cx="4716000" cy="57150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altLang="zh-CN" sz="2400" b="1" kern="0" dirty="0" err="1" smtClean="0">
                  <a:solidFill>
                    <a:schemeClr val="bg1"/>
                  </a:solidFill>
                  <a:latin typeface="DFKai-SB" pitchFamily="65" charset="-120"/>
                  <a:ea typeface="DFKai-SB" pitchFamily="65" charset="-120"/>
                </a:rPr>
                <a:t>i</a:t>
              </a:r>
              <a:r>
                <a:rPr kumimoji="0" lang="en-US" altLang="zh-CN" sz="2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FKai-SB" pitchFamily="65" charset="-120"/>
                  <a:ea typeface="DFKai-SB" pitchFamily="65" charset="-120"/>
                  <a:cs typeface="+mn-cs"/>
                </a:rPr>
                <a:t>n product returns management?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854425" y="3438373"/>
            <a:ext cx="1688283" cy="492443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2600" b="1" kern="0" dirty="0">
                <a:solidFill>
                  <a:srgbClr val="FFC305"/>
                </a:solidFill>
                <a:latin typeface="+mj-lt"/>
                <a:ea typeface="DFKai-SB" pitchFamily="65" charset="-120"/>
              </a:rPr>
              <a:t>Objective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741664" y="1315356"/>
            <a:ext cx="3973740" cy="3753568"/>
            <a:chOff x="3929057" y="214290"/>
            <a:chExt cx="3973740" cy="3753568"/>
          </a:xfrm>
        </p:grpSpPr>
        <p:grpSp>
          <p:nvGrpSpPr>
            <p:cNvPr id="21" name="组合 20"/>
            <p:cNvGrpSpPr/>
            <p:nvPr/>
          </p:nvGrpSpPr>
          <p:grpSpPr>
            <a:xfrm>
              <a:off x="3929058" y="214290"/>
              <a:ext cx="3973739" cy="3753568"/>
              <a:chOff x="4786314" y="2571744"/>
              <a:chExt cx="3973739" cy="3753568"/>
            </a:xfrm>
          </p:grpSpPr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786314" y="2643182"/>
                <a:ext cx="1498844" cy="368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269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58016" y="2571744"/>
                <a:ext cx="1902037" cy="3643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右箭头 19"/>
              <p:cNvSpPr/>
              <p:nvPr/>
            </p:nvSpPr>
            <p:spPr>
              <a:xfrm>
                <a:off x="6286512" y="4143380"/>
                <a:ext cx="571504" cy="5000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29057" y="285725"/>
              <a:ext cx="468000" cy="12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86313" y="285728"/>
              <a:ext cx="360000" cy="6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组合 18"/>
          <p:cNvGrpSpPr/>
          <p:nvPr/>
        </p:nvGrpSpPr>
        <p:grpSpPr>
          <a:xfrm>
            <a:off x="4857752" y="1500174"/>
            <a:ext cx="3857652" cy="2424383"/>
            <a:chOff x="3929058" y="1254053"/>
            <a:chExt cx="3857652" cy="242438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29058" y="1285859"/>
              <a:ext cx="1698872" cy="239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215074" y="1254053"/>
              <a:ext cx="1571636" cy="2415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右箭头 15"/>
            <p:cNvSpPr/>
            <p:nvPr/>
          </p:nvSpPr>
          <p:spPr>
            <a:xfrm>
              <a:off x="5643570" y="2071678"/>
              <a:ext cx="571504" cy="500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81408" y="1357298"/>
            <a:ext cx="5362592" cy="3443293"/>
            <a:chOff x="-1357354" y="357166"/>
            <a:chExt cx="5362592" cy="3443293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1357354" y="357166"/>
              <a:ext cx="3152775" cy="310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71538" y="1142984"/>
              <a:ext cx="293370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AutoShape 5"/>
            <p:cNvSpPr>
              <a:spLocks noChangeArrowheads="1"/>
            </p:cNvSpPr>
            <p:nvPr/>
          </p:nvSpPr>
          <p:spPr bwMode="blackWhite">
            <a:xfrm>
              <a:off x="-518386" y="410316"/>
              <a:ext cx="1944000" cy="432000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Disappointment</a:t>
              </a:r>
              <a:endPara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blackWhite">
            <a:xfrm>
              <a:off x="1714480" y="1285860"/>
              <a:ext cx="1000132" cy="357190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Anxiety </a:t>
              </a:r>
              <a:endPara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122147" y="1962727"/>
            <a:ext cx="2714644" cy="659589"/>
            <a:chOff x="5122147" y="1962727"/>
            <a:chExt cx="2714644" cy="659589"/>
          </a:xfrm>
        </p:grpSpPr>
        <p:sp>
          <p:nvSpPr>
            <p:cNvPr id="27" name="云形标注 26"/>
            <p:cNvSpPr/>
            <p:nvPr/>
          </p:nvSpPr>
          <p:spPr>
            <a:xfrm>
              <a:off x="5122147" y="1974316"/>
              <a:ext cx="2714644" cy="648000"/>
            </a:xfrm>
            <a:prstGeom prst="cloudCallout">
              <a:avLst>
                <a:gd name="adj1" fmla="val -37408"/>
                <a:gd name="adj2" fmla="val 944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5677154" y="1962727"/>
              <a:ext cx="1857388" cy="6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</a:rPr>
                <a:t>I must have made a wrong decision</a:t>
              </a:r>
              <a:endParaRPr lang="zh-CN" alt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940057" y="1406310"/>
            <a:ext cx="2592000" cy="734156"/>
            <a:chOff x="3940057" y="1406310"/>
            <a:chExt cx="2592000" cy="734156"/>
          </a:xfrm>
        </p:grpSpPr>
        <p:sp>
          <p:nvSpPr>
            <p:cNvPr id="29" name="云形标注 28"/>
            <p:cNvSpPr/>
            <p:nvPr/>
          </p:nvSpPr>
          <p:spPr>
            <a:xfrm>
              <a:off x="3940057" y="1406310"/>
              <a:ext cx="2592000" cy="648000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4175242" y="1420466"/>
              <a:ext cx="2214578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</a:rPr>
                <a:t>I should not </a:t>
              </a:r>
              <a:r>
                <a:rPr lang="en-US" altLang="zh-CN" sz="1600" dirty="0" smtClean="0">
                  <a:solidFill>
                    <a:schemeClr val="accent5">
                      <a:lumMod val="50000"/>
                    </a:schemeClr>
                  </a:solidFill>
                </a:rPr>
                <a:t> have bought </a:t>
              </a:r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</a:rPr>
                <a:t>this product</a:t>
              </a:r>
              <a:endParaRPr lang="zh-CN" alt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79470" y="1285860"/>
            <a:ext cx="2736000" cy="762605"/>
            <a:chOff x="6479470" y="1285860"/>
            <a:chExt cx="2736000" cy="762605"/>
          </a:xfrm>
        </p:grpSpPr>
        <p:sp>
          <p:nvSpPr>
            <p:cNvPr id="32" name="云形标注 31"/>
            <p:cNvSpPr/>
            <p:nvPr/>
          </p:nvSpPr>
          <p:spPr>
            <a:xfrm>
              <a:off x="6479470" y="1285860"/>
              <a:ext cx="2736000" cy="651921"/>
            </a:xfrm>
            <a:prstGeom prst="cloudCallout">
              <a:avLst>
                <a:gd name="adj1" fmla="val 9108"/>
                <a:gd name="adj2" fmla="val 1669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6720469" y="1328465"/>
              <a:ext cx="2473644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</a:rPr>
                <a:t>I should not </a:t>
              </a:r>
              <a:r>
                <a:rPr lang="en-US" altLang="zh-CN" sz="1600" dirty="0" smtClean="0">
                  <a:solidFill>
                    <a:schemeClr val="accent5">
                      <a:lumMod val="50000"/>
                    </a:schemeClr>
                  </a:solidFill>
                </a:rPr>
                <a:t>have bought </a:t>
              </a:r>
              <a:r>
                <a:rPr lang="en-US" altLang="zh-CN" sz="1600" dirty="0">
                  <a:solidFill>
                    <a:schemeClr val="accent5">
                      <a:lumMod val="50000"/>
                    </a:schemeClr>
                  </a:solidFill>
                </a:rPr>
                <a:t>it from this seller</a:t>
              </a:r>
              <a:endParaRPr lang="zh-CN" alt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143504" y="1714488"/>
            <a:ext cx="2786082" cy="83099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Post purchase Dissonance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7224" y="4000503"/>
            <a:ext cx="3960000" cy="642943"/>
            <a:chOff x="969873" y="3929065"/>
            <a:chExt cx="4673697" cy="642943"/>
          </a:xfrm>
        </p:grpSpPr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9873" y="3929065"/>
              <a:ext cx="4673697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</p:pic>
        <p:sp>
          <p:nvSpPr>
            <p:cNvPr id="46" name="Rectangle 5"/>
            <p:cNvSpPr txBox="1">
              <a:spLocks noChangeArrowheads="1"/>
            </p:cNvSpPr>
            <p:nvPr/>
          </p:nvSpPr>
          <p:spPr bwMode="black">
            <a:xfrm>
              <a:off x="1007942" y="3956260"/>
              <a:ext cx="4572032" cy="57150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FKai-SB" pitchFamily="65" charset="-120"/>
                  <a:ea typeface="DFKai-SB" pitchFamily="65" charset="-120"/>
                </a:rPr>
                <a:t>How </a:t>
              </a:r>
              <a:r>
                <a:rPr kumimoji="0" lang="en-US" altLang="zh-CN" sz="2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FKai-SB" pitchFamily="65" charset="-120"/>
                  <a:ea typeface="DFKai-SB" pitchFamily="65" charset="-120"/>
                </a:rPr>
                <a:t>Website </a:t>
              </a:r>
              <a:r>
                <a:rPr kumimoji="0" lang="en-US" altLang="zh-CN" sz="24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FKai-SB" pitchFamily="65" charset="-120"/>
                  <a:ea typeface="DFKai-SB" pitchFamily="65" charset="-120"/>
                </a:rPr>
                <a:t>Information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14414" y="4815349"/>
            <a:ext cx="5616000" cy="617531"/>
            <a:chOff x="785786" y="4643446"/>
            <a:chExt cx="6098786" cy="6444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7" name="Picture 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85786" y="4643446"/>
              <a:ext cx="6098786" cy="64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</p:pic>
        <p:sp>
          <p:nvSpPr>
            <p:cNvPr id="48" name="Rectangle 5"/>
            <p:cNvSpPr txBox="1">
              <a:spLocks noChangeArrowheads="1"/>
            </p:cNvSpPr>
            <p:nvPr/>
          </p:nvSpPr>
          <p:spPr bwMode="black">
            <a:xfrm>
              <a:off x="798934" y="4687702"/>
              <a:ext cx="5944733" cy="57150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FKai-SB" pitchFamily="65" charset="-120"/>
                  <a:ea typeface="DFKai-SB" pitchFamily="65" charset="-120"/>
                </a:rPr>
                <a:t>influence </a:t>
              </a:r>
              <a:r>
                <a:rPr kumimoji="0" lang="en-US" altLang="zh-CN" sz="2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FKai-SB" pitchFamily="65" charset="-120"/>
                  <a:ea typeface="DFKai-SB" pitchFamily="65" charset="-120"/>
                </a:rPr>
                <a:t>Post </a:t>
              </a:r>
              <a:r>
                <a:rPr kumimoji="0" lang="en-US" altLang="zh-CN" sz="24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FKai-SB" pitchFamily="65" charset="-120"/>
                  <a:ea typeface="DFKai-SB" pitchFamily="65" charset="-120"/>
                </a:rPr>
                <a:t>purchase Dissonance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5"/>
            <a:ext cx="3492000" cy="82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9"/>
            <a:ext cx="657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60" y="785794"/>
            <a:ext cx="284263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348" y="857232"/>
            <a:ext cx="2714644" cy="571504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Hebei University of 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Science &amp; Technology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71604" y="1928802"/>
            <a:ext cx="3243284" cy="285752"/>
            <a:chOff x="1500166" y="1928802"/>
            <a:chExt cx="3243284" cy="285752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0166" y="1928802"/>
              <a:ext cx="2914661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01228" y="1943316"/>
              <a:ext cx="1714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0" y="1971212"/>
              <a:ext cx="1714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ectangle 5"/>
          <p:cNvSpPr txBox="1">
            <a:spLocks noChangeArrowheads="1"/>
          </p:cNvSpPr>
          <p:nvPr/>
        </p:nvSpPr>
        <p:spPr bwMode="black">
          <a:xfrm>
            <a:off x="5000596" y="5572140"/>
            <a:ext cx="3714808" cy="381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600" b="1" kern="0" dirty="0" err="1">
                <a:solidFill>
                  <a:schemeClr val="folHlink"/>
                </a:solidFill>
                <a:ea typeface="宋体" charset="-122"/>
              </a:rPr>
              <a:t>Mingfang</a:t>
            </a:r>
            <a:r>
              <a:rPr lang="en-US" altLang="zh-CN" sz="1600" b="1" kern="0" dirty="0">
                <a:solidFill>
                  <a:schemeClr val="folHlink"/>
                </a:solidFill>
                <a:ea typeface="宋体" charset="-122"/>
              </a:rPr>
              <a:t> Li &amp; </a:t>
            </a:r>
            <a:r>
              <a:rPr lang="en-US" altLang="zh-CN" sz="1600" b="1" kern="0" dirty="0" err="1">
                <a:solidFill>
                  <a:schemeClr val="folHlink"/>
                </a:solidFill>
                <a:ea typeface="宋体" charset="-122"/>
              </a:rPr>
              <a:t>Askar</a:t>
            </a:r>
            <a:r>
              <a:rPr lang="en-US" altLang="zh-CN" sz="1600" b="1" kern="0" dirty="0">
                <a:solidFill>
                  <a:schemeClr val="folHlink"/>
                </a:solidFill>
                <a:ea typeface="宋体" charset="-122"/>
              </a:rPr>
              <a:t> </a:t>
            </a:r>
            <a:r>
              <a:rPr lang="en-US" altLang="zh-CN" sz="1600" b="1" kern="0" dirty="0" err="1">
                <a:solidFill>
                  <a:schemeClr val="folHlink"/>
                </a:solidFill>
                <a:ea typeface="宋体" charset="-122"/>
              </a:rPr>
              <a:t>Choudhury</a:t>
            </a:r>
            <a:endParaRPr lang="en-US" altLang="zh-CN" sz="1600" b="1" kern="0" dirty="0">
              <a:solidFill>
                <a:schemeClr val="folHlink"/>
              </a:solidFill>
              <a:ea typeface="宋体" charset="-122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9390" y="0"/>
            <a:ext cx="223178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4674" y="0"/>
            <a:ext cx="219932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9901" y="1514688"/>
            <a:ext cx="3081289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2" y="1485660"/>
            <a:ext cx="2663765" cy="537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428728" y="2285992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</a:rPr>
              <a:t>Thank You !</a:t>
            </a:r>
            <a:endParaRPr lang="zh-CN" altLang="en-U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324384" y="4000528"/>
            <a:ext cx="6819648" cy="2857496"/>
            <a:chOff x="2324384" y="4000528"/>
            <a:chExt cx="6819648" cy="2857496"/>
          </a:xfrm>
        </p:grpSpPr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24384" y="4000528"/>
              <a:ext cx="6819648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7" name="矩形 16"/>
            <p:cNvSpPr/>
            <p:nvPr/>
          </p:nvSpPr>
          <p:spPr>
            <a:xfrm rot="-780000">
              <a:off x="2428860" y="4739388"/>
              <a:ext cx="54292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kern="10" dirty="0"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  <a:latin typeface="Verdana"/>
                  <a:ea typeface="Verdana"/>
                </a:rPr>
                <a:t>Welcome to Shijiazhuang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Contents</a:t>
            </a:r>
            <a:endParaRPr lang="en-US" altLang="zh-CN" sz="1800">
              <a:solidFill>
                <a:schemeClr val="accent1"/>
              </a:solidFill>
              <a:ea typeface="宋体" charset="-122"/>
            </a:endParaRPr>
          </a:p>
        </p:txBody>
      </p:sp>
      <p:grpSp>
        <p:nvGrpSpPr>
          <p:cNvPr id="2" name="组合 44"/>
          <p:cNvGrpSpPr/>
          <p:nvPr/>
        </p:nvGrpSpPr>
        <p:grpSpPr>
          <a:xfrm>
            <a:off x="1828800" y="1643050"/>
            <a:ext cx="5410200" cy="665162"/>
            <a:chOff x="1828800" y="1643050"/>
            <a:chExt cx="5410200" cy="665162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835195" y="1654374"/>
              <a:ext cx="755605" cy="65383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828800" y="1643050"/>
              <a:ext cx="755605" cy="65383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873074" y="1682438"/>
              <a:ext cx="664106" cy="57506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2438400" y="2252650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3214678" y="1719250"/>
              <a:ext cx="1828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dirty="0">
                  <a:ea typeface="宋体" charset="-122"/>
                  <a:hlinkClick r:id="rId2" action="ppaction://hlinksldjump"/>
                </a:rPr>
                <a:t>Background</a:t>
              </a:r>
              <a:endParaRPr lang="en-US" altLang="zh-CN" sz="2400" dirty="0">
                <a:ea typeface="宋体" charset="-122"/>
              </a:endParaRP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gray">
            <a:xfrm>
              <a:off x="2025650" y="174147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828800" y="2557450"/>
            <a:ext cx="5410200" cy="665162"/>
            <a:chOff x="1152" y="1707"/>
            <a:chExt cx="3408" cy="419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152" y="1707"/>
              <a:ext cx="480" cy="419"/>
              <a:chOff x="3174" y="2656"/>
              <a:chExt cx="1549" cy="1351"/>
            </a:xfrm>
          </p:grpSpPr>
          <p:sp>
            <p:nvSpPr>
              <p:cNvPr id="409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1536" y="2091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2025" y="1755"/>
              <a:ext cx="1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hlinkClick r:id="rId3" action="ppaction://hlinksldjump"/>
                </a:rPr>
                <a:t>Conceptual Model</a:t>
              </a:r>
              <a:endParaRPr lang="en-US" altLang="zh-CN" sz="2400" dirty="0">
                <a:ea typeface="宋体" charset="-122"/>
              </a:endParaRP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gray">
            <a:xfrm>
              <a:off x="1276" y="176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828800" y="3449625"/>
            <a:ext cx="5410200" cy="665162"/>
            <a:chOff x="1152" y="2269"/>
            <a:chExt cx="3408" cy="419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152" y="2269"/>
              <a:ext cx="480" cy="419"/>
              <a:chOff x="1110" y="2656"/>
              <a:chExt cx="1549" cy="1351"/>
            </a:xfrm>
          </p:grpSpPr>
          <p:sp>
            <p:nvSpPr>
              <p:cNvPr id="4097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7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536" y="265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2025" y="2317"/>
              <a:ext cx="20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hlinkClick r:id="rId4" action="ppaction://hlinksldjump"/>
                </a:rPr>
                <a:t>Design &amp; Methodology</a:t>
              </a:r>
              <a:endParaRPr lang="en-US" altLang="zh-CN" sz="2400" dirty="0">
                <a:ea typeface="宋体" charset="-122"/>
              </a:endParaRP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gray">
            <a:xfrm>
              <a:off x="1276" y="233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1828800" y="4364025"/>
            <a:ext cx="5410200" cy="665162"/>
            <a:chOff x="1152" y="2845"/>
            <a:chExt cx="3408" cy="419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152" y="2845"/>
              <a:ext cx="480" cy="419"/>
              <a:chOff x="3174" y="2656"/>
              <a:chExt cx="1549" cy="1351"/>
            </a:xfrm>
          </p:grpSpPr>
          <p:sp>
            <p:nvSpPr>
              <p:cNvPr id="40982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3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536" y="322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2025" y="2893"/>
              <a:ext cx="7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dirty="0">
                  <a:ea typeface="宋体" charset="-122"/>
                  <a:hlinkClick r:id="rId5" action="ppaction://hlinksldjump"/>
                </a:rPr>
                <a:t>Results</a:t>
              </a:r>
              <a:endParaRPr lang="en-US" altLang="zh-CN" sz="2400" dirty="0">
                <a:ea typeface="宋体" charset="-122"/>
              </a:endParaRP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gray">
            <a:xfrm>
              <a:off x="1276" y="290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1847416" y="5282527"/>
            <a:ext cx="5410200" cy="665162"/>
            <a:chOff x="1152" y="2269"/>
            <a:chExt cx="3408" cy="419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152" y="2269"/>
              <a:ext cx="480" cy="419"/>
              <a:chOff x="1110" y="2656"/>
              <a:chExt cx="1549" cy="1351"/>
            </a:xfrm>
          </p:grpSpPr>
          <p:sp>
            <p:nvSpPr>
              <p:cNvPr id="42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1536" y="265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013" y="2317"/>
              <a:ext cx="24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hlinkClick r:id="rId6" action="ppaction://hlinksldjump"/>
                </a:rPr>
                <a:t>Implications &amp; contributions</a:t>
              </a:r>
              <a:endParaRPr lang="en-US" altLang="zh-CN" sz="2400" dirty="0">
                <a:hlinkClick r:id="rId6" action="ppaction://hlinksldjump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gray">
            <a:xfrm>
              <a:off x="1276" y="233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charset="-122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571480"/>
            <a:ext cx="8358246" cy="57150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zh-CN" sz="2600" b="1" dirty="0">
                <a:ea typeface="宋体" charset="-122"/>
              </a:rPr>
              <a:t>1.1  Population of  Online Shopping Users in China</a:t>
            </a:r>
            <a:endParaRPr lang="en-US" altLang="zh-CN" sz="2600" dirty="0">
              <a:ea typeface="宋体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4480" y="5757426"/>
            <a:ext cx="578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Figure1: online shopping users and internet users</a:t>
            </a:r>
            <a:endParaRPr lang="zh-CN" altLang="en-US" sz="2000" dirty="0"/>
          </a:p>
        </p:txBody>
      </p:sp>
      <p:graphicFrame>
        <p:nvGraphicFramePr>
          <p:cNvPr id="7" name="Chart 7"/>
          <p:cNvGraphicFramePr/>
          <p:nvPr/>
        </p:nvGraphicFramePr>
        <p:xfrm>
          <a:off x="714348" y="1428736"/>
          <a:ext cx="750099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3238"/>
            <a:ext cx="8572528" cy="563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>
                <a:ea typeface="宋体" charset="-122"/>
              </a:rPr>
              <a:t>1.2  Sales of Online Retail in China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3" y="5715016"/>
            <a:ext cx="3286147" cy="35719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zh-CN" sz="2000" b="1" dirty="0">
                <a:solidFill>
                  <a:schemeClr val="tx2"/>
                </a:solidFill>
                <a:ea typeface="宋体" charset="-122"/>
              </a:rPr>
              <a:t>2018F: 4.08 Trillion </a:t>
            </a:r>
            <a:r>
              <a:rPr lang="en-US" altLang="zh-CN" sz="2000" b="1" dirty="0" smtClean="0">
                <a:solidFill>
                  <a:schemeClr val="tx2"/>
                </a:solidFill>
                <a:ea typeface="宋体" charset="-122"/>
              </a:rPr>
              <a:t>Yuan</a:t>
            </a:r>
            <a:endParaRPr lang="en-US" altLang="zh-CN" sz="2000" b="1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6216" y="5500702"/>
            <a:ext cx="4857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rgbClr val="FF0000"/>
                </a:solidFill>
              </a:rPr>
              <a:t>According to the data of China National Bureau of Statistics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00232" y="5143512"/>
            <a:ext cx="507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Figure 2: growth of online retail volume</a:t>
            </a:r>
            <a:endParaRPr lang="zh-CN" altLang="en-US" sz="2000" dirty="0"/>
          </a:p>
        </p:txBody>
      </p:sp>
      <p:graphicFrame>
        <p:nvGraphicFramePr>
          <p:cNvPr id="9" name="Chart 1"/>
          <p:cNvGraphicFramePr/>
          <p:nvPr/>
        </p:nvGraphicFramePr>
        <p:xfrm>
          <a:off x="785786" y="1357298"/>
          <a:ext cx="771530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3238"/>
            <a:ext cx="8429684" cy="563562"/>
          </a:xfrm>
        </p:spPr>
        <p:txBody>
          <a:bodyPr/>
          <a:lstStyle/>
          <a:p>
            <a:r>
              <a:rPr lang="en-US" altLang="zh-CN" sz="3000" dirty="0">
                <a:ea typeface="宋体" charset="-122"/>
              </a:rPr>
              <a:t>1.3  Consumer Returns in Online Purchase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gray">
          <a:xfrm>
            <a:off x="196850" y="1524000"/>
            <a:ext cx="5975350" cy="4495800"/>
          </a:xfrm>
          <a:prstGeom prst="rightArrow">
            <a:avLst>
              <a:gd name="adj1" fmla="val 79306"/>
              <a:gd name="adj2" fmla="val 32920"/>
            </a:avLst>
          </a:prstGeom>
          <a:gradFill rotWithShape="1">
            <a:gsLst>
              <a:gs pos="0">
                <a:srgbClr val="99BCEF">
                  <a:gamma/>
                  <a:tint val="3137"/>
                  <a:invGamma/>
                </a:srgbClr>
              </a:gs>
              <a:gs pos="100000">
                <a:srgbClr val="99BCE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6858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2600" dirty="0" smtClean="0">
                <a:solidFill>
                  <a:schemeClr val="bg1"/>
                </a:solidFill>
                <a:ea typeface="宋体" charset="-122"/>
              </a:rPr>
              <a:t>Rapid </a:t>
            </a:r>
            <a:r>
              <a:rPr lang="en-US" altLang="zh-CN" sz="2600" dirty="0">
                <a:solidFill>
                  <a:schemeClr val="bg1"/>
                </a:solidFill>
                <a:ea typeface="宋体" charset="-122"/>
              </a:rPr>
              <a:t>growth </a:t>
            </a:r>
            <a:r>
              <a:rPr lang="en-US" altLang="zh-CN" sz="2600" dirty="0" smtClean="0">
                <a:solidFill>
                  <a:schemeClr val="bg1"/>
                </a:solidFill>
                <a:ea typeface="宋体" charset="-122"/>
              </a:rPr>
              <a:t>of</a:t>
            </a:r>
          </a:p>
          <a:p>
            <a:pPr algn="ctr" eaLnBrk="0" hangingPunct="0"/>
            <a:r>
              <a:rPr lang="en-US" altLang="zh-CN" sz="2600" dirty="0" smtClean="0">
                <a:solidFill>
                  <a:schemeClr val="bg1"/>
                </a:solidFill>
                <a:ea typeface="宋体" charset="-122"/>
              </a:rPr>
              <a:t>online retail</a:t>
            </a:r>
            <a:endParaRPr lang="en-US" altLang="zh-CN" sz="2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6858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dirty="0" smtClean="0">
                <a:solidFill>
                  <a:schemeClr val="bg1"/>
                </a:solidFill>
              </a:rPr>
              <a:t>Consumer protection </a:t>
            </a:r>
            <a:r>
              <a:rPr lang="en-US" sz="2600" dirty="0">
                <a:solidFill>
                  <a:schemeClr val="bg1"/>
                </a:solidFill>
              </a:rPr>
              <a:t>law</a:t>
            </a:r>
            <a:endParaRPr lang="en-US" altLang="zh-CN" sz="2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6858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2600" dirty="0" smtClean="0">
                <a:solidFill>
                  <a:schemeClr val="bg1"/>
                </a:solidFill>
                <a:ea typeface="宋体" charset="-122"/>
              </a:rPr>
              <a:t>No return shipping fee</a:t>
            </a:r>
            <a:endParaRPr lang="en-US" altLang="zh-CN" sz="2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6200804" y="3000372"/>
            <a:ext cx="2586038" cy="1519246"/>
          </a:xfrm>
          <a:prstGeom prst="roundRect">
            <a:avLst>
              <a:gd name="adj" fmla="val 910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9ACDD4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Encouraged large number of returns</a:t>
            </a:r>
            <a:endParaRPr lang="en-US" altLang="zh-CN" sz="2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/>
          <p:cNvSpPr/>
          <p:nvPr/>
        </p:nvSpPr>
        <p:spPr>
          <a:xfrm>
            <a:off x="3143240" y="2071678"/>
            <a:ext cx="2714644" cy="3714776"/>
          </a:xfrm>
          <a:prstGeom prst="roundRect">
            <a:avLst/>
          </a:prstGeom>
          <a:noFill/>
          <a:ln>
            <a:solidFill>
              <a:srgbClr val="FFFF00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3238"/>
            <a:ext cx="8286808" cy="563562"/>
          </a:xfrm>
        </p:spPr>
        <p:txBody>
          <a:bodyPr/>
          <a:lstStyle/>
          <a:p>
            <a:r>
              <a:rPr lang="en-US" altLang="zh-CN" sz="3000" dirty="0">
                <a:ea typeface="宋体" charset="-122"/>
              </a:rPr>
              <a:t>1.4  The effect of Post Purchase Dissonance</a:t>
            </a: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5224468" y="2573334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034" name="Group 26"/>
          <p:cNvGrpSpPr>
            <a:grpSpLocks/>
          </p:cNvGrpSpPr>
          <p:nvPr/>
        </p:nvGrpSpPr>
        <p:grpSpPr bwMode="auto">
          <a:xfrm>
            <a:off x="3205155" y="2500306"/>
            <a:ext cx="2500330" cy="1428759"/>
            <a:chOff x="1900" y="960"/>
            <a:chExt cx="1781" cy="963"/>
          </a:xfrm>
        </p:grpSpPr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1900" y="960"/>
              <a:ext cx="1781" cy="963"/>
              <a:chOff x="1997" y="1314"/>
              <a:chExt cx="1889" cy="1009"/>
            </a:xfrm>
          </p:grpSpPr>
          <p:grpSp>
            <p:nvGrpSpPr>
              <p:cNvPr id="43020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tint val="44314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3025" name="Oval 17"/>
              <p:cNvSpPr>
                <a:spLocks noChangeArrowheads="1"/>
              </p:cNvSpPr>
              <p:nvPr/>
            </p:nvSpPr>
            <p:spPr bwMode="gray">
              <a:xfrm>
                <a:off x="2125" y="1360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3027" name="Text Box 19"/>
            <p:cNvSpPr txBox="1">
              <a:spLocks noChangeArrowheads="1"/>
            </p:cNvSpPr>
            <p:nvPr/>
          </p:nvSpPr>
          <p:spPr bwMode="auto">
            <a:xfrm>
              <a:off x="2150" y="1156"/>
              <a:ext cx="1266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200" b="1" dirty="0">
                  <a:solidFill>
                    <a:srgbClr val="000000"/>
                  </a:solidFill>
                  <a:ea typeface="宋体" charset="-122"/>
                </a:rPr>
                <a:t>Post purchase</a:t>
              </a:r>
            </a:p>
            <a:p>
              <a:pPr algn="ctr" eaLnBrk="0" hangingPunct="0"/>
              <a:r>
                <a:rPr lang="en-US" altLang="zh-CN" sz="2200" b="1" dirty="0">
                  <a:solidFill>
                    <a:srgbClr val="000000"/>
                  </a:solidFill>
                  <a:ea typeface="宋体" charset="-122"/>
                </a:rPr>
                <a:t>dissonance</a:t>
              </a:r>
              <a:endParaRPr lang="en-US" altLang="zh-CN" sz="22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2910" y="2071678"/>
            <a:ext cx="2429568" cy="2643206"/>
            <a:chOff x="642910" y="2071678"/>
            <a:chExt cx="2429568" cy="2643206"/>
          </a:xfrm>
        </p:grpSpPr>
        <p:grpSp>
          <p:nvGrpSpPr>
            <p:cNvPr id="26" name="组合 25"/>
            <p:cNvGrpSpPr/>
            <p:nvPr/>
          </p:nvGrpSpPr>
          <p:grpSpPr>
            <a:xfrm>
              <a:off x="642910" y="2071678"/>
              <a:ext cx="2071702" cy="857256"/>
              <a:chOff x="3214679" y="1500174"/>
              <a:chExt cx="2071702" cy="857256"/>
            </a:xfrm>
          </p:grpSpPr>
          <p:sp>
            <p:nvSpPr>
              <p:cNvPr id="43013" name="AutoShape 5"/>
              <p:cNvSpPr>
                <a:spLocks noChangeArrowheads="1"/>
              </p:cNvSpPr>
              <p:nvPr/>
            </p:nvSpPr>
            <p:spPr bwMode="auto">
              <a:xfrm>
                <a:off x="3214679" y="1500174"/>
                <a:ext cx="2071702" cy="85725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rgbClr val="99CCFF">
                            <a:gamma/>
                            <a:tint val="27451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zh-CN">
                  <a:latin typeface="Verdana" pitchFamily="34" charset="0"/>
                </a:endParaRPr>
              </a:p>
            </p:txBody>
          </p:sp>
          <p:sp>
            <p:nvSpPr>
              <p:cNvPr id="43014" name="Text Box 6"/>
              <p:cNvSpPr txBox="1">
                <a:spLocks noChangeArrowheads="1"/>
              </p:cNvSpPr>
              <p:nvPr/>
            </p:nvSpPr>
            <p:spPr bwMode="auto">
              <a:xfrm>
                <a:off x="3305166" y="1570023"/>
                <a:ext cx="1922463" cy="708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000" dirty="0">
                    <a:ea typeface="宋体" charset="-122"/>
                  </a:rPr>
                  <a:t>Post purchase </a:t>
                </a:r>
                <a:r>
                  <a:rPr lang="en-US" altLang="zh-CN" sz="2000" b="1" dirty="0">
                    <a:ea typeface="宋体" charset="-122"/>
                  </a:rPr>
                  <a:t>perception</a:t>
                </a:r>
                <a:endParaRPr lang="en-US" altLang="zh-CN" sz="1400" b="1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42910" y="3857628"/>
              <a:ext cx="2071702" cy="857256"/>
              <a:chOff x="3214679" y="1500174"/>
              <a:chExt cx="2071702" cy="857256"/>
            </a:xfrm>
          </p:grpSpPr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>
                <a:off x="3214679" y="1500174"/>
                <a:ext cx="2071702" cy="85725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rgbClr val="99CCFF">
                            <a:gamma/>
                            <a:tint val="27451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zh-CN">
                  <a:latin typeface="Verdana" pitchFamily="34" charset="0"/>
                </a:endParaRPr>
              </a:p>
            </p:txBody>
          </p:sp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3305166" y="1570023"/>
                <a:ext cx="192246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000" dirty="0">
                    <a:ea typeface="宋体" charset="-122"/>
                  </a:rPr>
                  <a:t>Pre purchase </a:t>
                </a:r>
                <a:r>
                  <a:rPr lang="en-US" altLang="zh-CN" sz="2000" b="1" dirty="0">
                    <a:ea typeface="宋体" charset="-122"/>
                  </a:rPr>
                  <a:t>expectation</a:t>
                </a:r>
                <a:endParaRPr lang="en-US" altLang="zh-CN" sz="1400" b="1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sp>
          <p:nvSpPr>
            <p:cNvPr id="30" name="燕尾形 29"/>
            <p:cNvSpPr/>
            <p:nvPr/>
          </p:nvSpPr>
          <p:spPr>
            <a:xfrm>
              <a:off x="2357422" y="3257096"/>
              <a:ext cx="214314" cy="28575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2524336" y="3257096"/>
              <a:ext cx="214314" cy="28575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2691250" y="3257096"/>
              <a:ext cx="214314" cy="28575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2858164" y="3257096"/>
              <a:ext cx="214314" cy="28575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1842843" y="3258228"/>
              <a:ext cx="214314" cy="28575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2014747" y="3258228"/>
              <a:ext cx="214314" cy="28575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1444374" y="3000372"/>
              <a:ext cx="412982" cy="792000"/>
            </a:xfrm>
            <a:prstGeom prst="diamond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燕尾形 36"/>
            <p:cNvSpPr/>
            <p:nvPr/>
          </p:nvSpPr>
          <p:spPr>
            <a:xfrm>
              <a:off x="2181661" y="3258228"/>
              <a:ext cx="214314" cy="28575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71467" y="3143248"/>
            <a:ext cx="529093" cy="285752"/>
            <a:chOff x="5671467" y="3143248"/>
            <a:chExt cx="529093" cy="285752"/>
          </a:xfrm>
        </p:grpSpPr>
        <p:sp>
          <p:nvSpPr>
            <p:cNvPr id="42" name="燕尾形 41"/>
            <p:cNvSpPr/>
            <p:nvPr/>
          </p:nvSpPr>
          <p:spPr>
            <a:xfrm>
              <a:off x="5828856" y="3143248"/>
              <a:ext cx="214314" cy="285752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5671467" y="3143248"/>
              <a:ext cx="214314" cy="285752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5986246" y="3143248"/>
              <a:ext cx="214314" cy="285752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  <a:hlinkClick r:id="rId3" action="ppaction://hlinksldjump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286512" y="2700106"/>
            <a:ext cx="2286016" cy="1223563"/>
            <a:chOff x="6286512" y="2833865"/>
            <a:chExt cx="2286016" cy="1223563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gray">
            <a:xfrm>
              <a:off x="6286512" y="2833865"/>
              <a:ext cx="2286016" cy="12235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D656D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  <a:extLst/>
          </p:spPr>
          <p:txBody>
            <a:bodyPr vert="eaVert" wrap="none" anchor="ctr"/>
            <a:lstStyle/>
            <a:p>
              <a:endParaRPr lang="zh-CN" altLang="en-US" dirty="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gray">
            <a:xfrm>
              <a:off x="6414644" y="2842982"/>
              <a:ext cx="2016000" cy="1008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dirty="0"/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6558882" y="2985858"/>
              <a:ext cx="1710904" cy="67981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dirty="0">
                  <a:solidFill>
                    <a:srgbClr val="000000"/>
                  </a:solidFill>
                  <a:ea typeface="宋体" charset="-122"/>
                </a:rPr>
                <a:t>Consumer returns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643174" y="4071942"/>
            <a:ext cx="2919435" cy="1331092"/>
            <a:chOff x="2643174" y="4071942"/>
            <a:chExt cx="2919435" cy="1331092"/>
          </a:xfrm>
        </p:grpSpPr>
        <p:sp>
          <p:nvSpPr>
            <p:cNvPr id="43018" name="Freeform 10"/>
            <p:cNvSpPr>
              <a:spLocks/>
            </p:cNvSpPr>
            <p:nvPr/>
          </p:nvSpPr>
          <p:spPr bwMode="gray">
            <a:xfrm rot="10800000" flipH="1">
              <a:off x="2643174" y="4071942"/>
              <a:ext cx="857256" cy="64294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348031" y="4429132"/>
              <a:ext cx="2214578" cy="973902"/>
              <a:chOff x="2571736" y="4929198"/>
              <a:chExt cx="2214578" cy="973902"/>
            </a:xfrm>
          </p:grpSpPr>
          <p:sp>
            <p:nvSpPr>
              <p:cNvPr id="39" name="Oval 14"/>
              <p:cNvSpPr>
                <a:spLocks noChangeArrowheads="1"/>
              </p:cNvSpPr>
              <p:nvPr/>
            </p:nvSpPr>
            <p:spPr bwMode="gray">
              <a:xfrm>
                <a:off x="2571736" y="4929198"/>
                <a:ext cx="2214578" cy="97390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Text Box 19"/>
              <p:cNvSpPr txBox="1">
                <a:spLocks noChangeArrowheads="1"/>
              </p:cNvSpPr>
              <p:nvPr/>
            </p:nvSpPr>
            <p:spPr bwMode="auto">
              <a:xfrm>
                <a:off x="2867011" y="5017013"/>
                <a:ext cx="158248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200" dirty="0">
                    <a:solidFill>
                      <a:srgbClr val="000000"/>
                    </a:solidFill>
                    <a:ea typeface="宋体" charset="-122"/>
                  </a:rPr>
                  <a:t>Website</a:t>
                </a:r>
              </a:p>
              <a:p>
                <a:pPr algn="ctr" eaLnBrk="0" hangingPunct="0"/>
                <a:r>
                  <a:rPr lang="en-US" altLang="zh-CN" sz="2200" dirty="0">
                    <a:solidFill>
                      <a:srgbClr val="000000"/>
                    </a:solidFill>
                    <a:ea typeface="宋体" charset="-122"/>
                  </a:rPr>
                  <a:t>information</a:t>
                </a:r>
              </a:p>
            </p:txBody>
          </p:sp>
        </p:grpSp>
      </p:grp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285992"/>
            <a:ext cx="19020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" name="组合 65"/>
          <p:cNvGrpSpPr/>
          <p:nvPr/>
        </p:nvGrpSpPr>
        <p:grpSpPr>
          <a:xfrm>
            <a:off x="6355140" y="2285992"/>
            <a:ext cx="1501654" cy="3682130"/>
            <a:chOff x="6355140" y="2285992"/>
            <a:chExt cx="1501654" cy="368213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7950" y="2285992"/>
              <a:ext cx="1498844" cy="368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55140" y="2285992"/>
              <a:ext cx="468000" cy="12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12396" y="2285995"/>
              <a:ext cx="360000" cy="6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50" name="直接箭头连接符 49"/>
          <p:cNvCxnSpPr>
            <a:stCxn id="39" idx="0"/>
            <a:endCxn id="43022" idx="4"/>
          </p:cNvCxnSpPr>
          <p:nvPr/>
        </p:nvCxnSpPr>
        <p:spPr>
          <a:xfrm rot="16200000" flipV="1">
            <a:off x="4189690" y="4177131"/>
            <a:ext cx="504000" cy="0"/>
          </a:xfrm>
          <a:prstGeom prst="straightConnector1">
            <a:avLst/>
          </a:prstGeom>
          <a:ln w="38100" cmpd="thickThin">
            <a:solidFill>
              <a:srgbClr val="FFCC00"/>
            </a:solidFill>
            <a:prstDash val="solid"/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/>
              <a:t>Conceptual Model-1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13" name="Rectangle 36"/>
          <p:cNvSpPr>
            <a:spLocks noChangeArrowheads="1"/>
          </p:cNvSpPr>
          <p:nvPr/>
        </p:nvSpPr>
        <p:spPr bwMode="auto">
          <a:xfrm>
            <a:off x="3314012" y="2899906"/>
            <a:ext cx="324000" cy="324000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itchFamily="2" charset="-122"/>
                <a:hlinkClick r:id="rId3" action="ppaction://hlinksldjump"/>
              </a:rPr>
              <a:t>H4</a:t>
            </a:r>
            <a:endParaRPr lang="zh-CN" altLang="zh-CN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宋体" pitchFamily="2" charset="-122"/>
              <a:hlinkClick r:id="rId3" action="ppaction://hlinksldjump"/>
            </a:endParaRPr>
          </a:p>
        </p:txBody>
      </p:sp>
      <p:sp>
        <p:nvSpPr>
          <p:cNvPr id="115" name="Rectangle 38"/>
          <p:cNvSpPr>
            <a:spLocks noChangeArrowheads="1"/>
          </p:cNvSpPr>
          <p:nvPr/>
        </p:nvSpPr>
        <p:spPr bwMode="auto">
          <a:xfrm>
            <a:off x="897386" y="4064734"/>
            <a:ext cx="324000" cy="324000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  <a:hlinkClick r:id="rId3" action="ppaction://hlinksldjump"/>
              </a:rPr>
              <a:t>H5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9" name="AutoShape 55"/>
          <p:cNvSpPr>
            <a:spLocks/>
          </p:cNvSpPr>
          <p:nvPr/>
        </p:nvSpPr>
        <p:spPr bwMode="auto">
          <a:xfrm rot="10800000">
            <a:off x="1284727" y="2885392"/>
            <a:ext cx="144000" cy="2643206"/>
          </a:xfrm>
          <a:prstGeom prst="rightBrace">
            <a:avLst>
              <a:gd name="adj1" fmla="val 71946"/>
              <a:gd name="adj2" fmla="val 50000"/>
            </a:avLst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22" name="Rectangle 35"/>
          <p:cNvSpPr>
            <a:spLocks noChangeArrowheads="1"/>
          </p:cNvSpPr>
          <p:nvPr/>
        </p:nvSpPr>
        <p:spPr bwMode="auto">
          <a:xfrm>
            <a:off x="5569884" y="4389752"/>
            <a:ext cx="324000" cy="324000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  <a:hlinkClick r:id="rId3" action="ppaction://hlinksldjump"/>
              </a:rPr>
              <a:t>H6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3" name="Rectangle 54"/>
          <p:cNvSpPr>
            <a:spLocks noChangeArrowheads="1"/>
          </p:cNvSpPr>
          <p:nvPr/>
        </p:nvSpPr>
        <p:spPr bwMode="auto">
          <a:xfrm>
            <a:off x="4454772" y="4071942"/>
            <a:ext cx="324000" cy="324000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itchFamily="2" charset="-122"/>
                <a:hlinkClick r:id="rId3" action="ppaction://hlinksldjump"/>
              </a:rPr>
              <a:t>H2</a:t>
            </a:r>
            <a:endParaRPr lang="zh-CN" altLang="zh-CN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宋体" pitchFamily="2" charset="-122"/>
              <a:hlinkClick r:id="rId3" action="ppaction://hlinksldjump"/>
            </a:endParaRPr>
          </a:p>
        </p:txBody>
      </p:sp>
      <p:sp>
        <p:nvSpPr>
          <p:cNvPr id="124" name="Rectangle 53"/>
          <p:cNvSpPr>
            <a:spLocks noChangeArrowheads="1"/>
          </p:cNvSpPr>
          <p:nvPr/>
        </p:nvSpPr>
        <p:spPr bwMode="auto">
          <a:xfrm>
            <a:off x="4572000" y="5528598"/>
            <a:ext cx="324000" cy="324000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  <a:hlinkClick r:id="rId3" action="ppaction://hlinksldjump"/>
              </a:rPr>
              <a:t>H1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5" name="Rectangle 37"/>
          <p:cNvSpPr>
            <a:spLocks noChangeArrowheads="1"/>
          </p:cNvSpPr>
          <p:nvPr/>
        </p:nvSpPr>
        <p:spPr bwMode="auto">
          <a:xfrm>
            <a:off x="3386582" y="4299638"/>
            <a:ext cx="324000" cy="324000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itchFamily="2" charset="-122"/>
                <a:hlinkClick r:id="rId3" action="ppaction://hlinksldjump"/>
              </a:rPr>
              <a:t>H3</a:t>
            </a:r>
            <a:endParaRPr lang="zh-CN" altLang="zh-CN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宋体" pitchFamily="2" charset="-122"/>
              <a:hlinkClick r:id="rId3" action="ppaction://hlinksldjump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3443506" y="5314284"/>
            <a:ext cx="2714644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下箭头 42"/>
          <p:cNvSpPr/>
          <p:nvPr/>
        </p:nvSpPr>
        <p:spPr>
          <a:xfrm>
            <a:off x="4857752" y="3556230"/>
            <a:ext cx="142876" cy="1764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下箭头 43"/>
          <p:cNvSpPr/>
          <p:nvPr/>
        </p:nvSpPr>
        <p:spPr>
          <a:xfrm rot="18600000">
            <a:off x="3379801" y="3799593"/>
            <a:ext cx="144000" cy="1836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 rot="10800000">
            <a:off x="4958218" y="4248561"/>
            <a:ext cx="1428760" cy="1080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下箭头 45"/>
          <p:cNvSpPr/>
          <p:nvPr/>
        </p:nvSpPr>
        <p:spPr>
          <a:xfrm rot="3600000">
            <a:off x="3436544" y="3015717"/>
            <a:ext cx="142876" cy="792000"/>
          </a:xfrm>
          <a:prstGeom prst="downArrow">
            <a:avLst/>
          </a:prstGeom>
          <a:solidFill>
            <a:srgbClr val="84D6E6"/>
          </a:solidFill>
          <a:ln>
            <a:solidFill>
              <a:srgbClr val="84D6E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7158" y="1427719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Website Information (WI) </a:t>
            </a:r>
            <a:r>
              <a:rPr lang="en-US" altLang="zh-CN" sz="2000" dirty="0"/>
              <a:t>refers to all kinds of information provided by vendors‘ websites, concerning product description, transportation, return policy, and customer online review, etc. </a:t>
            </a:r>
          </a:p>
        </p:txBody>
      </p:sp>
      <p:sp>
        <p:nvSpPr>
          <p:cNvPr id="24" name="矩形 23"/>
          <p:cNvSpPr/>
          <p:nvPr/>
        </p:nvSpPr>
        <p:spPr>
          <a:xfrm>
            <a:off x="357158" y="142873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Post Purchase Dissonance (PPD) </a:t>
            </a:r>
            <a:r>
              <a:rPr lang="en-US" sz="2000" dirty="0"/>
              <a:t>is defined as psychologically uncomfortable state following a purchase selected from a set of alternatives, each of which has some desirable attributes</a:t>
            </a:r>
            <a:endParaRPr lang="zh-CN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357158" y="142873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Attractiveness of alternatives (AA) </a:t>
            </a:r>
            <a:r>
              <a:rPr lang="en-US" sz="2000" dirty="0"/>
              <a:t>refers to customers' perceptions regarding the extent to which alternatives are available and how good quality they are in comparison with the purchased product</a:t>
            </a:r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357158" y="1428736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Perceived Risk (PR) </a:t>
            </a:r>
            <a:r>
              <a:rPr lang="en-US" sz="2000" dirty="0"/>
              <a:t>is the uncertainty a consumer has when buying items, it also defined as "the expectation of loss associated with purchase" and be considered as an inhibitor of purchase judgment.</a:t>
            </a:r>
            <a:endParaRPr lang="zh-CN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357158" y="1427719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Purchase involvement (PI) </a:t>
            </a:r>
            <a:r>
              <a:rPr lang="en-US" sz="2000" dirty="0"/>
              <a:t>refers to how much time, thought, energy, </a:t>
            </a:r>
          </a:p>
          <a:p>
            <a:r>
              <a:rPr lang="en-US" sz="2000" dirty="0"/>
              <a:t>and other resources consumers devote to the process of purchase decision </a:t>
            </a:r>
            <a:endParaRPr lang="zh-CN" altLang="en-US" sz="20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650478" y="4958226"/>
            <a:ext cx="1764000" cy="936000"/>
            <a:chOff x="93348" y="5243978"/>
            <a:chExt cx="1764000" cy="936000"/>
          </a:xfrm>
        </p:grpSpPr>
        <p:sp>
          <p:nvSpPr>
            <p:cNvPr id="30" name="椭圆 29"/>
            <p:cNvSpPr/>
            <p:nvPr/>
          </p:nvSpPr>
          <p:spPr>
            <a:xfrm>
              <a:off x="93348" y="5243978"/>
              <a:ext cx="1764000" cy="93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57358" y="5257360"/>
              <a:ext cx="1620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38480" y="5251740"/>
              <a:ext cx="1476000" cy="72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Website</a:t>
              </a:r>
              <a:endParaRPr lang="en-US" altLang="zh-CN" sz="2000" b="1" dirty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Information</a:t>
              </a:r>
              <a:endParaRPr lang="zh-CN" altLang="zh-CN" sz="2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00560" y="4929198"/>
            <a:ext cx="2016000" cy="973132"/>
            <a:chOff x="6200560" y="4929198"/>
            <a:chExt cx="2016000" cy="973132"/>
          </a:xfrm>
        </p:grpSpPr>
        <p:sp>
          <p:nvSpPr>
            <p:cNvPr id="34" name="椭圆 33"/>
            <p:cNvSpPr/>
            <p:nvPr/>
          </p:nvSpPr>
          <p:spPr>
            <a:xfrm>
              <a:off x="6200560" y="4930330"/>
              <a:ext cx="2016000" cy="97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264570" y="4929198"/>
              <a:ext cx="1836000" cy="8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374720" y="4981634"/>
              <a:ext cx="1656000" cy="72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Post Purchase</a:t>
              </a:r>
              <a:endParaRPr lang="en-US" altLang="zh-CN" sz="2000" b="1" dirty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Dissonance</a:t>
              </a:r>
              <a:endParaRPr lang="zh-CN" altLang="zh-CN" sz="2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26246" y="2562744"/>
            <a:ext cx="2160000" cy="1009132"/>
            <a:chOff x="6500826" y="2428868"/>
            <a:chExt cx="2160000" cy="1009132"/>
          </a:xfrm>
        </p:grpSpPr>
        <p:sp>
          <p:nvSpPr>
            <p:cNvPr id="40" name="椭圆 39"/>
            <p:cNvSpPr/>
            <p:nvPr/>
          </p:nvSpPr>
          <p:spPr>
            <a:xfrm>
              <a:off x="6500826" y="2430000"/>
              <a:ext cx="2160000" cy="100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6550322" y="2428868"/>
              <a:ext cx="2016000" cy="86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6674986" y="2481304"/>
              <a:ext cx="1764000" cy="72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Attractiveness of Alternatives</a:t>
              </a:r>
              <a:endParaRPr lang="zh-CN" altLang="zh-CN" sz="2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414214" y="3286124"/>
            <a:ext cx="1764000" cy="936000"/>
            <a:chOff x="142844" y="2500306"/>
            <a:chExt cx="1764000" cy="936000"/>
          </a:xfrm>
        </p:grpSpPr>
        <p:sp>
          <p:nvSpPr>
            <p:cNvPr id="51" name="椭圆 50"/>
            <p:cNvSpPr/>
            <p:nvPr/>
          </p:nvSpPr>
          <p:spPr>
            <a:xfrm>
              <a:off x="142844" y="2500306"/>
              <a:ext cx="1764000" cy="936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06854" y="2513688"/>
              <a:ext cx="1620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87976" y="2566124"/>
              <a:ext cx="1476000" cy="72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Perceived</a:t>
              </a:r>
              <a:endParaRPr lang="en-US" altLang="zh-CN" sz="2000" b="1" dirty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Risk</a:t>
              </a:r>
              <a:endParaRPr lang="zh-CN" altLang="zh-CN" sz="2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00360" y="3829732"/>
            <a:ext cx="1980000" cy="937132"/>
            <a:chOff x="6607042" y="2672210"/>
            <a:chExt cx="1980000" cy="937132"/>
          </a:xfrm>
        </p:grpSpPr>
        <p:sp>
          <p:nvSpPr>
            <p:cNvPr id="56" name="椭圆 55"/>
            <p:cNvSpPr/>
            <p:nvPr/>
          </p:nvSpPr>
          <p:spPr>
            <a:xfrm>
              <a:off x="6607042" y="2673342"/>
              <a:ext cx="1980000" cy="936000"/>
            </a:xfrm>
            <a:prstGeom prst="ellipse">
              <a:avLst/>
            </a:prstGeom>
            <a:solidFill>
              <a:srgbClr val="CC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6695250" y="2672210"/>
              <a:ext cx="1800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810214" y="2673562"/>
              <a:ext cx="1548000" cy="684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Purchase</a:t>
              </a:r>
              <a:endParaRPr lang="en-US" altLang="zh-CN" sz="2000" b="1" dirty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0" algn="ctr"/>
              <a:r>
                <a:rPr lang="en-US" altLang="zh-CN" sz="2000" b="1" dirty="0">
                  <a:latin typeface="Calibri" pitchFamily="34" charset="0"/>
                  <a:ea typeface="宋体" pitchFamily="2" charset="-122"/>
                  <a:cs typeface="宋体" pitchFamily="2" charset="-122"/>
                </a:rPr>
                <a:t>Involvement</a:t>
              </a:r>
              <a:endParaRPr lang="zh-CN" altLang="zh-CN" sz="2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9" grpId="0" animBg="1"/>
      <p:bldP spid="122" grpId="0" animBg="1"/>
      <p:bldP spid="123" grpId="0" animBg="1"/>
      <p:bldP spid="124" grpId="0" animBg="1"/>
      <p:bldP spid="12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/>
              <a:t>Conceptual Model-2</a:t>
            </a:r>
            <a:endParaRPr lang="en-US" altLang="zh-CN" dirty="0">
              <a:ea typeface="宋体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642910" y="1428736"/>
          <a:ext cx="8072494" cy="448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0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6508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Hypothesis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WI is negatively associated with customers'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PPD.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H2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The lower the</a:t>
                      </a:r>
                      <a:r>
                        <a:rPr lang="en-US" sz="2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 </a:t>
                      </a:r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AA, the stronger the negative association of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WI and PPD. </a:t>
                      </a:r>
                      <a:endParaRPr lang="zh-CN" altLang="en-US" sz="2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sldjump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H3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The lower PR in online purchase, the stronger the negative association of  WI and PPD. 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H4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AA is positively associated with customers'  PR.</a:t>
                      </a:r>
                      <a:endParaRPr lang="zh-CN" altLang="en-US" sz="2000" dirty="0"/>
                    </a:p>
                    <a:p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H5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The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moderati</a:t>
                      </a:r>
                      <a:r>
                        <a:rPr lang="en-US" altLang="zh-CN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on</a:t>
                      </a:r>
                      <a:r>
                        <a:rPr lang="en-US" altLang="zh-CN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of </a:t>
                      </a:r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AA is mediated by customers'  PR.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1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H6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The 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moderation </a:t>
                      </a:r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of AA will be strengthened by customers' high</a:t>
                      </a:r>
                      <a:r>
                        <a:rPr lang="en-US" sz="2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 PI</a:t>
                      </a:r>
                      <a:r>
                        <a:rPr lang="en-US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.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7459444" y="6488668"/>
            <a:ext cx="1588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  <a:ea typeface="宋体" charset="-122"/>
                <a:hlinkClick r:id="rId3" action="ppaction://hlinksldjump"/>
              </a:rPr>
              <a:t>Illinois State University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0.9|14|7|16.4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23.6|10.7|7.5|14.5|18.5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1.9"/>
</p:tagLst>
</file>

<file path=ppt/theme/theme1.xml><?xml version="1.0" encoding="utf-8"?>
<a:theme xmlns:a="http://schemas.openxmlformats.org/drawingml/2006/main" name="192TGp_best_light_v2">
  <a:themeElements>
    <a:clrScheme name="Office 主题​​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192TGp_best_light_v2</Template>
  <TotalTime>6488</TotalTime>
  <Words>868</Words>
  <Application>Microsoft Office PowerPoint</Application>
  <PresentationFormat>全屏显示(4:3)</PresentationFormat>
  <Paragraphs>207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192TGp_best_light_v2</vt:lpstr>
      <vt:lpstr>Image</vt:lpstr>
      <vt:lpstr>Equation</vt:lpstr>
      <vt:lpstr>Illinois State University</vt:lpstr>
      <vt:lpstr>About</vt:lpstr>
      <vt:lpstr>Contents</vt:lpstr>
      <vt:lpstr>幻灯片 4</vt:lpstr>
      <vt:lpstr>1.2  Sales of Online Retail in China</vt:lpstr>
      <vt:lpstr>1.3  Consumer Returns in Online Purchase</vt:lpstr>
      <vt:lpstr>1.4  The effect of Post Purchase Dissonance</vt:lpstr>
      <vt:lpstr>Conceptual Model-1</vt:lpstr>
      <vt:lpstr>Conceptual Model-2</vt:lpstr>
      <vt:lpstr>3.1 Data Collection</vt:lpstr>
      <vt:lpstr>3.2 Data Analysis</vt:lpstr>
      <vt:lpstr>3.3 Measures</vt:lpstr>
      <vt:lpstr>Results-1</vt:lpstr>
      <vt:lpstr>Results-2</vt:lpstr>
      <vt:lpstr>Results-3</vt:lpstr>
      <vt:lpstr>Results-4</vt:lpstr>
      <vt:lpstr>Results-5</vt:lpstr>
      <vt:lpstr>Implications and Contributions</vt:lpstr>
      <vt:lpstr>Implications and Contributions</vt:lpstr>
      <vt:lpstr>幻灯片 20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xjm</dc:creator>
  <cp:lastModifiedBy>acer</cp:lastModifiedBy>
  <cp:revision>245</cp:revision>
  <dcterms:created xsi:type="dcterms:W3CDTF">2018-09-29T06:54:08Z</dcterms:created>
  <dcterms:modified xsi:type="dcterms:W3CDTF">2018-11-15T20:40:09Z</dcterms:modified>
</cp:coreProperties>
</file>