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5"/>
  </p:notesMasterIdLst>
  <p:sldIdLst>
    <p:sldId id="262" r:id="rId2"/>
    <p:sldId id="285" r:id="rId3"/>
    <p:sldId id="263" r:id="rId4"/>
    <p:sldId id="264" r:id="rId5"/>
    <p:sldId id="265" r:id="rId6"/>
    <p:sldId id="278" r:id="rId7"/>
    <p:sldId id="279" r:id="rId8"/>
    <p:sldId id="267" r:id="rId9"/>
    <p:sldId id="280" r:id="rId10"/>
    <p:sldId id="281" r:id="rId11"/>
    <p:sldId id="268" r:id="rId12"/>
    <p:sldId id="266" r:id="rId13"/>
    <p:sldId id="282" r:id="rId14"/>
    <p:sldId id="283" r:id="rId15"/>
    <p:sldId id="270" r:id="rId16"/>
    <p:sldId id="272" r:id="rId17"/>
    <p:sldId id="271" r:id="rId18"/>
    <p:sldId id="273" r:id="rId19"/>
    <p:sldId id="274" r:id="rId20"/>
    <p:sldId id="284" r:id="rId21"/>
    <p:sldId id="275" r:id="rId22"/>
    <p:sldId id="276"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mme, Laura" initials="FL" lastIdx="19" clrIdx="0">
    <p:extLst>
      <p:ext uri="{19B8F6BF-5375-455C-9EA6-DF929625EA0E}">
        <p15:presenceInfo xmlns:p15="http://schemas.microsoft.com/office/powerpoint/2012/main" userId="S-1-5-21-3091335427-1961983969-2004635991-2263" providerId="AD"/>
      </p:ext>
    </p:extLst>
  </p:cmAuthor>
  <p:cmAuthor id="2" name="Mosley, Roosevelt" initials="MR" lastIdx="12" clrIdx="1">
    <p:extLst>
      <p:ext uri="{19B8F6BF-5375-455C-9EA6-DF929625EA0E}">
        <p15:presenceInfo xmlns:p15="http://schemas.microsoft.com/office/powerpoint/2012/main" userId="S-1-5-21-3091335427-1961983969-2004635991-1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900"/>
    <a:srgbClr val="FBA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4" autoAdjust="0"/>
  </p:normalViewPr>
  <p:slideViewPr>
    <p:cSldViewPr showGuides="1">
      <p:cViewPr varScale="1">
        <p:scale>
          <a:sx n="106" d="100"/>
          <a:sy n="106" d="100"/>
        </p:scale>
        <p:origin x="176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17T19:11:41.313" idx="1">
    <p:pos x="2612" y="1215"/>
    <p:text>Was the use of colassal intended to descibe the risk management effort of the catastrophes to which the risk management is being applied. The structure of the sentence assumes the former, but the presentation seems to lean towards the latter</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3-17T19:38:58.985" idx="5">
    <p:pos x="10" y="10"/>
    <p:text>OEP is never defined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3-17T19:40:10.510" idx="6">
    <p:pos x="1894" y="2706"/>
    <p:text>I believee this should be singular</p:text>
    <p:extLst>
      <p:ext uri="{C676402C-5697-4E1C-873F-D02D1690AC5C}">
        <p15:threadingInfo xmlns:p15="http://schemas.microsoft.com/office/powerpoint/2012/main" timeZoneBias="300"/>
      </p:ext>
    </p:extLst>
  </p:cm>
  <p:cm authorId="1" dt="2019-03-25T10:54:27.692" idx="17">
    <p:pos x="1894" y="2802"/>
    <p:text>Agreed</p:text>
    <p:extLst>
      <p:ext uri="{C676402C-5697-4E1C-873F-D02D1690AC5C}">
        <p15:threadingInfo xmlns:p15="http://schemas.microsoft.com/office/powerpoint/2012/main" timeZoneBias="300">
          <p15:parentCm authorId="2"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3-17T20:07:45.270" idx="11">
    <p:pos x="10" y="10"/>
    <p:text>Use of commas is not consistent - used in three of the bullet points but not the others. Based on the sentence structire, do not need to use them</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3-17T20:17:31.069" idx="12">
    <p:pos x="10" y="10"/>
    <p:text>Was there a specific reason that the marijuana industry was highlighted? There are a lot of other industries that probably experiences significant loss - traditional farmers, wine farms, etc.</p:text>
    <p:extLst>
      <p:ext uri="{C676402C-5697-4E1C-873F-D02D1690AC5C}">
        <p15:threadingInfo xmlns:p15="http://schemas.microsoft.com/office/powerpoint/2012/main" timeZoneBias="300"/>
      </p:ext>
    </p:extLst>
  </p:cm>
  <p:cm authorId="1" dt="2019-03-25T10:39:51.219" idx="10">
    <p:pos x="5370" y="1437"/>
    <p:text>Not a sentence. Were these farms damaged?</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3-25T10:44:27.800" idx="11">
    <p:pos x="10" y="10"/>
    <p:text>Consider presenting your sources in a different way, rather than listing the links perhaps give the author and short link or publication</p:text>
    <p:extLst>
      <p:ext uri="{C676402C-5697-4E1C-873F-D02D1690AC5C}">
        <p15:threadingInfo xmlns:p15="http://schemas.microsoft.com/office/powerpoint/2012/main" timeZoneBias="300"/>
      </p:ext>
    </p:extLst>
  </p:cm>
  <p:cm authorId="1" dt="2019-03-25T10:45:15.192" idx="12">
    <p:pos x="10" y="106"/>
    <p:text>“The Camp Fire’s Cost Force an Insurance Company Out of Business,” Pacific Standard, December 2018</p:text>
    <p:extLst>
      <p:ext uri="{C676402C-5697-4E1C-873F-D02D1690AC5C}">
        <p15:threadingInfo xmlns:p15="http://schemas.microsoft.com/office/powerpoint/2012/main" timeZoneBias="300">
          <p15:parentCm authorId="1" idx="1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E9572-D18F-4365-ACD9-87A9B95E23C2}" type="datetimeFigureOut">
              <a:rPr lang="en-US" smtClean="0"/>
              <a:t>3/26/2019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44D79-E4CB-4722-AAA7-56DE8D7F2843}" type="slidenum">
              <a:rPr lang="en-US" smtClean="0"/>
              <a:t>‹#›</a:t>
            </a:fld>
            <a:endParaRPr lang="en-US"/>
          </a:p>
        </p:txBody>
      </p:sp>
    </p:spTree>
    <p:extLst>
      <p:ext uri="{BB962C8B-B14F-4D97-AF65-F5344CB8AC3E}">
        <p14:creationId xmlns:p14="http://schemas.microsoft.com/office/powerpoint/2010/main" val="66185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ir-worldwide.com/Models/Wildfire/Introducing-AIR-s-Wildfire-Model-for-the-United-Stat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kqed.org/news/11688446/californias-tourism-industry-hit-hard-by-wildfires" TargetMode="External"/><Relationship Id="rId3" Type="http://schemas.openxmlformats.org/officeDocument/2006/relationships/hyperlink" Target="https://www.rms.com/blog/2015/06/22/what-is-catastrophe-modeling/" TargetMode="External"/><Relationship Id="rId7" Type="http://schemas.openxmlformats.org/officeDocument/2006/relationships/hyperlink" Target="https://money.cnn.com/2017/10/12/smallbusiness/california-cannabis-fire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psmag.com/news/the-camp-fires-costs-force-an-insurance-company-out-of-business" TargetMode="External"/><Relationship Id="rId5" Type="http://schemas.openxmlformats.org/officeDocument/2006/relationships/hyperlink" Target="https://www.casact.org/pubs/forum/17spforumv2/02_Notes%20on%20Using%20Property%20Catastrophe%20Model%20Results.pdf" TargetMode="External"/><Relationship Id="rId4" Type="http://schemas.openxmlformats.org/officeDocument/2006/relationships/hyperlink" Target="https://forms2.rms.com/rs/729-DJX-565/images/rms_guide_catastrophe_modeling_2008.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Working title and sub</a:t>
            </a:r>
            <a:r>
              <a:rPr lang="en-US" baseline="0" dirty="0" smtClean="0"/>
              <a:t> title</a:t>
            </a:r>
          </a:p>
          <a:p>
            <a:pPr lvl="0">
              <a:spcBef>
                <a:spcPts val="0"/>
              </a:spcBef>
              <a:buNone/>
            </a:pPr>
            <a:r>
              <a:rPr lang="en-US" baseline="0" dirty="0" smtClean="0"/>
              <a:t>	Intros during title slide in order of names at bottom right</a:t>
            </a:r>
            <a:endParaRPr lang="en-US" dirty="0"/>
          </a:p>
        </p:txBody>
      </p:sp>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27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dirty="0"/>
          </a:p>
        </p:txBody>
      </p:sp>
      <p:sp>
        <p:nvSpPr>
          <p:cNvPr id="108" name="Shape 10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64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1.]</a:t>
            </a:r>
            <a:r>
              <a:rPr lang="en-US" baseline="0" dirty="0" smtClean="0"/>
              <a:t> Total Losses- 2017: 8-10B 2018: 9-13B</a:t>
            </a:r>
          </a:p>
          <a:p>
            <a:pPr marL="0" marR="0" lvl="0" indent="0" algn="l" rtl="0">
              <a:spcBef>
                <a:spcPts val="0"/>
              </a:spcBef>
              <a:buSzPct val="25000"/>
              <a:buNone/>
            </a:pPr>
            <a:r>
              <a:rPr lang="en-US" dirty="0" smtClean="0"/>
              <a:t>17 &amp; 18 data</a:t>
            </a:r>
            <a:r>
              <a:rPr lang="en-US" baseline="0" dirty="0" smtClean="0"/>
              <a:t> from RMS</a:t>
            </a:r>
            <a:endParaRPr lang="en-US" dirty="0" smtClean="0"/>
          </a:p>
          <a:p>
            <a:pPr marL="0" marR="0" lvl="0" indent="0" algn="l" rtl="0">
              <a:spcBef>
                <a:spcPts val="0"/>
              </a:spcBef>
              <a:buSzPct val="25000"/>
              <a:buNone/>
            </a:pPr>
            <a:r>
              <a:rPr lang="en-US" dirty="0" smtClean="0"/>
              <a:t>2.]</a:t>
            </a:r>
            <a:r>
              <a:rPr lang="en-US" baseline="0" dirty="0" smtClean="0"/>
              <a:t> Account for Wildland Urban Interface (area of transition between wildland and human development), and uses most recent data from fires</a:t>
            </a:r>
          </a:p>
          <a:p>
            <a:pPr marL="0" marR="0" lvl="0" indent="0" algn="l" rtl="0">
              <a:spcBef>
                <a:spcPts val="0"/>
              </a:spcBef>
              <a:buSzPct val="25000"/>
              <a:buNone/>
            </a:pPr>
            <a:r>
              <a:rPr lang="en-US" baseline="0" dirty="0" smtClean="0"/>
              <a:t>3.] 84% of wildfires are started by humans (95% in California)</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u="sng" kern="1200" dirty="0" smtClean="0">
                <a:solidFill>
                  <a:schemeClr val="tx1"/>
                </a:solidFill>
                <a:effectLst/>
                <a:latin typeface="+mn-lt"/>
                <a:ea typeface="+mn-ea"/>
                <a:cs typeface="+mn-cs"/>
                <a:hlinkClick r:id="rId3"/>
              </a:rPr>
              <a:t>https://www.air-worldwide.com/Models/Wildfire/Introducing-AIR-s-Wildfire-Model-for-the-United-States/</a:t>
            </a:r>
            <a:endParaRPr lang="en-US" sz="1200" kern="1200" dirty="0" smtClean="0">
              <a:solidFill>
                <a:schemeClr val="tx1"/>
              </a:solidFill>
              <a:effectLst/>
              <a:latin typeface="+mn-lt"/>
              <a:ea typeface="+mn-ea"/>
              <a:cs typeface="+mn-cs"/>
            </a:endParaRPr>
          </a:p>
          <a:p>
            <a:pPr marL="0" marR="0" lvl="0" indent="0" algn="l" rtl="0">
              <a:spcBef>
                <a:spcPts val="0"/>
              </a:spcBef>
              <a:buSzPct val="25000"/>
              <a:buNone/>
            </a:pPr>
            <a:r>
              <a:rPr lang="en-US" dirty="0" smtClean="0"/>
              <a:t>b.]</a:t>
            </a:r>
            <a:r>
              <a:rPr lang="en-US" baseline="0" dirty="0" smtClean="0"/>
              <a:t> This was the majority of model updates in recent years by AIR and RMS</a:t>
            </a:r>
          </a:p>
          <a:p>
            <a:pPr marL="0" marR="0" lvl="0" indent="0" algn="l" rtl="0">
              <a:spcBef>
                <a:spcPts val="0"/>
              </a:spcBef>
              <a:buSzPct val="25000"/>
              <a:buNone/>
            </a:pPr>
            <a:r>
              <a:rPr lang="en-US" baseline="0" dirty="0" smtClean="0"/>
              <a:t>c.] New satellite imaging technology will continue to improve this part of the models</a:t>
            </a:r>
          </a:p>
          <a:p>
            <a:pPr marL="0" marR="0" lvl="0" indent="0" algn="l" rtl="0">
              <a:spcBef>
                <a:spcPts val="0"/>
              </a:spcBef>
              <a:buSzPct val="25000"/>
              <a:buNone/>
            </a:pPr>
            <a:r>
              <a:rPr lang="en-US" baseline="0" dirty="0" smtClean="0"/>
              <a:t>d.] Camp and Woolsey fires both burned over previously wildfire territory before impacting urban areas that had been missed by previous fires</a:t>
            </a: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101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103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134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12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069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16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Panelist John </a:t>
            </a:r>
            <a:r>
              <a:rPr lang="en-US" sz="1200" b="0" i="0" kern="1200" dirty="0" err="1" smtClean="0">
                <a:solidFill>
                  <a:schemeClr val="tx1"/>
                </a:solidFill>
                <a:effectLst/>
                <a:latin typeface="+mn-lt"/>
                <a:ea typeface="+mn-ea"/>
                <a:cs typeface="+mn-cs"/>
              </a:rPr>
              <a:t>Langione</a:t>
            </a:r>
            <a:r>
              <a:rPr lang="en-US" sz="1200" b="0" i="0" kern="1200" dirty="0" smtClean="0">
                <a:solidFill>
                  <a:schemeClr val="tx1"/>
                </a:solidFill>
                <a:effectLst/>
                <a:latin typeface="+mn-lt"/>
                <a:ea typeface="+mn-ea"/>
                <a:cs typeface="+mn-cs"/>
              </a:rPr>
              <a:t>, chief risk officer at QBE North America, agreed, adding that “models are great, but they’re part of the process.”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huge neighborhoods where the whole neighborhood was deemed not flood exposed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have this sort of tug-of-war between actual experience and models and trying to make sure that as you’re thinking about it both from a pricing perspective and from a capital perspective, you do have a total view of what’s going on,” he said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actual events offer you some opportunity to begin to learn that.”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had always been wondering if there really was a decent size cat event, were there going to be any anomalies that change our view on reinsurance and how much we should be using the capital markets?” he said. “I think we were very favorably surprised by how calm the markets reacted and how thoughtful the capital was in terms of its availability.”</a:t>
            </a:r>
          </a:p>
          <a:p>
            <a:r>
              <a:rPr lang="en-US" sz="1200" b="0" i="0" kern="1200" dirty="0" smtClean="0">
                <a:solidFill>
                  <a:schemeClr val="tx1"/>
                </a:solidFill>
                <a:effectLst/>
                <a:latin typeface="+mn-lt"/>
                <a:ea typeface="+mn-ea"/>
                <a:cs typeface="+mn-cs"/>
              </a:rPr>
              <a:t>	multi insurance</a:t>
            </a:r>
            <a:r>
              <a:rPr lang="en-US" sz="1200" b="0" i="0" kern="1200" baseline="0" dirty="0" smtClean="0">
                <a:solidFill>
                  <a:schemeClr val="tx1"/>
                </a:solidFill>
                <a:effectLst/>
                <a:latin typeface="+mn-lt"/>
                <a:ea typeface="+mn-ea"/>
                <a:cs typeface="+mn-cs"/>
              </a:rPr>
              <a:t> discipline approach…claims UW agents </a:t>
            </a:r>
            <a:r>
              <a:rPr lang="en-US" sz="1200" b="0" i="0" kern="1200" baseline="0" dirty="0" err="1" smtClean="0">
                <a:solidFill>
                  <a:schemeClr val="tx1"/>
                </a:solidFill>
                <a:effectLst/>
                <a:latin typeface="+mn-lt"/>
                <a:ea typeface="+mn-ea"/>
                <a:cs typeface="+mn-cs"/>
              </a:rPr>
              <a:t>etc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66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05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400" dirty="0" smtClean="0">
                <a:hlinkClick r:id="rId3"/>
              </a:rPr>
              <a:t>https://</a:t>
            </a:r>
            <a:r>
              <a:rPr lang="en-US" sz="1200" dirty="0" smtClean="0">
                <a:hlinkClick r:id="rId3"/>
              </a:rPr>
              <a:t>www.rms.com/blog/2015/06/22/what-is-catastrophe-modeling</a:t>
            </a:r>
            <a:r>
              <a:rPr lang="en-US" sz="1400" dirty="0" smtClean="0">
                <a:hlinkClick r:id="rId3"/>
              </a:rPr>
              <a:t>/</a:t>
            </a:r>
            <a:endParaRPr lang="en-US" sz="140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hlinkClick r:id="rId4"/>
              </a:rPr>
              <a:t>https://forms2.rms.com/rs/729-DJX-565/images/rms_guide_catastrophe_modeling_2008.pdf</a:t>
            </a:r>
            <a:endParaRPr lang="en-US" sz="120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hlinkClick r:id="rId5"/>
              </a:rPr>
              <a:t>https://www.casact.org/pubs/forum/17spforumv2/02_Notes%20on%20Using%20Property%20Catastrophe%20Model%20Results.pdf</a:t>
            </a:r>
            <a:endParaRPr lang="en-US" sz="120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hlinkClick r:id="rId6"/>
              </a:rPr>
              <a:t>https://psmag.com/news/the-camp-fires-costs-force-an-insurance-company-out-of-business</a:t>
            </a:r>
            <a:endParaRPr lang="en-US" sz="120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hlinkClick r:id="rId7"/>
              </a:rPr>
              <a:t>https://money.cnn.com/2017/10/12/smallbusiness/california-cannabis-fires/index.html</a:t>
            </a:r>
            <a:endParaRPr lang="en-US" sz="120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hlinkClick r:id="rId8"/>
              </a:rPr>
              <a:t>https://www.kqed.org/news/11688446/californias-tourism-industry-hit-hard-by-wildfires</a:t>
            </a:r>
            <a:endParaRPr lang="en-US" sz="1200"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08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https://www.rms.com/blog/2015/06/22/what-is-catastrophe-modeling/</a:t>
            </a:r>
          </a:p>
          <a:p>
            <a:r>
              <a:rPr lang="en-US" b="1" baseline="0" smtClean="0"/>
              <a:t>/*</a:t>
            </a:r>
            <a:r>
              <a:rPr lang="en-US" b="1" baseline="0" dirty="0" err="1" smtClean="0"/>
              <a:t>Determinsitc</a:t>
            </a:r>
            <a:r>
              <a:rPr lang="en-US" b="1" baseline="0" dirty="0" smtClean="0"/>
              <a:t>…hurricane </a:t>
            </a:r>
            <a:r>
              <a:rPr lang="en-US" b="1" baseline="0" dirty="0" err="1" smtClean="0"/>
              <a:t>katrina</a:t>
            </a:r>
            <a:r>
              <a:rPr lang="en-US" b="1" baseline="0" dirty="0" smtClean="0"/>
              <a:t>…estimating losses from a known cat event</a:t>
            </a:r>
          </a:p>
          <a:p>
            <a:endParaRPr lang="en-US" b="1" dirty="0"/>
          </a:p>
        </p:txBody>
      </p:sp>
      <p:sp>
        <p:nvSpPr>
          <p:cNvPr id="4" name="Slide Number Placeholder 3"/>
          <p:cNvSpPr>
            <a:spLocks noGrp="1"/>
          </p:cNvSpPr>
          <p:nvPr>
            <p:ph type="sldNum" sz="quarter" idx="10"/>
          </p:nvPr>
        </p:nvSpPr>
        <p:spPr/>
        <p:txBody>
          <a:bodyPr/>
          <a:lstStyle/>
          <a:p>
            <a:fld id="{12C44D79-E4CB-4722-AAA7-56DE8D7F2843}" type="slidenum">
              <a:rPr lang="en-US" smtClean="0"/>
              <a:t>2</a:t>
            </a:fld>
            <a:endParaRPr lang="en-US"/>
          </a:p>
        </p:txBody>
      </p:sp>
    </p:spTree>
    <p:extLst>
      <p:ext uri="{BB962C8B-B14F-4D97-AF65-F5344CB8AC3E}">
        <p14:creationId xmlns:p14="http://schemas.microsoft.com/office/powerpoint/2010/main" val="221826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298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SzPct val="25000"/>
              <a:buNone/>
            </a:pPr>
            <a:endParaRPr dirty="0"/>
          </a:p>
          <a:p>
            <a:pPr lvl="0" rtl="0">
              <a:spcBef>
                <a:spcPts val="0"/>
              </a:spcBef>
              <a:buClr>
                <a:schemeClr val="dk1"/>
              </a:buClr>
              <a:buSzPct val="25000"/>
              <a:buFont typeface="Arial"/>
              <a:buNone/>
            </a:pPr>
            <a:endParaRPr dirty="0"/>
          </a:p>
          <a:p>
            <a:pPr marL="0" marR="0" lvl="0" indent="0" algn="l" rtl="0">
              <a:spcBef>
                <a:spcPts val="0"/>
              </a:spcBef>
              <a:buSzPct val="25000"/>
              <a:buNone/>
            </a:pPr>
            <a:endParaRPr dirty="0"/>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40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Sdi</a:t>
            </a:r>
            <a:r>
              <a:rPr lang="en-US" dirty="0" smtClean="0"/>
              <a:t> – estimated independent component of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Sdc</a:t>
            </a:r>
            <a:r>
              <a:rPr lang="en-US" dirty="0" smtClean="0"/>
              <a:t> – estimated correlated component of standard deviation</a:t>
            </a:r>
          </a:p>
        </p:txBody>
      </p:sp>
      <p:sp>
        <p:nvSpPr>
          <p:cNvPr id="4" name="Slide Number Placeholder 3"/>
          <p:cNvSpPr>
            <a:spLocks noGrp="1"/>
          </p:cNvSpPr>
          <p:nvPr>
            <p:ph type="sldNum" sz="quarter" idx="10"/>
          </p:nvPr>
        </p:nvSpPr>
        <p:spPr/>
        <p:txBody>
          <a:bodyPr/>
          <a:lstStyle/>
          <a:p>
            <a:fld id="{12C44D79-E4CB-4722-AAA7-56DE8D7F2843}" type="slidenum">
              <a:rPr lang="en-US" smtClean="0"/>
              <a:t>6</a:t>
            </a:fld>
            <a:endParaRPr lang="en-US"/>
          </a:p>
        </p:txBody>
      </p:sp>
    </p:spTree>
    <p:extLst>
      <p:ext uri="{BB962C8B-B14F-4D97-AF65-F5344CB8AC3E}">
        <p14:creationId xmlns:p14="http://schemas.microsoft.com/office/powerpoint/2010/main" val="353519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Exceed</a:t>
            </a:r>
            <a:r>
              <a:rPr lang="en-US" baseline="0" dirty="0" smtClean="0"/>
              <a:t> </a:t>
            </a:r>
            <a:r>
              <a:rPr lang="en-US" baseline="0" dirty="0" err="1" smtClean="0"/>
              <a:t>prob</a:t>
            </a:r>
            <a:r>
              <a:rPr lang="en-US" baseline="0" dirty="0" smtClean="0"/>
              <a:t> – useful in determining reinsurance levels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Return period loss – again useful in reinsurance decisions…looking at say a 1 in a 100 year event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aseline="0" dirty="0" err="1" smtClean="0"/>
              <a:t>Aal</a:t>
            </a:r>
            <a:r>
              <a:rPr lang="en-US" baseline="0" dirty="0" smtClean="0"/>
              <a:t> – used widely in calculating the cat load portion of an insurance rating function…also referred to as pure premium</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CV – standard deviation divided by the mean (</a:t>
            </a:r>
            <a:r>
              <a:rPr lang="en-US" baseline="0" dirty="0" err="1" smtClean="0"/>
              <a:t>aal</a:t>
            </a:r>
            <a:r>
              <a:rPr lang="en-US" baseline="0" dirty="0" smtClean="0"/>
              <a:t>)…allows us to measure the variation in a distribution…</a:t>
            </a:r>
            <a:endParaRPr lang="en-US" dirty="0"/>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83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Sdi</a:t>
            </a:r>
            <a:r>
              <a:rPr lang="en-US" dirty="0" smtClean="0"/>
              <a:t> – estimated independent component of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Sdc</a:t>
            </a:r>
            <a:r>
              <a:rPr lang="en-US" dirty="0" smtClean="0"/>
              <a:t> – estimated correlated component of standard deviation</a:t>
            </a:r>
          </a:p>
        </p:txBody>
      </p:sp>
      <p:sp>
        <p:nvSpPr>
          <p:cNvPr id="4" name="Slide Number Placeholder 3"/>
          <p:cNvSpPr>
            <a:spLocks noGrp="1"/>
          </p:cNvSpPr>
          <p:nvPr>
            <p:ph type="sldNum" sz="quarter" idx="10"/>
          </p:nvPr>
        </p:nvSpPr>
        <p:spPr/>
        <p:txBody>
          <a:bodyPr/>
          <a:lstStyle/>
          <a:p>
            <a:fld id="{12C44D79-E4CB-4722-AAA7-56DE8D7F2843}" type="slidenum">
              <a:rPr lang="en-US" smtClean="0"/>
              <a:t>8</a:t>
            </a:fld>
            <a:endParaRPr lang="en-US"/>
          </a:p>
        </p:txBody>
      </p:sp>
    </p:spTree>
    <p:extLst>
      <p:ext uri="{BB962C8B-B14F-4D97-AF65-F5344CB8AC3E}">
        <p14:creationId xmlns:p14="http://schemas.microsoft.com/office/powerpoint/2010/main" val="357931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Sdi</a:t>
            </a:r>
            <a:r>
              <a:rPr lang="en-US" dirty="0" smtClean="0"/>
              <a:t> – estimated independent component of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Sdc</a:t>
            </a:r>
            <a:r>
              <a:rPr lang="en-US" dirty="0" smtClean="0"/>
              <a:t> – estimated correlated component of standard deviation</a:t>
            </a:r>
          </a:p>
        </p:txBody>
      </p:sp>
      <p:sp>
        <p:nvSpPr>
          <p:cNvPr id="4" name="Slide Number Placeholder 3"/>
          <p:cNvSpPr>
            <a:spLocks noGrp="1"/>
          </p:cNvSpPr>
          <p:nvPr>
            <p:ph type="sldNum" sz="quarter" idx="10"/>
          </p:nvPr>
        </p:nvSpPr>
        <p:spPr/>
        <p:txBody>
          <a:bodyPr/>
          <a:lstStyle/>
          <a:p>
            <a:fld id="{12C44D79-E4CB-4722-AAA7-56DE8D7F2843}" type="slidenum">
              <a:rPr lang="en-US" smtClean="0"/>
              <a:t>9</a:t>
            </a:fld>
            <a:endParaRPr lang="en-US"/>
          </a:p>
        </p:txBody>
      </p:sp>
    </p:spTree>
    <p:extLst>
      <p:ext uri="{BB962C8B-B14F-4D97-AF65-F5344CB8AC3E}">
        <p14:creationId xmlns:p14="http://schemas.microsoft.com/office/powerpoint/2010/main" val="76010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21" name="Shape 12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12358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Content Placeholder 18"/>
          <p:cNvSpPr>
            <a:spLocks noGrp="1"/>
          </p:cNvSpPr>
          <p:nvPr>
            <p:ph sz="quarter" idx="11" hasCustomPrompt="1"/>
          </p:nvPr>
        </p:nvSpPr>
        <p:spPr>
          <a:xfrm>
            <a:off x="3810000" y="6042660"/>
            <a:ext cx="4960938" cy="317500"/>
          </a:xfrm>
        </p:spPr>
        <p:txBody>
          <a:bodyPr>
            <a:normAutofit/>
          </a:bodyPr>
          <a:lstStyle>
            <a:lvl1pPr marL="0" marR="0" indent="0" algn="r" defTabSz="914400" rtl="0" eaLnBrk="1" fontAlgn="auto" latinLnBrk="0" hangingPunct="1">
              <a:lnSpc>
                <a:spcPct val="100000"/>
              </a:lnSpc>
              <a:spcBef>
                <a:spcPts val="0"/>
              </a:spcBef>
              <a:spcAft>
                <a:spcPts val="0"/>
              </a:spcAft>
              <a:buClrTx/>
              <a:buSzTx/>
              <a:buFontTx/>
              <a:buNone/>
              <a:tabLst/>
              <a:defRPr sz="1800">
                <a:latin typeface="Calibri"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mn-cs"/>
              </a:rPr>
              <a:t>Presentation Date</a:t>
            </a:r>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16"/>
          <p:cNvSpPr>
            <a:spLocks noGrp="1"/>
          </p:cNvSpPr>
          <p:nvPr>
            <p:ph sz="quarter" idx="10" hasCustomPrompt="1"/>
          </p:nvPr>
        </p:nvSpPr>
        <p:spPr>
          <a:xfrm>
            <a:off x="3810000" y="5250180"/>
            <a:ext cx="4960620" cy="769620"/>
          </a:xfrm>
        </p:spPr>
        <p:txBody>
          <a:bodyPr anchor="b">
            <a:normAutofit/>
          </a:bodyPr>
          <a:lstStyle>
            <a:lvl1pPr marL="0" indent="0" algn="r">
              <a:buNone/>
              <a:defRPr sz="2400">
                <a:latin typeface="Calibri" pitchFamily="34" charset="0"/>
              </a:defRPr>
            </a:lvl1pPr>
          </a:lstStyle>
          <a:p>
            <a:pPr algn="r"/>
            <a:r>
              <a:rPr lang="en-US" sz="2500" b="0" dirty="0" smtClean="0"/>
              <a:t>Presenter Name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3867" b="27040"/>
          <a:stretch/>
        </p:blipFill>
        <p:spPr>
          <a:xfrm>
            <a:off x="0" y="3694176"/>
            <a:ext cx="9144000" cy="1309421"/>
          </a:xfrm>
          <a:prstGeom prst="rect">
            <a:avLst/>
          </a:prstGeom>
        </p:spPr>
      </p:pic>
      <p:sp>
        <p:nvSpPr>
          <p:cNvPr id="2" name="Title 1"/>
          <p:cNvSpPr>
            <a:spLocks noGrp="1"/>
          </p:cNvSpPr>
          <p:nvPr>
            <p:ph type="ctrTitle" hasCustomPrompt="1"/>
          </p:nvPr>
        </p:nvSpPr>
        <p:spPr>
          <a:xfrm>
            <a:off x="236220" y="511175"/>
            <a:ext cx="8671560" cy="1393825"/>
          </a:xfrm>
        </p:spPr>
        <p:txBody>
          <a:bodyPr anchor="b">
            <a:normAutofit/>
          </a:bodyPr>
          <a:lstStyle>
            <a:lvl1pPr>
              <a:defRPr sz="3400" b="1" baseline="0">
                <a:solidFill>
                  <a:schemeClr val="tx1"/>
                </a:solidFill>
                <a:latin typeface="Calibri" pitchFamily="34"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548640" y="1897685"/>
            <a:ext cx="8046720" cy="1752600"/>
          </a:xfrm>
        </p:spPr>
        <p:txBody>
          <a:bodyPr>
            <a:normAutofit/>
          </a:bodyPr>
          <a:lstStyle>
            <a:lvl1pPr marL="0" indent="0" algn="ctr">
              <a:buNone/>
              <a:defRPr sz="2400" baseline="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Goes Here</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4440" b="11623"/>
          <a:stretch/>
        </p:blipFill>
        <p:spPr>
          <a:xfrm>
            <a:off x="415910" y="5047488"/>
            <a:ext cx="3209322" cy="1581912"/>
          </a:xfrm>
          <a:prstGeom prst="rect">
            <a:avLst/>
          </a:prstGeom>
        </p:spPr>
      </p:pic>
    </p:spTree>
    <p:extLst>
      <p:ext uri="{BB962C8B-B14F-4D97-AF65-F5344CB8AC3E}">
        <p14:creationId xmlns:p14="http://schemas.microsoft.com/office/powerpoint/2010/main" val="688581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22"/>
        <p:cNvGrpSpPr/>
        <p:nvPr/>
      </p:nvGrpSpPr>
      <p:grpSpPr>
        <a:xfrm>
          <a:off x="0" y="0"/>
          <a:ext cx="0" cy="0"/>
          <a:chOff x="0" y="0"/>
          <a:chExt cx="0" cy="0"/>
        </a:xfrm>
      </p:grpSpPr>
      <p:sp>
        <p:nvSpPr>
          <p:cNvPr id="23" name="Shape 23"/>
          <p:cNvSpPr/>
          <p:nvPr/>
        </p:nvSpPr>
        <p:spPr>
          <a:xfrm>
            <a:off x="0" y="6324600"/>
            <a:ext cx="9144000" cy="533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4" name="Shape 24"/>
          <p:cNvSpPr txBox="1"/>
          <p:nvPr/>
        </p:nvSpPr>
        <p:spPr>
          <a:xfrm>
            <a:off x="8727964" y="6447710"/>
            <a:ext cx="341396" cy="31034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E98A42"/>
              </a:buClr>
              <a:buSzPct val="25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endParaRPr lang="en-US" sz="1000" b="0" i="0" u="none" strike="noStrike" cap="none">
              <a:solidFill>
                <a:schemeClr val="dk1"/>
              </a:solidFill>
              <a:latin typeface="Arial"/>
              <a:ea typeface="Arial"/>
              <a:cs typeface="Arial"/>
              <a:sym typeface="Arial"/>
            </a:endParaRPr>
          </a:p>
        </p:txBody>
      </p:sp>
      <p:cxnSp>
        <p:nvCxnSpPr>
          <p:cNvPr id="25" name="Shape 25"/>
          <p:cNvCxnSpPr/>
          <p:nvPr/>
        </p:nvCxnSpPr>
        <p:spPr>
          <a:xfrm>
            <a:off x="472439" y="914400"/>
            <a:ext cx="8191499" cy="0"/>
          </a:xfrm>
          <a:prstGeom prst="straightConnector1">
            <a:avLst/>
          </a:prstGeom>
          <a:noFill/>
          <a:ln w="12700" cap="flat" cmpd="sng">
            <a:solidFill>
              <a:srgbClr val="FBA252"/>
            </a:solidFill>
            <a:prstDash val="solid"/>
            <a:round/>
            <a:headEnd type="none" w="med" len="med"/>
            <a:tailEnd type="none" w="med" len="med"/>
          </a:ln>
        </p:spPr>
      </p:cxnSp>
      <p:sp>
        <p:nvSpPr>
          <p:cNvPr id="26" name="Shape 26"/>
          <p:cNvSpPr txBox="1">
            <a:spLocks noGrp="1"/>
          </p:cNvSpPr>
          <p:nvPr>
            <p:ph type="body" idx="1"/>
          </p:nvPr>
        </p:nvSpPr>
        <p:spPr>
          <a:xfrm>
            <a:off x="438150" y="1066800"/>
            <a:ext cx="8267699" cy="5105399"/>
          </a:xfrm>
          <a:prstGeom prst="rect">
            <a:avLst/>
          </a:prstGeom>
          <a:noFill/>
          <a:ln>
            <a:noFill/>
          </a:ln>
        </p:spPr>
        <p:txBody>
          <a:bodyPr lIns="91425" tIns="91425" rIns="91425" bIns="91425" anchor="t" anchorCtr="0"/>
          <a:lstStyle>
            <a:lvl1pPr marL="342900" marR="0" lvl="0" indent="-190500" algn="l" rtl="0">
              <a:spcBef>
                <a:spcPts val="480"/>
              </a:spcBef>
              <a:buClr>
                <a:srgbClr val="FBA252"/>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46050" algn="l" rtl="0">
              <a:spcBef>
                <a:spcPts val="440"/>
              </a:spcBef>
              <a:buClr>
                <a:srgbClr val="9497CC"/>
              </a:buClr>
              <a:buSzPct val="100000"/>
              <a:buFont typeface="Arial"/>
              <a:buChar char="–"/>
              <a:defRPr sz="2200" b="0" i="0" u="none" strike="noStrike" cap="none">
                <a:solidFill>
                  <a:schemeClr val="dk1"/>
                </a:solidFill>
                <a:latin typeface="Calibri"/>
                <a:ea typeface="Calibri"/>
                <a:cs typeface="Calibri"/>
                <a:sym typeface="Calibri"/>
              </a:defRPr>
            </a:lvl2pPr>
            <a:lvl3pPr marL="1143000" marR="0" lvl="2" indent="-101600" algn="l" rtl="0">
              <a:spcBef>
                <a:spcPts val="400"/>
              </a:spcBef>
              <a:buClr>
                <a:srgbClr val="9497CC"/>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9497CC"/>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9497CC"/>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ctrTitle"/>
          </p:nvPr>
        </p:nvSpPr>
        <p:spPr>
          <a:xfrm>
            <a:off x="363172" y="199489"/>
            <a:ext cx="8364790" cy="553997"/>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3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73125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10" name="Group 9"/>
          <p:cNvGrpSpPr/>
          <p:nvPr userDrawn="1"/>
        </p:nvGrpSpPr>
        <p:grpSpPr>
          <a:xfrm>
            <a:off x="0" y="6291942"/>
            <a:ext cx="9144000" cy="566058"/>
            <a:chOff x="0" y="6291942"/>
            <a:chExt cx="9144000" cy="566058"/>
          </a:xfrm>
        </p:grpSpPr>
        <p:sp>
          <p:nvSpPr>
            <p:cNvPr id="12" name="Rectangle 11"/>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97" b="15732"/>
            <a:stretch/>
          </p:blipFill>
          <p:spPr>
            <a:xfrm>
              <a:off x="438150" y="6291942"/>
              <a:ext cx="1238250" cy="566058"/>
            </a:xfrm>
            <a:prstGeom prst="rect">
              <a:avLst/>
            </a:prstGeom>
          </p:spPr>
        </p:pic>
      </p:gr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438150" y="1066800"/>
            <a:ext cx="8267700" cy="5105400"/>
          </a:xfrm>
        </p:spPr>
        <p:txBody>
          <a:bodyPr>
            <a:normAutofit/>
          </a:bodyPr>
          <a:lstStyle>
            <a:lvl1pPr>
              <a:buClr>
                <a:srgbClr val="FF6900"/>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97" b="15732"/>
          <a:stretch/>
        </p:blipFill>
        <p:spPr>
          <a:xfrm>
            <a:off x="438150" y="6291942"/>
            <a:ext cx="1238250" cy="566058"/>
          </a:xfrm>
          <a:prstGeom prst="rect">
            <a:avLst/>
          </a:prstGeom>
        </p:spPr>
      </p:pic>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
        <p:nvSpPr>
          <p:cNvPr id="11"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97" b="15732"/>
          <a:stretch/>
        </p:blipFill>
        <p:spPr>
          <a:xfrm>
            <a:off x="438150" y="6291942"/>
            <a:ext cx="1238250" cy="566058"/>
          </a:xfrm>
          <a:prstGeom prst="rect">
            <a:avLst/>
          </a:prstGeom>
        </p:spPr>
      </p:pic>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Rectangle 13"/>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1287780"/>
            <a:ext cx="8191500" cy="0"/>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438150" y="1371600"/>
            <a:ext cx="8267700" cy="4800600"/>
          </a:xfrm>
        </p:spPr>
        <p:txBody>
          <a:bodyPr>
            <a:normAutofit/>
          </a:bodyPr>
          <a:lstStyle>
            <a:lvl1pPr>
              <a:buClr>
                <a:srgbClr val="FF6900"/>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Subtitle 2"/>
          <p:cNvSpPr>
            <a:spLocks noGrp="1"/>
          </p:cNvSpPr>
          <p:nvPr>
            <p:ph type="subTitle" idx="1" hasCustomPrompt="1"/>
          </p:nvPr>
        </p:nvSpPr>
        <p:spPr>
          <a:xfrm>
            <a:off x="362384" y="807720"/>
            <a:ext cx="8365581"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97" b="15732"/>
          <a:stretch/>
        </p:blipFill>
        <p:spPr>
          <a:xfrm>
            <a:off x="438150" y="6291942"/>
            <a:ext cx="1238250" cy="566058"/>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Rectangle 13"/>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438150" y="1066800"/>
            <a:ext cx="4057650" cy="5105400"/>
          </a:xfrm>
        </p:spPr>
        <p:txBody>
          <a:bodyPr>
            <a:normAutofit/>
          </a:bodyPr>
          <a:lstStyle>
            <a:lvl1pPr>
              <a:buClr>
                <a:srgbClr val="FF6900"/>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Content Placeholder 10"/>
          <p:cNvSpPr>
            <a:spLocks noGrp="1"/>
          </p:cNvSpPr>
          <p:nvPr>
            <p:ph sz="quarter" idx="11"/>
          </p:nvPr>
        </p:nvSpPr>
        <p:spPr>
          <a:xfrm>
            <a:off x="4648200" y="1066800"/>
            <a:ext cx="4038600" cy="5105400"/>
          </a:xfrm>
        </p:spPr>
        <p:txBody>
          <a:bodyPr>
            <a:normAutofit/>
          </a:bodyPr>
          <a:lstStyle>
            <a:lvl1pPr>
              <a:buClr>
                <a:srgbClr val="FF6900"/>
              </a:buClr>
              <a:defRPr sz="2400">
                <a:latin typeface="Calibri" pitchFamily="34" charset="0"/>
              </a:defRPr>
            </a:lvl1pPr>
            <a:lvl2pPr>
              <a:buClr>
                <a:srgbClr val="9497CC"/>
              </a:buClr>
              <a:defRPr sz="2200">
                <a:latin typeface="Calibri" pitchFamily="34" charset="0"/>
              </a:defRPr>
            </a:lvl2pPr>
            <a:lvl3pPr>
              <a:buClr>
                <a:srgbClr val="9497CC"/>
              </a:buClr>
              <a:defRPr sz="2000">
                <a:latin typeface="Calibri" pitchFamily="34" charset="0"/>
              </a:defRPr>
            </a:lvl3pPr>
            <a:lvl4pPr>
              <a:buClr>
                <a:srgbClr val="9497CC"/>
              </a:buClr>
              <a:defRPr sz="1800">
                <a:latin typeface="Calibri" pitchFamily="34" charset="0"/>
              </a:defRPr>
            </a:lvl4pPr>
            <a:lvl5pPr>
              <a:buClr>
                <a:srgbClr val="9497CC"/>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97" b="15732"/>
          <a:stretch/>
        </p:blipFill>
        <p:spPr>
          <a:xfrm>
            <a:off x="438150" y="6291942"/>
            <a:ext cx="1238250" cy="566058"/>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p:cNvSpPr>
            <a:spLocks noGrp="1"/>
          </p:cNvSpPr>
          <p:nvPr>
            <p:ph sz="quarter" idx="13" hasCustomPrompt="1"/>
          </p:nvPr>
        </p:nvSpPr>
        <p:spPr>
          <a:xfrm>
            <a:off x="381000" y="3276600"/>
            <a:ext cx="8458200" cy="2895600"/>
          </a:xfrm>
        </p:spPr>
        <p:txBody>
          <a:bodyPr>
            <a:normAutofit/>
          </a:bodyPr>
          <a:lstStyle>
            <a:lvl1pPr marL="228600" indent="-228600">
              <a:buClr>
                <a:srgbClr val="FBA252"/>
              </a:buClr>
              <a:buFont typeface="+mj-lt"/>
              <a:buAutoNum type="arabicPeriod"/>
              <a:defRPr sz="1800" baseline="0">
                <a:latin typeface="Calibri" pitchFamily="34" charset="0"/>
              </a:defRPr>
            </a:lvl1pPr>
            <a:lvl2pPr marL="635000" indent="-177800">
              <a:buClr>
                <a:srgbClr val="9497CC"/>
              </a:buClr>
              <a:buFont typeface="Arial" pitchFamily="34" charset="0"/>
              <a:buChar char="•"/>
              <a:defRPr sz="1600">
                <a:latin typeface="Calibri" pitchFamily="34" charset="0"/>
              </a:defRPr>
            </a:lvl2pPr>
            <a:lvl3pPr>
              <a:defRPr sz="1400"/>
            </a:lvl3pPr>
            <a:lvl4pPr>
              <a:defRPr sz="1400"/>
            </a:lvl4pPr>
            <a:lvl5pPr>
              <a:defRPr sz="1400"/>
            </a:lvl5pPr>
          </a:lstStyle>
          <a:p>
            <a:pPr lvl="0"/>
            <a:r>
              <a:rPr lang="en-US" dirty="0" smtClean="0"/>
              <a:t>Click to add text</a:t>
            </a:r>
          </a:p>
          <a:p>
            <a:pPr lvl="1"/>
            <a:r>
              <a:rPr lang="en-US" dirty="0" smtClean="0"/>
              <a:t>Click to add text — </a:t>
            </a:r>
          </a:p>
        </p:txBody>
      </p:sp>
      <p:sp>
        <p:nvSpPr>
          <p:cNvPr id="7" name="Title 1"/>
          <p:cNvSpPr>
            <a:spLocks noGrp="1"/>
          </p:cNvSpPr>
          <p:nvPr>
            <p:ph type="ctrTitle" hasCustomPrompt="1"/>
          </p:nvPr>
        </p:nvSpPr>
        <p:spPr>
          <a:xfrm>
            <a:off x="363173" y="236048"/>
            <a:ext cx="8364791" cy="584775"/>
          </a:xfrm>
          <a:prstGeom prst="rect">
            <a:avLst/>
          </a:prstGeom>
        </p:spPr>
        <p:txBody>
          <a:bodyPr wrap="square" anchor="b">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8" name="Subtitle 2"/>
          <p:cNvSpPr>
            <a:spLocks noGrp="1"/>
          </p:cNvSpPr>
          <p:nvPr>
            <p:ph type="subTitle" idx="1" hasCustomPrompt="1"/>
          </p:nvPr>
        </p:nvSpPr>
        <p:spPr>
          <a:xfrm>
            <a:off x="362384" y="822960"/>
            <a:ext cx="8365581"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sp>
        <p:nvSpPr>
          <p:cNvPr id="9" name="Text Placeholder 27"/>
          <p:cNvSpPr>
            <a:spLocks noGrp="1"/>
          </p:cNvSpPr>
          <p:nvPr>
            <p:ph type="body" sz="quarter" idx="10"/>
          </p:nvPr>
        </p:nvSpPr>
        <p:spPr>
          <a:xfrm>
            <a:off x="380999" y="1371600"/>
            <a:ext cx="8477707"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smtClean="0"/>
          </a:p>
        </p:txBody>
      </p:sp>
      <p:sp>
        <p:nvSpPr>
          <p:cNvPr id="10" name="TextBox 9"/>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17" name="Straight Connector 16"/>
          <p:cNvCxnSpPr/>
          <p:nvPr userDrawn="1"/>
        </p:nvCxnSpPr>
        <p:spPr>
          <a:xfrm>
            <a:off x="457200" y="1295400"/>
            <a:ext cx="8191500" cy="0"/>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97" b="15732"/>
          <a:stretch/>
        </p:blipFill>
        <p:spPr>
          <a:xfrm>
            <a:off x="438150" y="6291942"/>
            <a:ext cx="1238250" cy="566058"/>
          </a:xfrm>
          <a:prstGeom prst="rect">
            <a:avLst/>
          </a:prstGeom>
        </p:spPr>
      </p:pic>
    </p:spTree>
    <p:extLst>
      <p:ext uri="{BB962C8B-B14F-4D97-AF65-F5344CB8AC3E}">
        <p14:creationId xmlns:p14="http://schemas.microsoft.com/office/powerpoint/2010/main" val="2179050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5105400"/>
            <a:ext cx="9144000" cy="1752600"/>
            <a:chOff x="0" y="5105400"/>
            <a:chExt cx="9144000" cy="1752600"/>
          </a:xfrm>
        </p:grpSpPr>
        <p:sp>
          <p:nvSpPr>
            <p:cNvPr id="12" name="Rectangle 11"/>
            <p:cNvSpPr/>
            <p:nvPr userDrawn="1"/>
          </p:nvSpPr>
          <p:spPr>
            <a:xfrm>
              <a:off x="0" y="6324600"/>
              <a:ext cx="9144000" cy="533400"/>
            </a:xfrm>
            <a:prstGeom prst="rect">
              <a:avLst/>
            </a:prstGeom>
            <a:solidFill>
              <a:schemeClr val="accent2"/>
            </a:solidFill>
            <a:ln>
              <a:noFill/>
            </a:ln>
            <a:effectLst>
              <a:outerShdw blurRad="203200" dist="101600" dir="166200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228600" y="6459379"/>
              <a:ext cx="3733800" cy="246221"/>
            </a:xfrm>
            <a:prstGeom prst="rect">
              <a:avLst/>
            </a:prstGeom>
            <a:noFill/>
          </p:spPr>
          <p:txBody>
            <a:bodyPr wrap="square" rtlCol="0">
              <a:spAutoFit/>
            </a:bodyPr>
            <a:lstStyle/>
            <a:p>
              <a:r>
                <a:rPr lang="en-US" sz="1000" b="1" i="1" spc="0" dirty="0" smtClean="0">
                  <a:solidFill>
                    <a:schemeClr val="bg1"/>
                  </a:solidFill>
                  <a:latin typeface="Calibri" pitchFamily="34" charset="0"/>
                </a:rPr>
                <a:t>Commitment</a:t>
              </a:r>
              <a:r>
                <a:rPr lang="en-US" sz="1000" b="1" i="1" spc="0" baseline="0" dirty="0" smtClean="0">
                  <a:solidFill>
                    <a:schemeClr val="bg1"/>
                  </a:solidFill>
                  <a:latin typeface="Calibri" pitchFamily="34" charset="0"/>
                </a:rPr>
                <a:t> Beyond Numbers</a:t>
              </a:r>
              <a:endParaRPr lang="en-US" sz="1000" b="1" i="1" spc="0" dirty="0">
                <a:solidFill>
                  <a:schemeClr val="bg1"/>
                </a:solidFill>
                <a:latin typeface="Calibri" pitchFamily="34"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9171" b="10536"/>
            <a:stretch/>
          </p:blipFill>
          <p:spPr>
            <a:xfrm>
              <a:off x="6400800" y="5105400"/>
              <a:ext cx="2439094" cy="1143000"/>
            </a:xfrm>
            <a:prstGeom prst="rect">
              <a:avLst/>
            </a:prstGeom>
          </p:spPr>
        </p:pic>
      </p:grpSp>
      <p:sp>
        <p:nvSpPr>
          <p:cNvPr id="7"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9" name="TextBox 8"/>
          <p:cNvSpPr txBox="1"/>
          <p:nvPr userDrawn="1"/>
        </p:nvSpPr>
        <p:spPr>
          <a:xfrm>
            <a:off x="8727965" y="6447711"/>
            <a:ext cx="341397" cy="310341"/>
          </a:xfrm>
          <a:prstGeom prst="rect">
            <a:avLst/>
          </a:prstGeom>
          <a:noFill/>
        </p:spPr>
        <p:txBody>
          <a:bodyPr wrap="none" rtlCol="0">
            <a:spAutoFit/>
          </a:bodyPr>
          <a:lstStyle/>
          <a:p>
            <a:pPr marL="0" indent="0">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10" name="Straight Connector 9"/>
          <p:cNvCxnSpPr/>
          <p:nvPr userDrawn="1"/>
        </p:nvCxnSpPr>
        <p:spPr>
          <a:xfrm>
            <a:off x="472440" y="914400"/>
            <a:ext cx="8191500" cy="0"/>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6" hasCustomPrompt="1"/>
          </p:nvPr>
        </p:nvSpPr>
        <p:spPr>
          <a:xfrm>
            <a:off x="342900" y="2057400"/>
            <a:ext cx="6019800" cy="457200"/>
          </a:xfrm>
        </p:spPr>
        <p:txBody>
          <a:bodyPr anchor="b">
            <a:normAutofit/>
          </a:bodyPr>
          <a:lstStyle>
            <a:lvl1pPr marL="0" indent="0" algn="l">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0" name="Content Placeholder 17"/>
          <p:cNvSpPr>
            <a:spLocks noGrp="1"/>
          </p:cNvSpPr>
          <p:nvPr>
            <p:ph sz="quarter" idx="17" hasCustomPrompt="1"/>
          </p:nvPr>
        </p:nvSpPr>
        <p:spPr>
          <a:xfrm>
            <a:off x="365760" y="2552700"/>
            <a:ext cx="6019800" cy="716280"/>
          </a:xfrm>
        </p:spPr>
        <p:txBody>
          <a:bodyPr anchor="t">
            <a:noAutofit/>
          </a:bodyPr>
          <a:lstStyle>
            <a:lvl1pPr marL="0" indent="0" algn="l">
              <a:spcBef>
                <a:spcPts val="400"/>
              </a:spcBef>
              <a:spcAft>
                <a:spcPts val="400"/>
              </a:spcAft>
              <a:buNone/>
              <a:defRPr sz="1800" b="0" baseline="0">
                <a:solidFill>
                  <a:schemeClr val="tx1"/>
                </a:solidFill>
                <a:latin typeface="Calibri" pitchFamily="34" charset="0"/>
              </a:defRPr>
            </a:lvl1pPr>
          </a:lstStyle>
          <a:p>
            <a:pPr lvl="0"/>
            <a:r>
              <a:rPr lang="en-US" dirty="0" smtClean="0"/>
              <a:t>Click to enter Contact Information</a:t>
            </a:r>
          </a:p>
        </p:txBody>
      </p:sp>
      <p:sp>
        <p:nvSpPr>
          <p:cNvPr id="21" name="Content Placeholder 17"/>
          <p:cNvSpPr>
            <a:spLocks noGrp="1"/>
          </p:cNvSpPr>
          <p:nvPr>
            <p:ph sz="quarter" idx="18" hasCustomPrompt="1"/>
          </p:nvPr>
        </p:nvSpPr>
        <p:spPr>
          <a:xfrm>
            <a:off x="342900" y="3520440"/>
            <a:ext cx="6019800" cy="457200"/>
          </a:xfrm>
        </p:spPr>
        <p:txBody>
          <a:bodyPr anchor="b">
            <a:normAutofit/>
          </a:bodyPr>
          <a:lstStyle>
            <a:lvl1pPr marL="0" indent="0" algn="l">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2" name="Content Placeholder 17"/>
          <p:cNvSpPr>
            <a:spLocks noGrp="1"/>
          </p:cNvSpPr>
          <p:nvPr>
            <p:ph sz="quarter" idx="19" hasCustomPrompt="1"/>
          </p:nvPr>
        </p:nvSpPr>
        <p:spPr>
          <a:xfrm>
            <a:off x="365760" y="4023360"/>
            <a:ext cx="6019800" cy="777240"/>
          </a:xfrm>
        </p:spPr>
        <p:txBody>
          <a:bodyPr anchor="t">
            <a:noAutofit/>
          </a:bodyPr>
          <a:lstStyle>
            <a:lvl1pPr marL="0" indent="0" algn="l">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spTree>
    <p:extLst>
      <p:ext uri="{BB962C8B-B14F-4D97-AF65-F5344CB8AC3E}">
        <p14:creationId xmlns:p14="http://schemas.microsoft.com/office/powerpoint/2010/main" val="14080746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3810000" y="6042660"/>
            <a:ext cx="4960937" cy="3175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3810000" y="5250180"/>
            <a:ext cx="4960620" cy="769620"/>
          </a:xfrm>
          <a:prstGeom prst="rect">
            <a:avLst/>
          </a:prstGeom>
          <a:noFill/>
          <a:ln>
            <a:noFill/>
          </a:ln>
        </p:spPr>
        <p:txBody>
          <a:bodyPr lIns="91425" tIns="91425" rIns="91425" bIns="91425" anchor="b" anchorCtr="0"/>
          <a:lstStyle>
            <a:lvl1pPr marL="0" marR="0" lvl="0" indent="0" algn="r"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 name="Shape 18"/>
          <p:cNvPicPr preferRelativeResize="0"/>
          <p:nvPr/>
        </p:nvPicPr>
        <p:blipFill rotWithShape="1">
          <a:blip r:embed="rId2">
            <a:alphaModFix/>
          </a:blip>
          <a:srcRect t="53867" b="27040"/>
          <a:stretch/>
        </p:blipFill>
        <p:spPr>
          <a:xfrm>
            <a:off x="0" y="3694176"/>
            <a:ext cx="9144000" cy="1309421"/>
          </a:xfrm>
          <a:prstGeom prst="rect">
            <a:avLst/>
          </a:prstGeom>
          <a:noFill/>
          <a:ln>
            <a:noFill/>
          </a:ln>
        </p:spPr>
      </p:pic>
      <p:sp>
        <p:nvSpPr>
          <p:cNvPr id="19" name="Shape 19"/>
          <p:cNvSpPr txBox="1">
            <a:spLocks noGrp="1"/>
          </p:cNvSpPr>
          <p:nvPr>
            <p:ph type="ctrTitle"/>
          </p:nvPr>
        </p:nvSpPr>
        <p:spPr>
          <a:xfrm>
            <a:off x="236219" y="511175"/>
            <a:ext cx="8671560" cy="1393825"/>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Calibri"/>
              <a:buNone/>
              <a:defRPr sz="3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3"/>
          </p:nvPr>
        </p:nvSpPr>
        <p:spPr>
          <a:xfrm>
            <a:off x="548639" y="1897684"/>
            <a:ext cx="8046720" cy="1752600"/>
          </a:xfrm>
          <a:prstGeom prst="rect">
            <a:avLst/>
          </a:prstGeom>
          <a:noFill/>
          <a:ln>
            <a:noFill/>
          </a:ln>
        </p:spPr>
        <p:txBody>
          <a:bodyPr lIns="91425" tIns="91425" rIns="91425" bIns="91425" anchor="t" anchorCtr="0"/>
          <a:lstStyle>
            <a:lvl1pPr marL="0" marR="0" lvl="0" indent="0" algn="ctr" rtl="0">
              <a:spcBef>
                <a:spcPts val="480"/>
              </a:spcBef>
              <a:buClr>
                <a:srgbClr val="FBA252"/>
              </a:buClr>
              <a:buFont typeface="Arial"/>
              <a:buNone/>
              <a:defRPr sz="2400" b="0" i="0" u="none" strike="noStrike" cap="none">
                <a:solidFill>
                  <a:srgbClr val="FBA252"/>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pic>
        <p:nvPicPr>
          <p:cNvPr id="21" name="Shape 21"/>
          <p:cNvPicPr preferRelativeResize="0"/>
          <p:nvPr/>
        </p:nvPicPr>
        <p:blipFill rotWithShape="1">
          <a:blip r:embed="rId3">
            <a:alphaModFix/>
          </a:blip>
          <a:srcRect/>
          <a:stretch/>
        </p:blipFill>
        <p:spPr>
          <a:xfrm>
            <a:off x="457200" y="5181600"/>
            <a:ext cx="3127247" cy="1160992"/>
          </a:xfrm>
          <a:prstGeom prst="rect">
            <a:avLst/>
          </a:prstGeom>
          <a:noFill/>
          <a:ln>
            <a:noFill/>
          </a:ln>
        </p:spPr>
      </p:pic>
    </p:spTree>
    <p:extLst>
      <p:ext uri="{BB962C8B-B14F-4D97-AF65-F5344CB8AC3E}">
        <p14:creationId xmlns:p14="http://schemas.microsoft.com/office/powerpoint/2010/main" val="10615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3/26/2019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5" r:id="rId6"/>
    <p:sldLayoutId id="2147483650" r:id="rId7"/>
    <p:sldLayoutId id="2147483651"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3" name="Content Placeholder 2"/>
          <p:cNvSpPr>
            <a:spLocks noGrp="1"/>
          </p:cNvSpPr>
          <p:nvPr>
            <p:ph sz="quarter" idx="11"/>
          </p:nvPr>
        </p:nvSpPr>
        <p:spPr/>
        <p:txBody>
          <a:bodyPr>
            <a:normAutofit fontScale="92500" lnSpcReduction="20000"/>
          </a:bodyPr>
          <a:lstStyle/>
          <a:p>
            <a:r>
              <a:rPr lang="en-US" dirty="0" smtClean="0"/>
              <a:t>March 28, 2019</a:t>
            </a:r>
          </a:p>
        </p:txBody>
      </p:sp>
      <p:sp>
        <p:nvSpPr>
          <p:cNvPr id="2" name="Content Placeholder 1"/>
          <p:cNvSpPr>
            <a:spLocks noGrp="1"/>
          </p:cNvSpPr>
          <p:nvPr>
            <p:ph sz="quarter" idx="10"/>
          </p:nvPr>
        </p:nvSpPr>
        <p:spPr/>
        <p:txBody>
          <a:bodyPr>
            <a:noAutofit/>
          </a:bodyPr>
          <a:lstStyle/>
          <a:p>
            <a:pPr lvl="0">
              <a:lnSpc>
                <a:spcPct val="80000"/>
              </a:lnSpc>
              <a:spcBef>
                <a:spcPts val="0"/>
              </a:spcBef>
              <a:buClr>
                <a:schemeClr val="dk1"/>
              </a:buClr>
              <a:buSzPct val="25000"/>
            </a:pPr>
            <a:r>
              <a:rPr lang="en-US" sz="1800" kern="0" dirty="0"/>
              <a:t>Emmanuel </a:t>
            </a:r>
            <a:r>
              <a:rPr lang="en-US" sz="1800" kern="0" dirty="0" err="1"/>
              <a:t>Agyare</a:t>
            </a:r>
            <a:endParaRPr lang="en-US" sz="1800" kern="0" dirty="0"/>
          </a:p>
          <a:p>
            <a:pPr lvl="0">
              <a:lnSpc>
                <a:spcPct val="80000"/>
              </a:lnSpc>
              <a:spcBef>
                <a:spcPts val="0"/>
              </a:spcBef>
              <a:buClr>
                <a:schemeClr val="dk1"/>
              </a:buClr>
              <a:buSzPct val="25000"/>
            </a:pPr>
            <a:r>
              <a:rPr lang="en-US" sz="1800" kern="0" dirty="0"/>
              <a:t>Taylor Daigle</a:t>
            </a:r>
          </a:p>
          <a:p>
            <a:pPr lvl="0">
              <a:lnSpc>
                <a:spcPct val="80000"/>
              </a:lnSpc>
              <a:spcBef>
                <a:spcPts val="0"/>
              </a:spcBef>
              <a:buClr>
                <a:schemeClr val="dk1"/>
              </a:buClr>
              <a:buSzPct val="25000"/>
            </a:pPr>
            <a:r>
              <a:rPr lang="en-US" sz="1800" kern="0" dirty="0"/>
              <a:t>Scott Damery</a:t>
            </a:r>
          </a:p>
          <a:p>
            <a:pPr lvl="0">
              <a:lnSpc>
                <a:spcPct val="80000"/>
              </a:lnSpc>
              <a:spcBef>
                <a:spcPts val="0"/>
              </a:spcBef>
              <a:buClr>
                <a:schemeClr val="dk1"/>
              </a:buClr>
              <a:buSzPct val="25000"/>
            </a:pPr>
            <a:r>
              <a:rPr lang="en-US" sz="1800" kern="0" dirty="0"/>
              <a:t>Trenton </a:t>
            </a:r>
            <a:r>
              <a:rPr lang="en-US" sz="1800" kern="0" dirty="0" smtClean="0"/>
              <a:t>Lipka</a:t>
            </a:r>
            <a:endParaRPr lang="en-US" sz="1800" kern="0" dirty="0"/>
          </a:p>
        </p:txBody>
      </p:sp>
      <p:sp>
        <p:nvSpPr>
          <p:cNvPr id="89" name="Shape 89"/>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Calibri"/>
              <a:buNone/>
            </a:pPr>
            <a:r>
              <a:rPr lang="en-US" sz="3600" b="1" i="0" u="none" strike="noStrike" cap="none" dirty="0" smtClean="0">
                <a:solidFill>
                  <a:schemeClr val="dk1"/>
                </a:solidFill>
                <a:latin typeface="Calibri"/>
                <a:ea typeface="Calibri"/>
                <a:cs typeface="Calibri"/>
                <a:sym typeface="Calibri"/>
              </a:rPr>
              <a:t>Catastrophe Modeling Methods</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endParaRPr lang="en-US" sz="2800" b="1" i="0" u="none" strike="noStrike" cap="none" dirty="0">
              <a:solidFill>
                <a:schemeClr val="dk1"/>
              </a:solidFill>
              <a:latin typeface="Calibri"/>
              <a:ea typeface="Calibri"/>
              <a:cs typeface="Calibri"/>
              <a:sym typeface="Calibri"/>
            </a:endParaRPr>
          </a:p>
        </p:txBody>
      </p:sp>
      <p:sp>
        <p:nvSpPr>
          <p:cNvPr id="4" name="Subtitle 3"/>
          <p:cNvSpPr>
            <a:spLocks noGrp="1"/>
          </p:cNvSpPr>
          <p:nvPr>
            <p:ph type="subTitle" idx="1"/>
          </p:nvPr>
        </p:nvSpPr>
        <p:spPr/>
        <p:txBody>
          <a:bodyPr/>
          <a:lstStyle/>
          <a:p>
            <a:r>
              <a:rPr lang="en-US" dirty="0" smtClean="0"/>
              <a:t>Analyzing the Effects of Cataclysmic Events across Industries</a:t>
            </a:r>
            <a:endParaRPr lang="en-US" dirty="0"/>
          </a:p>
        </p:txBody>
      </p:sp>
    </p:spTree>
    <p:extLst>
      <p:ext uri="{BB962C8B-B14F-4D97-AF65-F5344CB8AC3E}">
        <p14:creationId xmlns:p14="http://schemas.microsoft.com/office/powerpoint/2010/main" val="144385637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Exceedance Probability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52600"/>
            <a:ext cx="4997450" cy="3752004"/>
          </a:xfrm>
          <a:prstGeom prst="rect">
            <a:avLst/>
          </a:prstGeom>
        </p:spPr>
      </p:pic>
    </p:spTree>
    <p:extLst>
      <p:ext uri="{BB962C8B-B14F-4D97-AF65-F5344CB8AC3E}">
        <p14:creationId xmlns:p14="http://schemas.microsoft.com/office/powerpoint/2010/main" val="35880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ELT / YELT blending</a:t>
            </a:r>
          </a:p>
          <a:p>
            <a:pPr lvl="1"/>
            <a:r>
              <a:rPr lang="en-US" dirty="0" smtClean="0"/>
              <a:t>Monte Carlo Simulation used to convert RMS ELT to AIR YELT</a:t>
            </a:r>
          </a:p>
          <a:p>
            <a:pPr lvl="1"/>
            <a:r>
              <a:rPr lang="en-US" dirty="0" smtClean="0"/>
              <a:t>Sample from a uniform distribution based off weights</a:t>
            </a:r>
          </a:p>
          <a:p>
            <a:pPr lvl="1"/>
            <a:r>
              <a:rPr lang="en-US" dirty="0"/>
              <a:t>W</a:t>
            </a:r>
            <a:r>
              <a:rPr lang="en-US" dirty="0" smtClean="0"/>
              <a:t>eights probabilities at fixed amounts</a:t>
            </a:r>
          </a:p>
          <a:p>
            <a:endParaRPr lang="en-US" dirty="0"/>
          </a:p>
          <a:p>
            <a:r>
              <a:rPr lang="en-US" dirty="0" smtClean="0"/>
              <a:t>OEP Blending</a:t>
            </a:r>
          </a:p>
          <a:p>
            <a:pPr lvl="1"/>
            <a:r>
              <a:rPr lang="en-US" dirty="0" smtClean="0"/>
              <a:t>Weights applied directly to dollar amounts for a fixed return period</a:t>
            </a:r>
          </a:p>
          <a:p>
            <a:pPr lvl="1"/>
            <a:r>
              <a:rPr lang="en-US"/>
              <a:t>W</a:t>
            </a:r>
            <a:r>
              <a:rPr lang="en-US" smtClean="0"/>
              <a:t>eights </a:t>
            </a:r>
            <a:r>
              <a:rPr lang="en-US" smtClean="0"/>
              <a:t>the dollar </a:t>
            </a:r>
            <a:r>
              <a:rPr lang="en-US" dirty="0" smtClean="0"/>
              <a:t>amounts </a:t>
            </a:r>
            <a:r>
              <a:rPr lang="en-US" dirty="0" smtClean="0"/>
              <a:t>at fixed probabilities</a:t>
            </a:r>
          </a:p>
          <a:p>
            <a:pPr lvl="1"/>
            <a:endParaRPr lang="en-US" dirty="0"/>
          </a:p>
        </p:txBody>
      </p:sp>
      <p:sp>
        <p:nvSpPr>
          <p:cNvPr id="2" name="Title 1"/>
          <p:cNvSpPr>
            <a:spLocks noGrp="1"/>
          </p:cNvSpPr>
          <p:nvPr>
            <p:ph type="ctrTitle"/>
          </p:nvPr>
        </p:nvSpPr>
        <p:spPr/>
        <p:txBody>
          <a:bodyPr/>
          <a:lstStyle/>
          <a:p>
            <a:r>
              <a:rPr lang="en-US" dirty="0" smtClean="0"/>
              <a:t>Blending Models</a:t>
            </a:r>
            <a:endParaRPr lang="en-US" dirty="0"/>
          </a:p>
        </p:txBody>
      </p:sp>
      <p:sp>
        <p:nvSpPr>
          <p:cNvPr id="123" name="Shape 123"/>
          <p:cNvSpPr txBox="1">
            <a:spLocks noGrp="1"/>
          </p:cNvSpPr>
          <p:nvPr>
            <p:ph type="body" idx="4294967295"/>
          </p:nvPr>
        </p:nvSpPr>
        <p:spPr>
          <a:xfrm>
            <a:off x="0" y="1066800"/>
            <a:ext cx="8267700" cy="5105400"/>
          </a:xfrm>
          <a:prstGeom prst="rect">
            <a:avLst/>
          </a:prstGeom>
        </p:spPr>
        <p:txBody>
          <a:bodyPr lIns="91425" tIns="91425" rIns="91425" bIns="91425" anchor="t" anchorCtr="0">
            <a:noAutofit/>
          </a:bodyPr>
          <a:lstStyle/>
          <a:p>
            <a:pPr marL="0" lvl="0" indent="0" rtl="0">
              <a:spcBef>
                <a:spcPts val="0"/>
              </a:spcBef>
              <a:buNone/>
            </a:pPr>
            <a:endParaRPr dirty="0"/>
          </a:p>
          <a:p>
            <a:pPr lvl="0" rtl="0">
              <a:spcBef>
                <a:spcPts val="0"/>
              </a:spcBef>
              <a:buNone/>
            </a:pPr>
            <a:endParaRPr dirty="0"/>
          </a:p>
          <a:p>
            <a:pPr lvl="0" rt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76397676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Reinsurance Decisions</a:t>
            </a:r>
          </a:p>
          <a:p>
            <a:pPr lvl="1"/>
            <a:r>
              <a:rPr lang="en-US" dirty="0" smtClean="0"/>
              <a:t>Both sides</a:t>
            </a:r>
          </a:p>
          <a:p>
            <a:pPr marL="0" indent="0">
              <a:buNone/>
            </a:pPr>
            <a:endParaRPr lang="en-US" dirty="0" smtClean="0"/>
          </a:p>
          <a:p>
            <a:r>
              <a:rPr lang="en-US" dirty="0" smtClean="0"/>
              <a:t>Individual Risk Assessment</a:t>
            </a:r>
          </a:p>
          <a:p>
            <a:endParaRPr lang="en-US" dirty="0" smtClean="0"/>
          </a:p>
          <a:p>
            <a:r>
              <a:rPr lang="en-US" dirty="0" smtClean="0"/>
              <a:t>Pricing</a:t>
            </a:r>
          </a:p>
          <a:p>
            <a:endParaRPr lang="en-US" dirty="0"/>
          </a:p>
          <a:p>
            <a:r>
              <a:rPr lang="en-US" dirty="0" smtClean="0"/>
              <a:t>Collective Risk Model</a:t>
            </a:r>
          </a:p>
          <a:p>
            <a:pPr lvl="1"/>
            <a:r>
              <a:rPr lang="en-US" dirty="0" smtClean="0"/>
              <a:t>Converting OEP output to claim count and severity distributions</a:t>
            </a:r>
          </a:p>
        </p:txBody>
      </p:sp>
      <p:sp>
        <p:nvSpPr>
          <p:cNvPr id="2" name="Title 1"/>
          <p:cNvSpPr>
            <a:spLocks noGrp="1"/>
          </p:cNvSpPr>
          <p:nvPr>
            <p:ph type="ctrTitle"/>
          </p:nvPr>
        </p:nvSpPr>
        <p:spPr/>
        <p:txBody>
          <a:bodyPr/>
          <a:lstStyle/>
          <a:p>
            <a:r>
              <a:rPr lang="en-US" dirty="0" smtClean="0"/>
              <a:t>Actuary’s Role</a:t>
            </a:r>
            <a:endParaRPr lang="en-US" dirty="0"/>
          </a:p>
        </p:txBody>
      </p:sp>
      <p:sp>
        <p:nvSpPr>
          <p:cNvPr id="110" name="Shape 110"/>
          <p:cNvSpPr txBox="1">
            <a:spLocks noGrp="1"/>
          </p:cNvSpPr>
          <p:nvPr>
            <p:ph type="body" idx="4294967295"/>
          </p:nvPr>
        </p:nvSpPr>
        <p:spPr>
          <a:xfrm>
            <a:off x="0" y="1066800"/>
            <a:ext cx="8267700" cy="51054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FBA252"/>
              </a:buClr>
              <a:buSzPct val="25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spcBef>
                <a:spcPts val="480"/>
              </a:spcBef>
              <a:buClr>
                <a:srgbClr val="FBA252"/>
              </a:buClr>
              <a:buSzPct val="100000"/>
              <a:buFont typeface="Arial"/>
              <a:buNone/>
            </a:pPr>
            <a:endParaRPr sz="2400" b="0" i="0" u="none" strike="noStrike" cap="none" dirty="0">
              <a:solidFill>
                <a:schemeClr val="dk1"/>
              </a:solidFill>
              <a:latin typeface="Calibri"/>
              <a:ea typeface="Calibri"/>
              <a:cs typeface="Calibri"/>
              <a:sym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184" y="1295400"/>
            <a:ext cx="4057650" cy="27041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290848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As technological methods improve and big data processing becomes easier, models will incorporate more data points than </a:t>
            </a:r>
            <a:r>
              <a:rPr lang="en-US" dirty="0" smtClean="0"/>
              <a:t>ever</a:t>
            </a:r>
          </a:p>
          <a:p>
            <a:r>
              <a:rPr lang="en-US" dirty="0" smtClean="0"/>
              <a:t>New </a:t>
            </a:r>
            <a:r>
              <a:rPr lang="en-US" dirty="0" smtClean="0"/>
              <a:t>types of events will start to be forecasted: wildfires, hail &amp; wind, cyber attacks and climate change</a:t>
            </a:r>
            <a:endParaRPr lang="en-US" dirty="0"/>
          </a:p>
          <a:p>
            <a:pPr lvl="1"/>
            <a:r>
              <a:rPr lang="en-US" dirty="0" smtClean="0"/>
              <a:t>This will redefine how we define a “catastrophe” </a:t>
            </a:r>
            <a:endParaRPr lang="en-US" dirty="0"/>
          </a:p>
          <a:p>
            <a:pPr lvl="2"/>
            <a:r>
              <a:rPr lang="en-US" dirty="0" smtClean="0"/>
              <a:t>Shifting focus to any disruptive event, man-made or natural</a:t>
            </a:r>
          </a:p>
          <a:p>
            <a:r>
              <a:rPr lang="en-US" dirty="0" smtClean="0"/>
              <a:t>What </a:t>
            </a:r>
            <a:r>
              <a:rPr lang="en-US" dirty="0" smtClean="0"/>
              <a:t>will be the next Hurricane Andrew?</a:t>
            </a:r>
          </a:p>
          <a:p>
            <a:pPr lvl="1"/>
            <a:r>
              <a:rPr lang="en-US" dirty="0" smtClean="0"/>
              <a:t>An event so devastating that it changes how the industry understands a risk</a:t>
            </a:r>
          </a:p>
          <a:p>
            <a:r>
              <a:rPr lang="en-US" dirty="0" smtClean="0"/>
              <a:t>Perhaps this event has already happened</a:t>
            </a:r>
            <a:endParaRPr lang="en-US" dirty="0"/>
          </a:p>
        </p:txBody>
      </p:sp>
      <p:sp>
        <p:nvSpPr>
          <p:cNvPr id="3" name="Title 2"/>
          <p:cNvSpPr>
            <a:spLocks noGrp="1"/>
          </p:cNvSpPr>
          <p:nvPr>
            <p:ph type="ctrTitle"/>
          </p:nvPr>
        </p:nvSpPr>
        <p:spPr/>
        <p:txBody>
          <a:bodyPr/>
          <a:lstStyle/>
          <a:p>
            <a:r>
              <a:rPr lang="en-US" dirty="0" smtClean="0"/>
              <a:t>Future of CAT Modeling</a:t>
            </a:r>
            <a:endParaRPr lang="en-US" dirty="0"/>
          </a:p>
        </p:txBody>
      </p:sp>
    </p:spTree>
    <p:extLst>
      <p:ext uri="{BB962C8B-B14F-4D97-AF65-F5344CB8AC3E}">
        <p14:creationId xmlns:p14="http://schemas.microsoft.com/office/powerpoint/2010/main" val="23354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3" name="Content Placeholder 2"/>
          <p:cNvSpPr>
            <a:spLocks noGrp="1"/>
          </p:cNvSpPr>
          <p:nvPr>
            <p:ph sz="quarter" idx="10"/>
          </p:nvPr>
        </p:nvSpPr>
        <p:spPr>
          <a:xfrm>
            <a:off x="444746" y="1143000"/>
            <a:ext cx="8267700" cy="5105400"/>
          </a:xfrm>
        </p:spPr>
        <p:txBody>
          <a:bodyPr>
            <a:normAutofit lnSpcReduction="10000"/>
          </a:bodyPr>
          <a:lstStyle/>
          <a:p>
            <a:r>
              <a:rPr lang="en-US" dirty="0" smtClean="0"/>
              <a:t>The</a:t>
            </a:r>
            <a:r>
              <a:rPr lang="en-US" dirty="0" smtClean="0"/>
              <a:t> </a:t>
            </a:r>
            <a:r>
              <a:rPr lang="en-US" dirty="0" smtClean="0"/>
              <a:t>devastating 2017 &amp; 2018 wildfire </a:t>
            </a:r>
            <a:r>
              <a:rPr lang="en-US" dirty="0" smtClean="0"/>
              <a:t>seasons </a:t>
            </a:r>
            <a:r>
              <a:rPr lang="en-US" dirty="0" smtClean="0"/>
              <a:t>brought attention to an underserved </a:t>
            </a:r>
            <a:r>
              <a:rPr lang="en-US" dirty="0" smtClean="0"/>
              <a:t>industry</a:t>
            </a:r>
            <a:endParaRPr lang="en-US" dirty="0" smtClean="0"/>
          </a:p>
          <a:p>
            <a:r>
              <a:rPr lang="en-US" dirty="0" smtClean="0"/>
              <a:t>Significant differences between modeling wildfires and modeling “traditional” catastrophes (hurricanes, earthquakes)</a:t>
            </a:r>
          </a:p>
          <a:p>
            <a:pPr lvl="1"/>
            <a:r>
              <a:rPr lang="en-US" dirty="0" smtClean="0"/>
              <a:t>Predicting occurrences is more difficult because most wildfires (84%) are started by humans</a:t>
            </a:r>
          </a:p>
          <a:p>
            <a:pPr lvl="1"/>
            <a:r>
              <a:rPr lang="en-US" dirty="0" smtClean="0"/>
              <a:t>How fires interact with undeveloped landscapes vs. urban landscapes</a:t>
            </a:r>
          </a:p>
          <a:p>
            <a:pPr lvl="1"/>
            <a:r>
              <a:rPr lang="en-US" dirty="0" smtClean="0"/>
              <a:t>Requires more detailed topographical models of regions</a:t>
            </a:r>
          </a:p>
          <a:p>
            <a:pPr lvl="1"/>
            <a:r>
              <a:rPr lang="en-US" dirty="0" smtClean="0"/>
              <a:t>Locations repeat frequently, but severity varies wildly</a:t>
            </a:r>
          </a:p>
          <a:p>
            <a:r>
              <a:rPr lang="en-US" dirty="0" smtClean="0"/>
              <a:t>Are the 2017 &amp; 2018 wildfire seasons catastrophic enough to change the industry?</a:t>
            </a:r>
            <a:endParaRPr lang="en-US" dirty="0"/>
          </a:p>
          <a:p>
            <a:pPr lvl="1"/>
            <a:r>
              <a:rPr lang="en-US" dirty="0" smtClean="0"/>
              <a:t>Lets examine more closely the impact of the fires</a:t>
            </a:r>
          </a:p>
        </p:txBody>
      </p:sp>
      <p:sp>
        <p:nvSpPr>
          <p:cNvPr id="2" name="Title 1"/>
          <p:cNvSpPr>
            <a:spLocks noGrp="1"/>
          </p:cNvSpPr>
          <p:nvPr>
            <p:ph type="ctrTitle"/>
          </p:nvPr>
        </p:nvSpPr>
        <p:spPr/>
        <p:txBody>
          <a:bodyPr/>
          <a:lstStyle/>
          <a:p>
            <a:r>
              <a:rPr lang="en-US" dirty="0" smtClean="0"/>
              <a:t>Wildfire Modeling</a:t>
            </a:r>
            <a:endParaRPr lang="en-US" dirty="0"/>
          </a:p>
        </p:txBody>
      </p:sp>
    </p:spTree>
    <p:extLst>
      <p:ext uri="{BB962C8B-B14F-4D97-AF65-F5344CB8AC3E}">
        <p14:creationId xmlns:p14="http://schemas.microsoft.com/office/powerpoint/2010/main" val="8793889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idx="10"/>
          </p:nvPr>
        </p:nvSpPr>
        <p:spPr/>
        <p:txBody>
          <a:bodyPr/>
          <a:lstStyle/>
          <a:p>
            <a:pPr lvl="0"/>
            <a:r>
              <a:rPr lang="en-US" dirty="0" smtClean="0"/>
              <a:t>Began on November 8</a:t>
            </a:r>
            <a:r>
              <a:rPr lang="en-US" baseline="30000" dirty="0" smtClean="0"/>
              <a:t>th</a:t>
            </a:r>
            <a:r>
              <a:rPr lang="en-US" dirty="0" smtClean="0"/>
              <a:t>, 2018</a:t>
            </a:r>
          </a:p>
          <a:p>
            <a:pPr lvl="0"/>
            <a:r>
              <a:rPr lang="en-US" dirty="0" smtClean="0"/>
              <a:t>Spanned 240 square miles</a:t>
            </a:r>
          </a:p>
          <a:p>
            <a:pPr lvl="0"/>
            <a:r>
              <a:rPr lang="en-US" dirty="0" smtClean="0"/>
              <a:t>Destroyed almost 19,000 structures</a:t>
            </a:r>
          </a:p>
          <a:p>
            <a:pPr lvl="0"/>
            <a:r>
              <a:rPr lang="en-US" dirty="0" smtClean="0"/>
              <a:t>Total damages have been estimated to be $16.5 billion</a:t>
            </a:r>
          </a:p>
          <a:p>
            <a:pPr lvl="1"/>
            <a:r>
              <a:rPr lang="en-US" dirty="0" smtClean="0"/>
              <a:t>Approximately $4 billion was not insured</a:t>
            </a:r>
          </a:p>
          <a:p>
            <a:pPr lvl="0"/>
            <a:r>
              <a:rPr lang="en-US" dirty="0" smtClean="0"/>
              <a:t>At least 85 fatalities</a:t>
            </a:r>
          </a:p>
          <a:p>
            <a:pPr lvl="0"/>
            <a:r>
              <a:rPr lang="en-US" dirty="0" smtClean="0"/>
              <a:t>The fire was considered contained on November 25</a:t>
            </a:r>
            <a:r>
              <a:rPr lang="en-US" baseline="30000" dirty="0" smtClean="0"/>
              <a:t>th</a:t>
            </a:r>
            <a:r>
              <a:rPr lang="en-US" dirty="0" smtClean="0"/>
              <a:t>, 2018</a:t>
            </a:r>
          </a:p>
          <a:p>
            <a:pPr lvl="1"/>
            <a:endParaRPr lang="en-US" dirty="0"/>
          </a:p>
        </p:txBody>
      </p:sp>
      <p:sp>
        <p:nvSpPr>
          <p:cNvPr id="3" name="Title 2"/>
          <p:cNvSpPr>
            <a:spLocks noGrp="1"/>
          </p:cNvSpPr>
          <p:nvPr>
            <p:ph type="ctrTitle"/>
          </p:nvPr>
        </p:nvSpPr>
        <p:spPr/>
        <p:txBody>
          <a:bodyPr/>
          <a:lstStyle/>
          <a:p>
            <a:r>
              <a:rPr lang="en-US" smtClean="0"/>
              <a:t>California’s Camp Fire</a:t>
            </a:r>
            <a:endParaRPr lang="en-US" dirty="0"/>
          </a:p>
        </p:txBody>
      </p:sp>
    </p:spTree>
    <p:extLst>
      <p:ext uri="{BB962C8B-B14F-4D97-AF65-F5344CB8AC3E}">
        <p14:creationId xmlns:p14="http://schemas.microsoft.com/office/powerpoint/2010/main" val="315341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lvl="0"/>
            <a:r>
              <a:rPr lang="en-US" dirty="0" smtClean="0"/>
              <a:t>At its last full year in operation, company estimated $33.5 million per year in revenue and around 120 employees</a:t>
            </a:r>
          </a:p>
          <a:p>
            <a:pPr lvl="0"/>
            <a:r>
              <a:rPr lang="en-US" dirty="0" smtClean="0"/>
              <a:t>Facing $64 million in claims from California residents</a:t>
            </a:r>
          </a:p>
          <a:p>
            <a:pPr lvl="0"/>
            <a:r>
              <a:rPr lang="en-US" dirty="0" smtClean="0"/>
              <a:t>Liquidated all assets</a:t>
            </a:r>
          </a:p>
          <a:p>
            <a:pPr lvl="0"/>
            <a:r>
              <a:rPr lang="en-US" dirty="0" smtClean="0"/>
              <a:t>Passed on remaining claims to California's Insurance Guarantee Association</a:t>
            </a:r>
          </a:p>
          <a:p>
            <a:pPr lvl="0"/>
            <a:r>
              <a:rPr lang="en-US" dirty="0" smtClean="0"/>
              <a:t>Left hundreds without HO coverage</a:t>
            </a:r>
          </a:p>
        </p:txBody>
      </p:sp>
      <p:sp>
        <p:nvSpPr>
          <p:cNvPr id="3" name="Title 2"/>
          <p:cNvSpPr>
            <a:spLocks noGrp="1"/>
          </p:cNvSpPr>
          <p:nvPr>
            <p:ph type="ctrTitle"/>
          </p:nvPr>
        </p:nvSpPr>
        <p:spPr/>
        <p:txBody>
          <a:bodyPr/>
          <a:lstStyle/>
          <a:p>
            <a:r>
              <a:rPr lang="en-US" smtClean="0"/>
              <a:t>Merced Property and Casualty Company</a:t>
            </a:r>
            <a:endParaRPr lang="en-US" dirty="0"/>
          </a:p>
        </p:txBody>
      </p:sp>
    </p:spTree>
    <p:extLst>
      <p:ext uri="{BB962C8B-B14F-4D97-AF65-F5344CB8AC3E}">
        <p14:creationId xmlns:p14="http://schemas.microsoft.com/office/powerpoint/2010/main" val="102331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0"/>
          </p:nvPr>
        </p:nvSpPr>
        <p:spPr/>
        <p:txBody>
          <a:bodyPr/>
          <a:lstStyle/>
          <a:p>
            <a:pPr lvl="0"/>
            <a:r>
              <a:rPr lang="en-US" dirty="0" smtClean="0"/>
              <a:t>Effects on insureds</a:t>
            </a:r>
          </a:p>
          <a:p>
            <a:pPr lvl="1"/>
            <a:r>
              <a:rPr lang="en-US" dirty="0" smtClean="0"/>
              <a:t>Current effect: concern with being indemnified for losses</a:t>
            </a:r>
          </a:p>
          <a:p>
            <a:pPr lvl="1"/>
            <a:r>
              <a:rPr lang="en-US" dirty="0" smtClean="0"/>
              <a:t>Future effect: increases in premium or unable to find coverage</a:t>
            </a:r>
          </a:p>
          <a:p>
            <a:pPr lvl="0"/>
            <a:r>
              <a:rPr lang="en-US" dirty="0" smtClean="0"/>
              <a:t>Effects on regulators</a:t>
            </a:r>
          </a:p>
          <a:p>
            <a:pPr lvl="1"/>
            <a:r>
              <a:rPr lang="en-US" dirty="0" smtClean="0"/>
              <a:t>Current effect: concern with being indemnified for losses</a:t>
            </a:r>
          </a:p>
          <a:p>
            <a:pPr lvl="1"/>
            <a:r>
              <a:rPr lang="en-US" dirty="0" smtClean="0"/>
              <a:t>Future effect: ensuring prices are actuarially sound but also affordable, increase in California FAIR Plan due to lack of available coverage</a:t>
            </a:r>
          </a:p>
          <a:p>
            <a:pPr lvl="0"/>
            <a:r>
              <a:rPr lang="en-US" dirty="0" smtClean="0"/>
              <a:t>Effects on insurance companies</a:t>
            </a:r>
          </a:p>
          <a:p>
            <a:pPr lvl="1"/>
            <a:r>
              <a:rPr lang="en-US" dirty="0" smtClean="0"/>
              <a:t>Current effect: insolvency due to large influx of claims</a:t>
            </a:r>
          </a:p>
          <a:p>
            <a:pPr lvl="1"/>
            <a:r>
              <a:rPr lang="en-US" dirty="0" smtClean="0"/>
              <a:t>Future effect: setting rates adequate to pay claims, may need to diversify to new states and markets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sym typeface="Calibri"/>
            </a:endParaRPr>
          </a:p>
          <a:p>
            <a:endParaRPr lang="en-US" dirty="0">
              <a:sym typeface="Calibri"/>
            </a:endParaRPr>
          </a:p>
        </p:txBody>
      </p:sp>
      <p:sp>
        <p:nvSpPr>
          <p:cNvPr id="138" name="Shape 138"/>
          <p:cNvSpPr txBox="1">
            <a:spLocks noGrp="1"/>
          </p:cNvSpPr>
          <p:nvPr>
            <p:ph type="ctrTitle"/>
          </p:nvPr>
        </p:nvSpPr>
        <p:spPr/>
        <p:txBody>
          <a:bodyPr/>
          <a:lstStyle/>
          <a:p>
            <a:pPr lvl="0"/>
            <a:r>
              <a:rPr lang="en-US" smtClean="0">
                <a:sym typeface="Calibri"/>
              </a:rPr>
              <a:t>Homeowners Insurance</a:t>
            </a:r>
            <a:endParaRPr lang="en-US" dirty="0">
              <a:sym typeface="Calibri"/>
            </a:endParaRPr>
          </a:p>
        </p:txBody>
      </p:sp>
    </p:spTree>
    <p:extLst>
      <p:ext uri="{BB962C8B-B14F-4D97-AF65-F5344CB8AC3E}">
        <p14:creationId xmlns:p14="http://schemas.microsoft.com/office/powerpoint/2010/main" val="815691743"/>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lvl="0"/>
            <a:r>
              <a:rPr lang="en-US" dirty="0" smtClean="0"/>
              <a:t>A study by </a:t>
            </a:r>
            <a:r>
              <a:rPr lang="en-US" i="1" dirty="0" smtClean="0"/>
              <a:t>Visit California </a:t>
            </a:r>
            <a:r>
              <a:rPr lang="en-US" dirty="0" smtClean="0"/>
              <a:t>estimates 11% of travelers cancelled their trips because of the wildfires through August 2018.</a:t>
            </a:r>
          </a:p>
          <a:p>
            <a:pPr lvl="1"/>
            <a:r>
              <a:rPr lang="en-US" dirty="0" smtClean="0"/>
              <a:t>This represents an projected $20 million of loss to the state’s tourism industry.</a:t>
            </a:r>
          </a:p>
          <a:p>
            <a:pPr lvl="0"/>
            <a:r>
              <a:rPr lang="en-US" dirty="0" smtClean="0"/>
              <a:t>The same study estimates at least 20% of all tourists visit a national park.  </a:t>
            </a:r>
          </a:p>
          <a:p>
            <a:pPr lvl="1"/>
            <a:r>
              <a:rPr lang="en-US" dirty="0" smtClean="0"/>
              <a:t>Due to closures from wildfires, it is projected the Yosemite National Park lost upwards of $10 million in revenue through August 2018.</a:t>
            </a:r>
            <a:endParaRPr lang="en-US" dirty="0"/>
          </a:p>
          <a:p>
            <a:pPr lvl="1"/>
            <a:endParaRPr lang="en-US" dirty="0" smtClean="0"/>
          </a:p>
        </p:txBody>
      </p:sp>
      <p:sp>
        <p:nvSpPr>
          <p:cNvPr id="3" name="Title 2"/>
          <p:cNvSpPr>
            <a:spLocks noGrp="1"/>
          </p:cNvSpPr>
          <p:nvPr>
            <p:ph type="ctrTitle"/>
          </p:nvPr>
        </p:nvSpPr>
        <p:spPr/>
        <p:txBody>
          <a:bodyPr/>
          <a:lstStyle/>
          <a:p>
            <a:r>
              <a:rPr lang="en-US" smtClean="0"/>
              <a:t>Tourism Industry</a:t>
            </a:r>
            <a:endParaRPr lang="en-US" dirty="0"/>
          </a:p>
        </p:txBody>
      </p:sp>
    </p:spTree>
    <p:extLst>
      <p:ext uri="{BB962C8B-B14F-4D97-AF65-F5344CB8AC3E}">
        <p14:creationId xmlns:p14="http://schemas.microsoft.com/office/powerpoint/2010/main" val="3253051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38150" y="1066800"/>
            <a:ext cx="8267700" cy="5105400"/>
          </a:xfrm>
        </p:spPr>
        <p:txBody>
          <a:bodyPr/>
          <a:lstStyle/>
          <a:p>
            <a:r>
              <a:rPr lang="en-US" dirty="0" smtClean="0"/>
              <a:t>Federal law prohibits marijuana, making it uninsurable.</a:t>
            </a:r>
          </a:p>
          <a:p>
            <a:r>
              <a:rPr lang="en-US" dirty="0" smtClean="0"/>
              <a:t>Recreational marijuana is legal in California and is projected to bring in over $6 billion in sales by 2020.</a:t>
            </a:r>
          </a:p>
          <a:p>
            <a:r>
              <a:rPr lang="en-US" dirty="0" smtClean="0"/>
              <a:t>Approximately 10,000 to 15,000 operating marijuana farms in California in 2017 </a:t>
            </a:r>
          </a:p>
          <a:p>
            <a:r>
              <a:rPr lang="en-US" dirty="0" smtClean="0"/>
              <a:t>Larger farms can have investors purchase stake for upwards of $5 million into facilities and $3 million product.</a:t>
            </a:r>
          </a:p>
          <a:p>
            <a:pPr lvl="1"/>
            <a:r>
              <a:rPr lang="en-US" dirty="0" smtClean="0"/>
              <a:t>These large farmers are now pressured to get investors to put more money into the business.</a:t>
            </a:r>
          </a:p>
          <a:p>
            <a:r>
              <a:rPr lang="en-US" dirty="0" smtClean="0"/>
              <a:t>Plants not damaged by the fire could have been damaged by the smoke and are not fit for sale as a result.</a:t>
            </a:r>
            <a:endParaRPr lang="en-US" dirty="0"/>
          </a:p>
        </p:txBody>
      </p:sp>
      <p:sp>
        <p:nvSpPr>
          <p:cNvPr id="3" name="Title 2"/>
          <p:cNvSpPr>
            <a:spLocks noGrp="1"/>
          </p:cNvSpPr>
          <p:nvPr>
            <p:ph type="ctrTitle"/>
          </p:nvPr>
        </p:nvSpPr>
        <p:spPr/>
        <p:txBody>
          <a:bodyPr/>
          <a:lstStyle/>
          <a:p>
            <a:r>
              <a:rPr lang="en-US" smtClean="0"/>
              <a:t>Marijuana Industry</a:t>
            </a:r>
            <a:endParaRPr lang="en-US" dirty="0"/>
          </a:p>
        </p:txBody>
      </p:sp>
    </p:spTree>
    <p:extLst>
      <p:ext uri="{BB962C8B-B14F-4D97-AF65-F5344CB8AC3E}">
        <p14:creationId xmlns:p14="http://schemas.microsoft.com/office/powerpoint/2010/main" val="972199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Taylor and Scott</a:t>
            </a:r>
          </a:p>
          <a:p>
            <a:pPr lvl="1"/>
            <a:r>
              <a:rPr lang="en-US" dirty="0"/>
              <a:t>B</a:t>
            </a:r>
            <a:r>
              <a:rPr lang="en-US" dirty="0" smtClean="0"/>
              <a:t>ackground information regarding Catastrophe (CAT) modeling</a:t>
            </a:r>
          </a:p>
          <a:p>
            <a:pPr lvl="1"/>
            <a:r>
              <a:rPr lang="en-US" dirty="0" smtClean="0"/>
              <a:t>A comparison of the major CAT modeling companies</a:t>
            </a:r>
          </a:p>
          <a:p>
            <a:pPr lvl="1"/>
            <a:r>
              <a:rPr lang="en-US" dirty="0" smtClean="0"/>
              <a:t>An actuary’s role in CAT modeling</a:t>
            </a:r>
          </a:p>
          <a:p>
            <a:pPr lvl="1"/>
            <a:r>
              <a:rPr lang="en-US" dirty="0" smtClean="0"/>
              <a:t>Future of CAT modeling, with a specific focus on wildfire models</a:t>
            </a:r>
          </a:p>
          <a:p>
            <a:r>
              <a:rPr lang="en-US" dirty="0" smtClean="0"/>
              <a:t>Trenton and Emmanuel</a:t>
            </a:r>
          </a:p>
          <a:p>
            <a:pPr lvl="1"/>
            <a:r>
              <a:rPr lang="en-US" dirty="0" smtClean="0"/>
              <a:t>Wildfire modeling and a look at the California fires</a:t>
            </a:r>
          </a:p>
          <a:p>
            <a:pPr lvl="1"/>
            <a:r>
              <a:rPr lang="en-US" dirty="0" smtClean="0"/>
              <a:t>The recent wildfire season’s impact on homeowners coverage</a:t>
            </a:r>
          </a:p>
          <a:p>
            <a:pPr lvl="1"/>
            <a:r>
              <a:rPr lang="en-US" dirty="0" smtClean="0"/>
              <a:t>Wildfire impact on tourism and marijuana industries</a:t>
            </a:r>
          </a:p>
          <a:p>
            <a:r>
              <a:rPr lang="en-US" dirty="0" smtClean="0"/>
              <a:t>Conclusion &amp; Questions</a:t>
            </a:r>
          </a:p>
          <a:p>
            <a:pPr lvl="1"/>
            <a:endParaRPr lang="en-US" dirty="0" smtClean="0"/>
          </a:p>
          <a:p>
            <a:pPr lvl="1"/>
            <a:endParaRPr lang="en-US" dirty="0" smtClean="0"/>
          </a:p>
        </p:txBody>
      </p:sp>
      <p:sp>
        <p:nvSpPr>
          <p:cNvPr id="3" name="Title 2"/>
          <p:cNvSpPr>
            <a:spLocks noGrp="1"/>
          </p:cNvSpPr>
          <p:nvPr>
            <p:ph type="ctrTitle"/>
          </p:nvPr>
        </p:nvSpPr>
        <p:spPr/>
        <p:txBody>
          <a:bodyPr/>
          <a:lstStyle/>
          <a:p>
            <a:r>
              <a:rPr lang="en-US" dirty="0" smtClean="0"/>
              <a:t>Agenda</a:t>
            </a:r>
            <a:endParaRPr lang="en-US" dirty="0"/>
          </a:p>
        </p:txBody>
      </p:sp>
    </p:spTree>
    <p:extLst>
      <p:ext uri="{BB962C8B-B14F-4D97-AF65-F5344CB8AC3E}">
        <p14:creationId xmlns:p14="http://schemas.microsoft.com/office/powerpoint/2010/main" val="373384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r>
              <a:rPr lang="en-US" dirty="0" smtClean="0"/>
              <a:t>It is vital that we continue to adapt quickly in response to catastrophic events.</a:t>
            </a:r>
          </a:p>
          <a:p>
            <a:pPr marL="0" indent="0">
              <a:buNone/>
            </a:pPr>
            <a:endParaRPr lang="en-US" dirty="0" smtClean="0"/>
          </a:p>
          <a:p>
            <a:r>
              <a:rPr lang="en-US" dirty="0" smtClean="0"/>
              <a:t>Models are great tools, but they are not the entire picture.</a:t>
            </a:r>
          </a:p>
          <a:p>
            <a:pPr marL="0" indent="0">
              <a:buNone/>
            </a:pPr>
            <a:r>
              <a:rPr lang="en-US" dirty="0" smtClean="0"/>
              <a:t> </a:t>
            </a:r>
          </a:p>
          <a:p>
            <a:r>
              <a:rPr lang="en-US" dirty="0" smtClean="0"/>
              <a:t>Ultimately, events like the CA wildfire provide data for us to refine our use of models.</a:t>
            </a:r>
          </a:p>
          <a:p>
            <a:endParaRPr lang="en-US" dirty="0"/>
          </a:p>
          <a:p>
            <a:pPr marL="0" indent="0">
              <a:buNone/>
            </a:pPr>
            <a:endParaRPr lang="en-US" dirty="0"/>
          </a:p>
        </p:txBody>
      </p:sp>
      <p:sp>
        <p:nvSpPr>
          <p:cNvPr id="3" name="Title 2"/>
          <p:cNvSpPr>
            <a:spLocks noGrp="1"/>
          </p:cNvSpPr>
          <p:nvPr>
            <p:ph type="ctrTitle"/>
          </p:nvPr>
        </p:nvSpPr>
        <p:spPr/>
        <p:txBody>
          <a:bodyPr/>
          <a:lstStyle/>
          <a:p>
            <a:r>
              <a:rPr lang="en-US" dirty="0" smtClean="0"/>
              <a:t>In Conclusion</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9595"/>
            <a:ext cx="3581400" cy="2526642"/>
          </a:xfrm>
          <a:prstGeom prst="rect">
            <a:avLst/>
          </a:prstGeom>
        </p:spPr>
      </p:pic>
    </p:spTree>
    <p:extLst>
      <p:ext uri="{BB962C8B-B14F-4D97-AF65-F5344CB8AC3E}">
        <p14:creationId xmlns:p14="http://schemas.microsoft.com/office/powerpoint/2010/main" val="634984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txBox="1">
            <a:spLocks noGrp="1"/>
          </p:cNvSpPr>
          <p:nvPr>
            <p:ph type="ctrTitle"/>
          </p:nvPr>
        </p:nvSpPr>
        <p:spPr>
          <a:prstGeom prst="rect">
            <a:avLst/>
          </a:prstGeom>
          <a:noFill/>
          <a:ln>
            <a:noFill/>
          </a:ln>
        </p:spPr>
        <p:txBody>
          <a:bodyPr lIns="91425" tIns="45700" rIns="91425" bIns="45700" anchor="t" anchorCtr="0">
            <a:noAutofit/>
          </a:bodyPr>
          <a:lstStyle/>
          <a:p>
            <a:pPr lvl="0">
              <a:buSzPct val="25000"/>
            </a:pPr>
            <a:r>
              <a:rPr lang="en-US" dirty="0"/>
              <a:t>Questions?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48253" y="1295400"/>
            <a:ext cx="6794630" cy="4191000"/>
          </a:xfrm>
          <a:prstGeom prst="rect">
            <a:avLst/>
          </a:prstGeom>
        </p:spPr>
      </p:pic>
    </p:spTree>
    <p:extLst>
      <p:ext uri="{BB962C8B-B14F-4D97-AF65-F5344CB8AC3E}">
        <p14:creationId xmlns:p14="http://schemas.microsoft.com/office/powerpoint/2010/main" val="840151568"/>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pPr marL="0" indent="0">
              <a:buNone/>
            </a:pPr>
            <a:r>
              <a:rPr lang="en-US" sz="2100" dirty="0"/>
              <a:t>“What is Catastrophe Modeling?”</a:t>
            </a:r>
          </a:p>
          <a:p>
            <a:r>
              <a:rPr lang="en-US" sz="1500" dirty="0" smtClean="0"/>
              <a:t>RMS, June 2015</a:t>
            </a:r>
            <a:endParaRPr lang="en-US" sz="1500" dirty="0"/>
          </a:p>
          <a:p>
            <a:pPr marL="0" indent="0">
              <a:buNone/>
            </a:pPr>
            <a:endParaRPr lang="en-US" sz="1400" dirty="0"/>
          </a:p>
          <a:p>
            <a:pPr marL="0" indent="0">
              <a:buNone/>
            </a:pPr>
            <a:r>
              <a:rPr lang="en-US" sz="2100" dirty="0"/>
              <a:t>“A Guide to Catastrophe Modeling”</a:t>
            </a:r>
          </a:p>
          <a:p>
            <a:r>
              <a:rPr lang="en-US" sz="1400" dirty="0" smtClean="0"/>
              <a:t>The Review – Worldwide Reinsurance, 2008</a:t>
            </a:r>
          </a:p>
          <a:p>
            <a:pPr marL="0" indent="0">
              <a:buNone/>
            </a:pPr>
            <a:endParaRPr lang="en-US" sz="2000" dirty="0" smtClean="0"/>
          </a:p>
          <a:p>
            <a:pPr marL="0" indent="0">
              <a:buNone/>
            </a:pPr>
            <a:r>
              <a:rPr lang="en-US" sz="2100" dirty="0" smtClean="0"/>
              <a:t>“</a:t>
            </a:r>
            <a:r>
              <a:rPr lang="en-US" sz="2100" dirty="0"/>
              <a:t>Notes on Using Property Catastrophe Model Results”</a:t>
            </a:r>
          </a:p>
          <a:p>
            <a:r>
              <a:rPr lang="en-US" sz="1400" dirty="0" smtClean="0"/>
              <a:t>CAS, June 2017</a:t>
            </a:r>
            <a:endParaRPr lang="en-US" sz="1400" dirty="0"/>
          </a:p>
          <a:p>
            <a:pPr marL="0" indent="0">
              <a:buNone/>
            </a:pPr>
            <a:endParaRPr lang="en-US" sz="2000" dirty="0" smtClean="0"/>
          </a:p>
          <a:p>
            <a:pPr marL="0" indent="0">
              <a:buNone/>
            </a:pPr>
            <a:r>
              <a:rPr lang="en-US" sz="2000" dirty="0" smtClean="0"/>
              <a:t>“The Camp Fire’s Cost Force an Insurance Company Out of Business”</a:t>
            </a:r>
          </a:p>
          <a:p>
            <a:r>
              <a:rPr lang="en-US" sz="1400" dirty="0" smtClean="0"/>
              <a:t>Pacific Standard, December 2018</a:t>
            </a:r>
          </a:p>
          <a:p>
            <a:pPr marL="0" indent="0">
              <a:buNone/>
            </a:pPr>
            <a:endParaRPr lang="en-US" sz="1400" dirty="0"/>
          </a:p>
          <a:p>
            <a:pPr marL="0" indent="0">
              <a:buNone/>
            </a:pPr>
            <a:r>
              <a:rPr lang="en-US" sz="2000" dirty="0" smtClean="0"/>
              <a:t>“Marijuana Farms are Burning in California Wildfires”</a:t>
            </a:r>
            <a:endParaRPr lang="en-US" sz="2000" dirty="0"/>
          </a:p>
          <a:p>
            <a:r>
              <a:rPr lang="en-US" sz="1400" dirty="0" smtClean="0"/>
              <a:t>CNN, October 2017</a:t>
            </a:r>
          </a:p>
          <a:p>
            <a:pPr marL="0" indent="0">
              <a:buNone/>
            </a:pPr>
            <a:endParaRPr lang="en-US" sz="1400" dirty="0" smtClean="0"/>
          </a:p>
          <a:p>
            <a:pPr marL="0" indent="0">
              <a:buNone/>
            </a:pPr>
            <a:r>
              <a:rPr lang="en-US" sz="2000" dirty="0"/>
              <a:t>“ </a:t>
            </a:r>
            <a:r>
              <a:rPr lang="en-US" sz="2000" dirty="0" smtClean="0"/>
              <a:t>California’s Tourism Industry Hit Hard by Wildfires”</a:t>
            </a:r>
            <a:endParaRPr lang="en-US" sz="2000" dirty="0"/>
          </a:p>
          <a:p>
            <a:r>
              <a:rPr lang="en-US" sz="1400" dirty="0" smtClean="0"/>
              <a:t>The California Report, August 2018</a:t>
            </a:r>
            <a:endParaRPr lang="en-US" sz="1400" dirty="0"/>
          </a:p>
          <a:p>
            <a:pPr marL="0" indent="0">
              <a:buNone/>
            </a:pPr>
            <a:endParaRPr lang="en-US" sz="1050" dirty="0" smtClean="0"/>
          </a:p>
          <a:p>
            <a:pPr marL="0" indent="0">
              <a:buNone/>
            </a:pPr>
            <a:endParaRPr lang="en-US" sz="1400" dirty="0"/>
          </a:p>
          <a:p>
            <a:pPr marL="0" indent="0">
              <a:buNone/>
            </a:pPr>
            <a:endParaRPr lang="en-US" sz="1400" dirty="0"/>
          </a:p>
        </p:txBody>
      </p:sp>
      <p:sp>
        <p:nvSpPr>
          <p:cNvPr id="159" name="Shape 159"/>
          <p:cNvSpPr txBox="1">
            <a:spLocks noGrp="1"/>
          </p:cNvSpPr>
          <p:nvPr>
            <p:ph type="ctrTitle"/>
          </p:nvPr>
        </p:nvSpPr>
        <p:spPr>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dirty="0" smtClean="0"/>
              <a:t>Resources</a:t>
            </a:r>
            <a:endParaRPr lang="en-US" dirty="0"/>
          </a:p>
        </p:txBody>
      </p:sp>
    </p:spTree>
    <p:extLst>
      <p:ext uri="{BB962C8B-B14F-4D97-AF65-F5344CB8AC3E}">
        <p14:creationId xmlns:p14="http://schemas.microsoft.com/office/powerpoint/2010/main" val="1284406231"/>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Thank You for Your Attention</a:t>
            </a:r>
            <a:endParaRPr lang="en-US" dirty="0"/>
          </a:p>
        </p:txBody>
      </p:sp>
      <p:sp>
        <p:nvSpPr>
          <p:cNvPr id="10" name="Content Placeholder 9"/>
          <p:cNvSpPr>
            <a:spLocks noGrp="1"/>
          </p:cNvSpPr>
          <p:nvPr>
            <p:ph sz="quarter" idx="16"/>
          </p:nvPr>
        </p:nvSpPr>
        <p:spPr>
          <a:xfrm>
            <a:off x="533400" y="3369818"/>
            <a:ext cx="6019800" cy="457200"/>
          </a:xfrm>
        </p:spPr>
        <p:txBody>
          <a:bodyPr/>
          <a:lstStyle/>
          <a:p>
            <a:r>
              <a:rPr lang="en-US" dirty="0" smtClean="0"/>
              <a:t>Scott Damery</a:t>
            </a:r>
            <a:endParaRPr lang="en-US" dirty="0"/>
          </a:p>
        </p:txBody>
      </p:sp>
      <p:sp>
        <p:nvSpPr>
          <p:cNvPr id="11" name="Content Placeholder 10"/>
          <p:cNvSpPr>
            <a:spLocks noGrp="1"/>
          </p:cNvSpPr>
          <p:nvPr>
            <p:ph sz="quarter" idx="17"/>
          </p:nvPr>
        </p:nvSpPr>
        <p:spPr>
          <a:xfrm>
            <a:off x="533400" y="3770448"/>
            <a:ext cx="6019800" cy="716280"/>
          </a:xfrm>
        </p:spPr>
        <p:txBody>
          <a:bodyPr/>
          <a:lstStyle/>
          <a:p>
            <a:r>
              <a:rPr lang="en-US" dirty="0" smtClean="0"/>
              <a:t>sdamery@pinnacleactuaries.com</a:t>
            </a:r>
            <a:endParaRPr lang="en-US" dirty="0"/>
          </a:p>
        </p:txBody>
      </p:sp>
      <p:sp>
        <p:nvSpPr>
          <p:cNvPr id="12" name="Content Placeholder 11"/>
          <p:cNvSpPr>
            <a:spLocks noGrp="1"/>
          </p:cNvSpPr>
          <p:nvPr>
            <p:ph sz="quarter" idx="18"/>
          </p:nvPr>
        </p:nvSpPr>
        <p:spPr>
          <a:xfrm>
            <a:off x="533400" y="4307320"/>
            <a:ext cx="6019800" cy="457200"/>
          </a:xfrm>
        </p:spPr>
        <p:txBody>
          <a:bodyPr/>
          <a:lstStyle/>
          <a:p>
            <a:r>
              <a:rPr lang="en-US" dirty="0" smtClean="0"/>
              <a:t>Emmanuel </a:t>
            </a:r>
            <a:r>
              <a:rPr lang="en-US" dirty="0" err="1" smtClean="0"/>
              <a:t>Agyare</a:t>
            </a:r>
            <a:endParaRPr lang="en-US" dirty="0"/>
          </a:p>
        </p:txBody>
      </p:sp>
      <p:sp>
        <p:nvSpPr>
          <p:cNvPr id="13" name="Content Placeholder 12"/>
          <p:cNvSpPr>
            <a:spLocks noGrp="1"/>
          </p:cNvSpPr>
          <p:nvPr>
            <p:ph sz="quarter" idx="19"/>
          </p:nvPr>
        </p:nvSpPr>
        <p:spPr>
          <a:xfrm>
            <a:off x="533400" y="4740119"/>
            <a:ext cx="6019800" cy="777240"/>
          </a:xfrm>
        </p:spPr>
        <p:txBody>
          <a:bodyPr/>
          <a:lstStyle/>
          <a:p>
            <a:r>
              <a:rPr lang="en-US" dirty="0" smtClean="0"/>
              <a:t>esagyar@ilstu.edu</a:t>
            </a:r>
            <a:endParaRPr lang="en-US" dirty="0"/>
          </a:p>
        </p:txBody>
      </p:sp>
      <p:sp>
        <p:nvSpPr>
          <p:cNvPr id="7" name="Content Placeholder 9"/>
          <p:cNvSpPr txBox="1">
            <a:spLocks/>
          </p:cNvSpPr>
          <p:nvPr/>
        </p:nvSpPr>
        <p:spPr>
          <a:xfrm>
            <a:off x="533400" y="1029263"/>
            <a:ext cx="6019800" cy="4572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200" b="1" kern="1200">
                <a:solidFill>
                  <a:srgbClr val="FF6900"/>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Trenton Lipka</a:t>
            </a:r>
            <a:endParaRPr lang="en-US" dirty="0"/>
          </a:p>
        </p:txBody>
      </p:sp>
      <p:sp>
        <p:nvSpPr>
          <p:cNvPr id="8" name="Content Placeholder 9"/>
          <p:cNvSpPr txBox="1">
            <a:spLocks/>
          </p:cNvSpPr>
          <p:nvPr/>
        </p:nvSpPr>
        <p:spPr>
          <a:xfrm>
            <a:off x="533400" y="2203716"/>
            <a:ext cx="6019800" cy="4572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200" b="1" kern="1200">
                <a:solidFill>
                  <a:srgbClr val="FF6900"/>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Taylor Daigle</a:t>
            </a:r>
            <a:endParaRPr lang="en-US" dirty="0"/>
          </a:p>
        </p:txBody>
      </p:sp>
      <p:sp>
        <p:nvSpPr>
          <p:cNvPr id="14" name="Content Placeholder 12"/>
          <p:cNvSpPr txBox="1">
            <a:spLocks/>
          </p:cNvSpPr>
          <p:nvPr/>
        </p:nvSpPr>
        <p:spPr>
          <a:xfrm>
            <a:off x="533400" y="2592578"/>
            <a:ext cx="6019800" cy="777240"/>
          </a:xfrm>
          <a:prstGeom prst="rect">
            <a:avLst/>
          </a:prstGeom>
        </p:spPr>
        <p:txBody>
          <a:bodyPr vert="horz" lIns="91440" tIns="45720" rIns="91440" bIns="45720" rtlCol="0" anchor="t">
            <a:noAutofit/>
          </a:bodyPr>
          <a:lstStyle>
            <a:lvl1pPr marL="0" indent="0" algn="l" defTabSz="914400" rtl="0" eaLnBrk="1" latinLnBrk="0" hangingPunct="1">
              <a:spcBef>
                <a:spcPts val="400"/>
              </a:spcBef>
              <a:spcAft>
                <a:spcPts val="400"/>
              </a:spcAft>
              <a:buFont typeface="Arial" pitchFamily="34" charset="0"/>
              <a:buNone/>
              <a:defRPr sz="18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dirty="0" smtClean="0"/>
              <a:t>309.807.2294</a:t>
            </a:r>
          </a:p>
          <a:p>
            <a:pPr>
              <a:spcBef>
                <a:spcPts val="0"/>
              </a:spcBef>
              <a:spcAft>
                <a:spcPts val="0"/>
              </a:spcAft>
            </a:pPr>
            <a:r>
              <a:rPr lang="en-US" dirty="0" smtClean="0"/>
              <a:t>tdaigle@pinnacleactuaries.com</a:t>
            </a:r>
          </a:p>
          <a:p>
            <a:pPr>
              <a:spcBef>
                <a:spcPts val="0"/>
              </a:spcBef>
              <a:spcAft>
                <a:spcPts val="0"/>
              </a:spcAft>
            </a:pPr>
            <a:endParaRPr lang="en-US" dirty="0"/>
          </a:p>
        </p:txBody>
      </p:sp>
      <p:sp>
        <p:nvSpPr>
          <p:cNvPr id="15" name="Content Placeholder 12"/>
          <p:cNvSpPr txBox="1">
            <a:spLocks/>
          </p:cNvSpPr>
          <p:nvPr/>
        </p:nvSpPr>
        <p:spPr>
          <a:xfrm>
            <a:off x="533400" y="1424167"/>
            <a:ext cx="6019800" cy="777240"/>
          </a:xfrm>
          <a:prstGeom prst="rect">
            <a:avLst/>
          </a:prstGeom>
        </p:spPr>
        <p:txBody>
          <a:bodyPr vert="horz" lIns="91440" tIns="45720" rIns="91440" bIns="45720" rtlCol="0" anchor="t">
            <a:noAutofit/>
          </a:bodyPr>
          <a:lstStyle>
            <a:lvl1pPr marL="0" indent="0" algn="l" defTabSz="914400" rtl="0" eaLnBrk="1" latinLnBrk="0" hangingPunct="1">
              <a:spcBef>
                <a:spcPts val="400"/>
              </a:spcBef>
              <a:spcAft>
                <a:spcPts val="400"/>
              </a:spcAft>
              <a:buFont typeface="Arial" pitchFamily="34" charset="0"/>
              <a:buNone/>
              <a:defRPr sz="18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dirty="0" smtClean="0"/>
              <a:t>309.807.2309</a:t>
            </a:r>
          </a:p>
          <a:p>
            <a:pPr>
              <a:spcBef>
                <a:spcPts val="0"/>
              </a:spcBef>
              <a:spcAft>
                <a:spcPts val="0"/>
              </a:spcAft>
            </a:pPr>
            <a:r>
              <a:rPr lang="en-US" dirty="0" smtClean="0"/>
              <a:t>tlipka@pinnacleactuaries.com</a:t>
            </a:r>
            <a:endParaRPr lang="en-US" dirty="0"/>
          </a:p>
        </p:txBody>
      </p:sp>
    </p:spTree>
    <p:extLst>
      <p:ext uri="{BB962C8B-B14F-4D97-AF65-F5344CB8AC3E}">
        <p14:creationId xmlns:p14="http://schemas.microsoft.com/office/powerpoint/2010/main" val="99724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lnSpcReduction="10000"/>
          </a:bodyPr>
          <a:lstStyle/>
          <a:p>
            <a:r>
              <a:rPr lang="en-US" dirty="0" smtClean="0"/>
              <a:t>Catastrophe modeling is widely used in risk management for perils ranging from earthquakes, hurricanes, terrorism and pandemics</a:t>
            </a:r>
          </a:p>
          <a:p>
            <a:r>
              <a:rPr lang="en-US" dirty="0" smtClean="0"/>
              <a:t>Blend of actuarial science, engineering, meteorology and seismology</a:t>
            </a:r>
          </a:p>
          <a:p>
            <a:r>
              <a:rPr lang="en-US" dirty="0" smtClean="0"/>
              <a:t>Models function in two distinct ways:</a:t>
            </a:r>
          </a:p>
          <a:p>
            <a:pPr lvl="1"/>
            <a:r>
              <a:rPr lang="en-US" dirty="0" smtClean="0"/>
              <a:t>Probabilistically – for a single event there are multiple outcomes each with a specific probability of occurring </a:t>
            </a:r>
          </a:p>
          <a:p>
            <a:pPr lvl="2"/>
            <a:r>
              <a:rPr lang="en-US" dirty="0" smtClean="0"/>
              <a:t>EX: For a Category 5 hurricane in a certain area, there is a 50% chance of X damage and a 50% chance of Y damage</a:t>
            </a:r>
          </a:p>
          <a:p>
            <a:pPr lvl="1"/>
            <a:r>
              <a:rPr lang="en-US" dirty="0" smtClean="0"/>
              <a:t>Deterministically – there is only one possible outcome for an event</a:t>
            </a:r>
          </a:p>
          <a:p>
            <a:pPr lvl="2"/>
            <a:r>
              <a:rPr lang="en-US" dirty="0" smtClean="0"/>
              <a:t>EX: For a Category 5 hurricane in a certain area, damages are X amount every single time. This is based on historical data.</a:t>
            </a:r>
            <a:endParaRPr lang="en-US" dirty="0"/>
          </a:p>
        </p:txBody>
      </p:sp>
      <p:sp>
        <p:nvSpPr>
          <p:cNvPr id="2" name="Title 1"/>
          <p:cNvSpPr>
            <a:spLocks noGrp="1"/>
          </p:cNvSpPr>
          <p:nvPr>
            <p:ph type="ctrTitle"/>
          </p:nvPr>
        </p:nvSpPr>
        <p:spPr/>
        <p:txBody>
          <a:bodyPr/>
          <a:lstStyle/>
          <a:p>
            <a:r>
              <a:rPr lang="en-US" dirty="0" smtClean="0"/>
              <a:t>What is Catastrophe (CAT) Modeling?</a:t>
            </a:r>
            <a:endParaRPr lang="en-US" dirty="0"/>
          </a:p>
        </p:txBody>
      </p:sp>
    </p:spTree>
    <p:extLst>
      <p:ext uri="{BB962C8B-B14F-4D97-AF65-F5344CB8AC3E}">
        <p14:creationId xmlns:p14="http://schemas.microsoft.com/office/powerpoint/2010/main" val="169759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en-US" dirty="0"/>
              <a:t>First “models” were push pins in physical maps in the </a:t>
            </a:r>
            <a:r>
              <a:rPr lang="en-US" dirty="0" smtClean="0"/>
              <a:t>1800s</a:t>
            </a:r>
          </a:p>
          <a:p>
            <a:r>
              <a:rPr lang="en-US" dirty="0" smtClean="0"/>
              <a:t>Technological advances allowed </a:t>
            </a:r>
            <a:r>
              <a:rPr lang="en-US" dirty="0"/>
              <a:t>modeling to be done by computers in the </a:t>
            </a:r>
            <a:r>
              <a:rPr lang="en-US" dirty="0" smtClean="0"/>
              <a:t>late 1980’s </a:t>
            </a:r>
            <a:endParaRPr lang="en-US" dirty="0"/>
          </a:p>
          <a:p>
            <a:r>
              <a:rPr lang="en-US" dirty="0" smtClean="0"/>
              <a:t>AIR Worldwide (1987), Risk Management Solutions (RMS) (1988) emerge as leading experts in CAT modeling</a:t>
            </a:r>
            <a:endParaRPr lang="en-US" dirty="0"/>
          </a:p>
          <a:p>
            <a:r>
              <a:rPr lang="en-US" dirty="0" smtClean="0"/>
              <a:t>Hurricane Andrew in 1992 signals change in modeling approach from historical to probabilistic</a:t>
            </a:r>
            <a:endParaRPr lang="en-US" dirty="0"/>
          </a:p>
          <a:p>
            <a:r>
              <a:rPr lang="en-US" dirty="0" smtClean="0"/>
              <a:t>Insurers, reinsurers, financial institutions, corporations and governments all utilize modeling worldwide</a:t>
            </a:r>
            <a:endParaRPr lang="en-US" dirty="0"/>
          </a:p>
        </p:txBody>
      </p:sp>
      <p:sp>
        <p:nvSpPr>
          <p:cNvPr id="2" name="Title 1"/>
          <p:cNvSpPr>
            <a:spLocks noGrp="1"/>
          </p:cNvSpPr>
          <p:nvPr>
            <p:ph type="ctrTitle"/>
          </p:nvPr>
        </p:nvSpPr>
        <p:spPr/>
        <p:txBody>
          <a:bodyPr/>
          <a:lstStyle/>
          <a:p>
            <a:r>
              <a:rPr lang="en-US" dirty="0" smtClean="0"/>
              <a:t>History </a:t>
            </a:r>
            <a:endParaRPr lang="en-US" dirty="0"/>
          </a:p>
        </p:txBody>
      </p:sp>
    </p:spTree>
    <p:extLst>
      <p:ext uri="{BB962C8B-B14F-4D97-AF65-F5344CB8AC3E}">
        <p14:creationId xmlns:p14="http://schemas.microsoft.com/office/powerpoint/2010/main" val="249091611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a:t>4 basic components</a:t>
            </a:r>
          </a:p>
          <a:p>
            <a:pPr lvl="1"/>
            <a:r>
              <a:rPr lang="en-US" dirty="0"/>
              <a:t>Hazard – </a:t>
            </a:r>
            <a:r>
              <a:rPr lang="en-US" dirty="0" smtClean="0"/>
              <a:t>simulates the intensity of hazard components</a:t>
            </a:r>
          </a:p>
          <a:p>
            <a:pPr marL="457200" lvl="1" indent="0">
              <a:buNone/>
            </a:pPr>
            <a:endParaRPr lang="en-US" dirty="0"/>
          </a:p>
          <a:p>
            <a:pPr lvl="1"/>
            <a:r>
              <a:rPr lang="en-US" dirty="0"/>
              <a:t>Event – simulates thousands of CAT </a:t>
            </a:r>
            <a:r>
              <a:rPr lang="en-US" dirty="0" smtClean="0"/>
              <a:t>events</a:t>
            </a:r>
          </a:p>
          <a:p>
            <a:pPr marL="457200" lvl="1" indent="0">
              <a:buNone/>
            </a:pPr>
            <a:endParaRPr lang="en-US" dirty="0" smtClean="0"/>
          </a:p>
          <a:p>
            <a:pPr lvl="1"/>
            <a:r>
              <a:rPr lang="en-US" dirty="0" smtClean="0"/>
              <a:t>Vulnerability </a:t>
            </a:r>
            <a:r>
              <a:rPr lang="en-US" dirty="0"/>
              <a:t>– used to assess structures and their </a:t>
            </a:r>
            <a:r>
              <a:rPr lang="en-US" dirty="0" smtClean="0"/>
              <a:t>content</a:t>
            </a:r>
          </a:p>
          <a:p>
            <a:pPr marL="457200" lvl="1" indent="0">
              <a:buNone/>
            </a:pPr>
            <a:endParaRPr lang="en-US" dirty="0" smtClean="0"/>
          </a:p>
          <a:p>
            <a:pPr lvl="1"/>
            <a:r>
              <a:rPr lang="en-US" dirty="0" smtClean="0"/>
              <a:t>Financial </a:t>
            </a:r>
            <a:r>
              <a:rPr lang="en-US" dirty="0"/>
              <a:t>– translates all physical damage into dollar </a:t>
            </a:r>
            <a:r>
              <a:rPr lang="en-US" dirty="0" smtClean="0"/>
              <a:t>amounts</a:t>
            </a:r>
            <a:endParaRPr lang="en-US" dirty="0"/>
          </a:p>
        </p:txBody>
      </p:sp>
      <p:sp>
        <p:nvSpPr>
          <p:cNvPr id="2" name="Title 1"/>
          <p:cNvSpPr>
            <a:spLocks noGrp="1"/>
          </p:cNvSpPr>
          <p:nvPr>
            <p:ph type="ctrTitle"/>
          </p:nvPr>
        </p:nvSpPr>
        <p:spPr/>
        <p:txBody>
          <a:bodyPr/>
          <a:lstStyle/>
          <a:p>
            <a:r>
              <a:rPr lang="en-US" dirty="0" smtClean="0"/>
              <a:t>Components</a:t>
            </a:r>
            <a:endParaRPr lang="en-US" dirty="0"/>
          </a:p>
        </p:txBody>
      </p:sp>
    </p:spTree>
    <p:extLst>
      <p:ext uri="{BB962C8B-B14F-4D97-AF65-F5344CB8AC3E}">
        <p14:creationId xmlns:p14="http://schemas.microsoft.com/office/powerpoint/2010/main" val="217284095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AIR</a:t>
            </a:r>
          </a:p>
          <a:p>
            <a:r>
              <a:rPr lang="en-US" dirty="0" smtClean="0"/>
              <a:t>YELT table</a:t>
            </a:r>
          </a:p>
          <a:p>
            <a:pPr lvl="1"/>
            <a:r>
              <a:rPr lang="en-US" dirty="0" smtClean="0"/>
              <a:t>Year event loss table</a:t>
            </a:r>
          </a:p>
          <a:p>
            <a:pPr lvl="1"/>
            <a:r>
              <a:rPr lang="en-US" dirty="0" smtClean="0"/>
              <a:t>Easy to use as a historical loss listing</a:t>
            </a:r>
          </a:p>
          <a:p>
            <a:pPr lvl="1"/>
            <a:r>
              <a:rPr lang="en-US" dirty="0" smtClean="0"/>
              <a:t>Mean, standard deviation can be calculated from these tables</a:t>
            </a:r>
            <a:endParaRPr lang="en-US" dirty="0"/>
          </a:p>
        </p:txBody>
      </p:sp>
      <p:sp>
        <p:nvSpPr>
          <p:cNvPr id="3" name="Title 2"/>
          <p:cNvSpPr>
            <a:spLocks noGrp="1"/>
          </p:cNvSpPr>
          <p:nvPr>
            <p:ph type="ctrTitle"/>
          </p:nvPr>
        </p:nvSpPr>
        <p:spPr/>
        <p:txBody>
          <a:bodyPr/>
          <a:lstStyle/>
          <a:p>
            <a:r>
              <a:rPr lang="en-US" dirty="0" smtClean="0"/>
              <a:t>AIR vs. RMS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9696596"/>
              </p:ext>
            </p:extLst>
          </p:nvPr>
        </p:nvGraphicFramePr>
        <p:xfrm>
          <a:off x="5029200" y="2057400"/>
          <a:ext cx="3059667" cy="2285999"/>
        </p:xfrm>
        <a:graphic>
          <a:graphicData uri="http://schemas.openxmlformats.org/drawingml/2006/table">
            <a:tbl>
              <a:tblPr>
                <a:tableStyleId>{5C22544A-7EE6-4342-B048-85BDC9FD1C3A}</a:tableStyleId>
              </a:tblPr>
              <a:tblGrid>
                <a:gridCol w="1019889">
                  <a:extLst>
                    <a:ext uri="{9D8B030D-6E8A-4147-A177-3AD203B41FA5}">
                      <a16:colId xmlns:a16="http://schemas.microsoft.com/office/drawing/2014/main" val="2843244481"/>
                    </a:ext>
                  </a:extLst>
                </a:gridCol>
                <a:gridCol w="1019889">
                  <a:extLst>
                    <a:ext uri="{9D8B030D-6E8A-4147-A177-3AD203B41FA5}">
                      <a16:colId xmlns:a16="http://schemas.microsoft.com/office/drawing/2014/main" val="1171051357"/>
                    </a:ext>
                  </a:extLst>
                </a:gridCol>
                <a:gridCol w="1019889">
                  <a:extLst>
                    <a:ext uri="{9D8B030D-6E8A-4147-A177-3AD203B41FA5}">
                      <a16:colId xmlns:a16="http://schemas.microsoft.com/office/drawing/2014/main" val="2567836644"/>
                    </a:ext>
                  </a:extLst>
                </a:gridCol>
              </a:tblGrid>
              <a:tr h="323385">
                <a:tc gridSpan="3">
                  <a:txBody>
                    <a:bodyPr/>
                    <a:lstStyle/>
                    <a:p>
                      <a:pPr algn="ctr" fontAlgn="b"/>
                      <a:r>
                        <a:rPr lang="en-US" sz="1100" u="none" strike="noStrike" dirty="0">
                          <a:effectLst/>
                        </a:rPr>
                        <a:t>Year Event Loss Table</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4841202"/>
                  </a:ext>
                </a:extLst>
              </a:tr>
              <a:tr h="334537">
                <a:tc gridSpan="3">
                  <a:txBody>
                    <a:bodyPr/>
                    <a:lstStyle/>
                    <a:p>
                      <a:pPr algn="ctr" fontAlgn="b"/>
                      <a:r>
                        <a:rPr lang="en-US" sz="1100" u="none" strike="noStrike" dirty="0">
                          <a:effectLst/>
                        </a:rPr>
                        <a:t>(YELT)</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2394819"/>
                  </a:ext>
                </a:extLst>
              </a:tr>
              <a:tr h="323385">
                <a:tc>
                  <a:txBody>
                    <a:bodyPr/>
                    <a:lstStyle/>
                    <a:p>
                      <a:pPr algn="ctr"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Event ID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Loss</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2098757"/>
                  </a:ext>
                </a:extLst>
              </a:tr>
              <a:tr h="323385">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9907349"/>
                  </a:ext>
                </a:extLst>
              </a:tr>
              <a:tr h="323385">
                <a:tc>
                  <a:txBody>
                    <a:bodyPr/>
                    <a:lstStyle/>
                    <a:p>
                      <a:pPr algn="r" fontAlgn="b"/>
                      <a:r>
                        <a:rPr lang="en-US" sz="1100" u="none" strike="noStrike" dirty="0" smtClean="0">
                          <a:effectLst/>
                        </a:rPr>
                        <a:t>2017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7364627"/>
                  </a:ext>
                </a:extLst>
              </a:tr>
              <a:tr h="323385">
                <a:tc>
                  <a:txBody>
                    <a:bodyPr/>
                    <a:lstStyle/>
                    <a:p>
                      <a:pPr algn="r" fontAlgn="b"/>
                      <a:r>
                        <a:rPr lang="en-US" sz="1100" u="none" strike="noStrike" dirty="0" smtClean="0">
                          <a:effectLst/>
                        </a:rPr>
                        <a:t>2017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72624269"/>
                  </a:ext>
                </a:extLst>
              </a:tr>
              <a:tr h="334537">
                <a:tc>
                  <a:txBody>
                    <a:bodyPr/>
                    <a:lstStyle/>
                    <a:p>
                      <a:pPr algn="r" fontAlgn="b"/>
                      <a:r>
                        <a:rPr lang="en-US" sz="1100" u="none" strike="noStrike" dirty="0">
                          <a:effectLst/>
                        </a:rPr>
                        <a:t>2018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smtClean="0">
                          <a:effectLst/>
                        </a:rPr>
                        <a:t>400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80675426"/>
                  </a:ext>
                </a:extLst>
              </a:tr>
            </a:tbl>
          </a:graphicData>
        </a:graphic>
      </p:graphicFrame>
    </p:spTree>
    <p:extLst>
      <p:ext uri="{BB962C8B-B14F-4D97-AF65-F5344CB8AC3E}">
        <p14:creationId xmlns:p14="http://schemas.microsoft.com/office/powerpoint/2010/main" val="253779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RMS</a:t>
            </a:r>
          </a:p>
          <a:p>
            <a:r>
              <a:rPr lang="en-US" dirty="0" smtClean="0"/>
              <a:t>ELT table</a:t>
            </a:r>
          </a:p>
          <a:p>
            <a:pPr lvl="1"/>
            <a:r>
              <a:rPr lang="en-US" dirty="0"/>
              <a:t>E</a:t>
            </a:r>
            <a:r>
              <a:rPr lang="en-US" dirty="0" smtClean="0"/>
              <a:t>vent loss table</a:t>
            </a:r>
          </a:p>
          <a:p>
            <a:pPr lvl="1"/>
            <a:r>
              <a:rPr lang="en-US" dirty="0" smtClean="0"/>
              <a:t>Parameters given for particular events</a:t>
            </a:r>
          </a:p>
          <a:p>
            <a:pPr lvl="1"/>
            <a:r>
              <a:rPr lang="en-US" dirty="0" smtClean="0"/>
              <a:t>Useful in simulating individual events with RMS parameters</a:t>
            </a:r>
          </a:p>
          <a:p>
            <a:pPr lvl="1"/>
            <a:endParaRPr lang="en-US" dirty="0"/>
          </a:p>
        </p:txBody>
      </p:sp>
      <p:sp>
        <p:nvSpPr>
          <p:cNvPr id="3" name="Title 2"/>
          <p:cNvSpPr>
            <a:spLocks noGrp="1"/>
          </p:cNvSpPr>
          <p:nvPr>
            <p:ph type="ctrTitle"/>
          </p:nvPr>
        </p:nvSpPr>
        <p:spPr/>
        <p:txBody>
          <a:bodyPr/>
          <a:lstStyle/>
          <a:p>
            <a:r>
              <a:rPr lang="en-US" dirty="0" smtClean="0"/>
              <a:t>AIR vs. RMS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17062958"/>
              </p:ext>
            </p:extLst>
          </p:nvPr>
        </p:nvGraphicFramePr>
        <p:xfrm>
          <a:off x="4553589" y="2133600"/>
          <a:ext cx="3657600" cy="116205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910307241"/>
                    </a:ext>
                  </a:extLst>
                </a:gridCol>
                <a:gridCol w="609600">
                  <a:extLst>
                    <a:ext uri="{9D8B030D-6E8A-4147-A177-3AD203B41FA5}">
                      <a16:colId xmlns:a16="http://schemas.microsoft.com/office/drawing/2014/main" val="3136955287"/>
                    </a:ext>
                  </a:extLst>
                </a:gridCol>
                <a:gridCol w="609600">
                  <a:extLst>
                    <a:ext uri="{9D8B030D-6E8A-4147-A177-3AD203B41FA5}">
                      <a16:colId xmlns:a16="http://schemas.microsoft.com/office/drawing/2014/main" val="136272067"/>
                    </a:ext>
                  </a:extLst>
                </a:gridCol>
                <a:gridCol w="609600">
                  <a:extLst>
                    <a:ext uri="{9D8B030D-6E8A-4147-A177-3AD203B41FA5}">
                      <a16:colId xmlns:a16="http://schemas.microsoft.com/office/drawing/2014/main" val="3925613965"/>
                    </a:ext>
                  </a:extLst>
                </a:gridCol>
                <a:gridCol w="609600">
                  <a:extLst>
                    <a:ext uri="{9D8B030D-6E8A-4147-A177-3AD203B41FA5}">
                      <a16:colId xmlns:a16="http://schemas.microsoft.com/office/drawing/2014/main" val="65526633"/>
                    </a:ext>
                  </a:extLst>
                </a:gridCol>
                <a:gridCol w="609600">
                  <a:extLst>
                    <a:ext uri="{9D8B030D-6E8A-4147-A177-3AD203B41FA5}">
                      <a16:colId xmlns:a16="http://schemas.microsoft.com/office/drawing/2014/main" val="1338029412"/>
                    </a:ext>
                  </a:extLst>
                </a:gridCol>
              </a:tblGrid>
              <a:tr h="228600">
                <a:tc gridSpan="6">
                  <a:txBody>
                    <a:bodyPr/>
                    <a:lstStyle/>
                    <a:p>
                      <a:pPr algn="ctr" fontAlgn="b"/>
                      <a:r>
                        <a:rPr lang="en-US" sz="1100" u="none" strike="noStrike" dirty="0">
                          <a:effectLst/>
                        </a:rPr>
                        <a:t>Event Loss Table</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316961"/>
                  </a:ext>
                </a:extLst>
              </a:tr>
              <a:tr h="190500">
                <a:tc gridSpan="6">
                  <a:txBody>
                    <a:bodyPr/>
                    <a:lstStyle/>
                    <a:p>
                      <a:pPr algn="ctr" fontAlgn="b"/>
                      <a:r>
                        <a:rPr lang="en-US" sz="1100" u="none" strike="noStrike">
                          <a:effectLst/>
                        </a:rPr>
                        <a:t>(ELT)</a:t>
                      </a:r>
                      <a:endParaRPr lang="en-US" sz="11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0806167"/>
                  </a:ext>
                </a:extLst>
              </a:tr>
              <a:tr h="184150">
                <a:tc>
                  <a:txBody>
                    <a:bodyPr/>
                    <a:lstStyle/>
                    <a:p>
                      <a:pPr algn="ctr" fontAlgn="b"/>
                      <a:r>
                        <a:rPr lang="en-US" sz="1100" u="none" strike="noStrike">
                          <a:effectLst/>
                        </a:rPr>
                        <a:t>Event ID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Rate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Mean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Sdi</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Sdc</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Exposure</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3348544"/>
                  </a:ext>
                </a:extLst>
              </a:tr>
              <a:tr h="18415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10,000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66690803"/>
                  </a:ext>
                </a:extLst>
              </a:tr>
              <a:tr h="18415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5000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16096423"/>
                  </a:ext>
                </a:extLst>
              </a:tr>
              <a:tr h="190500">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4000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68912637"/>
                  </a:ext>
                </a:extLst>
              </a:tr>
            </a:tbl>
          </a:graphicData>
        </a:graphic>
      </p:graphicFrame>
    </p:spTree>
    <p:extLst>
      <p:ext uri="{BB962C8B-B14F-4D97-AF65-F5344CB8AC3E}">
        <p14:creationId xmlns:p14="http://schemas.microsoft.com/office/powerpoint/2010/main" val="82901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en-US" dirty="0" smtClean="0"/>
              <a:t>4 widely used metrics</a:t>
            </a:r>
            <a:endParaRPr lang="en-US" dirty="0"/>
          </a:p>
          <a:p>
            <a:pPr lvl="1"/>
            <a:r>
              <a:rPr lang="en-US" dirty="0"/>
              <a:t>Exceedance Probability – probability a loss will exceed a certain </a:t>
            </a:r>
            <a:r>
              <a:rPr lang="en-US" dirty="0" smtClean="0"/>
              <a:t>amount</a:t>
            </a:r>
          </a:p>
          <a:p>
            <a:pPr lvl="1"/>
            <a:r>
              <a:rPr lang="en-US" dirty="0" smtClean="0"/>
              <a:t>Return </a:t>
            </a:r>
            <a:r>
              <a:rPr lang="en-US" dirty="0"/>
              <a:t>Period Loss – another form of exceedance probability, describes how many years might pass between times when a loss amount will be </a:t>
            </a:r>
            <a:r>
              <a:rPr lang="en-US" dirty="0" smtClean="0"/>
              <a:t>exceeded </a:t>
            </a:r>
          </a:p>
          <a:p>
            <a:pPr lvl="2"/>
            <a:r>
              <a:rPr lang="en-US" dirty="0" smtClean="0"/>
              <a:t>EX</a:t>
            </a:r>
            <a:r>
              <a:rPr lang="en-US" dirty="0"/>
              <a:t>: </a:t>
            </a:r>
            <a:r>
              <a:rPr lang="en-US" dirty="0" smtClean="0"/>
              <a:t>A </a:t>
            </a:r>
            <a:r>
              <a:rPr lang="en-US" dirty="0"/>
              <a:t>.4% would translate to a 250-year return period loss</a:t>
            </a:r>
          </a:p>
          <a:p>
            <a:pPr lvl="1"/>
            <a:r>
              <a:rPr lang="en-US" dirty="0"/>
              <a:t>Annual Average Loss – average loss of all modeled events, weighted using annual </a:t>
            </a:r>
            <a:r>
              <a:rPr lang="en-US" dirty="0" smtClean="0"/>
              <a:t>probabilities</a:t>
            </a:r>
          </a:p>
          <a:p>
            <a:pPr lvl="1"/>
            <a:r>
              <a:rPr lang="en-US" dirty="0" smtClean="0"/>
              <a:t>Coefficient </a:t>
            </a:r>
            <a:r>
              <a:rPr lang="en-US" dirty="0"/>
              <a:t>of Variation (CV) – measures the size of each set of damage </a:t>
            </a:r>
            <a:r>
              <a:rPr lang="en-US" dirty="0" smtClean="0"/>
              <a:t>outcomes</a:t>
            </a:r>
            <a:endParaRPr lang="en-US" dirty="0"/>
          </a:p>
        </p:txBody>
      </p:sp>
      <p:sp>
        <p:nvSpPr>
          <p:cNvPr id="2" name="Title 1"/>
          <p:cNvSpPr>
            <a:spLocks noGrp="1"/>
          </p:cNvSpPr>
          <p:nvPr>
            <p:ph type="ctrTitle"/>
          </p:nvPr>
        </p:nvSpPr>
        <p:spPr/>
        <p:txBody>
          <a:bodyPr/>
          <a:lstStyle/>
          <a:p>
            <a:r>
              <a:rPr lang="en-US" dirty="0" smtClean="0"/>
              <a:t>Output</a:t>
            </a:r>
            <a:endParaRPr lang="en-US" dirty="0"/>
          </a:p>
        </p:txBody>
      </p:sp>
    </p:spTree>
    <p:extLst>
      <p:ext uri="{BB962C8B-B14F-4D97-AF65-F5344CB8AC3E}">
        <p14:creationId xmlns:p14="http://schemas.microsoft.com/office/powerpoint/2010/main" val="2079058060"/>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Exceedance Probability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8755280"/>
              </p:ext>
            </p:extLst>
          </p:nvPr>
        </p:nvGraphicFramePr>
        <p:xfrm>
          <a:off x="457200" y="1828800"/>
          <a:ext cx="2743200" cy="2057401"/>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843244481"/>
                    </a:ext>
                  </a:extLst>
                </a:gridCol>
                <a:gridCol w="914400">
                  <a:extLst>
                    <a:ext uri="{9D8B030D-6E8A-4147-A177-3AD203B41FA5}">
                      <a16:colId xmlns:a16="http://schemas.microsoft.com/office/drawing/2014/main" val="1171051357"/>
                    </a:ext>
                  </a:extLst>
                </a:gridCol>
                <a:gridCol w="914400">
                  <a:extLst>
                    <a:ext uri="{9D8B030D-6E8A-4147-A177-3AD203B41FA5}">
                      <a16:colId xmlns:a16="http://schemas.microsoft.com/office/drawing/2014/main" val="2567836644"/>
                    </a:ext>
                  </a:extLst>
                </a:gridCol>
              </a:tblGrid>
              <a:tr h="291047">
                <a:tc gridSpan="3">
                  <a:txBody>
                    <a:bodyPr/>
                    <a:lstStyle/>
                    <a:p>
                      <a:pPr algn="ctr" fontAlgn="b"/>
                      <a:r>
                        <a:rPr lang="en-US" sz="1100" u="none" strike="noStrike" dirty="0">
                          <a:effectLst/>
                        </a:rPr>
                        <a:t>Year Event Loss Table</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4841202"/>
                  </a:ext>
                </a:extLst>
              </a:tr>
              <a:tr h="301083">
                <a:tc gridSpan="3">
                  <a:txBody>
                    <a:bodyPr/>
                    <a:lstStyle/>
                    <a:p>
                      <a:pPr algn="ctr" fontAlgn="b"/>
                      <a:r>
                        <a:rPr lang="en-US" sz="1100" u="none" strike="noStrike" dirty="0">
                          <a:effectLst/>
                        </a:rPr>
                        <a:t>(YELT)</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2394819"/>
                  </a:ext>
                </a:extLst>
              </a:tr>
              <a:tr h="291047">
                <a:tc>
                  <a:txBody>
                    <a:bodyPr/>
                    <a:lstStyle/>
                    <a:p>
                      <a:pPr algn="ctr"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Event ID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Loss</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2098757"/>
                  </a:ext>
                </a:extLst>
              </a:tr>
              <a:tr h="291047">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9907349"/>
                  </a:ext>
                </a:extLst>
              </a:tr>
              <a:tr h="291047">
                <a:tc>
                  <a:txBody>
                    <a:bodyPr/>
                    <a:lstStyle/>
                    <a:p>
                      <a:pPr algn="r" fontAlgn="b"/>
                      <a:r>
                        <a:rPr lang="en-US" sz="1100" u="none" strike="noStrike" dirty="0" smtClean="0">
                          <a:effectLst/>
                        </a:rPr>
                        <a:t>2017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7364627"/>
                  </a:ext>
                </a:extLst>
              </a:tr>
              <a:tr h="291047">
                <a:tc>
                  <a:txBody>
                    <a:bodyPr/>
                    <a:lstStyle/>
                    <a:p>
                      <a:pPr algn="r" fontAlgn="b"/>
                      <a:r>
                        <a:rPr lang="en-US" sz="1100" u="none" strike="noStrike" dirty="0" smtClean="0">
                          <a:effectLst/>
                        </a:rPr>
                        <a:t>2017</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72624269"/>
                  </a:ext>
                </a:extLst>
              </a:tr>
              <a:tr h="301083">
                <a:tc>
                  <a:txBody>
                    <a:bodyPr/>
                    <a:lstStyle/>
                    <a:p>
                      <a:pPr algn="r" fontAlgn="b"/>
                      <a:r>
                        <a:rPr lang="en-US" sz="1100" u="none" strike="noStrike" dirty="0">
                          <a:effectLst/>
                        </a:rPr>
                        <a:t>2018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smtClean="0">
                          <a:effectLst/>
                        </a:rPr>
                        <a:t>400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8067542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98197545"/>
              </p:ext>
            </p:extLst>
          </p:nvPr>
        </p:nvGraphicFramePr>
        <p:xfrm>
          <a:off x="5334000" y="1828800"/>
          <a:ext cx="3200400" cy="2057402"/>
        </p:xfrm>
        <a:graphic>
          <a:graphicData uri="http://schemas.openxmlformats.org/drawingml/2006/table">
            <a:tbl>
              <a:tblPr>
                <a:tableStyleId>{5C22544A-7EE6-4342-B048-85BDC9FD1C3A}</a:tableStyleId>
              </a:tblPr>
              <a:tblGrid>
                <a:gridCol w="1019032">
                  <a:extLst>
                    <a:ext uri="{9D8B030D-6E8A-4147-A177-3AD203B41FA5}">
                      <a16:colId xmlns:a16="http://schemas.microsoft.com/office/drawing/2014/main" val="756823896"/>
                    </a:ext>
                  </a:extLst>
                </a:gridCol>
                <a:gridCol w="748352">
                  <a:extLst>
                    <a:ext uri="{9D8B030D-6E8A-4147-A177-3AD203B41FA5}">
                      <a16:colId xmlns:a16="http://schemas.microsoft.com/office/drawing/2014/main" val="2527145720"/>
                    </a:ext>
                  </a:extLst>
                </a:gridCol>
                <a:gridCol w="1433016">
                  <a:extLst>
                    <a:ext uri="{9D8B030D-6E8A-4147-A177-3AD203B41FA5}">
                      <a16:colId xmlns:a16="http://schemas.microsoft.com/office/drawing/2014/main" val="3318684342"/>
                    </a:ext>
                  </a:extLst>
                </a:gridCol>
              </a:tblGrid>
              <a:tr h="284424">
                <a:tc gridSpan="3">
                  <a:txBody>
                    <a:bodyPr/>
                    <a:lstStyle/>
                    <a:p>
                      <a:pPr algn="ctr" fontAlgn="b"/>
                      <a:r>
                        <a:rPr lang="en-US" sz="1100" u="none" strike="noStrike" dirty="0">
                          <a:effectLst/>
                        </a:rPr>
                        <a:t>Empirical OEP Curve</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6245189"/>
                  </a:ext>
                </a:extLst>
              </a:tr>
              <a:tr h="558466">
                <a:tc>
                  <a:txBody>
                    <a:bodyPr/>
                    <a:lstStyle/>
                    <a:p>
                      <a:pPr algn="ctr" fontAlgn="b"/>
                      <a:r>
                        <a:rPr lang="en-US" sz="1100" u="none" strike="noStrike">
                          <a:effectLst/>
                        </a:rPr>
                        <a:t>PML</a:t>
                      </a:r>
                      <a:endParaRPr lang="en-US"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OEP</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Return Period</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1126969"/>
                  </a:ext>
                </a:extLst>
              </a:tr>
              <a:tr h="301033">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O(x)</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r = 1 / O(x)</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8909954"/>
                  </a:ext>
                </a:extLst>
              </a:tr>
              <a:tr h="301033">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1.33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029580"/>
                  </a:ext>
                </a:extLst>
              </a:tr>
              <a:tr h="301033">
                <a:tc>
                  <a:txBody>
                    <a:bodyPr/>
                    <a:lstStyle/>
                    <a:p>
                      <a:pPr algn="r" fontAlgn="b"/>
                      <a:r>
                        <a:rPr lang="en-US" sz="1100" u="none" strike="noStrike">
                          <a:effectLst/>
                        </a:rPr>
                        <a:t>400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6490133"/>
                  </a:ext>
                </a:extLst>
              </a:tr>
              <a:tr h="311413">
                <a:tc>
                  <a:txBody>
                    <a:bodyPr/>
                    <a:lstStyle/>
                    <a:p>
                      <a:pPr algn="r" fontAlgn="b"/>
                      <a:r>
                        <a:rPr lang="en-US" sz="1100" u="none" strike="noStrike">
                          <a:effectLst/>
                        </a:rPr>
                        <a:t>800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infinity</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03356298"/>
                  </a:ext>
                </a:extLst>
              </a:tr>
            </a:tbl>
          </a:graphicData>
        </a:graphic>
      </p:graphicFrame>
      <p:sp>
        <p:nvSpPr>
          <p:cNvPr id="10" name="Right Arrow 9"/>
          <p:cNvSpPr/>
          <p:nvPr/>
        </p:nvSpPr>
        <p:spPr>
          <a:xfrm>
            <a:off x="3657600" y="2667000"/>
            <a:ext cx="1295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p:cNvSpPr>
            <a:spLocks noGrp="1"/>
          </p:cNvSpPr>
          <p:nvPr>
            <p:ph sz="quarter" idx="10"/>
          </p:nvPr>
        </p:nvSpPr>
        <p:spPr>
          <a:xfrm>
            <a:off x="457200" y="4419600"/>
            <a:ext cx="4057650" cy="5105400"/>
          </a:xfrm>
        </p:spPr>
        <p:txBody>
          <a:bodyPr>
            <a:normAutofit/>
          </a:bodyPr>
          <a:lstStyle/>
          <a:p>
            <a:r>
              <a:rPr lang="en-US" sz="1800" dirty="0" smtClean="0"/>
              <a:t>PML – Probable Maximum Loss</a:t>
            </a:r>
          </a:p>
          <a:p>
            <a:r>
              <a:rPr lang="en-US" sz="1800" dirty="0" smtClean="0"/>
              <a:t>OEP – Occurrence Exceedance Probability</a:t>
            </a:r>
            <a:endParaRPr lang="en-US" sz="1800" dirty="0"/>
          </a:p>
        </p:txBody>
      </p:sp>
    </p:spTree>
    <p:extLst>
      <p:ext uri="{BB962C8B-B14F-4D97-AF65-F5344CB8AC3E}">
        <p14:creationId xmlns:p14="http://schemas.microsoft.com/office/powerpoint/2010/main" val="2990180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1823</Words>
  <Application>Microsoft Office PowerPoint</Application>
  <PresentationFormat>On-screen Show (4:3)</PresentationFormat>
  <Paragraphs>314</Paragraphs>
  <Slides>23</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Catastrophe Modeling Methods </vt:lpstr>
      <vt:lpstr>Agenda</vt:lpstr>
      <vt:lpstr>What is Catastrophe (CAT) Modeling?</vt:lpstr>
      <vt:lpstr>History </vt:lpstr>
      <vt:lpstr>Components</vt:lpstr>
      <vt:lpstr>AIR vs. RMS</vt:lpstr>
      <vt:lpstr>AIR vs. RMS</vt:lpstr>
      <vt:lpstr>Output</vt:lpstr>
      <vt:lpstr>Exceedance Probability</vt:lpstr>
      <vt:lpstr>Exceedance Probability</vt:lpstr>
      <vt:lpstr>Blending Models</vt:lpstr>
      <vt:lpstr>Actuary’s Role</vt:lpstr>
      <vt:lpstr>Future of CAT Modeling</vt:lpstr>
      <vt:lpstr>Wildfire Modeling</vt:lpstr>
      <vt:lpstr>California’s Camp Fire</vt:lpstr>
      <vt:lpstr>Merced Property and Casualty Company</vt:lpstr>
      <vt:lpstr>Homeowners Insurance</vt:lpstr>
      <vt:lpstr>Tourism Industry</vt:lpstr>
      <vt:lpstr>Marijuana Industry</vt:lpstr>
      <vt:lpstr>In Conclusion</vt:lpstr>
      <vt:lpstr>Questions?</vt:lpstr>
      <vt:lpstr>Resources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Khazeni</dc:creator>
  <cp:lastModifiedBy>Daigle, Taylor</cp:lastModifiedBy>
  <cp:revision>123</cp:revision>
  <dcterms:created xsi:type="dcterms:W3CDTF">2012-11-15T15:32:41Z</dcterms:created>
  <dcterms:modified xsi:type="dcterms:W3CDTF">2019-03-26T18:39:23Z</dcterms:modified>
</cp:coreProperties>
</file>