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3"/>
  </p:notesMasterIdLst>
  <p:sldIdLst>
    <p:sldId id="256" r:id="rId2"/>
    <p:sldId id="262" r:id="rId3"/>
    <p:sldId id="263" r:id="rId4"/>
    <p:sldId id="264" r:id="rId5"/>
    <p:sldId id="286" r:id="rId6"/>
    <p:sldId id="266" r:id="rId7"/>
    <p:sldId id="280" r:id="rId8"/>
    <p:sldId id="287" r:id="rId9"/>
    <p:sldId id="281" r:id="rId10"/>
    <p:sldId id="297" r:id="rId11"/>
    <p:sldId id="298" r:id="rId12"/>
    <p:sldId id="299" r:id="rId13"/>
    <p:sldId id="300" r:id="rId14"/>
    <p:sldId id="294" r:id="rId15"/>
    <p:sldId id="290" r:id="rId16"/>
    <p:sldId id="291" r:id="rId17"/>
    <p:sldId id="292" r:id="rId18"/>
    <p:sldId id="282" r:id="rId19"/>
    <p:sldId id="283" r:id="rId20"/>
    <p:sldId id="29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mme, Laura" initials="FL" lastIdx="1" clrIdx="0">
    <p:extLst>
      <p:ext uri="{19B8F6BF-5375-455C-9EA6-DF929625EA0E}">
        <p15:presenceInfo xmlns:p15="http://schemas.microsoft.com/office/powerpoint/2012/main" userId="S-1-5-21-3091335427-1961983969-2004635991-2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6B01"/>
    <a:srgbClr val="4D4D4D"/>
    <a:srgbClr val="8D85C0"/>
    <a:srgbClr val="F36C21"/>
    <a:srgbClr val="72B1C8"/>
    <a:srgbClr val="8BA9D8"/>
    <a:srgbClr val="FF6900"/>
    <a:srgbClr val="FBA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4" d="100"/>
          <a:sy n="104" d="100"/>
        </p:scale>
        <p:origin x="84" y="1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8F9AB-0754-498F-A2A2-9168A6A1373D}"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98671678-D9BC-47BC-BA3C-9A4174CAB23A}">
      <dgm:prSet phldrT="[Text]"/>
      <dgm:spPr/>
      <dgm:t>
        <a:bodyPr/>
        <a:lstStyle/>
        <a:p>
          <a:r>
            <a:rPr lang="en-US" dirty="0" smtClean="0">
              <a:latin typeface="Calibri" panose="020F0502020204030204" pitchFamily="34" charset="0"/>
              <a:cs typeface="Calibri" panose="020F0502020204030204" pitchFamily="34" charset="0"/>
            </a:rPr>
            <a:t>Test Sample Input</a:t>
          </a:r>
          <a:endParaRPr lang="en-US" dirty="0">
            <a:latin typeface="Calibri" panose="020F0502020204030204" pitchFamily="34" charset="0"/>
            <a:cs typeface="Calibri" panose="020F0502020204030204" pitchFamily="34" charset="0"/>
          </a:endParaRPr>
        </a:p>
      </dgm:t>
    </dgm:pt>
    <dgm:pt modelId="{16E04F94-949D-4602-A8E0-586D1EB8941E}" type="parTrans" cxnId="{887F4962-0FA6-4498-88F9-DD86C215C132}">
      <dgm:prSet/>
      <dgm:spPr/>
      <dgm:t>
        <a:bodyPr/>
        <a:lstStyle/>
        <a:p>
          <a:endParaRPr lang="en-US">
            <a:latin typeface="Calibri" panose="020F0502020204030204" pitchFamily="34" charset="0"/>
            <a:cs typeface="Calibri" panose="020F0502020204030204" pitchFamily="34" charset="0"/>
          </a:endParaRPr>
        </a:p>
      </dgm:t>
    </dgm:pt>
    <dgm:pt modelId="{DEA06B33-7708-4D5B-804B-03E8BB0AC928}" type="sibTrans" cxnId="{887F4962-0FA6-4498-88F9-DD86C215C132}">
      <dgm:prSet/>
      <dgm:spPr/>
      <dgm:t>
        <a:bodyPr/>
        <a:lstStyle/>
        <a:p>
          <a:endParaRPr lang="en-US">
            <a:latin typeface="Calibri" panose="020F0502020204030204" pitchFamily="34" charset="0"/>
            <a:cs typeface="Calibri" panose="020F0502020204030204" pitchFamily="34" charset="0"/>
          </a:endParaRPr>
        </a:p>
      </dgm:t>
    </dgm:pt>
    <dgm:pt modelId="{42918255-8826-4F36-B9DA-1F55D40AD269}">
      <dgm:prSet phldrT="[Text]"/>
      <dgm:spPr/>
      <dgm:t>
        <a:bodyPr/>
        <a:lstStyle/>
        <a:p>
          <a:r>
            <a:rPr lang="en-US" dirty="0" smtClean="0">
              <a:latin typeface="Calibri" panose="020F0502020204030204" pitchFamily="34" charset="0"/>
              <a:cs typeface="Calibri" panose="020F0502020204030204" pitchFamily="34" charset="0"/>
            </a:rPr>
            <a:t>Tree 1</a:t>
          </a:r>
          <a:endParaRPr lang="en-US" dirty="0">
            <a:latin typeface="Calibri" panose="020F0502020204030204" pitchFamily="34" charset="0"/>
            <a:cs typeface="Calibri" panose="020F0502020204030204" pitchFamily="34" charset="0"/>
          </a:endParaRPr>
        </a:p>
      </dgm:t>
    </dgm:pt>
    <dgm:pt modelId="{7BBADB6A-A681-4B2B-90BE-C005C7D0B1E8}" type="parTrans" cxnId="{CFBF1D9C-27CD-4917-B5AF-05AEF2511BE5}">
      <dgm:prSet/>
      <dgm:spPr/>
      <dgm:t>
        <a:bodyPr/>
        <a:lstStyle/>
        <a:p>
          <a:endParaRPr lang="en-US">
            <a:latin typeface="Calibri" panose="020F0502020204030204" pitchFamily="34" charset="0"/>
            <a:cs typeface="Calibri" panose="020F0502020204030204" pitchFamily="34" charset="0"/>
          </a:endParaRPr>
        </a:p>
      </dgm:t>
    </dgm:pt>
    <dgm:pt modelId="{E0EAC461-405B-4565-BAB8-39BECA1C75C6}" type="sibTrans" cxnId="{CFBF1D9C-27CD-4917-B5AF-05AEF2511BE5}">
      <dgm:prSet/>
      <dgm:spPr/>
      <dgm:t>
        <a:bodyPr/>
        <a:lstStyle/>
        <a:p>
          <a:endParaRPr lang="en-US">
            <a:latin typeface="Calibri" panose="020F0502020204030204" pitchFamily="34" charset="0"/>
            <a:cs typeface="Calibri" panose="020F0502020204030204" pitchFamily="34" charset="0"/>
          </a:endParaRPr>
        </a:p>
      </dgm:t>
    </dgm:pt>
    <dgm:pt modelId="{B80B16EF-FDB3-4F75-99C8-8E1E26812F55}">
      <dgm:prSet phldrT="[Text]"/>
      <dgm:spPr/>
      <dgm:t>
        <a:bodyPr/>
        <a:lstStyle/>
        <a:p>
          <a:r>
            <a:rPr lang="en-US" dirty="0" smtClean="0">
              <a:latin typeface="Calibri" panose="020F0502020204030204" pitchFamily="34" charset="0"/>
              <a:cs typeface="Calibri" panose="020F0502020204030204" pitchFamily="34" charset="0"/>
            </a:rPr>
            <a:t>Output</a:t>
          </a:r>
          <a:endParaRPr lang="en-US" dirty="0">
            <a:latin typeface="Calibri" panose="020F0502020204030204" pitchFamily="34" charset="0"/>
            <a:cs typeface="Calibri" panose="020F0502020204030204" pitchFamily="34" charset="0"/>
          </a:endParaRPr>
        </a:p>
      </dgm:t>
    </dgm:pt>
    <dgm:pt modelId="{278600E8-F9EA-4047-A088-2398459EA4F8}" type="parTrans" cxnId="{EE7306B2-FE4D-462D-9BB4-88A0717D93BD}">
      <dgm:prSet/>
      <dgm:spPr/>
      <dgm:t>
        <a:bodyPr/>
        <a:lstStyle/>
        <a:p>
          <a:endParaRPr lang="en-US">
            <a:latin typeface="Calibri" panose="020F0502020204030204" pitchFamily="34" charset="0"/>
            <a:cs typeface="Calibri" panose="020F0502020204030204" pitchFamily="34" charset="0"/>
          </a:endParaRPr>
        </a:p>
      </dgm:t>
    </dgm:pt>
    <dgm:pt modelId="{D40483AA-999C-47DD-9134-3149CE4C3BBB}" type="sibTrans" cxnId="{EE7306B2-FE4D-462D-9BB4-88A0717D93BD}">
      <dgm:prSet/>
      <dgm:spPr/>
      <dgm:t>
        <a:bodyPr/>
        <a:lstStyle/>
        <a:p>
          <a:endParaRPr lang="en-US">
            <a:latin typeface="Calibri" panose="020F0502020204030204" pitchFamily="34" charset="0"/>
            <a:cs typeface="Calibri" panose="020F0502020204030204" pitchFamily="34" charset="0"/>
          </a:endParaRPr>
        </a:p>
      </dgm:t>
    </dgm:pt>
    <dgm:pt modelId="{C14558ED-268A-4F55-9168-97AF5DD2AB1C}">
      <dgm:prSet phldrT="[Text]"/>
      <dgm:spPr/>
      <dgm:t>
        <a:bodyPr/>
        <a:lstStyle/>
        <a:p>
          <a:r>
            <a:rPr lang="en-US" dirty="0" smtClean="0">
              <a:latin typeface="Calibri" panose="020F0502020204030204" pitchFamily="34" charset="0"/>
              <a:cs typeface="Calibri" panose="020F0502020204030204" pitchFamily="34" charset="0"/>
            </a:rPr>
            <a:t>Prediction 1</a:t>
          </a:r>
          <a:endParaRPr lang="en-US" dirty="0">
            <a:latin typeface="Calibri" panose="020F0502020204030204" pitchFamily="34" charset="0"/>
            <a:cs typeface="Calibri" panose="020F0502020204030204" pitchFamily="34" charset="0"/>
          </a:endParaRPr>
        </a:p>
      </dgm:t>
    </dgm:pt>
    <dgm:pt modelId="{6F65FB6A-EEA0-472F-990B-AFEE7F7D00A0}" type="parTrans" cxnId="{8B64BFEB-AD79-4415-B6DB-0F9519CA8AA4}">
      <dgm:prSet/>
      <dgm:spPr/>
      <dgm:t>
        <a:bodyPr/>
        <a:lstStyle/>
        <a:p>
          <a:endParaRPr lang="en-US">
            <a:latin typeface="Calibri" panose="020F0502020204030204" pitchFamily="34" charset="0"/>
            <a:cs typeface="Calibri" panose="020F0502020204030204" pitchFamily="34" charset="0"/>
          </a:endParaRPr>
        </a:p>
      </dgm:t>
    </dgm:pt>
    <dgm:pt modelId="{3D344840-ACB6-494E-AE7E-01E3E4EB6CA1}" type="sibTrans" cxnId="{8B64BFEB-AD79-4415-B6DB-0F9519CA8AA4}">
      <dgm:prSet/>
      <dgm:spPr/>
      <dgm:t>
        <a:bodyPr/>
        <a:lstStyle/>
        <a:p>
          <a:endParaRPr lang="en-US">
            <a:latin typeface="Calibri" panose="020F0502020204030204" pitchFamily="34" charset="0"/>
            <a:cs typeface="Calibri" panose="020F0502020204030204" pitchFamily="34" charset="0"/>
          </a:endParaRPr>
        </a:p>
      </dgm:t>
    </dgm:pt>
    <dgm:pt modelId="{E9A0715D-2FD0-4138-9F17-38932CAD9DB2}">
      <dgm:prSet phldrT="[Text]"/>
      <dgm:spPr/>
      <dgm:t>
        <a:bodyPr/>
        <a:lstStyle/>
        <a:p>
          <a:r>
            <a:rPr lang="en-US" dirty="0" smtClean="0">
              <a:latin typeface="Calibri" panose="020F0502020204030204" pitchFamily="34" charset="0"/>
              <a:cs typeface="Calibri" panose="020F0502020204030204" pitchFamily="34" charset="0"/>
            </a:rPr>
            <a:t>Tree 2</a:t>
          </a:r>
          <a:endParaRPr lang="en-US" dirty="0">
            <a:latin typeface="Calibri" panose="020F0502020204030204" pitchFamily="34" charset="0"/>
            <a:cs typeface="Calibri" panose="020F0502020204030204" pitchFamily="34" charset="0"/>
          </a:endParaRPr>
        </a:p>
      </dgm:t>
    </dgm:pt>
    <dgm:pt modelId="{02F1EBDD-F768-4B39-822E-70F2EEF5FC9A}" type="parTrans" cxnId="{26D5EC03-EBD7-4411-AFD1-C8C86F298406}">
      <dgm:prSet/>
      <dgm:spPr/>
      <dgm:t>
        <a:bodyPr/>
        <a:lstStyle/>
        <a:p>
          <a:endParaRPr lang="en-US">
            <a:latin typeface="Calibri" panose="020F0502020204030204" pitchFamily="34" charset="0"/>
            <a:cs typeface="Calibri" panose="020F0502020204030204" pitchFamily="34" charset="0"/>
          </a:endParaRPr>
        </a:p>
      </dgm:t>
    </dgm:pt>
    <dgm:pt modelId="{CE07899C-B9CA-41FD-A38E-27914FC24A08}" type="sibTrans" cxnId="{26D5EC03-EBD7-4411-AFD1-C8C86F298406}">
      <dgm:prSet/>
      <dgm:spPr/>
      <dgm:t>
        <a:bodyPr/>
        <a:lstStyle/>
        <a:p>
          <a:endParaRPr lang="en-US">
            <a:latin typeface="Calibri" panose="020F0502020204030204" pitchFamily="34" charset="0"/>
            <a:cs typeface="Calibri" panose="020F0502020204030204" pitchFamily="34" charset="0"/>
          </a:endParaRPr>
        </a:p>
      </dgm:t>
    </dgm:pt>
    <dgm:pt modelId="{81EF2A2A-55B2-4E12-9CC5-2E4D521296F9}">
      <dgm:prSet phldrT="[Text]"/>
      <dgm:spPr/>
      <dgm:t>
        <a:bodyPr/>
        <a:lstStyle/>
        <a:p>
          <a:r>
            <a:rPr lang="en-US" dirty="0" smtClean="0">
              <a:latin typeface="Calibri" panose="020F0502020204030204" pitchFamily="34" charset="0"/>
              <a:cs typeface="Calibri" panose="020F0502020204030204" pitchFamily="34" charset="0"/>
            </a:rPr>
            <a:t>Prediction 2</a:t>
          </a:r>
          <a:endParaRPr lang="en-US" dirty="0">
            <a:latin typeface="Calibri" panose="020F0502020204030204" pitchFamily="34" charset="0"/>
            <a:cs typeface="Calibri" panose="020F0502020204030204" pitchFamily="34" charset="0"/>
          </a:endParaRPr>
        </a:p>
      </dgm:t>
    </dgm:pt>
    <dgm:pt modelId="{20423EC5-09C7-45D1-BA9B-CF9404CA6293}" type="parTrans" cxnId="{0D9A2ADD-8CEA-4DF3-B331-BCCE2E4A428F}">
      <dgm:prSet/>
      <dgm:spPr/>
      <dgm:t>
        <a:bodyPr/>
        <a:lstStyle/>
        <a:p>
          <a:endParaRPr lang="en-US">
            <a:latin typeface="Calibri" panose="020F0502020204030204" pitchFamily="34" charset="0"/>
            <a:cs typeface="Calibri" panose="020F0502020204030204" pitchFamily="34" charset="0"/>
          </a:endParaRPr>
        </a:p>
      </dgm:t>
    </dgm:pt>
    <dgm:pt modelId="{CC0890A4-FB77-4FB7-899E-68D517D325A2}" type="sibTrans" cxnId="{0D9A2ADD-8CEA-4DF3-B331-BCCE2E4A428F}">
      <dgm:prSet/>
      <dgm:spPr/>
      <dgm:t>
        <a:bodyPr/>
        <a:lstStyle/>
        <a:p>
          <a:endParaRPr lang="en-US">
            <a:latin typeface="Calibri" panose="020F0502020204030204" pitchFamily="34" charset="0"/>
            <a:cs typeface="Calibri" panose="020F0502020204030204" pitchFamily="34" charset="0"/>
          </a:endParaRPr>
        </a:p>
      </dgm:t>
    </dgm:pt>
    <dgm:pt modelId="{EC9FEC64-1543-4859-B727-82061C82462D}" type="pres">
      <dgm:prSet presAssocID="{9A28F9AB-0754-498F-A2A2-9168A6A1373D}" presName="hierChild1" presStyleCnt="0">
        <dgm:presLayoutVars>
          <dgm:chPref val="1"/>
          <dgm:dir/>
          <dgm:animOne val="branch"/>
          <dgm:animLvl val="lvl"/>
          <dgm:resizeHandles/>
        </dgm:presLayoutVars>
      </dgm:prSet>
      <dgm:spPr/>
      <dgm:t>
        <a:bodyPr/>
        <a:lstStyle/>
        <a:p>
          <a:endParaRPr lang="en-US"/>
        </a:p>
      </dgm:t>
    </dgm:pt>
    <dgm:pt modelId="{9F10B88B-EE28-42B8-969F-C6F833EF7EFE}" type="pres">
      <dgm:prSet presAssocID="{98671678-D9BC-47BC-BA3C-9A4174CAB23A}" presName="hierRoot1" presStyleCnt="0"/>
      <dgm:spPr/>
    </dgm:pt>
    <dgm:pt modelId="{3043FFDD-38D9-4F96-8233-34CB7516CE77}" type="pres">
      <dgm:prSet presAssocID="{98671678-D9BC-47BC-BA3C-9A4174CAB23A}" presName="composite" presStyleCnt="0"/>
      <dgm:spPr/>
    </dgm:pt>
    <dgm:pt modelId="{C942890F-300A-475F-B816-D4D14FD1AF0D}" type="pres">
      <dgm:prSet presAssocID="{98671678-D9BC-47BC-BA3C-9A4174CAB23A}" presName="image" presStyleLbl="node0" presStyleIdx="0" presStyleCnt="1" custLinFactNeighborX="1314" custLinFactNeighborY="-4142"/>
      <dgm:spPr>
        <a:blipFill rotWithShape="1">
          <a:blip xmlns:r="http://schemas.openxmlformats.org/officeDocument/2006/relationships" r:embed="rId1"/>
          <a:stretch>
            <a:fillRect/>
          </a:stretch>
        </a:blipFill>
      </dgm:spPr>
      <dgm:t>
        <a:bodyPr/>
        <a:lstStyle/>
        <a:p>
          <a:endParaRPr lang="en-US"/>
        </a:p>
      </dgm:t>
    </dgm:pt>
    <dgm:pt modelId="{BAF94071-C792-4827-B88D-D33436AD6B46}" type="pres">
      <dgm:prSet presAssocID="{98671678-D9BC-47BC-BA3C-9A4174CAB23A}" presName="text" presStyleLbl="revTx" presStyleIdx="0" presStyleCnt="6">
        <dgm:presLayoutVars>
          <dgm:chPref val="3"/>
        </dgm:presLayoutVars>
      </dgm:prSet>
      <dgm:spPr/>
      <dgm:t>
        <a:bodyPr/>
        <a:lstStyle/>
        <a:p>
          <a:endParaRPr lang="en-US"/>
        </a:p>
      </dgm:t>
    </dgm:pt>
    <dgm:pt modelId="{6F63B6EE-951F-42CF-B261-D78C11676FAB}" type="pres">
      <dgm:prSet presAssocID="{98671678-D9BC-47BC-BA3C-9A4174CAB23A}" presName="hierChild2" presStyleCnt="0"/>
      <dgm:spPr/>
    </dgm:pt>
    <dgm:pt modelId="{C5EFF8F9-F0EB-41D4-A448-8E42FC7E2C73}" type="pres">
      <dgm:prSet presAssocID="{7BBADB6A-A681-4B2B-90BE-C005C7D0B1E8}" presName="Name10" presStyleLbl="parChTrans1D2" presStyleIdx="0" presStyleCnt="2"/>
      <dgm:spPr/>
      <dgm:t>
        <a:bodyPr/>
        <a:lstStyle/>
        <a:p>
          <a:endParaRPr lang="en-US"/>
        </a:p>
      </dgm:t>
    </dgm:pt>
    <dgm:pt modelId="{7836D654-65A2-4364-BBCB-956A2EB97977}" type="pres">
      <dgm:prSet presAssocID="{42918255-8826-4F36-B9DA-1F55D40AD269}" presName="hierRoot2" presStyleCnt="0"/>
      <dgm:spPr/>
    </dgm:pt>
    <dgm:pt modelId="{F82A5E5C-71AE-45CF-A17C-56342FAE638E}" type="pres">
      <dgm:prSet presAssocID="{42918255-8826-4F36-B9DA-1F55D40AD269}" presName="composite2" presStyleCnt="0"/>
      <dgm:spPr/>
    </dgm:pt>
    <dgm:pt modelId="{52071D7A-EC33-4C0E-A428-436907F3C380}" type="pres">
      <dgm:prSet presAssocID="{42918255-8826-4F36-B9DA-1F55D40AD269}" presName="image2" presStyleLbl="node2" presStyleIdx="0" presStyleCnt="2" custLinFactNeighborX="-766" custLinFactNeighborY="183"/>
      <dgm:spPr/>
    </dgm:pt>
    <dgm:pt modelId="{92B5F13B-808E-44D0-819A-C82BD0B8EE02}" type="pres">
      <dgm:prSet presAssocID="{42918255-8826-4F36-B9DA-1F55D40AD269}" presName="text2" presStyleLbl="revTx" presStyleIdx="1" presStyleCnt="6">
        <dgm:presLayoutVars>
          <dgm:chPref val="3"/>
        </dgm:presLayoutVars>
      </dgm:prSet>
      <dgm:spPr/>
      <dgm:t>
        <a:bodyPr/>
        <a:lstStyle/>
        <a:p>
          <a:endParaRPr lang="en-US"/>
        </a:p>
      </dgm:t>
    </dgm:pt>
    <dgm:pt modelId="{FE5DA3BB-558F-4D85-AABB-590B08BF59A7}" type="pres">
      <dgm:prSet presAssocID="{42918255-8826-4F36-B9DA-1F55D40AD269}" presName="hierChild3" presStyleCnt="0"/>
      <dgm:spPr/>
    </dgm:pt>
    <dgm:pt modelId="{467DD654-2225-4526-BAE8-C57DAB7220CD}" type="pres">
      <dgm:prSet presAssocID="{278600E8-F9EA-4047-A088-2398459EA4F8}" presName="Name17" presStyleLbl="parChTrans1D3" presStyleIdx="0" presStyleCnt="3"/>
      <dgm:spPr/>
      <dgm:t>
        <a:bodyPr/>
        <a:lstStyle/>
        <a:p>
          <a:endParaRPr lang="en-US"/>
        </a:p>
      </dgm:t>
    </dgm:pt>
    <dgm:pt modelId="{2CA62AB1-4F6F-4152-815E-9B7766743CD7}" type="pres">
      <dgm:prSet presAssocID="{B80B16EF-FDB3-4F75-99C8-8E1E26812F55}" presName="hierRoot3" presStyleCnt="0"/>
      <dgm:spPr/>
    </dgm:pt>
    <dgm:pt modelId="{005EA087-C233-4ED1-9872-54D9AE47E727}" type="pres">
      <dgm:prSet presAssocID="{B80B16EF-FDB3-4F75-99C8-8E1E26812F55}" presName="composite3" presStyleCnt="0"/>
      <dgm:spPr/>
    </dgm:pt>
    <dgm:pt modelId="{36B4ACFE-7660-492A-B79B-65FC3C8EA18A}" type="pres">
      <dgm:prSet presAssocID="{B80B16EF-FDB3-4F75-99C8-8E1E26812F55}" presName="image3" presStyleLbl="node3" presStyleIdx="0" presStyleCnt="3"/>
      <dgm:spPr>
        <a:blipFill rotWithShape="1">
          <a:blip xmlns:r="http://schemas.openxmlformats.org/officeDocument/2006/relationships" r:embed="rId1"/>
          <a:stretch>
            <a:fillRect/>
          </a:stretch>
        </a:blipFill>
      </dgm:spPr>
      <dgm:t>
        <a:bodyPr/>
        <a:lstStyle/>
        <a:p>
          <a:endParaRPr lang="en-US"/>
        </a:p>
      </dgm:t>
    </dgm:pt>
    <dgm:pt modelId="{FAEEC332-6AE0-4232-AC53-27D2141EF5C1}" type="pres">
      <dgm:prSet presAssocID="{B80B16EF-FDB3-4F75-99C8-8E1E26812F55}" presName="text3" presStyleLbl="revTx" presStyleIdx="2" presStyleCnt="6">
        <dgm:presLayoutVars>
          <dgm:chPref val="3"/>
        </dgm:presLayoutVars>
      </dgm:prSet>
      <dgm:spPr/>
      <dgm:t>
        <a:bodyPr/>
        <a:lstStyle/>
        <a:p>
          <a:endParaRPr lang="en-US"/>
        </a:p>
      </dgm:t>
    </dgm:pt>
    <dgm:pt modelId="{D767FB14-D9D3-4EDA-A2DD-0A67B8F0E565}" type="pres">
      <dgm:prSet presAssocID="{B80B16EF-FDB3-4F75-99C8-8E1E26812F55}" presName="hierChild4" presStyleCnt="0"/>
      <dgm:spPr/>
    </dgm:pt>
    <dgm:pt modelId="{0F4CB813-DBAE-4FAF-A184-6FE8095DA344}" type="pres">
      <dgm:prSet presAssocID="{6F65FB6A-EEA0-472F-990B-AFEE7F7D00A0}" presName="Name17" presStyleLbl="parChTrans1D3" presStyleIdx="1" presStyleCnt="3"/>
      <dgm:spPr/>
      <dgm:t>
        <a:bodyPr/>
        <a:lstStyle/>
        <a:p>
          <a:endParaRPr lang="en-US"/>
        </a:p>
      </dgm:t>
    </dgm:pt>
    <dgm:pt modelId="{D8EADD56-91BF-4C85-BE06-1E0EBD58BD02}" type="pres">
      <dgm:prSet presAssocID="{C14558ED-268A-4F55-9168-97AF5DD2AB1C}" presName="hierRoot3" presStyleCnt="0"/>
      <dgm:spPr/>
    </dgm:pt>
    <dgm:pt modelId="{A1752BB4-CE3B-4172-9ADE-9B9C25297EB8}" type="pres">
      <dgm:prSet presAssocID="{C14558ED-268A-4F55-9168-97AF5DD2AB1C}" presName="composite3" presStyleCnt="0"/>
      <dgm:spPr/>
    </dgm:pt>
    <dgm:pt modelId="{1337C131-1265-4AB2-8BAA-E2392F1AFB72}" type="pres">
      <dgm:prSet presAssocID="{C14558ED-268A-4F55-9168-97AF5DD2AB1C}" presName="image3" presStyleLbl="node3" presStyleIdx="1" presStyleCnt="3"/>
      <dgm:spPr>
        <a:blipFill rotWithShape="1">
          <a:blip xmlns:r="http://schemas.openxmlformats.org/officeDocument/2006/relationships" r:embed="rId1"/>
          <a:stretch>
            <a:fillRect/>
          </a:stretch>
        </a:blipFill>
      </dgm:spPr>
      <dgm:t>
        <a:bodyPr/>
        <a:lstStyle/>
        <a:p>
          <a:endParaRPr lang="en-US"/>
        </a:p>
      </dgm:t>
    </dgm:pt>
    <dgm:pt modelId="{24BDDD87-6773-4D34-B4DA-3786BF934CE0}" type="pres">
      <dgm:prSet presAssocID="{C14558ED-268A-4F55-9168-97AF5DD2AB1C}" presName="text3" presStyleLbl="revTx" presStyleIdx="3" presStyleCnt="6">
        <dgm:presLayoutVars>
          <dgm:chPref val="3"/>
        </dgm:presLayoutVars>
      </dgm:prSet>
      <dgm:spPr/>
      <dgm:t>
        <a:bodyPr/>
        <a:lstStyle/>
        <a:p>
          <a:endParaRPr lang="en-US"/>
        </a:p>
      </dgm:t>
    </dgm:pt>
    <dgm:pt modelId="{479CF879-D50A-4682-8336-8ED432884A95}" type="pres">
      <dgm:prSet presAssocID="{C14558ED-268A-4F55-9168-97AF5DD2AB1C}" presName="hierChild4" presStyleCnt="0"/>
      <dgm:spPr/>
    </dgm:pt>
    <dgm:pt modelId="{43CF268A-77AE-46CC-8B68-413998503D63}" type="pres">
      <dgm:prSet presAssocID="{02F1EBDD-F768-4B39-822E-70F2EEF5FC9A}" presName="Name10" presStyleLbl="parChTrans1D2" presStyleIdx="1" presStyleCnt="2"/>
      <dgm:spPr/>
      <dgm:t>
        <a:bodyPr/>
        <a:lstStyle/>
        <a:p>
          <a:endParaRPr lang="en-US"/>
        </a:p>
      </dgm:t>
    </dgm:pt>
    <dgm:pt modelId="{2FE364F8-A444-4525-AE17-9F6B9D1967F7}" type="pres">
      <dgm:prSet presAssocID="{E9A0715D-2FD0-4138-9F17-38932CAD9DB2}" presName="hierRoot2" presStyleCnt="0"/>
      <dgm:spPr/>
    </dgm:pt>
    <dgm:pt modelId="{FCC3FDD2-A1FE-416A-8606-4995DE6430F2}" type="pres">
      <dgm:prSet presAssocID="{E9A0715D-2FD0-4138-9F17-38932CAD9DB2}" presName="composite2" presStyleCnt="0"/>
      <dgm:spPr/>
    </dgm:pt>
    <dgm:pt modelId="{F0E6DB67-2AF7-4D7D-A94B-A0A050AAF4D8}" type="pres">
      <dgm:prSet presAssocID="{E9A0715D-2FD0-4138-9F17-38932CAD9DB2}" presName="image2" presStyleLbl="node2" presStyleIdx="1" presStyleCnt="2"/>
      <dgm:spPr>
        <a:blipFill rotWithShape="1">
          <a:blip xmlns:r="http://schemas.openxmlformats.org/officeDocument/2006/relationships" r:embed="rId1"/>
          <a:stretch>
            <a:fillRect/>
          </a:stretch>
        </a:blipFill>
      </dgm:spPr>
      <dgm:t>
        <a:bodyPr/>
        <a:lstStyle/>
        <a:p>
          <a:endParaRPr lang="en-US"/>
        </a:p>
      </dgm:t>
    </dgm:pt>
    <dgm:pt modelId="{DF805BF4-B54B-4EE0-B9E3-20A20F417BCF}" type="pres">
      <dgm:prSet presAssocID="{E9A0715D-2FD0-4138-9F17-38932CAD9DB2}" presName="text2" presStyleLbl="revTx" presStyleIdx="4" presStyleCnt="6">
        <dgm:presLayoutVars>
          <dgm:chPref val="3"/>
        </dgm:presLayoutVars>
      </dgm:prSet>
      <dgm:spPr/>
      <dgm:t>
        <a:bodyPr/>
        <a:lstStyle/>
        <a:p>
          <a:endParaRPr lang="en-US"/>
        </a:p>
      </dgm:t>
    </dgm:pt>
    <dgm:pt modelId="{47679804-0764-4DC1-860C-71548997B1EE}" type="pres">
      <dgm:prSet presAssocID="{E9A0715D-2FD0-4138-9F17-38932CAD9DB2}" presName="hierChild3" presStyleCnt="0"/>
      <dgm:spPr/>
    </dgm:pt>
    <dgm:pt modelId="{5E618252-7726-484E-9AF7-741BDAD5B88C}" type="pres">
      <dgm:prSet presAssocID="{20423EC5-09C7-45D1-BA9B-CF9404CA6293}" presName="Name17" presStyleLbl="parChTrans1D3" presStyleIdx="2" presStyleCnt="3"/>
      <dgm:spPr/>
      <dgm:t>
        <a:bodyPr/>
        <a:lstStyle/>
        <a:p>
          <a:endParaRPr lang="en-US"/>
        </a:p>
      </dgm:t>
    </dgm:pt>
    <dgm:pt modelId="{87C7F009-2429-42B6-A829-028D0AB80732}" type="pres">
      <dgm:prSet presAssocID="{81EF2A2A-55B2-4E12-9CC5-2E4D521296F9}" presName="hierRoot3" presStyleCnt="0"/>
      <dgm:spPr/>
    </dgm:pt>
    <dgm:pt modelId="{DC243C3C-3889-4DBA-8EF5-DA86CBDB213F}" type="pres">
      <dgm:prSet presAssocID="{81EF2A2A-55B2-4E12-9CC5-2E4D521296F9}" presName="composite3" presStyleCnt="0"/>
      <dgm:spPr/>
    </dgm:pt>
    <dgm:pt modelId="{2F8ADE07-8199-4232-9E70-AF11BFC9FB06}" type="pres">
      <dgm:prSet presAssocID="{81EF2A2A-55B2-4E12-9CC5-2E4D521296F9}" presName="image3" presStyleLbl="node3" presStyleIdx="2" presStyleCnt="3"/>
      <dgm:spPr>
        <a:blipFill rotWithShape="1">
          <a:blip xmlns:r="http://schemas.openxmlformats.org/officeDocument/2006/relationships" r:embed="rId1"/>
          <a:stretch>
            <a:fillRect/>
          </a:stretch>
        </a:blipFill>
      </dgm:spPr>
      <dgm:t>
        <a:bodyPr/>
        <a:lstStyle/>
        <a:p>
          <a:endParaRPr lang="en-US"/>
        </a:p>
      </dgm:t>
    </dgm:pt>
    <dgm:pt modelId="{DA375176-91BF-4A35-AA7B-4B108D9939F5}" type="pres">
      <dgm:prSet presAssocID="{81EF2A2A-55B2-4E12-9CC5-2E4D521296F9}" presName="text3" presStyleLbl="revTx" presStyleIdx="5" presStyleCnt="6">
        <dgm:presLayoutVars>
          <dgm:chPref val="3"/>
        </dgm:presLayoutVars>
      </dgm:prSet>
      <dgm:spPr/>
      <dgm:t>
        <a:bodyPr/>
        <a:lstStyle/>
        <a:p>
          <a:endParaRPr lang="en-US"/>
        </a:p>
      </dgm:t>
    </dgm:pt>
    <dgm:pt modelId="{23C893C9-6F05-4C6D-879C-C641714C58DB}" type="pres">
      <dgm:prSet presAssocID="{81EF2A2A-55B2-4E12-9CC5-2E4D521296F9}" presName="hierChild4" presStyleCnt="0"/>
      <dgm:spPr/>
    </dgm:pt>
  </dgm:ptLst>
  <dgm:cxnLst>
    <dgm:cxn modelId="{5F2CB84F-079B-474F-AC8C-88E6184C02C1}" type="presOf" srcId="{7BBADB6A-A681-4B2B-90BE-C005C7D0B1E8}" destId="{C5EFF8F9-F0EB-41D4-A448-8E42FC7E2C73}" srcOrd="0" destOrd="0" presId="urn:microsoft.com/office/officeart/2009/layout/CirclePictureHierarchy"/>
    <dgm:cxn modelId="{26D5EC03-EBD7-4411-AFD1-C8C86F298406}" srcId="{98671678-D9BC-47BC-BA3C-9A4174CAB23A}" destId="{E9A0715D-2FD0-4138-9F17-38932CAD9DB2}" srcOrd="1" destOrd="0" parTransId="{02F1EBDD-F768-4B39-822E-70F2EEF5FC9A}" sibTransId="{CE07899C-B9CA-41FD-A38E-27914FC24A08}"/>
    <dgm:cxn modelId="{887F4962-0FA6-4498-88F9-DD86C215C132}" srcId="{9A28F9AB-0754-498F-A2A2-9168A6A1373D}" destId="{98671678-D9BC-47BC-BA3C-9A4174CAB23A}" srcOrd="0" destOrd="0" parTransId="{16E04F94-949D-4602-A8E0-586D1EB8941E}" sibTransId="{DEA06B33-7708-4D5B-804B-03E8BB0AC928}"/>
    <dgm:cxn modelId="{4FA20726-B020-45E1-9C62-9DCEC38A95C1}" type="presOf" srcId="{C14558ED-268A-4F55-9168-97AF5DD2AB1C}" destId="{24BDDD87-6773-4D34-B4DA-3786BF934CE0}" srcOrd="0" destOrd="0" presId="urn:microsoft.com/office/officeart/2009/layout/CirclePictureHierarchy"/>
    <dgm:cxn modelId="{3B894946-0539-40C7-A709-854664F2E02E}" type="presOf" srcId="{9A28F9AB-0754-498F-A2A2-9168A6A1373D}" destId="{EC9FEC64-1543-4859-B727-82061C82462D}" srcOrd="0" destOrd="0" presId="urn:microsoft.com/office/officeart/2009/layout/CirclePictureHierarchy"/>
    <dgm:cxn modelId="{9EF3A1A7-92E8-4A7A-9712-AA231112D1D6}" type="presOf" srcId="{278600E8-F9EA-4047-A088-2398459EA4F8}" destId="{467DD654-2225-4526-BAE8-C57DAB7220CD}" srcOrd="0" destOrd="0" presId="urn:microsoft.com/office/officeart/2009/layout/CirclePictureHierarchy"/>
    <dgm:cxn modelId="{8E4123A2-9159-464D-9672-16BFDC52DE93}" type="presOf" srcId="{E9A0715D-2FD0-4138-9F17-38932CAD9DB2}" destId="{DF805BF4-B54B-4EE0-B9E3-20A20F417BCF}" srcOrd="0" destOrd="0" presId="urn:microsoft.com/office/officeart/2009/layout/CirclePictureHierarchy"/>
    <dgm:cxn modelId="{5CE18C85-67D8-4F8D-9782-6557587FBB36}" type="presOf" srcId="{42918255-8826-4F36-B9DA-1F55D40AD269}" destId="{92B5F13B-808E-44D0-819A-C82BD0B8EE02}" srcOrd="0" destOrd="0" presId="urn:microsoft.com/office/officeart/2009/layout/CirclePictureHierarchy"/>
    <dgm:cxn modelId="{C0F36098-09EB-420F-BED9-1E7E0087B756}" type="presOf" srcId="{6F65FB6A-EEA0-472F-990B-AFEE7F7D00A0}" destId="{0F4CB813-DBAE-4FAF-A184-6FE8095DA344}" srcOrd="0" destOrd="0" presId="urn:microsoft.com/office/officeart/2009/layout/CirclePictureHierarchy"/>
    <dgm:cxn modelId="{00131894-9477-40D3-AA9B-C7507D0BBF27}" type="presOf" srcId="{20423EC5-09C7-45D1-BA9B-CF9404CA6293}" destId="{5E618252-7726-484E-9AF7-741BDAD5B88C}" srcOrd="0" destOrd="0" presId="urn:microsoft.com/office/officeart/2009/layout/CirclePictureHierarchy"/>
    <dgm:cxn modelId="{EE7306B2-FE4D-462D-9BB4-88A0717D93BD}" srcId="{42918255-8826-4F36-B9DA-1F55D40AD269}" destId="{B80B16EF-FDB3-4F75-99C8-8E1E26812F55}" srcOrd="0" destOrd="0" parTransId="{278600E8-F9EA-4047-A088-2398459EA4F8}" sibTransId="{D40483AA-999C-47DD-9134-3149CE4C3BBB}"/>
    <dgm:cxn modelId="{EAD9BFB5-0E99-41F3-A20B-1B3C2C916F94}" type="presOf" srcId="{98671678-D9BC-47BC-BA3C-9A4174CAB23A}" destId="{BAF94071-C792-4827-B88D-D33436AD6B46}" srcOrd="0" destOrd="0" presId="urn:microsoft.com/office/officeart/2009/layout/CirclePictureHierarchy"/>
    <dgm:cxn modelId="{2255F46A-B99F-40B7-A373-39093F511D17}" type="presOf" srcId="{81EF2A2A-55B2-4E12-9CC5-2E4D521296F9}" destId="{DA375176-91BF-4A35-AA7B-4B108D9939F5}" srcOrd="0" destOrd="0" presId="urn:microsoft.com/office/officeart/2009/layout/CirclePictureHierarchy"/>
    <dgm:cxn modelId="{0D9A2ADD-8CEA-4DF3-B331-BCCE2E4A428F}" srcId="{E9A0715D-2FD0-4138-9F17-38932CAD9DB2}" destId="{81EF2A2A-55B2-4E12-9CC5-2E4D521296F9}" srcOrd="0" destOrd="0" parTransId="{20423EC5-09C7-45D1-BA9B-CF9404CA6293}" sibTransId="{CC0890A4-FB77-4FB7-899E-68D517D325A2}"/>
    <dgm:cxn modelId="{3C0F52A9-84E8-4854-8DD4-4699A471D0C0}" type="presOf" srcId="{B80B16EF-FDB3-4F75-99C8-8E1E26812F55}" destId="{FAEEC332-6AE0-4232-AC53-27D2141EF5C1}" srcOrd="0" destOrd="0" presId="urn:microsoft.com/office/officeart/2009/layout/CirclePictureHierarchy"/>
    <dgm:cxn modelId="{8B64BFEB-AD79-4415-B6DB-0F9519CA8AA4}" srcId="{42918255-8826-4F36-B9DA-1F55D40AD269}" destId="{C14558ED-268A-4F55-9168-97AF5DD2AB1C}" srcOrd="1" destOrd="0" parTransId="{6F65FB6A-EEA0-472F-990B-AFEE7F7D00A0}" sibTransId="{3D344840-ACB6-494E-AE7E-01E3E4EB6CA1}"/>
    <dgm:cxn modelId="{CFBF1D9C-27CD-4917-B5AF-05AEF2511BE5}" srcId="{98671678-D9BC-47BC-BA3C-9A4174CAB23A}" destId="{42918255-8826-4F36-B9DA-1F55D40AD269}" srcOrd="0" destOrd="0" parTransId="{7BBADB6A-A681-4B2B-90BE-C005C7D0B1E8}" sibTransId="{E0EAC461-405B-4565-BAB8-39BECA1C75C6}"/>
    <dgm:cxn modelId="{104D52D2-7F2D-45C4-B3AD-63A0BF170D73}" type="presOf" srcId="{02F1EBDD-F768-4B39-822E-70F2EEF5FC9A}" destId="{43CF268A-77AE-46CC-8B68-413998503D63}" srcOrd="0" destOrd="0" presId="urn:microsoft.com/office/officeart/2009/layout/CirclePictureHierarchy"/>
    <dgm:cxn modelId="{8D4848D1-C6C7-4069-AE1C-16BFD7CD61D9}" type="presParOf" srcId="{EC9FEC64-1543-4859-B727-82061C82462D}" destId="{9F10B88B-EE28-42B8-969F-C6F833EF7EFE}" srcOrd="0" destOrd="0" presId="urn:microsoft.com/office/officeart/2009/layout/CirclePictureHierarchy"/>
    <dgm:cxn modelId="{714B7C88-EA90-437F-98D5-E459F7F423CA}" type="presParOf" srcId="{9F10B88B-EE28-42B8-969F-C6F833EF7EFE}" destId="{3043FFDD-38D9-4F96-8233-34CB7516CE77}" srcOrd="0" destOrd="0" presId="urn:microsoft.com/office/officeart/2009/layout/CirclePictureHierarchy"/>
    <dgm:cxn modelId="{C955AE12-3744-44B5-8AF7-5DF6569CDBA5}" type="presParOf" srcId="{3043FFDD-38D9-4F96-8233-34CB7516CE77}" destId="{C942890F-300A-475F-B816-D4D14FD1AF0D}" srcOrd="0" destOrd="0" presId="urn:microsoft.com/office/officeart/2009/layout/CirclePictureHierarchy"/>
    <dgm:cxn modelId="{49F70135-33A7-40B2-8571-6AD32C9B5555}" type="presParOf" srcId="{3043FFDD-38D9-4F96-8233-34CB7516CE77}" destId="{BAF94071-C792-4827-B88D-D33436AD6B46}" srcOrd="1" destOrd="0" presId="urn:microsoft.com/office/officeart/2009/layout/CirclePictureHierarchy"/>
    <dgm:cxn modelId="{1D06CC1D-FD35-4B6C-9531-9B5A29E47E24}" type="presParOf" srcId="{9F10B88B-EE28-42B8-969F-C6F833EF7EFE}" destId="{6F63B6EE-951F-42CF-B261-D78C11676FAB}" srcOrd="1" destOrd="0" presId="urn:microsoft.com/office/officeart/2009/layout/CirclePictureHierarchy"/>
    <dgm:cxn modelId="{8AF508C6-2525-411F-862B-46B532991531}" type="presParOf" srcId="{6F63B6EE-951F-42CF-B261-D78C11676FAB}" destId="{C5EFF8F9-F0EB-41D4-A448-8E42FC7E2C73}" srcOrd="0" destOrd="0" presId="urn:microsoft.com/office/officeart/2009/layout/CirclePictureHierarchy"/>
    <dgm:cxn modelId="{ADEE122D-6DA1-4B6D-94F6-095F66AB9033}" type="presParOf" srcId="{6F63B6EE-951F-42CF-B261-D78C11676FAB}" destId="{7836D654-65A2-4364-BBCB-956A2EB97977}" srcOrd="1" destOrd="0" presId="urn:microsoft.com/office/officeart/2009/layout/CirclePictureHierarchy"/>
    <dgm:cxn modelId="{AB2E64CE-C90F-4858-938A-EBF3FF65BC95}" type="presParOf" srcId="{7836D654-65A2-4364-BBCB-956A2EB97977}" destId="{F82A5E5C-71AE-45CF-A17C-56342FAE638E}" srcOrd="0" destOrd="0" presId="urn:microsoft.com/office/officeart/2009/layout/CirclePictureHierarchy"/>
    <dgm:cxn modelId="{D3B3320C-38D2-4834-A882-059A4ECC2D0C}" type="presParOf" srcId="{F82A5E5C-71AE-45CF-A17C-56342FAE638E}" destId="{52071D7A-EC33-4C0E-A428-436907F3C380}" srcOrd="0" destOrd="0" presId="urn:microsoft.com/office/officeart/2009/layout/CirclePictureHierarchy"/>
    <dgm:cxn modelId="{A1314064-0314-46C4-98E3-2C9D5BD12BCC}" type="presParOf" srcId="{F82A5E5C-71AE-45CF-A17C-56342FAE638E}" destId="{92B5F13B-808E-44D0-819A-C82BD0B8EE02}" srcOrd="1" destOrd="0" presId="urn:microsoft.com/office/officeart/2009/layout/CirclePictureHierarchy"/>
    <dgm:cxn modelId="{5CC9F79B-41FD-4B45-8654-FDBA885DE8BE}" type="presParOf" srcId="{7836D654-65A2-4364-BBCB-956A2EB97977}" destId="{FE5DA3BB-558F-4D85-AABB-590B08BF59A7}" srcOrd="1" destOrd="0" presId="urn:microsoft.com/office/officeart/2009/layout/CirclePictureHierarchy"/>
    <dgm:cxn modelId="{206C1A20-A79B-4F14-BC4A-52DD64FCF84E}" type="presParOf" srcId="{FE5DA3BB-558F-4D85-AABB-590B08BF59A7}" destId="{467DD654-2225-4526-BAE8-C57DAB7220CD}" srcOrd="0" destOrd="0" presId="urn:microsoft.com/office/officeart/2009/layout/CirclePictureHierarchy"/>
    <dgm:cxn modelId="{DBF673E5-6BF6-4BEE-8C01-5C0A01E85801}" type="presParOf" srcId="{FE5DA3BB-558F-4D85-AABB-590B08BF59A7}" destId="{2CA62AB1-4F6F-4152-815E-9B7766743CD7}" srcOrd="1" destOrd="0" presId="urn:microsoft.com/office/officeart/2009/layout/CirclePictureHierarchy"/>
    <dgm:cxn modelId="{F94153D7-2DA4-42E7-996A-F4283CF79100}" type="presParOf" srcId="{2CA62AB1-4F6F-4152-815E-9B7766743CD7}" destId="{005EA087-C233-4ED1-9872-54D9AE47E727}" srcOrd="0" destOrd="0" presId="urn:microsoft.com/office/officeart/2009/layout/CirclePictureHierarchy"/>
    <dgm:cxn modelId="{37D50AD4-128E-46A7-80C9-BD25E272CD08}" type="presParOf" srcId="{005EA087-C233-4ED1-9872-54D9AE47E727}" destId="{36B4ACFE-7660-492A-B79B-65FC3C8EA18A}" srcOrd="0" destOrd="0" presId="urn:microsoft.com/office/officeart/2009/layout/CirclePictureHierarchy"/>
    <dgm:cxn modelId="{147D8326-4C76-4E5C-A4F7-18767B49D046}" type="presParOf" srcId="{005EA087-C233-4ED1-9872-54D9AE47E727}" destId="{FAEEC332-6AE0-4232-AC53-27D2141EF5C1}" srcOrd="1" destOrd="0" presId="urn:microsoft.com/office/officeart/2009/layout/CirclePictureHierarchy"/>
    <dgm:cxn modelId="{40D92193-2F4D-44FB-87BA-D23FDA14A2F5}" type="presParOf" srcId="{2CA62AB1-4F6F-4152-815E-9B7766743CD7}" destId="{D767FB14-D9D3-4EDA-A2DD-0A67B8F0E565}" srcOrd="1" destOrd="0" presId="urn:microsoft.com/office/officeart/2009/layout/CirclePictureHierarchy"/>
    <dgm:cxn modelId="{1DF80249-6FD0-4F54-A479-1B34DEB2321D}" type="presParOf" srcId="{FE5DA3BB-558F-4D85-AABB-590B08BF59A7}" destId="{0F4CB813-DBAE-4FAF-A184-6FE8095DA344}" srcOrd="2" destOrd="0" presId="urn:microsoft.com/office/officeart/2009/layout/CirclePictureHierarchy"/>
    <dgm:cxn modelId="{51F97B1D-6F55-4183-A104-09EB94E20326}" type="presParOf" srcId="{FE5DA3BB-558F-4D85-AABB-590B08BF59A7}" destId="{D8EADD56-91BF-4C85-BE06-1E0EBD58BD02}" srcOrd="3" destOrd="0" presId="urn:microsoft.com/office/officeart/2009/layout/CirclePictureHierarchy"/>
    <dgm:cxn modelId="{639BF632-2B78-4760-9910-F871F54B2A23}" type="presParOf" srcId="{D8EADD56-91BF-4C85-BE06-1E0EBD58BD02}" destId="{A1752BB4-CE3B-4172-9ADE-9B9C25297EB8}" srcOrd="0" destOrd="0" presId="urn:microsoft.com/office/officeart/2009/layout/CirclePictureHierarchy"/>
    <dgm:cxn modelId="{3D492549-6E23-4256-8172-C9E43365B1BF}" type="presParOf" srcId="{A1752BB4-CE3B-4172-9ADE-9B9C25297EB8}" destId="{1337C131-1265-4AB2-8BAA-E2392F1AFB72}" srcOrd="0" destOrd="0" presId="urn:microsoft.com/office/officeart/2009/layout/CirclePictureHierarchy"/>
    <dgm:cxn modelId="{8DDFFF3A-D190-4586-A40A-1775970F34BC}" type="presParOf" srcId="{A1752BB4-CE3B-4172-9ADE-9B9C25297EB8}" destId="{24BDDD87-6773-4D34-B4DA-3786BF934CE0}" srcOrd="1" destOrd="0" presId="urn:microsoft.com/office/officeart/2009/layout/CirclePictureHierarchy"/>
    <dgm:cxn modelId="{48D3762E-332D-4423-A2F1-4768C8CB1551}" type="presParOf" srcId="{D8EADD56-91BF-4C85-BE06-1E0EBD58BD02}" destId="{479CF879-D50A-4682-8336-8ED432884A95}" srcOrd="1" destOrd="0" presId="urn:microsoft.com/office/officeart/2009/layout/CirclePictureHierarchy"/>
    <dgm:cxn modelId="{AD05582F-8D1C-4928-BAD1-1808F4F133CD}" type="presParOf" srcId="{6F63B6EE-951F-42CF-B261-D78C11676FAB}" destId="{43CF268A-77AE-46CC-8B68-413998503D63}" srcOrd="2" destOrd="0" presId="urn:microsoft.com/office/officeart/2009/layout/CirclePictureHierarchy"/>
    <dgm:cxn modelId="{B1EDF34F-5DAF-4125-B251-20FD52659F7E}" type="presParOf" srcId="{6F63B6EE-951F-42CF-B261-D78C11676FAB}" destId="{2FE364F8-A444-4525-AE17-9F6B9D1967F7}" srcOrd="3" destOrd="0" presId="urn:microsoft.com/office/officeart/2009/layout/CirclePictureHierarchy"/>
    <dgm:cxn modelId="{9D233C80-FA42-43A3-B6BB-8E686E644CE5}" type="presParOf" srcId="{2FE364F8-A444-4525-AE17-9F6B9D1967F7}" destId="{FCC3FDD2-A1FE-416A-8606-4995DE6430F2}" srcOrd="0" destOrd="0" presId="urn:microsoft.com/office/officeart/2009/layout/CirclePictureHierarchy"/>
    <dgm:cxn modelId="{206E838C-04E7-44D2-B4B8-2906207F5C74}" type="presParOf" srcId="{FCC3FDD2-A1FE-416A-8606-4995DE6430F2}" destId="{F0E6DB67-2AF7-4D7D-A94B-A0A050AAF4D8}" srcOrd="0" destOrd="0" presId="urn:microsoft.com/office/officeart/2009/layout/CirclePictureHierarchy"/>
    <dgm:cxn modelId="{479FA4AC-9C24-4ABC-A520-9ABCCF103532}" type="presParOf" srcId="{FCC3FDD2-A1FE-416A-8606-4995DE6430F2}" destId="{DF805BF4-B54B-4EE0-B9E3-20A20F417BCF}" srcOrd="1" destOrd="0" presId="urn:microsoft.com/office/officeart/2009/layout/CirclePictureHierarchy"/>
    <dgm:cxn modelId="{5FC1150E-EF08-4B36-A1EA-AB49613F0F76}" type="presParOf" srcId="{2FE364F8-A444-4525-AE17-9F6B9D1967F7}" destId="{47679804-0764-4DC1-860C-71548997B1EE}" srcOrd="1" destOrd="0" presId="urn:microsoft.com/office/officeart/2009/layout/CirclePictureHierarchy"/>
    <dgm:cxn modelId="{E6D5B1E1-BCE2-4F4E-B554-DCC1D8FF651C}" type="presParOf" srcId="{47679804-0764-4DC1-860C-71548997B1EE}" destId="{5E618252-7726-484E-9AF7-741BDAD5B88C}" srcOrd="0" destOrd="0" presId="urn:microsoft.com/office/officeart/2009/layout/CirclePictureHierarchy"/>
    <dgm:cxn modelId="{F441E3CE-2DF2-42FE-B5FB-E46E58AF44D5}" type="presParOf" srcId="{47679804-0764-4DC1-860C-71548997B1EE}" destId="{87C7F009-2429-42B6-A829-028D0AB80732}" srcOrd="1" destOrd="0" presId="urn:microsoft.com/office/officeart/2009/layout/CirclePictureHierarchy"/>
    <dgm:cxn modelId="{5C91CF1E-7FA5-49A3-AA0A-0BD4DC45949B}" type="presParOf" srcId="{87C7F009-2429-42B6-A829-028D0AB80732}" destId="{DC243C3C-3889-4DBA-8EF5-DA86CBDB213F}" srcOrd="0" destOrd="0" presId="urn:microsoft.com/office/officeart/2009/layout/CirclePictureHierarchy"/>
    <dgm:cxn modelId="{F9699BEF-E8DA-437A-963F-970CE85992F3}" type="presParOf" srcId="{DC243C3C-3889-4DBA-8EF5-DA86CBDB213F}" destId="{2F8ADE07-8199-4232-9E70-AF11BFC9FB06}" srcOrd="0" destOrd="0" presId="urn:microsoft.com/office/officeart/2009/layout/CirclePictureHierarchy"/>
    <dgm:cxn modelId="{5F9AC32E-6888-4047-8D3A-E9D18FDA2A7D}" type="presParOf" srcId="{DC243C3C-3889-4DBA-8EF5-DA86CBDB213F}" destId="{DA375176-91BF-4A35-AA7B-4B108D9939F5}" srcOrd="1" destOrd="0" presId="urn:microsoft.com/office/officeart/2009/layout/CirclePictureHierarchy"/>
    <dgm:cxn modelId="{C5084658-A7B4-45E0-A551-630E6249585D}" type="presParOf" srcId="{87C7F009-2429-42B6-A829-028D0AB80732}" destId="{23C893C9-6F05-4C6D-879C-C641714C58D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18252-7726-484E-9AF7-741BDAD5B88C}">
      <dsp:nvSpPr>
        <dsp:cNvPr id="0" name=""/>
        <dsp:cNvSpPr/>
      </dsp:nvSpPr>
      <dsp:spPr>
        <a:xfrm>
          <a:off x="7084412" y="1840065"/>
          <a:ext cx="91440" cy="246511"/>
        </a:xfrm>
        <a:custGeom>
          <a:avLst/>
          <a:gdLst/>
          <a:ahLst/>
          <a:cxnLst/>
          <a:rect l="0" t="0" r="0" b="0"/>
          <a:pathLst>
            <a:path>
              <a:moveTo>
                <a:pt x="45720" y="0"/>
              </a:moveTo>
              <a:lnTo>
                <a:pt x="45720" y="2465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F268A-77AE-46CC-8B68-413998503D63}">
      <dsp:nvSpPr>
        <dsp:cNvPr id="0" name=""/>
        <dsp:cNvSpPr/>
      </dsp:nvSpPr>
      <dsp:spPr>
        <a:xfrm>
          <a:off x="5526353" y="782575"/>
          <a:ext cx="1603778" cy="274914"/>
        </a:xfrm>
        <a:custGeom>
          <a:avLst/>
          <a:gdLst/>
          <a:ahLst/>
          <a:cxnLst/>
          <a:rect l="0" t="0" r="0" b="0"/>
          <a:pathLst>
            <a:path>
              <a:moveTo>
                <a:pt x="0" y="0"/>
              </a:moveTo>
              <a:lnTo>
                <a:pt x="0" y="152637"/>
              </a:lnTo>
              <a:lnTo>
                <a:pt x="1603778" y="152637"/>
              </a:lnTo>
              <a:lnTo>
                <a:pt x="1603778" y="2749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CB813-DBAE-4FAF-A184-6FE8095DA344}">
      <dsp:nvSpPr>
        <dsp:cNvPr id="0" name=""/>
        <dsp:cNvSpPr/>
      </dsp:nvSpPr>
      <dsp:spPr>
        <a:xfrm>
          <a:off x="3896013" y="1841498"/>
          <a:ext cx="1082035" cy="245079"/>
        </a:xfrm>
        <a:custGeom>
          <a:avLst/>
          <a:gdLst/>
          <a:ahLst/>
          <a:cxnLst/>
          <a:rect l="0" t="0" r="0" b="0"/>
          <a:pathLst>
            <a:path>
              <a:moveTo>
                <a:pt x="0" y="0"/>
              </a:moveTo>
              <a:lnTo>
                <a:pt x="0" y="122801"/>
              </a:lnTo>
              <a:lnTo>
                <a:pt x="1082035" y="122801"/>
              </a:lnTo>
              <a:lnTo>
                <a:pt x="1082035" y="2450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DD654-2225-4526-BAE8-C57DAB7220CD}">
      <dsp:nvSpPr>
        <dsp:cNvPr id="0" name=""/>
        <dsp:cNvSpPr/>
      </dsp:nvSpPr>
      <dsp:spPr>
        <a:xfrm>
          <a:off x="2825967" y="1841498"/>
          <a:ext cx="1070046" cy="245079"/>
        </a:xfrm>
        <a:custGeom>
          <a:avLst/>
          <a:gdLst/>
          <a:ahLst/>
          <a:cxnLst/>
          <a:rect l="0" t="0" r="0" b="0"/>
          <a:pathLst>
            <a:path>
              <a:moveTo>
                <a:pt x="1070046" y="0"/>
              </a:moveTo>
              <a:lnTo>
                <a:pt x="1070046" y="122801"/>
              </a:lnTo>
              <a:lnTo>
                <a:pt x="0" y="122801"/>
              </a:lnTo>
              <a:lnTo>
                <a:pt x="0" y="2450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FF8F9-F0EB-41D4-A448-8E42FC7E2C73}">
      <dsp:nvSpPr>
        <dsp:cNvPr id="0" name=""/>
        <dsp:cNvSpPr/>
      </dsp:nvSpPr>
      <dsp:spPr>
        <a:xfrm>
          <a:off x="3896013" y="782575"/>
          <a:ext cx="1630339" cy="276347"/>
        </a:xfrm>
        <a:custGeom>
          <a:avLst/>
          <a:gdLst/>
          <a:ahLst/>
          <a:cxnLst/>
          <a:rect l="0" t="0" r="0" b="0"/>
          <a:pathLst>
            <a:path>
              <a:moveTo>
                <a:pt x="1630339" y="0"/>
              </a:moveTo>
              <a:lnTo>
                <a:pt x="1630339" y="154069"/>
              </a:lnTo>
              <a:lnTo>
                <a:pt x="0" y="154069"/>
              </a:lnTo>
              <a:lnTo>
                <a:pt x="0" y="2763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2890F-300A-475F-B816-D4D14FD1AF0D}">
      <dsp:nvSpPr>
        <dsp:cNvPr id="0" name=""/>
        <dsp:cNvSpPr/>
      </dsp:nvSpPr>
      <dsp:spPr>
        <a:xfrm>
          <a:off x="5135065" y="0"/>
          <a:ext cx="782575" cy="782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94071-C792-4827-B88D-D33436AD6B46}">
      <dsp:nvSpPr>
        <dsp:cNvPr id="0" name=""/>
        <dsp:cNvSpPr/>
      </dsp:nvSpPr>
      <dsp:spPr>
        <a:xfrm>
          <a:off x="5907358" y="26447"/>
          <a:ext cx="1173863" cy="7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Test Sample Input</a:t>
          </a:r>
          <a:endParaRPr lang="en-US" sz="1700" kern="1200" dirty="0">
            <a:latin typeface="Calibri" panose="020F0502020204030204" pitchFamily="34" charset="0"/>
            <a:cs typeface="Calibri" panose="020F0502020204030204" pitchFamily="34" charset="0"/>
          </a:endParaRPr>
        </a:p>
      </dsp:txBody>
      <dsp:txXfrm>
        <a:off x="5907358" y="26447"/>
        <a:ext cx="1173863" cy="782575"/>
      </dsp:txXfrm>
    </dsp:sp>
    <dsp:sp modelId="{52071D7A-EC33-4C0E-A428-436907F3C380}">
      <dsp:nvSpPr>
        <dsp:cNvPr id="0" name=""/>
        <dsp:cNvSpPr/>
      </dsp:nvSpPr>
      <dsp:spPr>
        <a:xfrm>
          <a:off x="3504726" y="1058922"/>
          <a:ext cx="782575" cy="782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5F13B-808E-44D0-819A-C82BD0B8EE02}">
      <dsp:nvSpPr>
        <dsp:cNvPr id="0" name=""/>
        <dsp:cNvSpPr/>
      </dsp:nvSpPr>
      <dsp:spPr>
        <a:xfrm>
          <a:off x="4293296" y="1055534"/>
          <a:ext cx="1173863" cy="7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Tree 1</a:t>
          </a:r>
          <a:endParaRPr lang="en-US" sz="1700" kern="1200" dirty="0">
            <a:latin typeface="Calibri" panose="020F0502020204030204" pitchFamily="34" charset="0"/>
            <a:cs typeface="Calibri" panose="020F0502020204030204" pitchFamily="34" charset="0"/>
          </a:endParaRPr>
        </a:p>
      </dsp:txBody>
      <dsp:txXfrm>
        <a:off x="4293296" y="1055534"/>
        <a:ext cx="1173863" cy="782575"/>
      </dsp:txXfrm>
    </dsp:sp>
    <dsp:sp modelId="{36B4ACFE-7660-492A-B79B-65FC3C8EA18A}">
      <dsp:nvSpPr>
        <dsp:cNvPr id="0" name=""/>
        <dsp:cNvSpPr/>
      </dsp:nvSpPr>
      <dsp:spPr>
        <a:xfrm>
          <a:off x="2434679" y="2086577"/>
          <a:ext cx="782575" cy="782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EC332-6AE0-4232-AC53-27D2141EF5C1}">
      <dsp:nvSpPr>
        <dsp:cNvPr id="0" name=""/>
        <dsp:cNvSpPr/>
      </dsp:nvSpPr>
      <dsp:spPr>
        <a:xfrm>
          <a:off x="3217254" y="2084620"/>
          <a:ext cx="1173863" cy="7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Output</a:t>
          </a:r>
          <a:endParaRPr lang="en-US" sz="1700" kern="1200" dirty="0">
            <a:latin typeface="Calibri" panose="020F0502020204030204" pitchFamily="34" charset="0"/>
            <a:cs typeface="Calibri" panose="020F0502020204030204" pitchFamily="34" charset="0"/>
          </a:endParaRPr>
        </a:p>
      </dsp:txBody>
      <dsp:txXfrm>
        <a:off x="3217254" y="2084620"/>
        <a:ext cx="1173863" cy="782575"/>
      </dsp:txXfrm>
    </dsp:sp>
    <dsp:sp modelId="{1337C131-1265-4AB2-8BAA-E2392F1AFB72}">
      <dsp:nvSpPr>
        <dsp:cNvPr id="0" name=""/>
        <dsp:cNvSpPr/>
      </dsp:nvSpPr>
      <dsp:spPr>
        <a:xfrm>
          <a:off x="4586762" y="2086577"/>
          <a:ext cx="782575" cy="782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DDD87-6773-4D34-B4DA-3786BF934CE0}">
      <dsp:nvSpPr>
        <dsp:cNvPr id="0" name=""/>
        <dsp:cNvSpPr/>
      </dsp:nvSpPr>
      <dsp:spPr>
        <a:xfrm>
          <a:off x="5369337" y="2084620"/>
          <a:ext cx="1173863" cy="7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Prediction 1</a:t>
          </a:r>
          <a:endParaRPr lang="en-US" sz="1700" kern="1200" dirty="0">
            <a:latin typeface="Calibri" panose="020F0502020204030204" pitchFamily="34" charset="0"/>
            <a:cs typeface="Calibri" panose="020F0502020204030204" pitchFamily="34" charset="0"/>
          </a:endParaRPr>
        </a:p>
      </dsp:txBody>
      <dsp:txXfrm>
        <a:off x="5369337" y="2084620"/>
        <a:ext cx="1173863" cy="782575"/>
      </dsp:txXfrm>
    </dsp:sp>
    <dsp:sp modelId="{F0E6DB67-2AF7-4D7D-A94B-A0A050AAF4D8}">
      <dsp:nvSpPr>
        <dsp:cNvPr id="0" name=""/>
        <dsp:cNvSpPr/>
      </dsp:nvSpPr>
      <dsp:spPr>
        <a:xfrm>
          <a:off x="6738844" y="1057490"/>
          <a:ext cx="782575" cy="782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05BF4-B54B-4EE0-B9E3-20A20F417BCF}">
      <dsp:nvSpPr>
        <dsp:cNvPr id="0" name=""/>
        <dsp:cNvSpPr/>
      </dsp:nvSpPr>
      <dsp:spPr>
        <a:xfrm>
          <a:off x="7521420" y="1055534"/>
          <a:ext cx="1173863" cy="7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Tree 2</a:t>
          </a:r>
          <a:endParaRPr lang="en-US" sz="1700" kern="1200" dirty="0">
            <a:latin typeface="Calibri" panose="020F0502020204030204" pitchFamily="34" charset="0"/>
            <a:cs typeface="Calibri" panose="020F0502020204030204" pitchFamily="34" charset="0"/>
          </a:endParaRPr>
        </a:p>
      </dsp:txBody>
      <dsp:txXfrm>
        <a:off x="7521420" y="1055534"/>
        <a:ext cx="1173863" cy="782575"/>
      </dsp:txXfrm>
    </dsp:sp>
    <dsp:sp modelId="{2F8ADE07-8199-4232-9E70-AF11BFC9FB06}">
      <dsp:nvSpPr>
        <dsp:cNvPr id="0" name=""/>
        <dsp:cNvSpPr/>
      </dsp:nvSpPr>
      <dsp:spPr>
        <a:xfrm>
          <a:off x="6738844" y="2086577"/>
          <a:ext cx="782575" cy="782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75176-91BF-4A35-AA7B-4B108D9939F5}">
      <dsp:nvSpPr>
        <dsp:cNvPr id="0" name=""/>
        <dsp:cNvSpPr/>
      </dsp:nvSpPr>
      <dsp:spPr>
        <a:xfrm>
          <a:off x="7521420" y="2084620"/>
          <a:ext cx="1173863" cy="7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Prediction 2</a:t>
          </a:r>
          <a:endParaRPr lang="en-US" sz="1700" kern="1200" dirty="0">
            <a:latin typeface="Calibri" panose="020F0502020204030204" pitchFamily="34" charset="0"/>
            <a:cs typeface="Calibri" panose="020F0502020204030204" pitchFamily="34" charset="0"/>
          </a:endParaRPr>
        </a:p>
      </dsp:txBody>
      <dsp:txXfrm>
        <a:off x="7521420" y="2084620"/>
        <a:ext cx="1173863" cy="78257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DDF55-8D67-4994-9A85-97FCC38FC7FD}"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EB047-2A76-4FD8-B5E1-0887F41DFA77}" type="slidenum">
              <a:rPr lang="en-US" smtClean="0"/>
              <a:t>‹#›</a:t>
            </a:fld>
            <a:endParaRPr lang="en-US"/>
          </a:p>
        </p:txBody>
      </p:sp>
    </p:spTree>
    <p:extLst>
      <p:ext uri="{BB962C8B-B14F-4D97-AF65-F5344CB8AC3E}">
        <p14:creationId xmlns:p14="http://schemas.microsoft.com/office/powerpoint/2010/main" val="369273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avatpoint.com/applications-of-machine-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Supervised learning involves feeding training data into an algorithm that learns to identify this data based on labels.</a:t>
            </a:r>
            <a:endParaRPr lang="en-US" b="0" dirty="0" smtClean="0">
              <a:effectLst/>
            </a:endParaRPr>
          </a:p>
          <a:p>
            <a:pPr rtl="0"/>
            <a:r>
              <a:rPr lang="en-US" sz="1200" b="0" i="0" u="none" strike="noStrike" kern="1200" dirty="0" smtClean="0">
                <a:solidFill>
                  <a:schemeClr val="tx1"/>
                </a:solidFill>
                <a:effectLst/>
                <a:latin typeface="+mn-lt"/>
                <a:ea typeface="+mn-ea"/>
                <a:cs typeface="+mn-cs"/>
              </a:rPr>
              <a:t>Unsupervised learning is used to group data based upon similar factors in efficient ways.</a:t>
            </a:r>
            <a:endParaRPr lang="en-US" b="0" dirty="0" smtClean="0">
              <a:effectLst/>
            </a:endParaRPr>
          </a:p>
          <a:p>
            <a:pPr rtl="0"/>
            <a:r>
              <a:rPr lang="en-US" sz="1200" b="0" i="0" u="none" strike="noStrike" kern="1200" dirty="0" smtClean="0">
                <a:solidFill>
                  <a:schemeClr val="tx1"/>
                </a:solidFill>
                <a:effectLst/>
                <a:latin typeface="+mn-lt"/>
                <a:ea typeface="+mn-ea"/>
                <a:cs typeface="+mn-cs"/>
              </a:rPr>
              <a:t>Reinforcement involves giving an algorithm a situation with positive feedback and negative feedback that needs to be navigated through (sometimes as efficiently as possible)</a:t>
            </a:r>
            <a:endParaRPr lang="en-US" b="0" dirty="0" smtClean="0">
              <a:effectLst/>
            </a:endParaRPr>
          </a:p>
        </p:txBody>
      </p:sp>
      <p:sp>
        <p:nvSpPr>
          <p:cNvPr id="4" name="Slide Number Placeholder 3"/>
          <p:cNvSpPr>
            <a:spLocks noGrp="1"/>
          </p:cNvSpPr>
          <p:nvPr>
            <p:ph type="sldNum" sz="quarter" idx="10"/>
          </p:nvPr>
        </p:nvSpPr>
        <p:spPr/>
        <p:txBody>
          <a:bodyPr/>
          <a:lstStyle/>
          <a:p>
            <a:fld id="{A54EB047-2A76-4FD8-B5E1-0887F41DFA77}" type="slidenum">
              <a:rPr lang="en-US" smtClean="0"/>
              <a:t>2</a:t>
            </a:fld>
            <a:endParaRPr lang="en-US"/>
          </a:p>
        </p:txBody>
      </p:sp>
    </p:spTree>
    <p:extLst>
      <p:ext uri="{BB962C8B-B14F-4D97-AF65-F5344CB8AC3E}">
        <p14:creationId xmlns:p14="http://schemas.microsoft.com/office/powerpoint/2010/main" val="370212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through results.</a:t>
            </a:r>
            <a:r>
              <a:rPr lang="en-US" baseline="0" dirty="0" smtClean="0"/>
              <a:t> Also explain what we could have changed to make better models.</a:t>
            </a:r>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18</a:t>
            </a:fld>
            <a:endParaRPr lang="en-US"/>
          </a:p>
        </p:txBody>
      </p:sp>
    </p:spTree>
    <p:extLst>
      <p:ext uri="{BB962C8B-B14F-4D97-AF65-F5344CB8AC3E}">
        <p14:creationId xmlns:p14="http://schemas.microsoft.com/office/powerpoint/2010/main" val="246236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19</a:t>
            </a:fld>
            <a:endParaRPr lang="en-US"/>
          </a:p>
        </p:txBody>
      </p:sp>
    </p:spTree>
    <p:extLst>
      <p:ext uri="{BB962C8B-B14F-4D97-AF65-F5344CB8AC3E}">
        <p14:creationId xmlns:p14="http://schemas.microsoft.com/office/powerpoint/2010/main" val="352479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Taken from </a:t>
            </a:r>
            <a:r>
              <a:rPr lang="en-US" sz="1200" b="0" i="0" u="sng" strike="noStrike" kern="1200" dirty="0" smtClean="0">
                <a:solidFill>
                  <a:schemeClr val="tx1"/>
                </a:solidFill>
                <a:effectLst/>
                <a:latin typeface="+mn-lt"/>
                <a:ea typeface="+mn-ea"/>
                <a:cs typeface="+mn-cs"/>
                <a:hlinkClick r:id="rId3"/>
              </a:rPr>
              <a:t>https://www.javatpoint.com/applications-of-machine-learning</a:t>
            </a:r>
            <a:r>
              <a:rPr lang="en-US" sz="1200" b="0" i="0" u="none" strike="noStrike" kern="1200" dirty="0" smtClean="0">
                <a:solidFill>
                  <a:schemeClr val="tx1"/>
                </a:solidFill>
                <a:effectLst/>
                <a:latin typeface="+mn-lt"/>
                <a:ea typeface="+mn-ea"/>
                <a:cs typeface="+mn-cs"/>
              </a:rPr>
              <a:t>, these examples highlight the depth at which Machine learning is changing how we do things. We can even predict credit card churners with a good degree of accuracy because of how machine learning. </a:t>
            </a:r>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3</a:t>
            </a:fld>
            <a:endParaRPr lang="en-US"/>
          </a:p>
        </p:txBody>
      </p:sp>
    </p:spTree>
    <p:extLst>
      <p:ext uri="{BB962C8B-B14F-4D97-AF65-F5344CB8AC3E}">
        <p14:creationId xmlns:p14="http://schemas.microsoft.com/office/powerpoint/2010/main" val="249430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Pinnacle’s analysis of industry data through 2019 had records dating back to around 1990. The data consisted of premiums, paid amounts, and incurred amounts by year and months of maturity for up to ten years. I organized this data into the following explanatory variables for commercial auto liability coverage: Policy year, months of maturity going up to five years, premiums, paid losses, reserved losses, and incurred losses. We used the incurred losses at ten years to simulate the ultimate losses which is the response variable of this model. </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Collinearity: Collinearity is a condition in which some of the independent variables are highly correlated. This is a problem because it tends to inflate the variance of at least one estimated  coefficient in this model, giving the model larger error. In order to fix this issue, we may have to remove one or more of the collinear variables.</a:t>
            </a:r>
            <a:endParaRPr lang="en-US" b="0" dirty="0" smtClean="0">
              <a:effectLst/>
            </a:endParaRPr>
          </a:p>
        </p:txBody>
      </p:sp>
      <p:sp>
        <p:nvSpPr>
          <p:cNvPr id="4" name="Slide Number Placeholder 3"/>
          <p:cNvSpPr>
            <a:spLocks noGrp="1"/>
          </p:cNvSpPr>
          <p:nvPr>
            <p:ph type="sldNum" sz="quarter" idx="10"/>
          </p:nvPr>
        </p:nvSpPr>
        <p:spPr/>
        <p:txBody>
          <a:bodyPr/>
          <a:lstStyle/>
          <a:p>
            <a:fld id="{A54EB047-2A76-4FD8-B5E1-0887F41DFA77}" type="slidenum">
              <a:rPr lang="en-US" smtClean="0"/>
              <a:t>5</a:t>
            </a:fld>
            <a:endParaRPr lang="en-US"/>
          </a:p>
        </p:txBody>
      </p:sp>
    </p:spTree>
    <p:extLst>
      <p:ext uri="{BB962C8B-B14F-4D97-AF65-F5344CB8AC3E}">
        <p14:creationId xmlns:p14="http://schemas.microsoft.com/office/powerpoint/2010/main" val="247576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6</a:t>
            </a:fld>
            <a:endParaRPr lang="en-US"/>
          </a:p>
        </p:txBody>
      </p:sp>
    </p:spTree>
    <p:extLst>
      <p:ext uri="{BB962C8B-B14F-4D97-AF65-F5344CB8AC3E}">
        <p14:creationId xmlns:p14="http://schemas.microsoft.com/office/powerpoint/2010/main" val="296305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what B and l represent.</a:t>
            </a:r>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8</a:t>
            </a:fld>
            <a:endParaRPr lang="en-US"/>
          </a:p>
        </p:txBody>
      </p:sp>
    </p:spTree>
    <p:extLst>
      <p:ext uri="{BB962C8B-B14F-4D97-AF65-F5344CB8AC3E}">
        <p14:creationId xmlns:p14="http://schemas.microsoft.com/office/powerpoint/2010/main" val="89498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9</a:t>
            </a:fld>
            <a:endParaRPr lang="en-US"/>
          </a:p>
        </p:txBody>
      </p:sp>
    </p:spTree>
    <p:extLst>
      <p:ext uri="{BB962C8B-B14F-4D97-AF65-F5344CB8AC3E}">
        <p14:creationId xmlns:p14="http://schemas.microsoft.com/office/powerpoint/2010/main" val="393104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12</a:t>
            </a:fld>
            <a:endParaRPr lang="en-US"/>
          </a:p>
        </p:txBody>
      </p:sp>
    </p:spTree>
    <p:extLst>
      <p:ext uri="{BB962C8B-B14F-4D97-AF65-F5344CB8AC3E}">
        <p14:creationId xmlns:p14="http://schemas.microsoft.com/office/powerpoint/2010/main" val="150122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simple words, it captures information of all training cases and predicts new cases based on a similarity.</a:t>
            </a:r>
            <a:endParaRPr lang="en-US" b="0" dirty="0" smtClean="0">
              <a:effectLst/>
            </a:endParaRPr>
          </a:p>
          <a:p>
            <a:pPr rtl="0"/>
            <a:r>
              <a:rPr lang="en-US" sz="1200" b="0" i="0" u="none" strike="noStrike" kern="1200" dirty="0" smtClean="0">
                <a:solidFill>
                  <a:schemeClr val="tx1"/>
                </a:solidFill>
                <a:effectLst/>
                <a:latin typeface="+mn-lt"/>
                <a:ea typeface="+mn-ea"/>
                <a:cs typeface="+mn-cs"/>
              </a:rPr>
              <a:t>Predictions are made for a new instance (x) by searching through the entire training set for the K most similar cases (neighbors) and summarizing the output variable for those K cases. In classification this is the mode (or most common) class value and in regression this is the mean (or average).</a:t>
            </a:r>
            <a:endParaRPr lang="en-US" b="0" dirty="0" smtClean="0">
              <a:effectLst/>
            </a:endParaRPr>
          </a:p>
          <a:p>
            <a:pPr rtl="0"/>
            <a:r>
              <a:rPr lang="en-US" b="0" dirty="0" smtClean="0">
                <a:effectLst/>
              </a:rPr>
              <a:t/>
            </a:r>
            <a:br>
              <a:rPr lang="en-US" b="0" dirty="0" smtClean="0">
                <a:effectLst/>
              </a:rPr>
            </a:br>
            <a:r>
              <a:rPr lang="en-US" sz="1200" b="1" i="0" u="none" strike="noStrike" kern="1200" dirty="0" smtClean="0">
                <a:solidFill>
                  <a:schemeClr val="tx1"/>
                </a:solidFill>
                <a:effectLst/>
                <a:latin typeface="+mn-lt"/>
                <a:ea typeface="+mn-ea"/>
                <a:cs typeface="+mn-cs"/>
              </a:rPr>
              <a:t>Supervised </a:t>
            </a:r>
            <a:r>
              <a:rPr lang="en-US" sz="1200" b="0" i="0" u="none" strike="noStrike" kern="1200" dirty="0" smtClean="0">
                <a:solidFill>
                  <a:schemeClr val="tx1"/>
                </a:solidFill>
                <a:effectLst/>
                <a:latin typeface="+mn-lt"/>
                <a:ea typeface="+mn-ea"/>
                <a:cs typeface="+mn-cs"/>
              </a:rPr>
              <a:t>means it takes a bunch of labeled points and uses them to learn how to label other points</a:t>
            </a:r>
            <a:endParaRPr lang="en-US" b="0" dirty="0" smtClean="0">
              <a:effectLst/>
            </a:endParaRPr>
          </a:p>
          <a:p>
            <a:pPr rtl="0"/>
            <a:r>
              <a:rPr lang="en-US" b="0" dirty="0" smtClean="0">
                <a:effectLst/>
              </a:rPr>
              <a:t/>
            </a:r>
            <a:br>
              <a:rPr lang="en-US" b="0" dirty="0" smtClean="0">
                <a:effectLst/>
              </a:rPr>
            </a:br>
            <a:r>
              <a:rPr lang="en-US" sz="1200" b="1" i="0" u="none" strike="noStrike" kern="1200" dirty="0" smtClean="0">
                <a:solidFill>
                  <a:schemeClr val="tx1"/>
                </a:solidFill>
                <a:effectLst/>
                <a:latin typeface="+mn-lt"/>
                <a:ea typeface="+mn-ea"/>
                <a:cs typeface="+mn-cs"/>
              </a:rPr>
              <a:t>Non-parametric</a:t>
            </a:r>
            <a:r>
              <a:rPr lang="en-US" sz="1200" b="0" i="0" u="none" strike="noStrike" kern="1200" dirty="0" smtClean="0">
                <a:solidFill>
                  <a:schemeClr val="tx1"/>
                </a:solidFill>
                <a:effectLst/>
                <a:latin typeface="+mn-lt"/>
                <a:ea typeface="+mn-ea"/>
                <a:cs typeface="+mn-cs"/>
              </a:rPr>
              <a:t> means not making any assumptions on the underlying data distribution. Non-parametric methods do not have fixed numbers of parameters in the model. Similarly in KNN, model parameters actually grows with the training data set - you can imagine each training case as a "parameter" in the model.</a:t>
            </a:r>
            <a:endParaRPr lang="en-US" b="0" dirty="0" smtClean="0">
              <a:effectLst/>
            </a:endParaRPr>
          </a:p>
          <a:p>
            <a:pPr rtl="0"/>
            <a:r>
              <a:rPr lang="en-US" b="0" dirty="0" smtClean="0">
                <a:effectLst/>
              </a:rPr>
              <a:t/>
            </a:r>
            <a:br>
              <a:rPr lang="en-US" b="0" dirty="0" smtClean="0">
                <a:effectLst/>
              </a:rPr>
            </a:br>
            <a:r>
              <a:rPr lang="en-US" sz="1200" b="1" i="0" u="none" strike="noStrike" kern="1200" dirty="0" smtClean="0">
                <a:solidFill>
                  <a:schemeClr val="tx1"/>
                </a:solidFill>
                <a:effectLst/>
                <a:latin typeface="+mn-lt"/>
                <a:ea typeface="+mn-ea"/>
                <a:cs typeface="+mn-cs"/>
              </a:rPr>
              <a:t>Assumptions: </a:t>
            </a:r>
            <a:r>
              <a:rPr lang="en-US" sz="1200" b="0" i="0" u="none" strike="noStrike" kern="1200" dirty="0" smtClean="0">
                <a:solidFill>
                  <a:schemeClr val="tx1"/>
                </a:solidFill>
                <a:effectLst/>
                <a:latin typeface="+mn-lt"/>
                <a:ea typeface="+mn-ea"/>
                <a:cs typeface="+mn-cs"/>
              </a:rPr>
              <a:t>Standardization - When independent variables in training data are measured in different units, it is important to standardize variables before calculating distance. For example, if one variable is based on height in </a:t>
            </a:r>
            <a:r>
              <a:rPr lang="en-US" sz="1200" b="0" i="0" u="none" strike="noStrike" kern="1200" dirty="0" err="1" smtClean="0">
                <a:solidFill>
                  <a:schemeClr val="tx1"/>
                </a:solidFill>
                <a:effectLst/>
                <a:latin typeface="+mn-lt"/>
                <a:ea typeface="+mn-ea"/>
                <a:cs typeface="+mn-cs"/>
              </a:rPr>
              <a:t>cms</a:t>
            </a:r>
            <a:r>
              <a:rPr lang="en-US" sz="1200" b="0" i="0" u="none" strike="noStrike" kern="1200" dirty="0" smtClean="0">
                <a:solidFill>
                  <a:schemeClr val="tx1"/>
                </a:solidFill>
                <a:effectLst/>
                <a:latin typeface="+mn-lt"/>
                <a:ea typeface="+mn-ea"/>
                <a:cs typeface="+mn-cs"/>
              </a:rPr>
              <a:t>, and the other is based on weight in </a:t>
            </a:r>
            <a:r>
              <a:rPr lang="en-US" sz="1200" b="0" i="0" u="none" strike="noStrike" kern="1200" dirty="0" err="1" smtClean="0">
                <a:solidFill>
                  <a:schemeClr val="tx1"/>
                </a:solidFill>
                <a:effectLst/>
                <a:latin typeface="+mn-lt"/>
                <a:ea typeface="+mn-ea"/>
                <a:cs typeface="+mn-cs"/>
              </a:rPr>
              <a:t>kgs</a:t>
            </a:r>
            <a:r>
              <a:rPr lang="en-US" sz="1200" b="0" i="0" u="none" strike="noStrike" kern="1200" dirty="0" smtClean="0">
                <a:solidFill>
                  <a:schemeClr val="tx1"/>
                </a:solidFill>
                <a:effectLst/>
                <a:latin typeface="+mn-lt"/>
                <a:ea typeface="+mn-ea"/>
                <a:cs typeface="+mn-cs"/>
              </a:rPr>
              <a:t> then height will influence more on the distance calculation. In order to make them comparable we need to standardize them which can be done by any of the following methods : (X minus mean) divided by the Stan Dev, (X minus Mean) divided by (Max minus Min), or (X minus Min) divided by (Max minus Min).</a:t>
            </a:r>
            <a:endParaRPr lang="en-US" b="0" dirty="0" smtClean="0">
              <a:effectLst/>
            </a:endParaRPr>
          </a:p>
          <a:p>
            <a:pPr rtl="0"/>
            <a:r>
              <a:rPr lang="en-US" sz="1200" b="0" i="0" u="none" strike="noStrike" kern="1200" dirty="0" smtClean="0">
                <a:solidFill>
                  <a:schemeClr val="tx1"/>
                </a:solidFill>
                <a:effectLst/>
                <a:latin typeface="+mn-lt"/>
                <a:ea typeface="+mn-ea"/>
                <a:cs typeface="+mn-cs"/>
              </a:rPr>
              <a:t>Outliers - Low k-value is sensitive to outliers and a higher K-value is more resilient to outliers as it considers more voters to decide prediction.</a:t>
            </a:r>
            <a:endParaRPr lang="en-US" b="0" dirty="0" smtClean="0">
              <a:effectLst/>
            </a:endParaRPr>
          </a:p>
        </p:txBody>
      </p:sp>
      <p:sp>
        <p:nvSpPr>
          <p:cNvPr id="4" name="Slide Number Placeholder 3"/>
          <p:cNvSpPr>
            <a:spLocks noGrp="1"/>
          </p:cNvSpPr>
          <p:nvPr>
            <p:ph type="sldNum" sz="quarter" idx="10"/>
          </p:nvPr>
        </p:nvSpPr>
        <p:spPr/>
        <p:txBody>
          <a:bodyPr/>
          <a:lstStyle/>
          <a:p>
            <a:fld id="{A54EB047-2A76-4FD8-B5E1-0887F41DFA77}" type="slidenum">
              <a:rPr lang="en-US" smtClean="0"/>
              <a:t>13</a:t>
            </a:fld>
            <a:endParaRPr lang="en-US"/>
          </a:p>
        </p:txBody>
      </p:sp>
    </p:spTree>
    <p:extLst>
      <p:ext uri="{BB962C8B-B14F-4D97-AF65-F5344CB8AC3E}">
        <p14:creationId xmlns:p14="http://schemas.microsoft.com/office/powerpoint/2010/main" val="205315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the first </a:t>
            </a:r>
            <a:r>
              <a:rPr lang="en-US" sz="1200" b="0" i="0" u="none" strike="noStrike" kern="1200" dirty="0" err="1" smtClean="0">
                <a:solidFill>
                  <a:schemeClr val="tx1"/>
                </a:solidFill>
                <a:effectLst/>
                <a:latin typeface="+mn-lt"/>
                <a:ea typeface="+mn-ea"/>
                <a:cs typeface="+mn-cs"/>
              </a:rPr>
              <a:t>knn</a:t>
            </a:r>
            <a:r>
              <a:rPr lang="en-US" sz="1200" b="0" i="0" u="none" strike="noStrike" kern="1200" dirty="0" smtClean="0">
                <a:solidFill>
                  <a:schemeClr val="tx1"/>
                </a:solidFill>
                <a:effectLst/>
                <a:latin typeface="+mn-lt"/>
                <a:ea typeface="+mn-ea"/>
                <a:cs typeface="+mn-cs"/>
              </a:rPr>
              <a:t> model that I wanted to train, I selected the K value based on the general rule of taking the square root of the number of observations (sometimes seen as this value divided by 2). The original data set had 100 data points, but I split this into two groups. The first group that was used for model training received 75% of the data and the second group for model testing received 25% of the data. The resulting k value was around 8.7 which I rounded to 9.  Results of this model (containing the collinear variables) lead to a root mean square error of 655.5 on the test data. The model with only paid and reserved losses lead to a </a:t>
            </a:r>
            <a:r>
              <a:rPr lang="en-US" sz="1200" b="0" i="0" u="none" strike="noStrike" kern="1200" dirty="0" err="1" smtClean="0">
                <a:solidFill>
                  <a:schemeClr val="tx1"/>
                </a:solidFill>
                <a:effectLst/>
                <a:latin typeface="+mn-lt"/>
                <a:ea typeface="+mn-ea"/>
                <a:cs typeface="+mn-cs"/>
              </a:rPr>
              <a:t>rmse</a:t>
            </a:r>
            <a:r>
              <a:rPr lang="en-US" sz="1200" b="0" i="0" u="none" strike="noStrike" kern="1200" dirty="0" smtClean="0">
                <a:solidFill>
                  <a:schemeClr val="tx1"/>
                </a:solidFill>
                <a:effectLst/>
                <a:latin typeface="+mn-lt"/>
                <a:ea typeface="+mn-ea"/>
                <a:cs typeface="+mn-cs"/>
              </a:rPr>
              <a:t> of 475.6 on the test data.</a:t>
            </a:r>
            <a:endParaRPr lang="en-US" dirty="0"/>
          </a:p>
        </p:txBody>
      </p:sp>
      <p:sp>
        <p:nvSpPr>
          <p:cNvPr id="4" name="Slide Number Placeholder 3"/>
          <p:cNvSpPr>
            <a:spLocks noGrp="1"/>
          </p:cNvSpPr>
          <p:nvPr>
            <p:ph type="sldNum" sz="quarter" idx="10"/>
          </p:nvPr>
        </p:nvSpPr>
        <p:spPr/>
        <p:txBody>
          <a:bodyPr/>
          <a:lstStyle/>
          <a:p>
            <a:fld id="{A54EB047-2A76-4FD8-B5E1-0887F41DFA77}" type="slidenum">
              <a:rPr lang="en-US" smtClean="0"/>
              <a:t>14</a:t>
            </a:fld>
            <a:endParaRPr lang="en-US"/>
          </a:p>
        </p:txBody>
      </p:sp>
    </p:spTree>
    <p:extLst>
      <p:ext uri="{BB962C8B-B14F-4D97-AF65-F5344CB8AC3E}">
        <p14:creationId xmlns:p14="http://schemas.microsoft.com/office/powerpoint/2010/main" val="117048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9519" y="2939650"/>
            <a:ext cx="9372019" cy="1177780"/>
          </a:xfrm>
        </p:spPr>
        <p:txBody>
          <a:bodyPr anchor="b">
            <a:normAutofit/>
          </a:bodyPr>
          <a:lstStyle>
            <a:lvl1pPr>
              <a:defRPr sz="3600" b="1" baseline="0">
                <a:solidFill>
                  <a:schemeClr val="tx1">
                    <a:lumMod val="65000"/>
                    <a:lumOff val="35000"/>
                  </a:schemeClr>
                </a:solidFill>
                <a:latin typeface="Calibri" pitchFamily="34"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1417477" y="4402068"/>
            <a:ext cx="9372020" cy="933882"/>
          </a:xfrm>
        </p:spPr>
        <p:txBody>
          <a:bodyPr>
            <a:normAutofit/>
          </a:bodyPr>
          <a:lstStyle>
            <a:lvl1pPr marL="0" indent="0" algn="ctr">
              <a:buNone/>
              <a:defRPr sz="2400" baseline="0">
                <a:solidFill>
                  <a:srgbClr val="F36C2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US" dirty="0"/>
          </a:p>
        </p:txBody>
      </p:sp>
      <p:sp>
        <p:nvSpPr>
          <p:cNvPr id="9" name="Subtitle 2"/>
          <p:cNvSpPr txBox="1">
            <a:spLocks/>
          </p:cNvSpPr>
          <p:nvPr userDrawn="1"/>
        </p:nvSpPr>
        <p:spPr>
          <a:xfrm>
            <a:off x="1439519" y="5788334"/>
            <a:ext cx="9372020" cy="56344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kern="1200" baseline="0">
                <a:solidFill>
                  <a:srgbClr val="F36C21"/>
                </a:solidFill>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smtClean="0">
                <a:solidFill>
                  <a:schemeClr val="tx1">
                    <a:lumMod val="65000"/>
                    <a:lumOff val="35000"/>
                  </a:schemeClr>
                </a:solidFill>
              </a:rPr>
              <a:t>March 2021</a:t>
            </a:r>
            <a:endParaRPr lang="en-US" sz="2400" b="1" dirty="0">
              <a:solidFill>
                <a:schemeClr val="tx1">
                  <a:lumMod val="65000"/>
                  <a:lumOff val="35000"/>
                </a:schemeClr>
              </a:solidFill>
            </a:endParaRPr>
          </a:p>
        </p:txBody>
      </p:sp>
      <p:sp>
        <p:nvSpPr>
          <p:cNvPr id="10" name="Rectangle 9"/>
          <p:cNvSpPr/>
          <p:nvPr userDrawn="1"/>
        </p:nvSpPr>
        <p:spPr>
          <a:xfrm>
            <a:off x="0" y="6582075"/>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2995" y="360348"/>
            <a:ext cx="2786011" cy="278601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477" y="5368034"/>
            <a:ext cx="1842581" cy="1227706"/>
          </a:xfrm>
          <a:prstGeom prst="rect">
            <a:avLst/>
          </a:prstGeom>
        </p:spPr>
      </p:pic>
    </p:spTree>
    <p:extLst>
      <p:ext uri="{BB962C8B-B14F-4D97-AF65-F5344CB8AC3E}">
        <p14:creationId xmlns:p14="http://schemas.microsoft.com/office/powerpoint/2010/main" val="688581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Box 7"/>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Content Placeholder 10"/>
          <p:cNvSpPr>
            <a:spLocks noGrp="1"/>
          </p:cNvSpPr>
          <p:nvPr>
            <p:ph sz="quarter" idx="11"/>
          </p:nvPr>
        </p:nvSpPr>
        <p:spPr>
          <a:xfrm>
            <a:off x="548957" y="1044537"/>
            <a:ext cx="11023600" cy="51054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28" y="5643409"/>
            <a:ext cx="1013055" cy="101305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6" name="Straight Connector 5"/>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28" y="5643409"/>
            <a:ext cx="1013055" cy="101305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6" name="TextBox 5"/>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28" y="5643409"/>
            <a:ext cx="1013055" cy="101305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584200" y="1371600"/>
            <a:ext cx="11023600" cy="48006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8" name="Straight Connector 7"/>
          <p:cNvCxnSpPr/>
          <p:nvPr userDrawn="1"/>
        </p:nvCxnSpPr>
        <p:spPr>
          <a:xfrm>
            <a:off x="584200" y="9906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28" y="5643409"/>
            <a:ext cx="1013055" cy="101305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584200" y="1066800"/>
            <a:ext cx="5410200" cy="51054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8" name="Straight Connector 7"/>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0"/>
          <p:cNvSpPr>
            <a:spLocks noGrp="1"/>
          </p:cNvSpPr>
          <p:nvPr>
            <p:ph sz="quarter" idx="13" hasCustomPrompt="1"/>
          </p:nvPr>
        </p:nvSpPr>
        <p:spPr>
          <a:xfrm>
            <a:off x="6161660" y="1066800"/>
            <a:ext cx="5410200" cy="51054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23" y="5643410"/>
            <a:ext cx="1350740" cy="1013055"/>
          </a:xfrm>
          <a:prstGeom prst="rect">
            <a:avLst/>
          </a:prstGeom>
        </p:spPr>
      </p:pic>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5380" y="5705591"/>
            <a:ext cx="2173605" cy="766087"/>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508000" y="3276600"/>
            <a:ext cx="11129285" cy="2895600"/>
          </a:xfrm>
        </p:spPr>
        <p:txBody>
          <a:bodyPr>
            <a:normAutofit/>
          </a:bodyPr>
          <a:lstStyle>
            <a:lvl1pPr marL="228600" indent="-228600">
              <a:buClr>
                <a:srgbClr val="FBA252"/>
              </a:buClr>
              <a:buFont typeface="+mj-lt"/>
              <a:buAutoNum type="arabicPeriod"/>
              <a:defRPr sz="1800" baseline="0">
                <a:latin typeface="Calibri" pitchFamily="34" charset="0"/>
              </a:defRPr>
            </a:lvl1pPr>
            <a:lvl2pPr marL="635000" indent="-177800">
              <a:buClr>
                <a:srgbClr val="8BA9D8"/>
              </a:buClr>
              <a:buFont typeface="Arial" pitchFamily="34" charset="0"/>
              <a:buChar char="•"/>
              <a:defRPr sz="1600">
                <a:latin typeface="Calibri" pitchFamily="34" charset="0"/>
              </a:defRPr>
            </a:lvl2pPr>
            <a:lvl3pPr>
              <a:defRPr sz="1400"/>
            </a:lvl3pPr>
            <a:lvl4pPr>
              <a:defRPr sz="1400"/>
            </a:lvl4pPr>
            <a:lvl5pPr>
              <a:defRPr sz="1400"/>
            </a:lvl5pPr>
          </a:lstStyle>
          <a:p>
            <a:pPr lvl="0"/>
            <a:r>
              <a:rPr lang="en-US" dirty="0" smtClean="0"/>
              <a:t>Click to add text</a:t>
            </a:r>
          </a:p>
          <a:p>
            <a:pPr lvl="1"/>
            <a:r>
              <a:rPr lang="en-US" dirty="0" smtClean="0"/>
              <a:t>Click to add text — </a:t>
            </a:r>
          </a:p>
        </p:txBody>
      </p:sp>
      <p:sp>
        <p:nvSpPr>
          <p:cNvPr id="7" name="Title 1"/>
          <p:cNvSpPr>
            <a:spLocks noGrp="1"/>
          </p:cNvSpPr>
          <p:nvPr>
            <p:ph type="ctrTitle" hasCustomPrompt="1"/>
          </p:nvPr>
        </p:nvSpPr>
        <p:spPr>
          <a:xfrm>
            <a:off x="484231" y="236049"/>
            <a:ext cx="11153055" cy="584775"/>
          </a:xfrm>
          <a:prstGeom prst="rect">
            <a:avLst/>
          </a:prstGeom>
        </p:spPr>
        <p:txBody>
          <a:bodyPr wrap="square" anchor="b">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9" name="Text Placeholder 27"/>
          <p:cNvSpPr>
            <a:spLocks noGrp="1"/>
          </p:cNvSpPr>
          <p:nvPr>
            <p:ph type="body" sz="quarter" idx="10"/>
          </p:nvPr>
        </p:nvSpPr>
        <p:spPr>
          <a:xfrm>
            <a:off x="507999" y="1371600"/>
            <a:ext cx="11129287"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smtClean="0"/>
          </a:p>
        </p:txBody>
      </p:sp>
      <p:cxnSp>
        <p:nvCxnSpPr>
          <p:cNvPr id="12" name="Straight Connector 11"/>
          <p:cNvCxnSpPr/>
          <p:nvPr userDrawn="1"/>
        </p:nvCxnSpPr>
        <p:spPr>
          <a:xfrm>
            <a:off x="507999" y="846982"/>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28" y="5643409"/>
            <a:ext cx="1013055" cy="101305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2179050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8" name="Content Placeholder 17"/>
          <p:cNvSpPr>
            <a:spLocks noGrp="1"/>
          </p:cNvSpPr>
          <p:nvPr>
            <p:ph sz="quarter" idx="16" hasCustomPrompt="1"/>
          </p:nvPr>
        </p:nvSpPr>
        <p:spPr>
          <a:xfrm>
            <a:off x="4572000" y="1213464"/>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0" name="Content Placeholder 17"/>
          <p:cNvSpPr>
            <a:spLocks noGrp="1"/>
          </p:cNvSpPr>
          <p:nvPr>
            <p:ph sz="quarter" idx="17" hasCustomPrompt="1"/>
          </p:nvPr>
        </p:nvSpPr>
        <p:spPr>
          <a:xfrm>
            <a:off x="4572000" y="1708764"/>
            <a:ext cx="7010400" cy="457200"/>
          </a:xfrm>
        </p:spPr>
        <p:txBody>
          <a:bodyPr anchor="t">
            <a:noAutofit/>
          </a:bodyPr>
          <a:lstStyle>
            <a:lvl1pPr marL="0" indent="0" algn="r">
              <a:spcBef>
                <a:spcPts val="400"/>
              </a:spcBef>
              <a:spcAft>
                <a:spcPts val="400"/>
              </a:spcAft>
              <a:buNone/>
              <a:defRPr sz="1800" b="0" baseline="0">
                <a:solidFill>
                  <a:schemeClr val="tx1"/>
                </a:solidFill>
                <a:latin typeface="Calibri" pitchFamily="34" charset="0"/>
              </a:defRPr>
            </a:lvl1pPr>
          </a:lstStyle>
          <a:p>
            <a:pPr lvl="0"/>
            <a:r>
              <a:rPr lang="en-US" dirty="0" smtClean="0"/>
              <a:t>Click to enter Contact Information</a:t>
            </a:r>
          </a:p>
        </p:txBody>
      </p:sp>
      <p:sp>
        <p:nvSpPr>
          <p:cNvPr id="21" name="Content Placeholder 17"/>
          <p:cNvSpPr>
            <a:spLocks noGrp="1"/>
          </p:cNvSpPr>
          <p:nvPr>
            <p:ph sz="quarter" idx="18" hasCustomPrompt="1"/>
          </p:nvPr>
        </p:nvSpPr>
        <p:spPr>
          <a:xfrm>
            <a:off x="4572000" y="243840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2" name="Content Placeholder 17"/>
          <p:cNvSpPr>
            <a:spLocks noGrp="1"/>
          </p:cNvSpPr>
          <p:nvPr>
            <p:ph sz="quarter" idx="19" hasCustomPrompt="1"/>
          </p:nvPr>
        </p:nvSpPr>
        <p:spPr>
          <a:xfrm>
            <a:off x="4572000" y="294132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sp>
        <p:nvSpPr>
          <p:cNvPr id="11" name="Content Placeholder 17"/>
          <p:cNvSpPr>
            <a:spLocks noGrp="1"/>
          </p:cNvSpPr>
          <p:nvPr>
            <p:ph sz="quarter" idx="20" hasCustomPrompt="1"/>
          </p:nvPr>
        </p:nvSpPr>
        <p:spPr>
          <a:xfrm>
            <a:off x="4572000" y="364032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12" name="Content Placeholder 17"/>
          <p:cNvSpPr>
            <a:spLocks noGrp="1"/>
          </p:cNvSpPr>
          <p:nvPr>
            <p:ph sz="quarter" idx="21" hasCustomPrompt="1"/>
          </p:nvPr>
        </p:nvSpPr>
        <p:spPr>
          <a:xfrm>
            <a:off x="4572000" y="414324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sp>
        <p:nvSpPr>
          <p:cNvPr id="13" name="Rectangle 12"/>
          <p:cNvSpPr/>
          <p:nvPr userDrawn="1"/>
        </p:nvSpPr>
        <p:spPr>
          <a:xfrm>
            <a:off x="0" y="6582076"/>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3" name="Straight Connector 22"/>
          <p:cNvCxnSpPr/>
          <p:nvPr userDrawn="1"/>
        </p:nvCxnSpPr>
        <p:spPr>
          <a:xfrm>
            <a:off x="609600" y="913311"/>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929" y="1305836"/>
            <a:ext cx="3390972" cy="3390972"/>
          </a:xfrm>
          <a:prstGeom prst="rect">
            <a:avLst/>
          </a:prstGeom>
        </p:spPr>
      </p:pic>
    </p:spTree>
    <p:extLst>
      <p:ext uri="{BB962C8B-B14F-4D97-AF65-F5344CB8AC3E}">
        <p14:creationId xmlns:p14="http://schemas.microsoft.com/office/powerpoint/2010/main" val="1408074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3/24/2021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5" r:id="rId6"/>
    <p:sldLayoutId id="2147483650" r:id="rId7"/>
    <p:sldLayoutId id="214748365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towardsdatascience.com/statistics-is-freaking-hard-wtf-is-activation-function-df8342cdf292"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6052" y="3294132"/>
            <a:ext cx="9372019" cy="1177780"/>
          </a:xfrm>
        </p:spPr>
        <p:txBody>
          <a:bodyPr>
            <a:normAutofit fontScale="90000"/>
          </a:bodyPr>
          <a:lstStyle/>
          <a:p>
            <a:r>
              <a:rPr lang="en-US" dirty="0" smtClean="0"/>
              <a:t>An Introduction to Machine Learning and Its Use in Predicting IBNR </a:t>
            </a:r>
            <a:endParaRPr lang="en-US" dirty="0"/>
          </a:p>
        </p:txBody>
      </p:sp>
      <p:sp>
        <p:nvSpPr>
          <p:cNvPr id="5" name="Subtitle 4"/>
          <p:cNvSpPr>
            <a:spLocks noGrp="1"/>
          </p:cNvSpPr>
          <p:nvPr>
            <p:ph type="subTitle" idx="1"/>
          </p:nvPr>
        </p:nvSpPr>
        <p:spPr>
          <a:xfrm>
            <a:off x="1386051" y="4572000"/>
            <a:ext cx="9372020" cy="933882"/>
          </a:xfrm>
        </p:spPr>
        <p:txBody>
          <a:bodyPr/>
          <a:lstStyle/>
          <a:p>
            <a:r>
              <a:rPr lang="en-US" dirty="0" smtClean="0"/>
              <a:t>Presented by Joseph Alberts, Tatiana Garcia and Clinton Aboagye</a:t>
            </a:r>
            <a:endParaRPr lang="en-US" dirty="0"/>
          </a:p>
        </p:txBody>
      </p:sp>
    </p:spTree>
    <p:extLst>
      <p:ext uri="{BB962C8B-B14F-4D97-AF65-F5344CB8AC3E}">
        <p14:creationId xmlns:p14="http://schemas.microsoft.com/office/powerpoint/2010/main" val="104350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268" y="228600"/>
            <a:ext cx="11153055" cy="584775"/>
          </a:xfrm>
        </p:spPr>
        <p:txBody>
          <a:bodyPr/>
          <a:lstStyle/>
          <a:p>
            <a:r>
              <a:rPr lang="en-US" dirty="0" smtClean="0"/>
              <a:t>Artificial Neural Networks (ANNs)</a:t>
            </a:r>
            <a:endParaRPr lang="en-US" dirty="0"/>
          </a:p>
        </p:txBody>
      </p:sp>
      <p:sp>
        <p:nvSpPr>
          <p:cNvPr id="3" name="Content Placeholder 2"/>
          <p:cNvSpPr>
            <a:spLocks noGrp="1"/>
          </p:cNvSpPr>
          <p:nvPr>
            <p:ph sz="quarter" idx="11"/>
          </p:nvPr>
        </p:nvSpPr>
        <p:spPr>
          <a:xfrm>
            <a:off x="452268" y="1219200"/>
            <a:ext cx="6572849" cy="5105400"/>
          </a:xfrm>
        </p:spPr>
        <p:txBody>
          <a:bodyPr/>
          <a:lstStyle/>
          <a:p>
            <a:pPr>
              <a:spcAft>
                <a:spcPts val="1200"/>
              </a:spcAft>
            </a:pPr>
            <a:r>
              <a:rPr lang="en-US" dirty="0" smtClean="0"/>
              <a:t>History: Warren McCulloch and Walter Pitts in 1943  </a:t>
            </a:r>
          </a:p>
          <a:p>
            <a:pPr>
              <a:spcAft>
                <a:spcPts val="1200"/>
              </a:spcAft>
            </a:pPr>
            <a:r>
              <a:rPr lang="en-US" dirty="0" smtClean="0"/>
              <a:t>Definition: Mimic the human brain and its neural structure to perform tasks.            </a:t>
            </a:r>
          </a:p>
          <a:p>
            <a:pPr>
              <a:spcAft>
                <a:spcPts val="1200"/>
              </a:spcAft>
            </a:pPr>
            <a:r>
              <a:rPr lang="en-US" dirty="0" smtClean="0"/>
              <a:t>Uses: Regression and classification roles. Supervised and unsupervised learning. </a:t>
            </a:r>
          </a:p>
          <a:p>
            <a:pPr>
              <a:spcAft>
                <a:spcPts val="1200"/>
              </a:spcAft>
            </a:pPr>
            <a:r>
              <a:rPr lang="en-US" dirty="0" smtClean="0"/>
              <a:t>Intuitive examples: Babies learning how to get what they want, faces, hot = hurt</a:t>
            </a:r>
            <a:endParaRPr lang="en-US" dirty="0"/>
          </a:p>
        </p:txBody>
      </p:sp>
      <p:pic>
        <p:nvPicPr>
          <p:cNvPr id="5" name="Picture 4">
            <a:extLst>
              <a:ext uri="{FF2B5EF4-FFF2-40B4-BE49-F238E27FC236}">
                <a16:creationId xmlns:a16="http://schemas.microsoft.com/office/drawing/2014/main" id="{BE3A8498-0ACE-42BE-8187-AEFA0A537E25}"/>
              </a:ext>
            </a:extLst>
          </p:cNvPr>
          <p:cNvPicPr>
            <a:picLocks noChangeAspect="1"/>
          </p:cNvPicPr>
          <p:nvPr/>
        </p:nvPicPr>
        <p:blipFill rotWithShape="1">
          <a:blip r:embed="rId3">
            <a:extLst>
              <a:ext uri="{28A0092B-C50C-407E-A947-70E740481C1C}">
                <a14:useLocalDpi xmlns:a14="http://schemas.microsoft.com/office/drawing/2010/main" val="0"/>
              </a:ext>
            </a:extLst>
          </a:blip>
          <a:srcRect r="26529" b="5939"/>
          <a:stretch/>
        </p:blipFill>
        <p:spPr>
          <a:xfrm>
            <a:off x="7121806" y="934628"/>
            <a:ext cx="3317594" cy="5008972"/>
          </a:xfrm>
          <a:prstGeom prst="rect">
            <a:avLst/>
          </a:prstGeom>
        </p:spPr>
      </p:pic>
    </p:spTree>
    <p:extLst>
      <p:ext uri="{BB962C8B-B14F-4D97-AF65-F5344CB8AC3E}">
        <p14:creationId xmlns:p14="http://schemas.microsoft.com/office/powerpoint/2010/main" val="284633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91BA-3709-48D6-BE2A-6566B8056B00}"/>
              </a:ext>
            </a:extLst>
          </p:cNvPr>
          <p:cNvSpPr>
            <a:spLocks noGrp="1"/>
          </p:cNvSpPr>
          <p:nvPr>
            <p:ph type="ctrTitle"/>
          </p:nvPr>
        </p:nvSpPr>
        <p:spPr>
          <a:xfrm>
            <a:off x="548958" y="215325"/>
            <a:ext cx="11153055" cy="584775"/>
          </a:xfrm>
        </p:spPr>
        <p:txBody>
          <a:bodyPr/>
          <a:lstStyle/>
          <a:p>
            <a:r>
              <a:rPr lang="en-US" dirty="0"/>
              <a:t>More on </a:t>
            </a:r>
            <a:r>
              <a:rPr lang="en-US" dirty="0" smtClean="0"/>
              <a:t>ANNs</a:t>
            </a:r>
            <a:endParaRPr lang="en-US" dirty="0"/>
          </a:p>
        </p:txBody>
      </p:sp>
      <p:sp>
        <p:nvSpPr>
          <p:cNvPr id="3" name="Content Placeholder 2">
            <a:extLst>
              <a:ext uri="{FF2B5EF4-FFF2-40B4-BE49-F238E27FC236}">
                <a16:creationId xmlns:a16="http://schemas.microsoft.com/office/drawing/2014/main" id="{8E76435A-75B3-40BA-8B5C-8E3A9F04FC2F}"/>
              </a:ext>
            </a:extLst>
          </p:cNvPr>
          <p:cNvSpPr>
            <a:spLocks noGrp="1"/>
          </p:cNvSpPr>
          <p:nvPr>
            <p:ph sz="quarter" idx="11"/>
          </p:nvPr>
        </p:nvSpPr>
        <p:spPr>
          <a:xfrm>
            <a:off x="548958" y="1219200"/>
            <a:ext cx="11023600" cy="5105400"/>
          </a:xfrm>
        </p:spPr>
        <p:txBody>
          <a:bodyPr numCol="2"/>
          <a:lstStyle/>
          <a:p>
            <a:pPr>
              <a:spcBef>
                <a:spcPts val="600"/>
              </a:spcBef>
              <a:spcAft>
                <a:spcPts val="600"/>
              </a:spcAft>
            </a:pPr>
            <a:r>
              <a:rPr lang="en-US" dirty="0" smtClean="0"/>
              <a:t>Pros: Easy </a:t>
            </a:r>
            <a:r>
              <a:rPr lang="en-US" dirty="0"/>
              <a:t>to understand, </a:t>
            </a:r>
            <a:r>
              <a:rPr lang="en-US" dirty="0" smtClean="0"/>
              <a:t>extensive research </a:t>
            </a:r>
            <a:r>
              <a:rPr lang="en-US" dirty="0"/>
              <a:t>and application </a:t>
            </a:r>
            <a:r>
              <a:rPr lang="en-US" dirty="0" smtClean="0"/>
              <a:t>available</a:t>
            </a:r>
            <a:endParaRPr lang="en-US" dirty="0"/>
          </a:p>
          <a:p>
            <a:pPr>
              <a:spcBef>
                <a:spcPts val="600"/>
              </a:spcBef>
              <a:spcAft>
                <a:spcPts val="600"/>
              </a:spcAft>
            </a:pPr>
            <a:r>
              <a:rPr lang="en-US" dirty="0"/>
              <a:t>Cons: N</a:t>
            </a:r>
            <a:r>
              <a:rPr lang="en-US" dirty="0" smtClean="0"/>
              <a:t>umerical inputs, Better options may exist, </a:t>
            </a:r>
            <a:r>
              <a:rPr lang="en-US" dirty="0"/>
              <a:t>Black </a:t>
            </a:r>
            <a:r>
              <a:rPr lang="en-US" dirty="0" smtClean="0"/>
              <a:t>boxes, </a:t>
            </a:r>
            <a:r>
              <a:rPr lang="en-US" dirty="0"/>
              <a:t>r</a:t>
            </a:r>
            <a:r>
              <a:rPr lang="en-US" dirty="0" smtClean="0"/>
              <a:t>equires </a:t>
            </a:r>
            <a:r>
              <a:rPr lang="en-US" dirty="0"/>
              <a:t>lot </a:t>
            </a:r>
            <a:r>
              <a:rPr lang="en-US" dirty="0" smtClean="0"/>
              <a:t>of </a:t>
            </a:r>
            <a:r>
              <a:rPr lang="en-US" dirty="0"/>
              <a:t>parameter </a:t>
            </a:r>
            <a:r>
              <a:rPr lang="en-US" dirty="0" smtClean="0"/>
              <a:t>tuning</a:t>
            </a:r>
            <a:endParaRPr lang="en-US" dirty="0"/>
          </a:p>
          <a:p>
            <a:pPr>
              <a:spcBef>
                <a:spcPts val="600"/>
              </a:spcBef>
              <a:spcAft>
                <a:spcPts val="600"/>
              </a:spcAft>
            </a:pPr>
            <a:r>
              <a:rPr lang="en-US" dirty="0" smtClean="0"/>
              <a:t>Well </a:t>
            </a:r>
            <a:r>
              <a:rPr lang="en-US" dirty="0"/>
              <a:t>known researcher (John </a:t>
            </a:r>
            <a:r>
              <a:rPr lang="en-US" dirty="0" smtClean="0"/>
              <a:t>S. </a:t>
            </a:r>
            <a:r>
              <a:rPr lang="en-US" dirty="0" err="1"/>
              <a:t>Denker</a:t>
            </a:r>
            <a:r>
              <a:rPr lang="en-US" dirty="0"/>
              <a:t>): </a:t>
            </a:r>
            <a:r>
              <a:rPr lang="en-US" dirty="0" smtClean="0"/>
              <a:t>“A </a:t>
            </a:r>
            <a:r>
              <a:rPr lang="en-US" dirty="0"/>
              <a:t>neural network is the second best way to solve any problem. The best way is to actually understand the </a:t>
            </a:r>
            <a:r>
              <a:rPr lang="en-US" dirty="0" smtClean="0"/>
              <a:t>problem</a:t>
            </a:r>
            <a:r>
              <a:rPr lang="en-US" dirty="0"/>
              <a:t>.</a:t>
            </a:r>
            <a:r>
              <a:rPr lang="en-US" dirty="0" smtClean="0"/>
              <a:t>” </a:t>
            </a:r>
            <a:endParaRPr lang="en-US" dirty="0">
              <a:hlinkClick r:id=""/>
            </a:endParaRPr>
          </a:p>
          <a:p>
            <a:endParaRPr lang="en-US" dirty="0"/>
          </a:p>
        </p:txBody>
      </p:sp>
      <p:pic>
        <p:nvPicPr>
          <p:cNvPr id="9" name="Picture 8">
            <a:extLst>
              <a:ext uri="{FF2B5EF4-FFF2-40B4-BE49-F238E27FC236}">
                <a16:creationId xmlns:a16="http://schemas.microsoft.com/office/drawing/2014/main" id="{33D70669-07D1-4ECE-BED6-751E6926320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24600" y="3146298"/>
            <a:ext cx="5114163" cy="3178302"/>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0000"/>
                    </a14:imgEffect>
                  </a14:imgLayer>
                </a14:imgProps>
              </a:ext>
            </a:extLst>
          </a:blip>
          <a:srcRect b="138"/>
          <a:stretch/>
        </p:blipFill>
        <p:spPr>
          <a:xfrm>
            <a:off x="6664852" y="381001"/>
            <a:ext cx="4907705" cy="2362199"/>
          </a:xfrm>
          <a:prstGeom prst="rect">
            <a:avLst/>
          </a:prstGeom>
        </p:spPr>
      </p:pic>
      <p:sp>
        <p:nvSpPr>
          <p:cNvPr id="7" name="TextBox 6"/>
          <p:cNvSpPr txBox="1"/>
          <p:nvPr/>
        </p:nvSpPr>
        <p:spPr>
          <a:xfrm>
            <a:off x="9298184" y="2479635"/>
            <a:ext cx="3048000" cy="246221"/>
          </a:xfrm>
          <a:prstGeom prst="rect">
            <a:avLst/>
          </a:prstGeom>
          <a:noFill/>
        </p:spPr>
        <p:txBody>
          <a:bodyPr wrap="square" rtlCol="0">
            <a:spAutoFit/>
          </a:bodyPr>
          <a:lstStyle/>
          <a:p>
            <a:r>
              <a:rPr lang="en-US" sz="1000" dirty="0" smtClean="0">
                <a:latin typeface="Calibri" panose="020F0502020204030204" pitchFamily="34" charset="0"/>
                <a:cs typeface="Calibri" panose="020F0502020204030204" pitchFamily="34" charset="0"/>
                <a:hlinkClick r:id="rId5"/>
              </a:rPr>
              <a:t>Source: Towards Data Science, Aug. 2017</a:t>
            </a:r>
            <a:r>
              <a:rPr lang="en-US" sz="1000" dirty="0" smtClean="0">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2017544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0" y="282434"/>
            <a:ext cx="11153055" cy="584775"/>
          </a:xfrm>
        </p:spPr>
        <p:txBody>
          <a:bodyPr/>
          <a:lstStyle/>
          <a:p>
            <a:r>
              <a:rPr lang="en-US" dirty="0"/>
              <a:t>IBNR Analysis with ANN in R</a:t>
            </a:r>
          </a:p>
        </p:txBody>
      </p:sp>
      <p:sp>
        <p:nvSpPr>
          <p:cNvPr id="3" name="Content Placeholder 2"/>
          <p:cNvSpPr>
            <a:spLocks noGrp="1"/>
          </p:cNvSpPr>
          <p:nvPr>
            <p:ph sz="quarter" idx="11"/>
          </p:nvPr>
        </p:nvSpPr>
        <p:spPr>
          <a:xfrm>
            <a:off x="548958" y="1066800"/>
            <a:ext cx="11023600" cy="5105400"/>
          </a:xfrm>
        </p:spPr>
        <p:txBody>
          <a:bodyPr numCol="2"/>
          <a:lstStyle/>
          <a:p>
            <a:r>
              <a:rPr lang="en-US" dirty="0" smtClean="0"/>
              <a:t>Train: 80</a:t>
            </a:r>
            <a:r>
              <a:rPr lang="en-US" dirty="0"/>
              <a:t>%, </a:t>
            </a:r>
            <a:r>
              <a:rPr lang="en-US" dirty="0" smtClean="0"/>
              <a:t>Test: </a:t>
            </a:r>
            <a:r>
              <a:rPr lang="en-US" dirty="0"/>
              <a:t>20%</a:t>
            </a:r>
          </a:p>
          <a:p>
            <a:r>
              <a:rPr lang="en-US" dirty="0"/>
              <a:t>First use the data without any adjustments for inflation. </a:t>
            </a:r>
          </a:p>
          <a:p>
            <a:r>
              <a:rPr lang="en-US" dirty="0"/>
              <a:t>IBNR predictions, RMSE = 6017.9</a:t>
            </a:r>
          </a:p>
          <a:p>
            <a:endParaRPr lang="en-US" dirty="0"/>
          </a:p>
          <a:p>
            <a:endParaRPr lang="en-US" dirty="0"/>
          </a:p>
          <a:p>
            <a:endParaRPr lang="en-US" dirty="0"/>
          </a:p>
          <a:p>
            <a:endParaRPr lang="en-US" dirty="0"/>
          </a:p>
          <a:p>
            <a:endParaRPr lang="en-US" dirty="0"/>
          </a:p>
          <a:p>
            <a:endParaRPr lang="en-US" dirty="0"/>
          </a:p>
          <a:p>
            <a:endParaRPr lang="en-US" dirty="0"/>
          </a:p>
          <a:p>
            <a:r>
              <a:rPr lang="en-US" dirty="0"/>
              <a:t>Adjust for Inflation using world bank CPI index to </a:t>
            </a:r>
            <a:r>
              <a:rPr lang="en-US" dirty="0" smtClean="0"/>
              <a:t>2019 </a:t>
            </a:r>
            <a:r>
              <a:rPr lang="en-US" dirty="0"/>
              <a:t>values</a:t>
            </a:r>
          </a:p>
          <a:p>
            <a:r>
              <a:rPr lang="en-US" dirty="0"/>
              <a:t>IBNR predictions, RMSE = </a:t>
            </a:r>
            <a:r>
              <a:rPr lang="en-US" dirty="0" smtClean="0"/>
              <a:t>3610.9</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600200" y="3276600"/>
            <a:ext cx="8446124" cy="2111234"/>
          </a:xfrm>
          <a:prstGeom prst="rect">
            <a:avLst/>
          </a:prstGeom>
        </p:spPr>
      </p:pic>
    </p:spTree>
    <p:extLst>
      <p:ext uri="{BB962C8B-B14F-4D97-AF65-F5344CB8AC3E}">
        <p14:creationId xmlns:p14="http://schemas.microsoft.com/office/powerpoint/2010/main" val="327615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772" y="265838"/>
            <a:ext cx="11153055" cy="584775"/>
          </a:xfrm>
        </p:spPr>
        <p:txBody>
          <a:bodyPr/>
          <a:lstStyle/>
          <a:p>
            <a:r>
              <a:rPr lang="en-US" dirty="0"/>
              <a:t>IBNR Analysis with ANN in R- Insights</a:t>
            </a:r>
          </a:p>
        </p:txBody>
      </p:sp>
      <p:sp>
        <p:nvSpPr>
          <p:cNvPr id="3" name="Content Placeholder 2"/>
          <p:cNvSpPr>
            <a:spLocks noGrp="1"/>
          </p:cNvSpPr>
          <p:nvPr>
            <p:ph sz="quarter" idx="11"/>
          </p:nvPr>
        </p:nvSpPr>
        <p:spPr>
          <a:xfrm>
            <a:off x="487348" y="1066800"/>
            <a:ext cx="9480763" cy="5105400"/>
          </a:xfrm>
        </p:spPr>
        <p:txBody>
          <a:bodyPr numCol="2"/>
          <a:lstStyle/>
          <a:p>
            <a:pPr>
              <a:spcAft>
                <a:spcPts val="600"/>
              </a:spcAft>
            </a:pPr>
            <a:r>
              <a:rPr lang="en-US" dirty="0"/>
              <a:t>High correlation </a:t>
            </a:r>
            <a:endParaRPr lang="en-US" dirty="0" smtClean="0"/>
          </a:p>
          <a:p>
            <a:pPr>
              <a:spcAft>
                <a:spcPts val="600"/>
              </a:spcAft>
            </a:pPr>
            <a:r>
              <a:rPr lang="en-US" dirty="0" smtClean="0"/>
              <a:t>Tuned one </a:t>
            </a:r>
            <a:r>
              <a:rPr lang="en-US" dirty="0"/>
              <a:t>model </a:t>
            </a:r>
            <a:r>
              <a:rPr lang="en-US" dirty="0" smtClean="0"/>
              <a:t>leading to better accuracy</a:t>
            </a:r>
          </a:p>
          <a:p>
            <a:pPr>
              <a:spcAft>
                <a:spcPts val="600"/>
              </a:spcAft>
            </a:pPr>
            <a:r>
              <a:rPr lang="en-US" dirty="0" smtClean="0"/>
              <a:t>Took </a:t>
            </a:r>
            <a:r>
              <a:rPr lang="en-US" dirty="0"/>
              <a:t>too much time and can still be made better</a:t>
            </a:r>
          </a:p>
        </p:txBody>
      </p:sp>
      <p:pic>
        <p:nvPicPr>
          <p:cNvPr id="5" name="Picture 4">
            <a:extLst>
              <a:ext uri="{FF2B5EF4-FFF2-40B4-BE49-F238E27FC236}">
                <a16:creationId xmlns:a16="http://schemas.microsoft.com/office/drawing/2014/main" id="{02BE5813-2BB4-4826-B2C8-73B0EBE63FA7}"/>
              </a:ext>
            </a:extLst>
          </p:cNvPr>
          <p:cNvPicPr>
            <a:picLocks noChangeAspect="1"/>
          </p:cNvPicPr>
          <p:nvPr/>
        </p:nvPicPr>
        <p:blipFill rotWithShape="1">
          <a:blip r:embed="rId3">
            <a:extLst>
              <a:ext uri="{28A0092B-C50C-407E-A947-70E740481C1C}">
                <a14:useLocalDpi xmlns:a14="http://schemas.microsoft.com/office/drawing/2010/main" val="0"/>
              </a:ext>
            </a:extLst>
          </a:blip>
          <a:srcRect t="1" r="2084" b="-512"/>
          <a:stretch/>
        </p:blipFill>
        <p:spPr>
          <a:xfrm>
            <a:off x="6629400" y="1066800"/>
            <a:ext cx="3733800" cy="3972128"/>
          </a:xfrm>
          <a:prstGeom prst="rect">
            <a:avLst/>
          </a:prstGeom>
        </p:spPr>
      </p:pic>
    </p:spTree>
    <p:extLst>
      <p:ext uri="{BB962C8B-B14F-4D97-AF65-F5344CB8AC3E}">
        <p14:creationId xmlns:p14="http://schemas.microsoft.com/office/powerpoint/2010/main" val="133615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1" y="304800"/>
            <a:ext cx="11153055" cy="584775"/>
          </a:xfrm>
        </p:spPr>
        <p:txBody>
          <a:bodyPr/>
          <a:lstStyle/>
          <a:p>
            <a:r>
              <a:rPr lang="en-US" dirty="0"/>
              <a:t>K Nearest </a:t>
            </a:r>
            <a:r>
              <a:rPr lang="en-US" dirty="0" smtClean="0"/>
              <a:t>Neighbors (K-NN)</a:t>
            </a:r>
            <a:endParaRPr lang="en-US" dirty="0"/>
          </a:p>
        </p:txBody>
      </p:sp>
      <p:sp>
        <p:nvSpPr>
          <p:cNvPr id="3" name="Content Placeholder 2"/>
          <p:cNvSpPr>
            <a:spLocks noGrp="1"/>
          </p:cNvSpPr>
          <p:nvPr>
            <p:ph sz="quarter" idx="11"/>
          </p:nvPr>
        </p:nvSpPr>
        <p:spPr>
          <a:xfrm>
            <a:off x="548957" y="1044536"/>
            <a:ext cx="11088329" cy="5127663"/>
          </a:xfrm>
        </p:spPr>
        <p:txBody>
          <a:bodyPr/>
          <a:lstStyle/>
          <a:p>
            <a:pPr fontAlgn="base"/>
            <a:r>
              <a:rPr lang="en-US" dirty="0" smtClean="0"/>
              <a:t>Definition</a:t>
            </a:r>
            <a:endParaRPr lang="en-US" dirty="0"/>
          </a:p>
          <a:p>
            <a:pPr lvl="1" fontAlgn="base"/>
            <a:r>
              <a:rPr lang="en-US" sz="2400" dirty="0"/>
              <a:t>K-NN is a </a:t>
            </a:r>
            <a:r>
              <a:rPr lang="en-US" sz="2400" b="1" dirty="0" smtClean="0"/>
              <a:t>supervised</a:t>
            </a:r>
            <a:r>
              <a:rPr lang="en-US" sz="2400" dirty="0" smtClean="0"/>
              <a:t>, </a:t>
            </a:r>
            <a:r>
              <a:rPr lang="en-US" sz="2400" b="1" dirty="0" smtClean="0"/>
              <a:t>non-parametric</a:t>
            </a:r>
            <a:r>
              <a:rPr lang="en-US" sz="2400" dirty="0" smtClean="0"/>
              <a:t> ML algorithm </a:t>
            </a:r>
            <a:r>
              <a:rPr lang="en-US" sz="2400" dirty="0"/>
              <a:t>that </a:t>
            </a:r>
            <a:r>
              <a:rPr lang="en-US" sz="2400" dirty="0" smtClean="0"/>
              <a:t>predicts new observations </a:t>
            </a:r>
            <a:r>
              <a:rPr lang="en-US" sz="2400" dirty="0"/>
              <a:t>based on </a:t>
            </a:r>
            <a:r>
              <a:rPr lang="en-US" sz="2400" b="1" dirty="0" smtClean="0"/>
              <a:t>summarizing</a:t>
            </a:r>
            <a:r>
              <a:rPr lang="en-US" sz="2400" dirty="0" smtClean="0"/>
              <a:t> the </a:t>
            </a:r>
            <a:r>
              <a:rPr lang="en-US" sz="2400" b="1" dirty="0" smtClean="0"/>
              <a:t>K</a:t>
            </a:r>
            <a:r>
              <a:rPr lang="en-US" sz="2400" dirty="0" smtClean="0"/>
              <a:t> </a:t>
            </a:r>
            <a:r>
              <a:rPr lang="en-US" sz="2400" dirty="0"/>
              <a:t>data points that are most </a:t>
            </a:r>
            <a:r>
              <a:rPr lang="en-US" sz="2400" b="1" dirty="0"/>
              <a:t>similar</a:t>
            </a:r>
            <a:r>
              <a:rPr lang="en-US" sz="2400" dirty="0"/>
              <a:t> to </a:t>
            </a:r>
            <a:r>
              <a:rPr lang="en-US" sz="2400" dirty="0" smtClean="0"/>
              <a:t>it.</a:t>
            </a:r>
            <a:endParaRPr lang="en-US" dirty="0"/>
          </a:p>
          <a:p>
            <a:pPr fontAlgn="base"/>
            <a:r>
              <a:rPr lang="en-US" dirty="0" smtClean="0"/>
              <a:t>Classification versus </a:t>
            </a:r>
            <a:r>
              <a:rPr lang="en-US" dirty="0"/>
              <a:t>r</a:t>
            </a:r>
            <a:r>
              <a:rPr lang="en-US" dirty="0" smtClean="0"/>
              <a:t>egression</a:t>
            </a:r>
          </a:p>
          <a:p>
            <a:pPr fontAlgn="base"/>
            <a:r>
              <a:rPr lang="en-US" dirty="0"/>
              <a:t>K-Value</a:t>
            </a:r>
          </a:p>
          <a:p>
            <a:pPr fontAlgn="base"/>
            <a:r>
              <a:rPr lang="en-US" dirty="0" smtClean="0"/>
              <a:t>Similarity </a:t>
            </a:r>
          </a:p>
          <a:p>
            <a:pPr lvl="1" fontAlgn="base"/>
            <a:r>
              <a:rPr lang="en-US" sz="2400" dirty="0" smtClean="0"/>
              <a:t>Distance function</a:t>
            </a:r>
          </a:p>
          <a:p>
            <a:pPr fontAlgn="base"/>
            <a:r>
              <a:rPr lang="en-US" dirty="0" smtClean="0"/>
              <a:t>Assumptions:</a:t>
            </a:r>
            <a:endParaRPr lang="en-US" dirty="0"/>
          </a:p>
          <a:p>
            <a:pPr lvl="1" fontAlgn="base"/>
            <a:r>
              <a:rPr lang="en-US" sz="2400" dirty="0"/>
              <a:t>Standardization</a:t>
            </a:r>
          </a:p>
          <a:p>
            <a:pPr lvl="1" fontAlgn="base"/>
            <a:r>
              <a:rPr lang="en-US" sz="2400" dirty="0" smtClean="0"/>
              <a:t>Outliers</a:t>
            </a:r>
            <a:endParaRPr lang="en-US" sz="2400" dirty="0"/>
          </a:p>
        </p:txBody>
      </p:sp>
    </p:spTree>
    <p:extLst>
      <p:ext uri="{BB962C8B-B14F-4D97-AF65-F5344CB8AC3E}">
        <p14:creationId xmlns:p14="http://schemas.microsoft.com/office/powerpoint/2010/main" val="1784774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11153055" cy="584775"/>
          </a:xfrm>
        </p:spPr>
        <p:txBody>
          <a:bodyPr/>
          <a:lstStyle/>
          <a:p>
            <a:r>
              <a:rPr lang="en-US" smtClean="0"/>
              <a:t>Modeling IBNR with Standard K Value</a:t>
            </a:r>
            <a:endParaRPr lang="en-US" dirty="0"/>
          </a:p>
        </p:txBody>
      </p:sp>
      <p:sp>
        <p:nvSpPr>
          <p:cNvPr id="3" name="Content Placeholder 2"/>
          <p:cNvSpPr>
            <a:spLocks noGrp="1"/>
          </p:cNvSpPr>
          <p:nvPr>
            <p:ph sz="quarter" idx="11"/>
          </p:nvPr>
        </p:nvSpPr>
        <p:spPr>
          <a:xfrm>
            <a:off x="609600" y="1044537"/>
            <a:ext cx="6172200" cy="4899063"/>
          </a:xfrm>
        </p:spPr>
        <p:txBody>
          <a:bodyPr/>
          <a:lstStyle/>
          <a:p>
            <a:pPr fontAlgn="base"/>
            <a:r>
              <a:rPr lang="en-US" sz="2200" smtClean="0"/>
              <a:t>First model: K = 9</a:t>
            </a:r>
          </a:p>
          <a:p>
            <a:pPr lvl="1" fontAlgn="base"/>
            <a:r>
              <a:rPr lang="en-US" smtClean="0"/>
              <a:t>Including paid, case reserve, and incurred loss as explanatory variables.</a:t>
            </a:r>
          </a:p>
          <a:p>
            <a:pPr lvl="1" fontAlgn="base"/>
            <a:r>
              <a:rPr lang="en-US" smtClean="0"/>
              <a:t>RMSE = 655.5</a:t>
            </a:r>
          </a:p>
          <a:p>
            <a:pPr fontAlgn="base"/>
            <a:r>
              <a:rPr lang="en-US" sz="2200" smtClean="0"/>
              <a:t>Second model: K = 9 </a:t>
            </a:r>
          </a:p>
          <a:p>
            <a:pPr lvl="1" fontAlgn="base"/>
            <a:r>
              <a:rPr lang="en-US" smtClean="0"/>
              <a:t>Removed Incurred loss as an explanatory variable</a:t>
            </a:r>
          </a:p>
          <a:p>
            <a:pPr lvl="1" fontAlgn="base"/>
            <a:r>
              <a:rPr lang="en-US" smtClean="0"/>
              <a:t>RMSE = 475.6</a:t>
            </a:r>
          </a:p>
          <a:p>
            <a:pPr fontAlgn="base"/>
            <a:r>
              <a:rPr lang="en-US" sz="2200" smtClean="0"/>
              <a:t>Comparing other K-Values: K = 5</a:t>
            </a:r>
          </a:p>
          <a:p>
            <a:pPr lvl="1" fontAlgn="base"/>
            <a:r>
              <a:rPr lang="en-US" smtClean="0"/>
              <a:t>First model: RMSE = 524.5</a:t>
            </a:r>
          </a:p>
          <a:p>
            <a:pPr lvl="1" fontAlgn="base"/>
            <a:r>
              <a:rPr lang="en-US" smtClean="0"/>
              <a:t>Second model: RMSE = 460.3</a:t>
            </a:r>
          </a:p>
          <a:p>
            <a:pPr lvl="1" fontAlgn="base"/>
            <a:endParaRPr lang="en-US" sz="2400" smtClean="0"/>
          </a:p>
          <a:p>
            <a:pPr lvl="1" fontAlgn="base"/>
            <a:endParaRPr lang="en-US" sz="2400" smtClean="0"/>
          </a:p>
          <a:p>
            <a:pPr lvl="1" fontAlgn="base"/>
            <a:endParaRPr lang="en-US" sz="2400" smtClean="0"/>
          </a:p>
          <a:p>
            <a:endParaRPr lang="en-US" dirty="0"/>
          </a:p>
        </p:txBody>
      </p:sp>
      <p:pic>
        <p:nvPicPr>
          <p:cNvPr id="6" name="Picture 5"/>
          <p:cNvPicPr>
            <a:picLocks noChangeAspect="1"/>
          </p:cNvPicPr>
          <p:nvPr/>
        </p:nvPicPr>
        <p:blipFill>
          <a:blip r:embed="rId3"/>
          <a:stretch>
            <a:fillRect/>
          </a:stretch>
        </p:blipFill>
        <p:spPr>
          <a:xfrm>
            <a:off x="7162800" y="1044537"/>
            <a:ext cx="3325197" cy="4518063"/>
          </a:xfrm>
          <a:prstGeom prst="rect">
            <a:avLst/>
          </a:prstGeom>
        </p:spPr>
      </p:pic>
    </p:spTree>
    <p:extLst>
      <p:ext uri="{BB962C8B-B14F-4D97-AF65-F5344CB8AC3E}">
        <p14:creationId xmlns:p14="http://schemas.microsoft.com/office/powerpoint/2010/main" val="2015372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957" y="228600"/>
            <a:ext cx="11153055" cy="584775"/>
          </a:xfrm>
        </p:spPr>
        <p:txBody>
          <a:bodyPr/>
          <a:lstStyle/>
          <a:p>
            <a:r>
              <a:rPr lang="en-US" smtClean="0"/>
              <a:t>Testing Other K Values</a:t>
            </a:r>
            <a:endParaRPr lang="en-US" dirty="0"/>
          </a:p>
        </p:txBody>
      </p:sp>
      <p:sp>
        <p:nvSpPr>
          <p:cNvPr id="3" name="Content Placeholder 2"/>
          <p:cNvSpPr>
            <a:spLocks noGrp="1"/>
          </p:cNvSpPr>
          <p:nvPr>
            <p:ph sz="quarter" idx="11"/>
          </p:nvPr>
        </p:nvSpPr>
        <p:spPr>
          <a:xfrm>
            <a:off x="548957" y="1071435"/>
            <a:ext cx="5699443" cy="4975263"/>
          </a:xfrm>
        </p:spPr>
        <p:txBody>
          <a:bodyPr/>
          <a:lstStyle/>
          <a:p>
            <a:pPr fontAlgn="base">
              <a:spcAft>
                <a:spcPts val="600"/>
              </a:spcAft>
            </a:pPr>
            <a:r>
              <a:rPr lang="en-US" smtClean="0"/>
              <a:t>Compare all possible K values</a:t>
            </a:r>
          </a:p>
          <a:p>
            <a:pPr lvl="1" fontAlgn="base">
              <a:spcAft>
                <a:spcPts val="600"/>
              </a:spcAft>
            </a:pPr>
            <a:r>
              <a:rPr lang="en-US" sz="2400" smtClean="0"/>
              <a:t>Training data first</a:t>
            </a:r>
          </a:p>
          <a:p>
            <a:pPr lvl="2" fontAlgn="base">
              <a:spcAft>
                <a:spcPts val="600"/>
              </a:spcAft>
            </a:pPr>
            <a:r>
              <a:rPr lang="en-US" sz="2200" smtClean="0"/>
              <a:t>Overfitting</a:t>
            </a:r>
          </a:p>
          <a:p>
            <a:pPr lvl="1" fontAlgn="base">
              <a:spcAft>
                <a:spcPts val="600"/>
              </a:spcAft>
            </a:pPr>
            <a:r>
              <a:rPr lang="en-US" sz="2400" smtClean="0"/>
              <a:t>Testing data </a:t>
            </a:r>
            <a:endParaRPr lang="en-US" sz="2400" dirty="0"/>
          </a:p>
        </p:txBody>
      </p:sp>
      <p:pic>
        <p:nvPicPr>
          <p:cNvPr id="4" name="Picture 2" descr="https://lh3.googleusercontent.com/kEcAYn3JFUJuGbHtG7ZoZwpUHjsQw9d8PmMujLMbh2gcDgEGeNIeyZPRXl9RIA7dokyn6jCYEvbIXGBXKxNHpQ9TgkK_C-jKsAScq7WsDmQCcf25FlUrzYTUAhO-ABtqg-SS-NtQ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44537"/>
            <a:ext cx="485945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TuUgibUXr0kEY31wjKprAkUxr-YcwfBbrqsDTmSPNXSQvA4LQmu8AJlg4nfD01vbcIvM_22vzA2ALUO9UIbHdWwB50i6W52fAOqhsD_aCNTlQNypuBe4d0xOJGZ0WdvT5nV0HC5S3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37" y="3352800"/>
            <a:ext cx="4724400" cy="311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2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11153055" cy="584775"/>
          </a:xfrm>
        </p:spPr>
        <p:txBody>
          <a:bodyPr/>
          <a:lstStyle/>
          <a:p>
            <a:r>
              <a:rPr lang="en-US" dirty="0" smtClean="0"/>
              <a:t>Results</a:t>
            </a:r>
            <a:endParaRPr lang="en-US" dirty="0"/>
          </a:p>
        </p:txBody>
      </p:sp>
      <p:sp>
        <p:nvSpPr>
          <p:cNvPr id="3" name="Content Placeholder 2"/>
          <p:cNvSpPr>
            <a:spLocks noGrp="1"/>
          </p:cNvSpPr>
          <p:nvPr>
            <p:ph sz="quarter" idx="11"/>
          </p:nvPr>
        </p:nvSpPr>
        <p:spPr>
          <a:xfrm>
            <a:off x="685800" y="1143000"/>
            <a:ext cx="4708843" cy="5203863"/>
          </a:xfrm>
        </p:spPr>
        <p:txBody>
          <a:bodyPr>
            <a:normAutofit/>
          </a:bodyPr>
          <a:lstStyle/>
          <a:p>
            <a:pPr fontAlgn="base">
              <a:spcAft>
                <a:spcPts val="600"/>
              </a:spcAft>
            </a:pPr>
            <a:r>
              <a:rPr lang="en-US" dirty="0"/>
              <a:t>Best possible K </a:t>
            </a:r>
            <a:r>
              <a:rPr lang="en-US" dirty="0" smtClean="0"/>
              <a:t>value</a:t>
            </a:r>
            <a:endParaRPr lang="en-US" dirty="0"/>
          </a:p>
          <a:p>
            <a:pPr lvl="1" fontAlgn="base">
              <a:spcAft>
                <a:spcPts val="600"/>
              </a:spcAft>
            </a:pPr>
            <a:r>
              <a:rPr lang="en-US" sz="2400" dirty="0"/>
              <a:t>K = 3</a:t>
            </a:r>
          </a:p>
          <a:p>
            <a:pPr lvl="1" fontAlgn="base">
              <a:spcAft>
                <a:spcPts val="600"/>
              </a:spcAft>
            </a:pPr>
            <a:r>
              <a:rPr lang="en-US" sz="2400" dirty="0"/>
              <a:t>RMSE = </a:t>
            </a:r>
            <a:r>
              <a:rPr lang="en-US" sz="2400" dirty="0" smtClean="0"/>
              <a:t>388.7</a:t>
            </a:r>
          </a:p>
          <a:p>
            <a:pPr lvl="1" fontAlgn="base">
              <a:spcAft>
                <a:spcPts val="600"/>
              </a:spcAft>
            </a:pPr>
            <a:r>
              <a:rPr lang="en-US" sz="2400" dirty="0"/>
              <a:t>Smaller error than previous</a:t>
            </a:r>
          </a:p>
          <a:p>
            <a:pPr fontAlgn="base">
              <a:spcAft>
                <a:spcPts val="600"/>
              </a:spcAft>
            </a:pPr>
            <a:r>
              <a:rPr lang="en-US" dirty="0" smtClean="0"/>
              <a:t>Pros versus cons of KNN</a:t>
            </a:r>
            <a:endParaRPr lang="en-US" dirty="0"/>
          </a:p>
        </p:txBody>
      </p:sp>
      <p:pic>
        <p:nvPicPr>
          <p:cNvPr id="6" name="Picture 5"/>
          <p:cNvPicPr>
            <a:picLocks noChangeAspect="1"/>
          </p:cNvPicPr>
          <p:nvPr/>
        </p:nvPicPr>
        <p:blipFill>
          <a:blip r:embed="rId2"/>
          <a:stretch>
            <a:fillRect/>
          </a:stretch>
        </p:blipFill>
        <p:spPr>
          <a:xfrm>
            <a:off x="6858000" y="1044536"/>
            <a:ext cx="3352800" cy="4555568"/>
          </a:xfrm>
          <a:prstGeom prst="rect">
            <a:avLst/>
          </a:prstGeom>
        </p:spPr>
      </p:pic>
    </p:spTree>
    <p:extLst>
      <p:ext uri="{BB962C8B-B14F-4D97-AF65-F5344CB8AC3E}">
        <p14:creationId xmlns:p14="http://schemas.microsoft.com/office/powerpoint/2010/main" val="3663517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4229" y="228600"/>
            <a:ext cx="11153055" cy="584775"/>
          </a:xfrm>
        </p:spPr>
        <p:txBody>
          <a:bodyPr/>
          <a:lstStyle/>
          <a:p>
            <a:r>
              <a:rPr lang="en-US" dirty="0" smtClean="0"/>
              <a:t>Traditional Techniques</a:t>
            </a:r>
            <a:endParaRPr lang="en-US" dirty="0"/>
          </a:p>
        </p:txBody>
      </p:sp>
      <p:sp>
        <p:nvSpPr>
          <p:cNvPr id="5" name="Text Placeholder 4"/>
          <p:cNvSpPr>
            <a:spLocks noGrp="1"/>
          </p:cNvSpPr>
          <p:nvPr>
            <p:ph type="body" sz="quarter" idx="11"/>
          </p:nvPr>
        </p:nvSpPr>
        <p:spPr/>
        <p:txBody>
          <a:bodyPr/>
          <a:lstStyle/>
          <a:p>
            <a:r>
              <a:rPr lang="en-US" dirty="0" smtClean="0"/>
              <a:t>Chain ladder technique using loss triangles</a:t>
            </a:r>
          </a:p>
          <a:p>
            <a:r>
              <a:rPr lang="en-US" dirty="0" smtClean="0"/>
              <a:t>Loss development factors</a:t>
            </a:r>
          </a:p>
          <a:p>
            <a:r>
              <a:rPr lang="en-US" dirty="0" smtClean="0"/>
              <a:t>Cumulative claim development factors</a:t>
            </a:r>
          </a:p>
          <a:p>
            <a:r>
              <a:rPr lang="en-US" dirty="0" smtClean="0"/>
              <a:t>Projected </a:t>
            </a:r>
            <a:r>
              <a:rPr lang="en-US" dirty="0"/>
              <a:t>u</a:t>
            </a:r>
            <a:r>
              <a:rPr lang="en-US" dirty="0" smtClean="0"/>
              <a:t>ltimate claims</a:t>
            </a:r>
            <a:endParaRPr lang="en-US" dirty="0"/>
          </a:p>
        </p:txBody>
      </p:sp>
      <p:pic>
        <p:nvPicPr>
          <p:cNvPr id="2" name="Picture 1"/>
          <p:cNvPicPr>
            <a:picLocks noChangeAspect="1"/>
          </p:cNvPicPr>
          <p:nvPr/>
        </p:nvPicPr>
        <p:blipFill>
          <a:blip r:embed="rId2"/>
          <a:stretch>
            <a:fillRect/>
          </a:stretch>
        </p:blipFill>
        <p:spPr>
          <a:xfrm>
            <a:off x="1936965" y="3048000"/>
            <a:ext cx="7930935" cy="3073400"/>
          </a:xfrm>
          <a:prstGeom prst="rect">
            <a:avLst/>
          </a:prstGeom>
        </p:spPr>
      </p:pic>
    </p:spTree>
    <p:extLst>
      <p:ext uri="{BB962C8B-B14F-4D97-AF65-F5344CB8AC3E}">
        <p14:creationId xmlns:p14="http://schemas.microsoft.com/office/powerpoint/2010/main" val="3248381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1" y="249713"/>
            <a:ext cx="11153055" cy="584775"/>
          </a:xfrm>
        </p:spPr>
        <p:txBody>
          <a:bodyPr/>
          <a:lstStyle/>
          <a:p>
            <a:r>
              <a:rPr lang="en-US" dirty="0" smtClean="0"/>
              <a:t>Comparing All Methods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07440308"/>
              </p:ext>
            </p:extLst>
          </p:nvPr>
        </p:nvGraphicFramePr>
        <p:xfrm>
          <a:off x="2819400" y="3341391"/>
          <a:ext cx="5863314" cy="1523999"/>
        </p:xfrm>
        <a:graphic>
          <a:graphicData uri="http://schemas.openxmlformats.org/drawingml/2006/table">
            <a:tbl>
              <a:tblPr firstRow="1" bandRow="1">
                <a:tableStyleId>{5C22544A-7EE6-4342-B048-85BDC9FD1C3A}</a:tableStyleId>
              </a:tblPr>
              <a:tblGrid>
                <a:gridCol w="2931657">
                  <a:extLst>
                    <a:ext uri="{9D8B030D-6E8A-4147-A177-3AD203B41FA5}">
                      <a16:colId xmlns:a16="http://schemas.microsoft.com/office/drawing/2014/main" val="37013822"/>
                    </a:ext>
                  </a:extLst>
                </a:gridCol>
                <a:gridCol w="2931657">
                  <a:extLst>
                    <a:ext uri="{9D8B030D-6E8A-4147-A177-3AD203B41FA5}">
                      <a16:colId xmlns:a16="http://schemas.microsoft.com/office/drawing/2014/main" val="176928313"/>
                    </a:ext>
                  </a:extLst>
                </a:gridCol>
              </a:tblGrid>
              <a:tr h="374624">
                <a:tc>
                  <a:txBody>
                    <a:bodyPr/>
                    <a:lstStyle/>
                    <a:p>
                      <a:r>
                        <a:rPr lang="en-US" dirty="0" smtClean="0">
                          <a:latin typeface="Calibri" panose="020F0502020204030204" pitchFamily="34" charset="0"/>
                          <a:cs typeface="Calibri" panose="020F0502020204030204" pitchFamily="34" charset="0"/>
                        </a:rPr>
                        <a:t>Method</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RMSE</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74131827"/>
                  </a:ext>
                </a:extLst>
              </a:tr>
              <a:tr h="391626">
                <a:tc>
                  <a:txBody>
                    <a:bodyPr/>
                    <a:lstStyle/>
                    <a:p>
                      <a:r>
                        <a:rPr lang="en-US" dirty="0" smtClean="0">
                          <a:latin typeface="Calibri" panose="020F0502020204030204" pitchFamily="34" charset="0"/>
                          <a:cs typeface="Calibri" panose="020F0502020204030204" pitchFamily="34" charset="0"/>
                        </a:rPr>
                        <a:t>Random Forest (RF)</a:t>
                      </a:r>
                    </a:p>
                  </a:txBody>
                  <a:tcPr/>
                </a:tc>
                <a:tc>
                  <a:txBody>
                    <a:bodyPr/>
                    <a:lstStyle/>
                    <a:p>
                      <a:r>
                        <a:rPr lang="en-US" dirty="0" smtClean="0">
                          <a:latin typeface="Calibri" panose="020F0502020204030204" pitchFamily="34" charset="0"/>
                          <a:cs typeface="Calibri" panose="020F0502020204030204" pitchFamily="34" charset="0"/>
                        </a:rPr>
                        <a:t>4826.40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741329"/>
                  </a:ext>
                </a:extLst>
              </a:tr>
              <a:tr h="383125">
                <a:tc>
                  <a:txBody>
                    <a:bodyPr/>
                    <a:lstStyle/>
                    <a:p>
                      <a:r>
                        <a:rPr lang="en-US" dirty="0" smtClean="0">
                          <a:latin typeface="Calibri" panose="020F0502020204030204" pitchFamily="34" charset="0"/>
                          <a:cs typeface="Calibri" panose="020F0502020204030204" pitchFamily="34" charset="0"/>
                        </a:rPr>
                        <a:t>Artificial Neural Networks</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6017.85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0115717"/>
                  </a:ext>
                </a:extLst>
              </a:tr>
              <a:tr h="374624">
                <a:tc>
                  <a:txBody>
                    <a:bodyPr/>
                    <a:lstStyle/>
                    <a:p>
                      <a:r>
                        <a:rPr lang="en-US" dirty="0" smtClean="0">
                          <a:latin typeface="Calibri" panose="020F0502020204030204" pitchFamily="34" charset="0"/>
                          <a:cs typeface="Calibri" panose="020F0502020204030204" pitchFamily="34" charset="0"/>
                        </a:rPr>
                        <a:t>K</a:t>
                      </a:r>
                      <a:r>
                        <a:rPr lang="en-US" baseline="0" dirty="0" smtClean="0">
                          <a:latin typeface="Calibri" panose="020F0502020204030204" pitchFamily="34" charset="0"/>
                          <a:cs typeface="Calibri" panose="020F0502020204030204" pitchFamily="34" charset="0"/>
                        </a:rPr>
                        <a:t> Nearest Neighbors</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5647.68</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72711666"/>
                  </a:ext>
                </a:extLst>
              </a:tr>
            </a:tbl>
          </a:graphicData>
        </a:graphic>
      </p:graphicFrame>
      <p:pic>
        <p:nvPicPr>
          <p:cNvPr id="3" name="Picture 2"/>
          <p:cNvPicPr>
            <a:picLocks noChangeAspect="1"/>
          </p:cNvPicPr>
          <p:nvPr/>
        </p:nvPicPr>
        <p:blipFill>
          <a:blip r:embed="rId3"/>
          <a:stretch>
            <a:fillRect/>
          </a:stretch>
        </p:blipFill>
        <p:spPr>
          <a:xfrm>
            <a:off x="613686" y="1309776"/>
            <a:ext cx="11023600" cy="1585824"/>
          </a:xfrm>
          <a:prstGeom prst="rect">
            <a:avLst/>
          </a:prstGeom>
        </p:spPr>
      </p:pic>
    </p:spTree>
    <p:extLst>
      <p:ext uri="{BB962C8B-B14F-4D97-AF65-F5344CB8AC3E}">
        <p14:creationId xmlns:p14="http://schemas.microsoft.com/office/powerpoint/2010/main" val="390594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230" y="228600"/>
            <a:ext cx="11153055" cy="584775"/>
          </a:xfrm>
        </p:spPr>
        <p:txBody>
          <a:bodyPr/>
          <a:lstStyle/>
          <a:p>
            <a:r>
              <a:rPr lang="en-US" dirty="0" smtClean="0"/>
              <a:t>Overview</a:t>
            </a:r>
            <a:endParaRPr lang="en-US" dirty="0"/>
          </a:p>
        </p:txBody>
      </p:sp>
      <p:sp>
        <p:nvSpPr>
          <p:cNvPr id="5" name="Content Placeholder 4"/>
          <p:cNvSpPr>
            <a:spLocks noGrp="1"/>
          </p:cNvSpPr>
          <p:nvPr>
            <p:ph sz="quarter" idx="11"/>
          </p:nvPr>
        </p:nvSpPr>
        <p:spPr>
          <a:xfrm>
            <a:off x="548958" y="1066800"/>
            <a:ext cx="11023600" cy="5105400"/>
          </a:xfrm>
        </p:spPr>
        <p:txBody>
          <a:bodyPr/>
          <a:lstStyle/>
          <a:p>
            <a:pPr fontAlgn="base">
              <a:spcBef>
                <a:spcPts val="600"/>
              </a:spcBef>
              <a:spcAft>
                <a:spcPts val="300"/>
              </a:spcAft>
            </a:pPr>
            <a:r>
              <a:rPr lang="en-US" dirty="0"/>
              <a:t>What is Machine </a:t>
            </a:r>
            <a:r>
              <a:rPr lang="en-US" dirty="0" smtClean="0"/>
              <a:t>Learning?</a:t>
            </a:r>
            <a:endParaRPr lang="en-US" dirty="0"/>
          </a:p>
          <a:p>
            <a:pPr lvl="1" fontAlgn="base">
              <a:spcBef>
                <a:spcPts val="600"/>
              </a:spcBef>
              <a:spcAft>
                <a:spcPts val="300"/>
              </a:spcAft>
            </a:pPr>
            <a:r>
              <a:rPr lang="en-US" sz="2400" dirty="0"/>
              <a:t>Definition</a:t>
            </a:r>
          </a:p>
          <a:p>
            <a:pPr lvl="1" fontAlgn="base">
              <a:spcBef>
                <a:spcPts val="600"/>
              </a:spcBef>
              <a:spcAft>
                <a:spcPts val="300"/>
              </a:spcAft>
            </a:pPr>
            <a:r>
              <a:rPr lang="en-US" sz="2400" dirty="0"/>
              <a:t>Examples</a:t>
            </a:r>
          </a:p>
          <a:p>
            <a:pPr fontAlgn="base">
              <a:spcBef>
                <a:spcPts val="600"/>
              </a:spcBef>
              <a:spcAft>
                <a:spcPts val="300"/>
              </a:spcAft>
            </a:pPr>
            <a:r>
              <a:rPr lang="en-US" dirty="0"/>
              <a:t>Modeling </a:t>
            </a:r>
            <a:r>
              <a:rPr lang="en-US" dirty="0" smtClean="0"/>
              <a:t>Parameters</a:t>
            </a:r>
            <a:endParaRPr lang="en-US" dirty="0"/>
          </a:p>
          <a:p>
            <a:pPr fontAlgn="base">
              <a:spcBef>
                <a:spcPts val="600"/>
              </a:spcBef>
              <a:spcAft>
                <a:spcPts val="300"/>
              </a:spcAft>
            </a:pPr>
            <a:r>
              <a:rPr lang="en-US" dirty="0"/>
              <a:t>Random Forest </a:t>
            </a:r>
          </a:p>
          <a:p>
            <a:pPr fontAlgn="base">
              <a:spcBef>
                <a:spcPts val="600"/>
              </a:spcBef>
              <a:spcAft>
                <a:spcPts val="300"/>
              </a:spcAft>
            </a:pPr>
            <a:r>
              <a:rPr lang="en-US" dirty="0"/>
              <a:t>Artificial Neural Networks</a:t>
            </a:r>
          </a:p>
          <a:p>
            <a:pPr fontAlgn="base">
              <a:spcBef>
                <a:spcPts val="600"/>
              </a:spcBef>
              <a:spcAft>
                <a:spcPts val="300"/>
              </a:spcAft>
            </a:pPr>
            <a:r>
              <a:rPr lang="en-US" dirty="0"/>
              <a:t>K Nearest-Neighbors</a:t>
            </a:r>
          </a:p>
          <a:p>
            <a:pPr fontAlgn="base">
              <a:spcBef>
                <a:spcPts val="600"/>
              </a:spcBef>
              <a:spcAft>
                <a:spcPts val="300"/>
              </a:spcAft>
            </a:pPr>
            <a:r>
              <a:rPr lang="en-US" dirty="0"/>
              <a:t>Comparing </a:t>
            </a:r>
            <a:r>
              <a:rPr lang="en-US" dirty="0" smtClean="0"/>
              <a:t>Each </a:t>
            </a:r>
            <a:r>
              <a:rPr lang="en-US" dirty="0"/>
              <a:t>M</a:t>
            </a:r>
            <a:r>
              <a:rPr lang="en-US" dirty="0" smtClean="0"/>
              <a:t>odel </a:t>
            </a:r>
            <a:r>
              <a:rPr lang="en-US" dirty="0"/>
              <a:t>to Actuarial </a:t>
            </a:r>
            <a:r>
              <a:rPr lang="en-US" dirty="0" smtClean="0"/>
              <a:t>Technique</a:t>
            </a:r>
            <a:endParaRPr lang="en-US" dirty="0"/>
          </a:p>
        </p:txBody>
      </p:sp>
    </p:spTree>
    <p:extLst>
      <p:ext uri="{BB962C8B-B14F-4D97-AF65-F5344CB8AC3E}">
        <p14:creationId xmlns:p14="http://schemas.microsoft.com/office/powerpoint/2010/main" val="761620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29" y="228600"/>
            <a:ext cx="11153055" cy="584775"/>
          </a:xfrm>
        </p:spPr>
        <p:txBody>
          <a:bodyPr/>
          <a:lstStyle/>
          <a:p>
            <a:r>
              <a:rPr lang="en-US" dirty="0" smtClean="0"/>
              <a:t>Conclusion</a:t>
            </a:r>
            <a:endParaRPr lang="en-US" dirty="0"/>
          </a:p>
        </p:txBody>
      </p:sp>
      <p:sp>
        <p:nvSpPr>
          <p:cNvPr id="3" name="Content Placeholder 2"/>
          <p:cNvSpPr>
            <a:spLocks noGrp="1"/>
          </p:cNvSpPr>
          <p:nvPr>
            <p:ph sz="quarter" idx="11"/>
          </p:nvPr>
        </p:nvSpPr>
        <p:spPr/>
        <p:txBody>
          <a:bodyPr/>
          <a:lstStyle/>
          <a:p>
            <a:pPr>
              <a:spcAft>
                <a:spcPts val="600"/>
              </a:spcAft>
            </a:pPr>
            <a:r>
              <a:rPr lang="en-US" dirty="0" smtClean="0"/>
              <a:t>Unreasonable results:</a:t>
            </a:r>
          </a:p>
          <a:p>
            <a:pPr lvl="1">
              <a:spcAft>
                <a:spcPts val="600"/>
              </a:spcAft>
            </a:pPr>
            <a:r>
              <a:rPr lang="en-US" dirty="0" smtClean="0"/>
              <a:t>Negative IBNR is possible, but unlikely at this magnitude</a:t>
            </a:r>
          </a:p>
          <a:p>
            <a:pPr lvl="1">
              <a:spcAft>
                <a:spcPts val="1200"/>
              </a:spcAft>
            </a:pPr>
            <a:r>
              <a:rPr lang="en-US" dirty="0"/>
              <a:t>Paid and Incurred losses behaved differently than training </a:t>
            </a:r>
            <a:r>
              <a:rPr lang="en-US" dirty="0" smtClean="0"/>
              <a:t>data</a:t>
            </a:r>
            <a:endParaRPr lang="en-US" dirty="0"/>
          </a:p>
          <a:p>
            <a:pPr>
              <a:spcAft>
                <a:spcPts val="600"/>
              </a:spcAft>
            </a:pPr>
            <a:r>
              <a:rPr lang="en-US" dirty="0" smtClean="0"/>
              <a:t>Lessons to learn from this exercise:</a:t>
            </a:r>
          </a:p>
          <a:p>
            <a:pPr lvl="1">
              <a:spcAft>
                <a:spcPts val="600"/>
              </a:spcAft>
            </a:pPr>
            <a:r>
              <a:rPr lang="en-US" dirty="0" smtClean="0"/>
              <a:t>Need to understand ML model before implementation</a:t>
            </a:r>
          </a:p>
          <a:p>
            <a:pPr lvl="1">
              <a:spcAft>
                <a:spcPts val="600"/>
              </a:spcAft>
            </a:pPr>
            <a:r>
              <a:rPr lang="en-US" dirty="0" smtClean="0"/>
              <a:t>Many ML models need consistent data for reasonable results</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3066882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9345" y="227962"/>
            <a:ext cx="11153055" cy="584775"/>
          </a:xfrm>
        </p:spPr>
        <p:txBody>
          <a:bodyPr/>
          <a:lstStyle/>
          <a:p>
            <a:r>
              <a:rPr lang="en-US" dirty="0" smtClean="0"/>
              <a:t>Thank You for Your Attention</a:t>
            </a:r>
            <a:endParaRPr lang="en-US" dirty="0"/>
          </a:p>
        </p:txBody>
      </p:sp>
      <p:sp>
        <p:nvSpPr>
          <p:cNvPr id="10" name="Content Placeholder 9"/>
          <p:cNvSpPr>
            <a:spLocks noGrp="1"/>
          </p:cNvSpPr>
          <p:nvPr>
            <p:ph sz="quarter" idx="16"/>
          </p:nvPr>
        </p:nvSpPr>
        <p:spPr/>
        <p:txBody>
          <a:bodyPr/>
          <a:lstStyle/>
          <a:p>
            <a:r>
              <a:rPr lang="en-US" dirty="0" smtClean="0"/>
              <a:t>Joseph Alberts</a:t>
            </a:r>
            <a:endParaRPr lang="en-US" dirty="0"/>
          </a:p>
        </p:txBody>
      </p:sp>
      <p:sp>
        <p:nvSpPr>
          <p:cNvPr id="11" name="Content Placeholder 10"/>
          <p:cNvSpPr>
            <a:spLocks noGrp="1"/>
          </p:cNvSpPr>
          <p:nvPr>
            <p:ph sz="quarter" idx="17"/>
          </p:nvPr>
        </p:nvSpPr>
        <p:spPr/>
        <p:txBody>
          <a:bodyPr/>
          <a:lstStyle/>
          <a:p>
            <a:r>
              <a:rPr lang="en-US" dirty="0" smtClean="0"/>
              <a:t>JAlberts@pinnacleactuaries.com</a:t>
            </a:r>
            <a:endParaRPr lang="en-US" dirty="0"/>
          </a:p>
        </p:txBody>
      </p:sp>
      <p:sp>
        <p:nvSpPr>
          <p:cNvPr id="12" name="Content Placeholder 11"/>
          <p:cNvSpPr>
            <a:spLocks noGrp="1"/>
          </p:cNvSpPr>
          <p:nvPr>
            <p:ph sz="quarter" idx="18"/>
          </p:nvPr>
        </p:nvSpPr>
        <p:spPr/>
        <p:txBody>
          <a:bodyPr/>
          <a:lstStyle/>
          <a:p>
            <a:r>
              <a:rPr lang="en-US" dirty="0" smtClean="0"/>
              <a:t>Tatiana Garcia</a:t>
            </a:r>
            <a:endParaRPr lang="en-US" dirty="0"/>
          </a:p>
        </p:txBody>
      </p:sp>
      <p:sp>
        <p:nvSpPr>
          <p:cNvPr id="13" name="Content Placeholder 12"/>
          <p:cNvSpPr>
            <a:spLocks noGrp="1"/>
          </p:cNvSpPr>
          <p:nvPr>
            <p:ph sz="quarter" idx="19"/>
          </p:nvPr>
        </p:nvSpPr>
        <p:spPr/>
        <p:txBody>
          <a:bodyPr/>
          <a:lstStyle/>
          <a:p>
            <a:r>
              <a:rPr lang="en-US" dirty="0" smtClean="0"/>
              <a:t>TGarcia@pinnacleactuaries.com</a:t>
            </a:r>
            <a:endParaRPr lang="en-US" dirty="0"/>
          </a:p>
        </p:txBody>
      </p:sp>
      <p:sp>
        <p:nvSpPr>
          <p:cNvPr id="14" name="Content Placeholder 13"/>
          <p:cNvSpPr>
            <a:spLocks noGrp="1"/>
          </p:cNvSpPr>
          <p:nvPr>
            <p:ph sz="quarter" idx="20"/>
          </p:nvPr>
        </p:nvSpPr>
        <p:spPr/>
        <p:txBody>
          <a:bodyPr/>
          <a:lstStyle/>
          <a:p>
            <a:r>
              <a:rPr lang="en-US" dirty="0" smtClean="0"/>
              <a:t>Clinton Aboagye</a:t>
            </a:r>
            <a:endParaRPr lang="en-US" dirty="0"/>
          </a:p>
        </p:txBody>
      </p:sp>
      <p:sp>
        <p:nvSpPr>
          <p:cNvPr id="15" name="Content Placeholder 14"/>
          <p:cNvSpPr>
            <a:spLocks noGrp="1"/>
          </p:cNvSpPr>
          <p:nvPr>
            <p:ph sz="quarter" idx="21"/>
          </p:nvPr>
        </p:nvSpPr>
        <p:spPr/>
        <p:txBody>
          <a:bodyPr/>
          <a:lstStyle/>
          <a:p>
            <a:r>
              <a:rPr lang="en-US" dirty="0"/>
              <a:t>n</a:t>
            </a:r>
            <a:r>
              <a:rPr lang="en-US" dirty="0" smtClean="0"/>
              <a:t>anak1.essiam@gmail.com</a:t>
            </a:r>
            <a:endParaRPr lang="en-US" dirty="0"/>
          </a:p>
        </p:txBody>
      </p:sp>
    </p:spTree>
    <p:extLst>
      <p:ext uri="{BB962C8B-B14F-4D97-AF65-F5344CB8AC3E}">
        <p14:creationId xmlns:p14="http://schemas.microsoft.com/office/powerpoint/2010/main" val="99724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48432" y="1219200"/>
            <a:ext cx="11023600" cy="4800600"/>
          </a:xfrm>
        </p:spPr>
        <p:txBody>
          <a:bodyPr/>
          <a:lstStyle/>
          <a:p>
            <a:r>
              <a:rPr lang="en-US" dirty="0" smtClean="0"/>
              <a:t>Definition</a:t>
            </a:r>
          </a:p>
          <a:p>
            <a:pPr lvl="1">
              <a:spcBef>
                <a:spcPts val="600"/>
              </a:spcBef>
              <a:spcAft>
                <a:spcPts val="600"/>
              </a:spcAft>
            </a:pPr>
            <a:r>
              <a:rPr lang="en-US" dirty="0"/>
              <a:t>B</a:t>
            </a:r>
            <a:r>
              <a:rPr lang="en-US" dirty="0" smtClean="0"/>
              <a:t>ranch </a:t>
            </a:r>
            <a:r>
              <a:rPr lang="en-US" dirty="0"/>
              <a:t>of Artificial Intelligence (AI), machine learning </a:t>
            </a:r>
            <a:r>
              <a:rPr lang="en-US" dirty="0" smtClean="0"/>
              <a:t>uses algorithms and other various techniques to teach a computer </a:t>
            </a:r>
            <a:r>
              <a:rPr lang="en-US" dirty="0"/>
              <a:t>how to analyze </a:t>
            </a:r>
            <a:r>
              <a:rPr lang="en-US" dirty="0" smtClean="0"/>
              <a:t>data and </a:t>
            </a:r>
            <a:r>
              <a:rPr lang="en-US" dirty="0"/>
              <a:t>find hidden patterns </a:t>
            </a:r>
            <a:r>
              <a:rPr lang="en-US" dirty="0" smtClean="0"/>
              <a:t>in </a:t>
            </a:r>
            <a:r>
              <a:rPr lang="en-US" dirty="0"/>
              <a:t>data, </a:t>
            </a:r>
            <a:r>
              <a:rPr lang="en-US" dirty="0" smtClean="0"/>
              <a:t>as well as improve upon prior versions of itself while doing a certain task</a:t>
            </a:r>
            <a:endParaRPr lang="en-US" dirty="0"/>
          </a:p>
          <a:p>
            <a:r>
              <a:rPr lang="en-US" dirty="0" smtClean="0"/>
              <a:t>Categories</a:t>
            </a:r>
          </a:p>
          <a:p>
            <a:pPr lvl="1" fontAlgn="base"/>
            <a:r>
              <a:rPr lang="en-US" dirty="0"/>
              <a:t>Supervised</a:t>
            </a:r>
            <a:endParaRPr lang="en-US" sz="3000" dirty="0"/>
          </a:p>
          <a:p>
            <a:pPr lvl="1" fontAlgn="base"/>
            <a:r>
              <a:rPr lang="en-US" dirty="0"/>
              <a:t>Unsupervised</a:t>
            </a:r>
            <a:endParaRPr lang="en-US" sz="3000" dirty="0"/>
          </a:p>
          <a:p>
            <a:pPr lvl="1" fontAlgn="base"/>
            <a:r>
              <a:rPr lang="en-US" dirty="0"/>
              <a:t>Reinforcement</a:t>
            </a:r>
            <a:endParaRPr lang="en-US" sz="3000" dirty="0"/>
          </a:p>
          <a:p>
            <a:pPr lvl="1"/>
            <a:endParaRPr lang="en-US" dirty="0" smtClean="0"/>
          </a:p>
        </p:txBody>
      </p:sp>
      <p:sp>
        <p:nvSpPr>
          <p:cNvPr id="3" name="Title 2"/>
          <p:cNvSpPr>
            <a:spLocks noGrp="1"/>
          </p:cNvSpPr>
          <p:nvPr>
            <p:ph type="ctrTitle"/>
          </p:nvPr>
        </p:nvSpPr>
        <p:spPr>
          <a:xfrm>
            <a:off x="431267" y="304800"/>
            <a:ext cx="11153055" cy="584775"/>
          </a:xfrm>
        </p:spPr>
        <p:txBody>
          <a:bodyPr/>
          <a:lstStyle/>
          <a:p>
            <a:r>
              <a:rPr lang="en-US" dirty="0" smtClean="0"/>
              <a:t>What is Machine Learning? Background</a:t>
            </a:r>
            <a:endParaRPr lang="en-US" dirty="0"/>
          </a:p>
        </p:txBody>
      </p:sp>
    </p:spTree>
    <p:extLst>
      <p:ext uri="{BB962C8B-B14F-4D97-AF65-F5344CB8AC3E}">
        <p14:creationId xmlns:p14="http://schemas.microsoft.com/office/powerpoint/2010/main" val="1977550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81742" y="1295400"/>
            <a:ext cx="4904658" cy="4800600"/>
          </a:xfrm>
        </p:spPr>
        <p:txBody>
          <a:bodyPr/>
          <a:lstStyle/>
          <a:p>
            <a:pPr fontAlgn="base">
              <a:spcAft>
                <a:spcPts val="600"/>
              </a:spcAft>
            </a:pPr>
            <a:r>
              <a:rPr lang="en-US" dirty="0"/>
              <a:t>Image </a:t>
            </a:r>
            <a:r>
              <a:rPr lang="en-US" dirty="0" smtClean="0"/>
              <a:t>recognition: </a:t>
            </a:r>
            <a:r>
              <a:rPr lang="en-US" dirty="0"/>
              <a:t>Automatic friend tagging suggestion by </a:t>
            </a:r>
            <a:r>
              <a:rPr lang="en-US" dirty="0" smtClean="0"/>
              <a:t>Facebook</a:t>
            </a:r>
            <a:endParaRPr lang="en-US" dirty="0"/>
          </a:p>
          <a:p>
            <a:pPr fontAlgn="base">
              <a:spcAft>
                <a:spcPts val="600"/>
              </a:spcAft>
            </a:pPr>
            <a:r>
              <a:rPr lang="en-US" dirty="0"/>
              <a:t>Voice recognition: Siri, Google Assistant</a:t>
            </a:r>
          </a:p>
          <a:p>
            <a:pPr fontAlgn="base">
              <a:spcAft>
                <a:spcPts val="600"/>
              </a:spcAft>
            </a:pPr>
            <a:r>
              <a:rPr lang="en-US" dirty="0" smtClean="0"/>
              <a:t>Online </a:t>
            </a:r>
            <a:r>
              <a:rPr lang="en-US" dirty="0"/>
              <a:t>f</a:t>
            </a:r>
            <a:r>
              <a:rPr lang="en-US" dirty="0" smtClean="0"/>
              <a:t>raud </a:t>
            </a:r>
            <a:r>
              <a:rPr lang="en-US" dirty="0"/>
              <a:t>protection</a:t>
            </a:r>
          </a:p>
          <a:p>
            <a:pPr fontAlgn="base">
              <a:spcAft>
                <a:spcPts val="600"/>
              </a:spcAft>
            </a:pPr>
            <a:r>
              <a:rPr lang="en-US" dirty="0"/>
              <a:t>Automatic </a:t>
            </a:r>
            <a:r>
              <a:rPr lang="en-US" dirty="0" smtClean="0"/>
              <a:t>language </a:t>
            </a:r>
            <a:r>
              <a:rPr lang="en-US" dirty="0"/>
              <a:t>translation</a:t>
            </a:r>
          </a:p>
          <a:p>
            <a:pPr fontAlgn="base">
              <a:spcAft>
                <a:spcPts val="600"/>
              </a:spcAft>
            </a:pPr>
            <a:r>
              <a:rPr lang="en-US" dirty="0" smtClean="0"/>
              <a:t>Email, spam </a:t>
            </a:r>
            <a:r>
              <a:rPr lang="en-US" dirty="0"/>
              <a:t>and </a:t>
            </a:r>
            <a:r>
              <a:rPr lang="en-US" dirty="0" smtClean="0"/>
              <a:t>malware </a:t>
            </a:r>
            <a:r>
              <a:rPr lang="en-US" dirty="0"/>
              <a:t>f</a:t>
            </a:r>
            <a:r>
              <a:rPr lang="en-US" dirty="0" smtClean="0"/>
              <a:t>iltering</a:t>
            </a:r>
            <a:endParaRPr lang="en-US" dirty="0"/>
          </a:p>
        </p:txBody>
      </p:sp>
      <p:sp>
        <p:nvSpPr>
          <p:cNvPr id="3" name="Title 2"/>
          <p:cNvSpPr>
            <a:spLocks noGrp="1"/>
          </p:cNvSpPr>
          <p:nvPr>
            <p:ph type="ctrTitle"/>
          </p:nvPr>
        </p:nvSpPr>
        <p:spPr>
          <a:xfrm>
            <a:off x="452287" y="304800"/>
            <a:ext cx="11153055" cy="584775"/>
          </a:xfrm>
        </p:spPr>
        <p:txBody>
          <a:bodyPr/>
          <a:lstStyle/>
          <a:p>
            <a:r>
              <a:rPr lang="en-US" dirty="0" smtClean="0"/>
              <a:t>What is Machine Learning? Typical Uses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0800" y="1295400"/>
            <a:ext cx="4823769" cy="3644348"/>
          </a:xfrm>
          <a:prstGeom prst="rect">
            <a:avLst/>
          </a:prstGeom>
          <a:ln w="28575">
            <a:solidFill>
              <a:schemeClr val="bg1"/>
            </a:solidFill>
          </a:ln>
          <a:effectLst>
            <a:outerShdw blurRad="266700" dist="114300" dir="2700000" algn="tl" rotWithShape="0">
              <a:srgbClr val="333333">
                <a:alpha val="35000"/>
              </a:srgbClr>
            </a:outerShdw>
          </a:effectLst>
        </p:spPr>
      </p:pic>
    </p:spTree>
    <p:extLst>
      <p:ext uri="{BB962C8B-B14F-4D97-AF65-F5344CB8AC3E}">
        <p14:creationId xmlns:p14="http://schemas.microsoft.com/office/powerpoint/2010/main" val="1131574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541" y="255935"/>
            <a:ext cx="11153055" cy="584775"/>
          </a:xfrm>
        </p:spPr>
        <p:txBody>
          <a:bodyPr/>
          <a:lstStyle/>
          <a:p>
            <a:r>
              <a:rPr lang="en-US" dirty="0" smtClean="0"/>
              <a:t>What is Machine Learning?</a:t>
            </a:r>
            <a:endParaRPr lang="en-US" dirty="0"/>
          </a:p>
        </p:txBody>
      </p:sp>
      <p:sp>
        <p:nvSpPr>
          <p:cNvPr id="3" name="Content Placeholder 2"/>
          <p:cNvSpPr>
            <a:spLocks noGrp="1"/>
          </p:cNvSpPr>
          <p:nvPr>
            <p:ph sz="quarter" idx="11"/>
          </p:nvPr>
        </p:nvSpPr>
        <p:spPr/>
        <p:txBody>
          <a:bodyPr/>
          <a:lstStyle/>
          <a:p>
            <a:pPr fontAlgn="base"/>
            <a:r>
              <a:rPr lang="en-US" dirty="0" smtClean="0"/>
              <a:t>Insurance context</a:t>
            </a:r>
            <a:endParaRPr lang="en-US" dirty="0"/>
          </a:p>
          <a:p>
            <a:pPr lvl="1" fontAlgn="base"/>
            <a:r>
              <a:rPr lang="en-US" sz="2400" dirty="0" err="1"/>
              <a:t>Chatbots</a:t>
            </a:r>
            <a:r>
              <a:rPr lang="en-US" sz="2400" dirty="0"/>
              <a:t>/AI </a:t>
            </a:r>
            <a:r>
              <a:rPr lang="en-US" sz="2400" dirty="0" smtClean="0"/>
              <a:t>assistants</a:t>
            </a:r>
          </a:p>
          <a:p>
            <a:pPr lvl="2" fontAlgn="base"/>
            <a:r>
              <a:rPr lang="en-US" sz="2200" dirty="0"/>
              <a:t>Allstate Business Insurance Expert</a:t>
            </a:r>
          </a:p>
          <a:p>
            <a:pPr lvl="1" fontAlgn="base"/>
            <a:r>
              <a:rPr lang="en-US" sz="2400" dirty="0"/>
              <a:t>Driver performance monitoring</a:t>
            </a:r>
          </a:p>
          <a:p>
            <a:pPr lvl="2" fontAlgn="base"/>
            <a:r>
              <a:rPr lang="en-US" dirty="0"/>
              <a:t>Safe driving</a:t>
            </a:r>
          </a:p>
          <a:p>
            <a:pPr lvl="2" fontAlgn="base"/>
            <a:r>
              <a:rPr lang="en-US" dirty="0"/>
              <a:t>Texting</a:t>
            </a:r>
          </a:p>
          <a:p>
            <a:pPr lvl="2" fontAlgn="base"/>
            <a:r>
              <a:rPr lang="en-US" dirty="0"/>
              <a:t>Operating the radio</a:t>
            </a:r>
          </a:p>
          <a:p>
            <a:pPr lvl="2" fontAlgn="base"/>
            <a:r>
              <a:rPr lang="en-US" dirty="0"/>
              <a:t>Talking on the phone</a:t>
            </a:r>
          </a:p>
          <a:p>
            <a:pPr lvl="1" fontAlgn="base"/>
            <a:r>
              <a:rPr lang="en-US" sz="2400" smtClean="0"/>
              <a:t>Fraud </a:t>
            </a:r>
            <a:r>
              <a:rPr lang="en-US" sz="2400" dirty="0"/>
              <a:t>detection and </a:t>
            </a:r>
            <a:r>
              <a:rPr lang="en-US" sz="2400" dirty="0" smtClean="0"/>
              <a:t>prevention</a:t>
            </a:r>
            <a:endParaRPr lang="en-US" sz="2400" dirty="0"/>
          </a:p>
        </p:txBody>
      </p:sp>
      <p:pic>
        <p:nvPicPr>
          <p:cNvPr id="4" name="Picture 2" descr="https://lh4.googleusercontent.com/q7xJyJBLgr-Lj-k-ftXIHkX5ad6iWniQMwqWVtuauQuX2C8wBrUN8Que1y2mK5i9HWZpgeooJ_9HQre-nIBqloo0QFXP66iQH7gHxaXtz1w1cnpHD7K3iUcVwCa2oFuFTzvF4ti5YT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62357" y="1295400"/>
            <a:ext cx="5410200" cy="3208924"/>
          </a:xfrm>
          <a:prstGeom prst="rect">
            <a:avLst/>
          </a:prstGeom>
          <a:ln w="28575">
            <a:solidFill>
              <a:schemeClr val="bg1"/>
            </a:solidFill>
          </a:ln>
          <a:effectLst>
            <a:outerShdw blurRad="266700" dist="114300" dir="2700000" algn="tl" rotWithShape="0">
              <a:srgbClr val="333333">
                <a:alpha val="3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24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4231" y="228600"/>
            <a:ext cx="11153055" cy="584775"/>
          </a:xfrm>
        </p:spPr>
        <p:txBody>
          <a:bodyPr/>
          <a:lstStyle/>
          <a:p>
            <a:r>
              <a:rPr lang="en-US" dirty="0" smtClean="0"/>
              <a:t>Data Context</a:t>
            </a:r>
            <a:endParaRPr lang="en-US" dirty="0"/>
          </a:p>
        </p:txBody>
      </p:sp>
      <p:sp>
        <p:nvSpPr>
          <p:cNvPr id="2" name="Content Placeholder 1"/>
          <p:cNvSpPr>
            <a:spLocks noGrp="1"/>
          </p:cNvSpPr>
          <p:nvPr>
            <p:ph sz="quarter" idx="11"/>
          </p:nvPr>
        </p:nvSpPr>
        <p:spPr>
          <a:xfrm>
            <a:off x="613686" y="1143000"/>
            <a:ext cx="11023600" cy="5105400"/>
          </a:xfrm>
        </p:spPr>
        <p:txBody>
          <a:bodyPr/>
          <a:lstStyle/>
          <a:p>
            <a:r>
              <a:rPr lang="en-US" dirty="0" smtClean="0"/>
              <a:t>IBNR = Ultimate losses - Incurred loss</a:t>
            </a:r>
          </a:p>
          <a:p>
            <a:r>
              <a:rPr lang="en-US" dirty="0" smtClean="0"/>
              <a:t>Predicting Ultimate Losses</a:t>
            </a:r>
          </a:p>
          <a:p>
            <a:pPr lvl="1"/>
            <a:r>
              <a:rPr lang="en-US" dirty="0" smtClean="0"/>
              <a:t>Policy Year and Months of Maturity (up to five years)</a:t>
            </a:r>
          </a:p>
          <a:p>
            <a:pPr lvl="1"/>
            <a:r>
              <a:rPr lang="en-US" dirty="0" smtClean="0"/>
              <a:t>Paid losses, case reserve losses, and incurred losses</a:t>
            </a:r>
          </a:p>
          <a:p>
            <a:pPr lvl="1"/>
            <a:r>
              <a:rPr lang="en-US" dirty="0" smtClean="0"/>
              <a:t>Premiums</a:t>
            </a:r>
          </a:p>
          <a:p>
            <a:pPr lvl="1"/>
            <a:r>
              <a:rPr lang="en-US" dirty="0" smtClean="0"/>
              <a:t>Response: Ultimate losses (ten year incurred loss)</a:t>
            </a:r>
          </a:p>
          <a:p>
            <a:r>
              <a:rPr lang="en-US" dirty="0" smtClean="0"/>
              <a:t>Collinearity</a:t>
            </a:r>
          </a:p>
          <a:p>
            <a:pPr lvl="1"/>
            <a:r>
              <a:rPr lang="en-US" dirty="0" smtClean="0"/>
              <a:t>One explanatory variable can be linearly predicted from the others with accuracy.</a:t>
            </a:r>
          </a:p>
          <a:p>
            <a:pPr lvl="1"/>
            <a:r>
              <a:rPr lang="en-US" dirty="0" smtClean="0"/>
              <a:t>Paid loss + Case Reserve loss = Incurred loss</a:t>
            </a:r>
          </a:p>
          <a:p>
            <a:endParaRPr lang="en-US" dirty="0"/>
          </a:p>
        </p:txBody>
      </p:sp>
    </p:spTree>
    <p:extLst>
      <p:ext uri="{BB962C8B-B14F-4D97-AF65-F5344CB8AC3E}">
        <p14:creationId xmlns:p14="http://schemas.microsoft.com/office/powerpoint/2010/main" val="774397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509751959"/>
              </p:ext>
            </p:extLst>
          </p:nvPr>
        </p:nvGraphicFramePr>
        <p:xfrm>
          <a:off x="533878" y="1903796"/>
          <a:ext cx="11129963"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a:xfrm>
            <a:off x="435875" y="174528"/>
            <a:ext cx="11153055" cy="584775"/>
          </a:xfrm>
        </p:spPr>
        <p:txBody>
          <a:bodyPr/>
          <a:lstStyle/>
          <a:p>
            <a:r>
              <a:rPr lang="en-US" dirty="0" smtClean="0"/>
              <a:t>Random Forest</a:t>
            </a:r>
            <a:endParaRPr lang="en-US" dirty="0"/>
          </a:p>
        </p:txBody>
      </p:sp>
      <p:sp>
        <p:nvSpPr>
          <p:cNvPr id="5" name="Text Placeholder 4"/>
          <p:cNvSpPr>
            <a:spLocks noGrp="1"/>
          </p:cNvSpPr>
          <p:nvPr>
            <p:ph type="body" sz="quarter" idx="10"/>
          </p:nvPr>
        </p:nvSpPr>
        <p:spPr>
          <a:xfrm>
            <a:off x="516664" y="1026003"/>
            <a:ext cx="11072266" cy="1833874"/>
          </a:xfrm>
        </p:spPr>
        <p:txBody>
          <a:bodyPr/>
          <a:lstStyle/>
          <a:p>
            <a:pPr>
              <a:lnSpc>
                <a:spcPct val="100000"/>
              </a:lnSpc>
              <a:spcBef>
                <a:spcPts val="600"/>
              </a:spcBef>
            </a:pPr>
            <a:r>
              <a:rPr lang="en-US" sz="2200" dirty="0"/>
              <a:t>Definition: A</a:t>
            </a:r>
            <a:r>
              <a:rPr lang="en-US" sz="2200" dirty="0" smtClean="0"/>
              <a:t>n </a:t>
            </a:r>
            <a:r>
              <a:rPr lang="en-US" sz="2200" dirty="0"/>
              <a:t>algorithm made up of smaller decision trees that are combined to make more accurate predictions than an individual </a:t>
            </a:r>
            <a:r>
              <a:rPr lang="en-US" sz="2200" dirty="0" smtClean="0"/>
              <a:t>tree</a:t>
            </a:r>
          </a:p>
          <a:p>
            <a:r>
              <a:rPr lang="en-US" dirty="0" smtClean="0"/>
              <a:t>Devised by </a:t>
            </a:r>
            <a:r>
              <a:rPr lang="en-US" dirty="0" err="1" smtClean="0"/>
              <a:t>Breiman</a:t>
            </a:r>
            <a:r>
              <a:rPr lang="en-US" dirty="0" smtClean="0"/>
              <a:t> in early 2000s</a:t>
            </a:r>
            <a:endParaRPr lang="en-US" dirty="0"/>
          </a:p>
        </p:txBody>
      </p:sp>
      <p:cxnSp>
        <p:nvCxnSpPr>
          <p:cNvPr id="11" name="Straight Arrow Connector 10"/>
          <p:cNvCxnSpPr/>
          <p:nvPr/>
        </p:nvCxnSpPr>
        <p:spPr>
          <a:xfrm>
            <a:off x="5777390" y="4608896"/>
            <a:ext cx="421433"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13414" y="4608896"/>
            <a:ext cx="3810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32478" y="4989896"/>
            <a:ext cx="1694284"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cs typeface="Calibri" panose="020F0502020204030204" pitchFamily="34" charset="0"/>
              </a:rPr>
              <a:t>Average All Predictions</a:t>
            </a:r>
            <a:endParaRPr lang="en-US" sz="1600" dirty="0">
              <a:latin typeface="Calibri" panose="020F0502020204030204" pitchFamily="34" charset="0"/>
              <a:cs typeface="Calibri" panose="020F0502020204030204" pitchFamily="34" charset="0"/>
            </a:endParaRPr>
          </a:p>
        </p:txBody>
      </p:sp>
      <p:cxnSp>
        <p:nvCxnSpPr>
          <p:cNvPr id="18" name="Straight Arrow Connector 17"/>
          <p:cNvCxnSpPr>
            <a:stCxn id="15" idx="2"/>
          </p:cNvCxnSpPr>
          <p:nvPr/>
        </p:nvCxnSpPr>
        <p:spPr>
          <a:xfrm>
            <a:off x="6579620" y="5523296"/>
            <a:ext cx="0" cy="341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697480" y="5879018"/>
            <a:ext cx="1764279" cy="82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cs typeface="Calibri" panose="020F0502020204030204" pitchFamily="34" charset="0"/>
              </a:rPr>
              <a:t>Random Forest Prediction</a:t>
            </a:r>
            <a:endParaRPr lang="en-US" sz="1600" dirty="0">
              <a:latin typeface="Calibri" panose="020F0502020204030204" pitchFamily="34" charset="0"/>
              <a:cs typeface="Calibri" panose="020F0502020204030204" pitchFamily="34" charset="0"/>
            </a:endParaRPr>
          </a:p>
        </p:txBody>
      </p:sp>
      <p:sp>
        <p:nvSpPr>
          <p:cNvPr id="2" name="Oval 1"/>
          <p:cNvSpPr/>
          <p:nvPr/>
        </p:nvSpPr>
        <p:spPr>
          <a:xfrm>
            <a:off x="4038600" y="2971800"/>
            <a:ext cx="762000" cy="765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07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29" y="228600"/>
            <a:ext cx="11153055" cy="584775"/>
          </a:xfrm>
        </p:spPr>
        <p:txBody>
          <a:bodyPr/>
          <a:lstStyle/>
          <a:p>
            <a:r>
              <a:rPr lang="en-US" dirty="0" smtClean="0"/>
              <a:t>Random Forest</a:t>
            </a:r>
            <a:endParaRPr lang="en-US" dirty="0"/>
          </a:p>
        </p:txBody>
      </p:sp>
      <p:sp>
        <p:nvSpPr>
          <p:cNvPr id="3" name="Content Placeholder 2"/>
          <p:cNvSpPr>
            <a:spLocks noGrp="1"/>
          </p:cNvSpPr>
          <p:nvPr>
            <p:ph sz="quarter" idx="11"/>
          </p:nvPr>
        </p:nvSpPr>
        <p:spPr/>
        <p:txBody>
          <a:bodyPr/>
          <a:lstStyle/>
          <a:p>
            <a:pPr marL="0" indent="0">
              <a:buNone/>
            </a:pPr>
            <a:r>
              <a:rPr lang="en-US" dirty="0"/>
              <a:t>Pros</a:t>
            </a:r>
          </a:p>
          <a:p>
            <a:r>
              <a:rPr lang="en-US" dirty="0"/>
              <a:t>Ability to deal with small sample </a:t>
            </a:r>
            <a:r>
              <a:rPr lang="en-US" dirty="0" smtClean="0"/>
              <a:t>sizes</a:t>
            </a:r>
          </a:p>
          <a:p>
            <a:r>
              <a:rPr lang="en-US" dirty="0" smtClean="0"/>
              <a:t>No need to scale or preprocess data</a:t>
            </a:r>
          </a:p>
          <a:p>
            <a:r>
              <a:rPr lang="en-US" dirty="0" smtClean="0"/>
              <a:t>Can predict accurately on a wide range of problems</a:t>
            </a:r>
            <a:endParaRPr lang="en-US" dirty="0"/>
          </a:p>
          <a:p>
            <a:pPr marL="0" indent="0">
              <a:buNone/>
            </a:pPr>
            <a:endParaRPr lang="en-US" dirty="0"/>
          </a:p>
          <a:p>
            <a:pPr marL="0" indent="0">
              <a:buNone/>
            </a:pPr>
            <a:r>
              <a:rPr lang="en-US" dirty="0"/>
              <a:t>Cons</a:t>
            </a:r>
          </a:p>
          <a:p>
            <a:r>
              <a:rPr lang="en-US" dirty="0"/>
              <a:t>Easily </a:t>
            </a:r>
            <a:r>
              <a:rPr lang="en-US" dirty="0" err="1"/>
              <a:t>overfit</a:t>
            </a:r>
            <a:r>
              <a:rPr lang="en-US" dirty="0"/>
              <a:t> model</a:t>
            </a:r>
          </a:p>
          <a:p>
            <a:r>
              <a:rPr lang="en-US" dirty="0"/>
              <a:t>Cross validation is difficult and time </a:t>
            </a:r>
            <a:r>
              <a:rPr lang="en-US" dirty="0" smtClean="0"/>
              <a:t>consuming</a:t>
            </a:r>
            <a:endParaRPr lang="en-US" dirty="0"/>
          </a:p>
        </p:txBody>
      </p:sp>
    </p:spTree>
    <p:extLst>
      <p:ext uri="{BB962C8B-B14F-4D97-AF65-F5344CB8AC3E}">
        <p14:creationId xmlns:p14="http://schemas.microsoft.com/office/powerpoint/2010/main" val="100931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4229" y="228600"/>
            <a:ext cx="11153055" cy="584775"/>
          </a:xfrm>
        </p:spPr>
        <p:txBody>
          <a:bodyPr/>
          <a:lstStyle/>
          <a:p>
            <a:r>
              <a:rPr lang="en-US" dirty="0" smtClean="0"/>
              <a:t>Random Forest</a:t>
            </a:r>
            <a:endParaRPr lang="en-US" dirty="0"/>
          </a:p>
        </p:txBody>
      </p:sp>
      <p:sp>
        <p:nvSpPr>
          <p:cNvPr id="2" name="Content Placeholder 1"/>
          <p:cNvSpPr>
            <a:spLocks noGrp="1"/>
          </p:cNvSpPr>
          <p:nvPr>
            <p:ph sz="quarter" idx="11"/>
          </p:nvPr>
        </p:nvSpPr>
        <p:spPr/>
        <p:txBody>
          <a:bodyPr/>
          <a:lstStyle/>
          <a:p>
            <a:r>
              <a:rPr lang="en-US" smtClean="0"/>
              <a:t>Implementation of randomForest package in R</a:t>
            </a:r>
          </a:p>
          <a:p>
            <a:r>
              <a:rPr lang="en-US" smtClean="0"/>
              <a:t>B = number of trees used = 500</a:t>
            </a:r>
          </a:p>
          <a:p>
            <a:r>
              <a:rPr lang="en-US" smtClean="0"/>
              <a:t>l = number of variables randomly sampled at each split = 2</a:t>
            </a:r>
            <a:endParaRPr lang="en-US" dirty="0" smtClean="0"/>
          </a:p>
        </p:txBody>
      </p:sp>
      <p:pic>
        <p:nvPicPr>
          <p:cNvPr id="5" name="Picture 4"/>
          <p:cNvPicPr>
            <a:picLocks noChangeAspect="1"/>
          </p:cNvPicPr>
          <p:nvPr/>
        </p:nvPicPr>
        <p:blipFill>
          <a:blip r:embed="rId3"/>
          <a:stretch>
            <a:fillRect/>
          </a:stretch>
        </p:blipFill>
        <p:spPr>
          <a:xfrm>
            <a:off x="1828800" y="2971800"/>
            <a:ext cx="1965294" cy="1760220"/>
          </a:xfrm>
          <a:prstGeom prst="rect">
            <a:avLst/>
          </a:prstGeom>
        </p:spPr>
      </p:pic>
      <p:pic>
        <p:nvPicPr>
          <p:cNvPr id="7" name="Picture 6"/>
          <p:cNvPicPr>
            <a:picLocks noChangeAspect="1"/>
          </p:cNvPicPr>
          <p:nvPr/>
        </p:nvPicPr>
        <p:blipFill>
          <a:blip r:embed="rId4"/>
          <a:stretch>
            <a:fillRect/>
          </a:stretch>
        </p:blipFill>
        <p:spPr>
          <a:xfrm>
            <a:off x="5131867" y="2982631"/>
            <a:ext cx="4596130" cy="1648460"/>
          </a:xfrm>
          <a:prstGeom prst="rect">
            <a:avLst/>
          </a:prstGeom>
        </p:spPr>
      </p:pic>
    </p:spTree>
    <p:extLst>
      <p:ext uri="{BB962C8B-B14F-4D97-AF65-F5344CB8AC3E}">
        <p14:creationId xmlns:p14="http://schemas.microsoft.com/office/powerpoint/2010/main" val="49763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1539</Words>
  <Application>Microsoft Office PowerPoint</Application>
  <PresentationFormat>Widescreen</PresentationFormat>
  <Paragraphs>182</Paragraphs>
  <Slides>21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An Introduction to Machine Learning and Its Use in Predicting IBNR </vt:lpstr>
      <vt:lpstr>Overview</vt:lpstr>
      <vt:lpstr>What is Machine Learning? Background</vt:lpstr>
      <vt:lpstr>What is Machine Learning? Typical Uses</vt:lpstr>
      <vt:lpstr>What is Machine Learning?</vt:lpstr>
      <vt:lpstr>Data Context</vt:lpstr>
      <vt:lpstr>Random Forest</vt:lpstr>
      <vt:lpstr>Random Forest</vt:lpstr>
      <vt:lpstr>Random Forest</vt:lpstr>
      <vt:lpstr>Artificial Neural Networks (ANNs)</vt:lpstr>
      <vt:lpstr>More on ANNs</vt:lpstr>
      <vt:lpstr>IBNR Analysis with ANN in R</vt:lpstr>
      <vt:lpstr>IBNR Analysis with ANN in R- Insights</vt:lpstr>
      <vt:lpstr>K Nearest Neighbors (K-NN)</vt:lpstr>
      <vt:lpstr>Modeling IBNR with Standard K Value</vt:lpstr>
      <vt:lpstr>Testing Other K Values</vt:lpstr>
      <vt:lpstr>Results</vt:lpstr>
      <vt:lpstr>Traditional Techniques</vt:lpstr>
      <vt:lpstr>Comparing All Methods</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PinnacleMarketingGroup@pinnacleactuaries.com</dc:creator>
  <cp:lastModifiedBy>Fromme, Laura</cp:lastModifiedBy>
  <cp:revision>148</cp:revision>
  <dcterms:created xsi:type="dcterms:W3CDTF">2012-11-15T15:32:41Z</dcterms:created>
  <dcterms:modified xsi:type="dcterms:W3CDTF">2021-03-24T18:22:02Z</dcterms:modified>
</cp:coreProperties>
</file>