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2"/>
  </p:notesMasterIdLst>
  <p:sldIdLst>
    <p:sldId id="256" r:id="rId2"/>
    <p:sldId id="282" r:id="rId3"/>
    <p:sldId id="285" r:id="rId4"/>
    <p:sldId id="289" r:id="rId5"/>
    <p:sldId id="286" r:id="rId6"/>
    <p:sldId id="292" r:id="rId7"/>
    <p:sldId id="301" r:id="rId8"/>
    <p:sldId id="302" r:id="rId9"/>
    <p:sldId id="303" r:id="rId10"/>
    <p:sldId id="295" r:id="rId11"/>
    <p:sldId id="293" r:id="rId12"/>
    <p:sldId id="290" r:id="rId13"/>
    <p:sldId id="288" r:id="rId14"/>
    <p:sldId id="297" r:id="rId15"/>
    <p:sldId id="300" r:id="rId16"/>
    <p:sldId id="299" r:id="rId17"/>
    <p:sldId id="298" r:id="rId18"/>
    <p:sldId id="287" r:id="rId19"/>
    <p:sldId id="296" r:id="rId20"/>
    <p:sldId id="25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nklin, Amanda" initials="CA" lastIdx="1" clrIdx="0">
    <p:extLst>
      <p:ext uri="{19B8F6BF-5375-455C-9EA6-DF929625EA0E}">
        <p15:presenceInfo xmlns:p15="http://schemas.microsoft.com/office/powerpoint/2012/main" userId="S-1-5-21-3091335427-1961983969-2004635991-21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900"/>
    <a:srgbClr val="FBA2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84884" autoAdjust="0"/>
  </p:normalViewPr>
  <p:slideViewPr>
    <p:cSldViewPr showGuides="1">
      <p:cViewPr varScale="1">
        <p:scale>
          <a:sx n="102" d="100"/>
          <a:sy n="102" d="100"/>
        </p:scale>
        <p:origin x="190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lxd1\Documents\Pinnacle%20U%20Research\Graphs.xlsm"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lxd1\Documents\Pinnacle%20U%20Research\Graphs.xlsm"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lxd1\Documents\Pinnacle%20U%20Research\Graphs.xlsm"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lxd1\Documents\Pinnacle%20U%20Research\Graphs.xlsm"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bmifile1\users$\ALC1\Pinnacle%20U%202019\graph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bmifile1\users$\ALC1\Pinnacle%20U%202019\graphs.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Industry</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147055910464023"/>
          <c:y val="0.12854516923131482"/>
          <c:w val="0.83881245976328433"/>
          <c:h val="0.81834784844392305"/>
        </c:manualLayout>
      </c:layout>
      <c:barChart>
        <c:barDir val="bar"/>
        <c:grouping val="clustered"/>
        <c:varyColors val="0"/>
        <c:ser>
          <c:idx val="1"/>
          <c:order val="1"/>
          <c:tx>
            <c:strRef>
              <c:f>Industry!$C$1</c:f>
              <c:strCache>
                <c:ptCount val="1"/>
                <c:pt idx="0">
                  <c:v>Percentage</c:v>
                </c:pt>
              </c:strCache>
            </c:strRef>
          </c:tx>
          <c:spPr>
            <a:solidFill>
              <a:schemeClr val="accent2"/>
            </a:solidFill>
            <a:ln>
              <a:noFill/>
            </a:ln>
            <a:effectLst/>
          </c:spPr>
          <c:invertIfNegative val="0"/>
          <c:cat>
            <c:strRef>
              <c:f>Industry!$A$2:$A$22</c:f>
              <c:strCache>
                <c:ptCount val="21"/>
                <c:pt idx="0">
                  <c:v>Public </c:v>
                </c:pt>
                <c:pt idx="1">
                  <c:v>Healthcare </c:v>
                </c:pt>
                <c:pt idx="2">
                  <c:v>Information </c:v>
                </c:pt>
                <c:pt idx="3">
                  <c:v>Utilities </c:v>
                </c:pt>
                <c:pt idx="4">
                  <c:v>Other Services </c:v>
                </c:pt>
                <c:pt idx="5">
                  <c:v>Finance </c:v>
                </c:pt>
                <c:pt idx="6">
                  <c:v>Educational </c:v>
                </c:pt>
                <c:pt idx="7">
                  <c:v>Retail </c:v>
                </c:pt>
                <c:pt idx="8">
                  <c:v>Manufacturing </c:v>
                </c:pt>
                <c:pt idx="9">
                  <c:v>Accomodation </c:v>
                </c:pt>
                <c:pt idx="10">
                  <c:v>Transportation </c:v>
                </c:pt>
                <c:pt idx="11">
                  <c:v>Professional </c:v>
                </c:pt>
                <c:pt idx="12">
                  <c:v>Administrative </c:v>
                </c:pt>
                <c:pt idx="13">
                  <c:v>Unknown</c:v>
                </c:pt>
                <c:pt idx="14">
                  <c:v>Trade </c:v>
                </c:pt>
                <c:pt idx="15">
                  <c:v>Entertainment </c:v>
                </c:pt>
                <c:pt idx="16">
                  <c:v>Real Estate </c:v>
                </c:pt>
                <c:pt idx="17">
                  <c:v>Management </c:v>
                </c:pt>
                <c:pt idx="18">
                  <c:v>Construction </c:v>
                </c:pt>
                <c:pt idx="19">
                  <c:v>Mining </c:v>
                </c:pt>
                <c:pt idx="20">
                  <c:v>Agriculture </c:v>
                </c:pt>
              </c:strCache>
            </c:strRef>
          </c:cat>
          <c:val>
            <c:numRef>
              <c:f>Industry!$C$2:$C$22</c:f>
              <c:numCache>
                <c:formatCode>0.00%</c:formatCode>
                <c:ptCount val="21"/>
                <c:pt idx="0">
                  <c:v>0.26780242676798627</c:v>
                </c:pt>
                <c:pt idx="1">
                  <c:v>0.27552396126976347</c:v>
                </c:pt>
                <c:pt idx="2">
                  <c:v>7.4886628263267557E-2</c:v>
                </c:pt>
                <c:pt idx="3">
                  <c:v>4.1671773501654611E-3</c:v>
                </c:pt>
                <c:pt idx="4">
                  <c:v>2.3287167545042283E-2</c:v>
                </c:pt>
                <c:pt idx="5">
                  <c:v>8.8246108591739189E-2</c:v>
                </c:pt>
                <c:pt idx="6">
                  <c:v>5.4173305552150997E-2</c:v>
                </c:pt>
                <c:pt idx="7">
                  <c:v>4.9515872043142541E-2</c:v>
                </c:pt>
                <c:pt idx="8">
                  <c:v>2.2551783306777793E-2</c:v>
                </c:pt>
                <c:pt idx="9">
                  <c:v>1.6668709400661844E-2</c:v>
                </c:pt>
                <c:pt idx="10">
                  <c:v>1.0417943375413654E-2</c:v>
                </c:pt>
                <c:pt idx="11">
                  <c:v>3.8852800588307389E-2</c:v>
                </c:pt>
                <c:pt idx="12">
                  <c:v>1.8384605956612329E-2</c:v>
                </c:pt>
                <c:pt idx="13">
                  <c:v>2.598357641867876E-2</c:v>
                </c:pt>
                <c:pt idx="14">
                  <c:v>9.4374310577276625E-3</c:v>
                </c:pt>
                <c:pt idx="15">
                  <c:v>7.4764064223556805E-3</c:v>
                </c:pt>
                <c:pt idx="16">
                  <c:v>4.6574335090084568E-3</c:v>
                </c:pt>
                <c:pt idx="17">
                  <c:v>1.7158965559504842E-3</c:v>
                </c:pt>
                <c:pt idx="18">
                  <c:v>2.9415369530579726E-3</c:v>
                </c:pt>
                <c:pt idx="19">
                  <c:v>2.8189729133472241E-3</c:v>
                </c:pt>
                <c:pt idx="20">
                  <c:v>4.9025615884299551E-4</c:v>
                </c:pt>
              </c:numCache>
            </c:numRef>
          </c:val>
          <c:extLst>
            <c:ext xmlns:c16="http://schemas.microsoft.com/office/drawing/2014/chart" uri="{C3380CC4-5D6E-409C-BE32-E72D297353CC}">
              <c16:uniqueId val="{00000000-B0B1-40AF-8E45-A247E410B35B}"/>
            </c:ext>
          </c:extLst>
        </c:ser>
        <c:dLbls>
          <c:showLegendKey val="0"/>
          <c:showVal val="0"/>
          <c:showCatName val="0"/>
          <c:showSerName val="0"/>
          <c:showPercent val="0"/>
          <c:showBubbleSize val="0"/>
        </c:dLbls>
        <c:gapWidth val="219"/>
        <c:axId val="2064662976"/>
        <c:axId val="2064655904"/>
        <c:extLst>
          <c:ext xmlns:c15="http://schemas.microsoft.com/office/drawing/2012/chart" uri="{02D57815-91ED-43cb-92C2-25804820EDAC}">
            <c15:filteredBarSeries>
              <c15:ser>
                <c:idx val="0"/>
                <c:order val="0"/>
                <c:tx>
                  <c:strRef>
                    <c:extLst>
                      <c:ext uri="{02D57815-91ED-43cb-92C2-25804820EDAC}">
                        <c15:formulaRef>
                          <c15:sqref>Industry!$B$1</c15:sqref>
                        </c15:formulaRef>
                      </c:ext>
                    </c:extLst>
                    <c:strCache>
                      <c:ptCount val="1"/>
                      <c:pt idx="0">
                        <c:v>Count</c:v>
                      </c:pt>
                    </c:strCache>
                  </c:strRef>
                </c:tx>
                <c:spPr>
                  <a:solidFill>
                    <a:schemeClr val="accent1"/>
                  </a:solidFill>
                  <a:ln>
                    <a:noFill/>
                  </a:ln>
                  <a:effectLst/>
                </c:spPr>
                <c:invertIfNegative val="0"/>
                <c:cat>
                  <c:strRef>
                    <c:extLst>
                      <c:ext uri="{02D57815-91ED-43cb-92C2-25804820EDAC}">
                        <c15:formulaRef>
                          <c15:sqref>Industry!$A$2:$A$22</c15:sqref>
                        </c15:formulaRef>
                      </c:ext>
                    </c:extLst>
                    <c:strCache>
                      <c:ptCount val="21"/>
                      <c:pt idx="0">
                        <c:v>Public </c:v>
                      </c:pt>
                      <c:pt idx="1">
                        <c:v>Healthcare </c:v>
                      </c:pt>
                      <c:pt idx="2">
                        <c:v>Information </c:v>
                      </c:pt>
                      <c:pt idx="3">
                        <c:v>Utilities </c:v>
                      </c:pt>
                      <c:pt idx="4">
                        <c:v>Other Services </c:v>
                      </c:pt>
                      <c:pt idx="5">
                        <c:v>Finance </c:v>
                      </c:pt>
                      <c:pt idx="6">
                        <c:v>Educational </c:v>
                      </c:pt>
                      <c:pt idx="7">
                        <c:v>Retail </c:v>
                      </c:pt>
                      <c:pt idx="8">
                        <c:v>Manufacturing </c:v>
                      </c:pt>
                      <c:pt idx="9">
                        <c:v>Accomodation </c:v>
                      </c:pt>
                      <c:pt idx="10">
                        <c:v>Transportation </c:v>
                      </c:pt>
                      <c:pt idx="11">
                        <c:v>Professional </c:v>
                      </c:pt>
                      <c:pt idx="12">
                        <c:v>Administrative </c:v>
                      </c:pt>
                      <c:pt idx="13">
                        <c:v>Unknown</c:v>
                      </c:pt>
                      <c:pt idx="14">
                        <c:v>Trade </c:v>
                      </c:pt>
                      <c:pt idx="15">
                        <c:v>Entertainment </c:v>
                      </c:pt>
                      <c:pt idx="16">
                        <c:v>Real Estate </c:v>
                      </c:pt>
                      <c:pt idx="17">
                        <c:v>Management </c:v>
                      </c:pt>
                      <c:pt idx="18">
                        <c:v>Construction </c:v>
                      </c:pt>
                      <c:pt idx="19">
                        <c:v>Mining </c:v>
                      </c:pt>
                      <c:pt idx="20">
                        <c:v>Agriculture </c:v>
                      </c:pt>
                    </c:strCache>
                  </c:strRef>
                </c:cat>
                <c:val>
                  <c:numRef>
                    <c:extLst>
                      <c:ext uri="{02D57815-91ED-43cb-92C2-25804820EDAC}">
                        <c15:formulaRef>
                          <c15:sqref>Industry!$B$2:$B$22</c15:sqref>
                        </c15:formulaRef>
                      </c:ext>
                    </c:extLst>
                    <c:numCache>
                      <c:formatCode>General</c:formatCode>
                      <c:ptCount val="21"/>
                      <c:pt idx="0">
                        <c:v>2185</c:v>
                      </c:pt>
                      <c:pt idx="1">
                        <c:v>2248</c:v>
                      </c:pt>
                      <c:pt idx="2">
                        <c:v>611</c:v>
                      </c:pt>
                      <c:pt idx="3">
                        <c:v>34</c:v>
                      </c:pt>
                      <c:pt idx="4">
                        <c:v>190</c:v>
                      </c:pt>
                      <c:pt idx="5">
                        <c:v>720</c:v>
                      </c:pt>
                      <c:pt idx="6">
                        <c:v>442</c:v>
                      </c:pt>
                      <c:pt idx="7">
                        <c:v>404</c:v>
                      </c:pt>
                      <c:pt idx="8">
                        <c:v>184</c:v>
                      </c:pt>
                      <c:pt idx="9">
                        <c:v>136</c:v>
                      </c:pt>
                      <c:pt idx="10">
                        <c:v>85</c:v>
                      </c:pt>
                      <c:pt idx="11">
                        <c:v>317</c:v>
                      </c:pt>
                      <c:pt idx="12">
                        <c:v>150</c:v>
                      </c:pt>
                      <c:pt idx="13">
                        <c:v>212</c:v>
                      </c:pt>
                      <c:pt idx="14">
                        <c:v>77</c:v>
                      </c:pt>
                      <c:pt idx="15">
                        <c:v>61</c:v>
                      </c:pt>
                      <c:pt idx="16">
                        <c:v>38</c:v>
                      </c:pt>
                      <c:pt idx="17">
                        <c:v>14</c:v>
                      </c:pt>
                      <c:pt idx="18">
                        <c:v>24</c:v>
                      </c:pt>
                      <c:pt idx="19">
                        <c:v>23</c:v>
                      </c:pt>
                      <c:pt idx="20">
                        <c:v>4</c:v>
                      </c:pt>
                    </c:numCache>
                  </c:numRef>
                </c:val>
                <c:extLst>
                  <c:ext xmlns:c16="http://schemas.microsoft.com/office/drawing/2014/chart" uri="{C3380CC4-5D6E-409C-BE32-E72D297353CC}">
                    <c16:uniqueId val="{00000001-B0B1-40AF-8E45-A247E410B35B}"/>
                  </c:ext>
                </c:extLst>
              </c15:ser>
            </c15:filteredBarSeries>
          </c:ext>
        </c:extLst>
      </c:barChart>
      <c:catAx>
        <c:axId val="20646629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4655904"/>
        <c:crosses val="autoZero"/>
        <c:auto val="1"/>
        <c:lblAlgn val="ctr"/>
        <c:lblOffset val="100"/>
        <c:noMultiLvlLbl val="0"/>
      </c:catAx>
      <c:valAx>
        <c:axId val="2064655904"/>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4662976"/>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Action</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1"/>
          <c:order val="1"/>
          <c:tx>
            <c:strRef>
              <c:f>Actions!$C$1</c:f>
              <c:strCache>
                <c:ptCount val="1"/>
                <c:pt idx="0">
                  <c:v>Percentage</c:v>
                </c:pt>
              </c:strCache>
            </c:strRef>
          </c:tx>
          <c:spPr>
            <a:solidFill>
              <a:schemeClr val="accent2"/>
            </a:solidFill>
            <a:ln>
              <a:noFill/>
            </a:ln>
            <a:effectLst/>
          </c:spPr>
          <c:invertIfNegative val="0"/>
          <c:cat>
            <c:strRef>
              <c:f>Actions!$A$2:$A$7</c:f>
              <c:strCache>
                <c:ptCount val="6"/>
                <c:pt idx="0">
                  <c:v>Misuse</c:v>
                </c:pt>
                <c:pt idx="1">
                  <c:v>Physical</c:v>
                </c:pt>
                <c:pt idx="2">
                  <c:v>Error</c:v>
                </c:pt>
                <c:pt idx="3">
                  <c:v>Hacking</c:v>
                </c:pt>
                <c:pt idx="4">
                  <c:v>Social</c:v>
                </c:pt>
                <c:pt idx="5">
                  <c:v>Malware</c:v>
                </c:pt>
              </c:strCache>
            </c:strRef>
          </c:cat>
          <c:val>
            <c:numRef>
              <c:f>Actions!$C$2:$C$7</c:f>
              <c:numCache>
                <c:formatCode>0.00%</c:formatCode>
                <c:ptCount val="6"/>
                <c:pt idx="0">
                  <c:v>0.18584464722902291</c:v>
                </c:pt>
                <c:pt idx="1">
                  <c:v>0.17382595148008012</c:v>
                </c:pt>
                <c:pt idx="2">
                  <c:v>0.26229690629868685</c:v>
                </c:pt>
                <c:pt idx="3">
                  <c:v>0.24204317827732028</c:v>
                </c:pt>
                <c:pt idx="4">
                  <c:v>6.1206320943690183E-2</c:v>
                </c:pt>
                <c:pt idx="5">
                  <c:v>7.4782995771199651E-2</c:v>
                </c:pt>
              </c:numCache>
            </c:numRef>
          </c:val>
          <c:extLst>
            <c:ext xmlns:c16="http://schemas.microsoft.com/office/drawing/2014/chart" uri="{C3380CC4-5D6E-409C-BE32-E72D297353CC}">
              <c16:uniqueId val="{00000000-D97D-4393-954F-7351465B0A59}"/>
            </c:ext>
          </c:extLst>
        </c:ser>
        <c:dLbls>
          <c:showLegendKey val="0"/>
          <c:showVal val="0"/>
          <c:showCatName val="0"/>
          <c:showSerName val="0"/>
          <c:showPercent val="0"/>
          <c:showBubbleSize val="0"/>
        </c:dLbls>
        <c:gapWidth val="219"/>
        <c:axId val="1076628048"/>
        <c:axId val="1076624304"/>
        <c:extLst>
          <c:ext xmlns:c15="http://schemas.microsoft.com/office/drawing/2012/chart" uri="{02D57815-91ED-43cb-92C2-25804820EDAC}">
            <c15:filteredBarSeries>
              <c15:ser>
                <c:idx val="0"/>
                <c:order val="0"/>
                <c:tx>
                  <c:strRef>
                    <c:extLst>
                      <c:ext uri="{02D57815-91ED-43cb-92C2-25804820EDAC}">
                        <c15:formulaRef>
                          <c15:sqref>Actions!$B$1</c15:sqref>
                        </c15:formulaRef>
                      </c:ext>
                    </c:extLst>
                    <c:strCache>
                      <c:ptCount val="1"/>
                      <c:pt idx="0">
                        <c:v>Count</c:v>
                      </c:pt>
                    </c:strCache>
                  </c:strRef>
                </c:tx>
                <c:spPr>
                  <a:solidFill>
                    <a:schemeClr val="accent1"/>
                  </a:solidFill>
                  <a:ln>
                    <a:noFill/>
                  </a:ln>
                  <a:effectLst/>
                </c:spPr>
                <c:invertIfNegative val="0"/>
                <c:cat>
                  <c:strRef>
                    <c:extLst>
                      <c:ext uri="{02D57815-91ED-43cb-92C2-25804820EDAC}">
                        <c15:formulaRef>
                          <c15:sqref>Actions!$A$2:$A$7</c15:sqref>
                        </c15:formulaRef>
                      </c:ext>
                    </c:extLst>
                    <c:strCache>
                      <c:ptCount val="6"/>
                      <c:pt idx="0">
                        <c:v>Misuse</c:v>
                      </c:pt>
                      <c:pt idx="1">
                        <c:v>Physical</c:v>
                      </c:pt>
                      <c:pt idx="2">
                        <c:v>Error</c:v>
                      </c:pt>
                      <c:pt idx="3">
                        <c:v>Hacking</c:v>
                      </c:pt>
                      <c:pt idx="4">
                        <c:v>Social</c:v>
                      </c:pt>
                      <c:pt idx="5">
                        <c:v>Malware</c:v>
                      </c:pt>
                    </c:strCache>
                  </c:strRef>
                </c:cat>
                <c:val>
                  <c:numRef>
                    <c:extLst>
                      <c:ext uri="{02D57815-91ED-43cb-92C2-25804820EDAC}">
                        <c15:formulaRef>
                          <c15:sqref>Actions!$B$2:$B$7</c15:sqref>
                        </c15:formulaRef>
                      </c:ext>
                    </c:extLst>
                    <c:numCache>
                      <c:formatCode>General</c:formatCode>
                      <c:ptCount val="6"/>
                      <c:pt idx="0">
                        <c:v>1670</c:v>
                      </c:pt>
                      <c:pt idx="1">
                        <c:v>1562</c:v>
                      </c:pt>
                      <c:pt idx="2">
                        <c:v>2357</c:v>
                      </c:pt>
                      <c:pt idx="3">
                        <c:v>2175</c:v>
                      </c:pt>
                      <c:pt idx="4">
                        <c:v>550</c:v>
                      </c:pt>
                      <c:pt idx="5">
                        <c:v>672</c:v>
                      </c:pt>
                    </c:numCache>
                  </c:numRef>
                </c:val>
                <c:extLst>
                  <c:ext xmlns:c16="http://schemas.microsoft.com/office/drawing/2014/chart" uri="{C3380CC4-5D6E-409C-BE32-E72D297353CC}">
                    <c16:uniqueId val="{00000001-D97D-4393-954F-7351465B0A59}"/>
                  </c:ext>
                </c:extLst>
              </c15:ser>
            </c15:filteredBarSeries>
          </c:ext>
        </c:extLst>
      </c:barChart>
      <c:catAx>
        <c:axId val="10766280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76624304"/>
        <c:crosses val="autoZero"/>
        <c:auto val="1"/>
        <c:lblAlgn val="ctr"/>
        <c:lblOffset val="100"/>
        <c:noMultiLvlLbl val="0"/>
      </c:catAx>
      <c:valAx>
        <c:axId val="1076624304"/>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766280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Motive</a:t>
            </a:r>
            <a:r>
              <a:rPr lang="en-US" baseline="0"/>
              <a:t> of External Attacks</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1"/>
          <c:order val="1"/>
          <c:tx>
            <c:strRef>
              <c:f>'Ext Motives'!$M$1</c:f>
              <c:strCache>
                <c:ptCount val="1"/>
                <c:pt idx="0">
                  <c:v>Percentage</c:v>
                </c:pt>
              </c:strCache>
            </c:strRef>
          </c:tx>
          <c:spPr>
            <a:solidFill>
              <a:schemeClr val="accent2"/>
            </a:solidFill>
            <a:ln>
              <a:noFill/>
            </a:ln>
            <a:effectLst/>
          </c:spPr>
          <c:invertIfNegative val="0"/>
          <c:cat>
            <c:strRef>
              <c:f>'Ext Motives'!$K$2:$K$12</c:f>
              <c:strCache>
                <c:ptCount val="11"/>
                <c:pt idx="0">
                  <c:v>Financial</c:v>
                </c:pt>
                <c:pt idx="1">
                  <c:v>Ideology</c:v>
                </c:pt>
                <c:pt idx="2">
                  <c:v>Unknown</c:v>
                </c:pt>
                <c:pt idx="3">
                  <c:v>Fun</c:v>
                </c:pt>
                <c:pt idx="4">
                  <c:v>Espionage</c:v>
                </c:pt>
                <c:pt idx="5">
                  <c:v>Grudge</c:v>
                </c:pt>
                <c:pt idx="6">
                  <c:v>Other</c:v>
                </c:pt>
                <c:pt idx="7">
                  <c:v>Secondary</c:v>
                </c:pt>
                <c:pt idx="8">
                  <c:v>Fear</c:v>
                </c:pt>
                <c:pt idx="9">
                  <c:v>Convenience</c:v>
                </c:pt>
                <c:pt idx="10">
                  <c:v>NA</c:v>
                </c:pt>
              </c:strCache>
            </c:strRef>
          </c:cat>
          <c:val>
            <c:numRef>
              <c:f>'Ext Motives'!$M$2:$M$12</c:f>
              <c:numCache>
                <c:formatCode>0.00%</c:formatCode>
                <c:ptCount val="11"/>
                <c:pt idx="0">
                  <c:v>0.44613918017159199</c:v>
                </c:pt>
                <c:pt idx="1">
                  <c:v>9.0800762631077211E-2</c:v>
                </c:pt>
                <c:pt idx="2">
                  <c:v>0.30171591992373692</c:v>
                </c:pt>
                <c:pt idx="3">
                  <c:v>5.5767397521448998E-2</c:v>
                </c:pt>
                <c:pt idx="4">
                  <c:v>6.5776930409914197E-2</c:v>
                </c:pt>
                <c:pt idx="5">
                  <c:v>2.4785510009532889E-2</c:v>
                </c:pt>
                <c:pt idx="6">
                  <c:v>5.0047664442326029E-3</c:v>
                </c:pt>
                <c:pt idx="7">
                  <c:v>1.9065776930409914E-3</c:v>
                </c:pt>
                <c:pt idx="8">
                  <c:v>7.1496663489037176E-4</c:v>
                </c:pt>
                <c:pt idx="9">
                  <c:v>2.3832221163012392E-4</c:v>
                </c:pt>
                <c:pt idx="10">
                  <c:v>7.1496663489037183E-3</c:v>
                </c:pt>
              </c:numCache>
            </c:numRef>
          </c:val>
          <c:extLst>
            <c:ext xmlns:c16="http://schemas.microsoft.com/office/drawing/2014/chart" uri="{C3380CC4-5D6E-409C-BE32-E72D297353CC}">
              <c16:uniqueId val="{00000000-B0CD-49A7-8052-CEE5FE3D428A}"/>
            </c:ext>
          </c:extLst>
        </c:ser>
        <c:dLbls>
          <c:showLegendKey val="0"/>
          <c:showVal val="0"/>
          <c:showCatName val="0"/>
          <c:showSerName val="0"/>
          <c:showPercent val="0"/>
          <c:showBubbleSize val="0"/>
        </c:dLbls>
        <c:gapWidth val="219"/>
        <c:axId val="1927925920"/>
        <c:axId val="1927926752"/>
        <c:extLst>
          <c:ext xmlns:c15="http://schemas.microsoft.com/office/drawing/2012/chart" uri="{02D57815-91ED-43cb-92C2-25804820EDAC}">
            <c15:filteredBarSeries>
              <c15:ser>
                <c:idx val="0"/>
                <c:order val="0"/>
                <c:tx>
                  <c:strRef>
                    <c:extLst>
                      <c:ext uri="{02D57815-91ED-43cb-92C2-25804820EDAC}">
                        <c15:formulaRef>
                          <c15:sqref>'Ext Motives'!$L$1</c15:sqref>
                        </c15:formulaRef>
                      </c:ext>
                    </c:extLst>
                    <c:strCache>
                      <c:ptCount val="1"/>
                      <c:pt idx="0">
                        <c:v>Count</c:v>
                      </c:pt>
                    </c:strCache>
                  </c:strRef>
                </c:tx>
                <c:spPr>
                  <a:solidFill>
                    <a:schemeClr val="accent1"/>
                  </a:solidFill>
                  <a:ln>
                    <a:noFill/>
                  </a:ln>
                  <a:effectLst/>
                </c:spPr>
                <c:invertIfNegative val="0"/>
                <c:cat>
                  <c:strRef>
                    <c:extLst>
                      <c:ext uri="{02D57815-91ED-43cb-92C2-25804820EDAC}">
                        <c15:formulaRef>
                          <c15:sqref>'Ext Motives'!$K$2:$K$12</c15:sqref>
                        </c15:formulaRef>
                      </c:ext>
                    </c:extLst>
                    <c:strCache>
                      <c:ptCount val="11"/>
                      <c:pt idx="0">
                        <c:v>Financial</c:v>
                      </c:pt>
                      <c:pt idx="1">
                        <c:v>Ideology</c:v>
                      </c:pt>
                      <c:pt idx="2">
                        <c:v>Unknown</c:v>
                      </c:pt>
                      <c:pt idx="3">
                        <c:v>Fun</c:v>
                      </c:pt>
                      <c:pt idx="4">
                        <c:v>Espionage</c:v>
                      </c:pt>
                      <c:pt idx="5">
                        <c:v>Grudge</c:v>
                      </c:pt>
                      <c:pt idx="6">
                        <c:v>Other</c:v>
                      </c:pt>
                      <c:pt idx="7">
                        <c:v>Secondary</c:v>
                      </c:pt>
                      <c:pt idx="8">
                        <c:v>Fear</c:v>
                      </c:pt>
                      <c:pt idx="9">
                        <c:v>Convenience</c:v>
                      </c:pt>
                      <c:pt idx="10">
                        <c:v>NA</c:v>
                      </c:pt>
                    </c:strCache>
                  </c:strRef>
                </c:cat>
                <c:val>
                  <c:numRef>
                    <c:extLst>
                      <c:ext uri="{02D57815-91ED-43cb-92C2-25804820EDAC}">
                        <c15:formulaRef>
                          <c15:sqref>'Ext Motives'!$L$2:$L$12</c15:sqref>
                        </c15:formulaRef>
                      </c:ext>
                    </c:extLst>
                    <c:numCache>
                      <c:formatCode>General</c:formatCode>
                      <c:ptCount val="11"/>
                      <c:pt idx="0">
                        <c:v>1872</c:v>
                      </c:pt>
                      <c:pt idx="1">
                        <c:v>381</c:v>
                      </c:pt>
                      <c:pt idx="2">
                        <c:v>1266</c:v>
                      </c:pt>
                      <c:pt idx="3">
                        <c:v>234</c:v>
                      </c:pt>
                      <c:pt idx="4">
                        <c:v>276</c:v>
                      </c:pt>
                      <c:pt idx="5">
                        <c:v>104</c:v>
                      </c:pt>
                      <c:pt idx="6">
                        <c:v>21</c:v>
                      </c:pt>
                      <c:pt idx="7">
                        <c:v>8</c:v>
                      </c:pt>
                      <c:pt idx="8">
                        <c:v>3</c:v>
                      </c:pt>
                      <c:pt idx="9">
                        <c:v>1</c:v>
                      </c:pt>
                      <c:pt idx="10">
                        <c:v>30</c:v>
                      </c:pt>
                    </c:numCache>
                  </c:numRef>
                </c:val>
                <c:extLst>
                  <c:ext xmlns:c16="http://schemas.microsoft.com/office/drawing/2014/chart" uri="{C3380CC4-5D6E-409C-BE32-E72D297353CC}">
                    <c16:uniqueId val="{00000001-B0CD-49A7-8052-CEE5FE3D428A}"/>
                  </c:ext>
                </c:extLst>
              </c15:ser>
            </c15:filteredBarSeries>
          </c:ext>
        </c:extLst>
      </c:barChart>
      <c:catAx>
        <c:axId val="1927925920"/>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27926752"/>
        <c:crosses val="autoZero"/>
        <c:auto val="1"/>
        <c:lblAlgn val="ctr"/>
        <c:lblOffset val="100"/>
        <c:noMultiLvlLbl val="0"/>
      </c:catAx>
      <c:valAx>
        <c:axId val="1927926752"/>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279259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Motive</a:t>
            </a:r>
            <a:r>
              <a:rPr lang="en-US" baseline="0"/>
              <a:t> of Internal Attacks</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1"/>
          <c:order val="1"/>
          <c:tx>
            <c:strRef>
              <c:f>'Int Motives'!$O$1</c:f>
              <c:strCache>
                <c:ptCount val="1"/>
                <c:pt idx="0">
                  <c:v>Percentage</c:v>
                </c:pt>
              </c:strCache>
            </c:strRef>
          </c:tx>
          <c:spPr>
            <a:solidFill>
              <a:schemeClr val="accent2"/>
            </a:solidFill>
            <a:ln>
              <a:noFill/>
            </a:ln>
            <a:effectLst/>
          </c:spPr>
          <c:invertIfNegative val="0"/>
          <c:cat>
            <c:strRef>
              <c:f>'Int Motives'!$M$2:$M$11</c:f>
              <c:strCache>
                <c:ptCount val="10"/>
                <c:pt idx="0">
                  <c:v>Unknown</c:v>
                </c:pt>
                <c:pt idx="1">
                  <c:v>NA</c:v>
                </c:pt>
                <c:pt idx="2">
                  <c:v>Financial</c:v>
                </c:pt>
                <c:pt idx="3">
                  <c:v>Ideology</c:v>
                </c:pt>
                <c:pt idx="4">
                  <c:v>Other</c:v>
                </c:pt>
                <c:pt idx="5">
                  <c:v>Fun</c:v>
                </c:pt>
                <c:pt idx="6">
                  <c:v>Convenience</c:v>
                </c:pt>
                <c:pt idx="7">
                  <c:v>Espionage</c:v>
                </c:pt>
                <c:pt idx="8">
                  <c:v>Grudge</c:v>
                </c:pt>
                <c:pt idx="9">
                  <c:v>Fear</c:v>
                </c:pt>
              </c:strCache>
            </c:strRef>
          </c:cat>
          <c:val>
            <c:numRef>
              <c:f>'Int Motives'!$O$2:$O$11</c:f>
              <c:numCache>
                <c:formatCode>0.00%</c:formatCode>
                <c:ptCount val="10"/>
                <c:pt idx="0">
                  <c:v>0.13649851632047477</c:v>
                </c:pt>
                <c:pt idx="1">
                  <c:v>0.52306447261936873</c:v>
                </c:pt>
                <c:pt idx="2">
                  <c:v>0.19476665767466955</c:v>
                </c:pt>
                <c:pt idx="3">
                  <c:v>3.7766387914755866E-3</c:v>
                </c:pt>
                <c:pt idx="4">
                  <c:v>1.1329916374426759E-2</c:v>
                </c:pt>
                <c:pt idx="5">
                  <c:v>6.8249258160237386E-2</c:v>
                </c:pt>
                <c:pt idx="6">
                  <c:v>2.2659832748853519E-2</c:v>
                </c:pt>
                <c:pt idx="7">
                  <c:v>2.1850553007823039E-2</c:v>
                </c:pt>
                <c:pt idx="8">
                  <c:v>1.6725114647963314E-2</c:v>
                </c:pt>
                <c:pt idx="9">
                  <c:v>1.0790396547073105E-3</c:v>
                </c:pt>
              </c:numCache>
            </c:numRef>
          </c:val>
          <c:extLst>
            <c:ext xmlns:c16="http://schemas.microsoft.com/office/drawing/2014/chart" uri="{C3380CC4-5D6E-409C-BE32-E72D297353CC}">
              <c16:uniqueId val="{00000000-AC0F-4412-A417-1CC2040D8C5E}"/>
            </c:ext>
          </c:extLst>
        </c:ser>
        <c:dLbls>
          <c:showLegendKey val="0"/>
          <c:showVal val="0"/>
          <c:showCatName val="0"/>
          <c:showSerName val="0"/>
          <c:showPercent val="0"/>
          <c:showBubbleSize val="0"/>
        </c:dLbls>
        <c:gapWidth val="219"/>
        <c:axId val="2064668800"/>
        <c:axId val="2064670464"/>
        <c:extLst>
          <c:ext xmlns:c15="http://schemas.microsoft.com/office/drawing/2012/chart" uri="{02D57815-91ED-43cb-92C2-25804820EDAC}">
            <c15:filteredBarSeries>
              <c15:ser>
                <c:idx val="0"/>
                <c:order val="0"/>
                <c:tx>
                  <c:strRef>
                    <c:extLst>
                      <c:ext uri="{02D57815-91ED-43cb-92C2-25804820EDAC}">
                        <c15:formulaRef>
                          <c15:sqref>'Int Motives'!$N$1</c15:sqref>
                        </c15:formulaRef>
                      </c:ext>
                    </c:extLst>
                    <c:strCache>
                      <c:ptCount val="1"/>
                      <c:pt idx="0">
                        <c:v>Count</c:v>
                      </c:pt>
                    </c:strCache>
                  </c:strRef>
                </c:tx>
                <c:spPr>
                  <a:solidFill>
                    <a:schemeClr val="accent1"/>
                  </a:solidFill>
                  <a:ln>
                    <a:noFill/>
                  </a:ln>
                  <a:effectLst/>
                </c:spPr>
                <c:invertIfNegative val="0"/>
                <c:cat>
                  <c:strRef>
                    <c:extLst>
                      <c:ext uri="{02D57815-91ED-43cb-92C2-25804820EDAC}">
                        <c15:formulaRef>
                          <c15:sqref>'Int Motives'!$M$2:$M$11</c15:sqref>
                        </c15:formulaRef>
                      </c:ext>
                    </c:extLst>
                    <c:strCache>
                      <c:ptCount val="10"/>
                      <c:pt idx="0">
                        <c:v>Unknown</c:v>
                      </c:pt>
                      <c:pt idx="1">
                        <c:v>NA</c:v>
                      </c:pt>
                      <c:pt idx="2">
                        <c:v>Financial</c:v>
                      </c:pt>
                      <c:pt idx="3">
                        <c:v>Ideology</c:v>
                      </c:pt>
                      <c:pt idx="4">
                        <c:v>Other</c:v>
                      </c:pt>
                      <c:pt idx="5">
                        <c:v>Fun</c:v>
                      </c:pt>
                      <c:pt idx="6">
                        <c:v>Convenience</c:v>
                      </c:pt>
                      <c:pt idx="7">
                        <c:v>Espionage</c:v>
                      </c:pt>
                      <c:pt idx="8">
                        <c:v>Grudge</c:v>
                      </c:pt>
                      <c:pt idx="9">
                        <c:v>Fear</c:v>
                      </c:pt>
                    </c:strCache>
                  </c:strRef>
                </c:cat>
                <c:val>
                  <c:numRef>
                    <c:extLst>
                      <c:ext uri="{02D57815-91ED-43cb-92C2-25804820EDAC}">
                        <c15:formulaRef>
                          <c15:sqref>'Int Motives'!$N$2:$N$11</c15:sqref>
                        </c15:formulaRef>
                      </c:ext>
                    </c:extLst>
                    <c:numCache>
                      <c:formatCode>General</c:formatCode>
                      <c:ptCount val="10"/>
                      <c:pt idx="0">
                        <c:v>506</c:v>
                      </c:pt>
                      <c:pt idx="1">
                        <c:v>1939</c:v>
                      </c:pt>
                      <c:pt idx="2">
                        <c:v>722</c:v>
                      </c:pt>
                      <c:pt idx="3">
                        <c:v>14</c:v>
                      </c:pt>
                      <c:pt idx="4">
                        <c:v>42</c:v>
                      </c:pt>
                      <c:pt idx="5">
                        <c:v>253</c:v>
                      </c:pt>
                      <c:pt idx="6">
                        <c:v>84</c:v>
                      </c:pt>
                      <c:pt idx="7">
                        <c:v>81</c:v>
                      </c:pt>
                      <c:pt idx="8">
                        <c:v>62</c:v>
                      </c:pt>
                      <c:pt idx="9">
                        <c:v>4</c:v>
                      </c:pt>
                    </c:numCache>
                  </c:numRef>
                </c:val>
                <c:extLst>
                  <c:ext xmlns:c16="http://schemas.microsoft.com/office/drawing/2014/chart" uri="{C3380CC4-5D6E-409C-BE32-E72D297353CC}">
                    <c16:uniqueId val="{00000001-AC0F-4412-A417-1CC2040D8C5E}"/>
                  </c:ext>
                </c:extLst>
              </c15:ser>
            </c15:filteredBarSeries>
          </c:ext>
        </c:extLst>
      </c:barChart>
      <c:catAx>
        <c:axId val="20646688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4670464"/>
        <c:crosses val="autoZero"/>
        <c:auto val="1"/>
        <c:lblAlgn val="ctr"/>
        <c:lblOffset val="100"/>
        <c:noMultiLvlLbl val="0"/>
      </c:catAx>
      <c:valAx>
        <c:axId val="2064670464"/>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46688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Types of Cyber Attacks</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9986541049798109E-2"/>
          <c:y val="0.11500772385821308"/>
          <c:w val="0.88335576491700318"/>
          <c:h val="0.57801414197298617"/>
        </c:manualLayout>
      </c:layout>
      <c:pie3DChart>
        <c:varyColors val="1"/>
        <c:ser>
          <c:idx val="0"/>
          <c:order val="0"/>
          <c:dPt>
            <c:idx val="0"/>
            <c:bubble3D val="0"/>
            <c:spPr>
              <a:solidFill>
                <a:srgbClr val="E03C31"/>
              </a:solidFill>
              <a:ln w="25400">
                <a:solidFill>
                  <a:schemeClr val="lt1"/>
                </a:solidFill>
              </a:ln>
              <a:effectLst/>
              <a:sp3d contourW="25400">
                <a:contourClr>
                  <a:schemeClr val="lt1"/>
                </a:contourClr>
              </a:sp3d>
            </c:spPr>
            <c:extLst>
              <c:ext xmlns:c16="http://schemas.microsoft.com/office/drawing/2014/chart" uri="{C3380CC4-5D6E-409C-BE32-E72D297353CC}">
                <c16:uniqueId val="{00000001-CEE3-41A5-9744-88DB59A6E79A}"/>
              </c:ext>
            </c:extLst>
          </c:dPt>
          <c:dPt>
            <c:idx val="1"/>
            <c:bubble3D val="0"/>
            <c:spPr>
              <a:solidFill>
                <a:srgbClr val="5B6770"/>
              </a:solidFill>
              <a:ln w="25400">
                <a:solidFill>
                  <a:schemeClr val="lt1"/>
                </a:solidFill>
              </a:ln>
              <a:effectLst/>
              <a:sp3d contourW="25400">
                <a:contourClr>
                  <a:schemeClr val="lt1"/>
                </a:contourClr>
              </a:sp3d>
            </c:spPr>
            <c:extLst>
              <c:ext xmlns:c16="http://schemas.microsoft.com/office/drawing/2014/chart" uri="{C3380CC4-5D6E-409C-BE32-E72D297353CC}">
                <c16:uniqueId val="{00000003-CEE3-41A5-9744-88DB59A6E79A}"/>
              </c:ext>
            </c:extLst>
          </c:dPt>
          <c:dPt>
            <c:idx val="2"/>
            <c:bubble3D val="0"/>
            <c:spPr>
              <a:solidFill>
                <a:srgbClr val="A89968"/>
              </a:solidFill>
              <a:ln w="25400">
                <a:solidFill>
                  <a:schemeClr val="lt1"/>
                </a:solidFill>
              </a:ln>
              <a:effectLst/>
              <a:sp3d contourW="25400">
                <a:contourClr>
                  <a:schemeClr val="lt1"/>
                </a:contourClr>
              </a:sp3d>
            </c:spPr>
            <c:extLst>
              <c:ext xmlns:c16="http://schemas.microsoft.com/office/drawing/2014/chart" uri="{C3380CC4-5D6E-409C-BE32-E72D297353CC}">
                <c16:uniqueId val="{00000005-CEE3-41A5-9744-88DB59A6E79A}"/>
              </c:ext>
            </c:extLst>
          </c:dPt>
          <c:dPt>
            <c:idx val="3"/>
            <c:bubble3D val="0"/>
            <c:spPr>
              <a:solidFill>
                <a:srgbClr val="2D2926"/>
              </a:solidFill>
              <a:ln w="25400">
                <a:solidFill>
                  <a:schemeClr val="lt1"/>
                </a:solidFill>
              </a:ln>
              <a:effectLst/>
              <a:sp3d contourW="25400">
                <a:contourClr>
                  <a:schemeClr val="lt1"/>
                </a:contourClr>
              </a:sp3d>
            </c:spPr>
            <c:extLst>
              <c:ext xmlns:c16="http://schemas.microsoft.com/office/drawing/2014/chart" uri="{C3380CC4-5D6E-409C-BE32-E72D297353CC}">
                <c16:uniqueId val="{00000007-CEE3-41A5-9744-88DB59A6E79A}"/>
              </c:ext>
            </c:extLst>
          </c:dPt>
          <c:dPt>
            <c:idx val="4"/>
            <c:bubble3D val="0"/>
            <c:spPr>
              <a:solidFill>
                <a:srgbClr val="8986CA"/>
              </a:solidFill>
              <a:ln w="25400">
                <a:solidFill>
                  <a:schemeClr val="lt1"/>
                </a:solidFill>
              </a:ln>
              <a:effectLst/>
              <a:sp3d contourW="25400">
                <a:contourClr>
                  <a:schemeClr val="lt1"/>
                </a:contourClr>
              </a:sp3d>
            </c:spPr>
            <c:extLst>
              <c:ext xmlns:c16="http://schemas.microsoft.com/office/drawing/2014/chart" uri="{C3380CC4-5D6E-409C-BE32-E72D297353CC}">
                <c16:uniqueId val="{00000009-CEE3-41A5-9744-88DB59A6E79A}"/>
              </c:ext>
            </c:extLst>
          </c:dPt>
          <c:dPt>
            <c:idx val="5"/>
            <c:bubble3D val="0"/>
            <c:spPr>
              <a:solidFill>
                <a:srgbClr val="A9C47F"/>
              </a:solidFill>
              <a:ln w="25400">
                <a:solidFill>
                  <a:schemeClr val="lt1"/>
                </a:solidFill>
              </a:ln>
              <a:effectLst/>
              <a:sp3d contourW="25400">
                <a:contourClr>
                  <a:schemeClr val="lt1"/>
                </a:contourClr>
              </a:sp3d>
            </c:spPr>
            <c:extLst>
              <c:ext xmlns:c16="http://schemas.microsoft.com/office/drawing/2014/chart" uri="{C3380CC4-5D6E-409C-BE32-E72D297353CC}">
                <c16:uniqueId val="{0000000B-CEE3-41A5-9744-88DB59A6E79A}"/>
              </c:ext>
            </c:extLst>
          </c:dPt>
          <c:dPt>
            <c:idx val="6"/>
            <c:bubble3D val="0"/>
            <c:spPr>
              <a:solidFill>
                <a:srgbClr val="FF6900"/>
              </a:solidFill>
              <a:ln w="25400">
                <a:solidFill>
                  <a:schemeClr val="lt1"/>
                </a:solidFill>
              </a:ln>
              <a:effectLst/>
              <a:sp3d contourW="25400">
                <a:contourClr>
                  <a:schemeClr val="lt1"/>
                </a:contourClr>
              </a:sp3d>
            </c:spPr>
            <c:extLst>
              <c:ext xmlns:c16="http://schemas.microsoft.com/office/drawing/2014/chart" uri="{C3380CC4-5D6E-409C-BE32-E72D297353CC}">
                <c16:uniqueId val="{0000000D-CEE3-41A5-9744-88DB59A6E79A}"/>
              </c:ext>
            </c:extLst>
          </c:dPt>
          <c:cat>
            <c:strRef>
              <c:f>Sheet1!$C$4:$C$10</c:f>
              <c:strCache>
                <c:ptCount val="7"/>
                <c:pt idx="0">
                  <c:v>Attrition, External/Removable Media, Physical Cause</c:v>
                </c:pt>
                <c:pt idx="1">
                  <c:v>Mutliple Attack Vectors</c:v>
                </c:pt>
                <c:pt idx="2">
                  <c:v>Web</c:v>
                </c:pt>
                <c:pt idx="3">
                  <c:v>Loss or Theft of Equipmnet</c:v>
                </c:pt>
                <c:pt idx="4">
                  <c:v>Email/Phishing</c:v>
                </c:pt>
                <c:pt idx="5">
                  <c:v>Other</c:v>
                </c:pt>
                <c:pt idx="6">
                  <c:v>Improper Usage</c:v>
                </c:pt>
              </c:strCache>
            </c:strRef>
          </c:cat>
          <c:val>
            <c:numRef>
              <c:f>Sheet1!$D$4:$D$10</c:f>
              <c:numCache>
                <c:formatCode>0%</c:formatCode>
                <c:ptCount val="7"/>
                <c:pt idx="0">
                  <c:v>0.01</c:v>
                </c:pt>
                <c:pt idx="1">
                  <c:v>0.02</c:v>
                </c:pt>
                <c:pt idx="2">
                  <c:v>0.11</c:v>
                </c:pt>
                <c:pt idx="3">
                  <c:v>0.12</c:v>
                </c:pt>
                <c:pt idx="4">
                  <c:v>0.21</c:v>
                </c:pt>
                <c:pt idx="5">
                  <c:v>0.31</c:v>
                </c:pt>
                <c:pt idx="6">
                  <c:v>0.22</c:v>
                </c:pt>
              </c:numCache>
            </c:numRef>
          </c:val>
          <c:extLst>
            <c:ext xmlns:c16="http://schemas.microsoft.com/office/drawing/2014/chart" uri="{C3380CC4-5D6E-409C-BE32-E72D297353CC}">
              <c16:uniqueId val="{0000000E-CEE3-41A5-9744-88DB59A6E79A}"/>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0.18897694315801372"/>
          <c:y val="0.71472728688828979"/>
          <c:w val="0.72612852061056299"/>
          <c:h val="0.20465257775680215"/>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The Future of A.I.</a:t>
            </a:r>
          </a:p>
          <a:p>
            <a:pPr>
              <a:defRPr/>
            </a:pPr>
            <a:r>
              <a:rPr lang="en-US" sz="1050"/>
              <a:t>Forecasted Cumulative</a:t>
            </a:r>
            <a:r>
              <a:rPr lang="en-US" sz="1050" baseline="0"/>
              <a:t> Global Artifical Intelligence Revenue 2016-2025 by U.S. Dollars (in Millions)</a:t>
            </a:r>
            <a:endParaRPr lang="en-US" sz="105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rgbClr val="FF6900"/>
            </a:solidFill>
            <a:ln>
              <a:noFill/>
            </a:ln>
            <a:effectLst/>
          </c:spPr>
          <c:invertIfNegative val="0"/>
          <c:cat>
            <c:strRef>
              <c:f>Sheet2!$D$4:$D$13</c:f>
              <c:strCache>
                <c:ptCount val="10"/>
                <c:pt idx="0">
                  <c:v>Static image recognition, classification, and tagging</c:v>
                </c:pt>
                <c:pt idx="1">
                  <c:v>Algorithmic trading strategy performance improvement</c:v>
                </c:pt>
                <c:pt idx="2">
                  <c:v>Efficient, scalable processing of patient data</c:v>
                </c:pt>
                <c:pt idx="3">
                  <c:v>Predictive maintenance</c:v>
                </c:pt>
                <c:pt idx="4">
                  <c:v>Object identification, detection, classification, tracking</c:v>
                </c:pt>
                <c:pt idx="5">
                  <c:v>Text query of images</c:v>
                </c:pt>
                <c:pt idx="6">
                  <c:v>Automated geophysical feature detection</c:v>
                </c:pt>
                <c:pt idx="7">
                  <c:v>Content distribution of social media</c:v>
                </c:pt>
                <c:pt idx="8">
                  <c:v>Object detection and classification - avoidance, navigation</c:v>
                </c:pt>
                <c:pt idx="9">
                  <c:v>Prevention against cybersecurity threats</c:v>
                </c:pt>
              </c:strCache>
            </c:strRef>
          </c:cat>
          <c:val>
            <c:numRef>
              <c:f>Sheet2!$E$4:$E$13</c:f>
              <c:numCache>
                <c:formatCode>_(* #,##0_);_(* \(#,##0\);_(* "-"??_);_(@_)</c:formatCode>
                <c:ptCount val="10"/>
                <c:pt idx="0">
                  <c:v>8097.9</c:v>
                </c:pt>
                <c:pt idx="1">
                  <c:v>7540.5</c:v>
                </c:pt>
                <c:pt idx="2">
                  <c:v>7366.4</c:v>
                </c:pt>
                <c:pt idx="3">
                  <c:v>4680.3</c:v>
                </c:pt>
                <c:pt idx="4">
                  <c:v>4201</c:v>
                </c:pt>
                <c:pt idx="5">
                  <c:v>3714.1</c:v>
                </c:pt>
                <c:pt idx="6">
                  <c:v>3655.5</c:v>
                </c:pt>
                <c:pt idx="7">
                  <c:v>3566.6</c:v>
                </c:pt>
                <c:pt idx="8">
                  <c:v>3169.8</c:v>
                </c:pt>
                <c:pt idx="9">
                  <c:v>2472.6</c:v>
                </c:pt>
              </c:numCache>
            </c:numRef>
          </c:val>
          <c:extLst>
            <c:ext xmlns:c16="http://schemas.microsoft.com/office/drawing/2014/chart" uri="{C3380CC4-5D6E-409C-BE32-E72D297353CC}">
              <c16:uniqueId val="{00000000-7D58-4461-B984-1B024E130FA0}"/>
            </c:ext>
          </c:extLst>
        </c:ser>
        <c:dLbls>
          <c:showLegendKey val="0"/>
          <c:showVal val="0"/>
          <c:showCatName val="0"/>
          <c:showSerName val="0"/>
          <c:showPercent val="0"/>
          <c:showBubbleSize val="0"/>
        </c:dLbls>
        <c:gapWidth val="182"/>
        <c:axId val="138828352"/>
        <c:axId val="138827936"/>
      </c:barChart>
      <c:catAx>
        <c:axId val="1388283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8827936"/>
        <c:crosses val="autoZero"/>
        <c:auto val="1"/>
        <c:lblAlgn val="ctr"/>
        <c:lblOffset val="100"/>
        <c:noMultiLvlLbl val="0"/>
      </c:catAx>
      <c:valAx>
        <c:axId val="138827936"/>
        <c:scaling>
          <c:orientation val="minMax"/>
          <c:max val="10000"/>
        </c:scaling>
        <c:delete val="0"/>
        <c:axPos val="b"/>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88283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9-03-21T09:17:52.750" idx="1">
    <p:pos x="10" y="10"/>
    <p:text/>
    <p:extLst>
      <p:ext uri="{C676402C-5697-4E1C-873F-D02D1690AC5C}">
        <p15:threadingInfo xmlns:p15="http://schemas.microsoft.com/office/powerpoint/2012/main" timeZoneBias="300"/>
      </p:ext>
    </p:extLst>
  </p:cm>
</p:cmLst>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8B015E-FDB5-4A73-8A20-45FE854C942B}" type="doc">
      <dgm:prSet loTypeId="urn:microsoft.com/office/officeart/2005/8/layout/chevron2" loCatId="process" qsTypeId="urn:microsoft.com/office/officeart/2005/8/quickstyle/simple1" qsCatId="simple" csTypeId="urn:microsoft.com/office/officeart/2005/8/colors/accent2_2" csCatId="accent2" phldr="1"/>
      <dgm:spPr/>
      <dgm:t>
        <a:bodyPr/>
        <a:lstStyle/>
        <a:p>
          <a:endParaRPr lang="en-US"/>
        </a:p>
      </dgm:t>
    </dgm:pt>
    <dgm:pt modelId="{45ABF5BB-5B4B-4573-A6E4-55B9CF9AF75B}">
      <dgm:prSet/>
      <dgm:spPr/>
      <dgm:t>
        <a:bodyPr/>
        <a:lstStyle/>
        <a:p>
          <a:pPr rtl="0"/>
          <a:r>
            <a:rPr lang="en-US" smtClean="0"/>
            <a:t>1988</a:t>
          </a:r>
          <a:endParaRPr lang="en-US"/>
        </a:p>
      </dgm:t>
    </dgm:pt>
    <dgm:pt modelId="{A5A7BCCC-7409-4B9A-819A-8990B421D34E}" type="parTrans" cxnId="{BF73A30F-094F-4B98-AA6D-728A8B745AA9}">
      <dgm:prSet/>
      <dgm:spPr/>
      <dgm:t>
        <a:bodyPr/>
        <a:lstStyle/>
        <a:p>
          <a:endParaRPr lang="en-US"/>
        </a:p>
      </dgm:t>
    </dgm:pt>
    <dgm:pt modelId="{17F35FF4-1476-4719-964D-B68A04F04A40}" type="sibTrans" cxnId="{BF73A30F-094F-4B98-AA6D-728A8B745AA9}">
      <dgm:prSet/>
      <dgm:spPr/>
      <dgm:t>
        <a:bodyPr/>
        <a:lstStyle/>
        <a:p>
          <a:endParaRPr lang="en-US"/>
        </a:p>
      </dgm:t>
    </dgm:pt>
    <dgm:pt modelId="{385A731B-1D14-4056-921F-E15D89E97FB0}">
      <dgm:prSet/>
      <dgm:spPr/>
      <dgm:t>
        <a:bodyPr/>
        <a:lstStyle/>
        <a:p>
          <a:pPr rtl="0"/>
          <a:r>
            <a:rPr lang="en-US" dirty="0" smtClean="0"/>
            <a:t>First Known Cyberattack: The Morris Worm</a:t>
          </a:r>
          <a:endParaRPr lang="en-US" dirty="0"/>
        </a:p>
      </dgm:t>
    </dgm:pt>
    <dgm:pt modelId="{309E37C2-E544-476D-ACB1-B6271A105518}" type="parTrans" cxnId="{A76391AD-6FA0-488C-A61D-89649F2B9178}">
      <dgm:prSet/>
      <dgm:spPr/>
      <dgm:t>
        <a:bodyPr/>
        <a:lstStyle/>
        <a:p>
          <a:endParaRPr lang="en-US"/>
        </a:p>
      </dgm:t>
    </dgm:pt>
    <dgm:pt modelId="{26A9E56F-E552-44FB-9951-EFE42256F994}" type="sibTrans" cxnId="{A76391AD-6FA0-488C-A61D-89649F2B9178}">
      <dgm:prSet/>
      <dgm:spPr/>
      <dgm:t>
        <a:bodyPr/>
        <a:lstStyle/>
        <a:p>
          <a:endParaRPr lang="en-US"/>
        </a:p>
      </dgm:t>
    </dgm:pt>
    <dgm:pt modelId="{C3ABFC19-A508-4D62-B0E2-CF94241A16B2}">
      <dgm:prSet/>
      <dgm:spPr/>
      <dgm:t>
        <a:bodyPr/>
        <a:lstStyle/>
        <a:p>
          <a:pPr rtl="0"/>
          <a:r>
            <a:rPr lang="en-US" smtClean="0"/>
            <a:t>2000</a:t>
          </a:r>
          <a:endParaRPr lang="en-US"/>
        </a:p>
      </dgm:t>
    </dgm:pt>
    <dgm:pt modelId="{B7DBBA67-A978-4FCF-A70F-BDD4F7D14E18}" type="parTrans" cxnId="{2CC870E6-0D6F-4E7E-BF30-8CDC5F84C20D}">
      <dgm:prSet/>
      <dgm:spPr/>
      <dgm:t>
        <a:bodyPr/>
        <a:lstStyle/>
        <a:p>
          <a:endParaRPr lang="en-US"/>
        </a:p>
      </dgm:t>
    </dgm:pt>
    <dgm:pt modelId="{33049B84-34E7-4392-93BF-08B48B1D81ED}" type="sibTrans" cxnId="{2CC870E6-0D6F-4E7E-BF30-8CDC5F84C20D}">
      <dgm:prSet/>
      <dgm:spPr/>
      <dgm:t>
        <a:bodyPr/>
        <a:lstStyle/>
        <a:p>
          <a:endParaRPr lang="en-US"/>
        </a:p>
      </dgm:t>
    </dgm:pt>
    <dgm:pt modelId="{4EBD12DE-4EA8-4DB0-8F0E-DD76D8AD062E}">
      <dgm:prSet/>
      <dgm:spPr/>
      <dgm:t>
        <a:bodyPr/>
        <a:lstStyle/>
        <a:p>
          <a:pPr rtl="0"/>
          <a:r>
            <a:rPr lang="en-US" smtClean="0"/>
            <a:t>Email Phishing</a:t>
          </a:r>
          <a:endParaRPr lang="en-US"/>
        </a:p>
      </dgm:t>
    </dgm:pt>
    <dgm:pt modelId="{DDA87602-BF4C-4994-9292-99885B7F513E}" type="parTrans" cxnId="{77A980B6-F34F-490C-8123-66441D8DCEAC}">
      <dgm:prSet/>
      <dgm:spPr/>
      <dgm:t>
        <a:bodyPr/>
        <a:lstStyle/>
        <a:p>
          <a:endParaRPr lang="en-US"/>
        </a:p>
      </dgm:t>
    </dgm:pt>
    <dgm:pt modelId="{1A407BF7-5279-4B66-8E77-525D139C1AC5}" type="sibTrans" cxnId="{77A980B6-F34F-490C-8123-66441D8DCEAC}">
      <dgm:prSet/>
      <dgm:spPr/>
      <dgm:t>
        <a:bodyPr/>
        <a:lstStyle/>
        <a:p>
          <a:endParaRPr lang="en-US"/>
        </a:p>
      </dgm:t>
    </dgm:pt>
    <dgm:pt modelId="{CB0A3148-C470-424D-AAB1-40C24197FA39}">
      <dgm:prSet/>
      <dgm:spPr/>
      <dgm:t>
        <a:bodyPr/>
        <a:lstStyle/>
        <a:p>
          <a:pPr rtl="0"/>
          <a:r>
            <a:rPr lang="en-US" smtClean="0"/>
            <a:t>2007</a:t>
          </a:r>
          <a:endParaRPr lang="en-US"/>
        </a:p>
      </dgm:t>
    </dgm:pt>
    <dgm:pt modelId="{FC502AD5-E879-4C34-B37A-27870FF2A97A}" type="parTrans" cxnId="{1ED0074C-60F5-4170-8743-4081BF21741D}">
      <dgm:prSet/>
      <dgm:spPr/>
      <dgm:t>
        <a:bodyPr/>
        <a:lstStyle/>
        <a:p>
          <a:endParaRPr lang="en-US"/>
        </a:p>
      </dgm:t>
    </dgm:pt>
    <dgm:pt modelId="{FB458139-982C-4571-A13F-B0A6F5F2C709}" type="sibTrans" cxnId="{1ED0074C-60F5-4170-8743-4081BF21741D}">
      <dgm:prSet/>
      <dgm:spPr/>
      <dgm:t>
        <a:bodyPr/>
        <a:lstStyle/>
        <a:p>
          <a:endParaRPr lang="en-US"/>
        </a:p>
      </dgm:t>
    </dgm:pt>
    <dgm:pt modelId="{6B384CDF-55EA-4E0B-A1EF-9AB9710C1E13}">
      <dgm:prSet/>
      <dgm:spPr/>
      <dgm:t>
        <a:bodyPr/>
        <a:lstStyle/>
        <a:p>
          <a:pPr rtl="0"/>
          <a:r>
            <a:rPr lang="en-US" dirty="0" smtClean="0"/>
            <a:t>Denial-of-Service Attacks</a:t>
          </a:r>
          <a:endParaRPr lang="en-US" dirty="0"/>
        </a:p>
      </dgm:t>
    </dgm:pt>
    <dgm:pt modelId="{609ED64F-92CE-490C-9695-E294C21109DC}" type="parTrans" cxnId="{5CA94A0F-F389-4D16-A901-ECC655BF13C4}">
      <dgm:prSet/>
      <dgm:spPr/>
      <dgm:t>
        <a:bodyPr/>
        <a:lstStyle/>
        <a:p>
          <a:endParaRPr lang="en-US"/>
        </a:p>
      </dgm:t>
    </dgm:pt>
    <dgm:pt modelId="{43191D26-BE35-4A38-B837-CBDA39721EAF}" type="sibTrans" cxnId="{5CA94A0F-F389-4D16-A901-ECC655BF13C4}">
      <dgm:prSet/>
      <dgm:spPr/>
      <dgm:t>
        <a:bodyPr/>
        <a:lstStyle/>
        <a:p>
          <a:endParaRPr lang="en-US"/>
        </a:p>
      </dgm:t>
    </dgm:pt>
    <dgm:pt modelId="{63F4B953-BAD9-44B7-8122-FFBAC129EEA3}">
      <dgm:prSet/>
      <dgm:spPr/>
      <dgm:t>
        <a:bodyPr/>
        <a:lstStyle/>
        <a:p>
          <a:pPr rtl="0"/>
          <a:r>
            <a:rPr lang="en-US" smtClean="0"/>
            <a:t>2010</a:t>
          </a:r>
          <a:endParaRPr lang="en-US"/>
        </a:p>
      </dgm:t>
    </dgm:pt>
    <dgm:pt modelId="{7493F65B-5105-4542-B4D0-043CCA3CBA03}" type="parTrans" cxnId="{9C567E88-8276-4C4D-9311-7FD0EDA20400}">
      <dgm:prSet/>
      <dgm:spPr/>
      <dgm:t>
        <a:bodyPr/>
        <a:lstStyle/>
        <a:p>
          <a:endParaRPr lang="en-US"/>
        </a:p>
      </dgm:t>
    </dgm:pt>
    <dgm:pt modelId="{1F721159-840C-443A-AF34-5F05CB777EAB}" type="sibTrans" cxnId="{9C567E88-8276-4C4D-9311-7FD0EDA20400}">
      <dgm:prSet/>
      <dgm:spPr/>
      <dgm:t>
        <a:bodyPr/>
        <a:lstStyle/>
        <a:p>
          <a:endParaRPr lang="en-US"/>
        </a:p>
      </dgm:t>
    </dgm:pt>
    <dgm:pt modelId="{CE18F1FB-FD29-469B-B8AD-8706E070973E}">
      <dgm:prSet/>
      <dgm:spPr/>
      <dgm:t>
        <a:bodyPr/>
        <a:lstStyle/>
        <a:p>
          <a:pPr rtl="0"/>
          <a:r>
            <a:rPr lang="en-US" smtClean="0"/>
            <a:t>Ransomware</a:t>
          </a:r>
          <a:endParaRPr lang="en-US"/>
        </a:p>
      </dgm:t>
    </dgm:pt>
    <dgm:pt modelId="{48B56434-CB15-462D-A94A-EC7BF96B8132}" type="parTrans" cxnId="{0E6C0D9A-6A44-4979-A943-4EEE00F3F783}">
      <dgm:prSet/>
      <dgm:spPr/>
      <dgm:t>
        <a:bodyPr/>
        <a:lstStyle/>
        <a:p>
          <a:endParaRPr lang="en-US"/>
        </a:p>
      </dgm:t>
    </dgm:pt>
    <dgm:pt modelId="{2BF7FAEF-BF54-408E-BB20-B41F53582FB0}" type="sibTrans" cxnId="{0E6C0D9A-6A44-4979-A943-4EEE00F3F783}">
      <dgm:prSet/>
      <dgm:spPr/>
      <dgm:t>
        <a:bodyPr/>
        <a:lstStyle/>
        <a:p>
          <a:endParaRPr lang="en-US"/>
        </a:p>
      </dgm:t>
    </dgm:pt>
    <dgm:pt modelId="{E25C3000-CA6D-4AAC-B6D5-C8DAE62B95C1}">
      <dgm:prSet/>
      <dgm:spPr/>
      <dgm:t>
        <a:bodyPr/>
        <a:lstStyle/>
        <a:p>
          <a:pPr rtl="0"/>
          <a:r>
            <a:rPr lang="en-US" smtClean="0"/>
            <a:t>2013</a:t>
          </a:r>
          <a:endParaRPr lang="en-US"/>
        </a:p>
      </dgm:t>
    </dgm:pt>
    <dgm:pt modelId="{615A3D8C-92D3-41DF-A27D-436238395690}" type="parTrans" cxnId="{C5A636FC-DA7C-44EA-ABA7-ADAC192D8B13}">
      <dgm:prSet/>
      <dgm:spPr/>
      <dgm:t>
        <a:bodyPr/>
        <a:lstStyle/>
        <a:p>
          <a:endParaRPr lang="en-US"/>
        </a:p>
      </dgm:t>
    </dgm:pt>
    <dgm:pt modelId="{B19A0CD3-1B9B-4CA4-9D0D-0DACDE9C7D9F}" type="sibTrans" cxnId="{C5A636FC-DA7C-44EA-ABA7-ADAC192D8B13}">
      <dgm:prSet/>
      <dgm:spPr/>
      <dgm:t>
        <a:bodyPr/>
        <a:lstStyle/>
        <a:p>
          <a:endParaRPr lang="en-US"/>
        </a:p>
      </dgm:t>
    </dgm:pt>
    <dgm:pt modelId="{DD772C0A-CF4A-4746-9D45-4E12B371AAAB}">
      <dgm:prSet/>
      <dgm:spPr/>
      <dgm:t>
        <a:bodyPr/>
        <a:lstStyle/>
        <a:p>
          <a:pPr rtl="0"/>
          <a:r>
            <a:rPr lang="en-US" dirty="0" smtClean="0"/>
            <a:t>6.5 Million Malware Samples Created</a:t>
          </a:r>
          <a:endParaRPr lang="en-US" dirty="0"/>
        </a:p>
      </dgm:t>
    </dgm:pt>
    <dgm:pt modelId="{CB29EFF2-70A1-456D-B98C-E6A9A5FDD369}" type="parTrans" cxnId="{ADDBC71F-7FDA-4217-A36C-98E6644F9FA3}">
      <dgm:prSet/>
      <dgm:spPr/>
      <dgm:t>
        <a:bodyPr/>
        <a:lstStyle/>
        <a:p>
          <a:endParaRPr lang="en-US"/>
        </a:p>
      </dgm:t>
    </dgm:pt>
    <dgm:pt modelId="{D7284893-AEB3-417F-B2EE-04ED21DAC760}" type="sibTrans" cxnId="{ADDBC71F-7FDA-4217-A36C-98E6644F9FA3}">
      <dgm:prSet/>
      <dgm:spPr/>
      <dgm:t>
        <a:bodyPr/>
        <a:lstStyle/>
        <a:p>
          <a:endParaRPr lang="en-US"/>
        </a:p>
      </dgm:t>
    </dgm:pt>
    <dgm:pt modelId="{2B0F454D-9DE6-4E07-BCE7-7D666C819905}">
      <dgm:prSet/>
      <dgm:spPr/>
      <dgm:t>
        <a:bodyPr/>
        <a:lstStyle/>
        <a:p>
          <a:pPr rtl="0"/>
          <a:r>
            <a:rPr lang="en-US" smtClean="0"/>
            <a:t>2018</a:t>
          </a:r>
          <a:endParaRPr lang="en-US"/>
        </a:p>
      </dgm:t>
    </dgm:pt>
    <dgm:pt modelId="{CB2FCCF6-ACF9-4D6C-9BF3-04B3DA493686}" type="parTrans" cxnId="{4F05A443-790E-4953-8D5A-1F2C93E08C6B}">
      <dgm:prSet/>
      <dgm:spPr/>
      <dgm:t>
        <a:bodyPr/>
        <a:lstStyle/>
        <a:p>
          <a:endParaRPr lang="en-US"/>
        </a:p>
      </dgm:t>
    </dgm:pt>
    <dgm:pt modelId="{BF907C3A-6255-4AAE-AEDE-9AEB70FBA8FB}" type="sibTrans" cxnId="{4F05A443-790E-4953-8D5A-1F2C93E08C6B}">
      <dgm:prSet/>
      <dgm:spPr/>
      <dgm:t>
        <a:bodyPr/>
        <a:lstStyle/>
        <a:p>
          <a:endParaRPr lang="en-US"/>
        </a:p>
      </dgm:t>
    </dgm:pt>
    <dgm:pt modelId="{12669AF3-48CD-4507-89CA-4157E1B5FDE7}">
      <dgm:prSet custT="1"/>
      <dgm:spPr/>
      <dgm:t>
        <a:bodyPr/>
        <a:lstStyle/>
        <a:p>
          <a:pPr rtl="0"/>
          <a:r>
            <a:rPr lang="en-US" sz="2800" dirty="0" smtClean="0"/>
            <a:t>Cybersecurity is Estimated to </a:t>
          </a:r>
          <a:r>
            <a:rPr lang="en-US" sz="2400" dirty="0" smtClean="0"/>
            <a:t>Reach</a:t>
          </a:r>
          <a:r>
            <a:rPr lang="en-US" sz="2800" dirty="0" smtClean="0"/>
            <a:t> $96.3B</a:t>
          </a:r>
          <a:endParaRPr lang="en-US" sz="2800" dirty="0"/>
        </a:p>
      </dgm:t>
    </dgm:pt>
    <dgm:pt modelId="{D65C4555-A34C-4724-B68C-DF5A92E39B7A}" type="parTrans" cxnId="{04483700-D432-49EF-B5CD-68AB55F1EDA9}">
      <dgm:prSet/>
      <dgm:spPr/>
      <dgm:t>
        <a:bodyPr/>
        <a:lstStyle/>
        <a:p>
          <a:endParaRPr lang="en-US"/>
        </a:p>
      </dgm:t>
    </dgm:pt>
    <dgm:pt modelId="{C5A4A295-ABE7-4076-B360-491273680302}" type="sibTrans" cxnId="{04483700-D432-49EF-B5CD-68AB55F1EDA9}">
      <dgm:prSet/>
      <dgm:spPr/>
      <dgm:t>
        <a:bodyPr/>
        <a:lstStyle/>
        <a:p>
          <a:endParaRPr lang="en-US"/>
        </a:p>
      </dgm:t>
    </dgm:pt>
    <dgm:pt modelId="{ECB2A2F5-DB5A-4EC6-AE91-CC6F60D8B10C}" type="pres">
      <dgm:prSet presAssocID="{9D8B015E-FDB5-4A73-8A20-45FE854C942B}" presName="linearFlow" presStyleCnt="0">
        <dgm:presLayoutVars>
          <dgm:dir/>
          <dgm:animLvl val="lvl"/>
          <dgm:resizeHandles val="exact"/>
        </dgm:presLayoutVars>
      </dgm:prSet>
      <dgm:spPr/>
      <dgm:t>
        <a:bodyPr/>
        <a:lstStyle/>
        <a:p>
          <a:endParaRPr lang="en-US"/>
        </a:p>
      </dgm:t>
    </dgm:pt>
    <dgm:pt modelId="{86631B06-7C0B-4983-9485-905317C7AA30}" type="pres">
      <dgm:prSet presAssocID="{45ABF5BB-5B4B-4573-A6E4-55B9CF9AF75B}" presName="composite" presStyleCnt="0"/>
      <dgm:spPr/>
    </dgm:pt>
    <dgm:pt modelId="{A0A952B1-4665-40CD-B031-1623BFE2CD10}" type="pres">
      <dgm:prSet presAssocID="{45ABF5BB-5B4B-4573-A6E4-55B9CF9AF75B}" presName="parentText" presStyleLbl="alignNode1" presStyleIdx="0" presStyleCnt="6">
        <dgm:presLayoutVars>
          <dgm:chMax val="1"/>
          <dgm:bulletEnabled val="1"/>
        </dgm:presLayoutVars>
      </dgm:prSet>
      <dgm:spPr/>
      <dgm:t>
        <a:bodyPr/>
        <a:lstStyle/>
        <a:p>
          <a:endParaRPr lang="en-US"/>
        </a:p>
      </dgm:t>
    </dgm:pt>
    <dgm:pt modelId="{CEF39865-6BE3-421E-946F-2D9FCC00FA5C}" type="pres">
      <dgm:prSet presAssocID="{45ABF5BB-5B4B-4573-A6E4-55B9CF9AF75B}" presName="descendantText" presStyleLbl="alignAcc1" presStyleIdx="0" presStyleCnt="6">
        <dgm:presLayoutVars>
          <dgm:bulletEnabled val="1"/>
        </dgm:presLayoutVars>
      </dgm:prSet>
      <dgm:spPr/>
      <dgm:t>
        <a:bodyPr/>
        <a:lstStyle/>
        <a:p>
          <a:endParaRPr lang="en-US"/>
        </a:p>
      </dgm:t>
    </dgm:pt>
    <dgm:pt modelId="{D8590D50-2EE9-4A0C-9C86-060BBFBDC8AE}" type="pres">
      <dgm:prSet presAssocID="{17F35FF4-1476-4719-964D-B68A04F04A40}" presName="sp" presStyleCnt="0"/>
      <dgm:spPr/>
    </dgm:pt>
    <dgm:pt modelId="{F6790491-67B3-4490-919B-502A24619C19}" type="pres">
      <dgm:prSet presAssocID="{C3ABFC19-A508-4D62-B0E2-CF94241A16B2}" presName="composite" presStyleCnt="0"/>
      <dgm:spPr/>
    </dgm:pt>
    <dgm:pt modelId="{C3C0010C-B2EE-4DDA-96EC-7EC489AA9046}" type="pres">
      <dgm:prSet presAssocID="{C3ABFC19-A508-4D62-B0E2-CF94241A16B2}" presName="parentText" presStyleLbl="alignNode1" presStyleIdx="1" presStyleCnt="6">
        <dgm:presLayoutVars>
          <dgm:chMax val="1"/>
          <dgm:bulletEnabled val="1"/>
        </dgm:presLayoutVars>
      </dgm:prSet>
      <dgm:spPr/>
      <dgm:t>
        <a:bodyPr/>
        <a:lstStyle/>
        <a:p>
          <a:endParaRPr lang="en-US"/>
        </a:p>
      </dgm:t>
    </dgm:pt>
    <dgm:pt modelId="{D383C5A9-315A-4B00-AFF1-F534BB625DF0}" type="pres">
      <dgm:prSet presAssocID="{C3ABFC19-A508-4D62-B0E2-CF94241A16B2}" presName="descendantText" presStyleLbl="alignAcc1" presStyleIdx="1" presStyleCnt="6">
        <dgm:presLayoutVars>
          <dgm:bulletEnabled val="1"/>
        </dgm:presLayoutVars>
      </dgm:prSet>
      <dgm:spPr/>
      <dgm:t>
        <a:bodyPr/>
        <a:lstStyle/>
        <a:p>
          <a:endParaRPr lang="en-US"/>
        </a:p>
      </dgm:t>
    </dgm:pt>
    <dgm:pt modelId="{678720B3-1AD9-47F3-B2AB-C8AE1E709562}" type="pres">
      <dgm:prSet presAssocID="{33049B84-34E7-4392-93BF-08B48B1D81ED}" presName="sp" presStyleCnt="0"/>
      <dgm:spPr/>
    </dgm:pt>
    <dgm:pt modelId="{5A2A43E9-CC3A-4C93-9531-E8133F169227}" type="pres">
      <dgm:prSet presAssocID="{CB0A3148-C470-424D-AAB1-40C24197FA39}" presName="composite" presStyleCnt="0"/>
      <dgm:spPr/>
    </dgm:pt>
    <dgm:pt modelId="{5274F756-DF96-46F1-BA82-BBC414D6E9AF}" type="pres">
      <dgm:prSet presAssocID="{CB0A3148-C470-424D-AAB1-40C24197FA39}" presName="parentText" presStyleLbl="alignNode1" presStyleIdx="2" presStyleCnt="6">
        <dgm:presLayoutVars>
          <dgm:chMax val="1"/>
          <dgm:bulletEnabled val="1"/>
        </dgm:presLayoutVars>
      </dgm:prSet>
      <dgm:spPr/>
      <dgm:t>
        <a:bodyPr/>
        <a:lstStyle/>
        <a:p>
          <a:endParaRPr lang="en-US"/>
        </a:p>
      </dgm:t>
    </dgm:pt>
    <dgm:pt modelId="{95E50A02-0828-4855-82D0-A22D44A46B16}" type="pres">
      <dgm:prSet presAssocID="{CB0A3148-C470-424D-AAB1-40C24197FA39}" presName="descendantText" presStyleLbl="alignAcc1" presStyleIdx="2" presStyleCnt="6">
        <dgm:presLayoutVars>
          <dgm:bulletEnabled val="1"/>
        </dgm:presLayoutVars>
      </dgm:prSet>
      <dgm:spPr/>
      <dgm:t>
        <a:bodyPr/>
        <a:lstStyle/>
        <a:p>
          <a:endParaRPr lang="en-US"/>
        </a:p>
      </dgm:t>
    </dgm:pt>
    <dgm:pt modelId="{FB3A2C3E-0E83-4121-9C6F-3A9724E462BF}" type="pres">
      <dgm:prSet presAssocID="{FB458139-982C-4571-A13F-B0A6F5F2C709}" presName="sp" presStyleCnt="0"/>
      <dgm:spPr/>
    </dgm:pt>
    <dgm:pt modelId="{EB22349B-C10D-48D4-AAC0-426CAF3BAC9D}" type="pres">
      <dgm:prSet presAssocID="{63F4B953-BAD9-44B7-8122-FFBAC129EEA3}" presName="composite" presStyleCnt="0"/>
      <dgm:spPr/>
    </dgm:pt>
    <dgm:pt modelId="{F405831D-3F80-4261-AE47-406EE7F55642}" type="pres">
      <dgm:prSet presAssocID="{63F4B953-BAD9-44B7-8122-FFBAC129EEA3}" presName="parentText" presStyleLbl="alignNode1" presStyleIdx="3" presStyleCnt="6">
        <dgm:presLayoutVars>
          <dgm:chMax val="1"/>
          <dgm:bulletEnabled val="1"/>
        </dgm:presLayoutVars>
      </dgm:prSet>
      <dgm:spPr/>
      <dgm:t>
        <a:bodyPr/>
        <a:lstStyle/>
        <a:p>
          <a:endParaRPr lang="en-US"/>
        </a:p>
      </dgm:t>
    </dgm:pt>
    <dgm:pt modelId="{66DE794B-5D94-450D-BE42-7327C2FF9284}" type="pres">
      <dgm:prSet presAssocID="{63F4B953-BAD9-44B7-8122-FFBAC129EEA3}" presName="descendantText" presStyleLbl="alignAcc1" presStyleIdx="3" presStyleCnt="6">
        <dgm:presLayoutVars>
          <dgm:bulletEnabled val="1"/>
        </dgm:presLayoutVars>
      </dgm:prSet>
      <dgm:spPr/>
      <dgm:t>
        <a:bodyPr/>
        <a:lstStyle/>
        <a:p>
          <a:endParaRPr lang="en-US"/>
        </a:p>
      </dgm:t>
    </dgm:pt>
    <dgm:pt modelId="{16C37DE4-3D81-4522-BF80-C003D0179DE8}" type="pres">
      <dgm:prSet presAssocID="{1F721159-840C-443A-AF34-5F05CB777EAB}" presName="sp" presStyleCnt="0"/>
      <dgm:spPr/>
    </dgm:pt>
    <dgm:pt modelId="{98F74567-B643-4E81-AC8A-FBC87313DA8F}" type="pres">
      <dgm:prSet presAssocID="{E25C3000-CA6D-4AAC-B6D5-C8DAE62B95C1}" presName="composite" presStyleCnt="0"/>
      <dgm:spPr/>
    </dgm:pt>
    <dgm:pt modelId="{7FCAB7EF-BD31-40E1-9CD9-36942EE773EE}" type="pres">
      <dgm:prSet presAssocID="{E25C3000-CA6D-4AAC-B6D5-C8DAE62B95C1}" presName="parentText" presStyleLbl="alignNode1" presStyleIdx="4" presStyleCnt="6">
        <dgm:presLayoutVars>
          <dgm:chMax val="1"/>
          <dgm:bulletEnabled val="1"/>
        </dgm:presLayoutVars>
      </dgm:prSet>
      <dgm:spPr/>
      <dgm:t>
        <a:bodyPr/>
        <a:lstStyle/>
        <a:p>
          <a:endParaRPr lang="en-US"/>
        </a:p>
      </dgm:t>
    </dgm:pt>
    <dgm:pt modelId="{EDFAEA9C-1583-4599-951A-8BBE868A4B74}" type="pres">
      <dgm:prSet presAssocID="{E25C3000-CA6D-4AAC-B6D5-C8DAE62B95C1}" presName="descendantText" presStyleLbl="alignAcc1" presStyleIdx="4" presStyleCnt="6">
        <dgm:presLayoutVars>
          <dgm:bulletEnabled val="1"/>
        </dgm:presLayoutVars>
      </dgm:prSet>
      <dgm:spPr/>
      <dgm:t>
        <a:bodyPr/>
        <a:lstStyle/>
        <a:p>
          <a:endParaRPr lang="en-US"/>
        </a:p>
      </dgm:t>
    </dgm:pt>
    <dgm:pt modelId="{1FD1E6E3-1D40-4309-8654-7133FC8A2E7B}" type="pres">
      <dgm:prSet presAssocID="{B19A0CD3-1B9B-4CA4-9D0D-0DACDE9C7D9F}" presName="sp" presStyleCnt="0"/>
      <dgm:spPr/>
    </dgm:pt>
    <dgm:pt modelId="{0197D218-5092-4D3A-9F1F-4548632560DB}" type="pres">
      <dgm:prSet presAssocID="{2B0F454D-9DE6-4E07-BCE7-7D666C819905}" presName="composite" presStyleCnt="0"/>
      <dgm:spPr/>
    </dgm:pt>
    <dgm:pt modelId="{FB2D440D-2D63-412F-8D9E-7B06A6226F4D}" type="pres">
      <dgm:prSet presAssocID="{2B0F454D-9DE6-4E07-BCE7-7D666C819905}" presName="parentText" presStyleLbl="alignNode1" presStyleIdx="5" presStyleCnt="6">
        <dgm:presLayoutVars>
          <dgm:chMax val="1"/>
          <dgm:bulletEnabled val="1"/>
        </dgm:presLayoutVars>
      </dgm:prSet>
      <dgm:spPr/>
      <dgm:t>
        <a:bodyPr/>
        <a:lstStyle/>
        <a:p>
          <a:endParaRPr lang="en-US"/>
        </a:p>
      </dgm:t>
    </dgm:pt>
    <dgm:pt modelId="{4114A1E6-E67B-46B7-B7AD-2C8B8D327C36}" type="pres">
      <dgm:prSet presAssocID="{2B0F454D-9DE6-4E07-BCE7-7D666C819905}" presName="descendantText" presStyleLbl="alignAcc1" presStyleIdx="5" presStyleCnt="6">
        <dgm:presLayoutVars>
          <dgm:bulletEnabled val="1"/>
        </dgm:presLayoutVars>
      </dgm:prSet>
      <dgm:spPr/>
      <dgm:t>
        <a:bodyPr/>
        <a:lstStyle/>
        <a:p>
          <a:endParaRPr lang="en-US"/>
        </a:p>
      </dgm:t>
    </dgm:pt>
  </dgm:ptLst>
  <dgm:cxnLst>
    <dgm:cxn modelId="{01CFCA95-2BEF-41F6-B132-96D6E74EBCA1}" type="presOf" srcId="{6B384CDF-55EA-4E0B-A1EF-9AB9710C1E13}" destId="{95E50A02-0828-4855-82D0-A22D44A46B16}" srcOrd="0" destOrd="0" presId="urn:microsoft.com/office/officeart/2005/8/layout/chevron2"/>
    <dgm:cxn modelId="{5AE00EB5-4FB4-494D-B6B8-5FBCF8E1B4D6}" type="presOf" srcId="{4EBD12DE-4EA8-4DB0-8F0E-DD76D8AD062E}" destId="{D383C5A9-315A-4B00-AFF1-F534BB625DF0}" srcOrd="0" destOrd="0" presId="urn:microsoft.com/office/officeart/2005/8/layout/chevron2"/>
    <dgm:cxn modelId="{4F05A443-790E-4953-8D5A-1F2C93E08C6B}" srcId="{9D8B015E-FDB5-4A73-8A20-45FE854C942B}" destId="{2B0F454D-9DE6-4E07-BCE7-7D666C819905}" srcOrd="5" destOrd="0" parTransId="{CB2FCCF6-ACF9-4D6C-9BF3-04B3DA493686}" sibTransId="{BF907C3A-6255-4AAE-AEDE-9AEB70FBA8FB}"/>
    <dgm:cxn modelId="{0E6C0D9A-6A44-4979-A943-4EEE00F3F783}" srcId="{63F4B953-BAD9-44B7-8122-FFBAC129EEA3}" destId="{CE18F1FB-FD29-469B-B8AD-8706E070973E}" srcOrd="0" destOrd="0" parTransId="{48B56434-CB15-462D-A94A-EC7BF96B8132}" sibTransId="{2BF7FAEF-BF54-408E-BB20-B41F53582FB0}"/>
    <dgm:cxn modelId="{826C0BBB-F5F7-4A65-BF48-2527A80A0F70}" type="presOf" srcId="{DD772C0A-CF4A-4746-9D45-4E12B371AAAB}" destId="{EDFAEA9C-1583-4599-951A-8BBE868A4B74}" srcOrd="0" destOrd="0" presId="urn:microsoft.com/office/officeart/2005/8/layout/chevron2"/>
    <dgm:cxn modelId="{9763EBE6-D38C-4A8D-BD78-9F55D8A578DA}" type="presOf" srcId="{C3ABFC19-A508-4D62-B0E2-CF94241A16B2}" destId="{C3C0010C-B2EE-4DDA-96EC-7EC489AA9046}" srcOrd="0" destOrd="0" presId="urn:microsoft.com/office/officeart/2005/8/layout/chevron2"/>
    <dgm:cxn modelId="{67813182-7B70-4A65-8338-C885522CCF36}" type="presOf" srcId="{9D8B015E-FDB5-4A73-8A20-45FE854C942B}" destId="{ECB2A2F5-DB5A-4EC6-AE91-CC6F60D8B10C}" srcOrd="0" destOrd="0" presId="urn:microsoft.com/office/officeart/2005/8/layout/chevron2"/>
    <dgm:cxn modelId="{7DFE8EEA-0C05-4187-9F07-C70F68823238}" type="presOf" srcId="{E25C3000-CA6D-4AAC-B6D5-C8DAE62B95C1}" destId="{7FCAB7EF-BD31-40E1-9CD9-36942EE773EE}" srcOrd="0" destOrd="0" presId="urn:microsoft.com/office/officeart/2005/8/layout/chevron2"/>
    <dgm:cxn modelId="{C5A636FC-DA7C-44EA-ABA7-ADAC192D8B13}" srcId="{9D8B015E-FDB5-4A73-8A20-45FE854C942B}" destId="{E25C3000-CA6D-4AAC-B6D5-C8DAE62B95C1}" srcOrd="4" destOrd="0" parTransId="{615A3D8C-92D3-41DF-A27D-436238395690}" sibTransId="{B19A0CD3-1B9B-4CA4-9D0D-0DACDE9C7D9F}"/>
    <dgm:cxn modelId="{194A4B11-9A45-4503-9213-47D10CA553A5}" type="presOf" srcId="{2B0F454D-9DE6-4E07-BCE7-7D666C819905}" destId="{FB2D440D-2D63-412F-8D9E-7B06A6226F4D}" srcOrd="0" destOrd="0" presId="urn:microsoft.com/office/officeart/2005/8/layout/chevron2"/>
    <dgm:cxn modelId="{9C567E88-8276-4C4D-9311-7FD0EDA20400}" srcId="{9D8B015E-FDB5-4A73-8A20-45FE854C942B}" destId="{63F4B953-BAD9-44B7-8122-FFBAC129EEA3}" srcOrd="3" destOrd="0" parTransId="{7493F65B-5105-4542-B4D0-043CCA3CBA03}" sibTransId="{1F721159-840C-443A-AF34-5F05CB777EAB}"/>
    <dgm:cxn modelId="{5CA94A0F-F389-4D16-A901-ECC655BF13C4}" srcId="{CB0A3148-C470-424D-AAB1-40C24197FA39}" destId="{6B384CDF-55EA-4E0B-A1EF-9AB9710C1E13}" srcOrd="0" destOrd="0" parTransId="{609ED64F-92CE-490C-9695-E294C21109DC}" sibTransId="{43191D26-BE35-4A38-B837-CBDA39721EAF}"/>
    <dgm:cxn modelId="{77A980B6-F34F-490C-8123-66441D8DCEAC}" srcId="{C3ABFC19-A508-4D62-B0E2-CF94241A16B2}" destId="{4EBD12DE-4EA8-4DB0-8F0E-DD76D8AD062E}" srcOrd="0" destOrd="0" parTransId="{DDA87602-BF4C-4994-9292-99885B7F513E}" sibTransId="{1A407BF7-5279-4B66-8E77-525D139C1AC5}"/>
    <dgm:cxn modelId="{E66EBFE6-3C84-44F0-B397-CA07060E8925}" type="presOf" srcId="{CB0A3148-C470-424D-AAB1-40C24197FA39}" destId="{5274F756-DF96-46F1-BA82-BBC414D6E9AF}" srcOrd="0" destOrd="0" presId="urn:microsoft.com/office/officeart/2005/8/layout/chevron2"/>
    <dgm:cxn modelId="{2CC870E6-0D6F-4E7E-BF30-8CDC5F84C20D}" srcId="{9D8B015E-FDB5-4A73-8A20-45FE854C942B}" destId="{C3ABFC19-A508-4D62-B0E2-CF94241A16B2}" srcOrd="1" destOrd="0" parTransId="{B7DBBA67-A978-4FCF-A70F-BDD4F7D14E18}" sibTransId="{33049B84-34E7-4392-93BF-08B48B1D81ED}"/>
    <dgm:cxn modelId="{ADDBC71F-7FDA-4217-A36C-98E6644F9FA3}" srcId="{E25C3000-CA6D-4AAC-B6D5-C8DAE62B95C1}" destId="{DD772C0A-CF4A-4746-9D45-4E12B371AAAB}" srcOrd="0" destOrd="0" parTransId="{CB29EFF2-70A1-456D-B98C-E6A9A5FDD369}" sibTransId="{D7284893-AEB3-417F-B2EE-04ED21DAC760}"/>
    <dgm:cxn modelId="{8A78BF93-2E21-484E-989F-7E157F1D5884}" type="presOf" srcId="{CE18F1FB-FD29-469B-B8AD-8706E070973E}" destId="{66DE794B-5D94-450D-BE42-7327C2FF9284}" srcOrd="0" destOrd="0" presId="urn:microsoft.com/office/officeart/2005/8/layout/chevron2"/>
    <dgm:cxn modelId="{1ED0074C-60F5-4170-8743-4081BF21741D}" srcId="{9D8B015E-FDB5-4A73-8A20-45FE854C942B}" destId="{CB0A3148-C470-424D-AAB1-40C24197FA39}" srcOrd="2" destOrd="0" parTransId="{FC502AD5-E879-4C34-B37A-27870FF2A97A}" sibTransId="{FB458139-982C-4571-A13F-B0A6F5F2C709}"/>
    <dgm:cxn modelId="{04483700-D432-49EF-B5CD-68AB55F1EDA9}" srcId="{2B0F454D-9DE6-4E07-BCE7-7D666C819905}" destId="{12669AF3-48CD-4507-89CA-4157E1B5FDE7}" srcOrd="0" destOrd="0" parTransId="{D65C4555-A34C-4724-B68C-DF5A92E39B7A}" sibTransId="{C5A4A295-ABE7-4076-B360-491273680302}"/>
    <dgm:cxn modelId="{3D96F5DE-4703-48AB-8E66-3158FBEB3947}" type="presOf" srcId="{12669AF3-48CD-4507-89CA-4157E1B5FDE7}" destId="{4114A1E6-E67B-46B7-B7AD-2C8B8D327C36}" srcOrd="0" destOrd="0" presId="urn:microsoft.com/office/officeart/2005/8/layout/chevron2"/>
    <dgm:cxn modelId="{31E6A5D6-24AD-497D-B104-9D77CB26C62B}" type="presOf" srcId="{63F4B953-BAD9-44B7-8122-FFBAC129EEA3}" destId="{F405831D-3F80-4261-AE47-406EE7F55642}" srcOrd="0" destOrd="0" presId="urn:microsoft.com/office/officeart/2005/8/layout/chevron2"/>
    <dgm:cxn modelId="{BF73A30F-094F-4B98-AA6D-728A8B745AA9}" srcId="{9D8B015E-FDB5-4A73-8A20-45FE854C942B}" destId="{45ABF5BB-5B4B-4573-A6E4-55B9CF9AF75B}" srcOrd="0" destOrd="0" parTransId="{A5A7BCCC-7409-4B9A-819A-8990B421D34E}" sibTransId="{17F35FF4-1476-4719-964D-B68A04F04A40}"/>
    <dgm:cxn modelId="{3CBC4097-D69C-491E-9044-01568989A69E}" type="presOf" srcId="{385A731B-1D14-4056-921F-E15D89E97FB0}" destId="{CEF39865-6BE3-421E-946F-2D9FCC00FA5C}" srcOrd="0" destOrd="0" presId="urn:microsoft.com/office/officeart/2005/8/layout/chevron2"/>
    <dgm:cxn modelId="{A76391AD-6FA0-488C-A61D-89649F2B9178}" srcId="{45ABF5BB-5B4B-4573-A6E4-55B9CF9AF75B}" destId="{385A731B-1D14-4056-921F-E15D89E97FB0}" srcOrd="0" destOrd="0" parTransId="{309E37C2-E544-476D-ACB1-B6271A105518}" sibTransId="{26A9E56F-E552-44FB-9951-EFE42256F994}"/>
    <dgm:cxn modelId="{0995A207-E5CE-4DAB-BBBB-DBBA58500661}" type="presOf" srcId="{45ABF5BB-5B4B-4573-A6E4-55B9CF9AF75B}" destId="{A0A952B1-4665-40CD-B031-1623BFE2CD10}" srcOrd="0" destOrd="0" presId="urn:microsoft.com/office/officeart/2005/8/layout/chevron2"/>
    <dgm:cxn modelId="{B3ACBA42-428F-4A02-A48D-E77D5653C237}" type="presParOf" srcId="{ECB2A2F5-DB5A-4EC6-AE91-CC6F60D8B10C}" destId="{86631B06-7C0B-4983-9485-905317C7AA30}" srcOrd="0" destOrd="0" presId="urn:microsoft.com/office/officeart/2005/8/layout/chevron2"/>
    <dgm:cxn modelId="{A234944E-43B3-405E-B5A5-998FCB1FD478}" type="presParOf" srcId="{86631B06-7C0B-4983-9485-905317C7AA30}" destId="{A0A952B1-4665-40CD-B031-1623BFE2CD10}" srcOrd="0" destOrd="0" presId="urn:microsoft.com/office/officeart/2005/8/layout/chevron2"/>
    <dgm:cxn modelId="{2C56A237-DDEE-44BA-A680-FF6487D567A9}" type="presParOf" srcId="{86631B06-7C0B-4983-9485-905317C7AA30}" destId="{CEF39865-6BE3-421E-946F-2D9FCC00FA5C}" srcOrd="1" destOrd="0" presId="urn:microsoft.com/office/officeart/2005/8/layout/chevron2"/>
    <dgm:cxn modelId="{2DF340B2-C7E6-47CC-B08C-4412F168B86F}" type="presParOf" srcId="{ECB2A2F5-DB5A-4EC6-AE91-CC6F60D8B10C}" destId="{D8590D50-2EE9-4A0C-9C86-060BBFBDC8AE}" srcOrd="1" destOrd="0" presId="urn:microsoft.com/office/officeart/2005/8/layout/chevron2"/>
    <dgm:cxn modelId="{953404A3-D45D-472E-9D3C-69C0A795BCC3}" type="presParOf" srcId="{ECB2A2F5-DB5A-4EC6-AE91-CC6F60D8B10C}" destId="{F6790491-67B3-4490-919B-502A24619C19}" srcOrd="2" destOrd="0" presId="urn:microsoft.com/office/officeart/2005/8/layout/chevron2"/>
    <dgm:cxn modelId="{DDEF2D27-31E4-4948-BA0B-EB89067AC69F}" type="presParOf" srcId="{F6790491-67B3-4490-919B-502A24619C19}" destId="{C3C0010C-B2EE-4DDA-96EC-7EC489AA9046}" srcOrd="0" destOrd="0" presId="urn:microsoft.com/office/officeart/2005/8/layout/chevron2"/>
    <dgm:cxn modelId="{51AADDCB-D9AF-4CF5-BF1D-AFAE33E5DEE2}" type="presParOf" srcId="{F6790491-67B3-4490-919B-502A24619C19}" destId="{D383C5A9-315A-4B00-AFF1-F534BB625DF0}" srcOrd="1" destOrd="0" presId="urn:microsoft.com/office/officeart/2005/8/layout/chevron2"/>
    <dgm:cxn modelId="{83888E40-01DE-423D-A91D-FEA21F888CB4}" type="presParOf" srcId="{ECB2A2F5-DB5A-4EC6-AE91-CC6F60D8B10C}" destId="{678720B3-1AD9-47F3-B2AB-C8AE1E709562}" srcOrd="3" destOrd="0" presId="urn:microsoft.com/office/officeart/2005/8/layout/chevron2"/>
    <dgm:cxn modelId="{4B44C6B0-64F8-42F4-BCFC-803BD2831358}" type="presParOf" srcId="{ECB2A2F5-DB5A-4EC6-AE91-CC6F60D8B10C}" destId="{5A2A43E9-CC3A-4C93-9531-E8133F169227}" srcOrd="4" destOrd="0" presId="urn:microsoft.com/office/officeart/2005/8/layout/chevron2"/>
    <dgm:cxn modelId="{0B6580F0-FB59-46FD-A9C9-D85C13EDD308}" type="presParOf" srcId="{5A2A43E9-CC3A-4C93-9531-E8133F169227}" destId="{5274F756-DF96-46F1-BA82-BBC414D6E9AF}" srcOrd="0" destOrd="0" presId="urn:microsoft.com/office/officeart/2005/8/layout/chevron2"/>
    <dgm:cxn modelId="{48045B26-DF35-47C6-82AE-25FF3E2E283F}" type="presParOf" srcId="{5A2A43E9-CC3A-4C93-9531-E8133F169227}" destId="{95E50A02-0828-4855-82D0-A22D44A46B16}" srcOrd="1" destOrd="0" presId="urn:microsoft.com/office/officeart/2005/8/layout/chevron2"/>
    <dgm:cxn modelId="{47A999D5-FFB5-495C-9D0B-338071E34418}" type="presParOf" srcId="{ECB2A2F5-DB5A-4EC6-AE91-CC6F60D8B10C}" destId="{FB3A2C3E-0E83-4121-9C6F-3A9724E462BF}" srcOrd="5" destOrd="0" presId="urn:microsoft.com/office/officeart/2005/8/layout/chevron2"/>
    <dgm:cxn modelId="{2FC84970-40C8-4CA7-A394-78B36ED86D9A}" type="presParOf" srcId="{ECB2A2F5-DB5A-4EC6-AE91-CC6F60D8B10C}" destId="{EB22349B-C10D-48D4-AAC0-426CAF3BAC9D}" srcOrd="6" destOrd="0" presId="urn:microsoft.com/office/officeart/2005/8/layout/chevron2"/>
    <dgm:cxn modelId="{06118840-1257-4EB2-A1B6-ED77FB2343F9}" type="presParOf" srcId="{EB22349B-C10D-48D4-AAC0-426CAF3BAC9D}" destId="{F405831D-3F80-4261-AE47-406EE7F55642}" srcOrd="0" destOrd="0" presId="urn:microsoft.com/office/officeart/2005/8/layout/chevron2"/>
    <dgm:cxn modelId="{A054C766-C764-4885-B733-5B42ADF6C0EB}" type="presParOf" srcId="{EB22349B-C10D-48D4-AAC0-426CAF3BAC9D}" destId="{66DE794B-5D94-450D-BE42-7327C2FF9284}" srcOrd="1" destOrd="0" presId="urn:microsoft.com/office/officeart/2005/8/layout/chevron2"/>
    <dgm:cxn modelId="{2D95CEC7-B0E2-4011-8C1E-1F37D05F8867}" type="presParOf" srcId="{ECB2A2F5-DB5A-4EC6-AE91-CC6F60D8B10C}" destId="{16C37DE4-3D81-4522-BF80-C003D0179DE8}" srcOrd="7" destOrd="0" presId="urn:microsoft.com/office/officeart/2005/8/layout/chevron2"/>
    <dgm:cxn modelId="{4D17455C-F0FC-4C68-8762-0ECEB541CBB6}" type="presParOf" srcId="{ECB2A2F5-DB5A-4EC6-AE91-CC6F60D8B10C}" destId="{98F74567-B643-4E81-AC8A-FBC87313DA8F}" srcOrd="8" destOrd="0" presId="urn:microsoft.com/office/officeart/2005/8/layout/chevron2"/>
    <dgm:cxn modelId="{C9C2C20C-AFA7-4A2A-8D5C-7BD07224651D}" type="presParOf" srcId="{98F74567-B643-4E81-AC8A-FBC87313DA8F}" destId="{7FCAB7EF-BD31-40E1-9CD9-36942EE773EE}" srcOrd="0" destOrd="0" presId="urn:microsoft.com/office/officeart/2005/8/layout/chevron2"/>
    <dgm:cxn modelId="{B5E31F9B-7D19-4E60-8F50-5D3F974ADC29}" type="presParOf" srcId="{98F74567-B643-4E81-AC8A-FBC87313DA8F}" destId="{EDFAEA9C-1583-4599-951A-8BBE868A4B74}" srcOrd="1" destOrd="0" presId="urn:microsoft.com/office/officeart/2005/8/layout/chevron2"/>
    <dgm:cxn modelId="{1CCB63DA-341C-4900-BD1E-1EE867329786}" type="presParOf" srcId="{ECB2A2F5-DB5A-4EC6-AE91-CC6F60D8B10C}" destId="{1FD1E6E3-1D40-4309-8654-7133FC8A2E7B}" srcOrd="9" destOrd="0" presId="urn:microsoft.com/office/officeart/2005/8/layout/chevron2"/>
    <dgm:cxn modelId="{27B34BAE-0670-4CFF-B090-02C89EA2427C}" type="presParOf" srcId="{ECB2A2F5-DB5A-4EC6-AE91-CC6F60D8B10C}" destId="{0197D218-5092-4D3A-9F1F-4548632560DB}" srcOrd="10" destOrd="0" presId="urn:microsoft.com/office/officeart/2005/8/layout/chevron2"/>
    <dgm:cxn modelId="{2EF50571-0829-4498-92A7-2422B93C30E9}" type="presParOf" srcId="{0197D218-5092-4D3A-9F1F-4548632560DB}" destId="{FB2D440D-2D63-412F-8D9E-7B06A6226F4D}" srcOrd="0" destOrd="0" presId="urn:microsoft.com/office/officeart/2005/8/layout/chevron2"/>
    <dgm:cxn modelId="{3B1F8780-D65E-4834-A484-D18BD84CA625}" type="presParOf" srcId="{0197D218-5092-4D3A-9F1F-4548632560DB}" destId="{4114A1E6-E67B-46B7-B7AD-2C8B8D327C3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6BA5FF-615B-4224-BB2F-84E679920927}" type="doc">
      <dgm:prSet loTypeId="urn:microsoft.com/office/officeart/2005/8/layout/orgChart1" loCatId="hierarchy" qsTypeId="urn:microsoft.com/office/officeart/2005/8/quickstyle/simple5" qsCatId="simple" csTypeId="urn:microsoft.com/office/officeart/2005/8/colors/accent1_2" csCatId="accent1" phldr="1"/>
      <dgm:spPr/>
      <dgm:t>
        <a:bodyPr/>
        <a:lstStyle/>
        <a:p>
          <a:endParaRPr lang="en-US"/>
        </a:p>
      </dgm:t>
    </dgm:pt>
    <dgm:pt modelId="{44789B23-D5CF-4B2E-8875-EC4F51D49C8B}">
      <dgm:prSet phldrT="[Text]"/>
      <dgm:spPr/>
      <dgm:t>
        <a:bodyPr/>
        <a:lstStyle/>
        <a:p>
          <a:r>
            <a:rPr lang="en-US" dirty="0" smtClean="0"/>
            <a:t>Machine Learning</a:t>
          </a:r>
          <a:endParaRPr lang="en-US" dirty="0"/>
        </a:p>
      </dgm:t>
    </dgm:pt>
    <dgm:pt modelId="{52F9DB24-C360-4C7C-A9D6-1498B8BC3AC9}" type="parTrans" cxnId="{EE8E100C-53D3-4B11-9920-AE2F82D888FC}">
      <dgm:prSet/>
      <dgm:spPr/>
      <dgm:t>
        <a:bodyPr/>
        <a:lstStyle/>
        <a:p>
          <a:endParaRPr lang="en-US"/>
        </a:p>
      </dgm:t>
    </dgm:pt>
    <dgm:pt modelId="{34141FAB-36FF-4738-9F9C-00BBF9A37C02}" type="sibTrans" cxnId="{EE8E100C-53D3-4B11-9920-AE2F82D888FC}">
      <dgm:prSet/>
      <dgm:spPr/>
      <dgm:t>
        <a:bodyPr/>
        <a:lstStyle/>
        <a:p>
          <a:endParaRPr lang="en-US"/>
        </a:p>
      </dgm:t>
    </dgm:pt>
    <dgm:pt modelId="{EB1E632A-0C5F-4D90-89E7-5F9D8FD213C9}">
      <dgm:prSet phldrT="[Text]"/>
      <dgm:spPr/>
      <dgm:t>
        <a:bodyPr/>
        <a:lstStyle/>
        <a:p>
          <a:r>
            <a:rPr lang="en-US" dirty="0" smtClean="0"/>
            <a:t>Regression</a:t>
          </a:r>
          <a:endParaRPr lang="en-US" dirty="0"/>
        </a:p>
      </dgm:t>
    </dgm:pt>
    <dgm:pt modelId="{063BEDAB-FDA5-40D6-9ECE-9809E559C787}" type="parTrans" cxnId="{CCB187E4-C30F-4D8A-9DA3-9068C93B96A6}">
      <dgm:prSet/>
      <dgm:spPr/>
      <dgm:t>
        <a:bodyPr/>
        <a:lstStyle/>
        <a:p>
          <a:endParaRPr lang="en-US"/>
        </a:p>
      </dgm:t>
    </dgm:pt>
    <dgm:pt modelId="{B2FD2987-5D63-4A30-9C2B-95EB2343AE3F}" type="sibTrans" cxnId="{CCB187E4-C30F-4D8A-9DA3-9068C93B96A6}">
      <dgm:prSet/>
      <dgm:spPr/>
      <dgm:t>
        <a:bodyPr/>
        <a:lstStyle/>
        <a:p>
          <a:endParaRPr lang="en-US"/>
        </a:p>
      </dgm:t>
    </dgm:pt>
    <dgm:pt modelId="{2A0A21D5-FACA-4C19-A107-B82530B64459}">
      <dgm:prSet phldrT="[Text]"/>
      <dgm:spPr/>
      <dgm:t>
        <a:bodyPr/>
        <a:lstStyle/>
        <a:p>
          <a:r>
            <a:rPr lang="en-US" dirty="0" smtClean="0"/>
            <a:t>Instance based</a:t>
          </a:r>
          <a:endParaRPr lang="en-US" dirty="0"/>
        </a:p>
      </dgm:t>
    </dgm:pt>
    <dgm:pt modelId="{B2BFAC9A-15B5-4272-B23E-F28DF94A7CDD}" type="parTrans" cxnId="{79A785D8-DB89-4126-AA8C-949419ACE240}">
      <dgm:prSet/>
      <dgm:spPr/>
      <dgm:t>
        <a:bodyPr/>
        <a:lstStyle/>
        <a:p>
          <a:endParaRPr lang="en-US"/>
        </a:p>
      </dgm:t>
    </dgm:pt>
    <dgm:pt modelId="{85F1AF91-D56B-49BA-ADD7-F826592C2D20}" type="sibTrans" cxnId="{79A785D8-DB89-4126-AA8C-949419ACE240}">
      <dgm:prSet/>
      <dgm:spPr/>
      <dgm:t>
        <a:bodyPr/>
        <a:lstStyle/>
        <a:p>
          <a:endParaRPr lang="en-US"/>
        </a:p>
      </dgm:t>
    </dgm:pt>
    <dgm:pt modelId="{CB3D4CA7-650B-4370-98DC-7803C265A25E}">
      <dgm:prSet phldrT="[Text]"/>
      <dgm:spPr/>
      <dgm:t>
        <a:bodyPr/>
        <a:lstStyle/>
        <a:p>
          <a:r>
            <a:rPr lang="en-US" dirty="0" smtClean="0"/>
            <a:t>Regularization</a:t>
          </a:r>
          <a:endParaRPr lang="en-US" dirty="0"/>
        </a:p>
      </dgm:t>
    </dgm:pt>
    <dgm:pt modelId="{ED0CD037-9A80-403C-AD98-2D56E6B6E3FD}" type="parTrans" cxnId="{59AE6C59-C382-4763-954D-527E6D8EB590}">
      <dgm:prSet/>
      <dgm:spPr/>
      <dgm:t>
        <a:bodyPr/>
        <a:lstStyle/>
        <a:p>
          <a:endParaRPr lang="en-US"/>
        </a:p>
      </dgm:t>
    </dgm:pt>
    <dgm:pt modelId="{15477E34-14C4-4898-9F9C-7D02874D48F8}" type="sibTrans" cxnId="{59AE6C59-C382-4763-954D-527E6D8EB590}">
      <dgm:prSet/>
      <dgm:spPr/>
      <dgm:t>
        <a:bodyPr/>
        <a:lstStyle/>
        <a:p>
          <a:endParaRPr lang="en-US"/>
        </a:p>
      </dgm:t>
    </dgm:pt>
    <dgm:pt modelId="{BDF85834-3A3C-47B1-8DE5-0403B90DE3DB}">
      <dgm:prSet phldrT="[Text]"/>
      <dgm:spPr/>
      <dgm:t>
        <a:bodyPr/>
        <a:lstStyle/>
        <a:p>
          <a:r>
            <a:rPr lang="en-US" dirty="0" smtClean="0"/>
            <a:t>Decision Trees</a:t>
          </a:r>
          <a:endParaRPr lang="en-US" dirty="0"/>
        </a:p>
      </dgm:t>
    </dgm:pt>
    <dgm:pt modelId="{6516C803-F19B-4C84-8C2A-ECD9249FEF34}" type="parTrans" cxnId="{9D1C4147-96C6-4CFD-83D5-EC83D40F9AAB}">
      <dgm:prSet/>
      <dgm:spPr/>
      <dgm:t>
        <a:bodyPr/>
        <a:lstStyle/>
        <a:p>
          <a:endParaRPr lang="en-US"/>
        </a:p>
      </dgm:t>
    </dgm:pt>
    <dgm:pt modelId="{145DCBE3-214D-4A57-A4C8-A4803271290A}" type="sibTrans" cxnId="{9D1C4147-96C6-4CFD-83D5-EC83D40F9AAB}">
      <dgm:prSet/>
      <dgm:spPr/>
      <dgm:t>
        <a:bodyPr/>
        <a:lstStyle/>
        <a:p>
          <a:endParaRPr lang="en-US"/>
        </a:p>
      </dgm:t>
    </dgm:pt>
    <dgm:pt modelId="{4BF658C3-78B7-46E8-BE87-CDE7D96A4187}">
      <dgm:prSet phldrT="[Text]"/>
      <dgm:spPr/>
      <dgm:t>
        <a:bodyPr/>
        <a:lstStyle/>
        <a:p>
          <a:r>
            <a:rPr lang="en-US" dirty="0" smtClean="0"/>
            <a:t>Bayesian</a:t>
          </a:r>
          <a:endParaRPr lang="en-US" dirty="0"/>
        </a:p>
      </dgm:t>
    </dgm:pt>
    <dgm:pt modelId="{C0A60EBD-17F1-4B3E-8864-C37D8FED1C0F}" type="parTrans" cxnId="{59906BFD-BEDF-44FD-A2FA-C1B7E83A7E8A}">
      <dgm:prSet/>
      <dgm:spPr/>
      <dgm:t>
        <a:bodyPr/>
        <a:lstStyle/>
        <a:p>
          <a:endParaRPr lang="en-US"/>
        </a:p>
      </dgm:t>
    </dgm:pt>
    <dgm:pt modelId="{467CD8BA-A960-4E44-A8C9-9345E31846B0}" type="sibTrans" cxnId="{59906BFD-BEDF-44FD-A2FA-C1B7E83A7E8A}">
      <dgm:prSet/>
      <dgm:spPr/>
      <dgm:t>
        <a:bodyPr/>
        <a:lstStyle/>
        <a:p>
          <a:endParaRPr lang="en-US"/>
        </a:p>
      </dgm:t>
    </dgm:pt>
    <dgm:pt modelId="{75EDA8C3-3BD2-4FE1-9077-947DB901F660}">
      <dgm:prSet phldrT="[Text]"/>
      <dgm:spPr/>
      <dgm:t>
        <a:bodyPr/>
        <a:lstStyle/>
        <a:p>
          <a:r>
            <a:rPr lang="en-US" dirty="0" smtClean="0"/>
            <a:t>Dimensionality Reduction</a:t>
          </a:r>
          <a:endParaRPr lang="en-US" dirty="0"/>
        </a:p>
      </dgm:t>
    </dgm:pt>
    <dgm:pt modelId="{93214324-8146-4A92-9F93-642ECBF2D976}" type="parTrans" cxnId="{0114BFA8-89A1-4740-807C-FBB274CCDDE6}">
      <dgm:prSet/>
      <dgm:spPr/>
      <dgm:t>
        <a:bodyPr/>
        <a:lstStyle/>
        <a:p>
          <a:endParaRPr lang="en-US"/>
        </a:p>
      </dgm:t>
    </dgm:pt>
    <dgm:pt modelId="{70456E97-606F-49EF-8809-BE716F83B752}" type="sibTrans" cxnId="{0114BFA8-89A1-4740-807C-FBB274CCDDE6}">
      <dgm:prSet/>
      <dgm:spPr/>
      <dgm:t>
        <a:bodyPr/>
        <a:lstStyle/>
        <a:p>
          <a:endParaRPr lang="en-US"/>
        </a:p>
      </dgm:t>
    </dgm:pt>
    <dgm:pt modelId="{50A9415B-717E-4B6C-9297-3C051C7006F1}">
      <dgm:prSet phldrT="[Text]"/>
      <dgm:spPr/>
      <dgm:t>
        <a:bodyPr/>
        <a:lstStyle/>
        <a:p>
          <a:r>
            <a:rPr lang="en-US" dirty="0" smtClean="0"/>
            <a:t>Association Rule Learning</a:t>
          </a:r>
          <a:endParaRPr lang="en-US" dirty="0"/>
        </a:p>
      </dgm:t>
    </dgm:pt>
    <dgm:pt modelId="{40A7EB4F-1118-416A-A380-FADA7399141C}" type="parTrans" cxnId="{1E76E36E-6175-455B-9536-256914D5A589}">
      <dgm:prSet/>
      <dgm:spPr/>
      <dgm:t>
        <a:bodyPr/>
        <a:lstStyle/>
        <a:p>
          <a:endParaRPr lang="en-US"/>
        </a:p>
      </dgm:t>
    </dgm:pt>
    <dgm:pt modelId="{E139B3E3-1EC4-42EF-B032-9BAD73EFA166}" type="sibTrans" cxnId="{1E76E36E-6175-455B-9536-256914D5A589}">
      <dgm:prSet/>
      <dgm:spPr/>
      <dgm:t>
        <a:bodyPr/>
        <a:lstStyle/>
        <a:p>
          <a:endParaRPr lang="en-US"/>
        </a:p>
      </dgm:t>
    </dgm:pt>
    <dgm:pt modelId="{E007DD74-7CE2-4809-9397-DADA23A4B224}">
      <dgm:prSet phldrT="[Text]"/>
      <dgm:spPr/>
      <dgm:t>
        <a:bodyPr/>
        <a:lstStyle/>
        <a:p>
          <a:r>
            <a:rPr lang="en-US" dirty="0" smtClean="0"/>
            <a:t>Clustering</a:t>
          </a:r>
          <a:endParaRPr lang="en-US" dirty="0"/>
        </a:p>
      </dgm:t>
    </dgm:pt>
    <dgm:pt modelId="{79C83BA3-57BC-44B1-B070-AAADC271D47A}" type="parTrans" cxnId="{2C99B88F-F7F3-4D03-ADAB-650D3A326A01}">
      <dgm:prSet/>
      <dgm:spPr/>
      <dgm:t>
        <a:bodyPr/>
        <a:lstStyle/>
        <a:p>
          <a:endParaRPr lang="en-US"/>
        </a:p>
      </dgm:t>
    </dgm:pt>
    <dgm:pt modelId="{34FE32D2-96F4-4075-99E4-09E48C194163}" type="sibTrans" cxnId="{2C99B88F-F7F3-4D03-ADAB-650D3A326A01}">
      <dgm:prSet/>
      <dgm:spPr/>
      <dgm:t>
        <a:bodyPr/>
        <a:lstStyle/>
        <a:p>
          <a:endParaRPr lang="en-US"/>
        </a:p>
      </dgm:t>
    </dgm:pt>
    <dgm:pt modelId="{A2CAA73C-5973-4ECB-9BF7-F9B7D6AC33A1}">
      <dgm:prSet phldrT="[Text]"/>
      <dgm:spPr/>
      <dgm:t>
        <a:bodyPr/>
        <a:lstStyle/>
        <a:p>
          <a:r>
            <a:rPr lang="en-US" dirty="0" smtClean="0"/>
            <a:t>Artificial Neural Network</a:t>
          </a:r>
          <a:endParaRPr lang="en-US" dirty="0"/>
        </a:p>
      </dgm:t>
    </dgm:pt>
    <dgm:pt modelId="{A2E5BD32-1027-4B13-BF95-D07E89F033AA}" type="parTrans" cxnId="{A5ADCA04-DDE2-458E-AA51-EA98C169EAB4}">
      <dgm:prSet/>
      <dgm:spPr/>
      <dgm:t>
        <a:bodyPr/>
        <a:lstStyle/>
        <a:p>
          <a:endParaRPr lang="en-US"/>
        </a:p>
      </dgm:t>
    </dgm:pt>
    <dgm:pt modelId="{CD925F6E-5671-46C8-933E-DDA63BE134C7}" type="sibTrans" cxnId="{A5ADCA04-DDE2-458E-AA51-EA98C169EAB4}">
      <dgm:prSet/>
      <dgm:spPr/>
      <dgm:t>
        <a:bodyPr/>
        <a:lstStyle/>
        <a:p>
          <a:endParaRPr lang="en-US"/>
        </a:p>
      </dgm:t>
    </dgm:pt>
    <dgm:pt modelId="{031B347C-0720-4015-849F-214C3F5174EC}">
      <dgm:prSet phldrT="[Text]"/>
      <dgm:spPr/>
      <dgm:t>
        <a:bodyPr/>
        <a:lstStyle/>
        <a:p>
          <a:r>
            <a:rPr lang="en-US" dirty="0" smtClean="0"/>
            <a:t>Deep Learning</a:t>
          </a:r>
          <a:endParaRPr lang="en-US" dirty="0"/>
        </a:p>
      </dgm:t>
    </dgm:pt>
    <dgm:pt modelId="{7BD38CC1-AB37-46AB-A7D1-31D656275BFB}" type="sibTrans" cxnId="{9F280A9E-B8B0-49E3-88B2-87BBD34E93AF}">
      <dgm:prSet/>
      <dgm:spPr/>
      <dgm:t>
        <a:bodyPr/>
        <a:lstStyle/>
        <a:p>
          <a:endParaRPr lang="en-US"/>
        </a:p>
      </dgm:t>
    </dgm:pt>
    <dgm:pt modelId="{AB6AC29E-349D-4595-A1C4-B79A046E5878}" type="parTrans" cxnId="{9F280A9E-B8B0-49E3-88B2-87BBD34E93AF}">
      <dgm:prSet/>
      <dgm:spPr/>
      <dgm:t>
        <a:bodyPr/>
        <a:lstStyle/>
        <a:p>
          <a:endParaRPr lang="en-US"/>
        </a:p>
      </dgm:t>
    </dgm:pt>
    <dgm:pt modelId="{F84086F1-2327-4775-B935-72454F165D10}" type="pres">
      <dgm:prSet presAssocID="{EF6BA5FF-615B-4224-BB2F-84E679920927}" presName="hierChild1" presStyleCnt="0">
        <dgm:presLayoutVars>
          <dgm:orgChart val="1"/>
          <dgm:chPref val="1"/>
          <dgm:dir/>
          <dgm:animOne val="branch"/>
          <dgm:animLvl val="lvl"/>
          <dgm:resizeHandles/>
        </dgm:presLayoutVars>
      </dgm:prSet>
      <dgm:spPr/>
      <dgm:t>
        <a:bodyPr/>
        <a:lstStyle/>
        <a:p>
          <a:endParaRPr lang="en-US"/>
        </a:p>
      </dgm:t>
    </dgm:pt>
    <dgm:pt modelId="{32FA355E-D974-41F6-83D5-11C5923EAF18}" type="pres">
      <dgm:prSet presAssocID="{44789B23-D5CF-4B2E-8875-EC4F51D49C8B}" presName="hierRoot1" presStyleCnt="0">
        <dgm:presLayoutVars>
          <dgm:hierBranch val="hang"/>
        </dgm:presLayoutVars>
      </dgm:prSet>
      <dgm:spPr/>
    </dgm:pt>
    <dgm:pt modelId="{2F257424-B79C-4EED-8447-176FF3026EA5}" type="pres">
      <dgm:prSet presAssocID="{44789B23-D5CF-4B2E-8875-EC4F51D49C8B}" presName="rootComposite1" presStyleCnt="0"/>
      <dgm:spPr/>
    </dgm:pt>
    <dgm:pt modelId="{D31B6AE9-523A-48A5-8CFF-5E443EDE6A7E}" type="pres">
      <dgm:prSet presAssocID="{44789B23-D5CF-4B2E-8875-EC4F51D49C8B}" presName="rootText1" presStyleLbl="node0" presStyleIdx="0" presStyleCnt="1">
        <dgm:presLayoutVars>
          <dgm:chPref val="3"/>
        </dgm:presLayoutVars>
      </dgm:prSet>
      <dgm:spPr/>
      <dgm:t>
        <a:bodyPr/>
        <a:lstStyle/>
        <a:p>
          <a:endParaRPr lang="en-US"/>
        </a:p>
      </dgm:t>
    </dgm:pt>
    <dgm:pt modelId="{6B2EA46E-5C3D-4E7D-BBE7-788173ECF670}" type="pres">
      <dgm:prSet presAssocID="{44789B23-D5CF-4B2E-8875-EC4F51D49C8B}" presName="rootConnector1" presStyleLbl="node1" presStyleIdx="0" presStyleCnt="0"/>
      <dgm:spPr/>
      <dgm:t>
        <a:bodyPr/>
        <a:lstStyle/>
        <a:p>
          <a:endParaRPr lang="en-US"/>
        </a:p>
      </dgm:t>
    </dgm:pt>
    <dgm:pt modelId="{8FFAD3AB-719E-4C00-A2A5-75833A9CECA3}" type="pres">
      <dgm:prSet presAssocID="{44789B23-D5CF-4B2E-8875-EC4F51D49C8B}" presName="hierChild2" presStyleCnt="0"/>
      <dgm:spPr/>
    </dgm:pt>
    <dgm:pt modelId="{E697EEFB-5502-49AC-B848-498ED6625915}" type="pres">
      <dgm:prSet presAssocID="{063BEDAB-FDA5-40D6-9ECE-9809E559C787}" presName="Name48" presStyleLbl="parChTrans1D2" presStyleIdx="0" presStyleCnt="10"/>
      <dgm:spPr/>
      <dgm:t>
        <a:bodyPr/>
        <a:lstStyle/>
        <a:p>
          <a:endParaRPr lang="en-US"/>
        </a:p>
      </dgm:t>
    </dgm:pt>
    <dgm:pt modelId="{75DAC230-A218-40FA-A363-4BB610B523B9}" type="pres">
      <dgm:prSet presAssocID="{EB1E632A-0C5F-4D90-89E7-5F9D8FD213C9}" presName="hierRoot2" presStyleCnt="0">
        <dgm:presLayoutVars>
          <dgm:hierBranch val="hang"/>
        </dgm:presLayoutVars>
      </dgm:prSet>
      <dgm:spPr/>
    </dgm:pt>
    <dgm:pt modelId="{6A741032-52F3-4538-9318-B7ADD8F88FA9}" type="pres">
      <dgm:prSet presAssocID="{EB1E632A-0C5F-4D90-89E7-5F9D8FD213C9}" presName="rootComposite" presStyleCnt="0"/>
      <dgm:spPr/>
    </dgm:pt>
    <dgm:pt modelId="{A4826691-387F-4803-A6A0-481D181C6EF7}" type="pres">
      <dgm:prSet presAssocID="{EB1E632A-0C5F-4D90-89E7-5F9D8FD213C9}" presName="rootText" presStyleLbl="node2" presStyleIdx="0" presStyleCnt="10" custLinFactX="-100000" custLinFactNeighborX="-106781" custLinFactNeighborY="5013">
        <dgm:presLayoutVars>
          <dgm:chPref val="3"/>
        </dgm:presLayoutVars>
      </dgm:prSet>
      <dgm:spPr/>
      <dgm:t>
        <a:bodyPr/>
        <a:lstStyle/>
        <a:p>
          <a:endParaRPr lang="en-US"/>
        </a:p>
      </dgm:t>
    </dgm:pt>
    <dgm:pt modelId="{066DB67F-C4DC-4B58-9ECD-6935F8768544}" type="pres">
      <dgm:prSet presAssocID="{EB1E632A-0C5F-4D90-89E7-5F9D8FD213C9}" presName="rootConnector" presStyleLbl="node2" presStyleIdx="0" presStyleCnt="10"/>
      <dgm:spPr/>
      <dgm:t>
        <a:bodyPr/>
        <a:lstStyle/>
        <a:p>
          <a:endParaRPr lang="en-US"/>
        </a:p>
      </dgm:t>
    </dgm:pt>
    <dgm:pt modelId="{83FBDDEF-298A-4C73-93A6-B8D3ABA95686}" type="pres">
      <dgm:prSet presAssocID="{EB1E632A-0C5F-4D90-89E7-5F9D8FD213C9}" presName="hierChild4" presStyleCnt="0"/>
      <dgm:spPr/>
    </dgm:pt>
    <dgm:pt modelId="{611EE0A3-E890-48FD-80BC-F889E8E6BCBF}" type="pres">
      <dgm:prSet presAssocID="{EB1E632A-0C5F-4D90-89E7-5F9D8FD213C9}" presName="hierChild5" presStyleCnt="0"/>
      <dgm:spPr/>
    </dgm:pt>
    <dgm:pt modelId="{9E02AE94-6ED3-4FBA-9029-4347E76B8933}" type="pres">
      <dgm:prSet presAssocID="{B2BFAC9A-15B5-4272-B23E-F28DF94A7CDD}" presName="Name48" presStyleLbl="parChTrans1D2" presStyleIdx="1" presStyleCnt="10"/>
      <dgm:spPr/>
      <dgm:t>
        <a:bodyPr/>
        <a:lstStyle/>
        <a:p>
          <a:endParaRPr lang="en-US"/>
        </a:p>
      </dgm:t>
    </dgm:pt>
    <dgm:pt modelId="{4A44FE6C-1F87-4C32-ABF7-80B851DD1C79}" type="pres">
      <dgm:prSet presAssocID="{2A0A21D5-FACA-4C19-A107-B82530B64459}" presName="hierRoot2" presStyleCnt="0">
        <dgm:presLayoutVars>
          <dgm:hierBranch val="hang"/>
        </dgm:presLayoutVars>
      </dgm:prSet>
      <dgm:spPr/>
    </dgm:pt>
    <dgm:pt modelId="{11A3651D-36E6-400D-8D2B-9DC3181B198D}" type="pres">
      <dgm:prSet presAssocID="{2A0A21D5-FACA-4C19-A107-B82530B64459}" presName="rootComposite" presStyleCnt="0"/>
      <dgm:spPr/>
    </dgm:pt>
    <dgm:pt modelId="{B5F68BB8-15C1-4B77-ADF5-1D61555B8C75}" type="pres">
      <dgm:prSet presAssocID="{2A0A21D5-FACA-4C19-A107-B82530B64459}" presName="rootText" presStyleLbl="node2" presStyleIdx="1" presStyleCnt="10" custLinFactX="100000" custLinFactNeighborX="100477" custLinFactNeighborY="5013">
        <dgm:presLayoutVars>
          <dgm:chPref val="3"/>
        </dgm:presLayoutVars>
      </dgm:prSet>
      <dgm:spPr/>
      <dgm:t>
        <a:bodyPr/>
        <a:lstStyle/>
        <a:p>
          <a:endParaRPr lang="en-US"/>
        </a:p>
      </dgm:t>
    </dgm:pt>
    <dgm:pt modelId="{5FACF5CE-5898-4FEC-9BB5-2A1DC9E63E5F}" type="pres">
      <dgm:prSet presAssocID="{2A0A21D5-FACA-4C19-A107-B82530B64459}" presName="rootConnector" presStyleLbl="node2" presStyleIdx="1" presStyleCnt="10"/>
      <dgm:spPr/>
      <dgm:t>
        <a:bodyPr/>
        <a:lstStyle/>
        <a:p>
          <a:endParaRPr lang="en-US"/>
        </a:p>
      </dgm:t>
    </dgm:pt>
    <dgm:pt modelId="{119DCF9C-1581-4A65-9133-193F5A69DFC8}" type="pres">
      <dgm:prSet presAssocID="{2A0A21D5-FACA-4C19-A107-B82530B64459}" presName="hierChild4" presStyleCnt="0"/>
      <dgm:spPr/>
    </dgm:pt>
    <dgm:pt modelId="{CB434F54-4D65-4CAA-948F-A5FCBD7A575B}" type="pres">
      <dgm:prSet presAssocID="{2A0A21D5-FACA-4C19-A107-B82530B64459}" presName="hierChild5" presStyleCnt="0"/>
      <dgm:spPr/>
    </dgm:pt>
    <dgm:pt modelId="{0FA256AC-1F89-4B6C-A7D0-8D84EC71B724}" type="pres">
      <dgm:prSet presAssocID="{ED0CD037-9A80-403C-AD98-2D56E6B6E3FD}" presName="Name48" presStyleLbl="parChTrans1D2" presStyleIdx="2" presStyleCnt="10"/>
      <dgm:spPr/>
      <dgm:t>
        <a:bodyPr/>
        <a:lstStyle/>
        <a:p>
          <a:endParaRPr lang="en-US"/>
        </a:p>
      </dgm:t>
    </dgm:pt>
    <dgm:pt modelId="{FD406F19-3B22-4D1F-ADF5-74D188976232}" type="pres">
      <dgm:prSet presAssocID="{CB3D4CA7-650B-4370-98DC-7803C265A25E}" presName="hierRoot2" presStyleCnt="0">
        <dgm:presLayoutVars>
          <dgm:hierBranch val="hang"/>
        </dgm:presLayoutVars>
      </dgm:prSet>
      <dgm:spPr/>
    </dgm:pt>
    <dgm:pt modelId="{6ECD329F-FB51-41A1-90BD-205D66F95FEF}" type="pres">
      <dgm:prSet presAssocID="{CB3D4CA7-650B-4370-98DC-7803C265A25E}" presName="rootComposite" presStyleCnt="0"/>
      <dgm:spPr/>
    </dgm:pt>
    <dgm:pt modelId="{4BAC8E5D-7670-419C-8887-D72CFB23E1DF}" type="pres">
      <dgm:prSet presAssocID="{CB3D4CA7-650B-4370-98DC-7803C265A25E}" presName="rootText" presStyleLbl="node2" presStyleIdx="2" presStyleCnt="10" custLinFactX="-51498" custLinFactNeighborX="-100000" custLinFactNeighborY="-1851">
        <dgm:presLayoutVars>
          <dgm:chPref val="3"/>
        </dgm:presLayoutVars>
      </dgm:prSet>
      <dgm:spPr/>
      <dgm:t>
        <a:bodyPr/>
        <a:lstStyle/>
        <a:p>
          <a:endParaRPr lang="en-US"/>
        </a:p>
      </dgm:t>
    </dgm:pt>
    <dgm:pt modelId="{1EEAF744-63BA-47A0-8DB5-40F5009855F3}" type="pres">
      <dgm:prSet presAssocID="{CB3D4CA7-650B-4370-98DC-7803C265A25E}" presName="rootConnector" presStyleLbl="node2" presStyleIdx="2" presStyleCnt="10"/>
      <dgm:spPr/>
      <dgm:t>
        <a:bodyPr/>
        <a:lstStyle/>
        <a:p>
          <a:endParaRPr lang="en-US"/>
        </a:p>
      </dgm:t>
    </dgm:pt>
    <dgm:pt modelId="{25AB4798-CA81-47A9-9D7C-50F09AC0FB26}" type="pres">
      <dgm:prSet presAssocID="{CB3D4CA7-650B-4370-98DC-7803C265A25E}" presName="hierChild4" presStyleCnt="0"/>
      <dgm:spPr/>
    </dgm:pt>
    <dgm:pt modelId="{54A264EB-48FA-4888-9C8B-FC626B25677F}" type="pres">
      <dgm:prSet presAssocID="{CB3D4CA7-650B-4370-98DC-7803C265A25E}" presName="hierChild5" presStyleCnt="0"/>
      <dgm:spPr/>
    </dgm:pt>
    <dgm:pt modelId="{5FFCA6DA-70CA-4CA6-910B-8A4527DE73F4}" type="pres">
      <dgm:prSet presAssocID="{6516C803-F19B-4C84-8C2A-ECD9249FEF34}" presName="Name48" presStyleLbl="parChTrans1D2" presStyleIdx="3" presStyleCnt="10"/>
      <dgm:spPr/>
      <dgm:t>
        <a:bodyPr/>
        <a:lstStyle/>
        <a:p>
          <a:endParaRPr lang="en-US"/>
        </a:p>
      </dgm:t>
    </dgm:pt>
    <dgm:pt modelId="{E7AD82AD-9E44-4F1B-884C-3AF89E725C84}" type="pres">
      <dgm:prSet presAssocID="{BDF85834-3A3C-47B1-8DE5-0403B90DE3DB}" presName="hierRoot2" presStyleCnt="0">
        <dgm:presLayoutVars>
          <dgm:hierBranch val="hang"/>
        </dgm:presLayoutVars>
      </dgm:prSet>
      <dgm:spPr/>
    </dgm:pt>
    <dgm:pt modelId="{8323C301-0897-482E-B265-76C915A075F4}" type="pres">
      <dgm:prSet presAssocID="{BDF85834-3A3C-47B1-8DE5-0403B90DE3DB}" presName="rootComposite" presStyleCnt="0"/>
      <dgm:spPr/>
    </dgm:pt>
    <dgm:pt modelId="{5DC10F41-03AC-4424-BED4-B071BDCAE6C6}" type="pres">
      <dgm:prSet presAssocID="{BDF85834-3A3C-47B1-8DE5-0403B90DE3DB}" presName="rootText" presStyleLbl="node2" presStyleIdx="3" presStyleCnt="10" custLinFactX="57479" custLinFactNeighborX="100000" custLinFactNeighborY="-1851">
        <dgm:presLayoutVars>
          <dgm:chPref val="3"/>
        </dgm:presLayoutVars>
      </dgm:prSet>
      <dgm:spPr/>
      <dgm:t>
        <a:bodyPr/>
        <a:lstStyle/>
        <a:p>
          <a:endParaRPr lang="en-US"/>
        </a:p>
      </dgm:t>
    </dgm:pt>
    <dgm:pt modelId="{09C35536-6F8C-4D33-B230-B073DEF1C1E3}" type="pres">
      <dgm:prSet presAssocID="{BDF85834-3A3C-47B1-8DE5-0403B90DE3DB}" presName="rootConnector" presStyleLbl="node2" presStyleIdx="3" presStyleCnt="10"/>
      <dgm:spPr/>
      <dgm:t>
        <a:bodyPr/>
        <a:lstStyle/>
        <a:p>
          <a:endParaRPr lang="en-US"/>
        </a:p>
      </dgm:t>
    </dgm:pt>
    <dgm:pt modelId="{1BF7CFDE-CFBF-4336-AADD-14606489356F}" type="pres">
      <dgm:prSet presAssocID="{BDF85834-3A3C-47B1-8DE5-0403B90DE3DB}" presName="hierChild4" presStyleCnt="0"/>
      <dgm:spPr/>
    </dgm:pt>
    <dgm:pt modelId="{66D27804-E43C-4CF3-BC3C-F6A700EE218D}" type="pres">
      <dgm:prSet presAssocID="{BDF85834-3A3C-47B1-8DE5-0403B90DE3DB}" presName="hierChild5" presStyleCnt="0"/>
      <dgm:spPr/>
    </dgm:pt>
    <dgm:pt modelId="{FCB2E0EE-F548-465C-9DA2-CB39B09556F8}" type="pres">
      <dgm:prSet presAssocID="{C0A60EBD-17F1-4B3E-8864-C37D8FED1C0F}" presName="Name48" presStyleLbl="parChTrans1D2" presStyleIdx="4" presStyleCnt="10"/>
      <dgm:spPr/>
      <dgm:t>
        <a:bodyPr/>
        <a:lstStyle/>
        <a:p>
          <a:endParaRPr lang="en-US"/>
        </a:p>
      </dgm:t>
    </dgm:pt>
    <dgm:pt modelId="{E39C6206-8638-4D22-A150-3B7E2D9E893B}" type="pres">
      <dgm:prSet presAssocID="{4BF658C3-78B7-46E8-BE87-CDE7D96A4187}" presName="hierRoot2" presStyleCnt="0">
        <dgm:presLayoutVars>
          <dgm:hierBranch val="hang"/>
        </dgm:presLayoutVars>
      </dgm:prSet>
      <dgm:spPr/>
    </dgm:pt>
    <dgm:pt modelId="{F1D3E2EB-29C6-4B28-8B30-3FC9397E98E5}" type="pres">
      <dgm:prSet presAssocID="{4BF658C3-78B7-46E8-BE87-CDE7D96A4187}" presName="rootComposite" presStyleCnt="0"/>
      <dgm:spPr/>
    </dgm:pt>
    <dgm:pt modelId="{305299DF-5161-4EC6-BC91-739D793D41D9}" type="pres">
      <dgm:prSet presAssocID="{4BF658C3-78B7-46E8-BE87-CDE7D96A4187}" presName="rootText" presStyleLbl="node2" presStyleIdx="4" presStyleCnt="10" custLinFactNeighborX="-96216" custLinFactNeighborY="-8715">
        <dgm:presLayoutVars>
          <dgm:chPref val="3"/>
        </dgm:presLayoutVars>
      </dgm:prSet>
      <dgm:spPr/>
      <dgm:t>
        <a:bodyPr/>
        <a:lstStyle/>
        <a:p>
          <a:endParaRPr lang="en-US"/>
        </a:p>
      </dgm:t>
    </dgm:pt>
    <dgm:pt modelId="{C72E0718-9F06-43F4-B5AD-55623EF84CD6}" type="pres">
      <dgm:prSet presAssocID="{4BF658C3-78B7-46E8-BE87-CDE7D96A4187}" presName="rootConnector" presStyleLbl="node2" presStyleIdx="4" presStyleCnt="10"/>
      <dgm:spPr/>
      <dgm:t>
        <a:bodyPr/>
        <a:lstStyle/>
        <a:p>
          <a:endParaRPr lang="en-US"/>
        </a:p>
      </dgm:t>
    </dgm:pt>
    <dgm:pt modelId="{2157CD83-7CEF-4CB0-BA11-E8C7BFC27A51}" type="pres">
      <dgm:prSet presAssocID="{4BF658C3-78B7-46E8-BE87-CDE7D96A4187}" presName="hierChild4" presStyleCnt="0"/>
      <dgm:spPr/>
    </dgm:pt>
    <dgm:pt modelId="{3752A969-F9C5-4A6A-8569-03CC9581619A}" type="pres">
      <dgm:prSet presAssocID="{4BF658C3-78B7-46E8-BE87-CDE7D96A4187}" presName="hierChild5" presStyleCnt="0"/>
      <dgm:spPr/>
    </dgm:pt>
    <dgm:pt modelId="{933B9686-24B2-44D6-8F3F-1CE1A4083637}" type="pres">
      <dgm:prSet presAssocID="{93214324-8146-4A92-9F93-642ECBF2D976}" presName="Name48" presStyleLbl="parChTrans1D2" presStyleIdx="5" presStyleCnt="10"/>
      <dgm:spPr/>
      <dgm:t>
        <a:bodyPr/>
        <a:lstStyle/>
        <a:p>
          <a:endParaRPr lang="en-US"/>
        </a:p>
      </dgm:t>
    </dgm:pt>
    <dgm:pt modelId="{B0C7CB83-FC74-419D-8A8F-5F9DA70DF5C4}" type="pres">
      <dgm:prSet presAssocID="{75EDA8C3-3BD2-4FE1-9077-947DB901F660}" presName="hierRoot2" presStyleCnt="0">
        <dgm:presLayoutVars>
          <dgm:hierBranch val="hang"/>
        </dgm:presLayoutVars>
      </dgm:prSet>
      <dgm:spPr/>
    </dgm:pt>
    <dgm:pt modelId="{7D42F660-7186-42C1-80C0-14E9ABE2B540}" type="pres">
      <dgm:prSet presAssocID="{75EDA8C3-3BD2-4FE1-9077-947DB901F660}" presName="rootComposite" presStyleCnt="0"/>
      <dgm:spPr/>
    </dgm:pt>
    <dgm:pt modelId="{78C58E89-16C9-45E2-BA4E-D380F6ACC5E0}" type="pres">
      <dgm:prSet presAssocID="{75EDA8C3-3BD2-4FE1-9077-947DB901F660}" presName="rootText" presStyleLbl="node2" presStyleIdx="5" presStyleCnt="10" custLinFactNeighborX="96054" custLinFactNeighborY="-8715">
        <dgm:presLayoutVars>
          <dgm:chPref val="3"/>
        </dgm:presLayoutVars>
      </dgm:prSet>
      <dgm:spPr/>
      <dgm:t>
        <a:bodyPr/>
        <a:lstStyle/>
        <a:p>
          <a:endParaRPr lang="en-US"/>
        </a:p>
      </dgm:t>
    </dgm:pt>
    <dgm:pt modelId="{32B2CDF9-A7D0-4D67-8FF0-D2FFF4FC1B92}" type="pres">
      <dgm:prSet presAssocID="{75EDA8C3-3BD2-4FE1-9077-947DB901F660}" presName="rootConnector" presStyleLbl="node2" presStyleIdx="5" presStyleCnt="10"/>
      <dgm:spPr/>
      <dgm:t>
        <a:bodyPr/>
        <a:lstStyle/>
        <a:p>
          <a:endParaRPr lang="en-US"/>
        </a:p>
      </dgm:t>
    </dgm:pt>
    <dgm:pt modelId="{8983FA87-D92F-4E7A-8C81-34F02F918AF3}" type="pres">
      <dgm:prSet presAssocID="{75EDA8C3-3BD2-4FE1-9077-947DB901F660}" presName="hierChild4" presStyleCnt="0"/>
      <dgm:spPr/>
    </dgm:pt>
    <dgm:pt modelId="{FF829EE4-22D9-4E8A-861C-93D902FC6063}" type="pres">
      <dgm:prSet presAssocID="{75EDA8C3-3BD2-4FE1-9077-947DB901F660}" presName="hierChild5" presStyleCnt="0"/>
      <dgm:spPr/>
    </dgm:pt>
    <dgm:pt modelId="{98B4BFF5-1534-4254-B492-5D18FB55B1B8}" type="pres">
      <dgm:prSet presAssocID="{40A7EB4F-1118-416A-A380-FADA7399141C}" presName="Name48" presStyleLbl="parChTrans1D2" presStyleIdx="6" presStyleCnt="10"/>
      <dgm:spPr/>
      <dgm:t>
        <a:bodyPr/>
        <a:lstStyle/>
        <a:p>
          <a:endParaRPr lang="en-US"/>
        </a:p>
      </dgm:t>
    </dgm:pt>
    <dgm:pt modelId="{3C57A439-346B-481D-BEA1-86070418AC6C}" type="pres">
      <dgm:prSet presAssocID="{50A9415B-717E-4B6C-9297-3C051C7006F1}" presName="hierRoot2" presStyleCnt="0">
        <dgm:presLayoutVars>
          <dgm:hierBranch val="hang"/>
        </dgm:presLayoutVars>
      </dgm:prSet>
      <dgm:spPr/>
    </dgm:pt>
    <dgm:pt modelId="{32A78714-6006-4D4A-AF0A-4B11D1734E54}" type="pres">
      <dgm:prSet presAssocID="{50A9415B-717E-4B6C-9297-3C051C7006F1}" presName="rootComposite" presStyleCnt="0"/>
      <dgm:spPr/>
    </dgm:pt>
    <dgm:pt modelId="{93843936-7EE8-48CE-BED6-38F30EBE3A6D}" type="pres">
      <dgm:prSet presAssocID="{50A9415B-717E-4B6C-9297-3C051C7006F1}" presName="rootText" presStyleLbl="node2" presStyleIdx="6" presStyleCnt="10" custLinFactNeighborX="-47075" custLinFactNeighborY="-3294">
        <dgm:presLayoutVars>
          <dgm:chPref val="3"/>
        </dgm:presLayoutVars>
      </dgm:prSet>
      <dgm:spPr/>
      <dgm:t>
        <a:bodyPr/>
        <a:lstStyle/>
        <a:p>
          <a:endParaRPr lang="en-US"/>
        </a:p>
      </dgm:t>
    </dgm:pt>
    <dgm:pt modelId="{B96670FD-B9E5-4373-B02D-8618E62DA9E3}" type="pres">
      <dgm:prSet presAssocID="{50A9415B-717E-4B6C-9297-3C051C7006F1}" presName="rootConnector" presStyleLbl="node2" presStyleIdx="6" presStyleCnt="10"/>
      <dgm:spPr/>
      <dgm:t>
        <a:bodyPr/>
        <a:lstStyle/>
        <a:p>
          <a:endParaRPr lang="en-US"/>
        </a:p>
      </dgm:t>
    </dgm:pt>
    <dgm:pt modelId="{ECA2785D-1581-4982-9484-63A785F39D52}" type="pres">
      <dgm:prSet presAssocID="{50A9415B-717E-4B6C-9297-3C051C7006F1}" presName="hierChild4" presStyleCnt="0"/>
      <dgm:spPr/>
    </dgm:pt>
    <dgm:pt modelId="{EE190023-44BB-4669-BA12-262AEDB3427A}" type="pres">
      <dgm:prSet presAssocID="{50A9415B-717E-4B6C-9297-3C051C7006F1}" presName="hierChild5" presStyleCnt="0"/>
      <dgm:spPr/>
    </dgm:pt>
    <dgm:pt modelId="{6DB164B8-CFF7-4E39-B27A-FA611326A257}" type="pres">
      <dgm:prSet presAssocID="{79C83BA3-57BC-44B1-B070-AAADC271D47A}" presName="Name48" presStyleLbl="parChTrans1D2" presStyleIdx="7" presStyleCnt="10"/>
      <dgm:spPr/>
      <dgm:t>
        <a:bodyPr/>
        <a:lstStyle/>
        <a:p>
          <a:endParaRPr lang="en-US"/>
        </a:p>
      </dgm:t>
    </dgm:pt>
    <dgm:pt modelId="{C001AB5A-E12C-4F54-AF11-53ECC434EB52}" type="pres">
      <dgm:prSet presAssocID="{E007DD74-7CE2-4809-9397-DADA23A4B224}" presName="hierRoot2" presStyleCnt="0">
        <dgm:presLayoutVars>
          <dgm:hierBranch val="hang"/>
        </dgm:presLayoutVars>
      </dgm:prSet>
      <dgm:spPr/>
    </dgm:pt>
    <dgm:pt modelId="{A5B878D1-806D-4329-B9C0-0147491FF417}" type="pres">
      <dgm:prSet presAssocID="{E007DD74-7CE2-4809-9397-DADA23A4B224}" presName="rootComposite" presStyleCnt="0"/>
      <dgm:spPr/>
    </dgm:pt>
    <dgm:pt modelId="{A3009F86-8A33-405E-BFA7-0233319DAC04}" type="pres">
      <dgm:prSet presAssocID="{E007DD74-7CE2-4809-9397-DADA23A4B224}" presName="rootText" presStyleLbl="node2" presStyleIdx="7" presStyleCnt="10" custLinFactNeighborX="46914" custLinFactNeighborY="-3294">
        <dgm:presLayoutVars>
          <dgm:chPref val="3"/>
        </dgm:presLayoutVars>
      </dgm:prSet>
      <dgm:spPr/>
      <dgm:t>
        <a:bodyPr/>
        <a:lstStyle/>
        <a:p>
          <a:endParaRPr lang="en-US"/>
        </a:p>
      </dgm:t>
    </dgm:pt>
    <dgm:pt modelId="{7F9E4218-FBE3-4855-A100-60373CE9B22D}" type="pres">
      <dgm:prSet presAssocID="{E007DD74-7CE2-4809-9397-DADA23A4B224}" presName="rootConnector" presStyleLbl="node2" presStyleIdx="7" presStyleCnt="10"/>
      <dgm:spPr/>
      <dgm:t>
        <a:bodyPr/>
        <a:lstStyle/>
        <a:p>
          <a:endParaRPr lang="en-US"/>
        </a:p>
      </dgm:t>
    </dgm:pt>
    <dgm:pt modelId="{F4ABF460-8060-4B5E-AEE4-21AD93EF253B}" type="pres">
      <dgm:prSet presAssocID="{E007DD74-7CE2-4809-9397-DADA23A4B224}" presName="hierChild4" presStyleCnt="0"/>
      <dgm:spPr/>
    </dgm:pt>
    <dgm:pt modelId="{BA1EA23A-CE6B-48BB-B51F-9452522635E5}" type="pres">
      <dgm:prSet presAssocID="{E007DD74-7CE2-4809-9397-DADA23A4B224}" presName="hierChild5" presStyleCnt="0"/>
      <dgm:spPr/>
    </dgm:pt>
    <dgm:pt modelId="{5A4AD318-DD07-4920-9D8F-7429C780C257}" type="pres">
      <dgm:prSet presAssocID="{A2E5BD32-1027-4B13-BF95-D07E89F033AA}" presName="Name48" presStyleLbl="parChTrans1D2" presStyleIdx="8" presStyleCnt="10"/>
      <dgm:spPr/>
      <dgm:t>
        <a:bodyPr/>
        <a:lstStyle/>
        <a:p>
          <a:endParaRPr lang="en-US"/>
        </a:p>
      </dgm:t>
    </dgm:pt>
    <dgm:pt modelId="{0EB6956E-C4F8-46D5-931B-59E4B72C8DD7}" type="pres">
      <dgm:prSet presAssocID="{A2CAA73C-5973-4ECB-9BF7-F9B7D6AC33A1}" presName="hierRoot2" presStyleCnt="0">
        <dgm:presLayoutVars>
          <dgm:hierBranch val="hang"/>
        </dgm:presLayoutVars>
      </dgm:prSet>
      <dgm:spPr/>
    </dgm:pt>
    <dgm:pt modelId="{F3EA8021-D46E-40EE-83D1-2796A1FB22B0}" type="pres">
      <dgm:prSet presAssocID="{A2CAA73C-5973-4ECB-9BF7-F9B7D6AC33A1}" presName="rootComposite" presStyleCnt="0"/>
      <dgm:spPr/>
    </dgm:pt>
    <dgm:pt modelId="{8DA56471-C00D-4408-8124-865AFA5AB152}" type="pres">
      <dgm:prSet presAssocID="{A2CAA73C-5973-4ECB-9BF7-F9B7D6AC33A1}" presName="rootText" presStyleLbl="node2" presStyleIdx="8" presStyleCnt="10">
        <dgm:presLayoutVars>
          <dgm:chPref val="3"/>
        </dgm:presLayoutVars>
      </dgm:prSet>
      <dgm:spPr/>
      <dgm:t>
        <a:bodyPr/>
        <a:lstStyle/>
        <a:p>
          <a:endParaRPr lang="en-US"/>
        </a:p>
      </dgm:t>
    </dgm:pt>
    <dgm:pt modelId="{5EB00D13-6426-467D-8B55-7AD8E732D9BF}" type="pres">
      <dgm:prSet presAssocID="{A2CAA73C-5973-4ECB-9BF7-F9B7D6AC33A1}" presName="rootConnector" presStyleLbl="node2" presStyleIdx="8" presStyleCnt="10"/>
      <dgm:spPr/>
      <dgm:t>
        <a:bodyPr/>
        <a:lstStyle/>
        <a:p>
          <a:endParaRPr lang="en-US"/>
        </a:p>
      </dgm:t>
    </dgm:pt>
    <dgm:pt modelId="{3A010DF4-8E7B-40B1-A328-7392D1800542}" type="pres">
      <dgm:prSet presAssocID="{A2CAA73C-5973-4ECB-9BF7-F9B7D6AC33A1}" presName="hierChild4" presStyleCnt="0"/>
      <dgm:spPr/>
    </dgm:pt>
    <dgm:pt modelId="{4C21840E-BCFF-431F-B2C7-CA6A776AD14D}" type="pres">
      <dgm:prSet presAssocID="{A2CAA73C-5973-4ECB-9BF7-F9B7D6AC33A1}" presName="hierChild5" presStyleCnt="0"/>
      <dgm:spPr/>
    </dgm:pt>
    <dgm:pt modelId="{2445D88D-9694-4B8C-9102-16434490D8D2}" type="pres">
      <dgm:prSet presAssocID="{AB6AC29E-349D-4595-A1C4-B79A046E5878}" presName="Name48" presStyleLbl="parChTrans1D2" presStyleIdx="9" presStyleCnt="10"/>
      <dgm:spPr/>
      <dgm:t>
        <a:bodyPr/>
        <a:lstStyle/>
        <a:p>
          <a:endParaRPr lang="en-US"/>
        </a:p>
      </dgm:t>
    </dgm:pt>
    <dgm:pt modelId="{93283CA4-C21D-447A-AE2D-FE1D17DE0E16}" type="pres">
      <dgm:prSet presAssocID="{031B347C-0720-4015-849F-214C3F5174EC}" presName="hierRoot2" presStyleCnt="0">
        <dgm:presLayoutVars>
          <dgm:hierBranch val="hang"/>
        </dgm:presLayoutVars>
      </dgm:prSet>
      <dgm:spPr/>
    </dgm:pt>
    <dgm:pt modelId="{93A2D34D-C117-4A92-A466-199550717AD8}" type="pres">
      <dgm:prSet presAssocID="{031B347C-0720-4015-849F-214C3F5174EC}" presName="rootComposite" presStyleCnt="0"/>
      <dgm:spPr/>
    </dgm:pt>
    <dgm:pt modelId="{CC066171-5EB5-46EA-A7FD-999EDEFC41D7}" type="pres">
      <dgm:prSet presAssocID="{031B347C-0720-4015-849F-214C3F5174EC}" presName="rootText" presStyleLbl="node2" presStyleIdx="9" presStyleCnt="10">
        <dgm:presLayoutVars>
          <dgm:chPref val="3"/>
        </dgm:presLayoutVars>
      </dgm:prSet>
      <dgm:spPr/>
      <dgm:t>
        <a:bodyPr/>
        <a:lstStyle/>
        <a:p>
          <a:endParaRPr lang="en-US"/>
        </a:p>
      </dgm:t>
    </dgm:pt>
    <dgm:pt modelId="{B6BDBD00-0CA1-4068-B083-2FDD238C40A8}" type="pres">
      <dgm:prSet presAssocID="{031B347C-0720-4015-849F-214C3F5174EC}" presName="rootConnector" presStyleLbl="node2" presStyleIdx="9" presStyleCnt="10"/>
      <dgm:spPr/>
      <dgm:t>
        <a:bodyPr/>
        <a:lstStyle/>
        <a:p>
          <a:endParaRPr lang="en-US"/>
        </a:p>
      </dgm:t>
    </dgm:pt>
    <dgm:pt modelId="{16C60EBB-ED48-465B-BC90-2D8EF3CAA8F1}" type="pres">
      <dgm:prSet presAssocID="{031B347C-0720-4015-849F-214C3F5174EC}" presName="hierChild4" presStyleCnt="0"/>
      <dgm:spPr/>
    </dgm:pt>
    <dgm:pt modelId="{2C410989-2FC8-409B-9086-56230FD33059}" type="pres">
      <dgm:prSet presAssocID="{031B347C-0720-4015-849F-214C3F5174EC}" presName="hierChild5" presStyleCnt="0"/>
      <dgm:spPr/>
    </dgm:pt>
    <dgm:pt modelId="{00B8859C-5315-4848-B2DB-DDFB45D3CD95}" type="pres">
      <dgm:prSet presAssocID="{44789B23-D5CF-4B2E-8875-EC4F51D49C8B}" presName="hierChild3" presStyleCnt="0"/>
      <dgm:spPr/>
    </dgm:pt>
  </dgm:ptLst>
  <dgm:cxnLst>
    <dgm:cxn modelId="{606AAB1C-4BBA-451F-8D98-56B29CAA5024}" type="presOf" srcId="{EF6BA5FF-615B-4224-BB2F-84E679920927}" destId="{F84086F1-2327-4775-B935-72454F165D10}" srcOrd="0" destOrd="0" presId="urn:microsoft.com/office/officeart/2005/8/layout/orgChart1"/>
    <dgm:cxn modelId="{04FC7999-3AA7-41BE-84BE-A171B9EAF83F}" type="presOf" srcId="{CB3D4CA7-650B-4370-98DC-7803C265A25E}" destId="{1EEAF744-63BA-47A0-8DB5-40F5009855F3}" srcOrd="1" destOrd="0" presId="urn:microsoft.com/office/officeart/2005/8/layout/orgChart1"/>
    <dgm:cxn modelId="{BD0145B8-9F66-4975-A5BA-016C20F567F1}" type="presOf" srcId="{2A0A21D5-FACA-4C19-A107-B82530B64459}" destId="{B5F68BB8-15C1-4B77-ADF5-1D61555B8C75}" srcOrd="0" destOrd="0" presId="urn:microsoft.com/office/officeart/2005/8/layout/orgChart1"/>
    <dgm:cxn modelId="{EE8E100C-53D3-4B11-9920-AE2F82D888FC}" srcId="{EF6BA5FF-615B-4224-BB2F-84E679920927}" destId="{44789B23-D5CF-4B2E-8875-EC4F51D49C8B}" srcOrd="0" destOrd="0" parTransId="{52F9DB24-C360-4C7C-A9D6-1498B8BC3AC9}" sibTransId="{34141FAB-36FF-4738-9F9C-00BBF9A37C02}"/>
    <dgm:cxn modelId="{2C99B88F-F7F3-4D03-ADAB-650D3A326A01}" srcId="{44789B23-D5CF-4B2E-8875-EC4F51D49C8B}" destId="{E007DD74-7CE2-4809-9397-DADA23A4B224}" srcOrd="7" destOrd="0" parTransId="{79C83BA3-57BC-44B1-B070-AAADC271D47A}" sibTransId="{34FE32D2-96F4-4075-99E4-09E48C194163}"/>
    <dgm:cxn modelId="{92464F23-8F8B-44FD-B209-AA6158AC54A0}" type="presOf" srcId="{44789B23-D5CF-4B2E-8875-EC4F51D49C8B}" destId="{6B2EA46E-5C3D-4E7D-BBE7-788173ECF670}" srcOrd="1" destOrd="0" presId="urn:microsoft.com/office/officeart/2005/8/layout/orgChart1"/>
    <dgm:cxn modelId="{4B978FD9-5BB9-421E-90D2-4E53102F34FF}" type="presOf" srcId="{B2BFAC9A-15B5-4272-B23E-F28DF94A7CDD}" destId="{9E02AE94-6ED3-4FBA-9029-4347E76B8933}" srcOrd="0" destOrd="0" presId="urn:microsoft.com/office/officeart/2005/8/layout/orgChart1"/>
    <dgm:cxn modelId="{F206DEB3-0841-4CB6-A7B2-F6E58A3B486E}" type="presOf" srcId="{4BF658C3-78B7-46E8-BE87-CDE7D96A4187}" destId="{C72E0718-9F06-43F4-B5AD-55623EF84CD6}" srcOrd="1" destOrd="0" presId="urn:microsoft.com/office/officeart/2005/8/layout/orgChart1"/>
    <dgm:cxn modelId="{00249640-A46C-4D44-8068-0E9B4197A3EC}" type="presOf" srcId="{BDF85834-3A3C-47B1-8DE5-0403B90DE3DB}" destId="{09C35536-6F8C-4D33-B230-B073DEF1C1E3}" srcOrd="1" destOrd="0" presId="urn:microsoft.com/office/officeart/2005/8/layout/orgChart1"/>
    <dgm:cxn modelId="{856E16E2-6011-4C0D-AB7F-E5E598F6DBF5}" type="presOf" srcId="{44789B23-D5CF-4B2E-8875-EC4F51D49C8B}" destId="{D31B6AE9-523A-48A5-8CFF-5E443EDE6A7E}" srcOrd="0" destOrd="0" presId="urn:microsoft.com/office/officeart/2005/8/layout/orgChart1"/>
    <dgm:cxn modelId="{22AA0C35-A765-4D7D-928D-537CFDECA7C1}" type="presOf" srcId="{EB1E632A-0C5F-4D90-89E7-5F9D8FD213C9}" destId="{A4826691-387F-4803-A6A0-481D181C6EF7}" srcOrd="0" destOrd="0" presId="urn:microsoft.com/office/officeart/2005/8/layout/orgChart1"/>
    <dgm:cxn modelId="{C7F61F65-C01C-45BF-8F35-9408AAC06A0F}" type="presOf" srcId="{75EDA8C3-3BD2-4FE1-9077-947DB901F660}" destId="{32B2CDF9-A7D0-4D67-8FF0-D2FFF4FC1B92}" srcOrd="1" destOrd="0" presId="urn:microsoft.com/office/officeart/2005/8/layout/orgChart1"/>
    <dgm:cxn modelId="{A5ADCA04-DDE2-458E-AA51-EA98C169EAB4}" srcId="{44789B23-D5CF-4B2E-8875-EC4F51D49C8B}" destId="{A2CAA73C-5973-4ECB-9BF7-F9B7D6AC33A1}" srcOrd="8" destOrd="0" parTransId="{A2E5BD32-1027-4B13-BF95-D07E89F033AA}" sibTransId="{CD925F6E-5671-46C8-933E-DDA63BE134C7}"/>
    <dgm:cxn modelId="{B7C94059-B083-411D-AEC0-967B00D1E05D}" type="presOf" srcId="{2A0A21D5-FACA-4C19-A107-B82530B64459}" destId="{5FACF5CE-5898-4FEC-9BB5-2A1DC9E63E5F}" srcOrd="1" destOrd="0" presId="urn:microsoft.com/office/officeart/2005/8/layout/orgChart1"/>
    <dgm:cxn modelId="{D5FA539C-9B74-4AB7-9EAC-1DED5B4994D0}" type="presOf" srcId="{A2CAA73C-5973-4ECB-9BF7-F9B7D6AC33A1}" destId="{5EB00D13-6426-467D-8B55-7AD8E732D9BF}" srcOrd="1" destOrd="0" presId="urn:microsoft.com/office/officeart/2005/8/layout/orgChart1"/>
    <dgm:cxn modelId="{58270C0F-EB57-4317-9474-66602E9434C0}" type="presOf" srcId="{6516C803-F19B-4C84-8C2A-ECD9249FEF34}" destId="{5FFCA6DA-70CA-4CA6-910B-8A4527DE73F4}" srcOrd="0" destOrd="0" presId="urn:microsoft.com/office/officeart/2005/8/layout/orgChart1"/>
    <dgm:cxn modelId="{9D1C4147-96C6-4CFD-83D5-EC83D40F9AAB}" srcId="{44789B23-D5CF-4B2E-8875-EC4F51D49C8B}" destId="{BDF85834-3A3C-47B1-8DE5-0403B90DE3DB}" srcOrd="3" destOrd="0" parTransId="{6516C803-F19B-4C84-8C2A-ECD9249FEF34}" sibTransId="{145DCBE3-214D-4A57-A4C8-A4803271290A}"/>
    <dgm:cxn modelId="{36168000-7A2D-45DD-AA8B-EF0991F229AE}" type="presOf" srcId="{75EDA8C3-3BD2-4FE1-9077-947DB901F660}" destId="{78C58E89-16C9-45E2-BA4E-D380F6ACC5E0}" srcOrd="0" destOrd="0" presId="urn:microsoft.com/office/officeart/2005/8/layout/orgChart1"/>
    <dgm:cxn modelId="{79A785D8-DB89-4126-AA8C-949419ACE240}" srcId="{44789B23-D5CF-4B2E-8875-EC4F51D49C8B}" destId="{2A0A21D5-FACA-4C19-A107-B82530B64459}" srcOrd="1" destOrd="0" parTransId="{B2BFAC9A-15B5-4272-B23E-F28DF94A7CDD}" sibTransId="{85F1AF91-D56B-49BA-ADD7-F826592C2D20}"/>
    <dgm:cxn modelId="{2A0C68E6-0581-48E3-93B7-D5024985CBBD}" type="presOf" srcId="{C0A60EBD-17F1-4B3E-8864-C37D8FED1C0F}" destId="{FCB2E0EE-F548-465C-9DA2-CB39B09556F8}" srcOrd="0" destOrd="0" presId="urn:microsoft.com/office/officeart/2005/8/layout/orgChart1"/>
    <dgm:cxn modelId="{CCB187E4-C30F-4D8A-9DA3-9068C93B96A6}" srcId="{44789B23-D5CF-4B2E-8875-EC4F51D49C8B}" destId="{EB1E632A-0C5F-4D90-89E7-5F9D8FD213C9}" srcOrd="0" destOrd="0" parTransId="{063BEDAB-FDA5-40D6-9ECE-9809E559C787}" sibTransId="{B2FD2987-5D63-4A30-9C2B-95EB2343AE3F}"/>
    <dgm:cxn modelId="{56F72615-2531-4F79-B24F-4C02B16147E6}" type="presOf" srcId="{BDF85834-3A3C-47B1-8DE5-0403B90DE3DB}" destId="{5DC10F41-03AC-4424-BED4-B071BDCAE6C6}" srcOrd="0" destOrd="0" presId="urn:microsoft.com/office/officeart/2005/8/layout/orgChart1"/>
    <dgm:cxn modelId="{1456CE24-0E6C-4349-9E58-BA45D75EFC05}" type="presOf" srcId="{031B347C-0720-4015-849F-214C3F5174EC}" destId="{CC066171-5EB5-46EA-A7FD-999EDEFC41D7}" srcOrd="0" destOrd="0" presId="urn:microsoft.com/office/officeart/2005/8/layout/orgChart1"/>
    <dgm:cxn modelId="{9E67C246-27CB-4700-B8F9-32E373586277}" type="presOf" srcId="{E007DD74-7CE2-4809-9397-DADA23A4B224}" destId="{A3009F86-8A33-405E-BFA7-0233319DAC04}" srcOrd="0" destOrd="0" presId="urn:microsoft.com/office/officeart/2005/8/layout/orgChart1"/>
    <dgm:cxn modelId="{D7113C4E-61B8-405C-9A8C-3221C4AB06F2}" type="presOf" srcId="{AB6AC29E-349D-4595-A1C4-B79A046E5878}" destId="{2445D88D-9694-4B8C-9102-16434490D8D2}" srcOrd="0" destOrd="0" presId="urn:microsoft.com/office/officeart/2005/8/layout/orgChart1"/>
    <dgm:cxn modelId="{65C3E8A8-256F-4BA1-A5F7-B9AD02C29784}" type="presOf" srcId="{40A7EB4F-1118-416A-A380-FADA7399141C}" destId="{98B4BFF5-1534-4254-B492-5D18FB55B1B8}" srcOrd="0" destOrd="0" presId="urn:microsoft.com/office/officeart/2005/8/layout/orgChart1"/>
    <dgm:cxn modelId="{0114BFA8-89A1-4740-807C-FBB274CCDDE6}" srcId="{44789B23-D5CF-4B2E-8875-EC4F51D49C8B}" destId="{75EDA8C3-3BD2-4FE1-9077-947DB901F660}" srcOrd="5" destOrd="0" parTransId="{93214324-8146-4A92-9F93-642ECBF2D976}" sibTransId="{70456E97-606F-49EF-8809-BE716F83B752}"/>
    <dgm:cxn modelId="{F38FB918-CD88-4035-9569-70DAE56F73EF}" type="presOf" srcId="{063BEDAB-FDA5-40D6-9ECE-9809E559C787}" destId="{E697EEFB-5502-49AC-B848-498ED6625915}" srcOrd="0" destOrd="0" presId="urn:microsoft.com/office/officeart/2005/8/layout/orgChart1"/>
    <dgm:cxn modelId="{31B036F6-B719-4EF0-90C7-6A52EBC26ABC}" type="presOf" srcId="{EB1E632A-0C5F-4D90-89E7-5F9D8FD213C9}" destId="{066DB67F-C4DC-4B58-9ECD-6935F8768544}" srcOrd="1" destOrd="0" presId="urn:microsoft.com/office/officeart/2005/8/layout/orgChart1"/>
    <dgm:cxn modelId="{9F280A9E-B8B0-49E3-88B2-87BBD34E93AF}" srcId="{44789B23-D5CF-4B2E-8875-EC4F51D49C8B}" destId="{031B347C-0720-4015-849F-214C3F5174EC}" srcOrd="9" destOrd="0" parTransId="{AB6AC29E-349D-4595-A1C4-B79A046E5878}" sibTransId="{7BD38CC1-AB37-46AB-A7D1-31D656275BFB}"/>
    <dgm:cxn modelId="{06B0D751-7E96-4710-95AE-F117BA1AB3B0}" type="presOf" srcId="{A2CAA73C-5973-4ECB-9BF7-F9B7D6AC33A1}" destId="{8DA56471-C00D-4408-8124-865AFA5AB152}" srcOrd="0" destOrd="0" presId="urn:microsoft.com/office/officeart/2005/8/layout/orgChart1"/>
    <dgm:cxn modelId="{59906BFD-BEDF-44FD-A2FA-C1B7E83A7E8A}" srcId="{44789B23-D5CF-4B2E-8875-EC4F51D49C8B}" destId="{4BF658C3-78B7-46E8-BE87-CDE7D96A4187}" srcOrd="4" destOrd="0" parTransId="{C0A60EBD-17F1-4B3E-8864-C37D8FED1C0F}" sibTransId="{467CD8BA-A960-4E44-A8C9-9345E31846B0}"/>
    <dgm:cxn modelId="{59AE6C59-C382-4763-954D-527E6D8EB590}" srcId="{44789B23-D5CF-4B2E-8875-EC4F51D49C8B}" destId="{CB3D4CA7-650B-4370-98DC-7803C265A25E}" srcOrd="2" destOrd="0" parTransId="{ED0CD037-9A80-403C-AD98-2D56E6B6E3FD}" sibTransId="{15477E34-14C4-4898-9F9C-7D02874D48F8}"/>
    <dgm:cxn modelId="{5ACF9C3A-1148-4784-A62D-47C6177A3406}" type="presOf" srcId="{ED0CD037-9A80-403C-AD98-2D56E6B6E3FD}" destId="{0FA256AC-1F89-4B6C-A7D0-8D84EC71B724}" srcOrd="0" destOrd="0" presId="urn:microsoft.com/office/officeart/2005/8/layout/orgChart1"/>
    <dgm:cxn modelId="{1D5637A1-DE2B-4067-9733-B873DDB20D39}" type="presOf" srcId="{031B347C-0720-4015-849F-214C3F5174EC}" destId="{B6BDBD00-0CA1-4068-B083-2FDD238C40A8}" srcOrd="1" destOrd="0" presId="urn:microsoft.com/office/officeart/2005/8/layout/orgChart1"/>
    <dgm:cxn modelId="{186C2363-2F30-41EB-81AF-97A8294E5E2D}" type="presOf" srcId="{A2E5BD32-1027-4B13-BF95-D07E89F033AA}" destId="{5A4AD318-DD07-4920-9D8F-7429C780C257}" srcOrd="0" destOrd="0" presId="urn:microsoft.com/office/officeart/2005/8/layout/orgChart1"/>
    <dgm:cxn modelId="{969B6040-FB16-4DF5-8613-9B7850E46E35}" type="presOf" srcId="{79C83BA3-57BC-44B1-B070-AAADC271D47A}" destId="{6DB164B8-CFF7-4E39-B27A-FA611326A257}" srcOrd="0" destOrd="0" presId="urn:microsoft.com/office/officeart/2005/8/layout/orgChart1"/>
    <dgm:cxn modelId="{1E76E36E-6175-455B-9536-256914D5A589}" srcId="{44789B23-D5CF-4B2E-8875-EC4F51D49C8B}" destId="{50A9415B-717E-4B6C-9297-3C051C7006F1}" srcOrd="6" destOrd="0" parTransId="{40A7EB4F-1118-416A-A380-FADA7399141C}" sibTransId="{E139B3E3-1EC4-42EF-B032-9BAD73EFA166}"/>
    <dgm:cxn modelId="{BE322CCF-766B-4A0C-9FAC-23781B8A57ED}" type="presOf" srcId="{CB3D4CA7-650B-4370-98DC-7803C265A25E}" destId="{4BAC8E5D-7670-419C-8887-D72CFB23E1DF}" srcOrd="0" destOrd="0" presId="urn:microsoft.com/office/officeart/2005/8/layout/orgChart1"/>
    <dgm:cxn modelId="{39EA0E77-8029-483B-8762-83906ECF2104}" type="presOf" srcId="{E007DD74-7CE2-4809-9397-DADA23A4B224}" destId="{7F9E4218-FBE3-4855-A100-60373CE9B22D}" srcOrd="1" destOrd="0" presId="urn:microsoft.com/office/officeart/2005/8/layout/orgChart1"/>
    <dgm:cxn modelId="{E12EABE2-D860-4200-B62B-632BA596E07D}" type="presOf" srcId="{93214324-8146-4A92-9F93-642ECBF2D976}" destId="{933B9686-24B2-44D6-8F3F-1CE1A4083637}" srcOrd="0" destOrd="0" presId="urn:microsoft.com/office/officeart/2005/8/layout/orgChart1"/>
    <dgm:cxn modelId="{F7C31D65-2614-42CC-BC12-D930994F23FA}" type="presOf" srcId="{4BF658C3-78B7-46E8-BE87-CDE7D96A4187}" destId="{305299DF-5161-4EC6-BC91-739D793D41D9}" srcOrd="0" destOrd="0" presId="urn:microsoft.com/office/officeart/2005/8/layout/orgChart1"/>
    <dgm:cxn modelId="{105CC83B-D2A0-40F0-A836-6C898803BA07}" type="presOf" srcId="{50A9415B-717E-4B6C-9297-3C051C7006F1}" destId="{93843936-7EE8-48CE-BED6-38F30EBE3A6D}" srcOrd="0" destOrd="0" presId="urn:microsoft.com/office/officeart/2005/8/layout/orgChart1"/>
    <dgm:cxn modelId="{22B5551D-6B04-4880-B87F-647D5B14ED58}" type="presOf" srcId="{50A9415B-717E-4B6C-9297-3C051C7006F1}" destId="{B96670FD-B9E5-4373-B02D-8618E62DA9E3}" srcOrd="1" destOrd="0" presId="urn:microsoft.com/office/officeart/2005/8/layout/orgChart1"/>
    <dgm:cxn modelId="{ACF3CD83-439E-470D-98B6-5B60F159111C}" type="presParOf" srcId="{F84086F1-2327-4775-B935-72454F165D10}" destId="{32FA355E-D974-41F6-83D5-11C5923EAF18}" srcOrd="0" destOrd="0" presId="urn:microsoft.com/office/officeart/2005/8/layout/orgChart1"/>
    <dgm:cxn modelId="{D70F7537-2518-4EC9-A0BA-20914A15722E}" type="presParOf" srcId="{32FA355E-D974-41F6-83D5-11C5923EAF18}" destId="{2F257424-B79C-4EED-8447-176FF3026EA5}" srcOrd="0" destOrd="0" presId="urn:microsoft.com/office/officeart/2005/8/layout/orgChart1"/>
    <dgm:cxn modelId="{BCECB62C-A197-40BD-9F60-8D5445281164}" type="presParOf" srcId="{2F257424-B79C-4EED-8447-176FF3026EA5}" destId="{D31B6AE9-523A-48A5-8CFF-5E443EDE6A7E}" srcOrd="0" destOrd="0" presId="urn:microsoft.com/office/officeart/2005/8/layout/orgChart1"/>
    <dgm:cxn modelId="{BE38038D-B31F-4BF9-ABFC-AD491FEAD179}" type="presParOf" srcId="{2F257424-B79C-4EED-8447-176FF3026EA5}" destId="{6B2EA46E-5C3D-4E7D-BBE7-788173ECF670}" srcOrd="1" destOrd="0" presId="urn:microsoft.com/office/officeart/2005/8/layout/orgChart1"/>
    <dgm:cxn modelId="{51ECA07E-D0F7-4621-AF06-301792B81586}" type="presParOf" srcId="{32FA355E-D974-41F6-83D5-11C5923EAF18}" destId="{8FFAD3AB-719E-4C00-A2A5-75833A9CECA3}" srcOrd="1" destOrd="0" presId="urn:microsoft.com/office/officeart/2005/8/layout/orgChart1"/>
    <dgm:cxn modelId="{CD8A0328-8C63-4B37-B5A6-D9FCB9BED2C5}" type="presParOf" srcId="{8FFAD3AB-719E-4C00-A2A5-75833A9CECA3}" destId="{E697EEFB-5502-49AC-B848-498ED6625915}" srcOrd="0" destOrd="0" presId="urn:microsoft.com/office/officeart/2005/8/layout/orgChart1"/>
    <dgm:cxn modelId="{485B6AC3-BF8E-4B01-8F9B-E0DAA685136D}" type="presParOf" srcId="{8FFAD3AB-719E-4C00-A2A5-75833A9CECA3}" destId="{75DAC230-A218-40FA-A363-4BB610B523B9}" srcOrd="1" destOrd="0" presId="urn:microsoft.com/office/officeart/2005/8/layout/orgChart1"/>
    <dgm:cxn modelId="{13BB7BF6-D907-411A-AE33-02A3B219AEAC}" type="presParOf" srcId="{75DAC230-A218-40FA-A363-4BB610B523B9}" destId="{6A741032-52F3-4538-9318-B7ADD8F88FA9}" srcOrd="0" destOrd="0" presId="urn:microsoft.com/office/officeart/2005/8/layout/orgChart1"/>
    <dgm:cxn modelId="{EAEA9121-8C1A-4D47-84A1-37BBED5CB90F}" type="presParOf" srcId="{6A741032-52F3-4538-9318-B7ADD8F88FA9}" destId="{A4826691-387F-4803-A6A0-481D181C6EF7}" srcOrd="0" destOrd="0" presId="urn:microsoft.com/office/officeart/2005/8/layout/orgChart1"/>
    <dgm:cxn modelId="{3EBCD9FC-3FC0-442A-BE87-3C3E245032DD}" type="presParOf" srcId="{6A741032-52F3-4538-9318-B7ADD8F88FA9}" destId="{066DB67F-C4DC-4B58-9ECD-6935F8768544}" srcOrd="1" destOrd="0" presId="urn:microsoft.com/office/officeart/2005/8/layout/orgChart1"/>
    <dgm:cxn modelId="{9860DB5E-A78C-4B94-8A12-20837BCB10FE}" type="presParOf" srcId="{75DAC230-A218-40FA-A363-4BB610B523B9}" destId="{83FBDDEF-298A-4C73-93A6-B8D3ABA95686}" srcOrd="1" destOrd="0" presId="urn:microsoft.com/office/officeart/2005/8/layout/orgChart1"/>
    <dgm:cxn modelId="{4EB5E1F3-7598-4CD8-AFB7-9B0863773338}" type="presParOf" srcId="{75DAC230-A218-40FA-A363-4BB610B523B9}" destId="{611EE0A3-E890-48FD-80BC-F889E8E6BCBF}" srcOrd="2" destOrd="0" presId="urn:microsoft.com/office/officeart/2005/8/layout/orgChart1"/>
    <dgm:cxn modelId="{77800486-6EE5-47A2-BA6B-5E97948E1AF5}" type="presParOf" srcId="{8FFAD3AB-719E-4C00-A2A5-75833A9CECA3}" destId="{9E02AE94-6ED3-4FBA-9029-4347E76B8933}" srcOrd="2" destOrd="0" presId="urn:microsoft.com/office/officeart/2005/8/layout/orgChart1"/>
    <dgm:cxn modelId="{664903BD-50A9-45DA-8F78-CB7CB63CE2E1}" type="presParOf" srcId="{8FFAD3AB-719E-4C00-A2A5-75833A9CECA3}" destId="{4A44FE6C-1F87-4C32-ABF7-80B851DD1C79}" srcOrd="3" destOrd="0" presId="urn:microsoft.com/office/officeart/2005/8/layout/orgChart1"/>
    <dgm:cxn modelId="{8980CD2E-3026-418F-AFED-1E3B68E4FDB7}" type="presParOf" srcId="{4A44FE6C-1F87-4C32-ABF7-80B851DD1C79}" destId="{11A3651D-36E6-400D-8D2B-9DC3181B198D}" srcOrd="0" destOrd="0" presId="urn:microsoft.com/office/officeart/2005/8/layout/orgChart1"/>
    <dgm:cxn modelId="{505B66C5-E106-486A-B303-2C443C987E27}" type="presParOf" srcId="{11A3651D-36E6-400D-8D2B-9DC3181B198D}" destId="{B5F68BB8-15C1-4B77-ADF5-1D61555B8C75}" srcOrd="0" destOrd="0" presId="urn:microsoft.com/office/officeart/2005/8/layout/orgChart1"/>
    <dgm:cxn modelId="{9A0E0E78-EB33-4C2C-A661-DD6BAFC0C06C}" type="presParOf" srcId="{11A3651D-36E6-400D-8D2B-9DC3181B198D}" destId="{5FACF5CE-5898-4FEC-9BB5-2A1DC9E63E5F}" srcOrd="1" destOrd="0" presId="urn:microsoft.com/office/officeart/2005/8/layout/orgChart1"/>
    <dgm:cxn modelId="{96640296-584C-48AE-9059-502EA7541066}" type="presParOf" srcId="{4A44FE6C-1F87-4C32-ABF7-80B851DD1C79}" destId="{119DCF9C-1581-4A65-9133-193F5A69DFC8}" srcOrd="1" destOrd="0" presId="urn:microsoft.com/office/officeart/2005/8/layout/orgChart1"/>
    <dgm:cxn modelId="{7BAE7F9E-1BD3-485F-80EC-88409EECADF9}" type="presParOf" srcId="{4A44FE6C-1F87-4C32-ABF7-80B851DD1C79}" destId="{CB434F54-4D65-4CAA-948F-A5FCBD7A575B}" srcOrd="2" destOrd="0" presId="urn:microsoft.com/office/officeart/2005/8/layout/orgChart1"/>
    <dgm:cxn modelId="{15E14529-C893-4560-859D-DAAA63E7F888}" type="presParOf" srcId="{8FFAD3AB-719E-4C00-A2A5-75833A9CECA3}" destId="{0FA256AC-1F89-4B6C-A7D0-8D84EC71B724}" srcOrd="4" destOrd="0" presId="urn:microsoft.com/office/officeart/2005/8/layout/orgChart1"/>
    <dgm:cxn modelId="{8EE2B916-B4E8-43A8-A6A5-1F97A88D01A4}" type="presParOf" srcId="{8FFAD3AB-719E-4C00-A2A5-75833A9CECA3}" destId="{FD406F19-3B22-4D1F-ADF5-74D188976232}" srcOrd="5" destOrd="0" presId="urn:microsoft.com/office/officeart/2005/8/layout/orgChart1"/>
    <dgm:cxn modelId="{B4B17C13-A5B4-43FC-A15A-D27DAD8E330E}" type="presParOf" srcId="{FD406F19-3B22-4D1F-ADF5-74D188976232}" destId="{6ECD329F-FB51-41A1-90BD-205D66F95FEF}" srcOrd="0" destOrd="0" presId="urn:microsoft.com/office/officeart/2005/8/layout/orgChart1"/>
    <dgm:cxn modelId="{E6E24EB7-D4CA-4A49-8FA3-5BE95134FF99}" type="presParOf" srcId="{6ECD329F-FB51-41A1-90BD-205D66F95FEF}" destId="{4BAC8E5D-7670-419C-8887-D72CFB23E1DF}" srcOrd="0" destOrd="0" presId="urn:microsoft.com/office/officeart/2005/8/layout/orgChart1"/>
    <dgm:cxn modelId="{09305A6F-536F-4888-AE7A-B06602108017}" type="presParOf" srcId="{6ECD329F-FB51-41A1-90BD-205D66F95FEF}" destId="{1EEAF744-63BA-47A0-8DB5-40F5009855F3}" srcOrd="1" destOrd="0" presId="urn:microsoft.com/office/officeart/2005/8/layout/orgChart1"/>
    <dgm:cxn modelId="{41312F9A-2F7C-41F9-A15E-5D952E12A740}" type="presParOf" srcId="{FD406F19-3B22-4D1F-ADF5-74D188976232}" destId="{25AB4798-CA81-47A9-9D7C-50F09AC0FB26}" srcOrd="1" destOrd="0" presId="urn:microsoft.com/office/officeart/2005/8/layout/orgChart1"/>
    <dgm:cxn modelId="{3A3A9FBB-D068-44B8-9E37-E9B24B203EDC}" type="presParOf" srcId="{FD406F19-3B22-4D1F-ADF5-74D188976232}" destId="{54A264EB-48FA-4888-9C8B-FC626B25677F}" srcOrd="2" destOrd="0" presId="urn:microsoft.com/office/officeart/2005/8/layout/orgChart1"/>
    <dgm:cxn modelId="{FE4BA0B2-2989-4D68-90B5-115EC6D8652B}" type="presParOf" srcId="{8FFAD3AB-719E-4C00-A2A5-75833A9CECA3}" destId="{5FFCA6DA-70CA-4CA6-910B-8A4527DE73F4}" srcOrd="6" destOrd="0" presId="urn:microsoft.com/office/officeart/2005/8/layout/orgChart1"/>
    <dgm:cxn modelId="{663A064D-64BB-43D2-B0C1-2AB7F87F9DA9}" type="presParOf" srcId="{8FFAD3AB-719E-4C00-A2A5-75833A9CECA3}" destId="{E7AD82AD-9E44-4F1B-884C-3AF89E725C84}" srcOrd="7" destOrd="0" presId="urn:microsoft.com/office/officeart/2005/8/layout/orgChart1"/>
    <dgm:cxn modelId="{94D7A73A-F540-4986-9862-070FF61C5AF5}" type="presParOf" srcId="{E7AD82AD-9E44-4F1B-884C-3AF89E725C84}" destId="{8323C301-0897-482E-B265-76C915A075F4}" srcOrd="0" destOrd="0" presId="urn:microsoft.com/office/officeart/2005/8/layout/orgChart1"/>
    <dgm:cxn modelId="{73657CC2-2176-48BF-B57C-0573AEA52AB6}" type="presParOf" srcId="{8323C301-0897-482E-B265-76C915A075F4}" destId="{5DC10F41-03AC-4424-BED4-B071BDCAE6C6}" srcOrd="0" destOrd="0" presId="urn:microsoft.com/office/officeart/2005/8/layout/orgChart1"/>
    <dgm:cxn modelId="{01687477-6F1D-42B6-8856-FF38031E2CE9}" type="presParOf" srcId="{8323C301-0897-482E-B265-76C915A075F4}" destId="{09C35536-6F8C-4D33-B230-B073DEF1C1E3}" srcOrd="1" destOrd="0" presId="urn:microsoft.com/office/officeart/2005/8/layout/orgChart1"/>
    <dgm:cxn modelId="{E4FB87FC-39A0-4266-B691-0C1FFD623D74}" type="presParOf" srcId="{E7AD82AD-9E44-4F1B-884C-3AF89E725C84}" destId="{1BF7CFDE-CFBF-4336-AADD-14606489356F}" srcOrd="1" destOrd="0" presId="urn:microsoft.com/office/officeart/2005/8/layout/orgChart1"/>
    <dgm:cxn modelId="{9EB1D9BE-5FA7-4BFB-86BE-F7865A60B4D1}" type="presParOf" srcId="{E7AD82AD-9E44-4F1B-884C-3AF89E725C84}" destId="{66D27804-E43C-4CF3-BC3C-F6A700EE218D}" srcOrd="2" destOrd="0" presId="urn:microsoft.com/office/officeart/2005/8/layout/orgChart1"/>
    <dgm:cxn modelId="{EA8D8109-2744-4681-BFDB-510701DBBA5E}" type="presParOf" srcId="{8FFAD3AB-719E-4C00-A2A5-75833A9CECA3}" destId="{FCB2E0EE-F548-465C-9DA2-CB39B09556F8}" srcOrd="8" destOrd="0" presId="urn:microsoft.com/office/officeart/2005/8/layout/orgChart1"/>
    <dgm:cxn modelId="{85E13AC6-5F2C-4564-95DB-CBE0DF316203}" type="presParOf" srcId="{8FFAD3AB-719E-4C00-A2A5-75833A9CECA3}" destId="{E39C6206-8638-4D22-A150-3B7E2D9E893B}" srcOrd="9" destOrd="0" presId="urn:microsoft.com/office/officeart/2005/8/layout/orgChart1"/>
    <dgm:cxn modelId="{D2AC624C-DA4C-4E78-8563-0AFFBE8E0590}" type="presParOf" srcId="{E39C6206-8638-4D22-A150-3B7E2D9E893B}" destId="{F1D3E2EB-29C6-4B28-8B30-3FC9397E98E5}" srcOrd="0" destOrd="0" presId="urn:microsoft.com/office/officeart/2005/8/layout/orgChart1"/>
    <dgm:cxn modelId="{994B64A4-C663-4E18-8483-8915DC33BEDB}" type="presParOf" srcId="{F1D3E2EB-29C6-4B28-8B30-3FC9397E98E5}" destId="{305299DF-5161-4EC6-BC91-739D793D41D9}" srcOrd="0" destOrd="0" presId="urn:microsoft.com/office/officeart/2005/8/layout/orgChart1"/>
    <dgm:cxn modelId="{C63F3830-BDE1-49AA-AF1A-CE4C7E4937C9}" type="presParOf" srcId="{F1D3E2EB-29C6-4B28-8B30-3FC9397E98E5}" destId="{C72E0718-9F06-43F4-B5AD-55623EF84CD6}" srcOrd="1" destOrd="0" presId="urn:microsoft.com/office/officeart/2005/8/layout/orgChart1"/>
    <dgm:cxn modelId="{F50012C4-AA92-4574-B3DB-F1C251413C97}" type="presParOf" srcId="{E39C6206-8638-4D22-A150-3B7E2D9E893B}" destId="{2157CD83-7CEF-4CB0-BA11-E8C7BFC27A51}" srcOrd="1" destOrd="0" presId="urn:microsoft.com/office/officeart/2005/8/layout/orgChart1"/>
    <dgm:cxn modelId="{FABF8236-56B2-417B-9EFE-C677EB5B2D76}" type="presParOf" srcId="{E39C6206-8638-4D22-A150-3B7E2D9E893B}" destId="{3752A969-F9C5-4A6A-8569-03CC9581619A}" srcOrd="2" destOrd="0" presId="urn:microsoft.com/office/officeart/2005/8/layout/orgChart1"/>
    <dgm:cxn modelId="{B1715EEB-A273-4A5C-B7BF-108E9CC796F9}" type="presParOf" srcId="{8FFAD3AB-719E-4C00-A2A5-75833A9CECA3}" destId="{933B9686-24B2-44D6-8F3F-1CE1A4083637}" srcOrd="10" destOrd="0" presId="urn:microsoft.com/office/officeart/2005/8/layout/orgChart1"/>
    <dgm:cxn modelId="{A91FDFF6-B62A-49D9-BD27-C3CE5A94A567}" type="presParOf" srcId="{8FFAD3AB-719E-4C00-A2A5-75833A9CECA3}" destId="{B0C7CB83-FC74-419D-8A8F-5F9DA70DF5C4}" srcOrd="11" destOrd="0" presId="urn:microsoft.com/office/officeart/2005/8/layout/orgChart1"/>
    <dgm:cxn modelId="{0C204ACA-B91E-400C-8FC8-BD96AA09446E}" type="presParOf" srcId="{B0C7CB83-FC74-419D-8A8F-5F9DA70DF5C4}" destId="{7D42F660-7186-42C1-80C0-14E9ABE2B540}" srcOrd="0" destOrd="0" presId="urn:microsoft.com/office/officeart/2005/8/layout/orgChart1"/>
    <dgm:cxn modelId="{C9D4F371-6C27-4BF7-A0F2-DB6DC8CC47B6}" type="presParOf" srcId="{7D42F660-7186-42C1-80C0-14E9ABE2B540}" destId="{78C58E89-16C9-45E2-BA4E-D380F6ACC5E0}" srcOrd="0" destOrd="0" presId="urn:microsoft.com/office/officeart/2005/8/layout/orgChart1"/>
    <dgm:cxn modelId="{027D2013-0B75-4129-BF2B-994E6894FFDA}" type="presParOf" srcId="{7D42F660-7186-42C1-80C0-14E9ABE2B540}" destId="{32B2CDF9-A7D0-4D67-8FF0-D2FFF4FC1B92}" srcOrd="1" destOrd="0" presId="urn:microsoft.com/office/officeart/2005/8/layout/orgChart1"/>
    <dgm:cxn modelId="{AF231871-17F6-4399-B6C8-04382BDF097C}" type="presParOf" srcId="{B0C7CB83-FC74-419D-8A8F-5F9DA70DF5C4}" destId="{8983FA87-D92F-4E7A-8C81-34F02F918AF3}" srcOrd="1" destOrd="0" presId="urn:microsoft.com/office/officeart/2005/8/layout/orgChart1"/>
    <dgm:cxn modelId="{A371C076-F4F5-44ED-A38D-B7D20331C0F8}" type="presParOf" srcId="{B0C7CB83-FC74-419D-8A8F-5F9DA70DF5C4}" destId="{FF829EE4-22D9-4E8A-861C-93D902FC6063}" srcOrd="2" destOrd="0" presId="urn:microsoft.com/office/officeart/2005/8/layout/orgChart1"/>
    <dgm:cxn modelId="{77532DDB-A78A-4BBB-88CB-B4A86572A91E}" type="presParOf" srcId="{8FFAD3AB-719E-4C00-A2A5-75833A9CECA3}" destId="{98B4BFF5-1534-4254-B492-5D18FB55B1B8}" srcOrd="12" destOrd="0" presId="urn:microsoft.com/office/officeart/2005/8/layout/orgChart1"/>
    <dgm:cxn modelId="{8D31681E-5E42-4C2D-94A4-4F43ACDDEB45}" type="presParOf" srcId="{8FFAD3AB-719E-4C00-A2A5-75833A9CECA3}" destId="{3C57A439-346B-481D-BEA1-86070418AC6C}" srcOrd="13" destOrd="0" presId="urn:microsoft.com/office/officeart/2005/8/layout/orgChart1"/>
    <dgm:cxn modelId="{57390BE4-610A-4EFC-8633-10E45F3FFDA3}" type="presParOf" srcId="{3C57A439-346B-481D-BEA1-86070418AC6C}" destId="{32A78714-6006-4D4A-AF0A-4B11D1734E54}" srcOrd="0" destOrd="0" presId="urn:microsoft.com/office/officeart/2005/8/layout/orgChart1"/>
    <dgm:cxn modelId="{ACA81F2B-3CCD-43A3-946F-7C512FC383FB}" type="presParOf" srcId="{32A78714-6006-4D4A-AF0A-4B11D1734E54}" destId="{93843936-7EE8-48CE-BED6-38F30EBE3A6D}" srcOrd="0" destOrd="0" presId="urn:microsoft.com/office/officeart/2005/8/layout/orgChart1"/>
    <dgm:cxn modelId="{37824005-3C34-4305-8387-9856864D2B24}" type="presParOf" srcId="{32A78714-6006-4D4A-AF0A-4B11D1734E54}" destId="{B96670FD-B9E5-4373-B02D-8618E62DA9E3}" srcOrd="1" destOrd="0" presId="urn:microsoft.com/office/officeart/2005/8/layout/orgChart1"/>
    <dgm:cxn modelId="{FF643ACC-4EFA-4F6A-A83A-6333E4D3DDBE}" type="presParOf" srcId="{3C57A439-346B-481D-BEA1-86070418AC6C}" destId="{ECA2785D-1581-4982-9484-63A785F39D52}" srcOrd="1" destOrd="0" presId="urn:microsoft.com/office/officeart/2005/8/layout/orgChart1"/>
    <dgm:cxn modelId="{7FDDF8D1-1356-40D9-855A-65CA41B567DB}" type="presParOf" srcId="{3C57A439-346B-481D-BEA1-86070418AC6C}" destId="{EE190023-44BB-4669-BA12-262AEDB3427A}" srcOrd="2" destOrd="0" presId="urn:microsoft.com/office/officeart/2005/8/layout/orgChart1"/>
    <dgm:cxn modelId="{E4D9F14B-BCFE-4258-97CB-0E306F780B9C}" type="presParOf" srcId="{8FFAD3AB-719E-4C00-A2A5-75833A9CECA3}" destId="{6DB164B8-CFF7-4E39-B27A-FA611326A257}" srcOrd="14" destOrd="0" presId="urn:microsoft.com/office/officeart/2005/8/layout/orgChart1"/>
    <dgm:cxn modelId="{C7D2E43B-12F9-457D-8F46-1035D0F86A21}" type="presParOf" srcId="{8FFAD3AB-719E-4C00-A2A5-75833A9CECA3}" destId="{C001AB5A-E12C-4F54-AF11-53ECC434EB52}" srcOrd="15" destOrd="0" presId="urn:microsoft.com/office/officeart/2005/8/layout/orgChart1"/>
    <dgm:cxn modelId="{391F6A5B-9ACD-464B-B3F8-6F9962DB103D}" type="presParOf" srcId="{C001AB5A-E12C-4F54-AF11-53ECC434EB52}" destId="{A5B878D1-806D-4329-B9C0-0147491FF417}" srcOrd="0" destOrd="0" presId="urn:microsoft.com/office/officeart/2005/8/layout/orgChart1"/>
    <dgm:cxn modelId="{5DBA88E9-64BE-48AC-96BA-2328D84F396E}" type="presParOf" srcId="{A5B878D1-806D-4329-B9C0-0147491FF417}" destId="{A3009F86-8A33-405E-BFA7-0233319DAC04}" srcOrd="0" destOrd="0" presId="urn:microsoft.com/office/officeart/2005/8/layout/orgChart1"/>
    <dgm:cxn modelId="{F34539F2-A363-4361-BC95-C7B2576A3148}" type="presParOf" srcId="{A5B878D1-806D-4329-B9C0-0147491FF417}" destId="{7F9E4218-FBE3-4855-A100-60373CE9B22D}" srcOrd="1" destOrd="0" presId="urn:microsoft.com/office/officeart/2005/8/layout/orgChart1"/>
    <dgm:cxn modelId="{664C3E2F-9EA8-4EA4-8B1D-DF87860443C8}" type="presParOf" srcId="{C001AB5A-E12C-4F54-AF11-53ECC434EB52}" destId="{F4ABF460-8060-4B5E-AEE4-21AD93EF253B}" srcOrd="1" destOrd="0" presId="urn:microsoft.com/office/officeart/2005/8/layout/orgChart1"/>
    <dgm:cxn modelId="{F3AE6295-FCA9-4956-AB2F-ADE633D518AB}" type="presParOf" srcId="{C001AB5A-E12C-4F54-AF11-53ECC434EB52}" destId="{BA1EA23A-CE6B-48BB-B51F-9452522635E5}" srcOrd="2" destOrd="0" presId="urn:microsoft.com/office/officeart/2005/8/layout/orgChart1"/>
    <dgm:cxn modelId="{97CB4C21-D4A9-41DC-B531-98AB12870BB9}" type="presParOf" srcId="{8FFAD3AB-719E-4C00-A2A5-75833A9CECA3}" destId="{5A4AD318-DD07-4920-9D8F-7429C780C257}" srcOrd="16" destOrd="0" presId="urn:microsoft.com/office/officeart/2005/8/layout/orgChart1"/>
    <dgm:cxn modelId="{453B6F08-879D-4D67-947E-8AC22ED8782A}" type="presParOf" srcId="{8FFAD3AB-719E-4C00-A2A5-75833A9CECA3}" destId="{0EB6956E-C4F8-46D5-931B-59E4B72C8DD7}" srcOrd="17" destOrd="0" presId="urn:microsoft.com/office/officeart/2005/8/layout/orgChart1"/>
    <dgm:cxn modelId="{7ED75B7F-6404-4A31-BC17-9BB0585B43B8}" type="presParOf" srcId="{0EB6956E-C4F8-46D5-931B-59E4B72C8DD7}" destId="{F3EA8021-D46E-40EE-83D1-2796A1FB22B0}" srcOrd="0" destOrd="0" presId="urn:microsoft.com/office/officeart/2005/8/layout/orgChart1"/>
    <dgm:cxn modelId="{9CEC6B06-AFB8-4597-B317-6D6FE2879935}" type="presParOf" srcId="{F3EA8021-D46E-40EE-83D1-2796A1FB22B0}" destId="{8DA56471-C00D-4408-8124-865AFA5AB152}" srcOrd="0" destOrd="0" presId="urn:microsoft.com/office/officeart/2005/8/layout/orgChart1"/>
    <dgm:cxn modelId="{39E92858-18D6-4FC6-9748-931F3BD1DB8C}" type="presParOf" srcId="{F3EA8021-D46E-40EE-83D1-2796A1FB22B0}" destId="{5EB00D13-6426-467D-8B55-7AD8E732D9BF}" srcOrd="1" destOrd="0" presId="urn:microsoft.com/office/officeart/2005/8/layout/orgChart1"/>
    <dgm:cxn modelId="{4A2B6345-063F-4B87-9669-DF4619DE3268}" type="presParOf" srcId="{0EB6956E-C4F8-46D5-931B-59E4B72C8DD7}" destId="{3A010DF4-8E7B-40B1-A328-7392D1800542}" srcOrd="1" destOrd="0" presId="urn:microsoft.com/office/officeart/2005/8/layout/orgChart1"/>
    <dgm:cxn modelId="{404819D4-BBE1-492F-840E-8EC64701328F}" type="presParOf" srcId="{0EB6956E-C4F8-46D5-931B-59E4B72C8DD7}" destId="{4C21840E-BCFF-431F-B2C7-CA6A776AD14D}" srcOrd="2" destOrd="0" presId="urn:microsoft.com/office/officeart/2005/8/layout/orgChart1"/>
    <dgm:cxn modelId="{E51C6F4C-5B98-4E8B-B46B-9CADD3D96D06}" type="presParOf" srcId="{8FFAD3AB-719E-4C00-A2A5-75833A9CECA3}" destId="{2445D88D-9694-4B8C-9102-16434490D8D2}" srcOrd="18" destOrd="0" presId="urn:microsoft.com/office/officeart/2005/8/layout/orgChart1"/>
    <dgm:cxn modelId="{3F0C8E17-0D31-4D79-BF9F-4374C6406804}" type="presParOf" srcId="{8FFAD3AB-719E-4C00-A2A5-75833A9CECA3}" destId="{93283CA4-C21D-447A-AE2D-FE1D17DE0E16}" srcOrd="19" destOrd="0" presId="urn:microsoft.com/office/officeart/2005/8/layout/orgChart1"/>
    <dgm:cxn modelId="{45F9271F-2E57-4CCD-BCDE-64988A2BD49F}" type="presParOf" srcId="{93283CA4-C21D-447A-AE2D-FE1D17DE0E16}" destId="{93A2D34D-C117-4A92-A466-199550717AD8}" srcOrd="0" destOrd="0" presId="urn:microsoft.com/office/officeart/2005/8/layout/orgChart1"/>
    <dgm:cxn modelId="{C51126FF-FB03-4AE3-9A35-3A375A03B39B}" type="presParOf" srcId="{93A2D34D-C117-4A92-A466-199550717AD8}" destId="{CC066171-5EB5-46EA-A7FD-999EDEFC41D7}" srcOrd="0" destOrd="0" presId="urn:microsoft.com/office/officeart/2005/8/layout/orgChart1"/>
    <dgm:cxn modelId="{CDF1127C-C986-4C85-BB83-9BA82736E0EE}" type="presParOf" srcId="{93A2D34D-C117-4A92-A466-199550717AD8}" destId="{B6BDBD00-0CA1-4068-B083-2FDD238C40A8}" srcOrd="1" destOrd="0" presId="urn:microsoft.com/office/officeart/2005/8/layout/orgChart1"/>
    <dgm:cxn modelId="{C419D7FC-6A87-4333-8F6F-0374DF744BBB}" type="presParOf" srcId="{93283CA4-C21D-447A-AE2D-FE1D17DE0E16}" destId="{16C60EBB-ED48-465B-BC90-2D8EF3CAA8F1}" srcOrd="1" destOrd="0" presId="urn:microsoft.com/office/officeart/2005/8/layout/orgChart1"/>
    <dgm:cxn modelId="{31404196-F311-4DE3-B69D-AF5003F2EA33}" type="presParOf" srcId="{93283CA4-C21D-447A-AE2D-FE1D17DE0E16}" destId="{2C410989-2FC8-409B-9086-56230FD33059}" srcOrd="2" destOrd="0" presId="urn:microsoft.com/office/officeart/2005/8/layout/orgChart1"/>
    <dgm:cxn modelId="{C2F79F62-4080-43A8-9AE5-D4420A52AF9E}" type="presParOf" srcId="{32FA355E-D974-41F6-83D5-11C5923EAF18}" destId="{00B8859C-5315-4848-B2DB-DDFB45D3CD95}"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A952B1-4665-40CD-B031-1623BFE2CD10}">
      <dsp:nvSpPr>
        <dsp:cNvPr id="0" name=""/>
        <dsp:cNvSpPr/>
      </dsp:nvSpPr>
      <dsp:spPr>
        <a:xfrm rot="5400000">
          <a:off x="-139850" y="140109"/>
          <a:ext cx="932333" cy="652633"/>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rtl="0">
            <a:lnSpc>
              <a:spcPct val="90000"/>
            </a:lnSpc>
            <a:spcBef>
              <a:spcPct val="0"/>
            </a:spcBef>
            <a:spcAft>
              <a:spcPct val="35000"/>
            </a:spcAft>
          </a:pPr>
          <a:r>
            <a:rPr lang="en-US" sz="1900" kern="1200" smtClean="0"/>
            <a:t>1988</a:t>
          </a:r>
          <a:endParaRPr lang="en-US" sz="1900" kern="1200"/>
        </a:p>
      </dsp:txBody>
      <dsp:txXfrm rot="-5400000">
        <a:off x="1" y="326576"/>
        <a:ext cx="652633" cy="279700"/>
      </dsp:txXfrm>
    </dsp:sp>
    <dsp:sp modelId="{CEF39865-6BE3-421E-946F-2D9FCC00FA5C}">
      <dsp:nvSpPr>
        <dsp:cNvPr id="0" name=""/>
        <dsp:cNvSpPr/>
      </dsp:nvSpPr>
      <dsp:spPr>
        <a:xfrm rot="5400000">
          <a:off x="4157158" y="-3504265"/>
          <a:ext cx="606016" cy="7615066"/>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rtl="0">
            <a:lnSpc>
              <a:spcPct val="90000"/>
            </a:lnSpc>
            <a:spcBef>
              <a:spcPct val="0"/>
            </a:spcBef>
            <a:spcAft>
              <a:spcPct val="15000"/>
            </a:spcAft>
            <a:buChar char="••"/>
          </a:pPr>
          <a:r>
            <a:rPr lang="en-US" sz="2900" kern="1200" dirty="0" smtClean="0"/>
            <a:t>First Known Cyberattack: The Morris Worm</a:t>
          </a:r>
          <a:endParaRPr lang="en-US" sz="2900" kern="1200" dirty="0"/>
        </a:p>
      </dsp:txBody>
      <dsp:txXfrm rot="-5400000">
        <a:off x="652634" y="29842"/>
        <a:ext cx="7585483" cy="546850"/>
      </dsp:txXfrm>
    </dsp:sp>
    <dsp:sp modelId="{C3C0010C-B2EE-4DDA-96EC-7EC489AA9046}">
      <dsp:nvSpPr>
        <dsp:cNvPr id="0" name=""/>
        <dsp:cNvSpPr/>
      </dsp:nvSpPr>
      <dsp:spPr>
        <a:xfrm rot="5400000">
          <a:off x="-139850" y="974619"/>
          <a:ext cx="932333" cy="652633"/>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rtl="0">
            <a:lnSpc>
              <a:spcPct val="90000"/>
            </a:lnSpc>
            <a:spcBef>
              <a:spcPct val="0"/>
            </a:spcBef>
            <a:spcAft>
              <a:spcPct val="35000"/>
            </a:spcAft>
          </a:pPr>
          <a:r>
            <a:rPr lang="en-US" sz="1900" kern="1200" smtClean="0"/>
            <a:t>2000</a:t>
          </a:r>
          <a:endParaRPr lang="en-US" sz="1900" kern="1200"/>
        </a:p>
      </dsp:txBody>
      <dsp:txXfrm rot="-5400000">
        <a:off x="1" y="1161086"/>
        <a:ext cx="652633" cy="279700"/>
      </dsp:txXfrm>
    </dsp:sp>
    <dsp:sp modelId="{D383C5A9-315A-4B00-AFF1-F534BB625DF0}">
      <dsp:nvSpPr>
        <dsp:cNvPr id="0" name=""/>
        <dsp:cNvSpPr/>
      </dsp:nvSpPr>
      <dsp:spPr>
        <a:xfrm rot="5400000">
          <a:off x="4157158" y="-2669755"/>
          <a:ext cx="606016" cy="7615066"/>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rtl="0">
            <a:lnSpc>
              <a:spcPct val="90000"/>
            </a:lnSpc>
            <a:spcBef>
              <a:spcPct val="0"/>
            </a:spcBef>
            <a:spcAft>
              <a:spcPct val="15000"/>
            </a:spcAft>
            <a:buChar char="••"/>
          </a:pPr>
          <a:r>
            <a:rPr lang="en-US" sz="2900" kern="1200" smtClean="0"/>
            <a:t>Email Phishing</a:t>
          </a:r>
          <a:endParaRPr lang="en-US" sz="2900" kern="1200"/>
        </a:p>
      </dsp:txBody>
      <dsp:txXfrm rot="-5400000">
        <a:off x="652634" y="864352"/>
        <a:ext cx="7585483" cy="546850"/>
      </dsp:txXfrm>
    </dsp:sp>
    <dsp:sp modelId="{5274F756-DF96-46F1-BA82-BBC414D6E9AF}">
      <dsp:nvSpPr>
        <dsp:cNvPr id="0" name=""/>
        <dsp:cNvSpPr/>
      </dsp:nvSpPr>
      <dsp:spPr>
        <a:xfrm rot="5400000">
          <a:off x="-139850" y="1809128"/>
          <a:ext cx="932333" cy="652633"/>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rtl="0">
            <a:lnSpc>
              <a:spcPct val="90000"/>
            </a:lnSpc>
            <a:spcBef>
              <a:spcPct val="0"/>
            </a:spcBef>
            <a:spcAft>
              <a:spcPct val="35000"/>
            </a:spcAft>
          </a:pPr>
          <a:r>
            <a:rPr lang="en-US" sz="1900" kern="1200" smtClean="0"/>
            <a:t>2007</a:t>
          </a:r>
          <a:endParaRPr lang="en-US" sz="1900" kern="1200"/>
        </a:p>
      </dsp:txBody>
      <dsp:txXfrm rot="-5400000">
        <a:off x="1" y="1995595"/>
        <a:ext cx="652633" cy="279700"/>
      </dsp:txXfrm>
    </dsp:sp>
    <dsp:sp modelId="{95E50A02-0828-4855-82D0-A22D44A46B16}">
      <dsp:nvSpPr>
        <dsp:cNvPr id="0" name=""/>
        <dsp:cNvSpPr/>
      </dsp:nvSpPr>
      <dsp:spPr>
        <a:xfrm rot="5400000">
          <a:off x="4157158" y="-1835246"/>
          <a:ext cx="606016" cy="7615066"/>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rtl="0">
            <a:lnSpc>
              <a:spcPct val="90000"/>
            </a:lnSpc>
            <a:spcBef>
              <a:spcPct val="0"/>
            </a:spcBef>
            <a:spcAft>
              <a:spcPct val="15000"/>
            </a:spcAft>
            <a:buChar char="••"/>
          </a:pPr>
          <a:r>
            <a:rPr lang="en-US" sz="2900" kern="1200" dirty="0" smtClean="0"/>
            <a:t>Denial-of-Service Attacks</a:t>
          </a:r>
          <a:endParaRPr lang="en-US" sz="2900" kern="1200" dirty="0"/>
        </a:p>
      </dsp:txBody>
      <dsp:txXfrm rot="-5400000">
        <a:off x="652634" y="1698861"/>
        <a:ext cx="7585483" cy="546850"/>
      </dsp:txXfrm>
    </dsp:sp>
    <dsp:sp modelId="{F405831D-3F80-4261-AE47-406EE7F55642}">
      <dsp:nvSpPr>
        <dsp:cNvPr id="0" name=""/>
        <dsp:cNvSpPr/>
      </dsp:nvSpPr>
      <dsp:spPr>
        <a:xfrm rot="5400000">
          <a:off x="-139850" y="2643637"/>
          <a:ext cx="932333" cy="652633"/>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rtl="0">
            <a:lnSpc>
              <a:spcPct val="90000"/>
            </a:lnSpc>
            <a:spcBef>
              <a:spcPct val="0"/>
            </a:spcBef>
            <a:spcAft>
              <a:spcPct val="35000"/>
            </a:spcAft>
          </a:pPr>
          <a:r>
            <a:rPr lang="en-US" sz="1900" kern="1200" smtClean="0"/>
            <a:t>2010</a:t>
          </a:r>
          <a:endParaRPr lang="en-US" sz="1900" kern="1200"/>
        </a:p>
      </dsp:txBody>
      <dsp:txXfrm rot="-5400000">
        <a:off x="1" y="2830104"/>
        <a:ext cx="652633" cy="279700"/>
      </dsp:txXfrm>
    </dsp:sp>
    <dsp:sp modelId="{66DE794B-5D94-450D-BE42-7327C2FF9284}">
      <dsp:nvSpPr>
        <dsp:cNvPr id="0" name=""/>
        <dsp:cNvSpPr/>
      </dsp:nvSpPr>
      <dsp:spPr>
        <a:xfrm rot="5400000">
          <a:off x="4157158" y="-1000736"/>
          <a:ext cx="606016" cy="7615066"/>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rtl="0">
            <a:lnSpc>
              <a:spcPct val="90000"/>
            </a:lnSpc>
            <a:spcBef>
              <a:spcPct val="0"/>
            </a:spcBef>
            <a:spcAft>
              <a:spcPct val="15000"/>
            </a:spcAft>
            <a:buChar char="••"/>
          </a:pPr>
          <a:r>
            <a:rPr lang="en-US" sz="2900" kern="1200" smtClean="0"/>
            <a:t>Ransomware</a:t>
          </a:r>
          <a:endParaRPr lang="en-US" sz="2900" kern="1200"/>
        </a:p>
      </dsp:txBody>
      <dsp:txXfrm rot="-5400000">
        <a:off x="652634" y="2533371"/>
        <a:ext cx="7585483" cy="546850"/>
      </dsp:txXfrm>
    </dsp:sp>
    <dsp:sp modelId="{7FCAB7EF-BD31-40E1-9CD9-36942EE773EE}">
      <dsp:nvSpPr>
        <dsp:cNvPr id="0" name=""/>
        <dsp:cNvSpPr/>
      </dsp:nvSpPr>
      <dsp:spPr>
        <a:xfrm rot="5400000">
          <a:off x="-139850" y="3478147"/>
          <a:ext cx="932333" cy="652633"/>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rtl="0">
            <a:lnSpc>
              <a:spcPct val="90000"/>
            </a:lnSpc>
            <a:spcBef>
              <a:spcPct val="0"/>
            </a:spcBef>
            <a:spcAft>
              <a:spcPct val="35000"/>
            </a:spcAft>
          </a:pPr>
          <a:r>
            <a:rPr lang="en-US" sz="1900" kern="1200" smtClean="0"/>
            <a:t>2013</a:t>
          </a:r>
          <a:endParaRPr lang="en-US" sz="1900" kern="1200"/>
        </a:p>
      </dsp:txBody>
      <dsp:txXfrm rot="-5400000">
        <a:off x="1" y="3664614"/>
        <a:ext cx="652633" cy="279700"/>
      </dsp:txXfrm>
    </dsp:sp>
    <dsp:sp modelId="{EDFAEA9C-1583-4599-951A-8BBE868A4B74}">
      <dsp:nvSpPr>
        <dsp:cNvPr id="0" name=""/>
        <dsp:cNvSpPr/>
      </dsp:nvSpPr>
      <dsp:spPr>
        <a:xfrm rot="5400000">
          <a:off x="4157158" y="-166227"/>
          <a:ext cx="606016" cy="7615066"/>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rtl="0">
            <a:lnSpc>
              <a:spcPct val="90000"/>
            </a:lnSpc>
            <a:spcBef>
              <a:spcPct val="0"/>
            </a:spcBef>
            <a:spcAft>
              <a:spcPct val="15000"/>
            </a:spcAft>
            <a:buChar char="••"/>
          </a:pPr>
          <a:r>
            <a:rPr lang="en-US" sz="2900" kern="1200" dirty="0" smtClean="0"/>
            <a:t>6.5 Million Malware Samples Created</a:t>
          </a:r>
          <a:endParaRPr lang="en-US" sz="2900" kern="1200" dirty="0"/>
        </a:p>
      </dsp:txBody>
      <dsp:txXfrm rot="-5400000">
        <a:off x="652634" y="3367880"/>
        <a:ext cx="7585483" cy="546850"/>
      </dsp:txXfrm>
    </dsp:sp>
    <dsp:sp modelId="{FB2D440D-2D63-412F-8D9E-7B06A6226F4D}">
      <dsp:nvSpPr>
        <dsp:cNvPr id="0" name=""/>
        <dsp:cNvSpPr/>
      </dsp:nvSpPr>
      <dsp:spPr>
        <a:xfrm rot="5400000">
          <a:off x="-139850" y="4312656"/>
          <a:ext cx="932333" cy="652633"/>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rtl="0">
            <a:lnSpc>
              <a:spcPct val="90000"/>
            </a:lnSpc>
            <a:spcBef>
              <a:spcPct val="0"/>
            </a:spcBef>
            <a:spcAft>
              <a:spcPct val="35000"/>
            </a:spcAft>
          </a:pPr>
          <a:r>
            <a:rPr lang="en-US" sz="1900" kern="1200" smtClean="0"/>
            <a:t>2018</a:t>
          </a:r>
          <a:endParaRPr lang="en-US" sz="1900" kern="1200"/>
        </a:p>
      </dsp:txBody>
      <dsp:txXfrm rot="-5400000">
        <a:off x="1" y="4499123"/>
        <a:ext cx="652633" cy="279700"/>
      </dsp:txXfrm>
    </dsp:sp>
    <dsp:sp modelId="{4114A1E6-E67B-46B7-B7AD-2C8B8D327C36}">
      <dsp:nvSpPr>
        <dsp:cNvPr id="0" name=""/>
        <dsp:cNvSpPr/>
      </dsp:nvSpPr>
      <dsp:spPr>
        <a:xfrm rot="5400000">
          <a:off x="4157158" y="668281"/>
          <a:ext cx="606016" cy="7615066"/>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rtl="0">
            <a:lnSpc>
              <a:spcPct val="90000"/>
            </a:lnSpc>
            <a:spcBef>
              <a:spcPct val="0"/>
            </a:spcBef>
            <a:spcAft>
              <a:spcPct val="15000"/>
            </a:spcAft>
            <a:buChar char="••"/>
          </a:pPr>
          <a:r>
            <a:rPr lang="en-US" sz="2800" kern="1200" dirty="0" smtClean="0"/>
            <a:t>Cybersecurity is Estimated to </a:t>
          </a:r>
          <a:r>
            <a:rPr lang="en-US" sz="2400" kern="1200" dirty="0" smtClean="0"/>
            <a:t>Reach</a:t>
          </a:r>
          <a:r>
            <a:rPr lang="en-US" sz="2800" kern="1200" dirty="0" smtClean="0"/>
            <a:t> $96.3B</a:t>
          </a:r>
          <a:endParaRPr lang="en-US" sz="2800" kern="1200" dirty="0"/>
        </a:p>
      </dsp:txBody>
      <dsp:txXfrm rot="-5400000">
        <a:off x="652634" y="4202389"/>
        <a:ext cx="7585483" cy="5468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45D88D-9694-4B8C-9102-16434490D8D2}">
      <dsp:nvSpPr>
        <dsp:cNvPr id="0" name=""/>
        <dsp:cNvSpPr/>
      </dsp:nvSpPr>
      <dsp:spPr>
        <a:xfrm>
          <a:off x="4086225" y="651131"/>
          <a:ext cx="136174" cy="4279762"/>
        </a:xfrm>
        <a:custGeom>
          <a:avLst/>
          <a:gdLst/>
          <a:ahLst/>
          <a:cxnLst/>
          <a:rect l="0" t="0" r="0" b="0"/>
          <a:pathLst>
            <a:path>
              <a:moveTo>
                <a:pt x="0" y="0"/>
              </a:moveTo>
              <a:lnTo>
                <a:pt x="0" y="4279762"/>
              </a:lnTo>
              <a:lnTo>
                <a:pt x="136174" y="42797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4AD318-DD07-4920-9D8F-7429C780C257}">
      <dsp:nvSpPr>
        <dsp:cNvPr id="0" name=""/>
        <dsp:cNvSpPr/>
      </dsp:nvSpPr>
      <dsp:spPr>
        <a:xfrm>
          <a:off x="3950050" y="651131"/>
          <a:ext cx="136174" cy="4279762"/>
        </a:xfrm>
        <a:custGeom>
          <a:avLst/>
          <a:gdLst/>
          <a:ahLst/>
          <a:cxnLst/>
          <a:rect l="0" t="0" r="0" b="0"/>
          <a:pathLst>
            <a:path>
              <a:moveTo>
                <a:pt x="136174" y="0"/>
              </a:moveTo>
              <a:lnTo>
                <a:pt x="136174" y="4279762"/>
              </a:lnTo>
              <a:lnTo>
                <a:pt x="0" y="42797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B164B8-CFF7-4E39-B27A-FA611326A257}">
      <dsp:nvSpPr>
        <dsp:cNvPr id="0" name=""/>
        <dsp:cNvSpPr/>
      </dsp:nvSpPr>
      <dsp:spPr>
        <a:xfrm>
          <a:off x="4086225" y="651131"/>
          <a:ext cx="744600" cy="3337604"/>
        </a:xfrm>
        <a:custGeom>
          <a:avLst/>
          <a:gdLst/>
          <a:ahLst/>
          <a:cxnLst/>
          <a:rect l="0" t="0" r="0" b="0"/>
          <a:pathLst>
            <a:path>
              <a:moveTo>
                <a:pt x="0" y="0"/>
              </a:moveTo>
              <a:lnTo>
                <a:pt x="0" y="3337604"/>
              </a:lnTo>
              <a:lnTo>
                <a:pt x="744600" y="33376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B4BFF5-1534-4254-B492-5D18FB55B1B8}">
      <dsp:nvSpPr>
        <dsp:cNvPr id="0" name=""/>
        <dsp:cNvSpPr/>
      </dsp:nvSpPr>
      <dsp:spPr>
        <a:xfrm>
          <a:off x="3339536" y="651131"/>
          <a:ext cx="746688" cy="3337604"/>
        </a:xfrm>
        <a:custGeom>
          <a:avLst/>
          <a:gdLst/>
          <a:ahLst/>
          <a:cxnLst/>
          <a:rect l="0" t="0" r="0" b="0"/>
          <a:pathLst>
            <a:path>
              <a:moveTo>
                <a:pt x="746688" y="0"/>
              </a:moveTo>
              <a:lnTo>
                <a:pt x="746688" y="3337604"/>
              </a:lnTo>
              <a:lnTo>
                <a:pt x="0" y="33376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3B9686-24B2-44D6-8F3F-1CE1A4083637}">
      <dsp:nvSpPr>
        <dsp:cNvPr id="0" name=""/>
        <dsp:cNvSpPr/>
      </dsp:nvSpPr>
      <dsp:spPr>
        <a:xfrm>
          <a:off x="4086225" y="651131"/>
          <a:ext cx="1381896" cy="2381655"/>
        </a:xfrm>
        <a:custGeom>
          <a:avLst/>
          <a:gdLst/>
          <a:ahLst/>
          <a:cxnLst/>
          <a:rect l="0" t="0" r="0" b="0"/>
          <a:pathLst>
            <a:path>
              <a:moveTo>
                <a:pt x="0" y="0"/>
              </a:moveTo>
              <a:lnTo>
                <a:pt x="0" y="2381655"/>
              </a:lnTo>
              <a:lnTo>
                <a:pt x="1381896" y="23816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B2E0EE-F548-465C-9DA2-CB39B09556F8}">
      <dsp:nvSpPr>
        <dsp:cNvPr id="0" name=""/>
        <dsp:cNvSpPr/>
      </dsp:nvSpPr>
      <dsp:spPr>
        <a:xfrm>
          <a:off x="2702227" y="651131"/>
          <a:ext cx="1383997" cy="2381655"/>
        </a:xfrm>
        <a:custGeom>
          <a:avLst/>
          <a:gdLst/>
          <a:ahLst/>
          <a:cxnLst/>
          <a:rect l="0" t="0" r="0" b="0"/>
          <a:pathLst>
            <a:path>
              <a:moveTo>
                <a:pt x="1383997" y="0"/>
              </a:moveTo>
              <a:lnTo>
                <a:pt x="1383997" y="2381655"/>
              </a:lnTo>
              <a:lnTo>
                <a:pt x="0" y="23816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FCA6DA-70CA-4CA6-910B-8A4527DE73F4}">
      <dsp:nvSpPr>
        <dsp:cNvPr id="0" name=""/>
        <dsp:cNvSpPr/>
      </dsp:nvSpPr>
      <dsp:spPr>
        <a:xfrm>
          <a:off x="4086225" y="651131"/>
          <a:ext cx="2178515" cy="1505367"/>
        </a:xfrm>
        <a:custGeom>
          <a:avLst/>
          <a:gdLst/>
          <a:ahLst/>
          <a:cxnLst/>
          <a:rect l="0" t="0" r="0" b="0"/>
          <a:pathLst>
            <a:path>
              <a:moveTo>
                <a:pt x="0" y="0"/>
              </a:moveTo>
              <a:lnTo>
                <a:pt x="0" y="1505367"/>
              </a:lnTo>
              <a:lnTo>
                <a:pt x="2178515" y="15053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A256AC-1F89-4B6C-A7D0-8D84EC71B724}">
      <dsp:nvSpPr>
        <dsp:cNvPr id="0" name=""/>
        <dsp:cNvSpPr/>
      </dsp:nvSpPr>
      <dsp:spPr>
        <a:xfrm>
          <a:off x="1985276" y="651131"/>
          <a:ext cx="2100948" cy="1505367"/>
        </a:xfrm>
        <a:custGeom>
          <a:avLst/>
          <a:gdLst/>
          <a:ahLst/>
          <a:cxnLst/>
          <a:rect l="0" t="0" r="0" b="0"/>
          <a:pathLst>
            <a:path>
              <a:moveTo>
                <a:pt x="2100948" y="0"/>
              </a:moveTo>
              <a:lnTo>
                <a:pt x="2100948" y="1505367"/>
              </a:lnTo>
              <a:lnTo>
                <a:pt x="0" y="15053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02AE94-6ED3-4FBA-9029-4347E76B8933}">
      <dsp:nvSpPr>
        <dsp:cNvPr id="0" name=""/>
        <dsp:cNvSpPr/>
      </dsp:nvSpPr>
      <dsp:spPr>
        <a:xfrm>
          <a:off x="4086225" y="651131"/>
          <a:ext cx="2736155" cy="629079"/>
        </a:xfrm>
        <a:custGeom>
          <a:avLst/>
          <a:gdLst/>
          <a:ahLst/>
          <a:cxnLst/>
          <a:rect l="0" t="0" r="0" b="0"/>
          <a:pathLst>
            <a:path>
              <a:moveTo>
                <a:pt x="0" y="0"/>
              </a:moveTo>
              <a:lnTo>
                <a:pt x="0" y="629079"/>
              </a:lnTo>
              <a:lnTo>
                <a:pt x="2736155" y="6290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97EEFB-5502-49AC-B848-498ED6625915}">
      <dsp:nvSpPr>
        <dsp:cNvPr id="0" name=""/>
        <dsp:cNvSpPr/>
      </dsp:nvSpPr>
      <dsp:spPr>
        <a:xfrm>
          <a:off x="1296897" y="651131"/>
          <a:ext cx="2789327" cy="629079"/>
        </a:xfrm>
        <a:custGeom>
          <a:avLst/>
          <a:gdLst/>
          <a:ahLst/>
          <a:cxnLst/>
          <a:rect l="0" t="0" r="0" b="0"/>
          <a:pathLst>
            <a:path>
              <a:moveTo>
                <a:pt x="2789327" y="0"/>
              </a:moveTo>
              <a:lnTo>
                <a:pt x="2789327" y="629079"/>
              </a:lnTo>
              <a:lnTo>
                <a:pt x="0" y="6290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1B6AE9-523A-48A5-8CFF-5E443EDE6A7E}">
      <dsp:nvSpPr>
        <dsp:cNvPr id="0" name=""/>
        <dsp:cNvSpPr/>
      </dsp:nvSpPr>
      <dsp:spPr>
        <a:xfrm>
          <a:off x="3437776" y="2682"/>
          <a:ext cx="1296897" cy="64844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Machine Learning</a:t>
          </a:r>
          <a:endParaRPr lang="en-US" sz="1500" kern="1200" dirty="0"/>
        </a:p>
      </dsp:txBody>
      <dsp:txXfrm>
        <a:off x="3437776" y="2682"/>
        <a:ext cx="1296897" cy="648448"/>
      </dsp:txXfrm>
    </dsp:sp>
    <dsp:sp modelId="{A4826691-387F-4803-A6A0-481D181C6EF7}">
      <dsp:nvSpPr>
        <dsp:cNvPr id="0" name=""/>
        <dsp:cNvSpPr/>
      </dsp:nvSpPr>
      <dsp:spPr>
        <a:xfrm>
          <a:off x="0" y="955986"/>
          <a:ext cx="1296897" cy="64844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Regression</a:t>
          </a:r>
          <a:endParaRPr lang="en-US" sz="1500" kern="1200" dirty="0"/>
        </a:p>
      </dsp:txBody>
      <dsp:txXfrm>
        <a:off x="0" y="955986"/>
        <a:ext cx="1296897" cy="648448"/>
      </dsp:txXfrm>
    </dsp:sp>
    <dsp:sp modelId="{B5F68BB8-15C1-4B77-ADF5-1D61555B8C75}">
      <dsp:nvSpPr>
        <dsp:cNvPr id="0" name=""/>
        <dsp:cNvSpPr/>
      </dsp:nvSpPr>
      <dsp:spPr>
        <a:xfrm>
          <a:off x="6822380" y="955986"/>
          <a:ext cx="1296897" cy="64844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Instance based</a:t>
          </a:r>
          <a:endParaRPr lang="en-US" sz="1500" kern="1200" dirty="0"/>
        </a:p>
      </dsp:txBody>
      <dsp:txXfrm>
        <a:off x="6822380" y="955986"/>
        <a:ext cx="1296897" cy="648448"/>
      </dsp:txXfrm>
    </dsp:sp>
    <dsp:sp modelId="{4BAC8E5D-7670-419C-8887-D72CFB23E1DF}">
      <dsp:nvSpPr>
        <dsp:cNvPr id="0" name=""/>
        <dsp:cNvSpPr/>
      </dsp:nvSpPr>
      <dsp:spPr>
        <a:xfrm>
          <a:off x="688379" y="1832274"/>
          <a:ext cx="1296897" cy="64844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Regularization</a:t>
          </a:r>
          <a:endParaRPr lang="en-US" sz="1500" kern="1200" dirty="0"/>
        </a:p>
      </dsp:txBody>
      <dsp:txXfrm>
        <a:off x="688379" y="1832274"/>
        <a:ext cx="1296897" cy="648448"/>
      </dsp:txXfrm>
    </dsp:sp>
    <dsp:sp modelId="{5DC10F41-03AC-4424-BED4-B071BDCAE6C6}">
      <dsp:nvSpPr>
        <dsp:cNvPr id="0" name=""/>
        <dsp:cNvSpPr/>
      </dsp:nvSpPr>
      <dsp:spPr>
        <a:xfrm>
          <a:off x="6264740" y="1832274"/>
          <a:ext cx="1296897" cy="64844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Decision Trees</a:t>
          </a:r>
          <a:endParaRPr lang="en-US" sz="1500" kern="1200" dirty="0"/>
        </a:p>
      </dsp:txBody>
      <dsp:txXfrm>
        <a:off x="6264740" y="1832274"/>
        <a:ext cx="1296897" cy="648448"/>
      </dsp:txXfrm>
    </dsp:sp>
    <dsp:sp modelId="{305299DF-5161-4EC6-BC91-739D793D41D9}">
      <dsp:nvSpPr>
        <dsp:cNvPr id="0" name=""/>
        <dsp:cNvSpPr/>
      </dsp:nvSpPr>
      <dsp:spPr>
        <a:xfrm>
          <a:off x="1405330" y="2708561"/>
          <a:ext cx="1296897" cy="64844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Bayesian</a:t>
          </a:r>
          <a:endParaRPr lang="en-US" sz="1500" kern="1200" dirty="0"/>
        </a:p>
      </dsp:txBody>
      <dsp:txXfrm>
        <a:off x="1405330" y="2708561"/>
        <a:ext cx="1296897" cy="648448"/>
      </dsp:txXfrm>
    </dsp:sp>
    <dsp:sp modelId="{78C58E89-16C9-45E2-BA4E-D380F6ACC5E0}">
      <dsp:nvSpPr>
        <dsp:cNvPr id="0" name=""/>
        <dsp:cNvSpPr/>
      </dsp:nvSpPr>
      <dsp:spPr>
        <a:xfrm>
          <a:off x="5468121" y="2708561"/>
          <a:ext cx="1296897" cy="64844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Dimensionality Reduction</a:t>
          </a:r>
          <a:endParaRPr lang="en-US" sz="1500" kern="1200" dirty="0"/>
        </a:p>
      </dsp:txBody>
      <dsp:txXfrm>
        <a:off x="5468121" y="2708561"/>
        <a:ext cx="1296897" cy="648448"/>
      </dsp:txXfrm>
    </dsp:sp>
    <dsp:sp modelId="{93843936-7EE8-48CE-BED6-38F30EBE3A6D}">
      <dsp:nvSpPr>
        <dsp:cNvPr id="0" name=""/>
        <dsp:cNvSpPr/>
      </dsp:nvSpPr>
      <dsp:spPr>
        <a:xfrm>
          <a:off x="2042638" y="3664511"/>
          <a:ext cx="1296897" cy="64844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Association Rule Learning</a:t>
          </a:r>
          <a:endParaRPr lang="en-US" sz="1500" kern="1200" dirty="0"/>
        </a:p>
      </dsp:txBody>
      <dsp:txXfrm>
        <a:off x="2042638" y="3664511"/>
        <a:ext cx="1296897" cy="648448"/>
      </dsp:txXfrm>
    </dsp:sp>
    <dsp:sp modelId="{A3009F86-8A33-405E-BFA7-0233319DAC04}">
      <dsp:nvSpPr>
        <dsp:cNvPr id="0" name=""/>
        <dsp:cNvSpPr/>
      </dsp:nvSpPr>
      <dsp:spPr>
        <a:xfrm>
          <a:off x="4830825" y="3664511"/>
          <a:ext cx="1296897" cy="64844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Clustering</a:t>
          </a:r>
          <a:endParaRPr lang="en-US" sz="1500" kern="1200" dirty="0"/>
        </a:p>
      </dsp:txBody>
      <dsp:txXfrm>
        <a:off x="4830825" y="3664511"/>
        <a:ext cx="1296897" cy="648448"/>
      </dsp:txXfrm>
    </dsp:sp>
    <dsp:sp modelId="{8DA56471-C00D-4408-8124-865AFA5AB152}">
      <dsp:nvSpPr>
        <dsp:cNvPr id="0" name=""/>
        <dsp:cNvSpPr/>
      </dsp:nvSpPr>
      <dsp:spPr>
        <a:xfrm>
          <a:off x="2653153" y="4606668"/>
          <a:ext cx="1296897" cy="64844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Artificial Neural Network</a:t>
          </a:r>
          <a:endParaRPr lang="en-US" sz="1500" kern="1200" dirty="0"/>
        </a:p>
      </dsp:txBody>
      <dsp:txXfrm>
        <a:off x="2653153" y="4606668"/>
        <a:ext cx="1296897" cy="648448"/>
      </dsp:txXfrm>
    </dsp:sp>
    <dsp:sp modelId="{CC066171-5EB5-46EA-A7FD-999EDEFC41D7}">
      <dsp:nvSpPr>
        <dsp:cNvPr id="0" name=""/>
        <dsp:cNvSpPr/>
      </dsp:nvSpPr>
      <dsp:spPr>
        <a:xfrm>
          <a:off x="4222399" y="4606668"/>
          <a:ext cx="1296897" cy="64844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Deep Learning</a:t>
          </a:r>
          <a:endParaRPr lang="en-US" sz="1500" kern="1200" dirty="0"/>
        </a:p>
      </dsp:txBody>
      <dsp:txXfrm>
        <a:off x="4222399" y="4606668"/>
        <a:ext cx="1296897" cy="64844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F531B1-35A9-4F2F-BAA2-FE2ED2E682E8}" type="datetimeFigureOut">
              <a:rPr lang="en-US" smtClean="0"/>
              <a:t>3/22/2019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773FFA-637F-46E1-BB9B-A23C057E40DD}" type="slidenum">
              <a:rPr lang="en-US" smtClean="0"/>
              <a:t>‹#›</a:t>
            </a:fld>
            <a:endParaRPr lang="en-US"/>
          </a:p>
        </p:txBody>
      </p:sp>
    </p:spTree>
    <p:extLst>
      <p:ext uri="{BB962C8B-B14F-4D97-AF65-F5344CB8AC3E}">
        <p14:creationId xmlns:p14="http://schemas.microsoft.com/office/powerpoint/2010/main" val="2809384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773FFA-637F-46E1-BB9B-A23C057E40DD}" type="slidenum">
              <a:rPr lang="en-US" smtClean="0"/>
              <a:t>0</a:t>
            </a:fld>
            <a:endParaRPr lang="en-US"/>
          </a:p>
        </p:txBody>
      </p:sp>
    </p:spTree>
    <p:extLst>
      <p:ext uri="{BB962C8B-B14F-4D97-AF65-F5344CB8AC3E}">
        <p14:creationId xmlns:p14="http://schemas.microsoft.com/office/powerpoint/2010/main" val="3463465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Cyber</a:t>
            </a:r>
            <a:r>
              <a:rPr lang="en-US" baseline="0" dirty="0" smtClean="0"/>
              <a:t> Risk is constantly evolving. </a:t>
            </a:r>
            <a:r>
              <a:rPr lang="en-US" dirty="0" smtClean="0"/>
              <a:t>Risk models developed two years ago would be outdated and ineffective for much of today’s cybercrime activity. The internet</a:t>
            </a:r>
            <a:r>
              <a:rPr lang="en-US" baseline="0" dirty="0" smtClean="0"/>
              <a:t> is constantly changing and advancing. It continues to create new businesses and social opportunities. This causes on increase of personal and corporate data that can be accessed on the internet which make it a more rewarding target for cyber criminals and state-sponsored espionage or sabotage. Also, greater connectivity provided more potential attack vectors. </a:t>
            </a:r>
          </a:p>
          <a:p>
            <a:endParaRPr lang="en-US" dirty="0" smtClean="0"/>
          </a:p>
          <a:p>
            <a:r>
              <a:rPr lang="en-US" dirty="0" smtClean="0"/>
              <a:t>The</a:t>
            </a:r>
            <a:r>
              <a:rPr lang="en-US" baseline="0" dirty="0" smtClean="0"/>
              <a:t> value and volume of online assets are growing at an exponential rate. As technology keeps expanding, more information will be available online which makes it a source for cyber attacks. Nowadays, more and more files, data, personal information, company files are being stored online or on a computer which is hackable which leads to the continuing threat (</a:t>
            </a:r>
            <a:r>
              <a:rPr lang="en-US" baseline="0" dirty="0" err="1" smtClean="0"/>
              <a:t>icloud</a:t>
            </a:r>
            <a:r>
              <a:rPr lang="en-US" baseline="0" dirty="0" smtClean="0"/>
              <a:t> – all information stored online, pictures, passwords, etc.). (according to </a:t>
            </a:r>
            <a:r>
              <a:rPr lang="en-US" baseline="0" dirty="0" err="1" smtClean="0"/>
              <a:t>Arijit</a:t>
            </a:r>
            <a:r>
              <a:rPr lang="en-US" baseline="0" dirty="0" smtClean="0"/>
              <a:t> </a:t>
            </a:r>
            <a:r>
              <a:rPr lang="en-US" baseline="0" dirty="0" err="1" smtClean="0"/>
              <a:t>Sengupta</a:t>
            </a:r>
            <a:r>
              <a:rPr lang="en-US" baseline="0" dirty="0" smtClean="0"/>
              <a:t>, CEO of </a:t>
            </a:r>
            <a:r>
              <a:rPr lang="en-US" baseline="0" dirty="0" err="1" smtClean="0"/>
              <a:t>BeyondCore</a:t>
            </a:r>
            <a:r>
              <a:rPr lang="en-US" baseline="0" dirty="0" smtClean="0"/>
              <a:t>.). </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Also, hackers are increasingly growing in sophistication due to their easy and inexpensive access to large compute resources through cloud computing. Predictive analytics can help with today’s problems, but as data and computing resources continue to expand, more problems will be faced. If the surface area of your data is growing exponentially and resources accessible to your attacker is growing, then even predictive analytics is no longer good enough because you simply don’t have the resources to react. After you spend time trying to perfect your predictive analytics method, the attackers will counter with feints and pattern randomization, Oliver </a:t>
            </a:r>
            <a:r>
              <a:rPr lang="en-US" baseline="0" dirty="0" err="1" smtClean="0"/>
              <a:t>Tavakoli</a:t>
            </a:r>
            <a:r>
              <a:rPr lang="en-US" baseline="0" dirty="0" smtClean="0"/>
              <a:t>, CTO of Vectra Networks predicts. Also, hackers are also able to use predictive analytics or machine learning to carry out their criminal activities. </a:t>
            </a:r>
            <a:r>
              <a:rPr lang="en-US" dirty="0" smtClean="0"/>
              <a:t>As cyber security strategies evolve to protect against hackers, hackers are developing increasingly sophisticated</a:t>
            </a:r>
            <a:r>
              <a:rPr lang="en-US" baseline="0" dirty="0" smtClean="0"/>
              <a:t> strategies to bypass these protections like using machine learning to automate their attacks. Hackers are making breaches more and more difficult to detect. They can use machine learning to automate the selection of the victims most vulnerable to threats or to find weak points of cyber defense systems or to develop new technologies to bypass security software. Hackers could feasibly us AI to change malware code to bypass security systems. Also, threat signatures are gradually becoming a thing of the past. There is a rise of pint-and click exploits which enable attackers to create unique signatures for each attack which would get past a security system since it hasn’t seen this type of attack before. </a:t>
            </a:r>
            <a:endParaRPr lang="en-US" dirty="0" smtClean="0"/>
          </a:p>
          <a:p>
            <a:endParaRPr lang="en-US" dirty="0" smtClean="0"/>
          </a:p>
          <a:p>
            <a:r>
              <a:rPr lang="en-US" dirty="0" smtClean="0"/>
              <a:t>More than 50 percent of data breaches remain undiscovered for months.</a:t>
            </a:r>
            <a:r>
              <a:rPr lang="en-US" baseline="0" dirty="0" smtClean="0"/>
              <a:t> There are many innovative malware, botnets, and other advanced data theft tools that hackers have where they only need a few minutes to gain access to the critical data they seek after they compromise the target. </a:t>
            </a:r>
          </a:p>
          <a:p>
            <a:endParaRPr lang="en-US" dirty="0" smtClean="0"/>
          </a:p>
          <a:p>
            <a:r>
              <a:rPr lang="en-US" dirty="0" smtClean="0"/>
              <a:t>Current cybersecurity solutions</a:t>
            </a:r>
            <a:r>
              <a:rPr lang="en-US" baseline="0" dirty="0" smtClean="0"/>
              <a:t> have a wide gap open. </a:t>
            </a:r>
            <a:r>
              <a:rPr lang="en-US" dirty="0" smtClean="0"/>
              <a:t>Need to find a way to catch the attack before it happens not after. Like I previously mentioned in the presentation, many cybersecurity</a:t>
            </a:r>
            <a:r>
              <a:rPr lang="en-US" baseline="0" dirty="0" smtClean="0"/>
              <a:t> experts react to cyber attacks after they have already happened. They need to be able to apply modeling tools like machine learning and predictive analytics to create a way to detect attacks before they happen and prevent them from doing any or minimal damage. </a:t>
            </a:r>
          </a:p>
          <a:p>
            <a:endParaRPr lang="en-US" baseline="0" dirty="0" smtClean="0"/>
          </a:p>
          <a:p>
            <a:r>
              <a:rPr lang="en-US" dirty="0" smtClean="0"/>
              <a:t>https://www.propertycasualty360.com/2017/03/08/7-challenges-insurers-face-in-the-cyber-insurance/?slreturn=20190207114616</a:t>
            </a:r>
          </a:p>
          <a:p>
            <a:r>
              <a:rPr lang="en-US" baseline="0" dirty="0" smtClean="0"/>
              <a:t>https://www.csoonline.com/article/3226392/future-cyber-security-threats-and-challenges-are-you-ready-for-whats-coming.html</a:t>
            </a:r>
          </a:p>
          <a:p>
            <a:r>
              <a:rPr lang="en-US" dirty="0" smtClean="0"/>
              <a:t>https://techcrunch.com/2016/07/25/how-predictive-analytics-discovers-a-data-breach-before-it-happens/</a:t>
            </a:r>
          </a:p>
          <a:p>
            <a:r>
              <a:rPr lang="en-US" baseline="0" dirty="0" smtClean="0"/>
              <a:t>https://towardsdatascience.com/machine-learning-for-cybersecurity-101-7822b802790b</a:t>
            </a:r>
          </a:p>
          <a:p>
            <a:r>
              <a:rPr lang="en-US" dirty="0" smtClean="0"/>
              <a:t>https://insidebigdata.com/2018/10/25/big-data-machine-learning-essential-cyber-security/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https://techcrunch.com/2016/07/25/how-predictive-analytics-discovers-a-data-breach-before-it-happens/</a:t>
            </a:r>
          </a:p>
          <a:p>
            <a:endParaRPr lang="en-US" dirty="0" smtClean="0"/>
          </a:p>
          <a:p>
            <a:endParaRPr lang="en-US" b="1" baseline="0" dirty="0" smtClean="0"/>
          </a:p>
          <a:p>
            <a:endParaRPr lang="en-US" dirty="0" smtClean="0"/>
          </a:p>
        </p:txBody>
      </p:sp>
      <p:sp>
        <p:nvSpPr>
          <p:cNvPr id="4" name="Slide Number Placeholder 3"/>
          <p:cNvSpPr>
            <a:spLocks noGrp="1"/>
          </p:cNvSpPr>
          <p:nvPr>
            <p:ph type="sldNum" sz="quarter" idx="10"/>
          </p:nvPr>
        </p:nvSpPr>
        <p:spPr/>
        <p:txBody>
          <a:bodyPr/>
          <a:lstStyle/>
          <a:p>
            <a:fld id="{F7773FFA-637F-46E1-BB9B-A23C057E40DD}" type="slidenum">
              <a:rPr lang="en-US" smtClean="0"/>
              <a:t>17</a:t>
            </a:fld>
            <a:endParaRPr lang="en-US"/>
          </a:p>
        </p:txBody>
      </p:sp>
    </p:spTree>
    <p:extLst>
      <p:ext uri="{BB962C8B-B14F-4D97-AF65-F5344CB8AC3E}">
        <p14:creationId xmlns:p14="http://schemas.microsoft.com/office/powerpoint/2010/main" val="3293648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today’s world, the internet is a key part of human life. We use the internet at home, in the office and on mobile devices anywhere and everywhere we go. Many people are connected to the internet 24/7 to keep on eye on business, keep in touch with family or friends, or to keep up to date with what is happening in the world. Being connected to the internet doesn’t only concern with the advancement of life or business, but it also comes with many potential dangers such as stolen valuable data, lost of privacy or identity, device infected malware and many more. Everyday the situation is getting worse in the cyber world and security for any network is always under the threat of an attack. </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A cyber insurance policy is designed to help an organization mitigate risk exposure by offsetting costs involved with recovery after cyber-related security break or similar event. </a:t>
            </a:r>
            <a:r>
              <a:rPr lang="en-US" dirty="0" smtClean="0"/>
              <a:t>Insurers</a:t>
            </a:r>
            <a:r>
              <a:rPr lang="en-US" baseline="0" dirty="0" smtClean="0"/>
              <a:t> and insurance producers must protect the highly sensitive consumer financial and health information collected as part of the underwriting and claims processes. </a:t>
            </a:r>
          </a:p>
          <a:p>
            <a:endParaRPr lang="en-US" baseline="0" dirty="0" smtClean="0"/>
          </a:p>
          <a:p>
            <a:r>
              <a:rPr lang="en-US" baseline="0" dirty="0" smtClean="0"/>
              <a:t>There has been a rising number of cyberattacks and a growing number of high-profile data breaches. Some examples include the US Office of Personnel Management, Anthem, </a:t>
            </a:r>
            <a:r>
              <a:rPr lang="en-US" baseline="0" dirty="0" err="1" smtClean="0"/>
              <a:t>Premera</a:t>
            </a:r>
            <a:r>
              <a:rPr lang="en-US" baseline="0" dirty="0" smtClean="0"/>
              <a:t> Blue Cross, Target, JP Morgan Chase, Neiman Marcus, Home Depot, and Equifax). There has been an increase of calls for legislation and regulation for enhanced cybersecurity measures to address the numerous risks posed by a cyberattack which include identity theft, business interruption, damage to reputation, data repair costs, theft of customer lists or trade secrets, hardware and software repair costs, credit monitoring services for impacted consumers, and litigation costs. </a:t>
            </a:r>
          </a:p>
          <a:p>
            <a:endParaRPr lang="en-US" baseline="0" dirty="0" smtClean="0"/>
          </a:p>
          <a:p>
            <a:r>
              <a:rPr lang="en-US" baseline="0" dirty="0" smtClean="0"/>
              <a:t>Most commercial property and general liability policies do not cover cyber risks and cyber insurance policies are highly customized for clients in a new and quickly growing market currently estimated around $3.1 billion. This number includes surplus lines which the NAIC began collecting in 2016</a:t>
            </a:r>
          </a:p>
          <a:p>
            <a:endParaRPr lang="en-US" baseline="0" dirty="0" smtClean="0"/>
          </a:p>
          <a:p>
            <a:r>
              <a:rPr lang="en-US" baseline="0" dirty="0" smtClean="0"/>
              <a:t>The national institute of standards and technology has a framework for improving critical infrastructure cybersecurity. The framework provides a structure of standards, guidelines and practices to aid organizations, regulators and customers with critical infrastructures in effectively managing cyber risks. The framework also includes information regarding authentication and identity, self-assessing cybersecurity risk, managing cybersecurity within the supply chain, and vulnerability disclosure. </a:t>
            </a:r>
          </a:p>
          <a:p>
            <a:endParaRPr lang="en-US" baseline="0" dirty="0" smtClean="0"/>
          </a:p>
          <a:p>
            <a:r>
              <a:rPr lang="en-US" dirty="0" smtClean="0"/>
              <a:t>https://www.naic.org/cipr_topics/topic_cyber_risk.htm</a:t>
            </a:r>
            <a:endParaRPr lang="en-US" baseline="0" dirty="0" smtClean="0"/>
          </a:p>
          <a:p>
            <a:r>
              <a:rPr lang="en-US" baseline="0" dirty="0" smtClean="0"/>
              <a:t>https://www.researchgate.net/publication/307174392_Cyber-Attack_Modeling_Analysis_Techniques_An_Overview</a:t>
            </a:r>
          </a:p>
          <a:p>
            <a:endParaRPr lang="en-US" dirty="0"/>
          </a:p>
        </p:txBody>
      </p:sp>
      <p:sp>
        <p:nvSpPr>
          <p:cNvPr id="4" name="Slide Number Placeholder 3"/>
          <p:cNvSpPr>
            <a:spLocks noGrp="1"/>
          </p:cNvSpPr>
          <p:nvPr>
            <p:ph type="sldNum" sz="quarter" idx="10"/>
          </p:nvPr>
        </p:nvSpPr>
        <p:spPr/>
        <p:txBody>
          <a:bodyPr/>
          <a:lstStyle/>
          <a:p>
            <a:fld id="{F7773FFA-637F-46E1-BB9B-A23C057E40DD}" type="slidenum">
              <a:rPr lang="en-US" smtClean="0"/>
              <a:t>2</a:t>
            </a:fld>
            <a:endParaRPr lang="en-US"/>
          </a:p>
        </p:txBody>
      </p:sp>
    </p:spTree>
    <p:extLst>
      <p:ext uri="{BB962C8B-B14F-4D97-AF65-F5344CB8AC3E}">
        <p14:creationId xmlns:p14="http://schemas.microsoft.com/office/powerpoint/2010/main" val="935928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https://axaxl.com/fast-fast-forward/articles/cyber-risk-modeling-comes-of-age (early</a:t>
            </a:r>
            <a:r>
              <a:rPr lang="en-US" baseline="0" dirty="0" smtClean="0"/>
              <a:t> 2018 article)</a:t>
            </a:r>
            <a:endParaRPr lang="en-US" dirty="0" smtClean="0"/>
          </a:p>
          <a:p>
            <a:endParaRPr lang="en-US" dirty="0" smtClean="0"/>
          </a:p>
          <a:p>
            <a:r>
              <a:rPr lang="en-US" dirty="0" smtClean="0"/>
              <a:t>The first know cyberattack happened on November 2, 1988</a:t>
            </a:r>
            <a:r>
              <a:rPr lang="en-US" baseline="0" dirty="0" smtClean="0"/>
              <a:t> when a Cornell University graduate student released an internet worm that quickly infected 2,000 computers in a matter of 15 hours, roughly 10% of computers then connected to the internet. A judge ruled the cost somewhere between $200 and $53,000 per machine. According to a Harvard spokesperson, the economic damages from this worm were between $100,000 to $10,000,000. </a:t>
            </a:r>
          </a:p>
          <a:p>
            <a:endParaRPr lang="en-US" baseline="0" dirty="0" smtClean="0"/>
          </a:p>
          <a:p>
            <a:r>
              <a:rPr lang="en-US" baseline="0" dirty="0" smtClean="0"/>
              <a:t>In 2000, email phishing scams came into the scene. Emails were typically infected with malware code that would easily get around any anti-virus program though a clickable link. This later morphed into denial of service attacks that peeked in 2007, ransomware attacks in 2010, and spread to cyber warfare and android hacks in 2013. Cyberattacks have become more sophisticated and costly. In 2010, cybersecurity spending in the United States totaled 27.4 billion, In 2018, that number is expected to be 96.3 billion and is expected to be $6 trillion by 2021.  </a:t>
            </a:r>
            <a:endParaRPr lang="en-US" dirty="0"/>
          </a:p>
        </p:txBody>
      </p:sp>
      <p:sp>
        <p:nvSpPr>
          <p:cNvPr id="4" name="Slide Number Placeholder 3"/>
          <p:cNvSpPr>
            <a:spLocks noGrp="1"/>
          </p:cNvSpPr>
          <p:nvPr>
            <p:ph type="sldNum" sz="quarter" idx="10"/>
          </p:nvPr>
        </p:nvSpPr>
        <p:spPr/>
        <p:txBody>
          <a:bodyPr/>
          <a:lstStyle/>
          <a:p>
            <a:fld id="{F7773FFA-637F-46E1-BB9B-A23C057E40DD}" type="slidenum">
              <a:rPr lang="en-US" smtClean="0"/>
              <a:t>3</a:t>
            </a:fld>
            <a:endParaRPr lang="en-US"/>
          </a:p>
        </p:txBody>
      </p:sp>
    </p:spTree>
    <p:extLst>
      <p:ext uri="{BB962C8B-B14F-4D97-AF65-F5344CB8AC3E}">
        <p14:creationId xmlns:p14="http://schemas.microsoft.com/office/powerpoint/2010/main" val="2478605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https://www.bankrate.com/finance/banking/us-data-breaches-1.aspx#slide=2</a:t>
            </a:r>
          </a:p>
          <a:p>
            <a:endParaRPr lang="en-US" dirty="0" smtClean="0"/>
          </a:p>
          <a:p>
            <a:r>
              <a:rPr lang="en-US" dirty="0" smtClean="0"/>
              <a:t>Marriott – Unauthorized party had been accessing the Starwood network since</a:t>
            </a:r>
            <a:r>
              <a:rPr lang="en-US" baseline="0" dirty="0" smtClean="0"/>
              <a:t> 2014 and was first discovered late 2018. 500 million customers were affected but approximately 327 million people who made a reservation at a </a:t>
            </a:r>
            <a:r>
              <a:rPr lang="en-US" baseline="0" dirty="0" err="1" smtClean="0"/>
              <a:t>starwood</a:t>
            </a:r>
            <a:r>
              <a:rPr lang="en-US" baseline="0" dirty="0" smtClean="0"/>
              <a:t> property may have had their name, address, phone number, passport number, date of birth, etc. impacted due to breach. </a:t>
            </a:r>
          </a:p>
          <a:p>
            <a:endParaRPr lang="en-US" baseline="0" dirty="0" smtClean="0"/>
          </a:p>
          <a:p>
            <a:r>
              <a:rPr lang="en-US" baseline="0" dirty="0" smtClean="0"/>
              <a:t>Equifax – unauthorized access to certain files occurred. Information accessed was social security numbers, date of birth, and credit card numbers of </a:t>
            </a:r>
            <a:r>
              <a:rPr lang="en-US" baseline="0" dirty="0" err="1" smtClean="0"/>
              <a:t>appr</a:t>
            </a:r>
            <a:r>
              <a:rPr lang="en-US" baseline="0" dirty="0" smtClean="0"/>
              <a:t>. 182,000 US customers. </a:t>
            </a:r>
          </a:p>
          <a:p>
            <a:endParaRPr lang="en-US" baseline="0" dirty="0" smtClean="0"/>
          </a:p>
          <a:p>
            <a:r>
              <a:rPr lang="en-US" baseline="0" dirty="0" smtClean="0"/>
              <a:t>JP Morgan Chase – In 2014 cyberattack that affected sensitive financial information and personal information of 76 million households. It is estimated to cost the bank $1 billion even though the bank spends $250 million a year on cybersecurity. </a:t>
            </a:r>
          </a:p>
          <a:p>
            <a:endParaRPr lang="en-US" baseline="0" dirty="0" smtClean="0"/>
          </a:p>
          <a:p>
            <a:r>
              <a:rPr lang="en-US" baseline="0" dirty="0" smtClean="0"/>
              <a:t>Target – breach of 40 million credit and debit card accounts as well as other data of 70 million users. Through end of 2014, cost Target $252 million. </a:t>
            </a:r>
          </a:p>
          <a:p>
            <a:endParaRPr lang="en-US" baseline="0" dirty="0" smtClean="0"/>
          </a:p>
          <a:p>
            <a:r>
              <a:rPr lang="en-US" baseline="0" dirty="0" err="1" smtClean="0"/>
              <a:t>Ebay</a:t>
            </a:r>
            <a:r>
              <a:rPr lang="en-US" baseline="0" dirty="0" smtClean="0"/>
              <a:t> – 145 million customer accounts including personal information. </a:t>
            </a:r>
          </a:p>
          <a:p>
            <a:endParaRPr lang="en-US" baseline="0" dirty="0" smtClean="0"/>
          </a:p>
          <a:p>
            <a:r>
              <a:rPr lang="en-US" baseline="0" dirty="0" smtClean="0"/>
              <a:t>Yahoo – 3 billion user accounts were affected</a:t>
            </a:r>
          </a:p>
          <a:p>
            <a:endParaRPr lang="en-US" dirty="0"/>
          </a:p>
        </p:txBody>
      </p:sp>
      <p:sp>
        <p:nvSpPr>
          <p:cNvPr id="4" name="Slide Number Placeholder 3"/>
          <p:cNvSpPr>
            <a:spLocks noGrp="1"/>
          </p:cNvSpPr>
          <p:nvPr>
            <p:ph type="sldNum" sz="quarter" idx="10"/>
          </p:nvPr>
        </p:nvSpPr>
        <p:spPr/>
        <p:txBody>
          <a:bodyPr/>
          <a:lstStyle/>
          <a:p>
            <a:fld id="{F7773FFA-637F-46E1-BB9B-A23C057E40DD}" type="slidenum">
              <a:rPr lang="en-US" smtClean="0"/>
              <a:t>4</a:t>
            </a:fld>
            <a:endParaRPr lang="en-US"/>
          </a:p>
        </p:txBody>
      </p:sp>
    </p:spTree>
    <p:extLst>
      <p:ext uri="{BB962C8B-B14F-4D97-AF65-F5344CB8AC3E}">
        <p14:creationId xmlns:p14="http://schemas.microsoft.com/office/powerpoint/2010/main" val="2891825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Multiple</a:t>
            </a:r>
            <a:r>
              <a:rPr lang="en-US" baseline="0" dirty="0" smtClean="0"/>
              <a:t> attack vectors – an attack that uses two or more of the attack types in combination</a:t>
            </a:r>
          </a:p>
          <a:p>
            <a:r>
              <a:rPr lang="en-US" baseline="0" dirty="0" smtClean="0"/>
              <a:t>Web – an attack executed from a website or web-based application</a:t>
            </a:r>
          </a:p>
          <a:p>
            <a:r>
              <a:rPr lang="en-US" baseline="0" dirty="0" smtClean="0"/>
              <a:t>Loss or theft of equipment – the loss or theft of a computing device or media used by the organization</a:t>
            </a:r>
          </a:p>
          <a:p>
            <a:r>
              <a:rPr lang="en-US" baseline="0" dirty="0" smtClean="0"/>
              <a:t>Email/phishing – an attack executed via an email message or attachment</a:t>
            </a:r>
          </a:p>
          <a:p>
            <a:r>
              <a:rPr lang="en-US" baseline="0" dirty="0" smtClean="0"/>
              <a:t>Attrition – an attack that employs brute force methods to compromise, degrade, or destroy system, networks, or services</a:t>
            </a:r>
          </a:p>
          <a:p>
            <a:r>
              <a:rPr lang="en-US" baseline="0" dirty="0" smtClean="0"/>
              <a:t>External/removable media – an attack executed from removable media or peripheral device</a:t>
            </a:r>
          </a:p>
          <a:p>
            <a:r>
              <a:rPr lang="en-US" baseline="0" dirty="0" smtClean="0"/>
              <a:t>Physical cause – an attack or accident initiated in the physical realm</a:t>
            </a:r>
          </a:p>
          <a:p>
            <a:r>
              <a:rPr lang="en-US" baseline="0" dirty="0" smtClean="0"/>
              <a:t>Other – an attack method does not fit into any other type or is unidentified</a:t>
            </a:r>
          </a:p>
          <a:p>
            <a:r>
              <a:rPr lang="en-US" baseline="0" dirty="0" smtClean="0"/>
              <a:t>Improper usage – any incident resulting from violation of an organization’s acceptable usage policies by an authorized user that is not reported as part of another threat vector category</a:t>
            </a:r>
            <a:endParaRPr lang="en-US" dirty="0"/>
          </a:p>
        </p:txBody>
      </p:sp>
      <p:sp>
        <p:nvSpPr>
          <p:cNvPr id="4" name="Slide Number Placeholder 3"/>
          <p:cNvSpPr>
            <a:spLocks noGrp="1"/>
          </p:cNvSpPr>
          <p:nvPr>
            <p:ph type="sldNum" sz="quarter" idx="10"/>
          </p:nvPr>
        </p:nvSpPr>
        <p:spPr/>
        <p:txBody>
          <a:bodyPr/>
          <a:lstStyle/>
          <a:p>
            <a:fld id="{F7773FFA-637F-46E1-BB9B-A23C057E40DD}" type="slidenum">
              <a:rPr lang="en-US" smtClean="0"/>
              <a:t>9</a:t>
            </a:fld>
            <a:endParaRPr lang="en-US"/>
          </a:p>
        </p:txBody>
      </p:sp>
    </p:spTree>
    <p:extLst>
      <p:ext uri="{BB962C8B-B14F-4D97-AF65-F5344CB8AC3E}">
        <p14:creationId xmlns:p14="http://schemas.microsoft.com/office/powerpoint/2010/main" val="518314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Predictive analytics is the analysis of historical information (as well as existing external data) to find patterns. These patterns are used to make informed predictions about future events.</a:t>
            </a:r>
            <a:r>
              <a:rPr lang="en-US" baseline="0" dirty="0" smtClean="0"/>
              <a:t> </a:t>
            </a:r>
            <a:r>
              <a:rPr lang="en-US" dirty="0" smtClean="0"/>
              <a:t>It’s an area of study, not a specific technology, and it existed long before artificial intelligence. Generally, any attempt to quantify the possible future based on past events is encompassed by predictive analytics. </a:t>
            </a:r>
          </a:p>
          <a:p>
            <a:endParaRPr lang="en-US" dirty="0" smtClean="0"/>
          </a:p>
          <a:p>
            <a:r>
              <a:rPr lang="en-US" dirty="0" smtClean="0"/>
              <a:t>Predictive analytics</a:t>
            </a:r>
            <a:r>
              <a:rPr lang="en-US" baseline="0" dirty="0" smtClean="0"/>
              <a:t> helps to determine the probability of attacks against organizations and agencies and set up defenses before cybercriminals reach their perimeters. The traditional approach to fighting cyberattacks involves gathering data about malware, data breaches, phishing campaigns and extracting relevant data into signatures (the digital fingerprint of the attack). These signatures will then be compared against files, network traffic and emails that flow in and out of a corporate network in order to detect potential threats. </a:t>
            </a:r>
            <a:endParaRPr lang="en-US" dirty="0" smtClean="0"/>
          </a:p>
          <a:p>
            <a:endParaRPr lang="en-US" dirty="0" smtClean="0"/>
          </a:p>
          <a:p>
            <a:r>
              <a:rPr lang="en-US" dirty="0" smtClean="0"/>
              <a:t>Predictive analytics</a:t>
            </a:r>
            <a:r>
              <a:rPr lang="en-US" baseline="0" dirty="0" smtClean="0"/>
              <a:t> has some hefty requirements when applied to cybersecurity use cases. For one thing, the variety and volume of data involved in identifying and predicting security threats are overwhelming. This means that analytic solutions need to have huge storage, memory and computation requirements. Organizations today work with large volumes of data from multiple data sources which makes it difficult to trace the signal of a cyber-attack as it is happening due to the need to quickly analyze this data and perform advanced calculations on it in near real time. </a:t>
            </a:r>
          </a:p>
          <a:p>
            <a:endParaRPr lang="en-US" baseline="0" dirty="0" smtClean="0"/>
          </a:p>
          <a:p>
            <a:r>
              <a:rPr lang="en-US" baseline="0" dirty="0" smtClean="0"/>
              <a:t>Predictive analytics processing requires a lot more computing resources like CPU, memory, disk I/O throughput, etc.). This is very true when the algorithms are operating on large-scale data sets. Predictive analytics engines need to be paired with computing resources that are designed to scale with the volume of data targeted for analysis. Cyber attack’s signal is often weak and obstructed by a lot of organizational noise (very slight change in patterns to be recognizable) which means that using the wrong algorithm would create a lot of false positives. </a:t>
            </a:r>
          </a:p>
          <a:p>
            <a:endParaRPr lang="en-US" baseline="0" dirty="0" smtClean="0"/>
          </a:p>
          <a:p>
            <a:r>
              <a:rPr lang="en-US" baseline="0" dirty="0" smtClean="0"/>
              <a:t>Many cybersecurity companies are teaming up with analytics firms such as </a:t>
            </a:r>
            <a:r>
              <a:rPr lang="en-US" baseline="0" dirty="0" err="1" smtClean="0"/>
              <a:t>Orad’s</a:t>
            </a:r>
            <a:r>
              <a:rPr lang="en-US" baseline="0" dirty="0" smtClean="0"/>
              <a:t> own startup, </a:t>
            </a:r>
            <a:r>
              <a:rPr lang="en-US" baseline="0" dirty="0" err="1" smtClean="0"/>
              <a:t>Sisense</a:t>
            </a:r>
            <a:r>
              <a:rPr lang="en-US" baseline="0" dirty="0" smtClean="0"/>
              <a:t>. </a:t>
            </a:r>
            <a:r>
              <a:rPr lang="en-US" baseline="0" dirty="0" err="1" smtClean="0"/>
              <a:t>Sisense</a:t>
            </a:r>
            <a:r>
              <a:rPr lang="en-US" baseline="0" dirty="0" smtClean="0"/>
              <a:t> has tools and features that is able to handle large sets of data, identify suspicious patterns, investigate a potential attack and drill into the data to see whether further security measures are necessary. </a:t>
            </a:r>
          </a:p>
          <a:p>
            <a:endParaRPr lang="en-US" baseline="0" dirty="0" smtClean="0"/>
          </a:p>
          <a:p>
            <a:r>
              <a:rPr lang="en-US" baseline="0" dirty="0" smtClean="0"/>
              <a:t>Predictive analytics in security provide a forecast for potential attacks according to McLane from </a:t>
            </a:r>
            <a:r>
              <a:rPr lang="en-US" baseline="0" dirty="0" err="1" smtClean="0"/>
              <a:t>SparkCognition</a:t>
            </a:r>
            <a:r>
              <a:rPr lang="en-US" baseline="0" dirty="0" smtClean="0"/>
              <a:t>. Even though predictive analytics has some good benefits to modeling and preventing cyber security attacks, he thinks it need to be paired with the right machine learning solution in order to harness its full potential. </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https://techcrunch.com/2016/07/25/how-predictive-analytics-discovers-a-data-breach-before-it-happens/</a:t>
            </a:r>
          </a:p>
          <a:p>
            <a:endParaRPr lang="en-US" dirty="0"/>
          </a:p>
        </p:txBody>
      </p:sp>
      <p:sp>
        <p:nvSpPr>
          <p:cNvPr id="4" name="Slide Number Placeholder 3"/>
          <p:cNvSpPr>
            <a:spLocks noGrp="1"/>
          </p:cNvSpPr>
          <p:nvPr>
            <p:ph type="sldNum" sz="quarter" idx="10"/>
          </p:nvPr>
        </p:nvSpPr>
        <p:spPr/>
        <p:txBody>
          <a:bodyPr/>
          <a:lstStyle/>
          <a:p>
            <a:fld id="{F7773FFA-637F-46E1-BB9B-A23C057E40DD}" type="slidenum">
              <a:rPr lang="en-US" smtClean="0"/>
              <a:t>10</a:t>
            </a:fld>
            <a:endParaRPr lang="en-US"/>
          </a:p>
        </p:txBody>
      </p:sp>
    </p:spTree>
    <p:extLst>
      <p:ext uri="{BB962C8B-B14F-4D97-AF65-F5344CB8AC3E}">
        <p14:creationId xmlns:p14="http://schemas.microsoft.com/office/powerpoint/2010/main" val="1147330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AI is a broad concept. It is a science</a:t>
            </a:r>
            <a:r>
              <a:rPr lang="en-US" baseline="0" dirty="0" smtClean="0"/>
              <a:t> of making human tasks performed by machines. AI is not exactly machine learning or smart thing. It is something that is used to carry out human tasks like robots. </a:t>
            </a:r>
            <a:endParaRPr lang="en-US" dirty="0" smtClean="0"/>
          </a:p>
          <a:p>
            <a:endParaRPr lang="en-US" dirty="0" smtClean="0"/>
          </a:p>
          <a:p>
            <a:r>
              <a:rPr lang="en-US" dirty="0" smtClean="0"/>
              <a:t>AI – robots might be able to help defend against incoming cyber attacks. Between 2016 and</a:t>
            </a:r>
            <a:r>
              <a:rPr lang="en-US" baseline="0" dirty="0" smtClean="0"/>
              <a:t> 2025, businesses will spend almost $2.5 billion on artificial intelligence to prevent cyberattacks. </a:t>
            </a:r>
          </a:p>
          <a:p>
            <a:endParaRPr lang="en-US" baseline="0" dirty="0" smtClean="0"/>
          </a:p>
          <a:p>
            <a:r>
              <a:rPr lang="en-US" baseline="0" dirty="0" smtClean="0"/>
              <a:t>Robots can constantly be working. Timing is very important with malware and other vicious data manipulations. If you could fight a virus as it was downloaded, you would have a much better chance of defending against it and minimizing the damage of the attack. However ,if you fight against corrupt data after the damage is already done, recovery is longer and more costly. Many IT professionals and cybersecurity experts face cyber attacks once they have already taken place so there isn’t anything that could be done about that attack except try to prevent it from happening again. Robots could be able to set up defense systems against malware the moment it begins to download. This would be extremely helpful in minimizing the potential damage done to the companies internal network infrastructure or minimizing the amount of information that could stolen.</a:t>
            </a:r>
            <a:endParaRPr lang="en-US" dirty="0"/>
          </a:p>
        </p:txBody>
      </p:sp>
      <p:sp>
        <p:nvSpPr>
          <p:cNvPr id="4" name="Slide Number Placeholder 3"/>
          <p:cNvSpPr>
            <a:spLocks noGrp="1"/>
          </p:cNvSpPr>
          <p:nvPr>
            <p:ph type="sldNum" sz="quarter" idx="10"/>
          </p:nvPr>
        </p:nvSpPr>
        <p:spPr/>
        <p:txBody>
          <a:bodyPr/>
          <a:lstStyle/>
          <a:p>
            <a:fld id="{F7773FFA-637F-46E1-BB9B-A23C057E40DD}" type="slidenum">
              <a:rPr lang="en-US" smtClean="0"/>
              <a:t>11</a:t>
            </a:fld>
            <a:endParaRPr lang="en-US"/>
          </a:p>
        </p:txBody>
      </p:sp>
    </p:spTree>
    <p:extLst>
      <p:ext uri="{BB962C8B-B14F-4D97-AF65-F5344CB8AC3E}">
        <p14:creationId xmlns:p14="http://schemas.microsoft.com/office/powerpoint/2010/main" val="1291010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 approach to AI that uses a system</a:t>
            </a:r>
            <a:r>
              <a:rPr lang="en-US" baseline="0" dirty="0" smtClean="0"/>
              <a:t> that is capable of learning from experience. It is intended not only for AI goals (copying human behavior) but it can also reduce the efforts and/or time spent for both simple and difficult tasks (like stock prediction). ML is a system that can recognize patterns by using examples rather than by programming them. It learns constantly, makes decisions based on data algorithms and can change its behavior. </a:t>
            </a:r>
            <a:r>
              <a:rPr lang="en-US" dirty="0" smtClean="0"/>
              <a:t>Machine</a:t>
            </a:r>
            <a:r>
              <a:rPr lang="en-US" baseline="0" dirty="0" smtClean="0"/>
              <a:t> learning also cuts down the time it takes to detect attacks and can process greater amounts of data.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Machine learning algorithms use what they learn from their mistakes to improve future performance.</a:t>
            </a:r>
            <a:r>
              <a:rPr lang="en-US" baseline="0" dirty="0" smtClean="0"/>
              <a:t> </a:t>
            </a:r>
            <a:r>
              <a:rPr lang="en-US" dirty="0" smtClean="0"/>
              <a:t>Data feeds machine learning; the results are most accurate when the machine has access to massive amounts of it to refine its algorithm. Machine learning is an artificial intelligence technique where algorithms are given data and asked to process it without predetermined rules.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goal of applying machine learning</a:t>
            </a:r>
            <a:r>
              <a:rPr lang="en-US" baseline="0" dirty="0" smtClean="0"/>
              <a:t> to cyber security problems is to find anomalies. More specifically, it is used to identify malicious behavior or entities. In order to find anomalies, you have to define what is considered normal which can be challenging. </a:t>
            </a:r>
            <a:endParaRPr lang="en-US" dirty="0" smtClean="0"/>
          </a:p>
          <a:p>
            <a:endParaRPr lang="en-US" baseline="0" dirty="0" smtClean="0"/>
          </a:p>
          <a:p>
            <a:r>
              <a:rPr lang="en-US" u="sng" baseline="0" dirty="0" smtClean="0"/>
              <a:t>Machine Learning Methods:</a:t>
            </a:r>
          </a:p>
          <a:p>
            <a:r>
              <a:rPr lang="en-US" baseline="0" dirty="0" smtClean="0"/>
              <a:t>Regression: a task of predicting the next value based on previous values. Fraud detection can be used by a regression machine learning method. The features like total amount of suspicious transaction, location, etc. determine a probability of fraudulent actions. It can also be used for network traffic analysis. Machine learning methods that can be used for regression tasks:</a:t>
            </a:r>
          </a:p>
          <a:p>
            <a:pPr marL="171450" indent="-171450">
              <a:buFont typeface="Arial" panose="020B0604020202020204" pitchFamily="34" charset="0"/>
              <a:buChar char="•"/>
            </a:pPr>
            <a:r>
              <a:rPr lang="en-US" baseline="0" dirty="0" smtClean="0"/>
              <a:t>Linear, polynomial, ridge, support vector regression, decision trees, and random forest</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Classification: a task of separating things into different categories. Ex. A spam filter separating spams from other messages. Spam filters were probably the first ML approach applied to cybersecurity tasks. For the network layer, we can apply this to intrusion detection system and identifying different classes of network attacks such as scanning and spoofing. You can also use this to divide programs into categories like malware, spyware or ransomware.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Clustering: similar to classification but the classes are unknown, grouping things by similarity. Usually clustering is not applied to solving a particular task in cybersecurity as it is more like one of the subtasks in a pipeline, ex. Grouping users into separate groups to adjust risk values or to cluster users together to see if it is possible that they belong to a specific group.  This could be a possible solution to finding anomalies in the data set if you could find ways to cluster normal and abnormal entities such as users or devices. It can be best applies to forensic analysis, when we are unaware of what happened and classify all activities in order to find outliers.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Association rule learning (or recommendation) – a task of recommending something based on previous experience. In cybersecurity, this principle can be used primarily for incident response. If a company faces certain incidents and offers various types of responses, a system learns a type of response for a particular incident. (ex. Mark it as a false positive, change risk value, run investigation.) This can help companies group records such as network traffic but it still doesn’t help find anomalies. </a:t>
            </a:r>
          </a:p>
          <a:p>
            <a:pPr marL="0" indent="0">
              <a:buFont typeface="Arial" panose="020B0604020202020204" pitchFamily="34" charset="0"/>
              <a:buNone/>
            </a:pPr>
            <a:endParaRPr lang="en-US" baseline="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smtClean="0"/>
              <a:t>Dimensionality reduction – or generalization, a task of searching common and most important features in multiple examples. For cybersecurity, this is common for face detection solutions like the ones on your </a:t>
            </a:r>
            <a:r>
              <a:rPr lang="en-US" baseline="0" dirty="0" err="1" smtClean="0"/>
              <a:t>iphone</a:t>
            </a:r>
            <a:r>
              <a:rPr lang="en-US" baseline="0" dirty="0" smtClean="0"/>
              <a:t>. Applying it to security data works pretty well, but it doesn’t really help find anomalies in the data set. </a:t>
            </a:r>
            <a:endParaRPr lang="en-US"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Generative models – a task of creating something based on the previous knowledge of the distribution. For cybersecurity, these tests are able to mutate existing filenames to identify new ones to test files for unauthorized access.</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Clustering, dimensionality reduction and the association rule are unsupervised learning methods (no training data is provided, algorithm analyzes a body of data for patterns or common elements). All of these approaches are useful to make large datasets easier to analyze and understand and they can be used to reduce the number of data fields to look at or groups data together. However, these algorithms are limited when it comes to identifying anomalies or attacks.</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Supervised learning (a training dataset is provided to tell the machine what kind of output is desired) has the biggest potential impact on cybersecurity. The two main types of these are malware classification or the classification of files, and spam detection. You can identity if a file is benign or if it is malware. Malware identification has worked very well because of the availability of million labeled samples. In regards to spam identification, there is a lot of training data to teach the algorithms right from wrong. There isn’t much training data on detecting attacks from network traffic. Without a good training data set, you can’t train your algorithm. </a:t>
            </a:r>
          </a:p>
          <a:p>
            <a:pPr marL="0" indent="0">
              <a:buFont typeface="Arial" panose="020B0604020202020204" pitchFamily="34" charset="0"/>
              <a:buNone/>
            </a:pPr>
            <a:endParaRPr lang="en-US" dirty="0" smtClean="0"/>
          </a:p>
          <a:p>
            <a:r>
              <a:rPr lang="en-US" dirty="0" smtClean="0"/>
              <a:t>https://conceptainc.com/blog/machine-learning-vs-predictive-analytics-what-is-the-difference/</a:t>
            </a:r>
          </a:p>
          <a:p>
            <a:r>
              <a:rPr lang="en-US" dirty="0" smtClean="0"/>
              <a:t>https://www.recordedfuture.com/machine-learning-cybersecurity-applications/</a:t>
            </a:r>
          </a:p>
          <a:p>
            <a:r>
              <a:rPr lang="en-US" dirty="0" smtClean="0"/>
              <a:t>https://www.forbes.com/sites/forbestechcouncil/2017/11/30/the-truth-about-machine-learning-in-cybersecurity-defense/#1f09b9a66949</a:t>
            </a:r>
          </a:p>
          <a:p>
            <a:r>
              <a:rPr lang="en-US" dirty="0" smtClean="0"/>
              <a:t>https://towardsdatascience.com/ai-and-machine-learning-in-cyber-security-d6fbee480af0</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F7773FFA-637F-46E1-BB9B-A23C057E40DD}" type="slidenum">
              <a:rPr lang="en-US" smtClean="0"/>
              <a:t>12</a:t>
            </a:fld>
            <a:endParaRPr lang="en-US"/>
          </a:p>
        </p:txBody>
      </p:sp>
    </p:spTree>
    <p:extLst>
      <p:ext uri="{BB962C8B-B14F-4D97-AF65-F5344CB8AC3E}">
        <p14:creationId xmlns:p14="http://schemas.microsoft.com/office/powerpoint/2010/main" val="392085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Undersample</a:t>
            </a:r>
            <a:r>
              <a:rPr lang="en-US" dirty="0" smtClean="0"/>
              <a:t> the </a:t>
            </a:r>
            <a:r>
              <a:rPr lang="en-US" dirty="0" err="1" smtClean="0"/>
              <a:t>overrepresentative</a:t>
            </a:r>
            <a:r>
              <a:rPr lang="en-US" dirty="0" smtClean="0"/>
              <a:t> group (&lt;=$10 M) or over sample the</a:t>
            </a:r>
            <a:r>
              <a:rPr lang="en-US" baseline="0" dirty="0" smtClean="0"/>
              <a:t> under-represented group (&gt;$10 M). The group &lt;=$10 Mil represent over 88% of the data. Therefore, I </a:t>
            </a:r>
            <a:r>
              <a:rPr lang="en-US" baseline="0" dirty="0" err="1" smtClean="0"/>
              <a:t>undersample</a:t>
            </a:r>
            <a:r>
              <a:rPr lang="en-US" baseline="0" dirty="0" smtClean="0"/>
              <a:t> this group so roughly 2/3 of the data represent the &lt;=$10 Mil group and 1/3 of the data represent the &gt;$10 Mil group.</a:t>
            </a:r>
          </a:p>
          <a:p>
            <a:endParaRPr lang="en-US" baseline="0" dirty="0" smtClean="0"/>
          </a:p>
          <a:p>
            <a:r>
              <a:rPr lang="en-US" baseline="0" dirty="0" smtClean="0"/>
              <a:t>Including a loss matrix, changes the relative importance of misclassifying a &gt;$10Mil impact as a &lt;=$10 Mil or vice versa. You want to include an argument that penalizes the misclassification of &gt;$10 Mil as &lt;=$10 Mil more heavily than the other.</a:t>
            </a:r>
          </a:p>
        </p:txBody>
      </p:sp>
      <p:sp>
        <p:nvSpPr>
          <p:cNvPr id="4" name="Slide Number Placeholder 3"/>
          <p:cNvSpPr>
            <a:spLocks noGrp="1"/>
          </p:cNvSpPr>
          <p:nvPr>
            <p:ph type="sldNum" sz="quarter" idx="10"/>
          </p:nvPr>
        </p:nvSpPr>
        <p:spPr/>
        <p:txBody>
          <a:bodyPr/>
          <a:lstStyle/>
          <a:p>
            <a:fld id="{F7773FFA-637F-46E1-BB9B-A23C057E40DD}" type="slidenum">
              <a:rPr lang="en-US" smtClean="0"/>
              <a:t>16</a:t>
            </a:fld>
            <a:endParaRPr lang="en-US"/>
          </a:p>
        </p:txBody>
      </p:sp>
    </p:spTree>
    <p:extLst>
      <p:ext uri="{BB962C8B-B14F-4D97-AF65-F5344CB8AC3E}">
        <p14:creationId xmlns:p14="http://schemas.microsoft.com/office/powerpoint/2010/main" val="19464273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9" name="Content Placeholder 18"/>
          <p:cNvSpPr>
            <a:spLocks noGrp="1"/>
          </p:cNvSpPr>
          <p:nvPr>
            <p:ph sz="quarter" idx="11" hasCustomPrompt="1"/>
          </p:nvPr>
        </p:nvSpPr>
        <p:spPr>
          <a:xfrm>
            <a:off x="3810000" y="6042660"/>
            <a:ext cx="4960938" cy="317500"/>
          </a:xfrm>
        </p:spPr>
        <p:txBody>
          <a:bodyPr>
            <a:normAutofit/>
          </a:bodyPr>
          <a:lstStyle>
            <a:lvl1pPr marL="0" marR="0" indent="0" algn="r" defTabSz="914400" rtl="0" eaLnBrk="1" fontAlgn="auto" latinLnBrk="0" hangingPunct="1">
              <a:lnSpc>
                <a:spcPct val="100000"/>
              </a:lnSpc>
              <a:spcBef>
                <a:spcPts val="0"/>
              </a:spcBef>
              <a:spcAft>
                <a:spcPts val="0"/>
              </a:spcAft>
              <a:buClrTx/>
              <a:buSzTx/>
              <a:buFontTx/>
              <a:buNone/>
              <a:tabLst/>
              <a:defRPr sz="1800">
                <a:latin typeface="Calibri"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rial" pitchFamily="34" charset="0"/>
                <a:ea typeface="+mn-ea"/>
                <a:cs typeface="+mn-cs"/>
              </a:rPr>
              <a:t>Presentation Date</a:t>
            </a: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mn-cs"/>
            </a:endParaRPr>
          </a:p>
        </p:txBody>
      </p:sp>
      <p:sp>
        <p:nvSpPr>
          <p:cNvPr id="17" name="Content Placeholder 16"/>
          <p:cNvSpPr>
            <a:spLocks noGrp="1"/>
          </p:cNvSpPr>
          <p:nvPr>
            <p:ph sz="quarter" idx="10" hasCustomPrompt="1"/>
          </p:nvPr>
        </p:nvSpPr>
        <p:spPr>
          <a:xfrm>
            <a:off x="3810000" y="5250180"/>
            <a:ext cx="4960620" cy="769620"/>
          </a:xfrm>
        </p:spPr>
        <p:txBody>
          <a:bodyPr anchor="b">
            <a:normAutofit/>
          </a:bodyPr>
          <a:lstStyle>
            <a:lvl1pPr marL="0" indent="0" algn="r">
              <a:buNone/>
              <a:defRPr sz="2400">
                <a:latin typeface="Calibri" pitchFamily="34" charset="0"/>
              </a:defRPr>
            </a:lvl1pPr>
          </a:lstStyle>
          <a:p>
            <a:pPr algn="r"/>
            <a:r>
              <a:rPr lang="en-US" sz="2500" b="0" dirty="0" smtClean="0"/>
              <a:t>Presenter Name</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t="53867" b="27040"/>
          <a:stretch/>
        </p:blipFill>
        <p:spPr>
          <a:xfrm>
            <a:off x="0" y="3694176"/>
            <a:ext cx="9144000" cy="1309421"/>
          </a:xfrm>
          <a:prstGeom prst="rect">
            <a:avLst/>
          </a:prstGeom>
        </p:spPr>
      </p:pic>
      <p:sp>
        <p:nvSpPr>
          <p:cNvPr id="2" name="Title 1"/>
          <p:cNvSpPr>
            <a:spLocks noGrp="1"/>
          </p:cNvSpPr>
          <p:nvPr>
            <p:ph type="ctrTitle" hasCustomPrompt="1"/>
          </p:nvPr>
        </p:nvSpPr>
        <p:spPr>
          <a:xfrm>
            <a:off x="236220" y="511175"/>
            <a:ext cx="8671560" cy="1393825"/>
          </a:xfrm>
        </p:spPr>
        <p:txBody>
          <a:bodyPr anchor="b">
            <a:normAutofit/>
          </a:bodyPr>
          <a:lstStyle>
            <a:lvl1pPr>
              <a:defRPr sz="3600" b="1" baseline="0">
                <a:solidFill>
                  <a:schemeClr val="tx1"/>
                </a:solidFill>
                <a:latin typeface="Calibri" pitchFamily="34" charset="0"/>
              </a:defRPr>
            </a:lvl1pPr>
          </a:lstStyle>
          <a:p>
            <a:r>
              <a:rPr lang="en-US" dirty="0" smtClean="0"/>
              <a:t>Presentation Title Goes Here</a:t>
            </a:r>
            <a:endParaRPr lang="en-US" dirty="0"/>
          </a:p>
        </p:txBody>
      </p:sp>
      <p:sp>
        <p:nvSpPr>
          <p:cNvPr id="3" name="Subtitle 2"/>
          <p:cNvSpPr>
            <a:spLocks noGrp="1"/>
          </p:cNvSpPr>
          <p:nvPr>
            <p:ph type="subTitle" idx="1" hasCustomPrompt="1"/>
          </p:nvPr>
        </p:nvSpPr>
        <p:spPr>
          <a:xfrm>
            <a:off x="548640" y="1897685"/>
            <a:ext cx="8046720" cy="1752600"/>
          </a:xfrm>
        </p:spPr>
        <p:txBody>
          <a:bodyPr>
            <a:normAutofit/>
          </a:bodyPr>
          <a:lstStyle>
            <a:lvl1pPr marL="0" indent="0" algn="ctr">
              <a:buNone/>
              <a:defRPr sz="2400" baseline="0">
                <a:solidFill>
                  <a:srgbClr val="FF6900"/>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Presentation Subtitle Goes Here</a:t>
            </a:r>
            <a:endParaRPr lang="en-US" dirty="0"/>
          </a:p>
        </p:txBody>
      </p:sp>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415910" y="5047488"/>
            <a:ext cx="3209322" cy="1581912"/>
          </a:xfrm>
          <a:prstGeom prst="rect">
            <a:avLst/>
          </a:prstGeom>
        </p:spPr>
      </p:pic>
    </p:spTree>
    <p:extLst>
      <p:ext uri="{BB962C8B-B14F-4D97-AF65-F5344CB8AC3E}">
        <p14:creationId xmlns:p14="http://schemas.microsoft.com/office/powerpoint/2010/main" val="68858173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grpSp>
        <p:nvGrpSpPr>
          <p:cNvPr id="10" name="Group 9"/>
          <p:cNvGrpSpPr/>
          <p:nvPr userDrawn="1"/>
        </p:nvGrpSpPr>
        <p:grpSpPr>
          <a:xfrm>
            <a:off x="0" y="6291942"/>
            <a:ext cx="9144000" cy="566058"/>
            <a:chOff x="0" y="6291942"/>
            <a:chExt cx="9144000" cy="566058"/>
          </a:xfrm>
        </p:grpSpPr>
        <p:sp>
          <p:nvSpPr>
            <p:cNvPr id="12" name="Rectangle 11"/>
            <p:cNvSpPr/>
            <p:nvPr userDrawn="1"/>
          </p:nvSpPr>
          <p:spPr>
            <a:xfrm>
              <a:off x="0" y="6324600"/>
              <a:ext cx="9144000" cy="533400"/>
            </a:xfrm>
            <a:prstGeom prst="rect">
              <a:avLst/>
            </a:prstGeom>
            <a:solidFill>
              <a:schemeClr val="accent2"/>
            </a:solidFill>
            <a:ln>
              <a:noFill/>
            </a:ln>
            <a:effectLst>
              <a:outerShdw blurRad="203200" dist="101600" dir="16620000"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a:ext>
              </a:extLst>
            </a:blip>
            <a:srcRect t="15697" b="15732"/>
            <a:stretch/>
          </p:blipFill>
          <p:spPr>
            <a:xfrm>
              <a:off x="438150" y="6291942"/>
              <a:ext cx="1238250" cy="566058"/>
            </a:xfrm>
            <a:prstGeom prst="rect">
              <a:avLst/>
            </a:prstGeom>
          </p:spPr>
        </p:pic>
      </p:grpSp>
      <p:sp>
        <p:nvSpPr>
          <p:cNvPr id="8" name="TextBox 7"/>
          <p:cNvSpPr txBox="1"/>
          <p:nvPr userDrawn="1"/>
        </p:nvSpPr>
        <p:spPr>
          <a:xfrm>
            <a:off x="8727965" y="6447711"/>
            <a:ext cx="341397" cy="310341"/>
          </a:xfrm>
          <a:prstGeom prst="rect">
            <a:avLst/>
          </a:prstGeom>
          <a:noFill/>
        </p:spPr>
        <p:txBody>
          <a:bodyPr wrap="none" rtlCol="0">
            <a:spAutoFit/>
          </a:bodyPr>
          <a:lstStyle/>
          <a:p>
            <a:pPr marL="0" indent="0">
              <a:lnSpc>
                <a:spcPct val="150000"/>
              </a:lnSpc>
              <a:spcBef>
                <a:spcPts val="600"/>
              </a:spcBef>
              <a:spcAft>
                <a:spcPts val="0"/>
              </a:spcAft>
              <a:buClr>
                <a:srgbClr val="E98A42"/>
              </a:buClr>
              <a:buFont typeface="+mj-lt"/>
              <a:buNone/>
            </a:pPr>
            <a:fld id="{4E767558-C559-4A44-BA97-A8EEE0BC1F5E}" type="slidenum">
              <a:rPr lang="en-US" sz="1000" b="0" i="0" smtClean="0">
                <a:latin typeface="Arial"/>
                <a:cs typeface="Arial"/>
              </a:rPr>
              <a:pPr marL="0" indent="0">
                <a:lnSpc>
                  <a:spcPct val="150000"/>
                </a:lnSpc>
                <a:spcBef>
                  <a:spcPts val="600"/>
                </a:spcBef>
                <a:spcAft>
                  <a:spcPts val="0"/>
                </a:spcAft>
                <a:buClr>
                  <a:srgbClr val="E98A42"/>
                </a:buClr>
                <a:buFont typeface="+mj-lt"/>
                <a:buNone/>
              </a:pPr>
              <a:t>‹#›</a:t>
            </a:fld>
            <a:endParaRPr lang="en-US" sz="1000" b="0" i="0" dirty="0" smtClean="0">
              <a:latin typeface="Arial"/>
              <a:cs typeface="Arial"/>
            </a:endParaRPr>
          </a:p>
        </p:txBody>
      </p:sp>
      <p:cxnSp>
        <p:nvCxnSpPr>
          <p:cNvPr id="9" name="Straight Connector 8"/>
          <p:cNvCxnSpPr/>
          <p:nvPr userDrawn="1"/>
        </p:nvCxnSpPr>
        <p:spPr>
          <a:xfrm>
            <a:off x="472440" y="914400"/>
            <a:ext cx="8191500" cy="0"/>
          </a:xfrm>
          <a:prstGeom prst="line">
            <a:avLst/>
          </a:prstGeom>
          <a:ln w="12700">
            <a:solidFill>
              <a:srgbClr val="FF6900"/>
            </a:solidFill>
          </a:ln>
        </p:spPr>
        <p:style>
          <a:lnRef idx="1">
            <a:schemeClr val="accent1"/>
          </a:lnRef>
          <a:fillRef idx="0">
            <a:schemeClr val="accent1"/>
          </a:fillRef>
          <a:effectRef idx="0">
            <a:schemeClr val="accent1"/>
          </a:effectRef>
          <a:fontRef idx="minor">
            <a:schemeClr val="tx1"/>
          </a:fontRef>
        </p:style>
      </p:cxnSp>
      <p:sp>
        <p:nvSpPr>
          <p:cNvPr id="11" name="Content Placeholder 10"/>
          <p:cNvSpPr>
            <a:spLocks noGrp="1"/>
          </p:cNvSpPr>
          <p:nvPr>
            <p:ph sz="quarter" idx="10"/>
          </p:nvPr>
        </p:nvSpPr>
        <p:spPr>
          <a:xfrm>
            <a:off x="438150" y="1066800"/>
            <a:ext cx="8267700" cy="5105400"/>
          </a:xfrm>
        </p:spPr>
        <p:txBody>
          <a:bodyPr>
            <a:normAutofit/>
          </a:bodyPr>
          <a:lstStyle>
            <a:lvl1pPr>
              <a:buClr>
                <a:srgbClr val="FF6900"/>
              </a:buClr>
              <a:defRPr sz="2400">
                <a:latin typeface="Calibri" pitchFamily="34" charset="0"/>
              </a:defRPr>
            </a:lvl1pPr>
            <a:lvl2pPr>
              <a:buClr>
                <a:srgbClr val="9497CC"/>
              </a:buClr>
              <a:defRPr sz="2200">
                <a:latin typeface="Calibri" pitchFamily="34" charset="0"/>
              </a:defRPr>
            </a:lvl2pPr>
            <a:lvl3pPr>
              <a:buClr>
                <a:srgbClr val="9497CC"/>
              </a:buClr>
              <a:defRPr sz="2000">
                <a:latin typeface="Calibri" pitchFamily="34" charset="0"/>
              </a:defRPr>
            </a:lvl3pPr>
            <a:lvl4pPr>
              <a:buClr>
                <a:srgbClr val="9497CC"/>
              </a:buClr>
              <a:defRPr sz="1800">
                <a:latin typeface="Calibri" pitchFamily="34" charset="0"/>
              </a:defRPr>
            </a:lvl4pPr>
            <a:lvl5pPr>
              <a:buClr>
                <a:srgbClr val="9497CC"/>
              </a:buClr>
              <a:defRPr sz="16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
          <p:cNvSpPr>
            <a:spLocks noGrp="1"/>
          </p:cNvSpPr>
          <p:nvPr>
            <p:ph type="ctrTitle" hasCustomPrompt="1"/>
          </p:nvPr>
        </p:nvSpPr>
        <p:spPr>
          <a:xfrm>
            <a:off x="363173" y="199489"/>
            <a:ext cx="8364791" cy="584775"/>
          </a:xfrm>
          <a:prstGeom prst="rect">
            <a:avLst/>
          </a:prstGeom>
        </p:spPr>
        <p:txBody>
          <a:bodyPr wrap="square" anchor="t">
            <a:spAutoFit/>
          </a:bodyPr>
          <a:lstStyle>
            <a:lvl1pPr algn="l">
              <a:defRPr sz="3200" b="1" i="0">
                <a:solidFill>
                  <a:schemeClr val="tx1"/>
                </a:solidFill>
                <a:latin typeface="Calibri" pitchFamily="34" charset="0"/>
              </a:defRPr>
            </a:lvl1pPr>
          </a:lstStyle>
          <a:p>
            <a:r>
              <a:rPr lang="en-US" dirty="0" smtClean="0"/>
              <a:t>Click to Edit Slide Title</a:t>
            </a:r>
            <a:endParaRPr lang="en-US" dirty="0"/>
          </a:p>
        </p:txBody>
      </p:sp>
    </p:spTree>
    <p:extLst>
      <p:ext uri="{BB962C8B-B14F-4D97-AF65-F5344CB8AC3E}">
        <p14:creationId xmlns:p14="http://schemas.microsoft.com/office/powerpoint/2010/main" val="319512157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10" name="Rectangle 9"/>
          <p:cNvSpPr/>
          <p:nvPr userDrawn="1"/>
        </p:nvSpPr>
        <p:spPr>
          <a:xfrm>
            <a:off x="0" y="6324600"/>
            <a:ext cx="9144000" cy="533400"/>
          </a:xfrm>
          <a:prstGeom prst="rect">
            <a:avLst/>
          </a:prstGeom>
          <a:solidFill>
            <a:schemeClr val="accent2"/>
          </a:solidFill>
          <a:ln>
            <a:noFill/>
          </a:ln>
          <a:effectLst>
            <a:outerShdw blurRad="203200" dist="101600" dir="16620000"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8727965" y="6447711"/>
            <a:ext cx="341397" cy="310341"/>
          </a:xfrm>
          <a:prstGeom prst="rect">
            <a:avLst/>
          </a:prstGeom>
          <a:noFill/>
        </p:spPr>
        <p:txBody>
          <a:bodyPr wrap="none" rtlCol="0">
            <a:spAutoFit/>
          </a:bodyPr>
          <a:lstStyle/>
          <a:p>
            <a:pPr marL="0" indent="0">
              <a:lnSpc>
                <a:spcPct val="150000"/>
              </a:lnSpc>
              <a:spcBef>
                <a:spcPts val="600"/>
              </a:spcBef>
              <a:spcAft>
                <a:spcPts val="0"/>
              </a:spcAft>
              <a:buClr>
                <a:srgbClr val="E98A42"/>
              </a:buClr>
              <a:buFont typeface="+mj-lt"/>
              <a:buNone/>
            </a:pPr>
            <a:fld id="{4E767558-C559-4A44-BA97-A8EEE0BC1F5E}" type="slidenum">
              <a:rPr lang="en-US" sz="1000" b="0" i="0" smtClean="0">
                <a:latin typeface="Arial"/>
                <a:cs typeface="Arial"/>
              </a:rPr>
              <a:pPr marL="0" indent="0">
                <a:lnSpc>
                  <a:spcPct val="150000"/>
                </a:lnSpc>
                <a:spcBef>
                  <a:spcPts val="600"/>
                </a:spcBef>
                <a:spcAft>
                  <a:spcPts val="0"/>
                </a:spcAft>
                <a:buClr>
                  <a:srgbClr val="E98A42"/>
                </a:buClr>
                <a:buFont typeface="+mj-lt"/>
                <a:buNone/>
              </a:pPr>
              <a:t>‹#›</a:t>
            </a:fld>
            <a:endParaRPr lang="en-US" sz="1000" b="0" i="0" dirty="0" smtClean="0">
              <a:latin typeface="Arial"/>
              <a:cs typeface="Arial"/>
            </a:endParaRPr>
          </a:p>
        </p:txBody>
      </p:sp>
      <p:cxnSp>
        <p:nvCxnSpPr>
          <p:cNvPr id="9" name="Straight Connector 8"/>
          <p:cNvCxnSpPr/>
          <p:nvPr userDrawn="1"/>
        </p:nvCxnSpPr>
        <p:spPr>
          <a:xfrm>
            <a:off x="472440" y="914400"/>
            <a:ext cx="8191500" cy="0"/>
          </a:xfrm>
          <a:prstGeom prst="line">
            <a:avLst/>
          </a:prstGeom>
          <a:ln w="12700">
            <a:solidFill>
              <a:srgbClr val="FF6900"/>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ctrTitle" hasCustomPrompt="1"/>
          </p:nvPr>
        </p:nvSpPr>
        <p:spPr>
          <a:xfrm>
            <a:off x="363173" y="199489"/>
            <a:ext cx="8364791" cy="584775"/>
          </a:xfrm>
          <a:prstGeom prst="rect">
            <a:avLst/>
          </a:prstGeom>
        </p:spPr>
        <p:txBody>
          <a:bodyPr wrap="square" anchor="t">
            <a:spAutoFit/>
          </a:bodyPr>
          <a:lstStyle>
            <a:lvl1pPr algn="l">
              <a:defRPr sz="3200" b="1" i="0">
                <a:solidFill>
                  <a:schemeClr val="tx1"/>
                </a:solidFill>
                <a:latin typeface="Calibri" pitchFamily="34" charset="0"/>
              </a:defRPr>
            </a:lvl1pPr>
          </a:lstStyle>
          <a:p>
            <a:r>
              <a:rPr lang="en-US" dirty="0" smtClean="0"/>
              <a:t>Click to Edit Slide Title</a:t>
            </a:r>
            <a:endParaRPr lang="en-US" dirty="0"/>
          </a:p>
        </p:txBody>
      </p:sp>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val="0"/>
              </a:ext>
            </a:extLst>
          </a:blip>
          <a:srcRect t="15697" b="15732"/>
          <a:stretch/>
        </p:blipFill>
        <p:spPr>
          <a:xfrm>
            <a:off x="438150" y="6291942"/>
            <a:ext cx="1238250" cy="566058"/>
          </a:xfrm>
          <a:prstGeom prst="rect">
            <a:avLst/>
          </a:prstGeom>
        </p:spPr>
      </p:pic>
    </p:spTree>
    <p:extLst>
      <p:ext uri="{BB962C8B-B14F-4D97-AF65-F5344CB8AC3E}">
        <p14:creationId xmlns:p14="http://schemas.microsoft.com/office/powerpoint/2010/main" val="19763135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6" name="Rectangle 5"/>
          <p:cNvSpPr/>
          <p:nvPr userDrawn="1"/>
        </p:nvSpPr>
        <p:spPr>
          <a:xfrm>
            <a:off x="0" y="6324600"/>
            <a:ext cx="9144000" cy="533400"/>
          </a:xfrm>
          <a:prstGeom prst="rect">
            <a:avLst/>
          </a:prstGeom>
          <a:solidFill>
            <a:schemeClr val="accent2"/>
          </a:solidFill>
          <a:ln>
            <a:noFill/>
          </a:ln>
          <a:effectLst>
            <a:outerShdw blurRad="203200" dist="101600" dir="16620000"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8727965" y="6447711"/>
            <a:ext cx="341397" cy="310341"/>
          </a:xfrm>
          <a:prstGeom prst="rect">
            <a:avLst/>
          </a:prstGeom>
          <a:noFill/>
        </p:spPr>
        <p:txBody>
          <a:bodyPr wrap="none" rtlCol="0">
            <a:spAutoFit/>
          </a:bodyPr>
          <a:lstStyle/>
          <a:p>
            <a:pPr marL="0" indent="0">
              <a:lnSpc>
                <a:spcPct val="150000"/>
              </a:lnSpc>
              <a:spcBef>
                <a:spcPts val="600"/>
              </a:spcBef>
              <a:spcAft>
                <a:spcPts val="0"/>
              </a:spcAft>
              <a:buClr>
                <a:srgbClr val="E98A42"/>
              </a:buClr>
              <a:buFont typeface="+mj-lt"/>
              <a:buNone/>
            </a:pPr>
            <a:fld id="{4E767558-C559-4A44-BA97-A8EEE0BC1F5E}" type="slidenum">
              <a:rPr lang="en-US" sz="1000" b="0" i="0" smtClean="0">
                <a:latin typeface="Arial"/>
                <a:cs typeface="Arial"/>
              </a:rPr>
              <a:pPr marL="0" indent="0">
                <a:lnSpc>
                  <a:spcPct val="150000"/>
                </a:lnSpc>
                <a:spcBef>
                  <a:spcPts val="600"/>
                </a:spcBef>
                <a:spcAft>
                  <a:spcPts val="0"/>
                </a:spcAft>
                <a:buClr>
                  <a:srgbClr val="E98A42"/>
                </a:buClr>
                <a:buFont typeface="+mj-lt"/>
                <a:buNone/>
              </a:pPr>
              <a:t>‹#›</a:t>
            </a:fld>
            <a:endParaRPr lang="en-US" sz="1000" b="0" i="0" dirty="0" smtClean="0">
              <a:latin typeface="Arial"/>
              <a:cs typeface="Arial"/>
            </a:endParaRPr>
          </a:p>
        </p:txBody>
      </p:sp>
      <p:sp>
        <p:nvSpPr>
          <p:cNvPr id="11" name="Title 1"/>
          <p:cNvSpPr>
            <a:spLocks noGrp="1"/>
          </p:cNvSpPr>
          <p:nvPr>
            <p:ph type="ctrTitle" hasCustomPrompt="1"/>
          </p:nvPr>
        </p:nvSpPr>
        <p:spPr>
          <a:xfrm>
            <a:off x="363173" y="199489"/>
            <a:ext cx="8364791" cy="584775"/>
          </a:xfrm>
          <a:prstGeom prst="rect">
            <a:avLst/>
          </a:prstGeom>
        </p:spPr>
        <p:txBody>
          <a:bodyPr wrap="square" anchor="t">
            <a:spAutoFit/>
          </a:bodyPr>
          <a:lstStyle>
            <a:lvl1pPr algn="l">
              <a:defRPr sz="3200" b="1" i="0">
                <a:solidFill>
                  <a:schemeClr val="tx1"/>
                </a:solidFill>
                <a:latin typeface="Calibri" pitchFamily="34" charset="0"/>
              </a:defRPr>
            </a:lvl1pPr>
          </a:lstStyle>
          <a:p>
            <a:r>
              <a:rPr lang="en-US" dirty="0" smtClean="0"/>
              <a:t>Click to Edit Slide Title</a:t>
            </a:r>
            <a:endParaRPr lang="en-US"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a:ext>
            </a:extLst>
          </a:blip>
          <a:srcRect t="15697" b="15732"/>
          <a:stretch/>
        </p:blipFill>
        <p:spPr>
          <a:xfrm>
            <a:off x="438150" y="6291942"/>
            <a:ext cx="1238250" cy="566058"/>
          </a:xfrm>
          <a:prstGeom prst="rect">
            <a:avLst/>
          </a:prstGeom>
        </p:spPr>
      </p:pic>
    </p:spTree>
    <p:extLst>
      <p:ext uri="{BB962C8B-B14F-4D97-AF65-F5344CB8AC3E}">
        <p14:creationId xmlns:p14="http://schemas.microsoft.com/office/powerpoint/2010/main" val="197631355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4" name="Rectangle 13"/>
          <p:cNvSpPr/>
          <p:nvPr userDrawn="1"/>
        </p:nvSpPr>
        <p:spPr>
          <a:xfrm>
            <a:off x="0" y="6324600"/>
            <a:ext cx="9144000" cy="533400"/>
          </a:xfrm>
          <a:prstGeom prst="rect">
            <a:avLst/>
          </a:prstGeom>
          <a:solidFill>
            <a:schemeClr val="accent2"/>
          </a:solidFill>
          <a:ln>
            <a:noFill/>
          </a:ln>
          <a:effectLst>
            <a:outerShdw blurRad="203200" dist="101600" dir="16620000"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8727965" y="6447711"/>
            <a:ext cx="341397" cy="310341"/>
          </a:xfrm>
          <a:prstGeom prst="rect">
            <a:avLst/>
          </a:prstGeom>
          <a:noFill/>
        </p:spPr>
        <p:txBody>
          <a:bodyPr wrap="none" rtlCol="0">
            <a:spAutoFit/>
          </a:bodyPr>
          <a:lstStyle/>
          <a:p>
            <a:pPr marL="0" indent="0">
              <a:lnSpc>
                <a:spcPct val="150000"/>
              </a:lnSpc>
              <a:spcBef>
                <a:spcPts val="600"/>
              </a:spcBef>
              <a:spcAft>
                <a:spcPts val="0"/>
              </a:spcAft>
              <a:buClr>
                <a:srgbClr val="E98A42"/>
              </a:buClr>
              <a:buFont typeface="+mj-lt"/>
              <a:buNone/>
            </a:pPr>
            <a:fld id="{4E767558-C559-4A44-BA97-A8EEE0BC1F5E}" type="slidenum">
              <a:rPr lang="en-US" sz="1000" b="0" i="0" smtClean="0">
                <a:latin typeface="Arial"/>
                <a:cs typeface="Arial"/>
              </a:rPr>
              <a:pPr marL="0" indent="0">
                <a:lnSpc>
                  <a:spcPct val="150000"/>
                </a:lnSpc>
                <a:spcBef>
                  <a:spcPts val="600"/>
                </a:spcBef>
                <a:spcAft>
                  <a:spcPts val="0"/>
                </a:spcAft>
                <a:buClr>
                  <a:srgbClr val="E98A42"/>
                </a:buClr>
                <a:buFont typeface="+mj-lt"/>
                <a:buNone/>
              </a:pPr>
              <a:t>‹#›</a:t>
            </a:fld>
            <a:endParaRPr lang="en-US" sz="1000" b="0" i="0" dirty="0" smtClean="0">
              <a:latin typeface="Arial"/>
              <a:cs typeface="Arial"/>
            </a:endParaRPr>
          </a:p>
        </p:txBody>
      </p:sp>
      <p:cxnSp>
        <p:nvCxnSpPr>
          <p:cNvPr id="9" name="Straight Connector 8"/>
          <p:cNvCxnSpPr/>
          <p:nvPr userDrawn="1"/>
        </p:nvCxnSpPr>
        <p:spPr>
          <a:xfrm>
            <a:off x="472440" y="1287780"/>
            <a:ext cx="8191500" cy="0"/>
          </a:xfrm>
          <a:prstGeom prst="line">
            <a:avLst/>
          </a:prstGeom>
          <a:ln w="12700">
            <a:solidFill>
              <a:srgbClr val="FF6900"/>
            </a:solidFill>
          </a:ln>
        </p:spPr>
        <p:style>
          <a:lnRef idx="1">
            <a:schemeClr val="accent1"/>
          </a:lnRef>
          <a:fillRef idx="0">
            <a:schemeClr val="accent1"/>
          </a:fillRef>
          <a:effectRef idx="0">
            <a:schemeClr val="accent1"/>
          </a:effectRef>
          <a:fontRef idx="minor">
            <a:schemeClr val="tx1"/>
          </a:fontRef>
        </p:style>
      </p:cxnSp>
      <p:sp>
        <p:nvSpPr>
          <p:cNvPr id="11" name="Content Placeholder 10"/>
          <p:cNvSpPr>
            <a:spLocks noGrp="1"/>
          </p:cNvSpPr>
          <p:nvPr>
            <p:ph sz="quarter" idx="10"/>
          </p:nvPr>
        </p:nvSpPr>
        <p:spPr>
          <a:xfrm>
            <a:off x="438150" y="1371600"/>
            <a:ext cx="8267700" cy="4800600"/>
          </a:xfrm>
        </p:spPr>
        <p:txBody>
          <a:bodyPr>
            <a:normAutofit/>
          </a:bodyPr>
          <a:lstStyle>
            <a:lvl1pPr>
              <a:buClr>
                <a:srgbClr val="FF6900"/>
              </a:buClr>
              <a:defRPr sz="2400">
                <a:latin typeface="Calibri" pitchFamily="34" charset="0"/>
              </a:defRPr>
            </a:lvl1pPr>
            <a:lvl2pPr>
              <a:buClr>
                <a:srgbClr val="9497CC"/>
              </a:buClr>
              <a:defRPr sz="2200">
                <a:latin typeface="Calibri" pitchFamily="34" charset="0"/>
              </a:defRPr>
            </a:lvl2pPr>
            <a:lvl3pPr>
              <a:buClr>
                <a:srgbClr val="9497CC"/>
              </a:buClr>
              <a:defRPr sz="2000">
                <a:latin typeface="Calibri" pitchFamily="34" charset="0"/>
              </a:defRPr>
            </a:lvl3pPr>
            <a:lvl4pPr>
              <a:buClr>
                <a:srgbClr val="9497CC"/>
              </a:buClr>
              <a:defRPr sz="1800">
                <a:latin typeface="Calibri" pitchFamily="34" charset="0"/>
              </a:defRPr>
            </a:lvl4pPr>
            <a:lvl5pPr>
              <a:buClr>
                <a:srgbClr val="9497CC"/>
              </a:buClr>
              <a:defRPr sz="16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
          <p:cNvSpPr>
            <a:spLocks noGrp="1"/>
          </p:cNvSpPr>
          <p:nvPr>
            <p:ph type="ctrTitle" hasCustomPrompt="1"/>
          </p:nvPr>
        </p:nvSpPr>
        <p:spPr>
          <a:xfrm>
            <a:off x="363173" y="199489"/>
            <a:ext cx="8364791" cy="584775"/>
          </a:xfrm>
          <a:prstGeom prst="rect">
            <a:avLst/>
          </a:prstGeom>
        </p:spPr>
        <p:txBody>
          <a:bodyPr wrap="square" anchor="t">
            <a:spAutoFit/>
          </a:bodyPr>
          <a:lstStyle>
            <a:lvl1pPr algn="l">
              <a:defRPr sz="3200" b="1" i="0">
                <a:solidFill>
                  <a:schemeClr val="tx1"/>
                </a:solidFill>
                <a:latin typeface="Calibri" pitchFamily="34" charset="0"/>
              </a:defRPr>
            </a:lvl1pPr>
          </a:lstStyle>
          <a:p>
            <a:r>
              <a:rPr lang="en-US" dirty="0" smtClean="0"/>
              <a:t>Click to Edit Slide Title</a:t>
            </a:r>
            <a:endParaRPr lang="en-US" dirty="0"/>
          </a:p>
        </p:txBody>
      </p:sp>
      <p:sp>
        <p:nvSpPr>
          <p:cNvPr id="10" name="Subtitle 2"/>
          <p:cNvSpPr>
            <a:spLocks noGrp="1"/>
          </p:cNvSpPr>
          <p:nvPr>
            <p:ph type="subTitle" idx="1" hasCustomPrompt="1"/>
          </p:nvPr>
        </p:nvSpPr>
        <p:spPr>
          <a:xfrm>
            <a:off x="362384" y="807720"/>
            <a:ext cx="8365581" cy="400110"/>
          </a:xfrm>
          <a:prstGeom prst="rect">
            <a:avLst/>
          </a:prstGeom>
        </p:spPr>
        <p:txBody>
          <a:bodyPr wrap="square">
            <a:spAutoFit/>
          </a:bodyPr>
          <a:lstStyle>
            <a:lvl1pPr marL="0" indent="0" algn="l">
              <a:buNone/>
              <a:defRPr sz="2000">
                <a:solidFill>
                  <a:srgbClr val="FF6900"/>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Slide Subtitle</a:t>
            </a:r>
            <a:endParaRPr lang="en-US" dirty="0"/>
          </a:p>
        </p:txBody>
      </p:sp>
      <p:pic>
        <p:nvPicPr>
          <p:cNvPr id="16" name="Picture 15"/>
          <p:cNvPicPr>
            <a:picLocks noChangeAspect="1"/>
          </p:cNvPicPr>
          <p:nvPr userDrawn="1"/>
        </p:nvPicPr>
        <p:blipFill rotWithShape="1">
          <a:blip r:embed="rId2" cstate="print">
            <a:extLst>
              <a:ext uri="{28A0092B-C50C-407E-A947-70E740481C1C}">
                <a14:useLocalDpi xmlns:a14="http://schemas.microsoft.com/office/drawing/2010/main"/>
              </a:ext>
            </a:extLst>
          </a:blip>
          <a:srcRect t="15697" b="15732"/>
          <a:stretch/>
        </p:blipFill>
        <p:spPr>
          <a:xfrm>
            <a:off x="438150" y="6291942"/>
            <a:ext cx="1238250" cy="566058"/>
          </a:xfrm>
          <a:prstGeom prst="rect">
            <a:avLst/>
          </a:prstGeom>
        </p:spPr>
      </p:pic>
    </p:spTree>
    <p:extLst>
      <p:ext uri="{BB962C8B-B14F-4D97-AF65-F5344CB8AC3E}">
        <p14:creationId xmlns:p14="http://schemas.microsoft.com/office/powerpoint/2010/main" val="319512157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14" name="Rectangle 13"/>
          <p:cNvSpPr/>
          <p:nvPr userDrawn="1"/>
        </p:nvSpPr>
        <p:spPr>
          <a:xfrm>
            <a:off x="0" y="6324600"/>
            <a:ext cx="9144000" cy="533400"/>
          </a:xfrm>
          <a:prstGeom prst="rect">
            <a:avLst/>
          </a:prstGeom>
          <a:solidFill>
            <a:schemeClr val="accent2"/>
          </a:solidFill>
          <a:ln>
            <a:noFill/>
          </a:ln>
          <a:effectLst>
            <a:outerShdw blurRad="203200" dist="101600" dir="16620000"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8727965" y="6447711"/>
            <a:ext cx="341397" cy="310341"/>
          </a:xfrm>
          <a:prstGeom prst="rect">
            <a:avLst/>
          </a:prstGeom>
          <a:noFill/>
        </p:spPr>
        <p:txBody>
          <a:bodyPr wrap="none" rtlCol="0">
            <a:spAutoFit/>
          </a:bodyPr>
          <a:lstStyle/>
          <a:p>
            <a:pPr marL="0" indent="0">
              <a:lnSpc>
                <a:spcPct val="150000"/>
              </a:lnSpc>
              <a:spcBef>
                <a:spcPts val="600"/>
              </a:spcBef>
              <a:spcAft>
                <a:spcPts val="0"/>
              </a:spcAft>
              <a:buClr>
                <a:srgbClr val="E98A42"/>
              </a:buClr>
              <a:buFont typeface="+mj-lt"/>
              <a:buNone/>
            </a:pPr>
            <a:fld id="{4E767558-C559-4A44-BA97-A8EEE0BC1F5E}" type="slidenum">
              <a:rPr lang="en-US" sz="1000" b="0" i="0" smtClean="0">
                <a:latin typeface="Arial"/>
                <a:cs typeface="Arial"/>
              </a:rPr>
              <a:pPr marL="0" indent="0">
                <a:lnSpc>
                  <a:spcPct val="150000"/>
                </a:lnSpc>
                <a:spcBef>
                  <a:spcPts val="600"/>
                </a:spcBef>
                <a:spcAft>
                  <a:spcPts val="0"/>
                </a:spcAft>
                <a:buClr>
                  <a:srgbClr val="E98A42"/>
                </a:buClr>
                <a:buFont typeface="+mj-lt"/>
                <a:buNone/>
              </a:pPr>
              <a:t>‹#›</a:t>
            </a:fld>
            <a:endParaRPr lang="en-US" sz="1000" b="0" i="0" dirty="0" smtClean="0">
              <a:latin typeface="Arial"/>
              <a:cs typeface="Arial"/>
            </a:endParaRPr>
          </a:p>
        </p:txBody>
      </p:sp>
      <p:cxnSp>
        <p:nvCxnSpPr>
          <p:cNvPr id="9" name="Straight Connector 8"/>
          <p:cNvCxnSpPr/>
          <p:nvPr userDrawn="1"/>
        </p:nvCxnSpPr>
        <p:spPr>
          <a:xfrm>
            <a:off x="472440" y="914400"/>
            <a:ext cx="8191500" cy="0"/>
          </a:xfrm>
          <a:prstGeom prst="line">
            <a:avLst/>
          </a:prstGeom>
          <a:ln w="12700">
            <a:solidFill>
              <a:srgbClr val="FF6900"/>
            </a:solidFill>
          </a:ln>
        </p:spPr>
        <p:style>
          <a:lnRef idx="1">
            <a:schemeClr val="accent1"/>
          </a:lnRef>
          <a:fillRef idx="0">
            <a:schemeClr val="accent1"/>
          </a:fillRef>
          <a:effectRef idx="0">
            <a:schemeClr val="accent1"/>
          </a:effectRef>
          <a:fontRef idx="minor">
            <a:schemeClr val="tx1"/>
          </a:fontRef>
        </p:style>
      </p:cxnSp>
      <p:sp>
        <p:nvSpPr>
          <p:cNvPr id="11" name="Content Placeholder 10"/>
          <p:cNvSpPr>
            <a:spLocks noGrp="1"/>
          </p:cNvSpPr>
          <p:nvPr>
            <p:ph sz="quarter" idx="10"/>
          </p:nvPr>
        </p:nvSpPr>
        <p:spPr>
          <a:xfrm>
            <a:off x="438150" y="1066800"/>
            <a:ext cx="4057650" cy="5105400"/>
          </a:xfrm>
        </p:spPr>
        <p:txBody>
          <a:bodyPr>
            <a:normAutofit/>
          </a:bodyPr>
          <a:lstStyle>
            <a:lvl1pPr>
              <a:buClr>
                <a:srgbClr val="FF6900"/>
              </a:buClr>
              <a:defRPr sz="2400">
                <a:latin typeface="Calibri" pitchFamily="34" charset="0"/>
              </a:defRPr>
            </a:lvl1pPr>
            <a:lvl2pPr>
              <a:buClr>
                <a:srgbClr val="9497CC"/>
              </a:buClr>
              <a:defRPr sz="2200">
                <a:latin typeface="Calibri" pitchFamily="34" charset="0"/>
              </a:defRPr>
            </a:lvl2pPr>
            <a:lvl3pPr>
              <a:buClr>
                <a:srgbClr val="9497CC"/>
              </a:buClr>
              <a:defRPr sz="2000">
                <a:latin typeface="Calibri" pitchFamily="34" charset="0"/>
              </a:defRPr>
            </a:lvl3pPr>
            <a:lvl4pPr>
              <a:buClr>
                <a:srgbClr val="9497CC"/>
              </a:buClr>
              <a:defRPr sz="1800">
                <a:latin typeface="Calibri" pitchFamily="34" charset="0"/>
              </a:defRPr>
            </a:lvl4pPr>
            <a:lvl5pPr>
              <a:buClr>
                <a:srgbClr val="9497CC"/>
              </a:buClr>
              <a:defRPr sz="16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
          <p:cNvSpPr>
            <a:spLocks noGrp="1"/>
          </p:cNvSpPr>
          <p:nvPr>
            <p:ph type="ctrTitle" hasCustomPrompt="1"/>
          </p:nvPr>
        </p:nvSpPr>
        <p:spPr>
          <a:xfrm>
            <a:off x="363173" y="199489"/>
            <a:ext cx="8364791" cy="584775"/>
          </a:xfrm>
          <a:prstGeom prst="rect">
            <a:avLst/>
          </a:prstGeom>
        </p:spPr>
        <p:txBody>
          <a:bodyPr wrap="square" anchor="t">
            <a:spAutoFit/>
          </a:bodyPr>
          <a:lstStyle>
            <a:lvl1pPr algn="l">
              <a:defRPr sz="3200" b="1" i="0">
                <a:solidFill>
                  <a:schemeClr val="tx1"/>
                </a:solidFill>
                <a:latin typeface="Calibri" pitchFamily="34" charset="0"/>
              </a:defRPr>
            </a:lvl1pPr>
          </a:lstStyle>
          <a:p>
            <a:r>
              <a:rPr lang="en-US" dirty="0" smtClean="0"/>
              <a:t>Click to Edit Slide Title</a:t>
            </a:r>
            <a:endParaRPr lang="en-US" dirty="0"/>
          </a:p>
        </p:txBody>
      </p:sp>
      <p:sp>
        <p:nvSpPr>
          <p:cNvPr id="10" name="Content Placeholder 10"/>
          <p:cNvSpPr>
            <a:spLocks noGrp="1"/>
          </p:cNvSpPr>
          <p:nvPr>
            <p:ph sz="quarter" idx="11"/>
          </p:nvPr>
        </p:nvSpPr>
        <p:spPr>
          <a:xfrm>
            <a:off x="4648200" y="1066800"/>
            <a:ext cx="4038600" cy="5105400"/>
          </a:xfrm>
        </p:spPr>
        <p:txBody>
          <a:bodyPr>
            <a:normAutofit/>
          </a:bodyPr>
          <a:lstStyle>
            <a:lvl1pPr>
              <a:buClr>
                <a:srgbClr val="FF6900"/>
              </a:buClr>
              <a:defRPr sz="2400">
                <a:latin typeface="Calibri" pitchFamily="34" charset="0"/>
              </a:defRPr>
            </a:lvl1pPr>
            <a:lvl2pPr>
              <a:buClr>
                <a:srgbClr val="9497CC"/>
              </a:buClr>
              <a:defRPr sz="2200">
                <a:latin typeface="Calibri" pitchFamily="34" charset="0"/>
              </a:defRPr>
            </a:lvl2pPr>
            <a:lvl3pPr>
              <a:buClr>
                <a:srgbClr val="9497CC"/>
              </a:buClr>
              <a:defRPr sz="2000">
                <a:latin typeface="Calibri" pitchFamily="34" charset="0"/>
              </a:defRPr>
            </a:lvl3pPr>
            <a:lvl4pPr>
              <a:buClr>
                <a:srgbClr val="9497CC"/>
              </a:buClr>
              <a:defRPr sz="1800">
                <a:latin typeface="Calibri" pitchFamily="34" charset="0"/>
              </a:defRPr>
            </a:lvl4pPr>
            <a:lvl5pPr>
              <a:buClr>
                <a:srgbClr val="9497CC"/>
              </a:buClr>
              <a:defRPr sz="16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6" name="Picture 15"/>
          <p:cNvPicPr>
            <a:picLocks noChangeAspect="1"/>
          </p:cNvPicPr>
          <p:nvPr userDrawn="1"/>
        </p:nvPicPr>
        <p:blipFill rotWithShape="1">
          <a:blip r:embed="rId2" cstate="print">
            <a:extLst>
              <a:ext uri="{28A0092B-C50C-407E-A947-70E740481C1C}">
                <a14:useLocalDpi xmlns:a14="http://schemas.microsoft.com/office/drawing/2010/main"/>
              </a:ext>
            </a:extLst>
          </a:blip>
          <a:srcRect t="15697" b="15732"/>
          <a:stretch/>
        </p:blipFill>
        <p:spPr>
          <a:xfrm>
            <a:off x="438150" y="6291942"/>
            <a:ext cx="1238250" cy="566058"/>
          </a:xfrm>
          <a:prstGeom prst="rect">
            <a:avLst/>
          </a:prstGeom>
        </p:spPr>
      </p:pic>
    </p:spTree>
    <p:extLst>
      <p:ext uri="{BB962C8B-B14F-4D97-AF65-F5344CB8AC3E}">
        <p14:creationId xmlns:p14="http://schemas.microsoft.com/office/powerpoint/2010/main" val="319512157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2" name="Rectangle 11"/>
          <p:cNvSpPr/>
          <p:nvPr userDrawn="1"/>
        </p:nvSpPr>
        <p:spPr>
          <a:xfrm>
            <a:off x="0" y="6324600"/>
            <a:ext cx="9144000" cy="533400"/>
          </a:xfrm>
          <a:prstGeom prst="rect">
            <a:avLst/>
          </a:prstGeom>
          <a:solidFill>
            <a:schemeClr val="accent2"/>
          </a:solidFill>
          <a:ln>
            <a:noFill/>
          </a:ln>
          <a:effectLst>
            <a:outerShdw blurRad="203200" dist="101600" dir="16620000"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ontent Placeholder 19"/>
          <p:cNvSpPr>
            <a:spLocks noGrp="1"/>
          </p:cNvSpPr>
          <p:nvPr>
            <p:ph sz="quarter" idx="13" hasCustomPrompt="1"/>
          </p:nvPr>
        </p:nvSpPr>
        <p:spPr>
          <a:xfrm>
            <a:off x="381000" y="3276600"/>
            <a:ext cx="8458200" cy="2895600"/>
          </a:xfrm>
        </p:spPr>
        <p:txBody>
          <a:bodyPr>
            <a:normAutofit/>
          </a:bodyPr>
          <a:lstStyle>
            <a:lvl1pPr marL="228600" indent="-228600">
              <a:buClr>
                <a:srgbClr val="FBA252"/>
              </a:buClr>
              <a:buFont typeface="+mj-lt"/>
              <a:buAutoNum type="arabicPeriod"/>
              <a:defRPr sz="1800" baseline="0">
                <a:latin typeface="Calibri" pitchFamily="34" charset="0"/>
              </a:defRPr>
            </a:lvl1pPr>
            <a:lvl2pPr marL="635000" indent="-177800">
              <a:buClr>
                <a:srgbClr val="9497CC"/>
              </a:buClr>
              <a:buFont typeface="Arial" pitchFamily="34" charset="0"/>
              <a:buChar char="•"/>
              <a:defRPr sz="1600">
                <a:latin typeface="Calibri" pitchFamily="34" charset="0"/>
              </a:defRPr>
            </a:lvl2pPr>
            <a:lvl3pPr>
              <a:defRPr sz="1400"/>
            </a:lvl3pPr>
            <a:lvl4pPr>
              <a:defRPr sz="1400"/>
            </a:lvl4pPr>
            <a:lvl5pPr>
              <a:defRPr sz="1400"/>
            </a:lvl5pPr>
          </a:lstStyle>
          <a:p>
            <a:pPr lvl="0"/>
            <a:r>
              <a:rPr lang="en-US" dirty="0" smtClean="0"/>
              <a:t>Click to add text</a:t>
            </a:r>
          </a:p>
          <a:p>
            <a:pPr lvl="1"/>
            <a:r>
              <a:rPr lang="en-US" dirty="0" smtClean="0"/>
              <a:t>Click to add text — </a:t>
            </a:r>
          </a:p>
        </p:txBody>
      </p:sp>
      <p:sp>
        <p:nvSpPr>
          <p:cNvPr id="7" name="Title 1"/>
          <p:cNvSpPr>
            <a:spLocks noGrp="1"/>
          </p:cNvSpPr>
          <p:nvPr>
            <p:ph type="ctrTitle" hasCustomPrompt="1"/>
          </p:nvPr>
        </p:nvSpPr>
        <p:spPr>
          <a:xfrm>
            <a:off x="363173" y="236048"/>
            <a:ext cx="8364791" cy="584775"/>
          </a:xfrm>
          <a:prstGeom prst="rect">
            <a:avLst/>
          </a:prstGeom>
        </p:spPr>
        <p:txBody>
          <a:bodyPr wrap="square" anchor="b">
            <a:spAutoFit/>
          </a:bodyPr>
          <a:lstStyle>
            <a:lvl1pPr algn="l">
              <a:defRPr sz="3200" b="1" i="0">
                <a:solidFill>
                  <a:schemeClr val="tx1"/>
                </a:solidFill>
                <a:latin typeface="Calibri" pitchFamily="34" charset="0"/>
              </a:defRPr>
            </a:lvl1pPr>
          </a:lstStyle>
          <a:p>
            <a:r>
              <a:rPr lang="en-US" dirty="0" smtClean="0"/>
              <a:t>Click to Edit Slide Title</a:t>
            </a:r>
            <a:endParaRPr lang="en-US" dirty="0"/>
          </a:p>
        </p:txBody>
      </p:sp>
      <p:sp>
        <p:nvSpPr>
          <p:cNvPr id="8" name="Subtitle 2"/>
          <p:cNvSpPr>
            <a:spLocks noGrp="1"/>
          </p:cNvSpPr>
          <p:nvPr>
            <p:ph type="subTitle" idx="1" hasCustomPrompt="1"/>
          </p:nvPr>
        </p:nvSpPr>
        <p:spPr>
          <a:xfrm>
            <a:off x="362384" y="822960"/>
            <a:ext cx="8365581" cy="400110"/>
          </a:xfrm>
          <a:prstGeom prst="rect">
            <a:avLst/>
          </a:prstGeom>
        </p:spPr>
        <p:txBody>
          <a:bodyPr wrap="square">
            <a:spAutoFit/>
          </a:bodyPr>
          <a:lstStyle>
            <a:lvl1pPr marL="0" indent="0" algn="l">
              <a:buNone/>
              <a:defRPr sz="2000">
                <a:solidFill>
                  <a:srgbClr val="FF6900"/>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Slide Subtitle</a:t>
            </a:r>
            <a:endParaRPr lang="en-US" dirty="0"/>
          </a:p>
        </p:txBody>
      </p:sp>
      <p:sp>
        <p:nvSpPr>
          <p:cNvPr id="9" name="Text Placeholder 27"/>
          <p:cNvSpPr>
            <a:spLocks noGrp="1"/>
          </p:cNvSpPr>
          <p:nvPr>
            <p:ph type="body" sz="quarter" idx="10"/>
          </p:nvPr>
        </p:nvSpPr>
        <p:spPr>
          <a:xfrm>
            <a:off x="380999" y="1371600"/>
            <a:ext cx="8477707" cy="1833874"/>
          </a:xfrm>
          <a:prstGeom prst="rect">
            <a:avLst/>
          </a:prstGeom>
        </p:spPr>
        <p:txBody>
          <a:bodyPr vert="horz">
            <a:normAutofit/>
          </a:bodyPr>
          <a:lstStyle>
            <a:lvl1pPr marL="0" indent="0">
              <a:lnSpc>
                <a:spcPct val="150000"/>
              </a:lnSpc>
              <a:spcBef>
                <a:spcPts val="336"/>
              </a:spcBef>
              <a:spcAft>
                <a:spcPts val="0"/>
              </a:spcAft>
              <a:buFontTx/>
              <a:buNone/>
              <a:defRPr lang="en-US" sz="1800" b="0" i="0" u="none" strike="noStrike" baseline="0" smtClean="0">
                <a:solidFill>
                  <a:schemeClr val="tx1"/>
                </a:solidFill>
                <a:latin typeface="Calibri" pitchFamily="34" charset="0"/>
              </a:defRPr>
            </a:lvl1pPr>
          </a:lstStyle>
          <a:p>
            <a:pPr lvl="0"/>
            <a:endParaRPr lang="en-US" dirty="0" smtClean="0"/>
          </a:p>
        </p:txBody>
      </p:sp>
      <p:sp>
        <p:nvSpPr>
          <p:cNvPr id="10" name="TextBox 9"/>
          <p:cNvSpPr txBox="1"/>
          <p:nvPr userDrawn="1"/>
        </p:nvSpPr>
        <p:spPr>
          <a:xfrm>
            <a:off x="8727965" y="6447711"/>
            <a:ext cx="341397" cy="310341"/>
          </a:xfrm>
          <a:prstGeom prst="rect">
            <a:avLst/>
          </a:prstGeom>
          <a:noFill/>
        </p:spPr>
        <p:txBody>
          <a:bodyPr wrap="none" rtlCol="0">
            <a:spAutoFit/>
          </a:bodyPr>
          <a:lstStyle/>
          <a:p>
            <a:pPr marL="0" indent="0">
              <a:lnSpc>
                <a:spcPct val="150000"/>
              </a:lnSpc>
              <a:spcBef>
                <a:spcPts val="600"/>
              </a:spcBef>
              <a:spcAft>
                <a:spcPts val="0"/>
              </a:spcAft>
              <a:buClr>
                <a:srgbClr val="E98A42"/>
              </a:buClr>
              <a:buFont typeface="+mj-lt"/>
              <a:buNone/>
            </a:pPr>
            <a:fld id="{4E767558-C559-4A44-BA97-A8EEE0BC1F5E}" type="slidenum">
              <a:rPr lang="en-US" sz="1000" b="0" i="0" smtClean="0">
                <a:latin typeface="Arial"/>
                <a:cs typeface="Arial"/>
              </a:rPr>
              <a:pPr marL="0" indent="0">
                <a:lnSpc>
                  <a:spcPct val="150000"/>
                </a:lnSpc>
                <a:spcBef>
                  <a:spcPts val="600"/>
                </a:spcBef>
                <a:spcAft>
                  <a:spcPts val="0"/>
                </a:spcAft>
                <a:buClr>
                  <a:srgbClr val="E98A42"/>
                </a:buClr>
                <a:buFont typeface="+mj-lt"/>
                <a:buNone/>
              </a:pPr>
              <a:t>‹#›</a:t>
            </a:fld>
            <a:endParaRPr lang="en-US" sz="1000" b="0" i="0" dirty="0" smtClean="0">
              <a:latin typeface="Arial"/>
              <a:cs typeface="Arial"/>
            </a:endParaRPr>
          </a:p>
        </p:txBody>
      </p:sp>
      <p:cxnSp>
        <p:nvCxnSpPr>
          <p:cNvPr id="17" name="Straight Connector 16"/>
          <p:cNvCxnSpPr/>
          <p:nvPr userDrawn="1"/>
        </p:nvCxnSpPr>
        <p:spPr>
          <a:xfrm>
            <a:off x="457200" y="1295400"/>
            <a:ext cx="8191500" cy="0"/>
          </a:xfrm>
          <a:prstGeom prst="line">
            <a:avLst/>
          </a:prstGeom>
          <a:ln w="12700">
            <a:solidFill>
              <a:srgbClr val="FF6900"/>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a:ext>
            </a:extLst>
          </a:blip>
          <a:srcRect t="15697" b="15732"/>
          <a:stretch/>
        </p:blipFill>
        <p:spPr>
          <a:xfrm>
            <a:off x="438150" y="6291942"/>
            <a:ext cx="1238250" cy="566058"/>
          </a:xfrm>
          <a:prstGeom prst="rect">
            <a:avLst/>
          </a:prstGeom>
        </p:spPr>
      </p:pic>
    </p:spTree>
    <p:extLst>
      <p:ext uri="{BB962C8B-B14F-4D97-AF65-F5344CB8AC3E}">
        <p14:creationId xmlns:p14="http://schemas.microsoft.com/office/powerpoint/2010/main" val="217905054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pSp>
        <p:nvGrpSpPr>
          <p:cNvPr id="11" name="Group 10"/>
          <p:cNvGrpSpPr/>
          <p:nvPr userDrawn="1"/>
        </p:nvGrpSpPr>
        <p:grpSpPr>
          <a:xfrm>
            <a:off x="0" y="5105400"/>
            <a:ext cx="9144000" cy="1752600"/>
            <a:chOff x="0" y="5105400"/>
            <a:chExt cx="9144000" cy="1752600"/>
          </a:xfrm>
        </p:grpSpPr>
        <p:sp>
          <p:nvSpPr>
            <p:cNvPr id="12" name="Rectangle 11"/>
            <p:cNvSpPr/>
            <p:nvPr userDrawn="1"/>
          </p:nvSpPr>
          <p:spPr>
            <a:xfrm>
              <a:off x="0" y="6324600"/>
              <a:ext cx="9144000" cy="533400"/>
            </a:xfrm>
            <a:prstGeom prst="rect">
              <a:avLst/>
            </a:prstGeom>
            <a:solidFill>
              <a:schemeClr val="accent2"/>
            </a:solidFill>
            <a:ln>
              <a:noFill/>
            </a:ln>
            <a:effectLst>
              <a:outerShdw blurRad="203200" dist="101600" dir="16620000"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userDrawn="1"/>
          </p:nvSpPr>
          <p:spPr>
            <a:xfrm>
              <a:off x="228600" y="6459379"/>
              <a:ext cx="3733800" cy="246221"/>
            </a:xfrm>
            <a:prstGeom prst="rect">
              <a:avLst/>
            </a:prstGeom>
            <a:noFill/>
          </p:spPr>
          <p:txBody>
            <a:bodyPr wrap="square" rtlCol="0">
              <a:spAutoFit/>
            </a:bodyPr>
            <a:lstStyle/>
            <a:p>
              <a:r>
                <a:rPr lang="en-US" sz="1000" b="1" i="1" spc="0" dirty="0" smtClean="0">
                  <a:solidFill>
                    <a:schemeClr val="bg1"/>
                  </a:solidFill>
                  <a:latin typeface="Calibri" pitchFamily="34" charset="0"/>
                </a:rPr>
                <a:t>Commitment</a:t>
              </a:r>
              <a:r>
                <a:rPr lang="en-US" sz="1000" b="1" i="1" spc="0" baseline="0" dirty="0" smtClean="0">
                  <a:solidFill>
                    <a:schemeClr val="bg1"/>
                  </a:solidFill>
                  <a:latin typeface="Calibri" pitchFamily="34" charset="0"/>
                </a:rPr>
                <a:t> Beyond Numbers</a:t>
              </a:r>
              <a:endParaRPr lang="en-US" sz="1000" b="1" i="1" spc="0" dirty="0">
                <a:solidFill>
                  <a:schemeClr val="bg1"/>
                </a:solidFill>
                <a:latin typeface="Calibri" pitchFamily="34" charset="0"/>
              </a:endParaRPr>
            </a:p>
          </p:txBody>
        </p:sp>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6400800" y="5105400"/>
              <a:ext cx="2439094" cy="1143000"/>
            </a:xfrm>
            <a:prstGeom prst="rect">
              <a:avLst/>
            </a:prstGeom>
          </p:spPr>
        </p:pic>
      </p:grpSp>
      <p:sp>
        <p:nvSpPr>
          <p:cNvPr id="7" name="Title 1"/>
          <p:cNvSpPr>
            <a:spLocks noGrp="1"/>
          </p:cNvSpPr>
          <p:nvPr>
            <p:ph type="ctrTitle" hasCustomPrompt="1"/>
          </p:nvPr>
        </p:nvSpPr>
        <p:spPr>
          <a:xfrm>
            <a:off x="363173" y="199489"/>
            <a:ext cx="8364791" cy="584775"/>
          </a:xfrm>
          <a:prstGeom prst="rect">
            <a:avLst/>
          </a:prstGeom>
        </p:spPr>
        <p:txBody>
          <a:bodyPr wrap="square" anchor="t">
            <a:spAutoFit/>
          </a:bodyPr>
          <a:lstStyle>
            <a:lvl1pPr algn="l">
              <a:defRPr sz="3200" b="1" i="0">
                <a:solidFill>
                  <a:schemeClr val="tx1"/>
                </a:solidFill>
                <a:latin typeface="Calibri" pitchFamily="34" charset="0"/>
              </a:defRPr>
            </a:lvl1pPr>
          </a:lstStyle>
          <a:p>
            <a:r>
              <a:rPr lang="en-US" dirty="0" smtClean="0"/>
              <a:t>Click to Edit Slide Title</a:t>
            </a:r>
            <a:endParaRPr lang="en-US" dirty="0"/>
          </a:p>
        </p:txBody>
      </p:sp>
      <p:sp>
        <p:nvSpPr>
          <p:cNvPr id="9" name="TextBox 8"/>
          <p:cNvSpPr txBox="1"/>
          <p:nvPr userDrawn="1"/>
        </p:nvSpPr>
        <p:spPr>
          <a:xfrm>
            <a:off x="8727965" y="6447711"/>
            <a:ext cx="341397" cy="310341"/>
          </a:xfrm>
          <a:prstGeom prst="rect">
            <a:avLst/>
          </a:prstGeom>
          <a:noFill/>
        </p:spPr>
        <p:txBody>
          <a:bodyPr wrap="none" rtlCol="0">
            <a:spAutoFit/>
          </a:bodyPr>
          <a:lstStyle/>
          <a:p>
            <a:pPr marL="0" indent="0">
              <a:lnSpc>
                <a:spcPct val="150000"/>
              </a:lnSpc>
              <a:spcBef>
                <a:spcPts val="600"/>
              </a:spcBef>
              <a:spcAft>
                <a:spcPts val="0"/>
              </a:spcAft>
              <a:buClr>
                <a:srgbClr val="E98A42"/>
              </a:buClr>
              <a:buFont typeface="+mj-lt"/>
              <a:buNone/>
            </a:pPr>
            <a:fld id="{4E767558-C559-4A44-BA97-A8EEE0BC1F5E}" type="slidenum">
              <a:rPr lang="en-US" sz="1000" b="0" i="0" smtClean="0">
                <a:latin typeface="Arial"/>
                <a:cs typeface="Arial"/>
              </a:rPr>
              <a:pPr marL="0" indent="0">
                <a:lnSpc>
                  <a:spcPct val="150000"/>
                </a:lnSpc>
                <a:spcBef>
                  <a:spcPts val="600"/>
                </a:spcBef>
                <a:spcAft>
                  <a:spcPts val="0"/>
                </a:spcAft>
                <a:buClr>
                  <a:srgbClr val="E98A42"/>
                </a:buClr>
                <a:buFont typeface="+mj-lt"/>
                <a:buNone/>
              </a:pPr>
              <a:t>‹#›</a:t>
            </a:fld>
            <a:endParaRPr lang="en-US" sz="1000" b="0" i="0" dirty="0" smtClean="0">
              <a:latin typeface="Arial"/>
              <a:cs typeface="Arial"/>
            </a:endParaRPr>
          </a:p>
        </p:txBody>
      </p:sp>
      <p:cxnSp>
        <p:nvCxnSpPr>
          <p:cNvPr id="10" name="Straight Connector 9"/>
          <p:cNvCxnSpPr/>
          <p:nvPr userDrawn="1"/>
        </p:nvCxnSpPr>
        <p:spPr>
          <a:xfrm>
            <a:off x="472440" y="914400"/>
            <a:ext cx="8191500" cy="0"/>
          </a:xfrm>
          <a:prstGeom prst="line">
            <a:avLst/>
          </a:prstGeom>
          <a:ln w="12700">
            <a:solidFill>
              <a:srgbClr val="FF6900"/>
            </a:solidFill>
          </a:ln>
        </p:spPr>
        <p:style>
          <a:lnRef idx="1">
            <a:schemeClr val="accent1"/>
          </a:lnRef>
          <a:fillRef idx="0">
            <a:schemeClr val="accent1"/>
          </a:fillRef>
          <a:effectRef idx="0">
            <a:schemeClr val="accent1"/>
          </a:effectRef>
          <a:fontRef idx="minor">
            <a:schemeClr val="tx1"/>
          </a:fontRef>
        </p:style>
      </p:cxnSp>
      <p:sp>
        <p:nvSpPr>
          <p:cNvPr id="18" name="Content Placeholder 17"/>
          <p:cNvSpPr>
            <a:spLocks noGrp="1"/>
          </p:cNvSpPr>
          <p:nvPr>
            <p:ph sz="quarter" idx="16" hasCustomPrompt="1"/>
          </p:nvPr>
        </p:nvSpPr>
        <p:spPr>
          <a:xfrm>
            <a:off x="342900" y="2057400"/>
            <a:ext cx="6019800" cy="457200"/>
          </a:xfrm>
        </p:spPr>
        <p:txBody>
          <a:bodyPr anchor="b">
            <a:normAutofit/>
          </a:bodyPr>
          <a:lstStyle>
            <a:lvl1pPr marL="0" indent="0" algn="l">
              <a:buNone/>
              <a:defRPr sz="2200" b="1">
                <a:solidFill>
                  <a:srgbClr val="FF6900"/>
                </a:solidFill>
                <a:latin typeface="Calibri" pitchFamily="34" charset="0"/>
              </a:defRPr>
            </a:lvl1pPr>
          </a:lstStyle>
          <a:p>
            <a:pPr lvl="0"/>
            <a:r>
              <a:rPr lang="en-US" dirty="0" smtClean="0"/>
              <a:t>Click to Edit Presenter Name</a:t>
            </a:r>
            <a:endParaRPr lang="en-US" dirty="0"/>
          </a:p>
        </p:txBody>
      </p:sp>
      <p:sp>
        <p:nvSpPr>
          <p:cNvPr id="20" name="Content Placeholder 17"/>
          <p:cNvSpPr>
            <a:spLocks noGrp="1"/>
          </p:cNvSpPr>
          <p:nvPr>
            <p:ph sz="quarter" idx="17" hasCustomPrompt="1"/>
          </p:nvPr>
        </p:nvSpPr>
        <p:spPr>
          <a:xfrm>
            <a:off x="365760" y="2552700"/>
            <a:ext cx="6019800" cy="716280"/>
          </a:xfrm>
        </p:spPr>
        <p:txBody>
          <a:bodyPr anchor="t">
            <a:noAutofit/>
          </a:bodyPr>
          <a:lstStyle>
            <a:lvl1pPr marL="0" indent="0" algn="l">
              <a:spcBef>
                <a:spcPts val="400"/>
              </a:spcBef>
              <a:spcAft>
                <a:spcPts val="400"/>
              </a:spcAft>
              <a:buNone/>
              <a:defRPr sz="1800" b="0" baseline="0">
                <a:solidFill>
                  <a:schemeClr val="tx1"/>
                </a:solidFill>
                <a:latin typeface="Calibri" pitchFamily="34" charset="0"/>
              </a:defRPr>
            </a:lvl1pPr>
          </a:lstStyle>
          <a:p>
            <a:pPr lvl="0"/>
            <a:r>
              <a:rPr lang="en-US" dirty="0" smtClean="0"/>
              <a:t>Click to enter Contact Information</a:t>
            </a:r>
          </a:p>
        </p:txBody>
      </p:sp>
      <p:sp>
        <p:nvSpPr>
          <p:cNvPr id="21" name="Content Placeholder 17"/>
          <p:cNvSpPr>
            <a:spLocks noGrp="1"/>
          </p:cNvSpPr>
          <p:nvPr>
            <p:ph sz="quarter" idx="18" hasCustomPrompt="1"/>
          </p:nvPr>
        </p:nvSpPr>
        <p:spPr>
          <a:xfrm>
            <a:off x="342900" y="3520440"/>
            <a:ext cx="6019800" cy="457200"/>
          </a:xfrm>
        </p:spPr>
        <p:txBody>
          <a:bodyPr anchor="b">
            <a:normAutofit/>
          </a:bodyPr>
          <a:lstStyle>
            <a:lvl1pPr marL="0" indent="0" algn="l">
              <a:buNone/>
              <a:defRPr sz="2200" b="1">
                <a:solidFill>
                  <a:srgbClr val="FF6900"/>
                </a:solidFill>
                <a:latin typeface="Calibri" pitchFamily="34" charset="0"/>
              </a:defRPr>
            </a:lvl1pPr>
          </a:lstStyle>
          <a:p>
            <a:pPr lvl="0"/>
            <a:r>
              <a:rPr lang="en-US" dirty="0" smtClean="0"/>
              <a:t>Click to Edit Presenter Name</a:t>
            </a:r>
            <a:endParaRPr lang="en-US" dirty="0"/>
          </a:p>
        </p:txBody>
      </p:sp>
      <p:sp>
        <p:nvSpPr>
          <p:cNvPr id="22" name="Content Placeholder 17"/>
          <p:cNvSpPr>
            <a:spLocks noGrp="1"/>
          </p:cNvSpPr>
          <p:nvPr>
            <p:ph sz="quarter" idx="19" hasCustomPrompt="1"/>
          </p:nvPr>
        </p:nvSpPr>
        <p:spPr>
          <a:xfrm>
            <a:off x="365760" y="4023360"/>
            <a:ext cx="6019800" cy="777240"/>
          </a:xfrm>
        </p:spPr>
        <p:txBody>
          <a:bodyPr anchor="t">
            <a:noAutofit/>
          </a:bodyPr>
          <a:lstStyle>
            <a:lvl1pPr marL="0" indent="0" algn="l">
              <a:spcBef>
                <a:spcPts val="400"/>
              </a:spcBef>
              <a:spcAft>
                <a:spcPts val="400"/>
              </a:spcAft>
              <a:buNone/>
              <a:defRPr sz="1800" b="0">
                <a:solidFill>
                  <a:schemeClr val="tx1"/>
                </a:solidFill>
                <a:latin typeface="Calibri" pitchFamily="34" charset="0"/>
              </a:defRPr>
            </a:lvl1pPr>
          </a:lstStyle>
          <a:p>
            <a:pPr lvl="0"/>
            <a:r>
              <a:rPr lang="en-US" dirty="0" smtClean="0"/>
              <a:t>Click to enter Contact Information</a:t>
            </a:r>
          </a:p>
          <a:p>
            <a:pPr lvl="0"/>
            <a:endParaRPr lang="en-US" dirty="0" smtClean="0"/>
          </a:p>
        </p:txBody>
      </p:sp>
    </p:spTree>
    <p:extLst>
      <p:ext uri="{BB962C8B-B14F-4D97-AF65-F5344CB8AC3E}">
        <p14:creationId xmlns:p14="http://schemas.microsoft.com/office/powerpoint/2010/main" val="140807463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latin typeface="Arial" pitchFamily="34" charset="0"/>
              </a:defRPr>
            </a:lvl1pPr>
          </a:lstStyle>
          <a:p>
            <a:fld id="{AE21777C-9391-4F27-A0F1-DFD259E56658}" type="datetimeFigureOut">
              <a:rPr lang="en-US" smtClean="0"/>
              <a:pPr/>
              <a:t>3/22/2019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latin typeface="Arial" pitchFamily="34"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latin typeface="Arial" pitchFamily="34" charset="0"/>
              </a:defRPr>
            </a:lvl1pPr>
          </a:lstStyle>
          <a:p>
            <a:fld id="{D2216F56-E94C-46AF-883F-C51831788FAC}" type="slidenum">
              <a:rPr lang="en-US" smtClean="0"/>
              <a:pPr/>
              <a:t>‹#›</a:t>
            </a:fld>
            <a:endParaRPr lang="en-US" dirty="0"/>
          </a:p>
        </p:txBody>
      </p:sp>
    </p:spTree>
    <p:extLst>
      <p:ext uri="{BB962C8B-B14F-4D97-AF65-F5344CB8AC3E}">
        <p14:creationId xmlns:p14="http://schemas.microsoft.com/office/powerpoint/2010/main" val="2262343459"/>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6" r:id="rId5"/>
    <p:sldLayoutId id="2147483655" r:id="rId6"/>
    <p:sldLayoutId id="2147483650" r:id="rId7"/>
    <p:sldLayoutId id="2147483651" r:id="rId8"/>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Arial"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noAutofit/>
          </a:bodyPr>
          <a:lstStyle/>
          <a:p>
            <a:r>
              <a:rPr lang="en-US" dirty="0" smtClean="0"/>
              <a:t>March 28, 2019</a:t>
            </a:r>
            <a:endParaRPr lang="en-US" sz="1800" dirty="0"/>
          </a:p>
        </p:txBody>
      </p:sp>
      <p:sp>
        <p:nvSpPr>
          <p:cNvPr id="3" name="Content Placeholder 2"/>
          <p:cNvSpPr>
            <a:spLocks noGrp="1"/>
          </p:cNvSpPr>
          <p:nvPr>
            <p:ph sz="quarter" idx="10"/>
          </p:nvPr>
        </p:nvSpPr>
        <p:spPr>
          <a:xfrm>
            <a:off x="3810000" y="4876800"/>
            <a:ext cx="4960938" cy="1143000"/>
          </a:xfrm>
        </p:spPr>
        <p:txBody>
          <a:bodyPr>
            <a:normAutofit fontScale="92500" lnSpcReduction="10000"/>
          </a:bodyPr>
          <a:lstStyle/>
          <a:p>
            <a:r>
              <a:rPr lang="en-US" dirty="0" smtClean="0"/>
              <a:t>Amanda Conklin</a:t>
            </a:r>
          </a:p>
          <a:p>
            <a:r>
              <a:rPr lang="en-US" dirty="0" smtClean="0"/>
              <a:t>Linda Der Schwartz</a:t>
            </a:r>
          </a:p>
          <a:p>
            <a:r>
              <a:rPr lang="en-US" dirty="0" smtClean="0"/>
              <a:t>Sarah </a:t>
            </a:r>
            <a:r>
              <a:rPr lang="en-US" dirty="0" smtClean="0"/>
              <a:t>Schwarzentraub</a:t>
            </a:r>
            <a:endParaRPr lang="en-US" dirty="0" smtClean="0"/>
          </a:p>
        </p:txBody>
      </p:sp>
      <p:sp>
        <p:nvSpPr>
          <p:cNvPr id="4" name="Title 3"/>
          <p:cNvSpPr>
            <a:spLocks noGrp="1"/>
          </p:cNvSpPr>
          <p:nvPr>
            <p:ph type="ctrTitle"/>
          </p:nvPr>
        </p:nvSpPr>
        <p:spPr/>
        <p:txBody>
          <a:bodyPr/>
          <a:lstStyle/>
          <a:p>
            <a:r>
              <a:rPr lang="en-US" dirty="0" smtClean="0"/>
              <a:t>Cyber Security</a:t>
            </a:r>
            <a:endParaRPr lang="en-US" dirty="0"/>
          </a:p>
        </p:txBody>
      </p:sp>
      <p:sp>
        <p:nvSpPr>
          <p:cNvPr id="5" name="Subtitle 4"/>
          <p:cNvSpPr>
            <a:spLocks noGrp="1"/>
          </p:cNvSpPr>
          <p:nvPr>
            <p:ph type="subTitle" idx="1"/>
          </p:nvPr>
        </p:nvSpPr>
        <p:spPr/>
        <p:txBody>
          <a:bodyPr/>
          <a:lstStyle/>
          <a:p>
            <a:r>
              <a:rPr lang="en-US" dirty="0" smtClean="0"/>
              <a:t>The Evolving Threat</a:t>
            </a:r>
            <a:endParaRPr lang="en-US" dirty="0"/>
          </a:p>
        </p:txBody>
      </p:sp>
    </p:spTree>
    <p:extLst>
      <p:ext uri="{BB962C8B-B14F-4D97-AF65-F5344CB8AC3E}">
        <p14:creationId xmlns:p14="http://schemas.microsoft.com/office/powerpoint/2010/main" val="10435012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Current Trends – Types of Cyber Attacks</a:t>
            </a:r>
            <a:endParaRPr lang="en-US" dirty="0"/>
          </a:p>
        </p:txBody>
      </p:sp>
      <p:sp>
        <p:nvSpPr>
          <p:cNvPr id="10" name="Content Placeholder 9"/>
          <p:cNvSpPr>
            <a:spLocks noGrp="1"/>
          </p:cNvSpPr>
          <p:nvPr>
            <p:ph sz="quarter" idx="10"/>
          </p:nvPr>
        </p:nvSpPr>
        <p:spPr/>
        <p:txBody>
          <a:bodyPr/>
          <a:lstStyle/>
          <a:p>
            <a:endParaRPr lang="en-US" dirty="0"/>
          </a:p>
        </p:txBody>
      </p:sp>
      <p:graphicFrame>
        <p:nvGraphicFramePr>
          <p:cNvPr id="11" name="Chart 10"/>
          <p:cNvGraphicFramePr>
            <a:graphicFrameLocks/>
          </p:cNvGraphicFramePr>
          <p:nvPr>
            <p:extLst>
              <p:ext uri="{D42A27DB-BD31-4B8C-83A1-F6EECF244321}">
                <p14:modId xmlns:p14="http://schemas.microsoft.com/office/powerpoint/2010/main" val="464313454"/>
              </p:ext>
            </p:extLst>
          </p:nvPr>
        </p:nvGraphicFramePr>
        <p:xfrm>
          <a:off x="609600" y="1104900"/>
          <a:ext cx="8087726" cy="445770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p:cNvSpPr txBox="1"/>
          <p:nvPr/>
        </p:nvSpPr>
        <p:spPr>
          <a:xfrm>
            <a:off x="5410200" y="5715000"/>
            <a:ext cx="3287126" cy="553998"/>
          </a:xfrm>
          <a:prstGeom prst="rect">
            <a:avLst/>
          </a:prstGeom>
          <a:noFill/>
        </p:spPr>
        <p:txBody>
          <a:bodyPr wrap="square" rtlCol="0">
            <a:spAutoFit/>
          </a:bodyPr>
          <a:lstStyle/>
          <a:p>
            <a:r>
              <a:rPr lang="en-US" sz="1000" dirty="0" smtClean="0"/>
              <a:t>Data from GAO Analysis of United States Computer Emergency Readiness Team and Office of Management and Budget Data for Fiscal Year 2017</a:t>
            </a:r>
            <a:endParaRPr lang="en-US" sz="1000" dirty="0"/>
          </a:p>
        </p:txBody>
      </p:sp>
    </p:spTree>
    <p:extLst>
      <p:ext uri="{BB962C8B-B14F-4D97-AF65-F5344CB8AC3E}">
        <p14:creationId xmlns:p14="http://schemas.microsoft.com/office/powerpoint/2010/main" val="1440165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63173" y="199489"/>
            <a:ext cx="8364791" cy="584775"/>
          </a:xfrm>
        </p:spPr>
        <p:txBody>
          <a:bodyPr/>
          <a:lstStyle/>
          <a:p>
            <a:r>
              <a:rPr lang="en-US" dirty="0" smtClean="0"/>
              <a:t>Predictive Analytics</a:t>
            </a:r>
            <a:endParaRPr lang="en-US" dirty="0"/>
          </a:p>
        </p:txBody>
      </p:sp>
      <p:sp>
        <p:nvSpPr>
          <p:cNvPr id="2" name="Content Placeholder 1"/>
          <p:cNvSpPr>
            <a:spLocks noGrp="1"/>
          </p:cNvSpPr>
          <p:nvPr>
            <p:ph sz="quarter" idx="10"/>
          </p:nvPr>
        </p:nvSpPr>
        <p:spPr/>
        <p:txBody>
          <a:bodyPr/>
          <a:lstStyle/>
          <a:p>
            <a:r>
              <a:rPr lang="en-US" dirty="0" smtClean="0"/>
              <a:t>What is Predictive Analytics?</a:t>
            </a:r>
          </a:p>
          <a:p>
            <a:r>
              <a:rPr lang="en-US" dirty="0" smtClean="0"/>
              <a:t>How is it Applicable to Cyber </a:t>
            </a:r>
            <a:r>
              <a:rPr lang="en-US" dirty="0"/>
              <a:t>I</a:t>
            </a:r>
            <a:r>
              <a:rPr lang="en-US" dirty="0" smtClean="0"/>
              <a:t>nsurance?</a:t>
            </a:r>
          </a:p>
          <a:p>
            <a:r>
              <a:rPr lang="en-US" dirty="0" smtClean="0"/>
              <a:t>Data Considerations</a:t>
            </a:r>
          </a:p>
          <a:p>
            <a:r>
              <a:rPr lang="en-US" dirty="0" smtClean="0"/>
              <a:t>Importance of Computing Power</a:t>
            </a:r>
          </a:p>
          <a:p>
            <a:r>
              <a:rPr lang="en-US" dirty="0" smtClean="0"/>
              <a:t>Future of Predictive Analytic Techniques for Cyber Security Risks</a:t>
            </a:r>
            <a:endParaRPr lang="en-US" dirty="0"/>
          </a:p>
        </p:txBody>
      </p:sp>
    </p:spTree>
    <p:extLst>
      <p:ext uri="{BB962C8B-B14F-4D97-AF65-F5344CB8AC3E}">
        <p14:creationId xmlns:p14="http://schemas.microsoft.com/office/powerpoint/2010/main" val="2732144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Artificial Intelligence</a:t>
            </a:r>
            <a:endParaRPr lang="en-US" dirty="0"/>
          </a:p>
        </p:txBody>
      </p:sp>
      <p:graphicFrame>
        <p:nvGraphicFramePr>
          <p:cNvPr id="9" name="Content Placeholder 8"/>
          <p:cNvGraphicFramePr>
            <a:graphicFrameLocks noGrp="1"/>
          </p:cNvGraphicFramePr>
          <p:nvPr>
            <p:ph sz="quarter" idx="10"/>
            <p:extLst>
              <p:ext uri="{D42A27DB-BD31-4B8C-83A1-F6EECF244321}">
                <p14:modId xmlns:p14="http://schemas.microsoft.com/office/powerpoint/2010/main" val="391000949"/>
              </p:ext>
            </p:extLst>
          </p:nvPr>
        </p:nvGraphicFramePr>
        <p:xfrm>
          <a:off x="457200" y="990600"/>
          <a:ext cx="8513826"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228600" y="5666601"/>
            <a:ext cx="1981200" cy="553998"/>
          </a:xfrm>
          <a:prstGeom prst="rect">
            <a:avLst/>
          </a:prstGeom>
          <a:noFill/>
        </p:spPr>
        <p:txBody>
          <a:bodyPr wrap="square" rtlCol="0">
            <a:spAutoFit/>
          </a:bodyPr>
          <a:lstStyle/>
          <a:p>
            <a:r>
              <a:rPr lang="en-US" sz="1000" dirty="0" smtClean="0"/>
              <a:t>Data from geospatial images</a:t>
            </a:r>
          </a:p>
          <a:p>
            <a:r>
              <a:rPr lang="en-US" sz="1000" dirty="0" smtClean="0"/>
              <a:t>Source: </a:t>
            </a:r>
            <a:r>
              <a:rPr lang="en-US" sz="1000" dirty="0" err="1" smtClean="0"/>
              <a:t>Tractica</a:t>
            </a:r>
            <a:endParaRPr lang="en-US" sz="1000" dirty="0" smtClean="0"/>
          </a:p>
          <a:p>
            <a:r>
              <a:rPr lang="en-US" sz="1000" dirty="0" smtClean="0"/>
              <a:t>@</a:t>
            </a:r>
            <a:r>
              <a:rPr lang="en-US" sz="1000" dirty="0" err="1" smtClean="0"/>
              <a:t>StatistaCharts</a:t>
            </a:r>
            <a:endParaRPr lang="en-US" sz="1000" dirty="0"/>
          </a:p>
        </p:txBody>
      </p:sp>
    </p:spTree>
    <p:extLst>
      <p:ext uri="{BB962C8B-B14F-4D97-AF65-F5344CB8AC3E}">
        <p14:creationId xmlns:p14="http://schemas.microsoft.com/office/powerpoint/2010/main" val="40476572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63173" y="199489"/>
            <a:ext cx="8364791" cy="584775"/>
          </a:xfrm>
        </p:spPr>
        <p:txBody>
          <a:bodyPr/>
          <a:lstStyle/>
          <a:p>
            <a:r>
              <a:rPr lang="en-US" dirty="0" smtClean="0"/>
              <a:t>Machine Learning</a:t>
            </a:r>
            <a:endParaRPr lang="en-US" dirty="0"/>
          </a:p>
        </p:txBody>
      </p:sp>
      <p:graphicFrame>
        <p:nvGraphicFramePr>
          <p:cNvPr id="21" name="Content Placeholder 20"/>
          <p:cNvGraphicFramePr>
            <a:graphicFrameLocks noGrp="1"/>
          </p:cNvGraphicFramePr>
          <p:nvPr>
            <p:ph sz="quarter" idx="10"/>
            <p:extLst>
              <p:ext uri="{D42A27DB-BD31-4B8C-83A1-F6EECF244321}">
                <p14:modId xmlns:p14="http://schemas.microsoft.com/office/powerpoint/2010/main" val="234992648"/>
              </p:ext>
            </p:extLst>
          </p:nvPr>
        </p:nvGraphicFramePr>
        <p:xfrm>
          <a:off x="438150" y="914400"/>
          <a:ext cx="817245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736971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Elbow Connector 36"/>
          <p:cNvCxnSpPr/>
          <p:nvPr/>
        </p:nvCxnSpPr>
        <p:spPr>
          <a:xfrm flipH="1">
            <a:off x="2971800" y="5136892"/>
            <a:ext cx="533400" cy="407432"/>
          </a:xfrm>
          <a:prstGeom prst="bentConnector3">
            <a:avLst>
              <a:gd name="adj1" fmla="val 101252"/>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8" name="Elbow Connector 37"/>
          <p:cNvCxnSpPr/>
          <p:nvPr/>
        </p:nvCxnSpPr>
        <p:spPr>
          <a:xfrm flipH="1">
            <a:off x="2022128" y="4235269"/>
            <a:ext cx="533400" cy="407432"/>
          </a:xfrm>
          <a:prstGeom prst="bentConnector3">
            <a:avLst>
              <a:gd name="adj1" fmla="val 101252"/>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6" name="Elbow Connector 35"/>
          <p:cNvCxnSpPr/>
          <p:nvPr/>
        </p:nvCxnSpPr>
        <p:spPr>
          <a:xfrm>
            <a:off x="4211032" y="5135067"/>
            <a:ext cx="533400" cy="407432"/>
          </a:xfrm>
          <a:prstGeom prst="bentConnector3">
            <a:avLst>
              <a:gd name="adj1" fmla="val 101252"/>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4" name="Elbow Connector 33"/>
          <p:cNvCxnSpPr/>
          <p:nvPr/>
        </p:nvCxnSpPr>
        <p:spPr>
          <a:xfrm>
            <a:off x="5138666" y="2387949"/>
            <a:ext cx="533400" cy="407432"/>
          </a:xfrm>
          <a:prstGeom prst="bentConnector3">
            <a:avLst>
              <a:gd name="adj1" fmla="val 101252"/>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7" name="Elbow Connector 26"/>
          <p:cNvCxnSpPr/>
          <p:nvPr/>
        </p:nvCxnSpPr>
        <p:spPr>
          <a:xfrm>
            <a:off x="6008132" y="1497568"/>
            <a:ext cx="533400" cy="407432"/>
          </a:xfrm>
          <a:prstGeom prst="bentConnector3">
            <a:avLst>
              <a:gd name="adj1" fmla="val 101252"/>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9" name="Elbow Connector 18"/>
          <p:cNvCxnSpPr/>
          <p:nvPr/>
        </p:nvCxnSpPr>
        <p:spPr>
          <a:xfrm flipH="1">
            <a:off x="4800600" y="1497568"/>
            <a:ext cx="533400" cy="407432"/>
          </a:xfrm>
          <a:prstGeom prst="bentConnector3">
            <a:avLst>
              <a:gd name="adj1" fmla="val 101252"/>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22" name="Elbow Connector 21"/>
          <p:cNvCxnSpPr/>
          <p:nvPr/>
        </p:nvCxnSpPr>
        <p:spPr>
          <a:xfrm flipH="1">
            <a:off x="2971800" y="3276600"/>
            <a:ext cx="533400" cy="407432"/>
          </a:xfrm>
          <a:prstGeom prst="bentConnector3">
            <a:avLst>
              <a:gd name="adj1" fmla="val 101252"/>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25" name="Elbow Connector 24"/>
          <p:cNvCxnSpPr/>
          <p:nvPr/>
        </p:nvCxnSpPr>
        <p:spPr>
          <a:xfrm>
            <a:off x="3294668" y="4235269"/>
            <a:ext cx="533400" cy="407432"/>
          </a:xfrm>
          <a:prstGeom prst="bentConnector3">
            <a:avLst>
              <a:gd name="adj1" fmla="val 101252"/>
            </a:avLst>
          </a:prstGeom>
          <a:ln>
            <a:tailEnd type="triangle"/>
          </a:ln>
        </p:spPr>
        <p:style>
          <a:lnRef idx="3">
            <a:schemeClr val="accent4"/>
          </a:lnRef>
          <a:fillRef idx="0">
            <a:schemeClr val="accent4"/>
          </a:fillRef>
          <a:effectRef idx="2">
            <a:schemeClr val="accent4"/>
          </a:effectRef>
          <a:fontRef idx="minor">
            <a:schemeClr val="tx1"/>
          </a:fontRef>
        </p:style>
      </p:cxnSp>
      <p:sp>
        <p:nvSpPr>
          <p:cNvPr id="3" name="Title 2"/>
          <p:cNvSpPr>
            <a:spLocks noGrp="1"/>
          </p:cNvSpPr>
          <p:nvPr>
            <p:ph type="ctrTitle"/>
          </p:nvPr>
        </p:nvSpPr>
        <p:spPr/>
        <p:txBody>
          <a:bodyPr/>
          <a:lstStyle/>
          <a:p>
            <a:r>
              <a:rPr lang="en-US" dirty="0" smtClean="0"/>
              <a:t>Decision Tree Example: Impact of Loss</a:t>
            </a:r>
            <a:endParaRPr lang="en-US" dirty="0"/>
          </a:p>
        </p:txBody>
      </p:sp>
      <p:sp>
        <p:nvSpPr>
          <p:cNvPr id="9" name="Oval 8"/>
          <p:cNvSpPr/>
          <p:nvPr/>
        </p:nvSpPr>
        <p:spPr>
          <a:xfrm>
            <a:off x="5257800" y="990600"/>
            <a:ext cx="914400" cy="9144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dirty="0" smtClean="0"/>
              <a:t>Data Type</a:t>
            </a:r>
            <a:endParaRPr lang="en-US" sz="1400" dirty="0"/>
          </a:p>
        </p:txBody>
      </p:sp>
      <p:sp>
        <p:nvSpPr>
          <p:cNvPr id="11" name="Oval 10"/>
          <p:cNvSpPr/>
          <p:nvPr/>
        </p:nvSpPr>
        <p:spPr>
          <a:xfrm>
            <a:off x="4343400" y="1905000"/>
            <a:ext cx="914400" cy="914400"/>
          </a:xfrm>
          <a:prstGeom prst="ellipse">
            <a:avLst/>
          </a:prstGeom>
        </p:spPr>
        <p:style>
          <a:lnRef idx="0">
            <a:schemeClr val="accent1"/>
          </a:lnRef>
          <a:fillRef idx="3">
            <a:schemeClr val="accent1"/>
          </a:fillRef>
          <a:effectRef idx="3">
            <a:schemeClr val="accent1"/>
          </a:effectRef>
          <a:fontRef idx="minor">
            <a:schemeClr val="lt1"/>
          </a:fontRef>
        </p:style>
        <p:txBody>
          <a:bodyPr wrap="none" lIns="0" tIns="0" rIns="0" bIns="0" rtlCol="0" anchor="ctr">
            <a:noAutofit/>
          </a:bodyPr>
          <a:lstStyle/>
          <a:p>
            <a:pPr algn="ctr"/>
            <a:r>
              <a:rPr lang="en-US" sz="1600" dirty="0" smtClean="0">
                <a:latin typeface="Calibri" panose="020F0502020204030204" pitchFamily="34" charset="0"/>
                <a:cs typeface="Calibri" panose="020F0502020204030204" pitchFamily="34" charset="0"/>
              </a:rPr>
              <a:t>Victim </a:t>
            </a:r>
          </a:p>
          <a:p>
            <a:pPr algn="ctr"/>
            <a:r>
              <a:rPr lang="en-US" sz="1600" dirty="0" smtClean="0">
                <a:latin typeface="Calibri" panose="020F0502020204030204" pitchFamily="34" charset="0"/>
                <a:cs typeface="Calibri" panose="020F0502020204030204" pitchFamily="34" charset="0"/>
              </a:rPr>
              <a:t>Country</a:t>
            </a:r>
            <a:endParaRPr lang="en-US" sz="1600" dirty="0">
              <a:latin typeface="Calibri" panose="020F0502020204030204" pitchFamily="34" charset="0"/>
              <a:cs typeface="Calibri" panose="020F0502020204030204" pitchFamily="34" charset="0"/>
            </a:endParaRPr>
          </a:p>
        </p:txBody>
      </p:sp>
      <p:sp>
        <p:nvSpPr>
          <p:cNvPr id="15" name="Oval 14"/>
          <p:cNvSpPr/>
          <p:nvPr/>
        </p:nvSpPr>
        <p:spPr>
          <a:xfrm>
            <a:off x="3429000" y="2819400"/>
            <a:ext cx="914400" cy="914400"/>
          </a:xfrm>
          <a:prstGeom prst="ellipse">
            <a:avLst/>
          </a:prstGeom>
        </p:spPr>
        <p:style>
          <a:lnRef idx="0">
            <a:schemeClr val="accent1"/>
          </a:lnRef>
          <a:fillRef idx="3">
            <a:schemeClr val="accent1"/>
          </a:fillRef>
          <a:effectRef idx="3">
            <a:schemeClr val="accent1"/>
          </a:effectRef>
          <a:fontRef idx="minor">
            <a:schemeClr val="lt1"/>
          </a:fontRef>
        </p:style>
        <p:txBody>
          <a:bodyPr wrap="none" lIns="0" tIns="0" rIns="0" bIns="0" rtlCol="0" anchor="ctr"/>
          <a:lstStyle/>
          <a:p>
            <a:pPr algn="ctr"/>
            <a:r>
              <a:rPr lang="en-US" sz="1400" dirty="0" smtClean="0"/>
              <a:t>Integrity</a:t>
            </a:r>
          </a:p>
        </p:txBody>
      </p:sp>
      <p:sp>
        <p:nvSpPr>
          <p:cNvPr id="16" name="Oval 15"/>
          <p:cNvSpPr/>
          <p:nvPr/>
        </p:nvSpPr>
        <p:spPr>
          <a:xfrm>
            <a:off x="2514600" y="3733800"/>
            <a:ext cx="914400" cy="914400"/>
          </a:xfrm>
          <a:prstGeom prst="ellipse">
            <a:avLst/>
          </a:prstGeom>
        </p:spPr>
        <p:style>
          <a:lnRef idx="0">
            <a:schemeClr val="accent1"/>
          </a:lnRef>
          <a:fillRef idx="3">
            <a:schemeClr val="accent1"/>
          </a:fillRef>
          <a:effectRef idx="3">
            <a:schemeClr val="accent1"/>
          </a:effectRef>
          <a:fontRef idx="minor">
            <a:schemeClr val="lt1"/>
          </a:fontRef>
        </p:style>
        <p:txBody>
          <a:bodyPr wrap="none" lIns="0" tIns="0" rIns="0" bIns="0" rtlCol="0" anchor="ctr"/>
          <a:lstStyle/>
          <a:p>
            <a:pPr algn="ctr"/>
            <a:r>
              <a:rPr lang="en-US" sz="1350" dirty="0" smtClean="0"/>
              <a:t>External</a:t>
            </a:r>
            <a:r>
              <a:rPr lang="en-US" sz="1400" dirty="0" smtClean="0"/>
              <a:t> </a:t>
            </a:r>
          </a:p>
          <a:p>
            <a:pPr algn="ctr"/>
            <a:r>
              <a:rPr lang="en-US" sz="1400" dirty="0" smtClean="0"/>
              <a:t>Relationship</a:t>
            </a:r>
            <a:endParaRPr lang="en-US" sz="1400" dirty="0"/>
          </a:p>
        </p:txBody>
      </p:sp>
      <p:sp>
        <p:nvSpPr>
          <p:cNvPr id="17" name="Oval 16"/>
          <p:cNvSpPr/>
          <p:nvPr/>
        </p:nvSpPr>
        <p:spPr>
          <a:xfrm>
            <a:off x="3429000" y="4645058"/>
            <a:ext cx="914400" cy="914400"/>
          </a:xfrm>
          <a:prstGeom prst="ellipse">
            <a:avLst/>
          </a:prstGeom>
        </p:spPr>
        <p:style>
          <a:lnRef idx="0">
            <a:schemeClr val="accent1"/>
          </a:lnRef>
          <a:fillRef idx="3">
            <a:schemeClr val="accent1"/>
          </a:fillRef>
          <a:effectRef idx="3">
            <a:schemeClr val="accent1"/>
          </a:effectRef>
          <a:fontRef idx="minor">
            <a:schemeClr val="lt1"/>
          </a:fontRef>
        </p:style>
        <p:txBody>
          <a:bodyPr lIns="0" tIns="0" rIns="0" bIns="0" rtlCol="0" anchor="ctr"/>
          <a:lstStyle/>
          <a:p>
            <a:pPr algn="ctr"/>
            <a:r>
              <a:rPr lang="en-US" sz="1400" dirty="0" smtClean="0"/>
              <a:t>Pattern</a:t>
            </a:r>
            <a:endParaRPr lang="en-US" sz="1400" dirty="0"/>
          </a:p>
        </p:txBody>
      </p:sp>
      <p:cxnSp>
        <p:nvCxnSpPr>
          <p:cNvPr id="21" name="Elbow Connector 20"/>
          <p:cNvCxnSpPr/>
          <p:nvPr/>
        </p:nvCxnSpPr>
        <p:spPr>
          <a:xfrm flipH="1">
            <a:off x="3810000" y="2362200"/>
            <a:ext cx="533400" cy="407432"/>
          </a:xfrm>
          <a:prstGeom prst="bentConnector3">
            <a:avLst>
              <a:gd name="adj1" fmla="val 101252"/>
            </a:avLst>
          </a:prstGeom>
          <a:ln>
            <a:tailEnd type="triangle"/>
          </a:ln>
        </p:spPr>
        <p:style>
          <a:lnRef idx="3">
            <a:schemeClr val="accent4"/>
          </a:lnRef>
          <a:fillRef idx="0">
            <a:schemeClr val="accent4"/>
          </a:fillRef>
          <a:effectRef idx="2">
            <a:schemeClr val="accent4"/>
          </a:effectRef>
          <a:fontRef idx="minor">
            <a:schemeClr val="tx1"/>
          </a:fontRef>
        </p:style>
      </p:cxnSp>
      <p:sp>
        <p:nvSpPr>
          <p:cNvPr id="26" name="Flowchart: Punched Tape 25"/>
          <p:cNvSpPr/>
          <p:nvPr/>
        </p:nvSpPr>
        <p:spPr>
          <a:xfrm>
            <a:off x="6274832" y="2057400"/>
            <a:ext cx="731520" cy="548640"/>
          </a:xfrm>
          <a:prstGeom prst="flowChartPunchedTape">
            <a:avLst/>
          </a:prstGeom>
        </p:spPr>
        <p:style>
          <a:lnRef idx="0">
            <a:schemeClr val="accent2"/>
          </a:lnRef>
          <a:fillRef idx="3">
            <a:schemeClr val="accent2"/>
          </a:fillRef>
          <a:effectRef idx="3">
            <a:schemeClr val="accent2"/>
          </a:effectRef>
          <a:fontRef idx="minor">
            <a:schemeClr val="lt1"/>
          </a:fontRef>
        </p:style>
        <p:txBody>
          <a:bodyPr lIns="0" tIns="0" rIns="0" bIns="0" rtlCol="0" anchor="ctr"/>
          <a:lstStyle/>
          <a:p>
            <a:pPr algn="ctr"/>
            <a:r>
              <a:rPr lang="en-US" sz="1600" dirty="0" smtClean="0">
                <a:latin typeface="Calibri" panose="020F0502020204030204" pitchFamily="34" charset="0"/>
                <a:cs typeface="Calibri" panose="020F0502020204030204" pitchFamily="34" charset="0"/>
              </a:rPr>
              <a:t>&gt; $10M</a:t>
            </a:r>
            <a:endParaRPr lang="en-US" sz="1600" dirty="0">
              <a:latin typeface="Calibri" panose="020F0502020204030204" pitchFamily="34" charset="0"/>
              <a:cs typeface="Calibri" panose="020F0502020204030204" pitchFamily="34" charset="0"/>
            </a:endParaRPr>
          </a:p>
        </p:txBody>
      </p:sp>
      <p:sp>
        <p:nvSpPr>
          <p:cNvPr id="29" name="Flowchart: Punched Tape 28"/>
          <p:cNvSpPr/>
          <p:nvPr/>
        </p:nvSpPr>
        <p:spPr>
          <a:xfrm>
            <a:off x="5349240" y="2856383"/>
            <a:ext cx="731520" cy="548640"/>
          </a:xfrm>
          <a:prstGeom prst="flowChartPunchedTape">
            <a:avLst/>
          </a:prstGeom>
        </p:spPr>
        <p:style>
          <a:lnRef idx="0">
            <a:schemeClr val="accent2"/>
          </a:lnRef>
          <a:fillRef idx="3">
            <a:schemeClr val="accent2"/>
          </a:fillRef>
          <a:effectRef idx="3">
            <a:schemeClr val="accent2"/>
          </a:effectRef>
          <a:fontRef idx="minor">
            <a:schemeClr val="lt1"/>
          </a:fontRef>
        </p:style>
        <p:txBody>
          <a:bodyPr lIns="0" tIns="0" rIns="0" bIns="0" rtlCol="0" anchor="ctr"/>
          <a:lstStyle/>
          <a:p>
            <a:pPr algn="ctr"/>
            <a:r>
              <a:rPr lang="en-US" sz="1600" dirty="0" smtClean="0">
                <a:latin typeface="Calibri" panose="020F0502020204030204" pitchFamily="34" charset="0"/>
                <a:cs typeface="Calibri" panose="020F0502020204030204" pitchFamily="34" charset="0"/>
              </a:rPr>
              <a:t>&gt; $10M</a:t>
            </a:r>
            <a:endParaRPr lang="en-US" sz="1600" dirty="0">
              <a:latin typeface="Calibri" panose="020F0502020204030204" pitchFamily="34" charset="0"/>
              <a:cs typeface="Calibri" panose="020F0502020204030204" pitchFamily="34" charset="0"/>
            </a:endParaRPr>
          </a:p>
        </p:txBody>
      </p:sp>
      <p:sp>
        <p:nvSpPr>
          <p:cNvPr id="30" name="Flowchart: Punched Tape 29"/>
          <p:cNvSpPr/>
          <p:nvPr/>
        </p:nvSpPr>
        <p:spPr>
          <a:xfrm>
            <a:off x="4434840" y="3878885"/>
            <a:ext cx="731520" cy="548640"/>
          </a:xfrm>
          <a:prstGeom prst="flowChartPunchedTape">
            <a:avLst/>
          </a:prstGeom>
        </p:spPr>
        <p:style>
          <a:lnRef idx="0">
            <a:schemeClr val="accent2"/>
          </a:lnRef>
          <a:fillRef idx="3">
            <a:schemeClr val="accent2"/>
          </a:fillRef>
          <a:effectRef idx="3">
            <a:schemeClr val="accent2"/>
          </a:effectRef>
          <a:fontRef idx="minor">
            <a:schemeClr val="lt1"/>
          </a:fontRef>
        </p:style>
        <p:txBody>
          <a:bodyPr wrap="none" lIns="0" tIns="0" rIns="0" bIns="0" rtlCol="0" anchor="ctr"/>
          <a:lstStyle/>
          <a:p>
            <a:pPr algn="ctr"/>
            <a:r>
              <a:rPr lang="en-US" sz="1600" dirty="0" smtClean="0">
                <a:latin typeface="Calibri" panose="020F0502020204030204" pitchFamily="34" charset="0"/>
                <a:cs typeface="Calibri" panose="020F0502020204030204" pitchFamily="34" charset="0"/>
              </a:rPr>
              <a:t>&lt;= $10M</a:t>
            </a:r>
            <a:endParaRPr lang="en-US" sz="1600" dirty="0">
              <a:latin typeface="Calibri" panose="020F0502020204030204" pitchFamily="34" charset="0"/>
              <a:cs typeface="Calibri" panose="020F0502020204030204" pitchFamily="34" charset="0"/>
            </a:endParaRPr>
          </a:p>
        </p:txBody>
      </p:sp>
      <p:sp>
        <p:nvSpPr>
          <p:cNvPr id="31" name="Flowchart: Punched Tape 30"/>
          <p:cNvSpPr/>
          <p:nvPr/>
        </p:nvSpPr>
        <p:spPr>
          <a:xfrm>
            <a:off x="4381500" y="5703928"/>
            <a:ext cx="731520" cy="548640"/>
          </a:xfrm>
          <a:prstGeom prst="flowChartPunchedTape">
            <a:avLst/>
          </a:prstGeom>
        </p:spPr>
        <p:style>
          <a:lnRef idx="0">
            <a:schemeClr val="accent2"/>
          </a:lnRef>
          <a:fillRef idx="3">
            <a:schemeClr val="accent2"/>
          </a:fillRef>
          <a:effectRef idx="3">
            <a:schemeClr val="accent2"/>
          </a:effectRef>
          <a:fontRef idx="minor">
            <a:schemeClr val="lt1"/>
          </a:fontRef>
        </p:style>
        <p:txBody>
          <a:bodyPr lIns="0" tIns="0" rIns="0" bIns="0" rtlCol="0" anchor="ctr"/>
          <a:lstStyle/>
          <a:p>
            <a:pPr algn="ctr"/>
            <a:r>
              <a:rPr lang="en-US" sz="1600" dirty="0" smtClean="0">
                <a:latin typeface="Calibri" panose="020F0502020204030204" pitchFamily="34" charset="0"/>
                <a:cs typeface="Calibri" panose="020F0502020204030204" pitchFamily="34" charset="0"/>
              </a:rPr>
              <a:t>&gt; $10M</a:t>
            </a:r>
            <a:endParaRPr lang="en-US" sz="1600" dirty="0">
              <a:latin typeface="Calibri" panose="020F0502020204030204" pitchFamily="34" charset="0"/>
              <a:cs typeface="Calibri" panose="020F0502020204030204" pitchFamily="34" charset="0"/>
            </a:endParaRPr>
          </a:p>
        </p:txBody>
      </p:sp>
      <p:sp>
        <p:nvSpPr>
          <p:cNvPr id="32" name="Flowchart: Punched Tape 31"/>
          <p:cNvSpPr/>
          <p:nvPr/>
        </p:nvSpPr>
        <p:spPr>
          <a:xfrm>
            <a:off x="2606040" y="5703928"/>
            <a:ext cx="731520" cy="548640"/>
          </a:xfrm>
          <a:prstGeom prst="flowChartPunchedTape">
            <a:avLst/>
          </a:prstGeom>
        </p:spPr>
        <p:style>
          <a:lnRef idx="0">
            <a:schemeClr val="accent2"/>
          </a:lnRef>
          <a:fillRef idx="3">
            <a:schemeClr val="accent2"/>
          </a:fillRef>
          <a:effectRef idx="3">
            <a:schemeClr val="accent2"/>
          </a:effectRef>
          <a:fontRef idx="minor">
            <a:schemeClr val="lt1"/>
          </a:fontRef>
        </p:style>
        <p:txBody>
          <a:bodyPr wrap="none" lIns="0" tIns="0" rIns="0" bIns="0" rtlCol="0" anchor="ctr"/>
          <a:lstStyle/>
          <a:p>
            <a:pPr algn="ctr"/>
            <a:r>
              <a:rPr lang="en-US" sz="1600" dirty="0" smtClean="0">
                <a:latin typeface="Calibri" panose="020F0502020204030204" pitchFamily="34" charset="0"/>
                <a:cs typeface="Calibri" panose="020F0502020204030204" pitchFamily="34" charset="0"/>
              </a:rPr>
              <a:t>&lt;= $10M</a:t>
            </a:r>
            <a:endParaRPr lang="en-US" sz="1600" dirty="0">
              <a:latin typeface="Calibri" panose="020F0502020204030204" pitchFamily="34" charset="0"/>
              <a:cs typeface="Calibri" panose="020F0502020204030204" pitchFamily="34" charset="0"/>
            </a:endParaRPr>
          </a:p>
        </p:txBody>
      </p:sp>
      <p:sp>
        <p:nvSpPr>
          <p:cNvPr id="33" name="Flowchart: Punched Tape 32"/>
          <p:cNvSpPr/>
          <p:nvPr/>
        </p:nvSpPr>
        <p:spPr>
          <a:xfrm>
            <a:off x="1656368" y="4783858"/>
            <a:ext cx="731520" cy="548640"/>
          </a:xfrm>
          <a:prstGeom prst="flowChartPunchedTape">
            <a:avLst/>
          </a:prstGeom>
        </p:spPr>
        <p:style>
          <a:lnRef idx="0">
            <a:schemeClr val="accent2"/>
          </a:lnRef>
          <a:fillRef idx="3">
            <a:schemeClr val="accent2"/>
          </a:fillRef>
          <a:effectRef idx="3">
            <a:schemeClr val="accent2"/>
          </a:effectRef>
          <a:fontRef idx="minor">
            <a:schemeClr val="lt1"/>
          </a:fontRef>
        </p:style>
        <p:txBody>
          <a:bodyPr wrap="none" lIns="0" tIns="0" rIns="0" bIns="0" rtlCol="0" anchor="ctr"/>
          <a:lstStyle/>
          <a:p>
            <a:pPr algn="ctr"/>
            <a:r>
              <a:rPr lang="en-US" sz="1600" dirty="0" smtClean="0">
                <a:latin typeface="Calibri" panose="020F0502020204030204" pitchFamily="34" charset="0"/>
                <a:cs typeface="Calibri" panose="020F0502020204030204" pitchFamily="34" charset="0"/>
              </a:rPr>
              <a:t>&lt;= $10M</a:t>
            </a:r>
            <a:endParaRPr lang="en-US" sz="1600" dirty="0">
              <a:latin typeface="Calibri" panose="020F0502020204030204" pitchFamily="34" charset="0"/>
              <a:cs typeface="Calibri" panose="020F0502020204030204" pitchFamily="34" charset="0"/>
            </a:endParaRPr>
          </a:p>
        </p:txBody>
      </p:sp>
      <p:cxnSp>
        <p:nvCxnSpPr>
          <p:cNvPr id="35" name="Elbow Connector 34"/>
          <p:cNvCxnSpPr/>
          <p:nvPr/>
        </p:nvCxnSpPr>
        <p:spPr>
          <a:xfrm>
            <a:off x="4312920" y="3312990"/>
            <a:ext cx="533400" cy="407432"/>
          </a:xfrm>
          <a:prstGeom prst="bentConnector3">
            <a:avLst>
              <a:gd name="adj1" fmla="val 101252"/>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866759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wd">
                                    <p:tmPct val="10000"/>
                                  </p:iterate>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par>
                                <p:cTn id="8" presetID="10" presetClass="entr" presetSubtype="0" fill="hold" nodeType="withEffect">
                                  <p:stCondLst>
                                    <p:cond delay="0"/>
                                  </p:stCondLst>
                                  <p:iterate type="wd">
                                    <p:tmPct val="10000"/>
                                  </p:iterate>
                                  <p:childTnLst>
                                    <p:set>
                                      <p:cBhvr>
                                        <p:cTn id="9" dur="1" fill="hold">
                                          <p:stCondLst>
                                            <p:cond delay="0"/>
                                          </p:stCondLst>
                                        </p:cTn>
                                        <p:tgtEl>
                                          <p:spTgt spid="19"/>
                                        </p:tgtEl>
                                        <p:attrNameLst>
                                          <p:attrName>style.visibility</p:attrName>
                                        </p:attrNameLst>
                                      </p:cBhvr>
                                      <p:to>
                                        <p:strVal val="visible"/>
                                      </p:to>
                                    </p:set>
                                    <p:animEffect transition="in" filter="fade">
                                      <p:cBhvr>
                                        <p:cTn id="10" dur="1000"/>
                                        <p:tgtEl>
                                          <p:spTgt spid="19"/>
                                        </p:tgtEl>
                                      </p:cBhvr>
                                    </p:animEffect>
                                  </p:childTnLst>
                                </p:cTn>
                              </p:par>
                              <p:par>
                                <p:cTn id="11" presetID="10" presetClass="entr" presetSubtype="0" fill="hold" nodeType="withEffect">
                                  <p:stCondLst>
                                    <p:cond delay="0"/>
                                  </p:stCondLst>
                                  <p:iterate type="wd">
                                    <p:tmPct val="10000"/>
                                  </p:iterate>
                                  <p:childTnLst>
                                    <p:set>
                                      <p:cBhvr>
                                        <p:cTn id="12" dur="1" fill="hold">
                                          <p:stCondLst>
                                            <p:cond delay="0"/>
                                          </p:stCondLst>
                                        </p:cTn>
                                        <p:tgtEl>
                                          <p:spTgt spid="27"/>
                                        </p:tgtEl>
                                        <p:attrNameLst>
                                          <p:attrName>style.visibility</p:attrName>
                                        </p:attrNameLst>
                                      </p:cBhvr>
                                      <p:to>
                                        <p:strVal val="visible"/>
                                      </p:to>
                                    </p:set>
                                    <p:animEffect transition="in" filter="fade">
                                      <p:cBhvr>
                                        <p:cTn id="13" dur="1000"/>
                                        <p:tgtEl>
                                          <p:spTgt spid="27"/>
                                        </p:tgtEl>
                                      </p:cBhvr>
                                    </p:animEffect>
                                  </p:childTnLst>
                                </p:cTn>
                              </p:par>
                              <p:par>
                                <p:cTn id="14" presetID="10" presetClass="entr" presetSubtype="0" fill="hold" grpId="0" nodeType="withEffect">
                                  <p:stCondLst>
                                    <p:cond delay="0"/>
                                  </p:stCondLst>
                                  <p:iterate type="wd">
                                    <p:tmPct val="10000"/>
                                  </p:iterate>
                                  <p:childTnLst>
                                    <p:set>
                                      <p:cBhvr>
                                        <p:cTn id="15" dur="1" fill="hold">
                                          <p:stCondLst>
                                            <p:cond delay="0"/>
                                          </p:stCondLst>
                                        </p:cTn>
                                        <p:tgtEl>
                                          <p:spTgt spid="26"/>
                                        </p:tgtEl>
                                        <p:attrNameLst>
                                          <p:attrName>style.visibility</p:attrName>
                                        </p:attrNameLst>
                                      </p:cBhvr>
                                      <p:to>
                                        <p:strVal val="visible"/>
                                      </p:to>
                                    </p:set>
                                    <p:animEffect transition="in" filter="fade">
                                      <p:cBhvr>
                                        <p:cTn id="16" dur="1000"/>
                                        <p:tgtEl>
                                          <p:spTgt spid="26"/>
                                        </p:tgtEl>
                                      </p:cBhvr>
                                    </p:animEffect>
                                  </p:childTnLst>
                                </p:cTn>
                              </p:par>
                              <p:par>
                                <p:cTn id="17" presetID="10" presetClass="entr" presetSubtype="0" fill="hold" grpId="0" nodeType="withEffect">
                                  <p:stCondLst>
                                    <p:cond delay="0"/>
                                  </p:stCondLst>
                                  <p:iterate type="wd">
                                    <p:tmPct val="10000"/>
                                  </p:iterate>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childTnLst>
                                </p:cTn>
                              </p:par>
                              <p:par>
                                <p:cTn id="20" presetID="10" presetClass="entr" presetSubtype="0" fill="hold" nodeType="withEffect">
                                  <p:stCondLst>
                                    <p:cond delay="0"/>
                                  </p:stCondLst>
                                  <p:iterate type="wd">
                                    <p:tmPct val="10000"/>
                                  </p:iterate>
                                  <p:childTnLst>
                                    <p:set>
                                      <p:cBhvr>
                                        <p:cTn id="21" dur="1" fill="hold">
                                          <p:stCondLst>
                                            <p:cond delay="0"/>
                                          </p:stCondLst>
                                        </p:cTn>
                                        <p:tgtEl>
                                          <p:spTgt spid="21"/>
                                        </p:tgtEl>
                                        <p:attrNameLst>
                                          <p:attrName>style.visibility</p:attrName>
                                        </p:attrNameLst>
                                      </p:cBhvr>
                                      <p:to>
                                        <p:strVal val="visible"/>
                                      </p:to>
                                    </p:set>
                                    <p:animEffect transition="in" filter="fade">
                                      <p:cBhvr>
                                        <p:cTn id="22" dur="1000"/>
                                        <p:tgtEl>
                                          <p:spTgt spid="21"/>
                                        </p:tgtEl>
                                      </p:cBhvr>
                                    </p:animEffect>
                                  </p:childTnLst>
                                </p:cTn>
                              </p:par>
                              <p:par>
                                <p:cTn id="23" presetID="10" presetClass="entr" presetSubtype="0" fill="hold" nodeType="withEffect">
                                  <p:stCondLst>
                                    <p:cond delay="0"/>
                                  </p:stCondLst>
                                  <p:iterate type="wd">
                                    <p:tmPct val="10000"/>
                                  </p:iterate>
                                  <p:childTnLst>
                                    <p:set>
                                      <p:cBhvr>
                                        <p:cTn id="24" dur="1" fill="hold">
                                          <p:stCondLst>
                                            <p:cond delay="0"/>
                                          </p:stCondLst>
                                        </p:cTn>
                                        <p:tgtEl>
                                          <p:spTgt spid="34"/>
                                        </p:tgtEl>
                                        <p:attrNameLst>
                                          <p:attrName>style.visibility</p:attrName>
                                        </p:attrNameLst>
                                      </p:cBhvr>
                                      <p:to>
                                        <p:strVal val="visible"/>
                                      </p:to>
                                    </p:set>
                                    <p:animEffect transition="in" filter="fade">
                                      <p:cBhvr>
                                        <p:cTn id="25" dur="1000"/>
                                        <p:tgtEl>
                                          <p:spTgt spid="34"/>
                                        </p:tgtEl>
                                      </p:cBhvr>
                                    </p:animEffect>
                                  </p:childTnLst>
                                </p:cTn>
                              </p:par>
                              <p:par>
                                <p:cTn id="26" presetID="10" presetClass="entr" presetSubtype="0" fill="hold" grpId="0" nodeType="withEffect">
                                  <p:stCondLst>
                                    <p:cond delay="0"/>
                                  </p:stCondLst>
                                  <p:iterate type="wd">
                                    <p:tmPct val="10000"/>
                                  </p:iterate>
                                  <p:childTnLst>
                                    <p:set>
                                      <p:cBhvr>
                                        <p:cTn id="27" dur="1" fill="hold">
                                          <p:stCondLst>
                                            <p:cond delay="0"/>
                                          </p:stCondLst>
                                        </p:cTn>
                                        <p:tgtEl>
                                          <p:spTgt spid="29"/>
                                        </p:tgtEl>
                                        <p:attrNameLst>
                                          <p:attrName>style.visibility</p:attrName>
                                        </p:attrNameLst>
                                      </p:cBhvr>
                                      <p:to>
                                        <p:strVal val="visible"/>
                                      </p:to>
                                    </p:set>
                                    <p:animEffect transition="in" filter="fade">
                                      <p:cBhvr>
                                        <p:cTn id="28" dur="1000"/>
                                        <p:tgtEl>
                                          <p:spTgt spid="29"/>
                                        </p:tgtEl>
                                      </p:cBhvr>
                                    </p:animEffect>
                                  </p:childTnLst>
                                </p:cTn>
                              </p:par>
                              <p:par>
                                <p:cTn id="29" presetID="10" presetClass="entr" presetSubtype="0" fill="hold" grpId="0" nodeType="withEffect">
                                  <p:stCondLst>
                                    <p:cond delay="0"/>
                                  </p:stCondLst>
                                  <p:iterate type="wd">
                                    <p:tmPct val="10000"/>
                                  </p:iterate>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childTnLst>
                                </p:cTn>
                              </p:par>
                              <p:par>
                                <p:cTn id="32" presetID="10" presetClass="entr" presetSubtype="0" fill="hold" nodeType="withEffect">
                                  <p:stCondLst>
                                    <p:cond delay="0"/>
                                  </p:stCondLst>
                                  <p:iterate type="wd">
                                    <p:tmPct val="10000"/>
                                  </p:iterate>
                                  <p:childTnLst>
                                    <p:set>
                                      <p:cBhvr>
                                        <p:cTn id="33" dur="1" fill="hold">
                                          <p:stCondLst>
                                            <p:cond delay="0"/>
                                          </p:stCondLst>
                                        </p:cTn>
                                        <p:tgtEl>
                                          <p:spTgt spid="22"/>
                                        </p:tgtEl>
                                        <p:attrNameLst>
                                          <p:attrName>style.visibility</p:attrName>
                                        </p:attrNameLst>
                                      </p:cBhvr>
                                      <p:to>
                                        <p:strVal val="visible"/>
                                      </p:to>
                                    </p:set>
                                    <p:animEffect transition="in" filter="fade">
                                      <p:cBhvr>
                                        <p:cTn id="34" dur="1000"/>
                                        <p:tgtEl>
                                          <p:spTgt spid="22"/>
                                        </p:tgtEl>
                                      </p:cBhvr>
                                    </p:animEffect>
                                  </p:childTnLst>
                                </p:cTn>
                              </p:par>
                              <p:par>
                                <p:cTn id="35" presetID="10" presetClass="entr" presetSubtype="0" fill="hold" nodeType="withEffect">
                                  <p:stCondLst>
                                    <p:cond delay="0"/>
                                  </p:stCondLst>
                                  <p:iterate type="wd">
                                    <p:tmPct val="10000"/>
                                  </p:iterate>
                                  <p:childTnLst>
                                    <p:set>
                                      <p:cBhvr>
                                        <p:cTn id="36" dur="1" fill="hold">
                                          <p:stCondLst>
                                            <p:cond delay="0"/>
                                          </p:stCondLst>
                                        </p:cTn>
                                        <p:tgtEl>
                                          <p:spTgt spid="35"/>
                                        </p:tgtEl>
                                        <p:attrNameLst>
                                          <p:attrName>style.visibility</p:attrName>
                                        </p:attrNameLst>
                                      </p:cBhvr>
                                      <p:to>
                                        <p:strVal val="visible"/>
                                      </p:to>
                                    </p:set>
                                    <p:animEffect transition="in" filter="fade">
                                      <p:cBhvr>
                                        <p:cTn id="37" dur="1000"/>
                                        <p:tgtEl>
                                          <p:spTgt spid="35"/>
                                        </p:tgtEl>
                                      </p:cBhvr>
                                    </p:animEffect>
                                  </p:childTnLst>
                                </p:cTn>
                              </p:par>
                              <p:par>
                                <p:cTn id="38" presetID="10" presetClass="entr" presetSubtype="0" fill="hold" grpId="0" nodeType="withEffect">
                                  <p:stCondLst>
                                    <p:cond delay="0"/>
                                  </p:stCondLst>
                                  <p:iterate type="wd">
                                    <p:tmPct val="10000"/>
                                  </p:iterate>
                                  <p:childTnLst>
                                    <p:set>
                                      <p:cBhvr>
                                        <p:cTn id="39" dur="1" fill="hold">
                                          <p:stCondLst>
                                            <p:cond delay="0"/>
                                          </p:stCondLst>
                                        </p:cTn>
                                        <p:tgtEl>
                                          <p:spTgt spid="30"/>
                                        </p:tgtEl>
                                        <p:attrNameLst>
                                          <p:attrName>style.visibility</p:attrName>
                                        </p:attrNameLst>
                                      </p:cBhvr>
                                      <p:to>
                                        <p:strVal val="visible"/>
                                      </p:to>
                                    </p:set>
                                    <p:animEffect transition="in" filter="fade">
                                      <p:cBhvr>
                                        <p:cTn id="40" dur="1000"/>
                                        <p:tgtEl>
                                          <p:spTgt spid="30"/>
                                        </p:tgtEl>
                                      </p:cBhvr>
                                    </p:animEffect>
                                  </p:childTnLst>
                                </p:cTn>
                              </p:par>
                              <p:par>
                                <p:cTn id="41" presetID="10" presetClass="entr" presetSubtype="0" fill="hold" grpId="0" nodeType="withEffect">
                                  <p:stCondLst>
                                    <p:cond delay="0"/>
                                  </p:stCondLst>
                                  <p:iterate type="wd">
                                    <p:tmPct val="10000"/>
                                  </p:iterate>
                                  <p:childTnLst>
                                    <p:set>
                                      <p:cBhvr>
                                        <p:cTn id="42" dur="1" fill="hold">
                                          <p:stCondLst>
                                            <p:cond delay="0"/>
                                          </p:stCondLst>
                                        </p:cTn>
                                        <p:tgtEl>
                                          <p:spTgt spid="16"/>
                                        </p:tgtEl>
                                        <p:attrNameLst>
                                          <p:attrName>style.visibility</p:attrName>
                                        </p:attrNameLst>
                                      </p:cBhvr>
                                      <p:to>
                                        <p:strVal val="visible"/>
                                      </p:to>
                                    </p:set>
                                    <p:animEffect transition="in" filter="fade">
                                      <p:cBhvr>
                                        <p:cTn id="43" dur="1000"/>
                                        <p:tgtEl>
                                          <p:spTgt spid="16"/>
                                        </p:tgtEl>
                                      </p:cBhvr>
                                    </p:animEffect>
                                  </p:childTnLst>
                                </p:cTn>
                              </p:par>
                              <p:par>
                                <p:cTn id="44" presetID="10" presetClass="entr" presetSubtype="0" fill="hold" nodeType="withEffect">
                                  <p:stCondLst>
                                    <p:cond delay="0"/>
                                  </p:stCondLst>
                                  <p:iterate type="wd">
                                    <p:tmPct val="10000"/>
                                  </p:iterate>
                                  <p:childTnLst>
                                    <p:set>
                                      <p:cBhvr>
                                        <p:cTn id="45" dur="1" fill="hold">
                                          <p:stCondLst>
                                            <p:cond delay="0"/>
                                          </p:stCondLst>
                                        </p:cTn>
                                        <p:tgtEl>
                                          <p:spTgt spid="38"/>
                                        </p:tgtEl>
                                        <p:attrNameLst>
                                          <p:attrName>style.visibility</p:attrName>
                                        </p:attrNameLst>
                                      </p:cBhvr>
                                      <p:to>
                                        <p:strVal val="visible"/>
                                      </p:to>
                                    </p:set>
                                    <p:animEffect transition="in" filter="fade">
                                      <p:cBhvr>
                                        <p:cTn id="46" dur="1000"/>
                                        <p:tgtEl>
                                          <p:spTgt spid="38"/>
                                        </p:tgtEl>
                                      </p:cBhvr>
                                    </p:animEffect>
                                  </p:childTnLst>
                                </p:cTn>
                              </p:par>
                              <p:par>
                                <p:cTn id="47" presetID="10" presetClass="entr" presetSubtype="0" fill="hold" nodeType="withEffect">
                                  <p:stCondLst>
                                    <p:cond delay="0"/>
                                  </p:stCondLst>
                                  <p:iterate type="wd">
                                    <p:tmPct val="10000"/>
                                  </p:iterate>
                                  <p:childTnLst>
                                    <p:set>
                                      <p:cBhvr>
                                        <p:cTn id="48" dur="1" fill="hold">
                                          <p:stCondLst>
                                            <p:cond delay="0"/>
                                          </p:stCondLst>
                                        </p:cTn>
                                        <p:tgtEl>
                                          <p:spTgt spid="25"/>
                                        </p:tgtEl>
                                        <p:attrNameLst>
                                          <p:attrName>style.visibility</p:attrName>
                                        </p:attrNameLst>
                                      </p:cBhvr>
                                      <p:to>
                                        <p:strVal val="visible"/>
                                      </p:to>
                                    </p:set>
                                    <p:animEffect transition="in" filter="fade">
                                      <p:cBhvr>
                                        <p:cTn id="49" dur="1000"/>
                                        <p:tgtEl>
                                          <p:spTgt spid="25"/>
                                        </p:tgtEl>
                                      </p:cBhvr>
                                    </p:animEffect>
                                  </p:childTnLst>
                                </p:cTn>
                              </p:par>
                              <p:par>
                                <p:cTn id="50" presetID="10" presetClass="entr" presetSubtype="0" fill="hold" grpId="0" nodeType="withEffect">
                                  <p:stCondLst>
                                    <p:cond delay="0"/>
                                  </p:stCondLst>
                                  <p:iterate type="wd">
                                    <p:tmPct val="10000"/>
                                  </p:iterate>
                                  <p:childTnLst>
                                    <p:set>
                                      <p:cBhvr>
                                        <p:cTn id="51" dur="1" fill="hold">
                                          <p:stCondLst>
                                            <p:cond delay="0"/>
                                          </p:stCondLst>
                                        </p:cTn>
                                        <p:tgtEl>
                                          <p:spTgt spid="33"/>
                                        </p:tgtEl>
                                        <p:attrNameLst>
                                          <p:attrName>style.visibility</p:attrName>
                                        </p:attrNameLst>
                                      </p:cBhvr>
                                      <p:to>
                                        <p:strVal val="visible"/>
                                      </p:to>
                                    </p:set>
                                    <p:animEffect transition="in" filter="fade">
                                      <p:cBhvr>
                                        <p:cTn id="52" dur="1000"/>
                                        <p:tgtEl>
                                          <p:spTgt spid="33"/>
                                        </p:tgtEl>
                                      </p:cBhvr>
                                    </p:animEffect>
                                  </p:childTnLst>
                                </p:cTn>
                              </p:par>
                              <p:par>
                                <p:cTn id="53" presetID="10" presetClass="entr" presetSubtype="0" fill="hold" grpId="0" nodeType="withEffect">
                                  <p:stCondLst>
                                    <p:cond delay="0"/>
                                  </p:stCondLst>
                                  <p:iterate type="wd">
                                    <p:tmPct val="10000"/>
                                  </p:iterate>
                                  <p:childTnLst>
                                    <p:set>
                                      <p:cBhvr>
                                        <p:cTn id="54" dur="1" fill="hold">
                                          <p:stCondLst>
                                            <p:cond delay="0"/>
                                          </p:stCondLst>
                                        </p:cTn>
                                        <p:tgtEl>
                                          <p:spTgt spid="17"/>
                                        </p:tgtEl>
                                        <p:attrNameLst>
                                          <p:attrName>style.visibility</p:attrName>
                                        </p:attrNameLst>
                                      </p:cBhvr>
                                      <p:to>
                                        <p:strVal val="visible"/>
                                      </p:to>
                                    </p:set>
                                    <p:animEffect transition="in" filter="fade">
                                      <p:cBhvr>
                                        <p:cTn id="55" dur="1000"/>
                                        <p:tgtEl>
                                          <p:spTgt spid="17"/>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iterate type="wd">
                                    <p:tmPct val="10000"/>
                                  </p:iterate>
                                  <p:childTnLst>
                                    <p:set>
                                      <p:cBhvr>
                                        <p:cTn id="59" dur="1" fill="hold">
                                          <p:stCondLst>
                                            <p:cond delay="0"/>
                                          </p:stCondLst>
                                        </p:cTn>
                                        <p:tgtEl>
                                          <p:spTgt spid="37"/>
                                        </p:tgtEl>
                                        <p:attrNameLst>
                                          <p:attrName>style.visibility</p:attrName>
                                        </p:attrNameLst>
                                      </p:cBhvr>
                                      <p:to>
                                        <p:strVal val="visible"/>
                                      </p:to>
                                    </p:set>
                                    <p:animEffect transition="in" filter="fade">
                                      <p:cBhvr>
                                        <p:cTn id="60" dur="1000"/>
                                        <p:tgtEl>
                                          <p:spTgt spid="37"/>
                                        </p:tgtEl>
                                      </p:cBhvr>
                                    </p:animEffect>
                                  </p:childTnLst>
                                </p:cTn>
                              </p:par>
                              <p:par>
                                <p:cTn id="61" presetID="10" presetClass="entr" presetSubtype="0" fill="hold" nodeType="withEffect">
                                  <p:stCondLst>
                                    <p:cond delay="0"/>
                                  </p:stCondLst>
                                  <p:iterate type="wd">
                                    <p:tmPct val="10000"/>
                                  </p:iterate>
                                  <p:childTnLst>
                                    <p:set>
                                      <p:cBhvr>
                                        <p:cTn id="62" dur="1" fill="hold">
                                          <p:stCondLst>
                                            <p:cond delay="0"/>
                                          </p:stCondLst>
                                        </p:cTn>
                                        <p:tgtEl>
                                          <p:spTgt spid="36"/>
                                        </p:tgtEl>
                                        <p:attrNameLst>
                                          <p:attrName>style.visibility</p:attrName>
                                        </p:attrNameLst>
                                      </p:cBhvr>
                                      <p:to>
                                        <p:strVal val="visible"/>
                                      </p:to>
                                    </p:set>
                                    <p:animEffect transition="in" filter="fade">
                                      <p:cBhvr>
                                        <p:cTn id="63" dur="1000"/>
                                        <p:tgtEl>
                                          <p:spTgt spid="36"/>
                                        </p:tgtEl>
                                      </p:cBhvr>
                                    </p:animEffect>
                                  </p:childTnLst>
                                </p:cTn>
                              </p:par>
                              <p:par>
                                <p:cTn id="64" presetID="10" presetClass="entr" presetSubtype="0" fill="hold" grpId="0" nodeType="withEffect">
                                  <p:stCondLst>
                                    <p:cond delay="0"/>
                                  </p:stCondLst>
                                  <p:iterate type="wd">
                                    <p:tmPct val="10000"/>
                                  </p:iterate>
                                  <p:childTnLst>
                                    <p:set>
                                      <p:cBhvr>
                                        <p:cTn id="65" dur="1" fill="hold">
                                          <p:stCondLst>
                                            <p:cond delay="0"/>
                                          </p:stCondLst>
                                        </p:cTn>
                                        <p:tgtEl>
                                          <p:spTgt spid="31"/>
                                        </p:tgtEl>
                                        <p:attrNameLst>
                                          <p:attrName>style.visibility</p:attrName>
                                        </p:attrNameLst>
                                      </p:cBhvr>
                                      <p:to>
                                        <p:strVal val="visible"/>
                                      </p:to>
                                    </p:set>
                                    <p:animEffect transition="in" filter="fade">
                                      <p:cBhvr>
                                        <p:cTn id="66" dur="1000"/>
                                        <p:tgtEl>
                                          <p:spTgt spid="31"/>
                                        </p:tgtEl>
                                      </p:cBhvr>
                                    </p:animEffect>
                                  </p:childTnLst>
                                </p:cTn>
                              </p:par>
                              <p:par>
                                <p:cTn id="67" presetID="10" presetClass="entr" presetSubtype="0" fill="hold" grpId="0" nodeType="withEffect">
                                  <p:stCondLst>
                                    <p:cond delay="0"/>
                                  </p:stCondLst>
                                  <p:iterate type="wd">
                                    <p:tmPct val="10000"/>
                                  </p:iterate>
                                  <p:childTnLst>
                                    <p:set>
                                      <p:cBhvr>
                                        <p:cTn id="68" dur="1" fill="hold">
                                          <p:stCondLst>
                                            <p:cond delay="0"/>
                                          </p:stCondLst>
                                        </p:cTn>
                                        <p:tgtEl>
                                          <p:spTgt spid="32"/>
                                        </p:tgtEl>
                                        <p:attrNameLst>
                                          <p:attrName>style.visibility</p:attrName>
                                        </p:attrNameLst>
                                      </p:cBhvr>
                                      <p:to>
                                        <p:strVal val="visible"/>
                                      </p:to>
                                    </p:set>
                                    <p:animEffect transition="in" filter="fade">
                                      <p:cBhvr>
                                        <p:cTn id="69"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5" grpId="0" animBg="1"/>
      <p:bldP spid="16" grpId="0" animBg="1"/>
      <p:bldP spid="17" grpId="0" animBg="1"/>
      <p:bldP spid="26" grpId="0" animBg="1"/>
      <p:bldP spid="29" grpId="0" animBg="1"/>
      <p:bldP spid="30" grpId="0" animBg="1"/>
      <p:bldP spid="31" grpId="0" animBg="1"/>
      <p:bldP spid="32" grpId="0" animBg="1"/>
      <p:bldP spid="3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Decision </a:t>
            </a:r>
            <a:r>
              <a:rPr lang="en-US" smtClean="0"/>
              <a:t>Tree Example: </a:t>
            </a:r>
            <a:r>
              <a:rPr lang="en-US" dirty="0" smtClean="0"/>
              <a:t>Prediction	</a:t>
            </a:r>
            <a:endParaRPr lang="en-US" dirty="0"/>
          </a:p>
        </p:txBody>
      </p:sp>
      <p:sp>
        <p:nvSpPr>
          <p:cNvPr id="7" name="TextBox 6"/>
          <p:cNvSpPr txBox="1"/>
          <p:nvPr/>
        </p:nvSpPr>
        <p:spPr>
          <a:xfrm>
            <a:off x="2514600" y="1066800"/>
            <a:ext cx="5943600" cy="381000"/>
          </a:xfrm>
          <a:prstGeom prst="rect">
            <a:avLst/>
          </a:prstGeom>
          <a:noFill/>
        </p:spPr>
        <p:txBody>
          <a:bodyPr wrap="square" rtlCol="0">
            <a:spAutoFit/>
          </a:bodyPr>
          <a:lstStyle/>
          <a:p>
            <a:r>
              <a:rPr lang="en-US" dirty="0">
                <a:latin typeface="Consolas" panose="020B0609020204030204" pitchFamily="49" charset="0"/>
              </a:rPr>
              <a:t>p</a:t>
            </a:r>
            <a:r>
              <a:rPr lang="en-US" dirty="0" smtClean="0">
                <a:latin typeface="Consolas" panose="020B0609020204030204" pitchFamily="49" charset="0"/>
              </a:rPr>
              <a:t>redict(</a:t>
            </a:r>
            <a:r>
              <a:rPr lang="en-US" dirty="0" err="1" smtClean="0">
                <a:latin typeface="Consolas" panose="020B0609020204030204" pitchFamily="49" charset="0"/>
              </a:rPr>
              <a:t>impact_loss</a:t>
            </a:r>
            <a:r>
              <a:rPr lang="en-US" dirty="0" smtClean="0">
                <a:latin typeface="Consolas" panose="020B0609020204030204" pitchFamily="49" charset="0"/>
              </a:rPr>
              <a:t>, </a:t>
            </a:r>
            <a:r>
              <a:rPr lang="en-US" dirty="0" err="1" smtClean="0">
                <a:latin typeface="Consolas" panose="020B0609020204030204" pitchFamily="49" charset="0"/>
              </a:rPr>
              <a:t>newdata</a:t>
            </a:r>
            <a:r>
              <a:rPr lang="en-US" dirty="0" smtClean="0">
                <a:latin typeface="Consolas" panose="020B0609020204030204" pitchFamily="49" charset="0"/>
              </a:rPr>
              <a:t> = test)</a:t>
            </a:r>
            <a:endParaRPr lang="en-US" dirty="0">
              <a:latin typeface="Consolas" panose="020B0609020204030204" pitchFamily="49" charset="0"/>
            </a:endParaRPr>
          </a:p>
        </p:txBody>
      </p:sp>
      <p:sp>
        <p:nvSpPr>
          <p:cNvPr id="2" name="TextBox 1"/>
          <p:cNvSpPr txBox="1"/>
          <p:nvPr/>
        </p:nvSpPr>
        <p:spPr>
          <a:xfrm>
            <a:off x="2743200" y="1647885"/>
            <a:ext cx="4221027" cy="4801314"/>
          </a:xfrm>
          <a:prstGeom prst="rect">
            <a:avLst/>
          </a:prstGeom>
          <a:noFill/>
        </p:spPr>
        <p:txBody>
          <a:bodyPr wrap="none" rtlCol="0">
            <a:spAutoFit/>
          </a:bodyPr>
          <a:lstStyle/>
          <a:p>
            <a:r>
              <a:rPr lang="en-US" dirty="0" smtClean="0">
                <a:latin typeface="Consolas" panose="020B0609020204030204" pitchFamily="49" charset="0"/>
              </a:rPr>
              <a:t>	&lt;= $10 Mil	&gt; $10 Mil</a:t>
            </a:r>
          </a:p>
          <a:p>
            <a:r>
              <a:rPr lang="en-US" dirty="0" smtClean="0">
                <a:latin typeface="Consolas" panose="020B0609020204030204" pitchFamily="49" charset="0"/>
              </a:rPr>
              <a:t>1	0.9797297	0.02027027</a:t>
            </a:r>
          </a:p>
          <a:p>
            <a:r>
              <a:rPr lang="en-US" dirty="0" smtClean="0">
                <a:latin typeface="Consolas" panose="020B0609020204030204" pitchFamily="49" charset="0"/>
              </a:rPr>
              <a:t>3	0.9797297	0.02027027</a:t>
            </a:r>
          </a:p>
          <a:p>
            <a:r>
              <a:rPr lang="en-US" dirty="0" smtClean="0">
                <a:latin typeface="Consolas" panose="020B0609020204030204" pitchFamily="49" charset="0"/>
              </a:rPr>
              <a:t>4	0.3333333	0.66666667</a:t>
            </a:r>
          </a:p>
          <a:p>
            <a:r>
              <a:rPr lang="en-US" dirty="0" smtClean="0">
                <a:latin typeface="Consolas" panose="020B0609020204030204" pitchFamily="49" charset="0"/>
              </a:rPr>
              <a:t>10	0.3333333	0.66666667</a:t>
            </a:r>
          </a:p>
          <a:p>
            <a:r>
              <a:rPr lang="en-US" dirty="0" smtClean="0">
                <a:latin typeface="Consolas" panose="020B0609020204030204" pitchFamily="49" charset="0"/>
              </a:rPr>
              <a:t>15	</a:t>
            </a:r>
            <a:r>
              <a:rPr lang="en-US" dirty="0">
                <a:latin typeface="Consolas" panose="020B0609020204030204" pitchFamily="49" charset="0"/>
              </a:rPr>
              <a:t>0.9797297	0.02027027</a:t>
            </a:r>
          </a:p>
          <a:p>
            <a:r>
              <a:rPr lang="en-US" dirty="0" smtClean="0">
                <a:latin typeface="Consolas" panose="020B0609020204030204" pitchFamily="49" charset="0"/>
              </a:rPr>
              <a:t>17	</a:t>
            </a:r>
            <a:r>
              <a:rPr lang="en-US" dirty="0">
                <a:latin typeface="Consolas" panose="020B0609020204030204" pitchFamily="49" charset="0"/>
              </a:rPr>
              <a:t>0.9797297	0.02027027</a:t>
            </a:r>
          </a:p>
          <a:p>
            <a:r>
              <a:rPr lang="en-US" dirty="0" smtClean="0">
                <a:latin typeface="Consolas" panose="020B0609020204030204" pitchFamily="49" charset="0"/>
              </a:rPr>
              <a:t>19	</a:t>
            </a:r>
            <a:r>
              <a:rPr lang="en-US" dirty="0">
                <a:latin typeface="Consolas" panose="020B0609020204030204" pitchFamily="49" charset="0"/>
              </a:rPr>
              <a:t>0.9797297	0.02027027</a:t>
            </a:r>
          </a:p>
          <a:p>
            <a:r>
              <a:rPr lang="en-US" dirty="0" smtClean="0">
                <a:latin typeface="Consolas" panose="020B0609020204030204" pitchFamily="49" charset="0"/>
              </a:rPr>
              <a:t>25	</a:t>
            </a:r>
            <a:r>
              <a:rPr lang="en-US" dirty="0">
                <a:latin typeface="Consolas" panose="020B0609020204030204" pitchFamily="49" charset="0"/>
              </a:rPr>
              <a:t>0.9797297	0.02027027</a:t>
            </a:r>
          </a:p>
          <a:p>
            <a:r>
              <a:rPr lang="en-US" dirty="0" smtClean="0">
                <a:latin typeface="Consolas" panose="020B0609020204030204" pitchFamily="49" charset="0"/>
              </a:rPr>
              <a:t>27	</a:t>
            </a:r>
            <a:r>
              <a:rPr lang="en-US" dirty="0">
                <a:latin typeface="Consolas" panose="020B0609020204030204" pitchFamily="49" charset="0"/>
              </a:rPr>
              <a:t>0.9797297	0.02027027</a:t>
            </a:r>
          </a:p>
          <a:p>
            <a:r>
              <a:rPr lang="en-US" dirty="0" smtClean="0">
                <a:latin typeface="Consolas" panose="020B0609020204030204" pitchFamily="49" charset="0"/>
              </a:rPr>
              <a:t>28	</a:t>
            </a:r>
            <a:r>
              <a:rPr lang="en-US" dirty="0">
                <a:latin typeface="Consolas" panose="020B0609020204030204" pitchFamily="49" charset="0"/>
              </a:rPr>
              <a:t>0.9797297	0.02027027</a:t>
            </a:r>
          </a:p>
          <a:p>
            <a:r>
              <a:rPr lang="en-US" dirty="0" smtClean="0">
                <a:latin typeface="Consolas" panose="020B0609020204030204" pitchFamily="49" charset="0"/>
              </a:rPr>
              <a:t>33	0.4444444	0.55555556</a:t>
            </a:r>
          </a:p>
          <a:p>
            <a:r>
              <a:rPr lang="en-US" dirty="0" smtClean="0">
                <a:latin typeface="Consolas" panose="020B0609020204030204" pitchFamily="49" charset="0"/>
              </a:rPr>
              <a:t>44	</a:t>
            </a:r>
            <a:r>
              <a:rPr lang="en-US" dirty="0">
                <a:latin typeface="Consolas" panose="020B0609020204030204" pitchFamily="49" charset="0"/>
              </a:rPr>
              <a:t>0.9797297	0.02027027</a:t>
            </a:r>
          </a:p>
          <a:p>
            <a:r>
              <a:rPr lang="en-US" dirty="0" smtClean="0">
                <a:latin typeface="Consolas" panose="020B0609020204030204" pitchFamily="49" charset="0"/>
              </a:rPr>
              <a:t>45	</a:t>
            </a:r>
            <a:r>
              <a:rPr lang="en-US" dirty="0">
                <a:latin typeface="Consolas" panose="020B0609020204030204" pitchFamily="49" charset="0"/>
              </a:rPr>
              <a:t>0.9797297	0.02027027</a:t>
            </a:r>
          </a:p>
          <a:p>
            <a:r>
              <a:rPr lang="en-US" dirty="0" smtClean="0">
                <a:latin typeface="Consolas" panose="020B0609020204030204" pitchFamily="49" charset="0"/>
              </a:rPr>
              <a:t>48	0.9797297</a:t>
            </a:r>
            <a:r>
              <a:rPr lang="en-US" dirty="0">
                <a:latin typeface="Consolas" panose="020B0609020204030204" pitchFamily="49" charset="0"/>
              </a:rPr>
              <a:t>	</a:t>
            </a:r>
            <a:r>
              <a:rPr lang="en-US" dirty="0" smtClean="0">
                <a:latin typeface="Consolas" panose="020B0609020204030204" pitchFamily="49" charset="0"/>
              </a:rPr>
              <a:t>0.02027027</a:t>
            </a:r>
          </a:p>
          <a:p>
            <a:r>
              <a:rPr lang="en-US" dirty="0" smtClean="0">
                <a:latin typeface="Consolas" panose="020B0609020204030204" pitchFamily="49" charset="0"/>
              </a:rPr>
              <a:t>49	0.3333333</a:t>
            </a:r>
            <a:r>
              <a:rPr lang="en-US" dirty="0">
                <a:latin typeface="Consolas" panose="020B0609020204030204" pitchFamily="49" charset="0"/>
              </a:rPr>
              <a:t>	0.66666667</a:t>
            </a:r>
          </a:p>
          <a:p>
            <a:endParaRPr lang="en-US" dirty="0"/>
          </a:p>
        </p:txBody>
      </p:sp>
    </p:spTree>
    <p:extLst>
      <p:ext uri="{BB962C8B-B14F-4D97-AF65-F5344CB8AC3E}">
        <p14:creationId xmlns:p14="http://schemas.microsoft.com/office/powerpoint/2010/main" val="2608934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50"/>
                                  </p:iterate>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601"/>
                            </p:stCondLst>
                            <p:childTnLst>
                              <p:par>
                                <p:cTn id="8" presetID="1" presetClass="entr" presetSubtype="0" fill="hold" grpId="0" nodeType="afterEffect">
                                  <p:stCondLst>
                                    <p:cond delay="0"/>
                                  </p:stCondLst>
                                  <p:iterate type="wd">
                                    <p:tmAbs val="100"/>
                                  </p:iterate>
                                  <p:childTnLst>
                                    <p:set>
                                      <p:cBhvr>
                                        <p:cTn id="9" dur="1" fill="hold">
                                          <p:stCondLst>
                                            <p:cond delay="0"/>
                                          </p:stCondLst>
                                        </p:cTn>
                                        <p:tgtEl>
                                          <p:spTgt spid="2">
                                            <p:txEl>
                                              <p:pRg st="0" end="0"/>
                                            </p:txEl>
                                          </p:spTgt>
                                        </p:tgtEl>
                                        <p:attrNameLst>
                                          <p:attrName>style.visibility</p:attrName>
                                        </p:attrNameLst>
                                      </p:cBhvr>
                                      <p:to>
                                        <p:strVal val="visible"/>
                                      </p:to>
                                    </p:set>
                                  </p:childTnLst>
                                </p:cTn>
                              </p:par>
                            </p:childTnLst>
                          </p:cTn>
                        </p:par>
                        <p:par>
                          <p:cTn id="10" fill="hold">
                            <p:stCondLst>
                              <p:cond delay="2302"/>
                            </p:stCondLst>
                            <p:childTnLst>
                              <p:par>
                                <p:cTn id="11" presetID="1" presetClass="entr" presetSubtype="0" fill="hold" grpId="0" nodeType="afterEffect">
                                  <p:stCondLst>
                                    <p:cond delay="0"/>
                                  </p:stCondLst>
                                  <p:iterate type="wd">
                                    <p:tmAbs val="100"/>
                                  </p:iterate>
                                  <p:childTnLst>
                                    <p:set>
                                      <p:cBhvr>
                                        <p:cTn id="12" dur="1" fill="hold">
                                          <p:stCondLst>
                                            <p:cond delay="0"/>
                                          </p:stCondLst>
                                        </p:cTn>
                                        <p:tgtEl>
                                          <p:spTgt spid="2">
                                            <p:txEl>
                                              <p:pRg st="1" end="1"/>
                                            </p:txEl>
                                          </p:spTgt>
                                        </p:tgtEl>
                                        <p:attrNameLst>
                                          <p:attrName>style.visibility</p:attrName>
                                        </p:attrNameLst>
                                      </p:cBhvr>
                                      <p:to>
                                        <p:strVal val="visible"/>
                                      </p:to>
                                    </p:set>
                                  </p:childTnLst>
                                </p:cTn>
                              </p:par>
                            </p:childTnLst>
                          </p:cTn>
                        </p:par>
                        <p:par>
                          <p:cTn id="13" fill="hold">
                            <p:stCondLst>
                              <p:cond delay="2503"/>
                            </p:stCondLst>
                            <p:childTnLst>
                              <p:par>
                                <p:cTn id="14" presetID="1" presetClass="entr" presetSubtype="0" fill="hold" grpId="0" nodeType="afterEffect">
                                  <p:stCondLst>
                                    <p:cond delay="0"/>
                                  </p:stCondLst>
                                  <p:iterate type="wd">
                                    <p:tmAbs val="100"/>
                                  </p:iterate>
                                  <p:childTnLst>
                                    <p:set>
                                      <p:cBhvr>
                                        <p:cTn id="15" dur="1" fill="hold">
                                          <p:stCondLst>
                                            <p:cond delay="0"/>
                                          </p:stCondLst>
                                        </p:cTn>
                                        <p:tgtEl>
                                          <p:spTgt spid="2">
                                            <p:txEl>
                                              <p:pRg st="2" end="2"/>
                                            </p:txEl>
                                          </p:spTgt>
                                        </p:tgtEl>
                                        <p:attrNameLst>
                                          <p:attrName>style.visibility</p:attrName>
                                        </p:attrNameLst>
                                      </p:cBhvr>
                                      <p:to>
                                        <p:strVal val="visible"/>
                                      </p:to>
                                    </p:set>
                                  </p:childTnLst>
                                </p:cTn>
                              </p:par>
                            </p:childTnLst>
                          </p:cTn>
                        </p:par>
                        <p:par>
                          <p:cTn id="16" fill="hold">
                            <p:stCondLst>
                              <p:cond delay="2704"/>
                            </p:stCondLst>
                            <p:childTnLst>
                              <p:par>
                                <p:cTn id="17" presetID="1" presetClass="entr" presetSubtype="0" fill="hold" grpId="0" nodeType="afterEffect">
                                  <p:stCondLst>
                                    <p:cond delay="0"/>
                                  </p:stCondLst>
                                  <p:iterate type="wd">
                                    <p:tmAbs val="100"/>
                                  </p:iterate>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par>
                          <p:cTn id="19" fill="hold">
                            <p:stCondLst>
                              <p:cond delay="2905"/>
                            </p:stCondLst>
                            <p:childTnLst>
                              <p:par>
                                <p:cTn id="20" presetID="1" presetClass="entr" presetSubtype="0" fill="hold" grpId="0" nodeType="afterEffect">
                                  <p:stCondLst>
                                    <p:cond delay="0"/>
                                  </p:stCondLst>
                                  <p:iterate type="wd">
                                    <p:tmAbs val="100"/>
                                  </p:iterate>
                                  <p:childTnLst>
                                    <p:set>
                                      <p:cBhvr>
                                        <p:cTn id="21" dur="1" fill="hold">
                                          <p:stCondLst>
                                            <p:cond delay="0"/>
                                          </p:stCondLst>
                                        </p:cTn>
                                        <p:tgtEl>
                                          <p:spTgt spid="2">
                                            <p:txEl>
                                              <p:pRg st="4" end="4"/>
                                            </p:txEl>
                                          </p:spTgt>
                                        </p:tgtEl>
                                        <p:attrNameLst>
                                          <p:attrName>style.visibility</p:attrName>
                                        </p:attrNameLst>
                                      </p:cBhvr>
                                      <p:to>
                                        <p:strVal val="visible"/>
                                      </p:to>
                                    </p:set>
                                  </p:childTnLst>
                                </p:cTn>
                              </p:par>
                            </p:childTnLst>
                          </p:cTn>
                        </p:par>
                        <p:par>
                          <p:cTn id="22" fill="hold">
                            <p:stCondLst>
                              <p:cond delay="3106"/>
                            </p:stCondLst>
                            <p:childTnLst>
                              <p:par>
                                <p:cTn id="23" presetID="1" presetClass="entr" presetSubtype="0" fill="hold" grpId="0" nodeType="afterEffect">
                                  <p:stCondLst>
                                    <p:cond delay="0"/>
                                  </p:stCondLst>
                                  <p:iterate type="wd">
                                    <p:tmAbs val="100"/>
                                  </p:iterate>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par>
                          <p:cTn id="25" fill="hold">
                            <p:stCondLst>
                              <p:cond delay="3307"/>
                            </p:stCondLst>
                            <p:childTnLst>
                              <p:par>
                                <p:cTn id="26" presetID="1" presetClass="entr" presetSubtype="0" fill="hold" grpId="0" nodeType="afterEffect">
                                  <p:stCondLst>
                                    <p:cond delay="0"/>
                                  </p:stCondLst>
                                  <p:iterate type="wd">
                                    <p:tmAbs val="100"/>
                                  </p:iterate>
                                  <p:childTnLst>
                                    <p:set>
                                      <p:cBhvr>
                                        <p:cTn id="27" dur="1" fill="hold">
                                          <p:stCondLst>
                                            <p:cond delay="0"/>
                                          </p:stCondLst>
                                        </p:cTn>
                                        <p:tgtEl>
                                          <p:spTgt spid="2">
                                            <p:txEl>
                                              <p:pRg st="6" end="6"/>
                                            </p:txEl>
                                          </p:spTgt>
                                        </p:tgtEl>
                                        <p:attrNameLst>
                                          <p:attrName>style.visibility</p:attrName>
                                        </p:attrNameLst>
                                      </p:cBhvr>
                                      <p:to>
                                        <p:strVal val="visible"/>
                                      </p:to>
                                    </p:set>
                                  </p:childTnLst>
                                </p:cTn>
                              </p:par>
                            </p:childTnLst>
                          </p:cTn>
                        </p:par>
                        <p:par>
                          <p:cTn id="28" fill="hold">
                            <p:stCondLst>
                              <p:cond delay="3508"/>
                            </p:stCondLst>
                            <p:childTnLst>
                              <p:par>
                                <p:cTn id="29" presetID="1" presetClass="entr" presetSubtype="0" fill="hold" grpId="0" nodeType="afterEffect">
                                  <p:stCondLst>
                                    <p:cond delay="0"/>
                                  </p:stCondLst>
                                  <p:iterate type="wd">
                                    <p:tmAbs val="100"/>
                                  </p:iterate>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par>
                          <p:cTn id="31" fill="hold">
                            <p:stCondLst>
                              <p:cond delay="3709"/>
                            </p:stCondLst>
                            <p:childTnLst>
                              <p:par>
                                <p:cTn id="32" presetID="1" presetClass="entr" presetSubtype="0" fill="hold" grpId="0" nodeType="afterEffect">
                                  <p:stCondLst>
                                    <p:cond delay="0"/>
                                  </p:stCondLst>
                                  <p:iterate type="wd">
                                    <p:tmAbs val="100"/>
                                  </p:iterate>
                                  <p:childTnLst>
                                    <p:set>
                                      <p:cBhvr>
                                        <p:cTn id="33" dur="1" fill="hold">
                                          <p:stCondLst>
                                            <p:cond delay="0"/>
                                          </p:stCondLst>
                                        </p:cTn>
                                        <p:tgtEl>
                                          <p:spTgt spid="2">
                                            <p:txEl>
                                              <p:pRg st="8" end="8"/>
                                            </p:txEl>
                                          </p:spTgt>
                                        </p:tgtEl>
                                        <p:attrNameLst>
                                          <p:attrName>style.visibility</p:attrName>
                                        </p:attrNameLst>
                                      </p:cBhvr>
                                      <p:to>
                                        <p:strVal val="visible"/>
                                      </p:to>
                                    </p:set>
                                  </p:childTnLst>
                                </p:cTn>
                              </p:par>
                            </p:childTnLst>
                          </p:cTn>
                        </p:par>
                        <p:par>
                          <p:cTn id="34" fill="hold">
                            <p:stCondLst>
                              <p:cond delay="3910"/>
                            </p:stCondLst>
                            <p:childTnLst>
                              <p:par>
                                <p:cTn id="35" presetID="1" presetClass="entr" presetSubtype="0" fill="hold" grpId="0" nodeType="afterEffect">
                                  <p:stCondLst>
                                    <p:cond delay="0"/>
                                  </p:stCondLst>
                                  <p:iterate type="wd">
                                    <p:tmAbs val="100"/>
                                  </p:iterate>
                                  <p:childTnLst>
                                    <p:set>
                                      <p:cBhvr>
                                        <p:cTn id="36" dur="1" fill="hold">
                                          <p:stCondLst>
                                            <p:cond delay="0"/>
                                          </p:stCondLst>
                                        </p:cTn>
                                        <p:tgtEl>
                                          <p:spTgt spid="2">
                                            <p:txEl>
                                              <p:pRg st="9" end="9"/>
                                            </p:txEl>
                                          </p:spTgt>
                                        </p:tgtEl>
                                        <p:attrNameLst>
                                          <p:attrName>style.visibility</p:attrName>
                                        </p:attrNameLst>
                                      </p:cBhvr>
                                      <p:to>
                                        <p:strVal val="visible"/>
                                      </p:to>
                                    </p:set>
                                  </p:childTnLst>
                                </p:cTn>
                              </p:par>
                            </p:childTnLst>
                          </p:cTn>
                        </p:par>
                        <p:par>
                          <p:cTn id="37" fill="hold">
                            <p:stCondLst>
                              <p:cond delay="4111"/>
                            </p:stCondLst>
                            <p:childTnLst>
                              <p:par>
                                <p:cTn id="38" presetID="1" presetClass="entr" presetSubtype="0" fill="hold" grpId="0" nodeType="afterEffect">
                                  <p:stCondLst>
                                    <p:cond delay="0"/>
                                  </p:stCondLst>
                                  <p:iterate type="wd">
                                    <p:tmAbs val="100"/>
                                  </p:iterate>
                                  <p:childTnLst>
                                    <p:set>
                                      <p:cBhvr>
                                        <p:cTn id="39" dur="1" fill="hold">
                                          <p:stCondLst>
                                            <p:cond delay="0"/>
                                          </p:stCondLst>
                                        </p:cTn>
                                        <p:tgtEl>
                                          <p:spTgt spid="2">
                                            <p:txEl>
                                              <p:pRg st="10" end="10"/>
                                            </p:txEl>
                                          </p:spTgt>
                                        </p:tgtEl>
                                        <p:attrNameLst>
                                          <p:attrName>style.visibility</p:attrName>
                                        </p:attrNameLst>
                                      </p:cBhvr>
                                      <p:to>
                                        <p:strVal val="visible"/>
                                      </p:to>
                                    </p:set>
                                  </p:childTnLst>
                                </p:cTn>
                              </p:par>
                            </p:childTnLst>
                          </p:cTn>
                        </p:par>
                        <p:par>
                          <p:cTn id="40" fill="hold">
                            <p:stCondLst>
                              <p:cond delay="4312"/>
                            </p:stCondLst>
                            <p:childTnLst>
                              <p:par>
                                <p:cTn id="41" presetID="1" presetClass="entr" presetSubtype="0" fill="hold" grpId="0" nodeType="afterEffect">
                                  <p:stCondLst>
                                    <p:cond delay="0"/>
                                  </p:stCondLst>
                                  <p:iterate type="wd">
                                    <p:tmAbs val="100"/>
                                  </p:iterate>
                                  <p:childTnLst>
                                    <p:set>
                                      <p:cBhvr>
                                        <p:cTn id="42" dur="1" fill="hold">
                                          <p:stCondLst>
                                            <p:cond delay="0"/>
                                          </p:stCondLst>
                                        </p:cTn>
                                        <p:tgtEl>
                                          <p:spTgt spid="2">
                                            <p:txEl>
                                              <p:pRg st="11" end="11"/>
                                            </p:txEl>
                                          </p:spTgt>
                                        </p:tgtEl>
                                        <p:attrNameLst>
                                          <p:attrName>style.visibility</p:attrName>
                                        </p:attrNameLst>
                                      </p:cBhvr>
                                      <p:to>
                                        <p:strVal val="visible"/>
                                      </p:to>
                                    </p:set>
                                  </p:childTnLst>
                                </p:cTn>
                              </p:par>
                            </p:childTnLst>
                          </p:cTn>
                        </p:par>
                        <p:par>
                          <p:cTn id="43" fill="hold">
                            <p:stCondLst>
                              <p:cond delay="4513"/>
                            </p:stCondLst>
                            <p:childTnLst>
                              <p:par>
                                <p:cTn id="44" presetID="1" presetClass="entr" presetSubtype="0" fill="hold" grpId="0" nodeType="afterEffect">
                                  <p:stCondLst>
                                    <p:cond delay="0"/>
                                  </p:stCondLst>
                                  <p:iterate type="wd">
                                    <p:tmAbs val="100"/>
                                  </p:iterate>
                                  <p:childTnLst>
                                    <p:set>
                                      <p:cBhvr>
                                        <p:cTn id="45" dur="1" fill="hold">
                                          <p:stCondLst>
                                            <p:cond delay="0"/>
                                          </p:stCondLst>
                                        </p:cTn>
                                        <p:tgtEl>
                                          <p:spTgt spid="2">
                                            <p:txEl>
                                              <p:pRg st="12" end="12"/>
                                            </p:txEl>
                                          </p:spTgt>
                                        </p:tgtEl>
                                        <p:attrNameLst>
                                          <p:attrName>style.visibility</p:attrName>
                                        </p:attrNameLst>
                                      </p:cBhvr>
                                      <p:to>
                                        <p:strVal val="visible"/>
                                      </p:to>
                                    </p:set>
                                  </p:childTnLst>
                                </p:cTn>
                              </p:par>
                            </p:childTnLst>
                          </p:cTn>
                        </p:par>
                        <p:par>
                          <p:cTn id="46" fill="hold">
                            <p:stCondLst>
                              <p:cond delay="4714"/>
                            </p:stCondLst>
                            <p:childTnLst>
                              <p:par>
                                <p:cTn id="47" presetID="1" presetClass="entr" presetSubtype="0" fill="hold" grpId="0" nodeType="afterEffect">
                                  <p:stCondLst>
                                    <p:cond delay="0"/>
                                  </p:stCondLst>
                                  <p:iterate type="wd">
                                    <p:tmAbs val="100"/>
                                  </p:iterate>
                                  <p:childTnLst>
                                    <p:set>
                                      <p:cBhvr>
                                        <p:cTn id="48" dur="1" fill="hold">
                                          <p:stCondLst>
                                            <p:cond delay="0"/>
                                          </p:stCondLst>
                                        </p:cTn>
                                        <p:tgtEl>
                                          <p:spTgt spid="2">
                                            <p:txEl>
                                              <p:pRg st="13" end="13"/>
                                            </p:txEl>
                                          </p:spTgt>
                                        </p:tgtEl>
                                        <p:attrNameLst>
                                          <p:attrName>style.visibility</p:attrName>
                                        </p:attrNameLst>
                                      </p:cBhvr>
                                      <p:to>
                                        <p:strVal val="visible"/>
                                      </p:to>
                                    </p:set>
                                  </p:childTnLst>
                                </p:cTn>
                              </p:par>
                            </p:childTnLst>
                          </p:cTn>
                        </p:par>
                        <p:par>
                          <p:cTn id="49" fill="hold">
                            <p:stCondLst>
                              <p:cond delay="4915"/>
                            </p:stCondLst>
                            <p:childTnLst>
                              <p:par>
                                <p:cTn id="50" presetID="1" presetClass="entr" presetSubtype="0" fill="hold" grpId="0" nodeType="afterEffect">
                                  <p:stCondLst>
                                    <p:cond delay="0"/>
                                  </p:stCondLst>
                                  <p:iterate type="wd">
                                    <p:tmAbs val="100"/>
                                  </p:iterate>
                                  <p:childTnLst>
                                    <p:set>
                                      <p:cBhvr>
                                        <p:cTn id="51" dur="1" fill="hold">
                                          <p:stCondLst>
                                            <p:cond delay="0"/>
                                          </p:stCondLst>
                                        </p:cTn>
                                        <p:tgtEl>
                                          <p:spTgt spid="2">
                                            <p:txEl>
                                              <p:pRg st="14" end="14"/>
                                            </p:txEl>
                                          </p:spTgt>
                                        </p:tgtEl>
                                        <p:attrNameLst>
                                          <p:attrName>style.visibility</p:attrName>
                                        </p:attrNameLst>
                                      </p:cBhvr>
                                      <p:to>
                                        <p:strVal val="visible"/>
                                      </p:to>
                                    </p:set>
                                  </p:childTnLst>
                                </p:cTn>
                              </p:par>
                            </p:childTnLst>
                          </p:cTn>
                        </p:par>
                        <p:par>
                          <p:cTn id="52" fill="hold">
                            <p:stCondLst>
                              <p:cond delay="5116"/>
                            </p:stCondLst>
                            <p:childTnLst>
                              <p:par>
                                <p:cTn id="53" presetID="1" presetClass="entr" presetSubtype="0" fill="hold" grpId="0" nodeType="afterEffect">
                                  <p:stCondLst>
                                    <p:cond delay="0"/>
                                  </p:stCondLst>
                                  <p:iterate type="wd">
                                    <p:tmAbs val="100"/>
                                  </p:iterate>
                                  <p:childTnLst>
                                    <p:set>
                                      <p:cBhvr>
                                        <p:cTn id="54"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0"/>
          </p:nvPr>
        </p:nvPicPr>
        <p:blipFill>
          <a:blip r:embed="rId2"/>
          <a:stretch>
            <a:fillRect/>
          </a:stretch>
        </p:blipFill>
        <p:spPr>
          <a:xfrm>
            <a:off x="609600" y="1066800"/>
            <a:ext cx="1403985" cy="5105400"/>
          </a:xfrm>
          <a:prstGeom prst="rect">
            <a:avLst/>
          </a:prstGeom>
        </p:spPr>
      </p:pic>
      <p:sp>
        <p:nvSpPr>
          <p:cNvPr id="3" name="Title 2"/>
          <p:cNvSpPr>
            <a:spLocks noGrp="1"/>
          </p:cNvSpPr>
          <p:nvPr>
            <p:ph type="ctrTitle"/>
          </p:nvPr>
        </p:nvSpPr>
        <p:spPr/>
        <p:txBody>
          <a:bodyPr/>
          <a:lstStyle/>
          <a:p>
            <a:r>
              <a:rPr lang="en-US" dirty="0" smtClean="0"/>
              <a:t>Decision </a:t>
            </a:r>
            <a:r>
              <a:rPr lang="en-US" smtClean="0"/>
              <a:t>Tree Example: </a:t>
            </a:r>
            <a:r>
              <a:rPr lang="en-US" dirty="0" smtClean="0"/>
              <a:t>Prediction	</a:t>
            </a:r>
            <a:endParaRPr lang="en-US" dirty="0"/>
          </a:p>
        </p:txBody>
      </p:sp>
      <p:pic>
        <p:nvPicPr>
          <p:cNvPr id="9" name="Picture 8"/>
          <p:cNvPicPr>
            <a:picLocks noChangeAspect="1"/>
          </p:cNvPicPr>
          <p:nvPr/>
        </p:nvPicPr>
        <p:blipFill>
          <a:blip r:embed="rId3"/>
          <a:stretch>
            <a:fillRect/>
          </a:stretch>
        </p:blipFill>
        <p:spPr>
          <a:xfrm>
            <a:off x="3124200" y="1981200"/>
            <a:ext cx="4121900" cy="1891184"/>
          </a:xfrm>
          <a:prstGeom prst="rect">
            <a:avLst/>
          </a:prstGeom>
        </p:spPr>
      </p:pic>
      <p:sp>
        <p:nvSpPr>
          <p:cNvPr id="8" name="TextBox 7"/>
          <p:cNvSpPr txBox="1"/>
          <p:nvPr/>
        </p:nvSpPr>
        <p:spPr>
          <a:xfrm>
            <a:off x="2514600" y="4343400"/>
            <a:ext cx="5898025" cy="1200329"/>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Accuracy – </a:t>
            </a:r>
            <a:r>
              <a:rPr lang="en-US" dirty="0" smtClean="0">
                <a:latin typeface="Calibri" panose="020F0502020204030204" pitchFamily="34" charset="0"/>
                <a:cs typeface="Calibri" panose="020F0502020204030204" pitchFamily="34" charset="0"/>
              </a:rPr>
              <a:t>fraction </a:t>
            </a:r>
            <a:r>
              <a:rPr lang="en-US" dirty="0">
                <a:latin typeface="Calibri" panose="020F0502020204030204" pitchFamily="34" charset="0"/>
                <a:cs typeface="Calibri" panose="020F0502020204030204" pitchFamily="34" charset="0"/>
              </a:rPr>
              <a:t>of instances that were correctly classified</a:t>
            </a:r>
            <a:r>
              <a:rPr lang="en-US" dirty="0" smtClean="0">
                <a:latin typeface="Calibri" panose="020F0502020204030204" pitchFamily="34" charset="0"/>
                <a:cs typeface="Calibri" panose="020F0502020204030204" pitchFamily="34" charset="0"/>
              </a:rPr>
              <a:t>.</a:t>
            </a:r>
          </a:p>
          <a:p>
            <a:r>
              <a:rPr lang="en-US" dirty="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 (79 + 3) / 99 </a:t>
            </a:r>
          </a:p>
          <a:p>
            <a:r>
              <a:rPr lang="en-US" dirty="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 0.828 or 82.8%</a:t>
            </a:r>
            <a:r>
              <a:rPr lang="en-US" dirty="0">
                <a:latin typeface="Calibri" panose="020F0502020204030204" pitchFamily="34" charset="0"/>
                <a:cs typeface="Calibri" panose="020F0502020204030204" pitchFamily="34" charset="0"/>
              </a:rPr>
              <a:t>		</a:t>
            </a:r>
          </a:p>
          <a:p>
            <a:endParaRPr lang="en-US" dirty="0"/>
          </a:p>
        </p:txBody>
      </p:sp>
      <p:sp>
        <p:nvSpPr>
          <p:cNvPr id="10" name="TextBox 9"/>
          <p:cNvSpPr txBox="1"/>
          <p:nvPr/>
        </p:nvSpPr>
        <p:spPr>
          <a:xfrm>
            <a:off x="2514600" y="1098131"/>
            <a:ext cx="6203839" cy="1200329"/>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Confusion Matrix – Comparison </a:t>
            </a:r>
            <a:r>
              <a:rPr lang="en-US" dirty="0">
                <a:latin typeface="Calibri" panose="020F0502020204030204" pitchFamily="34" charset="0"/>
                <a:cs typeface="Calibri" panose="020F0502020204030204" pitchFamily="34" charset="0"/>
              </a:rPr>
              <a:t>s</a:t>
            </a:r>
            <a:r>
              <a:rPr lang="en-US" dirty="0" smtClean="0">
                <a:latin typeface="Calibri" panose="020F0502020204030204" pitchFamily="34" charset="0"/>
                <a:cs typeface="Calibri" panose="020F0502020204030204" pitchFamily="34" charset="0"/>
              </a:rPr>
              <a:t>ummary </a:t>
            </a:r>
            <a:r>
              <a:rPr lang="en-US" dirty="0">
                <a:latin typeface="Calibri" panose="020F0502020204030204" pitchFamily="34" charset="0"/>
                <a:cs typeface="Calibri" panose="020F0502020204030204" pitchFamily="34" charset="0"/>
              </a:rPr>
              <a:t>of predicted results versus observed results in a classification model.</a:t>
            </a:r>
          </a:p>
          <a:p>
            <a:endParaRPr lang="en-US" dirty="0">
              <a:latin typeface="Calibri" panose="020F0502020204030204" pitchFamily="34" charset="0"/>
              <a:cs typeface="Calibri" panose="020F0502020204030204" pitchFamily="34" charset="0"/>
            </a:endParaRPr>
          </a:p>
          <a:p>
            <a:endParaRPr lang="en-US" dirty="0"/>
          </a:p>
        </p:txBody>
      </p:sp>
      <p:pic>
        <p:nvPicPr>
          <p:cNvPr id="11" name="Picture 10"/>
          <p:cNvPicPr>
            <a:picLocks noChangeAspect="1"/>
          </p:cNvPicPr>
          <p:nvPr/>
        </p:nvPicPr>
        <p:blipFill>
          <a:blip r:embed="rId4"/>
          <a:stretch>
            <a:fillRect/>
          </a:stretch>
        </p:blipFill>
        <p:spPr>
          <a:xfrm>
            <a:off x="3124200" y="1981200"/>
            <a:ext cx="4121900" cy="1891185"/>
          </a:xfrm>
          <a:prstGeom prst="rect">
            <a:avLst/>
          </a:prstGeom>
        </p:spPr>
      </p:pic>
    </p:spTree>
    <p:extLst>
      <p:ext uri="{BB962C8B-B14F-4D97-AF65-F5344CB8AC3E}">
        <p14:creationId xmlns:p14="http://schemas.microsoft.com/office/powerpoint/2010/main" val="3096408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iterate type="lt">
                                    <p:tmAbs val="100"/>
                                  </p:iterate>
                                  <p:childTnLst>
                                    <p:set>
                                      <p:cBhvr>
                                        <p:cTn id="27"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iterate type="wd">
                                    <p:tmAbs val="300"/>
                                  </p:iterate>
                                  <p:childTnLst>
                                    <p:set>
                                      <p:cBhvr>
                                        <p:cTn id="31"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Oversample or </a:t>
            </a:r>
            <a:r>
              <a:rPr lang="en-US" dirty="0" err="1" smtClean="0"/>
              <a:t>Undersample</a:t>
            </a:r>
            <a:r>
              <a:rPr lang="en-US" dirty="0" smtClean="0"/>
              <a:t> </a:t>
            </a:r>
            <a:r>
              <a:rPr lang="en-US" dirty="0" smtClean="0"/>
              <a:t>the </a:t>
            </a:r>
            <a:r>
              <a:rPr lang="en-US" dirty="0" smtClean="0"/>
              <a:t>Data</a:t>
            </a:r>
            <a:endParaRPr lang="en-US" dirty="0" smtClean="0"/>
          </a:p>
          <a:p>
            <a:r>
              <a:rPr lang="en-US" dirty="0" smtClean="0"/>
              <a:t>Changing </a:t>
            </a:r>
            <a:r>
              <a:rPr lang="en-US" dirty="0" smtClean="0"/>
              <a:t>Prior Probabilities</a:t>
            </a:r>
            <a:endParaRPr lang="en-US" dirty="0" smtClean="0"/>
          </a:p>
          <a:p>
            <a:r>
              <a:rPr lang="en-US" dirty="0" smtClean="0"/>
              <a:t>Including a </a:t>
            </a:r>
            <a:r>
              <a:rPr lang="en-US" dirty="0" smtClean="0"/>
              <a:t>Loss Matrix</a:t>
            </a:r>
            <a:endParaRPr lang="en-US" dirty="0"/>
          </a:p>
        </p:txBody>
      </p:sp>
      <p:sp>
        <p:nvSpPr>
          <p:cNvPr id="3" name="Title 2"/>
          <p:cNvSpPr>
            <a:spLocks noGrp="1"/>
          </p:cNvSpPr>
          <p:nvPr>
            <p:ph type="ctrTitle"/>
          </p:nvPr>
        </p:nvSpPr>
        <p:spPr/>
        <p:txBody>
          <a:bodyPr/>
          <a:lstStyle/>
          <a:p>
            <a:r>
              <a:rPr lang="en-US" dirty="0" smtClean="0"/>
              <a:t>Decision Tree Example: Data Imbalance in R</a:t>
            </a:r>
            <a:endParaRPr lang="en-US" dirty="0"/>
          </a:p>
        </p:txBody>
      </p:sp>
    </p:spTree>
    <p:extLst>
      <p:ext uri="{BB962C8B-B14F-4D97-AF65-F5344CB8AC3E}">
        <p14:creationId xmlns:p14="http://schemas.microsoft.com/office/powerpoint/2010/main" val="36908517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Continuing Challenges of Cybersecurity</a:t>
            </a:r>
            <a:endParaRPr lang="en-US" dirty="0"/>
          </a:p>
        </p:txBody>
      </p:sp>
      <p:sp>
        <p:nvSpPr>
          <p:cNvPr id="2" name="Content Placeholder 1"/>
          <p:cNvSpPr>
            <a:spLocks noGrp="1"/>
          </p:cNvSpPr>
          <p:nvPr>
            <p:ph sz="quarter" idx="10"/>
          </p:nvPr>
        </p:nvSpPr>
        <p:spPr/>
        <p:txBody>
          <a:bodyPr/>
          <a:lstStyle/>
          <a:p>
            <a:r>
              <a:rPr lang="en-US" dirty="0"/>
              <a:t>Constantly Evolving Nature of Cyber Security </a:t>
            </a:r>
            <a:r>
              <a:rPr lang="en-US" dirty="0" smtClean="0"/>
              <a:t>Industry</a:t>
            </a:r>
          </a:p>
          <a:p>
            <a:r>
              <a:rPr lang="en-US" dirty="0" smtClean="0"/>
              <a:t>Growth of Online Assets</a:t>
            </a:r>
          </a:p>
          <a:p>
            <a:r>
              <a:rPr lang="en-US" dirty="0" smtClean="0"/>
              <a:t>Growing Sophistication of Hackers</a:t>
            </a:r>
          </a:p>
          <a:p>
            <a:r>
              <a:rPr lang="en-US" dirty="0" smtClean="0"/>
              <a:t>Proactive vs. Retroactive</a:t>
            </a:r>
            <a:endParaRPr lang="en-US" dirty="0"/>
          </a:p>
        </p:txBody>
      </p:sp>
    </p:spTree>
    <p:extLst>
      <p:ext uri="{BB962C8B-B14F-4D97-AF65-F5344CB8AC3E}">
        <p14:creationId xmlns:p14="http://schemas.microsoft.com/office/powerpoint/2010/main" val="34614464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Questions?</a:t>
            </a:r>
            <a:endParaRPr lang="en-US" dirty="0"/>
          </a:p>
        </p:txBody>
      </p:sp>
      <p:sp>
        <p:nvSpPr>
          <p:cNvPr id="5" name="Content Placeholder 4"/>
          <p:cNvSpPr>
            <a:spLocks noGrp="1"/>
          </p:cNvSpPr>
          <p:nvPr>
            <p:ph sz="quarter" idx="10"/>
          </p:nvPr>
        </p:nvSpPr>
        <p:spPr/>
        <p:txBody>
          <a:bodyPr/>
          <a:lstStyle/>
          <a:p>
            <a:endParaRPr lang="en-US"/>
          </a:p>
        </p:txBody>
      </p:sp>
    </p:spTree>
    <p:extLst>
      <p:ext uri="{BB962C8B-B14F-4D97-AF65-F5344CB8AC3E}">
        <p14:creationId xmlns:p14="http://schemas.microsoft.com/office/powerpoint/2010/main" val="10433678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Introduction of Cyber Risk and Security</a:t>
            </a:r>
          </a:p>
          <a:p>
            <a:r>
              <a:rPr lang="en-US" dirty="0" smtClean="0"/>
              <a:t>Current Trends</a:t>
            </a:r>
          </a:p>
          <a:p>
            <a:r>
              <a:rPr lang="en-US" dirty="0" smtClean="0"/>
              <a:t>Modeling Techniques Used in Cyber </a:t>
            </a:r>
            <a:r>
              <a:rPr lang="en-US" dirty="0"/>
              <a:t>S</a:t>
            </a:r>
            <a:r>
              <a:rPr lang="en-US" dirty="0" smtClean="0"/>
              <a:t>ecurity </a:t>
            </a:r>
          </a:p>
          <a:p>
            <a:r>
              <a:rPr lang="en-US" dirty="0" smtClean="0"/>
              <a:t>Example using Decision Trees</a:t>
            </a:r>
          </a:p>
          <a:p>
            <a:r>
              <a:rPr lang="en-US" dirty="0" smtClean="0"/>
              <a:t>Growing Challenges of Cyber Security</a:t>
            </a:r>
          </a:p>
        </p:txBody>
      </p:sp>
      <p:sp>
        <p:nvSpPr>
          <p:cNvPr id="3" name="Title 2"/>
          <p:cNvSpPr>
            <a:spLocks noGrp="1"/>
          </p:cNvSpPr>
          <p:nvPr>
            <p:ph type="ctrTitle"/>
          </p:nvPr>
        </p:nvSpPr>
        <p:spPr/>
        <p:txBody>
          <a:bodyPr/>
          <a:lstStyle/>
          <a:p>
            <a:r>
              <a:rPr lang="en-US" dirty="0" smtClean="0"/>
              <a:t>Outline</a:t>
            </a:r>
            <a:endParaRPr lang="en-US" dirty="0"/>
          </a:p>
        </p:txBody>
      </p:sp>
    </p:spTree>
    <p:extLst>
      <p:ext uri="{BB962C8B-B14F-4D97-AF65-F5344CB8AC3E}">
        <p14:creationId xmlns:p14="http://schemas.microsoft.com/office/powerpoint/2010/main" val="15847451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p:txBody>
          <a:bodyPr/>
          <a:lstStyle/>
          <a:p>
            <a:r>
              <a:rPr lang="en-US" dirty="0" smtClean="0"/>
              <a:t>Thank You for Your Attention</a:t>
            </a:r>
            <a:endParaRPr lang="en-US" dirty="0"/>
          </a:p>
        </p:txBody>
      </p:sp>
      <p:sp>
        <p:nvSpPr>
          <p:cNvPr id="10" name="Content Placeholder 9"/>
          <p:cNvSpPr>
            <a:spLocks noGrp="1"/>
          </p:cNvSpPr>
          <p:nvPr>
            <p:ph sz="quarter" idx="16"/>
          </p:nvPr>
        </p:nvSpPr>
        <p:spPr>
          <a:xfrm>
            <a:off x="342900" y="2595206"/>
            <a:ext cx="6019800" cy="457200"/>
          </a:xfrm>
        </p:spPr>
        <p:txBody>
          <a:bodyPr/>
          <a:lstStyle/>
          <a:p>
            <a:r>
              <a:rPr lang="en-US" dirty="0" smtClean="0"/>
              <a:t>Linda Der Schwartz	</a:t>
            </a:r>
            <a:endParaRPr lang="en-US" dirty="0"/>
          </a:p>
        </p:txBody>
      </p:sp>
      <p:sp>
        <p:nvSpPr>
          <p:cNvPr id="11" name="Content Placeholder 10"/>
          <p:cNvSpPr>
            <a:spLocks noGrp="1"/>
          </p:cNvSpPr>
          <p:nvPr>
            <p:ph sz="quarter" idx="17"/>
          </p:nvPr>
        </p:nvSpPr>
        <p:spPr>
          <a:xfrm>
            <a:off x="365760" y="3041689"/>
            <a:ext cx="6019800" cy="716280"/>
          </a:xfrm>
        </p:spPr>
        <p:txBody>
          <a:bodyPr/>
          <a:lstStyle/>
          <a:p>
            <a:r>
              <a:rPr lang="en-US" dirty="0" smtClean="0"/>
              <a:t>(678) 894 7252</a:t>
            </a:r>
          </a:p>
          <a:p>
            <a:r>
              <a:rPr lang="en-US" dirty="0" smtClean="0"/>
              <a:t>lder@pinnacleactuaries.com</a:t>
            </a:r>
            <a:endParaRPr lang="en-US" dirty="0"/>
          </a:p>
        </p:txBody>
      </p:sp>
      <p:sp>
        <p:nvSpPr>
          <p:cNvPr id="12" name="Content Placeholder 11"/>
          <p:cNvSpPr>
            <a:spLocks noGrp="1"/>
          </p:cNvSpPr>
          <p:nvPr>
            <p:ph sz="quarter" idx="18"/>
          </p:nvPr>
        </p:nvSpPr>
        <p:spPr>
          <a:xfrm>
            <a:off x="342900" y="3962400"/>
            <a:ext cx="6019800" cy="457200"/>
          </a:xfrm>
        </p:spPr>
        <p:txBody>
          <a:bodyPr/>
          <a:lstStyle/>
          <a:p>
            <a:r>
              <a:rPr lang="en-US" dirty="0" smtClean="0"/>
              <a:t>Sarah </a:t>
            </a:r>
            <a:r>
              <a:rPr lang="en-US" dirty="0" smtClean="0"/>
              <a:t>Schwarzentraub</a:t>
            </a:r>
            <a:endParaRPr lang="en-US" dirty="0"/>
          </a:p>
        </p:txBody>
      </p:sp>
      <p:sp>
        <p:nvSpPr>
          <p:cNvPr id="13" name="Content Placeholder 12"/>
          <p:cNvSpPr>
            <a:spLocks noGrp="1"/>
          </p:cNvSpPr>
          <p:nvPr>
            <p:ph sz="quarter" idx="19"/>
          </p:nvPr>
        </p:nvSpPr>
        <p:spPr>
          <a:xfrm>
            <a:off x="365760" y="4419600"/>
            <a:ext cx="6019800" cy="777240"/>
          </a:xfrm>
        </p:spPr>
        <p:txBody>
          <a:bodyPr/>
          <a:lstStyle/>
          <a:p>
            <a:r>
              <a:rPr lang="en-US" dirty="0" smtClean="0"/>
              <a:t>saachan89@gmail.com	</a:t>
            </a:r>
            <a:endParaRPr lang="en-US" dirty="0"/>
          </a:p>
        </p:txBody>
      </p:sp>
      <p:sp>
        <p:nvSpPr>
          <p:cNvPr id="8" name="Content Placeholder 9"/>
          <p:cNvSpPr txBox="1">
            <a:spLocks/>
          </p:cNvSpPr>
          <p:nvPr/>
        </p:nvSpPr>
        <p:spPr>
          <a:xfrm>
            <a:off x="342900" y="1321655"/>
            <a:ext cx="6019800" cy="457200"/>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Font typeface="Arial" pitchFamily="34" charset="0"/>
              <a:buNone/>
              <a:defRPr sz="2200" b="1" kern="1200">
                <a:solidFill>
                  <a:srgbClr val="FF6900"/>
                </a:solidFill>
                <a:latin typeface="Calibri"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Amanda Conklin</a:t>
            </a:r>
            <a:endParaRPr lang="en-US" dirty="0"/>
          </a:p>
        </p:txBody>
      </p:sp>
      <p:sp>
        <p:nvSpPr>
          <p:cNvPr id="14" name="Content Placeholder 10"/>
          <p:cNvSpPr txBox="1">
            <a:spLocks/>
          </p:cNvSpPr>
          <p:nvPr/>
        </p:nvSpPr>
        <p:spPr>
          <a:xfrm>
            <a:off x="365760" y="1746470"/>
            <a:ext cx="6019800" cy="716280"/>
          </a:xfrm>
          <a:prstGeom prst="rect">
            <a:avLst/>
          </a:prstGeom>
        </p:spPr>
        <p:txBody>
          <a:bodyPr vert="horz" lIns="91440" tIns="45720" rIns="91440" bIns="45720" rtlCol="0" anchor="t">
            <a:noAutofit/>
          </a:bodyPr>
          <a:lstStyle>
            <a:lvl1pPr marL="0" indent="0" algn="l" defTabSz="914400" rtl="0" eaLnBrk="1" latinLnBrk="0" hangingPunct="1">
              <a:spcBef>
                <a:spcPts val="400"/>
              </a:spcBef>
              <a:spcAft>
                <a:spcPts val="400"/>
              </a:spcAft>
              <a:buFont typeface="Arial" pitchFamily="34" charset="0"/>
              <a:buNone/>
              <a:defRPr sz="1800" b="0" kern="1200" baseline="0">
                <a:solidFill>
                  <a:schemeClr val="tx1"/>
                </a:solidFill>
                <a:latin typeface="Calibri"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(309) 807 2339</a:t>
            </a:r>
          </a:p>
          <a:p>
            <a:r>
              <a:rPr lang="en-US" dirty="0"/>
              <a:t>aconklin@pinnacleactuaries.com</a:t>
            </a:r>
          </a:p>
        </p:txBody>
      </p:sp>
    </p:spTree>
    <p:extLst>
      <p:ext uri="{BB962C8B-B14F-4D97-AF65-F5344CB8AC3E}">
        <p14:creationId xmlns:p14="http://schemas.microsoft.com/office/powerpoint/2010/main" val="997248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Importance of Strong </a:t>
            </a:r>
            <a:r>
              <a:rPr lang="en-US" dirty="0"/>
              <a:t>C</a:t>
            </a:r>
            <a:r>
              <a:rPr lang="en-US" dirty="0" smtClean="0"/>
              <a:t>yber </a:t>
            </a:r>
            <a:r>
              <a:rPr lang="en-US" dirty="0"/>
              <a:t>S</a:t>
            </a:r>
            <a:r>
              <a:rPr lang="en-US" dirty="0" smtClean="0"/>
              <a:t>ecurity </a:t>
            </a:r>
            <a:r>
              <a:rPr lang="en-US" dirty="0"/>
              <a:t>P</a:t>
            </a:r>
            <a:r>
              <a:rPr lang="en-US" dirty="0" smtClean="0"/>
              <a:t>ractices in Today’s World</a:t>
            </a:r>
          </a:p>
          <a:p>
            <a:r>
              <a:rPr lang="en-US" dirty="0"/>
              <a:t>What is a Cyber Insurance Policy</a:t>
            </a:r>
            <a:r>
              <a:rPr lang="en-US" dirty="0" smtClean="0"/>
              <a:t>?</a:t>
            </a:r>
          </a:p>
          <a:p>
            <a:r>
              <a:rPr lang="en-US" dirty="0" smtClean="0"/>
              <a:t>Government’s Involvement with Cyber </a:t>
            </a:r>
            <a:r>
              <a:rPr lang="en-US" dirty="0"/>
              <a:t>S</a:t>
            </a:r>
            <a:r>
              <a:rPr lang="en-US" dirty="0" smtClean="0"/>
              <a:t>ecurity</a:t>
            </a:r>
          </a:p>
          <a:p>
            <a:r>
              <a:rPr lang="en-US" dirty="0" smtClean="0"/>
              <a:t>Insurer’s Response</a:t>
            </a:r>
          </a:p>
          <a:p>
            <a:r>
              <a:rPr lang="en-US" dirty="0" smtClean="0"/>
              <a:t>Improvement of Cyber </a:t>
            </a:r>
            <a:r>
              <a:rPr lang="en-US" dirty="0"/>
              <a:t>S</a:t>
            </a:r>
            <a:r>
              <a:rPr lang="en-US" dirty="0" smtClean="0"/>
              <a:t>ecurity </a:t>
            </a:r>
            <a:r>
              <a:rPr lang="en-US" dirty="0"/>
              <a:t>S</a:t>
            </a:r>
            <a:r>
              <a:rPr lang="en-US" dirty="0" smtClean="0"/>
              <a:t>tandards</a:t>
            </a:r>
          </a:p>
          <a:p>
            <a:endParaRPr lang="en-US" dirty="0" smtClean="0"/>
          </a:p>
          <a:p>
            <a:endParaRPr lang="en-US" dirty="0"/>
          </a:p>
        </p:txBody>
      </p:sp>
      <p:sp>
        <p:nvSpPr>
          <p:cNvPr id="3" name="Title 2"/>
          <p:cNvSpPr>
            <a:spLocks noGrp="1"/>
          </p:cNvSpPr>
          <p:nvPr>
            <p:ph type="ctrTitle"/>
          </p:nvPr>
        </p:nvSpPr>
        <p:spPr>
          <a:xfrm>
            <a:off x="363173" y="199489"/>
            <a:ext cx="8364791" cy="584775"/>
          </a:xfrm>
        </p:spPr>
        <p:txBody>
          <a:bodyPr/>
          <a:lstStyle/>
          <a:p>
            <a:r>
              <a:rPr lang="en-US" dirty="0" smtClean="0"/>
              <a:t>Overview of Cyber Risk and Security</a:t>
            </a:r>
            <a:endParaRPr lang="en-US" dirty="0"/>
          </a:p>
        </p:txBody>
      </p:sp>
    </p:spTree>
    <p:extLst>
      <p:ext uri="{BB962C8B-B14F-4D97-AF65-F5344CB8AC3E}">
        <p14:creationId xmlns:p14="http://schemas.microsoft.com/office/powerpoint/2010/main" val="3759793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Evolution of Cyber Attacks</a:t>
            </a:r>
            <a:endParaRPr lang="en-US" dirty="0"/>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3829853742"/>
              </p:ext>
            </p:extLst>
          </p:nvPr>
        </p:nvGraphicFramePr>
        <p:xfrm>
          <a:off x="438150" y="1066800"/>
          <a:ext cx="82677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64749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Recent Data Breaches</a:t>
            </a:r>
            <a:endParaRPr lang="en-US" dirty="0"/>
          </a:p>
        </p:txBody>
      </p:sp>
      <p:sp>
        <p:nvSpPr>
          <p:cNvPr id="9" name="Content Placeholder 8"/>
          <p:cNvSpPr>
            <a:spLocks noGrp="1"/>
          </p:cNvSpPr>
          <p:nvPr>
            <p:ph sz="quarter" idx="10"/>
          </p:nvPr>
        </p:nvSpPr>
        <p:spPr/>
        <p:txBody>
          <a:bodyPr/>
          <a:lstStyle/>
          <a:p>
            <a:r>
              <a:rPr lang="en-US" dirty="0" smtClean="0"/>
              <a:t>Marriott</a:t>
            </a:r>
          </a:p>
          <a:p>
            <a:r>
              <a:rPr lang="en-US" dirty="0" smtClean="0"/>
              <a:t>Equifax</a:t>
            </a:r>
          </a:p>
          <a:p>
            <a:r>
              <a:rPr lang="en-US" dirty="0" smtClean="0"/>
              <a:t>JPMorgan Chase</a:t>
            </a:r>
          </a:p>
          <a:p>
            <a:r>
              <a:rPr lang="en-US" dirty="0" smtClean="0"/>
              <a:t>Target</a:t>
            </a:r>
          </a:p>
          <a:p>
            <a:r>
              <a:rPr lang="en-US" dirty="0" smtClean="0"/>
              <a:t>eBay</a:t>
            </a:r>
          </a:p>
          <a:p>
            <a:r>
              <a:rPr lang="en-US" dirty="0" smtClean="0"/>
              <a:t>Yahoo</a:t>
            </a:r>
            <a:endParaRPr lang="en-US" dirty="0"/>
          </a:p>
        </p:txBody>
      </p:sp>
    </p:spTree>
    <p:extLst>
      <p:ext uri="{BB962C8B-B14F-4D97-AF65-F5344CB8AC3E}">
        <p14:creationId xmlns:p14="http://schemas.microsoft.com/office/powerpoint/2010/main" val="2515389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63173" y="199489"/>
            <a:ext cx="8364791" cy="584775"/>
          </a:xfrm>
        </p:spPr>
        <p:txBody>
          <a:bodyPr/>
          <a:lstStyle/>
          <a:p>
            <a:r>
              <a:rPr lang="en-US" dirty="0" smtClean="0"/>
              <a:t>Current </a:t>
            </a:r>
            <a:r>
              <a:rPr lang="en-US" dirty="0" smtClean="0"/>
              <a:t>Trends: Industry</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471834762"/>
              </p:ext>
            </p:extLst>
          </p:nvPr>
        </p:nvGraphicFramePr>
        <p:xfrm>
          <a:off x="506968" y="1219200"/>
          <a:ext cx="8220996" cy="4724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95060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63173" y="199489"/>
            <a:ext cx="8364791" cy="584775"/>
          </a:xfrm>
        </p:spPr>
        <p:txBody>
          <a:bodyPr/>
          <a:lstStyle/>
          <a:p>
            <a:r>
              <a:rPr lang="en-US" dirty="0" smtClean="0"/>
              <a:t>Current </a:t>
            </a:r>
            <a:r>
              <a:rPr lang="en-US" dirty="0" smtClean="0"/>
              <a:t>Trends: Action</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890033338"/>
              </p:ext>
            </p:extLst>
          </p:nvPr>
        </p:nvGraphicFramePr>
        <p:xfrm>
          <a:off x="609600" y="1295400"/>
          <a:ext cx="8220456" cy="47274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75574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63173" y="199489"/>
            <a:ext cx="8364791" cy="584775"/>
          </a:xfrm>
        </p:spPr>
        <p:txBody>
          <a:bodyPr/>
          <a:lstStyle/>
          <a:p>
            <a:r>
              <a:rPr lang="en-US" dirty="0" smtClean="0"/>
              <a:t>Current </a:t>
            </a:r>
            <a:r>
              <a:rPr lang="en-US" dirty="0" smtClean="0"/>
              <a:t>Trends: External Motives</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867263937"/>
              </p:ext>
            </p:extLst>
          </p:nvPr>
        </p:nvGraphicFramePr>
        <p:xfrm>
          <a:off x="542859" y="1371600"/>
          <a:ext cx="8220456" cy="47274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626192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63173" y="199489"/>
            <a:ext cx="8364791" cy="584775"/>
          </a:xfrm>
        </p:spPr>
        <p:txBody>
          <a:bodyPr/>
          <a:lstStyle/>
          <a:p>
            <a:r>
              <a:rPr lang="en-US" dirty="0" smtClean="0"/>
              <a:t>Current </a:t>
            </a:r>
            <a:r>
              <a:rPr lang="en-US" dirty="0" smtClean="0"/>
              <a:t>Trends: Internal Motives</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2812849456"/>
              </p:ext>
            </p:extLst>
          </p:nvPr>
        </p:nvGraphicFramePr>
        <p:xfrm>
          <a:off x="435340" y="1219200"/>
          <a:ext cx="8220456" cy="47274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92855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pinnacle">
      <a:dk1>
        <a:sysClr val="windowText" lastClr="000000"/>
      </a:dk1>
      <a:lt1>
        <a:sysClr val="window" lastClr="FFFFFF"/>
      </a:lt1>
      <a:dk2>
        <a:srgbClr val="1F497D"/>
      </a:dk2>
      <a:lt2>
        <a:srgbClr val="EEECE1"/>
      </a:lt2>
      <a:accent1>
        <a:srgbClr val="FBA252"/>
      </a:accent1>
      <a:accent2>
        <a:srgbClr val="9497CC"/>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2619</TotalTime>
  <Words>3666</Words>
  <Application>Microsoft Office PowerPoint</Application>
  <PresentationFormat>On-screen Show (4:3)</PresentationFormat>
  <Paragraphs>245</Paragraphs>
  <Slides>20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Consolas</vt:lpstr>
      <vt:lpstr>Office Theme</vt:lpstr>
      <vt:lpstr>Cyber Security</vt:lpstr>
      <vt:lpstr>Outline</vt:lpstr>
      <vt:lpstr>Overview of Cyber Risk and Security</vt:lpstr>
      <vt:lpstr>Evolution of Cyber Attacks</vt:lpstr>
      <vt:lpstr>Recent Data Breaches</vt:lpstr>
      <vt:lpstr>Current Trends: Industry</vt:lpstr>
      <vt:lpstr>Current Trends: Action</vt:lpstr>
      <vt:lpstr>Current Trends: External Motives</vt:lpstr>
      <vt:lpstr>Current Trends: Internal Motives</vt:lpstr>
      <vt:lpstr>Current Trends – Types of Cyber Attacks</vt:lpstr>
      <vt:lpstr>Predictive Analytics</vt:lpstr>
      <vt:lpstr>Artificial Intelligence</vt:lpstr>
      <vt:lpstr>Machine Learning</vt:lpstr>
      <vt:lpstr>Decision Tree Example: Impact of Loss</vt:lpstr>
      <vt:lpstr>Decision Tree Example: Prediction </vt:lpstr>
      <vt:lpstr>Decision Tree Example: Prediction </vt:lpstr>
      <vt:lpstr>Decision Tree Example: Data Imbalance in R</vt:lpstr>
      <vt:lpstr>Continuing Challenges of Cybersecurity</vt:lpstr>
      <vt:lpstr>Questions?</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PinnacleMarketingGroup@pinnacleactuaries.com</dc:creator>
  <cp:lastModifiedBy>Der, Linda</cp:lastModifiedBy>
  <cp:revision>356</cp:revision>
  <dcterms:created xsi:type="dcterms:W3CDTF">2012-11-15T15:32:41Z</dcterms:created>
  <dcterms:modified xsi:type="dcterms:W3CDTF">2019-03-22T16:05:05Z</dcterms:modified>
</cp:coreProperties>
</file>