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2" r:id="rId7"/>
    <p:sldId id="269" r:id="rId8"/>
    <p:sldId id="273" r:id="rId9"/>
    <p:sldId id="271" r:id="rId10"/>
    <p:sldId id="275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05" autoAdjust="0"/>
  </p:normalViewPr>
  <p:slideViewPr>
    <p:cSldViewPr>
      <p:cViewPr>
        <p:scale>
          <a:sx n="107" d="100"/>
          <a:sy n="107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7CD7-4B54-450E-A831-3C68744088C2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387DD-6C71-4212-A741-680D5CD259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6990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387DD-6C71-4212-A741-680D5CD259B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387DD-6C71-4212-A741-680D5CD259B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6827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63AE595-5422-43EC-BF9B-1B06E3DA26A8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D29EF3-0B5F-4340-8BC2-C6CABC2BF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E595-5422-43EC-BF9B-1B06E3DA26A8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9EF3-0B5F-4340-8BC2-C6CABC2BF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63AE595-5422-43EC-BF9B-1B06E3DA26A8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BD29EF3-0B5F-4340-8BC2-C6CABC2BF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E595-5422-43EC-BF9B-1B06E3DA26A8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D29EF3-0B5F-4340-8BC2-C6CABC2BFE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E595-5422-43EC-BF9B-1B06E3DA26A8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BD29EF3-0B5F-4340-8BC2-C6CABC2BFE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63AE595-5422-43EC-BF9B-1B06E3DA26A8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BD29EF3-0B5F-4340-8BC2-C6CABC2BFE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63AE595-5422-43EC-BF9B-1B06E3DA26A8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BD29EF3-0B5F-4340-8BC2-C6CABC2BFE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E595-5422-43EC-BF9B-1B06E3DA26A8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D29EF3-0B5F-4340-8BC2-C6CABC2BF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E595-5422-43EC-BF9B-1B06E3DA26A8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D29EF3-0B5F-4340-8BC2-C6CABC2BF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E595-5422-43EC-BF9B-1B06E3DA26A8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D29EF3-0B5F-4340-8BC2-C6CABC2BFE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63AE595-5422-43EC-BF9B-1B06E3DA26A8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BD29EF3-0B5F-4340-8BC2-C6CABC2BFE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3AE595-5422-43EC-BF9B-1B06E3DA26A8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BD29EF3-0B5F-4340-8BC2-C6CABC2BF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86200"/>
            <a:ext cx="6934200" cy="1981200"/>
          </a:xfrm>
        </p:spPr>
        <p:txBody>
          <a:bodyPr>
            <a:noAutofit/>
          </a:bodyPr>
          <a:lstStyle/>
          <a:p>
            <a:r>
              <a:rPr lang="en-US" sz="4800" dirty="0" smtClean="0"/>
              <a:t>The devil is in the tails: Actuarial mathematics and the subprime mortgage crisis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600" dirty="0"/>
                  <a:t>The idea is that default by company </a:t>
                </a:r>
                <a:r>
                  <a:rPr lang="en-US" sz="2600" i="1" dirty="0" err="1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600" dirty="0">
                    <a:cs typeface="Times New Roman" pitchFamily="18" charset="0"/>
                  </a:rPr>
                  <a:t> occurs if the asset value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600" b="1" i="1" dirty="0">
                        <a:latin typeface="Times New Roman" pitchFamily="18" charset="0"/>
                        <a:cs typeface="Times New Roman" pitchFamily="18" charset="0"/>
                      </a:rPr>
                      <m:t>Z</m:t>
                    </m:r>
                    <m:r>
                      <m:rPr>
                        <m:nor/>
                      </m:rPr>
                      <a:rPr lang="en-US" sz="2600" b="1" i="1" baseline="-25000" dirty="0">
                        <a:latin typeface="Times New Roman" pitchFamily="18" charset="0"/>
                        <a:cs typeface="Times New Roman" pitchFamily="18" charset="0"/>
                      </a:rPr>
                      <m:t>i</m:t>
                    </m:r>
                  </m:oMath>
                </a14:m>
                <a:r>
                  <a:rPr lang="en-US" sz="2600" dirty="0"/>
                  <a:t>  falls below some threshold value</a:t>
                </a:r>
              </a:p>
              <a:p>
                <a:r>
                  <a:rPr lang="en-US" sz="2600" dirty="0"/>
                  <a:t>The default time </a:t>
                </a:r>
                <a:r>
                  <a:rPr lang="en-US" sz="2600" i="1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600" i="1" baseline="-250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600" baseline="-25000" dirty="0">
                    <a:cs typeface="Times New Roman" pitchFamily="18" charset="0"/>
                  </a:rPr>
                  <a:t> </a:t>
                </a:r>
                <a:r>
                  <a:rPr lang="en-US" sz="2600" baseline="-25000" dirty="0">
                    <a:cs typeface="Times New Roman" pitchFamily="18" charset="0"/>
                  </a:rPr>
                  <a:t> </a:t>
                </a:r>
                <a:r>
                  <a:rPr lang="en-US" sz="2600" baseline="-25000" dirty="0">
                    <a:cs typeface="Times New Roman" pitchFamily="18" charset="0"/>
                  </a:rPr>
                  <a:t> </a:t>
                </a:r>
                <a:r>
                  <a:rPr lang="en-US" sz="2600" dirty="0">
                    <a:cs typeface="Times New Roman" pitchFamily="18" charset="0"/>
                  </a:rPr>
                  <a:t>is related to the one-factor structure by the relationship: </a:t>
                </a:r>
              </a:p>
              <a:p>
                <a:pPr marL="365760" lvl="1" indent="0">
                  <a:buNone/>
                </a:pPr>
                <a:r>
                  <a:rPr lang="en-US" sz="2300" b="1" dirty="0">
                    <a:cs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300" b="1" i="1" dirty="0">
                        <a:latin typeface="Times New Roman" pitchFamily="18" charset="0"/>
                        <a:cs typeface="Times New Roman" pitchFamily="18" charset="0"/>
                      </a:rPr>
                      <m:t>Z</m:t>
                    </m:r>
                    <m:r>
                      <m:rPr>
                        <m:nor/>
                      </m:rPr>
                      <a:rPr lang="en-US" sz="2300" b="1" i="1" baseline="-25000" dirty="0">
                        <a:latin typeface="Times New Roman" pitchFamily="18" charset="0"/>
                        <a:cs typeface="Times New Roman" pitchFamily="18" charset="0"/>
                      </a:rPr>
                      <m:t>i</m:t>
                    </m:r>
                  </m:oMath>
                </a14:m>
                <a:r>
                  <a:rPr lang="en-US" sz="23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300" dirty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sz="23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300" dirty="0">
                        <a:latin typeface="Cambria Math"/>
                        <a:ea typeface="Cambria Math"/>
                      </a:rPr>
                      <m:t>Φ</m:t>
                    </m:r>
                  </m:oMath>
                </a14:m>
                <a:r>
                  <a:rPr lang="en-US" sz="2300" baseline="30000" dirty="0">
                    <a:latin typeface="Times New Roman" pitchFamily="18" charset="0"/>
                    <a:cs typeface="Times New Roman" pitchFamily="18" charset="0"/>
                  </a:rPr>
                  <a:t>-1</a:t>
                </a:r>
                <a:r>
                  <a:rPr lang="en-US" sz="2300" baseline="30000" dirty="0"/>
                  <a:t> </a:t>
                </a:r>
                <a:r>
                  <a:rPr lang="en-US" sz="23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300" i="1" dirty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sz="2300" i="1" baseline="-250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3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300" i="1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300" i="1" baseline="-250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300" baseline="-25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300" dirty="0">
                    <a:latin typeface="Times New Roman" pitchFamily="18" charset="0"/>
                    <a:cs typeface="Times New Roman" pitchFamily="18" charset="0"/>
                  </a:rPr>
                  <a:t> ))</a:t>
                </a:r>
              </a:p>
              <a:p>
                <a:r>
                  <a:rPr lang="en-US" sz="2600" dirty="0"/>
                  <a:t> With above relationship, the joint </a:t>
                </a:r>
                <a:r>
                  <a:rPr lang="en-US" sz="2600" dirty="0" err="1"/>
                  <a:t>df</a:t>
                </a:r>
                <a:r>
                  <a:rPr lang="en-US" sz="2600" dirty="0"/>
                  <a:t> of default times is: </a:t>
                </a:r>
              </a:p>
              <a:p>
                <a:pPr marL="365760" lvl="1" indent="0">
                  <a:buNone/>
                </a:pPr>
                <a:r>
                  <a:rPr lang="en-US" sz="2500" i="1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500" i="1" dirty="0" err="1">
                    <a:latin typeface="Times New Roman" pitchFamily="18" charset="0"/>
                    <a:cs typeface="Times New Roman" pitchFamily="18" charset="0"/>
                  </a:rPr>
                  <a:t>Pr</a:t>
                </a:r>
                <a:r>
                  <a:rPr lang="en-US" sz="2500" dirty="0">
                    <a:latin typeface="Times New Roman" pitchFamily="18" charset="0"/>
                    <a:cs typeface="Times New Roman" pitchFamily="18" charset="0"/>
                  </a:rPr>
                  <a:t>[</a:t>
                </a:r>
                <a:r>
                  <a:rPr lang="en-US" sz="2500" dirty="0"/>
                  <a:t> </a:t>
                </a:r>
                <a:r>
                  <a:rPr lang="en-US" sz="2500" i="1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500" i="1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500" i="1" dirty="0">
                    <a:latin typeface="Times New Roman" pitchFamily="18" charset="0"/>
                    <a:cs typeface="Times New Roman" pitchFamily="18" charset="0"/>
                  </a:rPr>
                  <a:t> ≤ t</a:t>
                </a:r>
                <a:r>
                  <a:rPr lang="en-US" sz="2500" i="1" baseline="-25000" dirty="0"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en-US" sz="2500" i="1" dirty="0">
                    <a:latin typeface="Times New Roman" pitchFamily="18" charset="0"/>
                    <a:cs typeface="Times New Roman" pitchFamily="18" charset="0"/>
                  </a:rPr>
                  <a:t>,…, T</a:t>
                </a:r>
                <a:r>
                  <a:rPr lang="en-US" sz="2500" i="1" baseline="-25000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500" i="1" dirty="0">
                    <a:latin typeface="Times New Roman" pitchFamily="18" charset="0"/>
                    <a:cs typeface="Times New Roman" pitchFamily="18" charset="0"/>
                  </a:rPr>
                  <a:t> ≤ t</a:t>
                </a:r>
                <a:r>
                  <a:rPr lang="en-US" sz="2500" i="1" baseline="-25000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5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500" dirty="0">
                    <a:latin typeface="Times New Roman" pitchFamily="18" charset="0"/>
                    <a:cs typeface="Times New Roman" pitchFamily="18" charset="0"/>
                  </a:rPr>
                  <a:t>] :</a:t>
                </a:r>
                <a14:m>
                  <m:oMath xmlns:m="http://schemas.openxmlformats.org/officeDocument/2006/math">
                    <m:r>
                      <a:rPr lang="en-US" sz="2500" i="1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sz="25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500" i="1" dirty="0">
                    <a:latin typeface="Times New Roman" pitchFamily="18" charset="0"/>
                    <a:cs typeface="Times New Roman" pitchFamily="18" charset="0"/>
                  </a:rPr>
                  <a:t>C </a:t>
                </a:r>
                <a:r>
                  <a:rPr lang="en-US" sz="25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500" i="1" dirty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sz="2500" i="1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5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500" i="1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500" i="1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500" dirty="0">
                    <a:latin typeface="Times New Roman" pitchFamily="18" charset="0"/>
                    <a:cs typeface="Times New Roman" pitchFamily="18" charset="0"/>
                  </a:rPr>
                  <a:t>),…,</a:t>
                </a:r>
                <a:r>
                  <a:rPr lang="en-US" sz="25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500" i="1" dirty="0" err="1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sz="2500" i="1" baseline="-25000" dirty="0" err="1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500" dirty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n-US" sz="2500" i="1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500" i="1" baseline="-25000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))</a:t>
                </a:r>
                <a:endParaRPr lang="en-US" sz="25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600" dirty="0" smtClean="0"/>
                  <a:t>Once choosing the marginal </a:t>
                </a:r>
                <a:r>
                  <a:rPr lang="en-US" sz="2600" dirty="0" err="1" smtClean="0"/>
                  <a:t>dfs</a:t>
                </a:r>
                <a:r>
                  <a:rPr lang="en-US" sz="2600" dirty="0" smtClean="0"/>
                  <a:t> 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600" i="1" dirty="0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sz="2600" i="1" baseline="-25000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600" dirty="0" smtClean="0">
                    <a:cs typeface="Times New Roman" pitchFamily="18" charset="0"/>
                  </a:rPr>
                  <a:t>,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smtClean="0">
                    <a:cs typeface="Times New Roman" pitchFamily="18" charset="0"/>
                  </a:rPr>
                  <a:t>the one-factor Li model is fully specified</a:t>
                </a:r>
                <a:endParaRPr lang="en-US" sz="2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299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74873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copula-based model in credit risk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600" dirty="0" smtClean="0"/>
                  <a:t>Enable fast computations and easy to calibrate since only pairwise correlation 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Cambria Math"/>
                      </a:rPr>
                      <m:t>𝜌</m:t>
                    </m:r>
                  </m:oMath>
                </a14:m>
                <a:r>
                  <a:rPr lang="en-US" sz="2600" dirty="0" smtClean="0"/>
                  <a:t> </a:t>
                </a:r>
                <a:r>
                  <a:rPr lang="en-US" sz="2600" dirty="0" smtClean="0"/>
                  <a:t>needs to be estimated</a:t>
                </a:r>
              </a:p>
              <a:p>
                <a:r>
                  <a:rPr lang="en-US" sz="2600" dirty="0" smtClean="0"/>
                  <a:t>Relies on assuming all assets in the underlying portfolio have the same </a:t>
                </a:r>
                <a:r>
                  <a:rPr lang="en-US" sz="2600" dirty="0" err="1" smtClean="0"/>
                  <a:t>pairwise</a:t>
                </a:r>
                <a:r>
                  <a:rPr lang="en-US" sz="2600" dirty="0" smtClean="0"/>
                  <a:t> correlation</a:t>
                </a:r>
              </a:p>
              <a:p>
                <a:r>
                  <a:rPr lang="en-US" sz="2600" dirty="0" smtClean="0"/>
                  <a:t>However, simplicity and ease of use typically comes at a price – </a:t>
                </a:r>
                <a:r>
                  <a:rPr lang="en-US" sz="2600" u="sng" dirty="0" smtClean="0"/>
                  <a:t>three main drawbacks</a:t>
                </a:r>
              </a:p>
              <a:p>
                <a:endParaRPr lang="en-US" sz="2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299" t="-1221" r="-1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Inadequate modeling of default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Does not adequately model the occurrence of defaults in the underlying portfolio</a:t>
            </a:r>
          </a:p>
          <a:p>
            <a:r>
              <a:rPr lang="en-US" dirty="0" smtClean="0"/>
              <a:t>During crisis, corporate defaults occur in clusters – if one company defaults then it is likely that other companies also default within a short time period</a:t>
            </a:r>
          </a:p>
          <a:p>
            <a:r>
              <a:rPr lang="en-US" dirty="0" smtClean="0"/>
              <a:t>However, under Gaussian copula model, company defaults become independent as their size of default increase</a:t>
            </a:r>
          </a:p>
          <a:p>
            <a:r>
              <a:rPr lang="en-US" dirty="0" smtClean="0"/>
              <a:t>Asymptotic independence of extreme events for Gaussian carries over to the asymptotic independence for default times – this is not desirable to model defaults which cluster together</a:t>
            </a:r>
          </a:p>
          <a:p>
            <a:r>
              <a:rPr lang="en-US" dirty="0" smtClean="0"/>
              <a:t>Model is based on normal distribution which is easy to understand and resulting in fast computation. But it fails to model the occurrence of extreme events in the tail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Inconsistent correlation in tranches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153400" cy="495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An implied correlation is calculated for each CDO tranche – this is the correlation which makes tranche market price agree with the Gaussian copula model</a:t>
            </a:r>
          </a:p>
          <a:p>
            <a:r>
              <a:rPr lang="en-US" sz="2400" dirty="0" smtClean="0"/>
              <a:t>Using implied correlation to find delta for each tranche</a:t>
            </a:r>
          </a:p>
          <a:p>
            <a:pPr lvl="1"/>
            <a:r>
              <a:rPr lang="en-US" sz="2400" dirty="0" smtClean="0"/>
              <a:t>Delta measures sensitivity of tranches to uniform changes in the spreads in underlying portfolio</a:t>
            </a:r>
          </a:p>
          <a:p>
            <a:r>
              <a:rPr lang="en-US" sz="2400" dirty="0" smtClean="0"/>
              <a:t>We expect implied correlation should be the same for each tranche, since it is a property of underlying portfolio. But, Gaussian model gives different implied correlation for each tranche</a:t>
            </a:r>
          </a:p>
          <a:p>
            <a:r>
              <a:rPr lang="en-US" sz="2400" dirty="0" smtClean="0"/>
              <a:t>Also, implied correlations do not move uniformly together – equity tranche can increase more than mezzanine tranche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Ability to do stress-testing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Use of copula reduces ability to test systemic economic factors (insufficient macroeconomic modeling)</a:t>
            </a:r>
          </a:p>
          <a:p>
            <a:r>
              <a:rPr lang="en-US" sz="2500" dirty="0" smtClean="0"/>
              <a:t>It does not model economic reality. It is a mathematical structure which fits historical data</a:t>
            </a:r>
          </a:p>
          <a:p>
            <a:r>
              <a:rPr lang="en-US" sz="2500" dirty="0" smtClean="0"/>
              <a:t>When extreme market conditions reign, time dependent model is not powerful</a:t>
            </a:r>
          </a:p>
          <a:p>
            <a:r>
              <a:rPr lang="en-US" sz="2500" dirty="0" smtClean="0"/>
              <a:t>Copula technology is highly useful for stress-testing for portfolios where marginal loss information is available (e.g.: multi-line none-life insurance)</a:t>
            </a:r>
          </a:p>
          <a:p>
            <a:r>
              <a:rPr lang="en-US" sz="2500" dirty="0" smtClean="0"/>
              <a:t>But fail to capture dynamic events in fast-changing markets because there is no natural definition for stochastic process. </a:t>
            </a:r>
          </a:p>
          <a:p>
            <a:endParaRPr lang="en-US" sz="2500" dirty="0" smtClean="0"/>
          </a:p>
          <a:p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approaches to value CDOs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Two main classes of models for credit risk modeling</a:t>
            </a:r>
          </a:p>
          <a:p>
            <a:r>
              <a:rPr lang="en-US" dirty="0" smtClean="0"/>
              <a:t>Structural models</a:t>
            </a:r>
          </a:p>
          <a:p>
            <a:pPr lvl="1"/>
            <a:r>
              <a:rPr lang="en-US" dirty="0" smtClean="0"/>
              <a:t>Firm-value approach – models default via dynamics of firm value</a:t>
            </a:r>
          </a:p>
          <a:p>
            <a:pPr lvl="1"/>
            <a:r>
              <a:rPr lang="en-US" dirty="0" smtClean="0"/>
              <a:t>Model default via relationship of firm’s assets value to its liabilities value </a:t>
            </a:r>
          </a:p>
          <a:p>
            <a:pPr lvl="1"/>
            <a:r>
              <a:rPr lang="en-US" dirty="0" smtClean="0"/>
              <a:t>Default occurs if assets value is less than liabilities value</a:t>
            </a:r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>: One-factor Gaussian copula </a:t>
            </a:r>
          </a:p>
          <a:p>
            <a:r>
              <a:rPr lang="en-US" dirty="0" smtClean="0"/>
              <a:t>Hazard rate models</a:t>
            </a:r>
          </a:p>
          <a:p>
            <a:pPr lvl="1"/>
            <a:r>
              <a:rPr lang="en-US" dirty="0" smtClean="0"/>
              <a:t>Model the infinitesimal chance of default </a:t>
            </a:r>
          </a:p>
          <a:p>
            <a:pPr lvl="1"/>
            <a:r>
              <a:rPr lang="en-US" dirty="0" smtClean="0"/>
              <a:t>In these models, the default is some exogenous process which does not depend on the firm</a:t>
            </a:r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>: </a:t>
            </a:r>
            <a:r>
              <a:rPr lang="en-US" dirty="0" err="1" smtClean="0"/>
              <a:t>CreditRisk</a:t>
            </a:r>
            <a:r>
              <a:rPr lang="en-US" dirty="0" smtClean="0"/>
              <a:t>+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Root of Subprime mortgage crisis</a:t>
            </a:r>
          </a:p>
          <a:p>
            <a:r>
              <a:rPr lang="en-US" sz="2600" dirty="0" smtClean="0"/>
              <a:t>Securitization</a:t>
            </a:r>
          </a:p>
          <a:p>
            <a:r>
              <a:rPr lang="en-US" sz="2600" dirty="0" smtClean="0"/>
              <a:t>Gaussian copula approach to CDO pricing</a:t>
            </a:r>
          </a:p>
          <a:p>
            <a:r>
              <a:rPr lang="en-US" sz="2600" dirty="0" smtClean="0"/>
              <a:t>Drawbacks of copula-based model in credit risk</a:t>
            </a:r>
          </a:p>
          <a:p>
            <a:r>
              <a:rPr lang="en-US" sz="2600" dirty="0" smtClean="0"/>
              <a:t>Alternative approach to value CDO</a:t>
            </a:r>
          </a:p>
          <a:p>
            <a:pPr>
              <a:buNone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Root of Subprime mortgage crisis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Root of crisis:</a:t>
            </a:r>
            <a:r>
              <a:rPr lang="en-US" sz="2600" dirty="0"/>
              <a:t> </a:t>
            </a:r>
            <a:r>
              <a:rPr lang="en-US" sz="2600" dirty="0" smtClean="0"/>
              <a:t>The transfer of mortgage default </a:t>
            </a:r>
            <a:r>
              <a:rPr lang="en-US" sz="2600" dirty="0"/>
              <a:t>r</a:t>
            </a:r>
            <a:r>
              <a:rPr lang="en-US" sz="2600" dirty="0" smtClean="0"/>
              <a:t>isk from mortgage lenders to banks, insurance companies, and hedge funds.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This transfer was effected by a process called “securitization”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is securitization?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09800"/>
            <a:ext cx="2133600" cy="3200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 smtClean="0"/>
              <a:t>Pool of assets</a:t>
            </a:r>
          </a:p>
          <a:p>
            <a:pPr>
              <a:buNone/>
            </a:pPr>
            <a:r>
              <a:rPr lang="en-US" sz="2200" dirty="0" smtClean="0"/>
              <a:t>  - Bank bundles different kinds of financial assets: mortgages and auto loans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19400" y="2209800"/>
            <a:ext cx="2590800" cy="3200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Special-Purpose</a:t>
            </a:r>
            <a:r>
              <a:rPr lang="en-US" sz="2400" b="1" dirty="0"/>
              <a:t> </a:t>
            </a:r>
            <a:r>
              <a:rPr lang="en-US" sz="2400" b="1" dirty="0" smtClean="0"/>
              <a:t>V</a:t>
            </a:r>
            <a:r>
              <a:rPr kumimoji="0" lang="en-US" sz="2400" b="1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ehicle</a:t>
            </a:r>
            <a:r>
              <a:rPr kumimoji="0" lang="en-US" sz="24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	“SPV”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dirty="0" smtClean="0"/>
              <a:t>- 	</a:t>
            </a:r>
            <a:r>
              <a:rPr lang="en-US" sz="2400" dirty="0" smtClean="0"/>
              <a:t>Mortgage repayments were transferred to SPV</a:t>
            </a:r>
            <a:endParaRPr kumimoji="0" lang="en-US" sz="2400" b="1" i="0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- 	SPV is </a:t>
            </a:r>
            <a:r>
              <a:rPr lang="en-US" sz="2400" dirty="0"/>
              <a:t>b</a:t>
            </a:r>
            <a:r>
              <a:rPr lang="en-US" sz="2400" dirty="0" smtClean="0"/>
              <a:t>ankruptcy-remote from the bank (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default by the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bank does not result in a default by the SPV)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400" dirty="0" smtClean="0"/>
              <a:t>SPV uses repayments to pay coupons on CDO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24600" y="2209800"/>
            <a:ext cx="2590800" cy="1219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Senior tranche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4900" dirty="0" smtClean="0"/>
              <a:t>Highest priority to receive coupon payment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4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Last</a:t>
            </a:r>
            <a:r>
              <a:rPr kumimoji="0" lang="en-US" sz="49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bear losses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324600" y="3733800"/>
            <a:ext cx="2590800" cy="1219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Mezzanine </a:t>
            </a:r>
            <a:r>
              <a:rPr lang="en-US" sz="3600" b="1" dirty="0" smtClean="0"/>
              <a:t>tranche</a:t>
            </a:r>
            <a:endParaRPr kumimoji="0" lang="en-US" sz="3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Tx/>
              <a:buChar char="-"/>
              <a:defRPr/>
            </a:pPr>
            <a:r>
              <a:rPr lang="en-US" sz="3400" dirty="0" smtClean="0"/>
              <a:t>Lower priority </a:t>
            </a:r>
            <a:r>
              <a:rPr lang="en-US" sz="3400" dirty="0"/>
              <a:t>to receive coupon payment </a:t>
            </a:r>
          </a:p>
          <a:p>
            <a:pPr marL="342900" lvl="0" indent="-342900">
              <a:spcBef>
                <a:spcPct val="20000"/>
              </a:spcBef>
              <a:buFontTx/>
              <a:buChar char="-"/>
              <a:defRPr/>
            </a:pPr>
            <a:r>
              <a:rPr lang="en-US" sz="3400" dirty="0" smtClean="0"/>
              <a:t>Second </a:t>
            </a:r>
            <a:r>
              <a:rPr lang="en-US" sz="3400" dirty="0"/>
              <a:t>to bear losses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324600" y="5181600"/>
            <a:ext cx="2590800" cy="1219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Equity </a:t>
            </a:r>
            <a:r>
              <a:rPr lang="en-US" sz="3600" b="1" dirty="0" smtClean="0"/>
              <a:t>tranche</a:t>
            </a:r>
            <a:endParaRPr kumimoji="0" lang="en-US" sz="3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sz="3400" dirty="0" smtClean="0"/>
              <a:t>Lowest priority to receive coupon payment 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US" sz="3400" dirty="0" smtClean="0"/>
              <a:t>First to bear losses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324600" y="1524000"/>
            <a:ext cx="2590800" cy="6858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Collateralized Debt Obligation “CDO”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362200" y="25146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410200" y="2514600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305300" y="4000500"/>
            <a:ext cx="2971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791200" y="40386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791200" y="54864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CDO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Key to value CDOs is modeling the defaults in the underlying portfolios</a:t>
            </a:r>
          </a:p>
          <a:p>
            <a:pPr lvl="1"/>
            <a:r>
              <a:rPr lang="en-US" sz="2300" dirty="0" smtClean="0"/>
              <a:t>Because coupon payments received by the holders of CDO tranches depend directly on the defaults occurring in the underlying assets</a:t>
            </a:r>
          </a:p>
          <a:p>
            <a:r>
              <a:rPr lang="en-US" sz="2600" dirty="0" smtClean="0"/>
              <a:t>If we can determine the distribution of the joint default time in the underlying portfolio, then we have a way to value CDO</a:t>
            </a:r>
          </a:p>
          <a:p>
            <a:r>
              <a:rPr lang="en-US" sz="2600" dirty="0" smtClean="0"/>
              <a:t>Copula-based approach is used to model the defaults in underlying portfolios</a:t>
            </a:r>
          </a:p>
          <a:p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 Li Model” - Gaussian Copula 			approach to CDO pricing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1600200"/>
                <a:ext cx="8461248" cy="5029200"/>
              </a:xfrm>
            </p:spPr>
            <p:txBody>
              <a:bodyPr>
                <a:noAutofit/>
              </a:bodyPr>
              <a:lstStyle/>
              <a:p>
                <a:r>
                  <a:rPr lang="en-US" sz="2600" dirty="0" smtClean="0"/>
                  <a:t>Using copulas allows us to separate individual behavior of marginal distributions from their joint dependency on each </a:t>
                </a:r>
                <a:r>
                  <a:rPr lang="en-US" sz="2600" dirty="0" smtClean="0"/>
                  <a:t>other</a:t>
                </a:r>
              </a:p>
              <a:p>
                <a:r>
                  <a:rPr lang="en-US" sz="2600" dirty="0" smtClean="0"/>
                  <a:t>Let </a:t>
                </a:r>
                <a:r>
                  <a:rPr lang="en-US" sz="2600" i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2600" dirty="0" smtClean="0"/>
                  <a:t> be a copula and </a:t>
                </a:r>
                <a:r>
                  <a:rPr lang="en-US" sz="2600" i="1" dirty="0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sz="2600" i="1" baseline="-25000" dirty="0" smtClean="0">
                    <a:latin typeface="Times New Roman" pitchFamily="18" charset="0"/>
                    <a:cs typeface="Times New Roman" pitchFamily="18" charset="0"/>
                  </a:rPr>
                  <a:t>1,…,</a:t>
                </a:r>
                <a:r>
                  <a:rPr lang="en-US" sz="26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i="1" dirty="0" err="1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sz="2600" i="1" baseline="-25000" dirty="0" err="1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600" i="1" baseline="-25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smtClean="0">
                    <a:cs typeface="Times New Roman" pitchFamily="18" charset="0"/>
                  </a:rPr>
                  <a:t>be </a:t>
                </a:r>
                <a:r>
                  <a:rPr lang="en-US" sz="2600" dirty="0" err="1" smtClean="0">
                    <a:cs typeface="Times New Roman" pitchFamily="18" charset="0"/>
                  </a:rPr>
                  <a:t>univariate</a:t>
                </a:r>
                <a:r>
                  <a:rPr lang="en-US" sz="2600" dirty="0" smtClean="0">
                    <a:cs typeface="Times New Roman" pitchFamily="18" charset="0"/>
                  </a:rPr>
                  <a:t> </a:t>
                </a:r>
                <a:r>
                  <a:rPr lang="en-US" sz="2600" dirty="0" smtClean="0">
                    <a:cs typeface="Times New Roman" pitchFamily="18" charset="0"/>
                  </a:rPr>
                  <a:t>distribution functions</a:t>
                </a:r>
                <a:endParaRPr lang="en-US" sz="2600" dirty="0"/>
              </a:p>
              <a:p>
                <a:pPr marL="365760" lvl="1" indent="0">
                  <a:buNone/>
                </a:pP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i="1" baseline="-25000" dirty="0" smtClean="0"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,…,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i="1" baseline="-25000" dirty="0" err="1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:=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i="1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i="1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),…,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i="1" baseline="-25000" dirty="0" err="1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i="1" baseline="-25000" dirty="0" err="1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)), </a:t>
                </a:r>
                <a:r>
                  <a:rPr lang="en-US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 pitchFamily="18" charset="0"/>
                      </a:rPr>
                      <m:t>∀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i="1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i="1" baseline="-25000" dirty="0">
                    <a:latin typeface="Times New Roman" pitchFamily="18" charset="0"/>
                    <a:cs typeface="Times New Roman" pitchFamily="18" charset="0"/>
                  </a:rPr>
                  <a:t>,…,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i="1" baseline="-25000" dirty="0" err="1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az-Cyrl-AZ" dirty="0">
                    <a:latin typeface="Times New Roman" pitchFamily="18" charset="0"/>
                    <a:cs typeface="Times New Roman" pitchFamily="18" charset="0"/>
                  </a:rPr>
                  <a:t>є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R</a:t>
                </a:r>
                <a:r>
                  <a:rPr lang="en-US" i="1" baseline="30000" dirty="0" smtClean="0">
                    <a:latin typeface="Times New Roman" pitchFamily="18" charset="0"/>
                    <a:cs typeface="Times New Roman" pitchFamily="18" charset="0"/>
                  </a:rPr>
                  <a:t>d </a:t>
                </a:r>
              </a:p>
              <a:p>
                <a:pPr marL="365760" lvl="1" indent="0">
                  <a:buNone/>
                </a:pP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65760" lvl="1" indent="0">
                  <a:buNone/>
                </a:pPr>
                <a:r>
                  <a:rPr lang="en-US" dirty="0" smtClean="0">
                    <a:cs typeface="Times New Roman" pitchFamily="18" charset="0"/>
                  </a:rPr>
                  <a:t>The function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n-US" dirty="0" smtClean="0">
                    <a:cs typeface="Times New Roman" pitchFamily="18" charset="0"/>
                  </a:rPr>
                  <a:t> is a joint distribution function with margins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i="1" baseline="-25000" dirty="0" smtClean="0">
                    <a:latin typeface="Times New Roman" pitchFamily="18" charset="0"/>
                    <a:cs typeface="Times New Roman" pitchFamily="18" charset="0"/>
                  </a:rPr>
                  <a:t>1,…,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i="1" baseline="-25000" dirty="0" err="1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65760" lvl="1" indent="0">
                  <a:buNone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65760" lvl="1" indent="0">
                  <a:buNone/>
                </a:pPr>
                <a:r>
                  <a:rPr lang="en-US" dirty="0">
                    <a:cs typeface="Times New Roman" pitchFamily="18" charset="0"/>
                  </a:rPr>
                  <a:t>	</a:t>
                </a:r>
                <a:endParaRPr lang="en-US" dirty="0" smtClean="0"/>
              </a:p>
              <a:p>
                <a:endParaRPr lang="en-US" sz="2600" dirty="0"/>
              </a:p>
              <a:p>
                <a:endParaRPr lang="en-US" sz="2600" dirty="0" smtClean="0"/>
              </a:p>
              <a:p>
                <a:pPr marL="365760" lvl="1" indent="0">
                  <a:buNone/>
                </a:pPr>
                <a:r>
                  <a:rPr lang="en-US" dirty="0" smtClean="0"/>
                  <a:t>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1600200"/>
                <a:ext cx="8461248" cy="5029200"/>
              </a:xfrm>
              <a:blipFill rotWithShape="1">
                <a:blip r:embed="rId3" cstate="print"/>
                <a:stretch>
                  <a:fillRect l="-216" t="-1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81000" y="1600200"/>
                <a:ext cx="8385048" cy="4495800"/>
              </a:xfrm>
            </p:spPr>
            <p:txBody>
              <a:bodyPr>
                <a:normAutofit/>
              </a:bodyPr>
              <a:lstStyle/>
              <a:p>
                <a:r>
                  <a:rPr lang="en-US" sz="2600" dirty="0"/>
                  <a:t>Let default times </a:t>
                </a:r>
                <a:r>
                  <a:rPr lang="en-US" sz="26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600" i="1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600" i="1" baseline="-250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600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600" dirty="0"/>
                  <a:t>of </a:t>
                </a:r>
                <a:r>
                  <a:rPr lang="en-US" sz="2600" i="1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600" dirty="0"/>
                  <a:t> bonds in the underlying portfolio of some CDO. Using </a:t>
                </a:r>
                <a:r>
                  <a:rPr lang="en-US" sz="2600" i="1" dirty="0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sz="2600" i="1" baseline="-250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600" dirty="0" smtClean="0"/>
                  <a:t> </a:t>
                </a:r>
                <a:r>
                  <a:rPr lang="en-US" sz="2600" dirty="0"/>
                  <a:t>denote distribution function of default time </a:t>
                </a:r>
                <a:r>
                  <a:rPr lang="en-US" sz="2600" i="1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600" i="1" baseline="-250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600" dirty="0"/>
                  <a:t> for </a:t>
                </a:r>
                <a:r>
                  <a:rPr lang="en-US" sz="2600" i="1" dirty="0" err="1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600" i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6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600" i="1" dirty="0">
                    <a:latin typeface="Times New Roman" pitchFamily="18" charset="0"/>
                    <a:cs typeface="Times New Roman" pitchFamily="18" charset="0"/>
                  </a:rPr>
                  <a:t>,…,</a:t>
                </a:r>
                <a:r>
                  <a:rPr lang="en-US" sz="2600" i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  <a:p>
                <a:r>
                  <a:rPr lang="en-US" sz="2600" dirty="0"/>
                  <a:t>The Li copula approach is to define the joint default time </a:t>
                </a:r>
                <a:r>
                  <a:rPr lang="en-US" sz="2600" dirty="0" smtClean="0"/>
                  <a:t>as:</a:t>
                </a:r>
              </a:p>
              <a:p>
                <a:pPr marL="365760" lvl="1" indent="0">
                  <a:buNone/>
                </a:pP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Pr</a:t>
                </a:r>
                <a:r>
                  <a:rPr lang="en-US" smtClean="0">
                    <a:latin typeface="Times New Roman" pitchFamily="18" charset="0"/>
                    <a:cs typeface="Times New Roman" pitchFamily="18" charset="0"/>
                  </a:rPr>
                  <a:t>[</a:t>
                </a:r>
                <a:r>
                  <a:rPr lang="en-US" i="1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i="1" baseline="-2500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i="1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≤ t</a:t>
                </a:r>
                <a:r>
                  <a:rPr lang="en-US" i="1" baseline="-25000" dirty="0" smtClean="0"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,…, T</a:t>
                </a:r>
                <a:r>
                  <a:rPr lang="en-US" i="1" baseline="-25000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≤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i="1" baseline="-25000" dirty="0" smtClean="0">
                    <a:latin typeface="Times New Roman" pitchFamily="18" charset="0"/>
                    <a:cs typeface="Times New Roman" pitchFamily="18" charset="0"/>
                  </a:rPr>
                  <a:t>d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] :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C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i="1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i="1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),…,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i="1" baseline="-25000" dirty="0" err="1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i="1" baseline="-25000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)), </a:t>
                </a:r>
              </a:p>
              <a:p>
                <a:pPr marL="365760" lvl="1" indent="0">
                  <a:buNone/>
                </a:pPr>
                <a:endParaRPr lang="en-US" sz="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65760" lvl="1" indent="0">
                  <a:buNone/>
                </a:pPr>
                <a:r>
                  <a:rPr lang="en-US" dirty="0" smtClean="0">
                    <a:cs typeface="Times New Roman" pitchFamily="18" charset="0"/>
                  </a:rPr>
                  <a:t>						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∀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i="1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i="1" baseline="-25000" dirty="0">
                    <a:latin typeface="Times New Roman" pitchFamily="18" charset="0"/>
                    <a:cs typeface="Times New Roman" pitchFamily="18" charset="0"/>
                  </a:rPr>
                  <a:t>,…,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 t</a:t>
                </a:r>
                <a:r>
                  <a:rPr lang="en-US" i="1" baseline="-25000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az-Cyrl-AZ" dirty="0">
                    <a:latin typeface="Times New Roman" pitchFamily="18" charset="0"/>
                    <a:cs typeface="Times New Roman" pitchFamily="18" charset="0"/>
                  </a:rPr>
                  <a:t>є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[0,∞)</a:t>
                </a:r>
                <a:r>
                  <a:rPr lang="en-US" i="1" baseline="30000" dirty="0" smtClean="0">
                    <a:latin typeface="Times New Roman" pitchFamily="18" charset="0"/>
                    <a:cs typeface="Times New Roman" pitchFamily="18" charset="0"/>
                  </a:rPr>
                  <a:t>d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365760" lvl="1" indent="0">
                  <a:buNone/>
                </a:pPr>
                <a:r>
                  <a:rPr lang="en-US" i="1" dirty="0" smtClean="0">
                    <a:cs typeface="Times New Roman" pitchFamily="18" charset="0"/>
                  </a:rPr>
                  <a:t>where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C </a:t>
                </a:r>
                <a:r>
                  <a:rPr lang="en-US" i="1" dirty="0" smtClean="0">
                    <a:cs typeface="Times New Roman" pitchFamily="18" charset="0"/>
                  </a:rPr>
                  <a:t>is a copula function</a:t>
                </a:r>
                <a:endParaRPr lang="en-US" dirty="0"/>
              </a:p>
              <a:p>
                <a:pPr marL="365760" lvl="1" indent="0">
                  <a:buNone/>
                </a:pP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81000" y="1600200"/>
                <a:ext cx="8385048" cy="4495800"/>
              </a:xfrm>
              <a:blipFill rotWithShape="1">
                <a:blip r:embed="rId2" cstate="print"/>
                <a:stretch>
                  <a:fillRect l="-291" t="-1357" r="-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89719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In practice, the Li model is used within one-factor or multi-factor framework. </a:t>
            </a: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Suppose the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d  </a:t>
            </a:r>
            <a:r>
              <a:rPr lang="en-US" sz="2600" dirty="0">
                <a:cs typeface="Times New Roman" pitchFamily="18" charset="0"/>
              </a:rPr>
              <a:t>bonds in the underlying portfolio of the CDO have been issued by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600" dirty="0">
                <a:cs typeface="Times New Roman" pitchFamily="18" charset="0"/>
              </a:rPr>
              <a:t> companies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80112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Content Placeholder 2"/>
              <p:cNvSpPr txBox="1">
                <a:spLocks/>
              </p:cNvSpPr>
              <p:nvPr/>
            </p:nvSpPr>
            <p:spPr>
              <a:xfrm>
                <a:off x="612648" y="533400"/>
                <a:ext cx="8153400" cy="586740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 smtClean="0"/>
                  <a:t>Under </a:t>
                </a:r>
                <a:r>
                  <a:rPr lang="en-US" sz="2400" dirty="0" smtClean="0"/>
                  <a:t>the one-factor framework, it is assumed that 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Font typeface="Wingdings"/>
                  <a:buNone/>
                </a:pPr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 i="1" dirty="0" smtClean="0">
                        <a:latin typeface="Times New Roman" pitchFamily="18" charset="0"/>
                        <a:cs typeface="Times New Roman" pitchFamily="18" charset="0"/>
                      </a:rPr>
                      <m:t>Z</m:t>
                    </m:r>
                    <m:r>
                      <m:rPr>
                        <m:nor/>
                      </m:rPr>
                      <a:rPr lang="en-US" sz="2400" b="1" i="1" baseline="-25000" dirty="0">
                        <a:latin typeface="Times New Roman" pitchFamily="18" charset="0"/>
                        <a:cs typeface="Times New Roman" pitchFamily="18" charset="0"/>
                      </a:rPr>
                      <m:t>i</m:t>
                    </m:r>
                    <m:r>
                      <a:rPr lang="en-US" sz="2400" i="1" smtClean="0">
                        <a:latin typeface="Cambria Math" pitchFamily="18" charset="0"/>
                        <a:ea typeface="Cambria Math" pitchFamily="18" charset="0"/>
                        <a:cs typeface="Times New Roman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  <a:ea typeface="Cambria Math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smtClean="0">
                            <a:latin typeface="Cambria Math" pitchFamily="18" charset="0"/>
                            <a:ea typeface="Cambria Math" pitchFamily="18" charset="0"/>
                            <a:cs typeface="Times New Roman" pitchFamily="18" charset="0"/>
                          </a:rPr>
                          <m:t>𝜌</m:t>
                        </m:r>
                      </m:e>
                    </m:rad>
                    <m:r>
                      <a:rPr lang="en-US" sz="2400" i="1" smtClean="0">
                        <a:latin typeface="Cambria Math"/>
                        <a:ea typeface="Cambria Math" pitchFamily="18" charset="0"/>
                        <a:cs typeface="Times New Roman" pitchFamily="18" charset="0"/>
                      </a:rPr>
                      <m:t> </m:t>
                    </m:r>
                    <m:r>
                      <a:rPr lang="en-US" sz="2400" i="1">
                        <a:latin typeface="Cambria Math" pitchFamily="18" charset="0"/>
                        <a:ea typeface="Cambria Math" pitchFamily="18" charset="0"/>
                        <a:cs typeface="Times New Roman" pitchFamily="18" charset="0"/>
                      </a:rPr>
                      <m:t>𝑍</m:t>
                    </m:r>
                    <m:r>
                      <a:rPr lang="en-US" sz="2400" i="1">
                        <a:latin typeface="Cambria Math" pitchFamily="18" charset="0"/>
                        <a:ea typeface="Cambria Math" pitchFamily="18" charset="0"/>
                        <a:cs typeface="Times New Roman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  <a:ea typeface="Cambria Math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itchFamily="18" charset="0"/>
                            <a:ea typeface="Cambria Math" pitchFamily="18" charset="0"/>
                            <a:cs typeface="Times New Roman" pitchFamily="18" charset="0"/>
                          </a:rPr>
                          <m:t>1−</m:t>
                        </m:r>
                        <m:r>
                          <a:rPr lang="en-US" sz="2400" i="1">
                            <a:latin typeface="Cambria Math" pitchFamily="18" charset="0"/>
                            <a:ea typeface="Cambria Math" pitchFamily="18" charset="0"/>
                            <a:cs typeface="Times New Roman" pitchFamily="18" charset="0"/>
                          </a:rPr>
                          <m:t>𝜌</m:t>
                        </m:r>
                      </m:e>
                    </m:rad>
                    <m:r>
                      <a:rPr lang="en-US" sz="2400" i="1" smtClean="0">
                        <a:latin typeface="Cambria Math"/>
                        <a:ea typeface="Cambria Math" pitchFamily="18" charset="0"/>
                        <a:cs typeface="Times New Roman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 pitchFamily="18" charset="0"/>
                        <a:cs typeface="Times New Roman" pitchFamily="18" charset="0"/>
                      </a:rPr>
                      <m:t> </m:t>
                    </m:r>
                    <m:r>
                      <a:rPr lang="az-Cyrl-AZ" sz="24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є</m:t>
                    </m:r>
                  </m:oMath>
                </a14:m>
                <a:r>
                  <a:rPr lang="en-US" sz="2400" i="1" baseline="-25000" dirty="0" err="1" smtClean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i</a:t>
                </a:r>
                <a:r>
                  <a:rPr lang="en-US" sz="2400" i="1" baseline="-25000" dirty="0" smtClean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 ,</a:t>
                </a:r>
                <a:r>
                  <a:rPr lang="en-US" sz="2400" i="1" dirty="0" smtClean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     </a:t>
                </a:r>
                <a:r>
                  <a:rPr lang="en-US" sz="2400" dirty="0" smtClean="0">
                    <a:ea typeface="Cambria Math" pitchFamily="18" charset="0"/>
                    <a:cs typeface="Times New Roman" pitchFamily="18" charset="0"/>
                  </a:rPr>
                  <a:t>for </a:t>
                </a:r>
                <a:r>
                  <a:rPr lang="en-US" sz="2400" i="1" dirty="0" smtClean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 err="1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,…,</a:t>
                </a: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  <a:p>
                <a:pPr marL="0" indent="0">
                  <a:buFont typeface="Wingdings"/>
                  <a:buNone/>
                </a:pP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Font typeface="Wingdings"/>
                  <a:buNone/>
                </a:pP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400" dirty="0" smtClean="0">
                    <a:cs typeface="Times New Roman" pitchFamily="18" charset="0"/>
                  </a:rPr>
                  <a:t>where</a:t>
                </a:r>
                <a:r>
                  <a:rPr lang="en-US" sz="2400" i="1" dirty="0" smtClean="0"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𝜌</m:t>
                    </m:r>
                    <m:r>
                      <a:rPr lang="en-US" sz="24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∈(0,1)</m:t>
                    </m:r>
                  </m:oMath>
                </a14:m>
                <a:r>
                  <a:rPr lang="en-US" sz="2400" i="1" dirty="0" smtClean="0">
                    <a:cs typeface="Times New Roman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 pitchFamily="18" charset="0"/>
                        <a:cs typeface="Times New Roman" pitchFamily="18" charset="0"/>
                      </a:rPr>
                      <m:t> </m:t>
                    </m:r>
                    <m:r>
                      <a:rPr lang="en-US" sz="2400" i="1">
                        <a:latin typeface="Cambria Math"/>
                        <a:ea typeface="Cambria Math" pitchFamily="18" charset="0"/>
                        <a:cs typeface="Times New Roman" pitchFamily="18" charset="0"/>
                      </a:rPr>
                      <m:t>𝑍</m:t>
                    </m:r>
                  </m:oMath>
                </a14:m>
                <a:r>
                  <a:rPr lang="en-US" sz="2400" i="1" dirty="0" smtClean="0"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az-Cyrl-AZ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є</m:t>
                    </m:r>
                  </m:oMath>
                </a14:m>
                <a:r>
                  <a:rPr lang="en-US" sz="2400" i="1" baseline="-25000" dirty="0" smtClean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1,…</a:t>
                </a:r>
                <a:r>
                  <a:rPr lang="az-Cyrl-AZ" sz="2400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az-Cyrl-AZ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є</m:t>
                    </m:r>
                  </m:oMath>
                </a14:m>
                <a:r>
                  <a:rPr lang="en-US" sz="2400" i="1" baseline="-25000" dirty="0" smtClean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d </a:t>
                </a:r>
                <a:r>
                  <a:rPr lang="en-US" sz="2400" i="1" dirty="0" smtClean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ea typeface="Cambria Math" pitchFamily="18" charset="0"/>
                    <a:cs typeface="Times New Roman" pitchFamily="18" charset="0"/>
                  </a:rPr>
                  <a:t>are 	</a:t>
                </a:r>
                <a:r>
                  <a:rPr lang="en-US" sz="2400" dirty="0" smtClean="0">
                    <a:ea typeface="Cambria Math" pitchFamily="18" charset="0"/>
                    <a:cs typeface="Times New Roman" pitchFamily="18" charset="0"/>
                  </a:rPr>
                  <a:t>independent 	standard </a:t>
                </a:r>
                <a:r>
                  <a:rPr lang="en-US" sz="2400" dirty="0" smtClean="0">
                    <a:ea typeface="Cambria Math" pitchFamily="18" charset="0"/>
                    <a:cs typeface="Times New Roman" pitchFamily="18" charset="0"/>
                  </a:rPr>
                  <a:t>normally distributed </a:t>
                </a:r>
                <a:r>
                  <a:rPr lang="en-US" sz="2400" dirty="0" smtClean="0">
                    <a:ea typeface="Cambria Math" pitchFamily="18" charset="0"/>
                    <a:cs typeface="Times New Roman" pitchFamily="18" charset="0"/>
                  </a:rPr>
                  <a:t>random </a:t>
                </a:r>
                <a:r>
                  <a:rPr lang="en-US" sz="2400" dirty="0" smtClean="0">
                    <a:ea typeface="Cambria Math" pitchFamily="18" charset="0"/>
                    <a:cs typeface="Times New Roman" pitchFamily="18" charset="0"/>
                  </a:rPr>
                  <a:t>variables</a:t>
                </a:r>
                <a:endParaRPr lang="en-US" sz="2400" dirty="0"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b="1" i="1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400" b="1" i="1" dirty="0" err="1" smtClean="0"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400" b="1" i="1" baseline="-25000" dirty="0" err="1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400" b="1" i="1" baseline="-25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- </a:t>
                </a:r>
                <a:r>
                  <a:rPr lang="en-US" sz="2400" dirty="0">
                    <a:cs typeface="Times New Roman" pitchFamily="18" charset="0"/>
                  </a:rPr>
                  <a:t>asset </a:t>
                </a:r>
                <a:r>
                  <a:rPr lang="en-US" sz="2400" dirty="0">
                    <a:cs typeface="Times New Roman" pitchFamily="18" charset="0"/>
                  </a:rPr>
                  <a:t>value of company</a:t>
                </a: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 err="1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Z  - </a:t>
                </a:r>
                <a:r>
                  <a:rPr lang="en-US" sz="2400" dirty="0">
                    <a:cs typeface="Times New Roman" pitchFamily="18" charset="0"/>
                  </a:rPr>
                  <a:t>random variable represents a market factor </a:t>
                </a:r>
                <a:r>
                  <a:rPr lang="en-US" sz="2400" dirty="0" smtClean="0">
                    <a:cs typeface="Times New Roman" pitchFamily="18" charset="0"/>
                  </a:rPr>
                  <a:t>which </a:t>
                </a:r>
                <a:r>
                  <a:rPr lang="en-US" sz="2400" dirty="0">
                    <a:cs typeface="Times New Roman" pitchFamily="18" charset="0"/>
                  </a:rPr>
                  <a:t>is </a:t>
                </a:r>
                <a:r>
                  <a:rPr lang="en-US" sz="2400" dirty="0" smtClean="0">
                    <a:cs typeface="Times New Roman" pitchFamily="18" charset="0"/>
                  </a:rPr>
                  <a:t>	      common </a:t>
                </a:r>
                <a:r>
                  <a:rPr lang="en-US" sz="2400" dirty="0">
                    <a:cs typeface="Times New Roman" pitchFamily="18" charset="0"/>
                  </a:rPr>
                  <a:t>to all companies</a:t>
                </a:r>
              </a:p>
              <a:p>
                <a:pPr marL="0" indent="0">
                  <a:buNone/>
                </a:pP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az-Cyrl-AZ" sz="2400" dirty="0"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az-Cyrl-AZ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є</m:t>
                    </m:r>
                  </m:oMath>
                </a14:m>
                <a:r>
                  <a:rPr lang="en-US" sz="2400" i="1" baseline="-25000" dirty="0" err="1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i</a:t>
                </a:r>
                <a:r>
                  <a:rPr lang="en-US" sz="2400" i="1" baseline="-25000" dirty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 </a:t>
                </a:r>
                <a:r>
                  <a:rPr lang="en-US" sz="2400" i="1" baseline="-25000" dirty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- </a:t>
                </a:r>
                <a:r>
                  <a:rPr lang="en-US" sz="2400" dirty="0">
                    <a:cs typeface="Times New Roman" pitchFamily="18" charset="0"/>
                  </a:rPr>
                  <a:t>random </a:t>
                </a:r>
                <a:r>
                  <a:rPr lang="en-US" sz="2400" dirty="0">
                    <a:cs typeface="Times New Roman" pitchFamily="18" charset="0"/>
                  </a:rPr>
                  <a:t>variable </a:t>
                </a:r>
                <a:r>
                  <a:rPr lang="en-US" sz="2400" dirty="0">
                    <a:cs typeface="Times New Roman" pitchFamily="18" charset="0"/>
                  </a:rPr>
                  <a:t>represents the factor </a:t>
                </a:r>
                <a:r>
                  <a:rPr lang="en-US" sz="2400" dirty="0" smtClean="0">
                    <a:cs typeface="Times New Roman" pitchFamily="18" charset="0"/>
                  </a:rPr>
                  <a:t>specific to 	       company </a:t>
                </a:r>
                <a:r>
                  <a:rPr lang="en-US" sz="2400" i="1" dirty="0" err="1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𝜌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cs typeface="Times New Roman" pitchFamily="18" charset="0"/>
                  </a:rPr>
                  <a:t>– correlation between asset values of each pair of 	      companies 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Font typeface="Wingdings"/>
                  <a:buNone/>
                </a:pPr>
                <a:endParaRPr lang="en-US" sz="2400" i="1" baseline="-25000" dirty="0">
                  <a:latin typeface="Times New Roman" pitchFamily="18" charset="0"/>
                  <a:ea typeface="Cambria Math" pitchFamily="18" charset="0"/>
                  <a:cs typeface="Times New Roman" pitchFamily="18" charset="0"/>
                </a:endParaRPr>
              </a:p>
              <a:p>
                <a:pPr marL="0" indent="0">
                  <a:buFont typeface="Wingdings"/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533400"/>
                <a:ext cx="8153400" cy="586740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50" t="-8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80555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437</TotalTime>
  <Words>621</Words>
  <Application>Microsoft Office PowerPoint</Application>
  <PresentationFormat>On-screen Show (4:3)</PresentationFormat>
  <Paragraphs>75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The devil is in the tails: Actuarial mathematics and the subprime mortgage crisis</vt:lpstr>
      <vt:lpstr>Outline</vt:lpstr>
      <vt:lpstr>Root of Subprime mortgage crisis </vt:lpstr>
      <vt:lpstr>What is securitization?</vt:lpstr>
      <vt:lpstr>CDO pricing</vt:lpstr>
      <vt:lpstr>“ Li Model” - Gaussian Copula    approach to CDO pricing</vt:lpstr>
      <vt:lpstr>Slide 7</vt:lpstr>
      <vt:lpstr>Slide 8</vt:lpstr>
      <vt:lpstr>Slide 9</vt:lpstr>
      <vt:lpstr>Slide 10</vt:lpstr>
      <vt:lpstr>Advantages of copula-based model in credit risk</vt:lpstr>
      <vt:lpstr>1. Inadequate modeling of default clustering</vt:lpstr>
      <vt:lpstr>2. Inconsistent correlation in tranches </vt:lpstr>
      <vt:lpstr>3. Ability to do stress-testing</vt:lpstr>
      <vt:lpstr>Alternative approaches to value CDOs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devil is in the tails: actuarial mathematics and the subprime mortgage crisis</dc:title>
  <dc:creator>Fuey</dc:creator>
  <cp:lastModifiedBy>kfchang</cp:lastModifiedBy>
  <cp:revision>139</cp:revision>
  <dcterms:created xsi:type="dcterms:W3CDTF">2011-11-04T08:21:16Z</dcterms:created>
  <dcterms:modified xsi:type="dcterms:W3CDTF">2011-11-04T21:54:19Z</dcterms:modified>
</cp:coreProperties>
</file>