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3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B01"/>
    <a:srgbClr val="4D4D4D"/>
    <a:srgbClr val="8D85C0"/>
    <a:srgbClr val="F36C21"/>
    <a:srgbClr val="72B1C8"/>
    <a:srgbClr val="8BA9D8"/>
    <a:srgbClr val="FF6900"/>
    <a:srgbClr val="FBA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0B195-E8C1-45B2-B1A1-47FB46A3D3AD}" type="doc">
      <dgm:prSet loTypeId="urn:microsoft.com/office/officeart/2005/8/layout/target2" loCatId="relationship" qsTypeId="urn:microsoft.com/office/officeart/2005/8/quickstyle/simple1" qsCatId="simple" csTypeId="urn:microsoft.com/office/officeart/2005/8/colors/accent6_3" csCatId="accent6" phldr="1"/>
      <dgm:spPr/>
    </dgm:pt>
    <dgm:pt modelId="{5134EFD3-B6AA-4E69-A3BD-2170E884C15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Artificial Intelligence</a:t>
          </a:r>
        </a:p>
      </dgm:t>
    </dgm:pt>
    <dgm:pt modelId="{5E5C1F26-7E04-4A30-9A59-27A69D9D966C}" type="parTrans" cxnId="{746E1FFB-82BE-4D84-A467-A3DE3CBADA6D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39F04B-4901-4169-BE1B-D9BB4D67CE53}" type="sibTrans" cxnId="{746E1FFB-82BE-4D84-A467-A3DE3CBADA6D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AF2CB0-7E3E-4567-BB24-97134D839A5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Deep Learning</a:t>
          </a:r>
        </a:p>
      </dgm:t>
    </dgm:pt>
    <dgm:pt modelId="{C2B40C0D-2EC1-4C7D-8033-4350B3B10E5B}" type="parTrans" cxnId="{89C2E446-41A2-4A46-827B-9A3B15B40F7B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C4F8E2-F266-4D58-926A-838C85BB8F93}" type="sibTrans" cxnId="{89C2E446-41A2-4A46-827B-9A3B15B40F7B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34EBCB-29C9-4246-9012-77F7F86E256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Machine Learning</a:t>
          </a:r>
        </a:p>
      </dgm:t>
    </dgm:pt>
    <dgm:pt modelId="{623DFBCD-A069-4796-9858-FE11E8A41333}" type="parTrans" cxnId="{D6C0EBA7-ED1B-44A9-90D1-0AE823773C20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D68F66-8F23-4B40-8FB4-81EEDDD9225A}" type="sibTrans" cxnId="{D6C0EBA7-ED1B-44A9-90D1-0AE823773C20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BE209A-F5A9-4B1D-9FB5-47DBE70959D0}" type="pres">
      <dgm:prSet presAssocID="{1AD0B195-E8C1-45B2-B1A1-47FB46A3D3A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B5B6B34A-0EFD-4B83-84BC-0E86B3FFD0A2}" type="pres">
      <dgm:prSet presAssocID="{1AD0B195-E8C1-45B2-B1A1-47FB46A3D3AD}" presName="outerBox" presStyleCnt="0"/>
      <dgm:spPr/>
    </dgm:pt>
    <dgm:pt modelId="{1FFA941C-8ABC-47BA-80D7-36E7D7DB019B}" type="pres">
      <dgm:prSet presAssocID="{1AD0B195-E8C1-45B2-B1A1-47FB46A3D3AD}" presName="outerBoxParent" presStyleLbl="node1" presStyleIdx="0" presStyleCnt="3" custLinFactNeighborX="-698" custLinFactNeighborY="-1163"/>
      <dgm:spPr/>
    </dgm:pt>
    <dgm:pt modelId="{211B1CEB-42A1-4974-BFEE-C08F69E7CD1B}" type="pres">
      <dgm:prSet presAssocID="{1AD0B195-E8C1-45B2-B1A1-47FB46A3D3AD}" presName="outerBoxChildren" presStyleCnt="0"/>
      <dgm:spPr/>
    </dgm:pt>
    <dgm:pt modelId="{20196266-CC08-4D83-9582-71AAAA3C53B8}" type="pres">
      <dgm:prSet presAssocID="{1AD0B195-E8C1-45B2-B1A1-47FB46A3D3AD}" presName="middleBox" presStyleCnt="0"/>
      <dgm:spPr/>
    </dgm:pt>
    <dgm:pt modelId="{F3AA999A-9D24-4000-8B07-AE89BC3C54A4}" type="pres">
      <dgm:prSet presAssocID="{1AD0B195-E8C1-45B2-B1A1-47FB46A3D3AD}" presName="middleBoxParent" presStyleLbl="node1" presStyleIdx="1" presStyleCnt="3"/>
      <dgm:spPr/>
    </dgm:pt>
    <dgm:pt modelId="{D23960FE-FB00-4F57-99E6-8E50372BD0B5}" type="pres">
      <dgm:prSet presAssocID="{1AD0B195-E8C1-45B2-B1A1-47FB46A3D3AD}" presName="middleBoxChildren" presStyleCnt="0"/>
      <dgm:spPr/>
    </dgm:pt>
    <dgm:pt modelId="{0C80EA3F-24C4-439D-8EE0-9C3D5DF18589}" type="pres">
      <dgm:prSet presAssocID="{1AD0B195-E8C1-45B2-B1A1-47FB46A3D3AD}" presName="centerBox" presStyleCnt="0"/>
      <dgm:spPr/>
    </dgm:pt>
    <dgm:pt modelId="{1D262B39-6270-4D11-AE3C-ED4F0E9FC216}" type="pres">
      <dgm:prSet presAssocID="{1AD0B195-E8C1-45B2-B1A1-47FB46A3D3AD}" presName="centerBoxParent" presStyleLbl="node1" presStyleIdx="2" presStyleCnt="3"/>
      <dgm:spPr/>
    </dgm:pt>
  </dgm:ptLst>
  <dgm:cxnLst>
    <dgm:cxn modelId="{53A33833-F0C0-4FCC-9618-23253D67B480}" type="presOf" srcId="{1AD0B195-E8C1-45B2-B1A1-47FB46A3D3AD}" destId="{CABE209A-F5A9-4B1D-9FB5-47DBE70959D0}" srcOrd="0" destOrd="0" presId="urn:microsoft.com/office/officeart/2005/8/layout/target2"/>
    <dgm:cxn modelId="{89C2E446-41A2-4A46-827B-9A3B15B40F7B}" srcId="{1AD0B195-E8C1-45B2-B1A1-47FB46A3D3AD}" destId="{7BAF2CB0-7E3E-4567-BB24-97134D839A5D}" srcOrd="2" destOrd="0" parTransId="{C2B40C0D-2EC1-4C7D-8033-4350B3B10E5B}" sibTransId="{D2C4F8E2-F266-4D58-926A-838C85BB8F93}"/>
    <dgm:cxn modelId="{84D0F267-9622-4A24-A10E-8A41E7FC685F}" type="presOf" srcId="{5134EFD3-B6AA-4E69-A3BD-2170E884C15F}" destId="{1FFA941C-8ABC-47BA-80D7-36E7D7DB019B}" srcOrd="0" destOrd="0" presId="urn:microsoft.com/office/officeart/2005/8/layout/target2"/>
    <dgm:cxn modelId="{D6C0EBA7-ED1B-44A9-90D1-0AE823773C20}" srcId="{1AD0B195-E8C1-45B2-B1A1-47FB46A3D3AD}" destId="{D234EBCB-29C9-4246-9012-77F7F86E256E}" srcOrd="1" destOrd="0" parTransId="{623DFBCD-A069-4796-9858-FE11E8A41333}" sibTransId="{8CD68F66-8F23-4B40-8FB4-81EEDDD9225A}"/>
    <dgm:cxn modelId="{E690DEB7-AA3B-4D36-B740-2249B24E8E40}" type="presOf" srcId="{7BAF2CB0-7E3E-4567-BB24-97134D839A5D}" destId="{1D262B39-6270-4D11-AE3C-ED4F0E9FC216}" srcOrd="0" destOrd="0" presId="urn:microsoft.com/office/officeart/2005/8/layout/target2"/>
    <dgm:cxn modelId="{3823CDFA-0E1E-47A1-BA83-8BBE0A463B70}" type="presOf" srcId="{D234EBCB-29C9-4246-9012-77F7F86E256E}" destId="{F3AA999A-9D24-4000-8B07-AE89BC3C54A4}" srcOrd="0" destOrd="0" presId="urn:microsoft.com/office/officeart/2005/8/layout/target2"/>
    <dgm:cxn modelId="{746E1FFB-82BE-4D84-A467-A3DE3CBADA6D}" srcId="{1AD0B195-E8C1-45B2-B1A1-47FB46A3D3AD}" destId="{5134EFD3-B6AA-4E69-A3BD-2170E884C15F}" srcOrd="0" destOrd="0" parTransId="{5E5C1F26-7E04-4A30-9A59-27A69D9D966C}" sibTransId="{EF39F04B-4901-4169-BE1B-D9BB4D67CE53}"/>
    <dgm:cxn modelId="{EC1A0906-CC08-47DA-B18D-B1F451F0E41D}" type="presParOf" srcId="{CABE209A-F5A9-4B1D-9FB5-47DBE70959D0}" destId="{B5B6B34A-0EFD-4B83-84BC-0E86B3FFD0A2}" srcOrd="0" destOrd="0" presId="urn:microsoft.com/office/officeart/2005/8/layout/target2"/>
    <dgm:cxn modelId="{59471A99-2461-4614-A673-7DEF4F30532A}" type="presParOf" srcId="{B5B6B34A-0EFD-4B83-84BC-0E86B3FFD0A2}" destId="{1FFA941C-8ABC-47BA-80D7-36E7D7DB019B}" srcOrd="0" destOrd="0" presId="urn:microsoft.com/office/officeart/2005/8/layout/target2"/>
    <dgm:cxn modelId="{850B2E81-D601-4433-BD96-C6C678599A9D}" type="presParOf" srcId="{B5B6B34A-0EFD-4B83-84BC-0E86B3FFD0A2}" destId="{211B1CEB-42A1-4974-BFEE-C08F69E7CD1B}" srcOrd="1" destOrd="0" presId="urn:microsoft.com/office/officeart/2005/8/layout/target2"/>
    <dgm:cxn modelId="{F1CF8437-B72A-41CB-BD35-E6D8C6C3FB10}" type="presParOf" srcId="{CABE209A-F5A9-4B1D-9FB5-47DBE70959D0}" destId="{20196266-CC08-4D83-9582-71AAAA3C53B8}" srcOrd="1" destOrd="0" presId="urn:microsoft.com/office/officeart/2005/8/layout/target2"/>
    <dgm:cxn modelId="{F39CF670-DD81-46A2-A9C9-44B7D381F785}" type="presParOf" srcId="{20196266-CC08-4D83-9582-71AAAA3C53B8}" destId="{F3AA999A-9D24-4000-8B07-AE89BC3C54A4}" srcOrd="0" destOrd="0" presId="urn:microsoft.com/office/officeart/2005/8/layout/target2"/>
    <dgm:cxn modelId="{D7722603-F679-47E5-80FE-430F17737E7C}" type="presParOf" srcId="{20196266-CC08-4D83-9582-71AAAA3C53B8}" destId="{D23960FE-FB00-4F57-99E6-8E50372BD0B5}" srcOrd="1" destOrd="0" presId="urn:microsoft.com/office/officeart/2005/8/layout/target2"/>
    <dgm:cxn modelId="{D46F61AC-E688-46F9-9DB5-4E41D242C612}" type="presParOf" srcId="{CABE209A-F5A9-4B1D-9FB5-47DBE70959D0}" destId="{0C80EA3F-24C4-439D-8EE0-9C3D5DF18589}" srcOrd="2" destOrd="0" presId="urn:microsoft.com/office/officeart/2005/8/layout/target2"/>
    <dgm:cxn modelId="{84D4FB0F-6D7A-4547-96BF-8D9A26CCBBBB}" type="presParOf" srcId="{0C80EA3F-24C4-439D-8EE0-9C3D5DF18589}" destId="{1D262B39-6270-4D11-AE3C-ED4F0E9FC216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69C063-25EE-4AF9-8057-C2B863151D5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FB1787-104F-447F-853F-BFE14899CF4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cap="none" dirty="0">
              <a:latin typeface="Calibri" panose="020F0502020204030204" pitchFamily="34" charset="0"/>
              <a:cs typeface="Calibri" panose="020F0502020204030204" pitchFamily="34" charset="0"/>
            </a:rPr>
            <a:t>Teaches computer to steer by example </a:t>
          </a:r>
        </a:p>
      </dgm:t>
    </dgm:pt>
    <dgm:pt modelId="{69C7A154-C0EB-40A3-A1D6-44544031D481}" type="parTrans" cxnId="{F059CF6E-9EEC-4D82-BBA8-DDE6CF65B514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349102-1747-49E3-A573-38CB8E443A9A}" type="sibTrans" cxnId="{F059CF6E-9EEC-4D82-BBA8-DDE6CF65B514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49D4B7-A5CF-41AA-817E-02B736BF964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cap="none" dirty="0">
              <a:latin typeface="Calibri" panose="020F0502020204030204" pitchFamily="34" charset="0"/>
              <a:cs typeface="Calibri" panose="020F0502020204030204" pitchFamily="34" charset="0"/>
            </a:rPr>
            <a:t>Training computers to perform tasks that humans normally do </a:t>
          </a:r>
        </a:p>
      </dgm:t>
    </dgm:pt>
    <dgm:pt modelId="{8EE352CD-6B41-4D33-A1A5-F5C09860D194}" type="parTrans" cxnId="{1BA2E2FD-4DFC-42F2-99E4-7D142B426F9A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33F5F1-E25D-4735-8D1A-7156FD9EC527}" type="sibTrans" cxnId="{1BA2E2FD-4DFC-42F2-99E4-7D142B426F9A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CE9B20-8096-400D-A3A8-9DB1F0997E6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cap="none" dirty="0">
              <a:latin typeface="Calibri" panose="020F0502020204030204" pitchFamily="34" charset="0"/>
              <a:cs typeface="Calibri" panose="020F0502020204030204" pitchFamily="34" charset="0"/>
            </a:rPr>
            <a:t>Reduce time spent on administrative tasks &amp; risk of human error</a:t>
          </a:r>
        </a:p>
      </dgm:t>
    </dgm:pt>
    <dgm:pt modelId="{B9F43B16-3B53-4DCA-AF3C-4FC59AB6C994}" type="parTrans" cxnId="{1C51D29C-FA16-4764-94D3-9F86B3159285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E30258-96DB-4A21-88F6-CE64F2D66908}" type="sibTrans" cxnId="{1C51D29C-FA16-4764-94D3-9F86B3159285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9399B3-3CED-4610-8A78-1B3D24AF0F1D}" type="pres">
      <dgm:prSet presAssocID="{A469C063-25EE-4AF9-8057-C2B863151D52}" presName="root" presStyleCnt="0">
        <dgm:presLayoutVars>
          <dgm:dir/>
          <dgm:resizeHandles val="exact"/>
        </dgm:presLayoutVars>
      </dgm:prSet>
      <dgm:spPr/>
    </dgm:pt>
    <dgm:pt modelId="{6058C7D9-66E9-462D-A5CF-DEA884FBC0BE}" type="pres">
      <dgm:prSet presAssocID="{2FFB1787-104F-447F-853F-BFE14899CF40}" presName="compNode" presStyleCnt="0"/>
      <dgm:spPr/>
    </dgm:pt>
    <dgm:pt modelId="{6B60FA49-5BE1-4EA5-87FD-660722A46678}" type="pres">
      <dgm:prSet presAssocID="{2FFB1787-104F-447F-853F-BFE14899CF40}" presName="iconBgRect" presStyleLbl="bgShp" presStyleIdx="0" presStyleCnt="3"/>
      <dgm:spPr/>
    </dgm:pt>
    <dgm:pt modelId="{D821B99B-2ECF-4E20-9D7B-0D58B8B1E7C1}" type="pres">
      <dgm:prSet presAssocID="{2FFB1787-104F-447F-853F-BFE14899CF4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A369A59-4E9A-4E04-A970-7E87EB4D372F}" type="pres">
      <dgm:prSet presAssocID="{2FFB1787-104F-447F-853F-BFE14899CF40}" presName="spaceRect" presStyleCnt="0"/>
      <dgm:spPr/>
    </dgm:pt>
    <dgm:pt modelId="{29D2062D-57F7-46DF-AFB5-770862BADBFB}" type="pres">
      <dgm:prSet presAssocID="{2FFB1787-104F-447F-853F-BFE14899CF40}" presName="textRect" presStyleLbl="revTx" presStyleIdx="0" presStyleCnt="3">
        <dgm:presLayoutVars>
          <dgm:chMax val="1"/>
          <dgm:chPref val="1"/>
        </dgm:presLayoutVars>
      </dgm:prSet>
      <dgm:spPr/>
    </dgm:pt>
    <dgm:pt modelId="{B6964AFC-EB01-4AE8-A96F-140A688C1B86}" type="pres">
      <dgm:prSet presAssocID="{28349102-1747-49E3-A573-38CB8E443A9A}" presName="sibTrans" presStyleCnt="0"/>
      <dgm:spPr/>
    </dgm:pt>
    <dgm:pt modelId="{003249E1-214F-4AED-A62C-119073582D05}" type="pres">
      <dgm:prSet presAssocID="{5A49D4B7-A5CF-41AA-817E-02B736BF964D}" presName="compNode" presStyleCnt="0"/>
      <dgm:spPr/>
    </dgm:pt>
    <dgm:pt modelId="{B8378CB2-E261-4B9E-A04C-2F06F7A5A59F}" type="pres">
      <dgm:prSet presAssocID="{5A49D4B7-A5CF-41AA-817E-02B736BF964D}" presName="iconBgRect" presStyleLbl="bgShp" presStyleIdx="1" presStyleCnt="3"/>
      <dgm:spPr/>
    </dgm:pt>
    <dgm:pt modelId="{2F25FBEE-0C8E-48D9-A03B-FA2ECCE376BA}" type="pres">
      <dgm:prSet presAssocID="{5A49D4B7-A5CF-41AA-817E-02B736BF964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with solid fill"/>
        </a:ext>
      </dgm:extLst>
    </dgm:pt>
    <dgm:pt modelId="{BE38E274-82D4-4214-A46F-A8BD6E3DFC9B}" type="pres">
      <dgm:prSet presAssocID="{5A49D4B7-A5CF-41AA-817E-02B736BF964D}" presName="spaceRect" presStyleCnt="0"/>
      <dgm:spPr/>
    </dgm:pt>
    <dgm:pt modelId="{73CF7350-C947-4270-BA95-2FBFC81B5851}" type="pres">
      <dgm:prSet presAssocID="{5A49D4B7-A5CF-41AA-817E-02B736BF964D}" presName="textRect" presStyleLbl="revTx" presStyleIdx="1" presStyleCnt="3">
        <dgm:presLayoutVars>
          <dgm:chMax val="1"/>
          <dgm:chPref val="1"/>
        </dgm:presLayoutVars>
      </dgm:prSet>
      <dgm:spPr/>
    </dgm:pt>
    <dgm:pt modelId="{BD8405FE-C3DB-407F-9E1D-52C5BA5C06F5}" type="pres">
      <dgm:prSet presAssocID="{0F33F5F1-E25D-4735-8D1A-7156FD9EC527}" presName="sibTrans" presStyleCnt="0"/>
      <dgm:spPr/>
    </dgm:pt>
    <dgm:pt modelId="{4857BF8F-614C-44C0-8D69-B55A0F7CB6CE}" type="pres">
      <dgm:prSet presAssocID="{41CE9B20-8096-400D-A3A8-9DB1F0997E6F}" presName="compNode" presStyleCnt="0"/>
      <dgm:spPr/>
    </dgm:pt>
    <dgm:pt modelId="{D5ED1E6F-1B8D-411F-8FC6-FE705BEE5121}" type="pres">
      <dgm:prSet presAssocID="{41CE9B20-8096-400D-A3A8-9DB1F0997E6F}" presName="iconBgRect" presStyleLbl="bgShp" presStyleIdx="2" presStyleCnt="3"/>
      <dgm:spPr/>
    </dgm:pt>
    <dgm:pt modelId="{799D7B32-299F-49C3-85EF-39A8FC72B4B2}" type="pres">
      <dgm:prSet presAssocID="{41CE9B20-8096-400D-A3A8-9DB1F0997E6F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 graph with solid fill"/>
        </a:ext>
      </dgm:extLst>
    </dgm:pt>
    <dgm:pt modelId="{3249D947-A085-4007-ABA9-05FF2DD9B831}" type="pres">
      <dgm:prSet presAssocID="{41CE9B20-8096-400D-A3A8-9DB1F0997E6F}" presName="spaceRect" presStyleCnt="0"/>
      <dgm:spPr/>
    </dgm:pt>
    <dgm:pt modelId="{BFAF4BED-62D2-4BFF-8E26-A9FC14910D33}" type="pres">
      <dgm:prSet presAssocID="{41CE9B20-8096-400D-A3A8-9DB1F0997E6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774F762-B3CC-446B-B896-7A778A122115}" type="presOf" srcId="{41CE9B20-8096-400D-A3A8-9DB1F0997E6F}" destId="{BFAF4BED-62D2-4BFF-8E26-A9FC14910D33}" srcOrd="0" destOrd="0" presId="urn:microsoft.com/office/officeart/2018/5/layout/IconCircleLabelList"/>
    <dgm:cxn modelId="{F059CF6E-9EEC-4D82-BBA8-DDE6CF65B514}" srcId="{A469C063-25EE-4AF9-8057-C2B863151D52}" destId="{2FFB1787-104F-447F-853F-BFE14899CF40}" srcOrd="0" destOrd="0" parTransId="{69C7A154-C0EB-40A3-A1D6-44544031D481}" sibTransId="{28349102-1747-49E3-A573-38CB8E443A9A}"/>
    <dgm:cxn modelId="{A7410F94-E799-45AB-90E5-A3B61A7680A8}" type="presOf" srcId="{5A49D4B7-A5CF-41AA-817E-02B736BF964D}" destId="{73CF7350-C947-4270-BA95-2FBFC81B5851}" srcOrd="0" destOrd="0" presId="urn:microsoft.com/office/officeart/2018/5/layout/IconCircleLabelList"/>
    <dgm:cxn modelId="{1C51D29C-FA16-4764-94D3-9F86B3159285}" srcId="{A469C063-25EE-4AF9-8057-C2B863151D52}" destId="{41CE9B20-8096-400D-A3A8-9DB1F0997E6F}" srcOrd="2" destOrd="0" parTransId="{B9F43B16-3B53-4DCA-AF3C-4FC59AB6C994}" sibTransId="{1AE30258-96DB-4A21-88F6-CE64F2D66908}"/>
    <dgm:cxn modelId="{63344FCA-8C23-471E-8101-7FF888DDF6B3}" type="presOf" srcId="{A469C063-25EE-4AF9-8057-C2B863151D52}" destId="{1F9399B3-3CED-4610-8A78-1B3D24AF0F1D}" srcOrd="0" destOrd="0" presId="urn:microsoft.com/office/officeart/2018/5/layout/IconCircleLabelList"/>
    <dgm:cxn modelId="{29A09DD9-5D17-4FF4-B87F-BD5F5E6A4D2B}" type="presOf" srcId="{2FFB1787-104F-447F-853F-BFE14899CF40}" destId="{29D2062D-57F7-46DF-AFB5-770862BADBFB}" srcOrd="0" destOrd="0" presId="urn:microsoft.com/office/officeart/2018/5/layout/IconCircleLabelList"/>
    <dgm:cxn modelId="{1BA2E2FD-4DFC-42F2-99E4-7D142B426F9A}" srcId="{A469C063-25EE-4AF9-8057-C2B863151D52}" destId="{5A49D4B7-A5CF-41AA-817E-02B736BF964D}" srcOrd="1" destOrd="0" parTransId="{8EE352CD-6B41-4D33-A1A5-F5C09860D194}" sibTransId="{0F33F5F1-E25D-4735-8D1A-7156FD9EC527}"/>
    <dgm:cxn modelId="{1D4E260D-04CA-4580-8C70-54943C385B20}" type="presParOf" srcId="{1F9399B3-3CED-4610-8A78-1B3D24AF0F1D}" destId="{6058C7D9-66E9-462D-A5CF-DEA884FBC0BE}" srcOrd="0" destOrd="0" presId="urn:microsoft.com/office/officeart/2018/5/layout/IconCircleLabelList"/>
    <dgm:cxn modelId="{8D5C55CC-7324-4A37-B3B3-6F90CC4DDBD3}" type="presParOf" srcId="{6058C7D9-66E9-462D-A5CF-DEA884FBC0BE}" destId="{6B60FA49-5BE1-4EA5-87FD-660722A46678}" srcOrd="0" destOrd="0" presId="urn:microsoft.com/office/officeart/2018/5/layout/IconCircleLabelList"/>
    <dgm:cxn modelId="{F735AA6A-B2A5-4042-907A-7ADE48D3836C}" type="presParOf" srcId="{6058C7D9-66E9-462D-A5CF-DEA884FBC0BE}" destId="{D821B99B-2ECF-4E20-9D7B-0D58B8B1E7C1}" srcOrd="1" destOrd="0" presId="urn:microsoft.com/office/officeart/2018/5/layout/IconCircleLabelList"/>
    <dgm:cxn modelId="{6D5A0444-43D4-424A-B29A-FCEC45839B23}" type="presParOf" srcId="{6058C7D9-66E9-462D-A5CF-DEA884FBC0BE}" destId="{BA369A59-4E9A-4E04-A970-7E87EB4D372F}" srcOrd="2" destOrd="0" presId="urn:microsoft.com/office/officeart/2018/5/layout/IconCircleLabelList"/>
    <dgm:cxn modelId="{7F07AF51-D6AF-450C-9C70-CA977E406DEA}" type="presParOf" srcId="{6058C7D9-66E9-462D-A5CF-DEA884FBC0BE}" destId="{29D2062D-57F7-46DF-AFB5-770862BADBFB}" srcOrd="3" destOrd="0" presId="urn:microsoft.com/office/officeart/2018/5/layout/IconCircleLabelList"/>
    <dgm:cxn modelId="{D57EFE02-043D-4910-A99B-7BF2FE655C41}" type="presParOf" srcId="{1F9399B3-3CED-4610-8A78-1B3D24AF0F1D}" destId="{B6964AFC-EB01-4AE8-A96F-140A688C1B86}" srcOrd="1" destOrd="0" presId="urn:microsoft.com/office/officeart/2018/5/layout/IconCircleLabelList"/>
    <dgm:cxn modelId="{2879C6C4-FBE8-48D1-BF0F-173066C24E14}" type="presParOf" srcId="{1F9399B3-3CED-4610-8A78-1B3D24AF0F1D}" destId="{003249E1-214F-4AED-A62C-119073582D05}" srcOrd="2" destOrd="0" presId="urn:microsoft.com/office/officeart/2018/5/layout/IconCircleLabelList"/>
    <dgm:cxn modelId="{464625F7-11E9-462E-BBEA-81383B7C5359}" type="presParOf" srcId="{003249E1-214F-4AED-A62C-119073582D05}" destId="{B8378CB2-E261-4B9E-A04C-2F06F7A5A59F}" srcOrd="0" destOrd="0" presId="urn:microsoft.com/office/officeart/2018/5/layout/IconCircleLabelList"/>
    <dgm:cxn modelId="{68EE9404-F1FB-417F-8950-9D9E8C412D53}" type="presParOf" srcId="{003249E1-214F-4AED-A62C-119073582D05}" destId="{2F25FBEE-0C8E-48D9-A03B-FA2ECCE376BA}" srcOrd="1" destOrd="0" presId="urn:microsoft.com/office/officeart/2018/5/layout/IconCircleLabelList"/>
    <dgm:cxn modelId="{B0964DDD-A370-4D64-8B2C-6723C579D704}" type="presParOf" srcId="{003249E1-214F-4AED-A62C-119073582D05}" destId="{BE38E274-82D4-4214-A46F-A8BD6E3DFC9B}" srcOrd="2" destOrd="0" presId="urn:microsoft.com/office/officeart/2018/5/layout/IconCircleLabelList"/>
    <dgm:cxn modelId="{6DAB8247-0E6A-4091-856D-D128B9701051}" type="presParOf" srcId="{003249E1-214F-4AED-A62C-119073582D05}" destId="{73CF7350-C947-4270-BA95-2FBFC81B5851}" srcOrd="3" destOrd="0" presId="urn:microsoft.com/office/officeart/2018/5/layout/IconCircleLabelList"/>
    <dgm:cxn modelId="{BF88E33B-4073-44E8-923F-2C4E849C15F7}" type="presParOf" srcId="{1F9399B3-3CED-4610-8A78-1B3D24AF0F1D}" destId="{BD8405FE-C3DB-407F-9E1D-52C5BA5C06F5}" srcOrd="3" destOrd="0" presId="urn:microsoft.com/office/officeart/2018/5/layout/IconCircleLabelList"/>
    <dgm:cxn modelId="{82515984-B650-4186-ABB9-BFA6331DC020}" type="presParOf" srcId="{1F9399B3-3CED-4610-8A78-1B3D24AF0F1D}" destId="{4857BF8F-614C-44C0-8D69-B55A0F7CB6CE}" srcOrd="4" destOrd="0" presId="urn:microsoft.com/office/officeart/2018/5/layout/IconCircleLabelList"/>
    <dgm:cxn modelId="{04FB1F2C-87E4-435B-AAA8-F5AE20961086}" type="presParOf" srcId="{4857BF8F-614C-44C0-8D69-B55A0F7CB6CE}" destId="{D5ED1E6F-1B8D-411F-8FC6-FE705BEE5121}" srcOrd="0" destOrd="0" presId="urn:microsoft.com/office/officeart/2018/5/layout/IconCircleLabelList"/>
    <dgm:cxn modelId="{8431BB07-AA13-4554-9F00-03C882B46022}" type="presParOf" srcId="{4857BF8F-614C-44C0-8D69-B55A0F7CB6CE}" destId="{799D7B32-299F-49C3-85EF-39A8FC72B4B2}" srcOrd="1" destOrd="0" presId="urn:microsoft.com/office/officeart/2018/5/layout/IconCircleLabelList"/>
    <dgm:cxn modelId="{8098748E-8357-4BF5-A1A7-E55A7D5C9DA7}" type="presParOf" srcId="{4857BF8F-614C-44C0-8D69-B55A0F7CB6CE}" destId="{3249D947-A085-4007-ABA9-05FF2DD9B831}" srcOrd="2" destOrd="0" presId="urn:microsoft.com/office/officeart/2018/5/layout/IconCircleLabelList"/>
    <dgm:cxn modelId="{8B57F53D-4FF7-4232-BC94-55811B4C4C28}" type="presParOf" srcId="{4857BF8F-614C-44C0-8D69-B55A0F7CB6CE}" destId="{BFAF4BED-62D2-4BFF-8E26-A9FC14910D3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A941C-8ABC-47BA-80D7-36E7D7DB019B}">
      <dsp:nvSpPr>
        <dsp:cNvPr id="0" name=""/>
        <dsp:cNvSpPr/>
      </dsp:nvSpPr>
      <dsp:spPr>
        <a:xfrm>
          <a:off x="0" y="0"/>
          <a:ext cx="5052219" cy="3276600"/>
        </a:xfrm>
        <a:prstGeom prst="roundRect">
          <a:avLst>
            <a:gd name="adj" fmla="val 85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2543006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Artificial Intelligence</a:t>
          </a:r>
        </a:p>
      </dsp:txBody>
      <dsp:txXfrm>
        <a:off x="81573" y="81573"/>
        <a:ext cx="4889073" cy="3113454"/>
      </dsp:txXfrm>
    </dsp:sp>
    <dsp:sp modelId="{F3AA999A-9D24-4000-8B07-AE89BC3C54A4}">
      <dsp:nvSpPr>
        <dsp:cNvPr id="0" name=""/>
        <dsp:cNvSpPr/>
      </dsp:nvSpPr>
      <dsp:spPr>
        <a:xfrm>
          <a:off x="126305" y="819150"/>
          <a:ext cx="4799608" cy="2293620"/>
        </a:xfrm>
        <a:prstGeom prst="roundRect">
          <a:avLst>
            <a:gd name="adj" fmla="val 105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45644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Machine Learning</a:t>
          </a:r>
        </a:p>
      </dsp:txBody>
      <dsp:txXfrm>
        <a:off x="196842" y="889687"/>
        <a:ext cx="4658534" cy="2152546"/>
      </dsp:txXfrm>
    </dsp:sp>
    <dsp:sp modelId="{1D262B39-6270-4D11-AE3C-ED4F0E9FC216}">
      <dsp:nvSpPr>
        <dsp:cNvPr id="0" name=""/>
        <dsp:cNvSpPr/>
      </dsp:nvSpPr>
      <dsp:spPr>
        <a:xfrm>
          <a:off x="252610" y="1638300"/>
          <a:ext cx="4546997" cy="1310640"/>
        </a:xfrm>
        <a:prstGeom prst="roundRect">
          <a:avLst>
            <a:gd name="adj" fmla="val 105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Deep Learning</a:t>
          </a:r>
        </a:p>
      </dsp:txBody>
      <dsp:txXfrm>
        <a:off x="292917" y="1678607"/>
        <a:ext cx="4466383" cy="1230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0FA49-5BE1-4EA5-87FD-660722A46678}">
      <dsp:nvSpPr>
        <dsp:cNvPr id="0" name=""/>
        <dsp:cNvSpPr/>
      </dsp:nvSpPr>
      <dsp:spPr>
        <a:xfrm>
          <a:off x="554099" y="683898"/>
          <a:ext cx="1475437" cy="14754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1B99B-2ECF-4E20-9D7B-0D58B8B1E7C1}">
      <dsp:nvSpPr>
        <dsp:cNvPr id="0" name=""/>
        <dsp:cNvSpPr/>
      </dsp:nvSpPr>
      <dsp:spPr>
        <a:xfrm>
          <a:off x="868537" y="998335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2062D-57F7-46DF-AFB5-770862BADBFB}">
      <dsp:nvSpPr>
        <dsp:cNvPr id="0" name=""/>
        <dsp:cNvSpPr/>
      </dsp:nvSpPr>
      <dsp:spPr>
        <a:xfrm>
          <a:off x="82443" y="2618898"/>
          <a:ext cx="2418750" cy="1497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dirty="0">
              <a:latin typeface="Calibri" panose="020F0502020204030204" pitchFamily="34" charset="0"/>
              <a:cs typeface="Calibri" panose="020F0502020204030204" pitchFamily="34" charset="0"/>
            </a:rPr>
            <a:t>Teaches computer to steer by example </a:t>
          </a:r>
        </a:p>
      </dsp:txBody>
      <dsp:txXfrm>
        <a:off x="82443" y="2618898"/>
        <a:ext cx="2418750" cy="1497803"/>
      </dsp:txXfrm>
    </dsp:sp>
    <dsp:sp modelId="{B8378CB2-E261-4B9E-A04C-2F06F7A5A59F}">
      <dsp:nvSpPr>
        <dsp:cNvPr id="0" name=""/>
        <dsp:cNvSpPr/>
      </dsp:nvSpPr>
      <dsp:spPr>
        <a:xfrm>
          <a:off x="3396131" y="683898"/>
          <a:ext cx="1475437" cy="14754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5FBEE-0C8E-48D9-A03B-FA2ECCE376BA}">
      <dsp:nvSpPr>
        <dsp:cNvPr id="0" name=""/>
        <dsp:cNvSpPr/>
      </dsp:nvSpPr>
      <dsp:spPr>
        <a:xfrm>
          <a:off x="3710568" y="998335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F7350-C947-4270-BA95-2FBFC81B5851}">
      <dsp:nvSpPr>
        <dsp:cNvPr id="0" name=""/>
        <dsp:cNvSpPr/>
      </dsp:nvSpPr>
      <dsp:spPr>
        <a:xfrm>
          <a:off x="2924475" y="2618898"/>
          <a:ext cx="2418750" cy="1497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dirty="0">
              <a:latin typeface="Calibri" panose="020F0502020204030204" pitchFamily="34" charset="0"/>
              <a:cs typeface="Calibri" panose="020F0502020204030204" pitchFamily="34" charset="0"/>
            </a:rPr>
            <a:t>Training computers to perform tasks that humans normally do </a:t>
          </a:r>
        </a:p>
      </dsp:txBody>
      <dsp:txXfrm>
        <a:off x="2924475" y="2618898"/>
        <a:ext cx="2418750" cy="1497803"/>
      </dsp:txXfrm>
    </dsp:sp>
    <dsp:sp modelId="{D5ED1E6F-1B8D-411F-8FC6-FE705BEE5121}">
      <dsp:nvSpPr>
        <dsp:cNvPr id="0" name=""/>
        <dsp:cNvSpPr/>
      </dsp:nvSpPr>
      <dsp:spPr>
        <a:xfrm>
          <a:off x="6238162" y="683898"/>
          <a:ext cx="1475437" cy="14754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D7B32-299F-49C3-85EF-39A8FC72B4B2}">
      <dsp:nvSpPr>
        <dsp:cNvPr id="0" name=""/>
        <dsp:cNvSpPr/>
      </dsp:nvSpPr>
      <dsp:spPr>
        <a:xfrm>
          <a:off x="6552599" y="998335"/>
          <a:ext cx="846562" cy="84656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F4BED-62D2-4BFF-8E26-A9FC14910D33}">
      <dsp:nvSpPr>
        <dsp:cNvPr id="0" name=""/>
        <dsp:cNvSpPr/>
      </dsp:nvSpPr>
      <dsp:spPr>
        <a:xfrm>
          <a:off x="5766506" y="2618898"/>
          <a:ext cx="2418750" cy="1497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dirty="0">
              <a:latin typeface="Calibri" panose="020F0502020204030204" pitchFamily="34" charset="0"/>
              <a:cs typeface="Calibri" panose="020F0502020204030204" pitchFamily="34" charset="0"/>
            </a:rPr>
            <a:t>Reduce time spent on administrative tasks &amp; risk of human error</a:t>
          </a:r>
        </a:p>
      </dsp:txBody>
      <dsp:txXfrm>
        <a:off x="5766506" y="2618898"/>
        <a:ext cx="2418750" cy="1497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FB94-4232-4DD6-8F42-EBCAF618BF6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E2CCC-2AC9-437D-8831-63A21FA30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2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0886F-1320-40EF-ABC8-836A13CF8A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7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0886F-1320-40EF-ABC8-836A13CF8A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6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0886F-1320-40EF-ABC8-836A13CF8A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7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0886F-1320-40EF-ABC8-836A13CF8A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64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0886F-1320-40EF-ABC8-836A13CF8A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1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0886F-1320-40EF-ABC8-836A13CF8A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6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9519" y="2939650"/>
            <a:ext cx="9372019" cy="1177780"/>
          </a:xfrm>
        </p:spPr>
        <p:txBody>
          <a:bodyPr anchor="b">
            <a:normAutofit/>
          </a:bodyPr>
          <a:lstStyle>
            <a:lvl1pPr>
              <a:defRPr sz="36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7477" y="4402068"/>
            <a:ext cx="9372020" cy="933882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F36C2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439519" y="5788334"/>
            <a:ext cx="9372020" cy="563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rgbClr val="F36C2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March 2021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582075"/>
            <a:ext cx="121920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95" y="360348"/>
            <a:ext cx="2786011" cy="2786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77" y="5368034"/>
            <a:ext cx="1842581" cy="122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8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278527" y="6477001"/>
            <a:ext cx="3417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98A42"/>
              </a:buClr>
              <a:buFont typeface="+mj-lt"/>
              <a:buNone/>
            </a:pPr>
            <a:fld id="{4E767558-C559-4A44-BA97-A8EEE0BC1F5E}" type="slidenum">
              <a:rPr lang="en-US" sz="1000" b="0" i="0" smtClean="0">
                <a:latin typeface="Arial"/>
                <a:cs typeface="Arial"/>
              </a:rPr>
              <a:pPr marL="0" indent="0" algn="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8A42"/>
                </a:buClr>
                <a:buFont typeface="+mj-lt"/>
                <a:buNone/>
              </a:pPr>
              <a:t>‹#›</a:t>
            </a:fld>
            <a:endParaRPr lang="en-US" sz="1000" b="0" i="0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9920" y="914400"/>
            <a:ext cx="1092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4231" y="199489"/>
            <a:ext cx="11153055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200" b="1" i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1"/>
          </p:nvPr>
        </p:nvSpPr>
        <p:spPr>
          <a:xfrm>
            <a:off x="548957" y="1044537"/>
            <a:ext cx="11023600" cy="5105400"/>
          </a:xfrm>
        </p:spPr>
        <p:txBody>
          <a:bodyPr>
            <a:normAutofit/>
          </a:bodyPr>
          <a:lstStyle>
            <a:lvl1pPr>
              <a:buClr>
                <a:srgbClr val="FF6900"/>
              </a:buClr>
              <a:defRPr sz="2400">
                <a:latin typeface="Calibri" pitchFamily="34" charset="0"/>
              </a:defRPr>
            </a:lvl1pPr>
            <a:lvl2pPr>
              <a:buClr>
                <a:srgbClr val="8BA9D8"/>
              </a:buClr>
              <a:defRPr sz="2200">
                <a:latin typeface="Calibri" pitchFamily="34" charset="0"/>
              </a:defRPr>
            </a:lvl2pPr>
            <a:lvl3pPr>
              <a:buClr>
                <a:srgbClr val="8BA9D8"/>
              </a:buClr>
              <a:defRPr sz="2000">
                <a:latin typeface="Calibri" pitchFamily="34" charset="0"/>
              </a:defRPr>
            </a:lvl3pPr>
            <a:lvl4pPr>
              <a:buClr>
                <a:srgbClr val="8BA9D8"/>
              </a:buClr>
              <a:defRPr sz="1800">
                <a:latin typeface="Calibri" pitchFamily="34" charset="0"/>
              </a:defRPr>
            </a:lvl4pPr>
            <a:lvl5pPr>
              <a:buClr>
                <a:srgbClr val="F36C21"/>
              </a:buClr>
              <a:defRPr sz="160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8" y="5643409"/>
            <a:ext cx="1013055" cy="1013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82" y="5705590"/>
            <a:ext cx="1630204" cy="7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2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84231" y="199489"/>
            <a:ext cx="11153055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200" b="1" i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29920" y="914400"/>
            <a:ext cx="1092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1278527" y="6477001"/>
            <a:ext cx="3417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98A42"/>
              </a:buClr>
              <a:buFont typeface="+mj-lt"/>
              <a:buNone/>
            </a:pPr>
            <a:fld id="{4E767558-C559-4A44-BA97-A8EEE0BC1F5E}" type="slidenum">
              <a:rPr lang="en-US" sz="1000" b="0" i="0" smtClean="0">
                <a:latin typeface="Arial"/>
                <a:cs typeface="Arial"/>
              </a:rPr>
              <a:pPr marL="0" indent="0" algn="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8A42"/>
                </a:buClr>
                <a:buFont typeface="+mj-lt"/>
                <a:buNone/>
              </a:pPr>
              <a:t>‹#›</a:t>
            </a:fld>
            <a:endParaRPr lang="en-US" sz="1000" b="0" i="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8" y="5643409"/>
            <a:ext cx="1013055" cy="1013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82" y="5705590"/>
            <a:ext cx="1630204" cy="7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1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84231" y="199489"/>
            <a:ext cx="11153055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200" b="1" i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278527" y="6477001"/>
            <a:ext cx="3417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98A42"/>
              </a:buClr>
              <a:buFont typeface="+mj-lt"/>
              <a:buNone/>
            </a:pPr>
            <a:fld id="{4E767558-C559-4A44-BA97-A8EEE0BC1F5E}" type="slidenum">
              <a:rPr lang="en-US" sz="1000" b="0" i="0" smtClean="0">
                <a:latin typeface="Arial"/>
                <a:cs typeface="Arial"/>
              </a:rPr>
              <a:pPr marL="0" indent="0" algn="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8A42"/>
                </a:buClr>
                <a:buFont typeface="+mj-lt"/>
                <a:buNone/>
              </a:pPr>
              <a:t>‹#›</a:t>
            </a:fld>
            <a:endParaRPr lang="en-US" sz="1000" b="0" i="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8" y="5643409"/>
            <a:ext cx="1013055" cy="1013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82" y="5705590"/>
            <a:ext cx="1630204" cy="7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1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84200" y="1371600"/>
            <a:ext cx="11023600" cy="4800600"/>
          </a:xfrm>
        </p:spPr>
        <p:txBody>
          <a:bodyPr>
            <a:normAutofit/>
          </a:bodyPr>
          <a:lstStyle>
            <a:lvl1pPr>
              <a:buClr>
                <a:srgbClr val="FF6900"/>
              </a:buClr>
              <a:defRPr sz="2400">
                <a:latin typeface="Calibri" pitchFamily="34" charset="0"/>
              </a:defRPr>
            </a:lvl1pPr>
            <a:lvl2pPr>
              <a:buClr>
                <a:srgbClr val="8BA9D8"/>
              </a:buClr>
              <a:defRPr sz="2200">
                <a:latin typeface="Calibri" pitchFamily="34" charset="0"/>
              </a:defRPr>
            </a:lvl2pPr>
            <a:lvl3pPr>
              <a:buClr>
                <a:srgbClr val="8BA9D8"/>
              </a:buClr>
              <a:defRPr sz="2000">
                <a:latin typeface="Calibri" pitchFamily="34" charset="0"/>
              </a:defRPr>
            </a:lvl3pPr>
            <a:lvl4pPr>
              <a:buClr>
                <a:srgbClr val="8BA9D8"/>
              </a:buClr>
              <a:defRPr sz="1800">
                <a:latin typeface="Calibri" pitchFamily="34" charset="0"/>
              </a:defRPr>
            </a:lvl4pPr>
            <a:lvl5pPr>
              <a:buClr>
                <a:srgbClr val="F36C21"/>
              </a:buClr>
              <a:defRPr sz="160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4231" y="199489"/>
            <a:ext cx="11153055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200" b="1" i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179" y="807720"/>
            <a:ext cx="11154108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rgbClr val="FF6900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Slide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9920" y="1295400"/>
            <a:ext cx="1092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1278527" y="6477001"/>
            <a:ext cx="3417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98A42"/>
              </a:buClr>
              <a:buFont typeface="+mj-lt"/>
              <a:buNone/>
            </a:pPr>
            <a:fld id="{4E767558-C559-4A44-BA97-A8EEE0BC1F5E}" type="slidenum">
              <a:rPr lang="en-US" sz="1000" b="0" i="0" smtClean="0">
                <a:latin typeface="Arial"/>
                <a:cs typeface="Arial"/>
              </a:rPr>
              <a:pPr marL="0" indent="0" algn="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8A42"/>
                </a:buClr>
                <a:buFont typeface="+mj-lt"/>
                <a:buNone/>
              </a:pPr>
              <a:t>‹#›</a:t>
            </a:fld>
            <a:endParaRPr lang="en-US" sz="1000" b="0" i="0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8" y="5643409"/>
            <a:ext cx="1013055" cy="10130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82" y="5705590"/>
            <a:ext cx="1630204" cy="7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2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84200" y="1066800"/>
            <a:ext cx="5410200" cy="5105400"/>
          </a:xfrm>
        </p:spPr>
        <p:txBody>
          <a:bodyPr>
            <a:normAutofit/>
          </a:bodyPr>
          <a:lstStyle>
            <a:lvl1pPr>
              <a:buClr>
                <a:srgbClr val="FF6900"/>
              </a:buClr>
              <a:defRPr sz="2400">
                <a:latin typeface="Calibri" pitchFamily="34" charset="0"/>
              </a:defRPr>
            </a:lvl1pPr>
            <a:lvl2pPr>
              <a:buClr>
                <a:srgbClr val="8BA9D8"/>
              </a:buClr>
              <a:defRPr sz="2200">
                <a:latin typeface="Calibri" pitchFamily="34" charset="0"/>
              </a:defRPr>
            </a:lvl2pPr>
            <a:lvl3pPr>
              <a:buClr>
                <a:srgbClr val="8BA9D8"/>
              </a:buClr>
              <a:defRPr sz="2000">
                <a:latin typeface="Calibri" pitchFamily="34" charset="0"/>
              </a:defRPr>
            </a:lvl3pPr>
            <a:lvl4pPr>
              <a:buClr>
                <a:srgbClr val="8BA9D8"/>
              </a:buClr>
              <a:defRPr sz="1800">
                <a:latin typeface="Calibri" pitchFamily="34" charset="0"/>
              </a:defRPr>
            </a:lvl4pPr>
            <a:lvl5pPr>
              <a:buClr>
                <a:srgbClr val="F36C21"/>
              </a:buClr>
              <a:defRPr sz="160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4231" y="199489"/>
            <a:ext cx="11153055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200" b="1" i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9920" y="914400"/>
            <a:ext cx="1092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161660" y="1066800"/>
            <a:ext cx="5410200" cy="5105400"/>
          </a:xfrm>
        </p:spPr>
        <p:txBody>
          <a:bodyPr>
            <a:normAutofit/>
          </a:bodyPr>
          <a:lstStyle>
            <a:lvl1pPr>
              <a:buClr>
                <a:srgbClr val="FF6900"/>
              </a:buClr>
              <a:defRPr sz="2400">
                <a:latin typeface="Calibri" pitchFamily="34" charset="0"/>
              </a:defRPr>
            </a:lvl1pPr>
            <a:lvl2pPr>
              <a:buClr>
                <a:srgbClr val="8BA9D8"/>
              </a:buClr>
              <a:defRPr sz="2200">
                <a:latin typeface="Calibri" pitchFamily="34" charset="0"/>
              </a:defRPr>
            </a:lvl2pPr>
            <a:lvl3pPr>
              <a:buClr>
                <a:srgbClr val="8BA9D8"/>
              </a:buClr>
              <a:defRPr sz="2000">
                <a:latin typeface="Calibri" pitchFamily="34" charset="0"/>
              </a:defRPr>
            </a:lvl3pPr>
            <a:lvl4pPr>
              <a:buClr>
                <a:srgbClr val="8BA9D8"/>
              </a:buClr>
              <a:defRPr sz="1800">
                <a:latin typeface="Calibri" pitchFamily="34" charset="0"/>
              </a:defRPr>
            </a:lvl4pPr>
            <a:lvl5pPr>
              <a:buClr>
                <a:srgbClr val="F36C21"/>
              </a:buClr>
              <a:defRPr sz="160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3" y="5643410"/>
            <a:ext cx="1350740" cy="101305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278527" y="6477001"/>
            <a:ext cx="3417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98A42"/>
              </a:buClr>
              <a:buFont typeface="+mj-lt"/>
              <a:buNone/>
            </a:pPr>
            <a:fld id="{4E767558-C559-4A44-BA97-A8EEE0BC1F5E}" type="slidenum">
              <a:rPr lang="en-US" sz="1000" b="0" i="0" smtClean="0">
                <a:latin typeface="Arial"/>
                <a:cs typeface="Arial"/>
              </a:rPr>
              <a:pPr marL="0" indent="0" algn="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8A42"/>
                </a:buClr>
                <a:buFont typeface="+mj-lt"/>
                <a:buNone/>
              </a:pPr>
              <a:t>‹#›</a:t>
            </a:fld>
            <a:endParaRPr lang="en-US" sz="1000" b="0" i="0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380" y="5705591"/>
            <a:ext cx="2173605" cy="7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2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508000" y="3276600"/>
            <a:ext cx="11129285" cy="2895600"/>
          </a:xfrm>
        </p:spPr>
        <p:txBody>
          <a:bodyPr>
            <a:normAutofit/>
          </a:bodyPr>
          <a:lstStyle>
            <a:lvl1pPr marL="228600" indent="-228600">
              <a:buClr>
                <a:srgbClr val="FBA252"/>
              </a:buClr>
              <a:buFont typeface="+mj-lt"/>
              <a:buAutoNum type="arabicPeriod"/>
              <a:defRPr sz="1800" baseline="0">
                <a:latin typeface="Calibri" pitchFamily="34" charset="0"/>
              </a:defRPr>
            </a:lvl1pPr>
            <a:lvl2pPr marL="635000" indent="-177800">
              <a:buClr>
                <a:srgbClr val="8BA9D8"/>
              </a:buClr>
              <a:buFont typeface="Arial" pitchFamily="34" charset="0"/>
              <a:buChar char="•"/>
              <a:defRPr sz="1600">
                <a:latin typeface="Calibri" pitchFamily="34" charset="0"/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 —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84231" y="236049"/>
            <a:ext cx="11153055" cy="58477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200" b="1" i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179" y="822960"/>
            <a:ext cx="11154108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rgbClr val="FF6900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Slide Subtitle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507999" y="1371600"/>
            <a:ext cx="11129287" cy="18338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lnSpc>
                <a:spcPct val="150000"/>
              </a:lnSpc>
              <a:spcBef>
                <a:spcPts val="336"/>
              </a:spcBef>
              <a:spcAft>
                <a:spcPts val="0"/>
              </a:spcAft>
              <a:buFontTx/>
              <a:buNone/>
              <a:defRPr lang="en-US" sz="1800" b="0" i="0" u="none" strike="noStrike" baseline="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1295400"/>
            <a:ext cx="1092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278527" y="6477001"/>
            <a:ext cx="3417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98A42"/>
              </a:buClr>
              <a:buFont typeface="+mj-lt"/>
              <a:buNone/>
            </a:pPr>
            <a:fld id="{4E767558-C559-4A44-BA97-A8EEE0BC1F5E}" type="slidenum">
              <a:rPr lang="en-US" sz="1000" b="0" i="0" smtClean="0">
                <a:latin typeface="Arial"/>
                <a:cs typeface="Arial"/>
              </a:rPr>
              <a:pPr marL="0" indent="0" algn="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8A42"/>
                </a:buClr>
                <a:buFont typeface="+mj-lt"/>
                <a:buNone/>
              </a:pPr>
              <a:t>‹#›</a:t>
            </a:fld>
            <a:endParaRPr lang="en-US" sz="1000" b="0" i="0" dirty="0"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8" y="5643409"/>
            <a:ext cx="1013055" cy="10130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82" y="5705590"/>
            <a:ext cx="1630204" cy="7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5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84231" y="199489"/>
            <a:ext cx="11153055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200" b="1" i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4572000" y="1213464"/>
            <a:ext cx="7010400" cy="457200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1">
                <a:solidFill>
                  <a:srgbClr val="FF69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4572000" y="1708764"/>
            <a:ext cx="7010400" cy="457200"/>
          </a:xfrm>
        </p:spPr>
        <p:txBody>
          <a:bodyPr anchor="t">
            <a:noAutofit/>
          </a:bodyPr>
          <a:lstStyle>
            <a:lvl1pPr marL="0" indent="0" algn="r">
              <a:spcBef>
                <a:spcPts val="400"/>
              </a:spcBef>
              <a:spcAft>
                <a:spcPts val="400"/>
              </a:spcAft>
              <a:buNone/>
              <a:defRPr sz="1800" b="0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enter Contact Information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572000" y="2438400"/>
            <a:ext cx="7010400" cy="457200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1">
                <a:solidFill>
                  <a:srgbClr val="FF69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4572000" y="2941320"/>
            <a:ext cx="7010400" cy="457200"/>
          </a:xfrm>
        </p:spPr>
        <p:txBody>
          <a:bodyPr anchor="t">
            <a:noAutofit/>
          </a:bodyPr>
          <a:lstStyle>
            <a:lvl1pPr marL="0" indent="0" algn="r">
              <a:spcBef>
                <a:spcPts val="400"/>
              </a:spcBef>
              <a:spcAft>
                <a:spcPts val="400"/>
              </a:spcAft>
              <a:buNone/>
              <a:defRPr sz="1800" b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enter Contact Information</a:t>
            </a:r>
          </a:p>
          <a:p>
            <a:pPr lvl="0"/>
            <a:endParaRPr lang="en-US" dirty="0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20" hasCustomPrompt="1"/>
          </p:nvPr>
        </p:nvSpPr>
        <p:spPr>
          <a:xfrm>
            <a:off x="4572000" y="3640320"/>
            <a:ext cx="7010400" cy="457200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1">
                <a:solidFill>
                  <a:srgbClr val="FF69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2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4572000" y="4143240"/>
            <a:ext cx="7010400" cy="457200"/>
          </a:xfrm>
        </p:spPr>
        <p:txBody>
          <a:bodyPr anchor="t">
            <a:noAutofit/>
          </a:bodyPr>
          <a:lstStyle>
            <a:lvl1pPr marL="0" indent="0" algn="r">
              <a:spcBef>
                <a:spcPts val="400"/>
              </a:spcBef>
              <a:spcAft>
                <a:spcPts val="400"/>
              </a:spcAft>
              <a:buNone/>
              <a:defRPr sz="1800" b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enter Contact Information</a:t>
            </a:r>
          </a:p>
          <a:p>
            <a:pPr lvl="0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82076"/>
            <a:ext cx="121920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609600" y="913311"/>
            <a:ext cx="1092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9" y="1305836"/>
            <a:ext cx="3390972" cy="33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7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AE21777C-9391-4F27-A0F1-DFD259E56658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D2216F56-E94C-46AF-883F-C51831788F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4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5" r:id="rId6"/>
    <p:sldLayoutId id="2147483650" r:id="rId7"/>
    <p:sldLayoutId id="214748365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Artificial Intelligence – Reshaping Insurance Markets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21684" y="4419600"/>
            <a:ext cx="9372020" cy="933882"/>
          </a:xfrm>
        </p:spPr>
        <p:txBody>
          <a:bodyPr>
            <a:normAutofit/>
          </a:bodyPr>
          <a:lstStyle/>
          <a:p>
            <a:r>
              <a:rPr lang="en-US" dirty="0"/>
              <a:t>Presented by Mitch Caster, Maggie Sun and </a:t>
            </a:r>
            <a:r>
              <a:rPr lang="en-US" dirty="0" err="1"/>
              <a:t>Elze</a:t>
            </a:r>
            <a:r>
              <a:rPr lang="en-US" dirty="0"/>
              <a:t> Van </a:t>
            </a:r>
            <a:r>
              <a:rPr lang="en-US" dirty="0" err="1"/>
              <a:t>Zyl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0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301B59-738C-434D-9992-DDCD0012EA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Faster to buy insurance with less involvement on the part of the insurer and the insured</a:t>
            </a:r>
          </a:p>
          <a:p>
            <a:r>
              <a:rPr lang="en-US" dirty="0"/>
              <a:t>Save on staffing while also providing around-the-clock value to customers </a:t>
            </a:r>
          </a:p>
          <a:p>
            <a:r>
              <a:rPr lang="en-US" dirty="0"/>
              <a:t>Insureds have </a:t>
            </a:r>
            <a:r>
              <a:rPr lang="en-US" dirty="0">
                <a:solidFill>
                  <a:srgbClr val="FE6B01"/>
                </a:solidFill>
              </a:rPr>
              <a:t>24/7 </a:t>
            </a:r>
            <a:r>
              <a:rPr lang="en-US" dirty="0"/>
              <a:t>access to services</a:t>
            </a:r>
          </a:p>
          <a:p>
            <a:r>
              <a:rPr lang="en-US" dirty="0"/>
              <a:t>A recent study found that </a:t>
            </a:r>
            <a:r>
              <a:rPr lang="en-US" dirty="0">
                <a:solidFill>
                  <a:srgbClr val="FE6B01"/>
                </a:solidFill>
              </a:rPr>
              <a:t>74%</a:t>
            </a:r>
            <a:r>
              <a:rPr lang="en-US" dirty="0"/>
              <a:t> of customers say they would be happy to get computer-generated insurance advice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05E69-FD5F-4BC9-99A4-1647107D98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Artificial Intelligence Impact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D264C62-4755-4543-AB31-BC5F8E22CC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2. Around the clock accessibility</a:t>
            </a:r>
          </a:p>
        </p:txBody>
      </p:sp>
    </p:spTree>
    <p:extLst>
      <p:ext uri="{BB962C8B-B14F-4D97-AF65-F5344CB8AC3E}">
        <p14:creationId xmlns:p14="http://schemas.microsoft.com/office/powerpoint/2010/main" val="72442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301B59-738C-434D-9992-DDCD0012EA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Revolutionize the way customers purchase insurance </a:t>
            </a:r>
          </a:p>
          <a:p>
            <a:r>
              <a:rPr lang="en-US"/>
              <a:t>Enable engagement with all customers on personalized level </a:t>
            </a:r>
          </a:p>
          <a:p>
            <a:r>
              <a:rPr lang="en-US"/>
              <a:t>Create a full profile that can be used to offer only relevant products </a:t>
            </a:r>
          </a:p>
          <a:p>
            <a:r>
              <a:rPr lang="en-US"/>
              <a:t>Retain an insured’s preferences </a:t>
            </a:r>
          </a:p>
          <a:p>
            <a:r>
              <a:rPr lang="en-US"/>
              <a:t>Hone in on relative coverages based on insured’s preferences </a:t>
            </a:r>
          </a:p>
          <a:p>
            <a:r>
              <a:rPr lang="en-US"/>
              <a:t>Prevent attrition or lapses through insights on customers, their behaviors and their risk for letting policies lapse 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05E69-FD5F-4BC9-99A4-1647107D98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Artificial Intelligence Impact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D264C62-4755-4543-AB31-BC5F8E22CC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3. Personalized input into products</a:t>
            </a:r>
          </a:p>
        </p:txBody>
      </p:sp>
    </p:spTree>
    <p:extLst>
      <p:ext uri="{BB962C8B-B14F-4D97-AF65-F5344CB8AC3E}">
        <p14:creationId xmlns:p14="http://schemas.microsoft.com/office/powerpoint/2010/main" val="310070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Challenges Implementing Artificial Intelligence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35" y="1143000"/>
            <a:ext cx="4510445" cy="412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8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Actuarial Challenges – Paid Loss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Historical paid patterns may become less predictive</a:t>
            </a:r>
          </a:p>
          <a:p>
            <a:pPr>
              <a:spcAft>
                <a:spcPts val="600"/>
              </a:spcAft>
            </a:pPr>
            <a:r>
              <a:rPr lang="en-US" dirty="0"/>
              <a:t>Possible responses could include:</a:t>
            </a:r>
          </a:p>
          <a:p>
            <a:pPr lvl="1">
              <a:spcAft>
                <a:spcPts val="600"/>
              </a:spcAft>
            </a:pPr>
            <a:r>
              <a:rPr lang="en-US" dirty="0" err="1"/>
              <a:t>Berquest</a:t>
            </a:r>
            <a:r>
              <a:rPr lang="en-US" dirty="0"/>
              <a:t>-Sherman Method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Heavy reliance on more recent development factors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Industry benchmarks pooling AI driven entities</a:t>
            </a:r>
          </a:p>
          <a:p>
            <a:pPr>
              <a:spcAft>
                <a:spcPts val="600"/>
              </a:spcAft>
            </a:pPr>
            <a:r>
              <a:rPr lang="en-US" dirty="0"/>
              <a:t>The response’s potential impact on the bottom line: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Under reaction = less competitive products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Over reaction = high loss ratios</a:t>
            </a:r>
          </a:p>
        </p:txBody>
      </p:sp>
    </p:spTree>
    <p:extLst>
      <p:ext uri="{BB962C8B-B14F-4D97-AF65-F5344CB8AC3E}">
        <p14:creationId xmlns:p14="http://schemas.microsoft.com/office/powerpoint/2010/main" val="317832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957" y="228600"/>
            <a:ext cx="8364791" cy="584775"/>
          </a:xfrm>
        </p:spPr>
        <p:txBody>
          <a:bodyPr/>
          <a:lstStyle/>
          <a:p>
            <a:r>
              <a:rPr lang="en-US"/>
              <a:t>Regulatory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/>
              <a:t>NAIC</a:t>
            </a:r>
            <a:r>
              <a:rPr lang="en-US" dirty="0"/>
              <a:t> Principles on Artificial Intelligence*</a:t>
            </a:r>
          </a:p>
          <a:p>
            <a:pPr lvl="1"/>
            <a:r>
              <a:rPr lang="en-US" dirty="0">
                <a:solidFill>
                  <a:srgbClr val="FE6B01"/>
                </a:solidFill>
              </a:rPr>
              <a:t>F</a:t>
            </a:r>
            <a:r>
              <a:rPr lang="en-US" dirty="0"/>
              <a:t>air and Ethical: Should respect the rule of law</a:t>
            </a:r>
          </a:p>
          <a:p>
            <a:pPr lvl="1"/>
            <a:r>
              <a:rPr lang="en-US" dirty="0">
                <a:solidFill>
                  <a:srgbClr val="FE6B01"/>
                </a:solidFill>
              </a:rPr>
              <a:t>A</a:t>
            </a:r>
            <a:r>
              <a:rPr lang="en-US" dirty="0"/>
              <a:t>ccountable: AI actors should be accountable that AI systems comply with these principles</a:t>
            </a:r>
          </a:p>
          <a:p>
            <a:pPr lvl="1"/>
            <a:r>
              <a:rPr lang="en-US" dirty="0">
                <a:solidFill>
                  <a:srgbClr val="FE6B01"/>
                </a:solidFill>
              </a:rPr>
              <a:t>C</a:t>
            </a:r>
            <a:r>
              <a:rPr lang="en-US" dirty="0"/>
              <a:t>ompliant and Regulations: AI actors should have knowledge and resources to comply with all insurance laws and regulations</a:t>
            </a:r>
          </a:p>
          <a:p>
            <a:pPr lvl="1"/>
            <a:r>
              <a:rPr lang="en-US" dirty="0">
                <a:solidFill>
                  <a:srgbClr val="FE6B01"/>
                </a:solidFill>
              </a:rPr>
              <a:t>T</a:t>
            </a:r>
            <a:r>
              <a:rPr lang="en-US" dirty="0"/>
              <a:t>ransparent: AI actors should have responsible disclosures regarding AI systems to relevant stakeholders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FE6B01"/>
                </a:solidFill>
              </a:rPr>
              <a:t>S</a:t>
            </a:r>
            <a:r>
              <a:rPr lang="en-US" dirty="0"/>
              <a:t>ecure, Safe, and Robust: AI systems should be safe, secure, and robust throughout the entire life cycle </a:t>
            </a:r>
          </a:p>
          <a:p>
            <a:pPr marL="0" indent="0">
              <a:buNone/>
            </a:pPr>
            <a:r>
              <a:rPr lang="en-US" sz="2000" dirty="0"/>
              <a:t>*Summarized for conciseness</a:t>
            </a:r>
          </a:p>
        </p:txBody>
      </p:sp>
    </p:spTree>
    <p:extLst>
      <p:ext uri="{BB962C8B-B14F-4D97-AF65-F5344CB8AC3E}">
        <p14:creationId xmlns:p14="http://schemas.microsoft.com/office/powerpoint/2010/main" val="2636151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Regulatory Issues,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Ethical issues become a huge focus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Artificial Intelligence products need to be accessible to all individuals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AI systems must avoid bias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Discriminatory rates: Drawing the line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Fitbit data and health insurance rates</a:t>
            </a:r>
          </a:p>
          <a:p>
            <a:pPr>
              <a:spcAft>
                <a:spcPts val="600"/>
              </a:spcAft>
            </a:pPr>
            <a:r>
              <a:rPr lang="en-US" dirty="0"/>
              <a:t>Protection regarding insured’s data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Open web interactions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20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Specific Lines of Business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3692662" cy="245522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37745"/>
            <a:ext cx="3771900" cy="245522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40" y="3946454"/>
            <a:ext cx="4203835" cy="243681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4349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Insurance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Current State of the Market: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Cost breakdown: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FE6B01"/>
                </a:solidFill>
              </a:rPr>
              <a:t>90% </a:t>
            </a:r>
            <a:r>
              <a:rPr lang="en-US" dirty="0"/>
              <a:t>Expenses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FE6B01"/>
                </a:solidFill>
              </a:rPr>
              <a:t>5% </a:t>
            </a:r>
            <a:r>
              <a:rPr lang="en-US" dirty="0"/>
              <a:t>Claim Payments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FE6B01"/>
                </a:solidFill>
              </a:rPr>
              <a:t>5% </a:t>
            </a:r>
            <a:r>
              <a:rPr lang="en-US" dirty="0"/>
              <a:t>Profit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Title Searches need to be thorough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Results in being costly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Top 4 insurers account for over </a:t>
            </a:r>
            <a:r>
              <a:rPr lang="en-US" dirty="0">
                <a:solidFill>
                  <a:srgbClr val="FE6B01"/>
                </a:solidFill>
              </a:rPr>
              <a:t>85%</a:t>
            </a:r>
            <a:r>
              <a:rPr lang="en-US" dirty="0"/>
              <a:t> of written premium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AI provides an opportunity for a more competitive market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84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Insurance,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AI Impact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Reduce title search costs and improve efficiency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Areas for automation/improvement 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Task and process tracking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Workflow management 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Communication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Search and Examinations </a:t>
            </a:r>
          </a:p>
          <a:p>
            <a:pPr>
              <a:spcAft>
                <a:spcPts val="600"/>
              </a:spcAft>
            </a:pPr>
            <a:r>
              <a:rPr lang="en-US" dirty="0"/>
              <a:t>Challenges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Management and programming costs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1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Cyber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Current State of the Market: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Consulting Actuary </a:t>
            </a:r>
            <a:r>
              <a:rPr lang="en-US" dirty="0">
                <a:solidFill>
                  <a:srgbClr val="FE6B01"/>
                </a:solidFill>
              </a:rPr>
              <a:t>Nick Gurgone, </a:t>
            </a:r>
            <a:r>
              <a:rPr lang="en-US" dirty="0" err="1">
                <a:solidFill>
                  <a:srgbClr val="FE6B01"/>
                </a:solidFill>
              </a:rPr>
              <a:t>FCAS</a:t>
            </a:r>
            <a:r>
              <a:rPr lang="en-US" dirty="0">
                <a:solidFill>
                  <a:srgbClr val="FE6B01"/>
                </a:solidFill>
              </a:rPr>
              <a:t>,</a:t>
            </a:r>
            <a:r>
              <a:rPr lang="en-US" dirty="0"/>
              <a:t> blog on cyber insurance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FE6B01"/>
                </a:solidFill>
              </a:rPr>
              <a:t>96% </a:t>
            </a:r>
            <a:r>
              <a:rPr lang="en-US" dirty="0"/>
              <a:t>of policy counts are package policies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FE6B01"/>
                </a:solidFill>
              </a:rPr>
              <a:t>43% </a:t>
            </a:r>
            <a:r>
              <a:rPr lang="en-US" dirty="0"/>
              <a:t>of premiums come from package policies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Insured's mindset regarding their exposure</a:t>
            </a:r>
          </a:p>
          <a:p>
            <a:pPr>
              <a:spcAft>
                <a:spcPts val="600"/>
              </a:spcAft>
            </a:pPr>
            <a:r>
              <a:rPr lang="en-US" dirty="0"/>
              <a:t>AI’s Impact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 market might experience significant lag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Small- to mid-market risks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Regulations and a cyber requirement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5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84200" y="1066800"/>
            <a:ext cx="6350000" cy="5105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Graduate from the University of Pretoria, South Africa </a:t>
            </a:r>
          </a:p>
          <a:p>
            <a:pPr>
              <a:spcAft>
                <a:spcPts val="600"/>
              </a:spcAft>
            </a:pPr>
            <a:r>
              <a:rPr lang="en-US" dirty="0"/>
              <a:t>Currently a graduate student studying Actuarial Science at Illinois State University </a:t>
            </a:r>
          </a:p>
          <a:p>
            <a:pPr>
              <a:spcAft>
                <a:spcPts val="600"/>
              </a:spcAft>
            </a:pPr>
            <a:r>
              <a:rPr lang="en-US" dirty="0"/>
              <a:t>Graduate Assistant at Illinois State University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Meet the Presenters – Elzé van Zyl</a:t>
            </a:r>
          </a:p>
        </p:txBody>
      </p:sp>
      <p:pic>
        <p:nvPicPr>
          <p:cNvPr id="8" name="Content Placeholder 7" descr="A person smiling with the hand on the chin&#10;&#10;Description automatically generated with low confidence">
            <a:extLst>
              <a:ext uri="{FF2B5EF4-FFF2-40B4-BE49-F238E27FC236}">
                <a16:creationId xmlns:a16="http://schemas.microsoft.com/office/drawing/2014/main" id="{5CA1753C-46DE-4C9D-A97C-D6BD3F59AA8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53"/>
          <a:stretch/>
        </p:blipFill>
        <p:spPr>
          <a:xfrm>
            <a:off x="8534400" y="1066800"/>
            <a:ext cx="2997434" cy="375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8391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957" y="228600"/>
            <a:ext cx="8364791" cy="584775"/>
          </a:xfrm>
        </p:spPr>
        <p:txBody>
          <a:bodyPr/>
          <a:lstStyle/>
          <a:p>
            <a:r>
              <a:rPr lang="en-US" dirty="0"/>
              <a:t>Long-Term Care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Current State of the Market:</a:t>
            </a:r>
          </a:p>
          <a:p>
            <a:pPr lvl="1"/>
            <a:r>
              <a:rPr lang="en-US" dirty="0"/>
              <a:t>Hardening: 2018 data:</a:t>
            </a:r>
          </a:p>
          <a:p>
            <a:pPr lvl="2"/>
            <a:r>
              <a:rPr lang="en-US" dirty="0"/>
              <a:t>Private room = </a:t>
            </a:r>
            <a:r>
              <a:rPr lang="en-US" dirty="0">
                <a:solidFill>
                  <a:srgbClr val="FE6B01"/>
                </a:solidFill>
              </a:rPr>
              <a:t>$100,379</a:t>
            </a:r>
          </a:p>
          <a:p>
            <a:pPr lvl="2"/>
            <a:r>
              <a:rPr lang="en-US" dirty="0"/>
              <a:t>Assisted living = </a:t>
            </a:r>
            <a:r>
              <a:rPr lang="en-US" dirty="0">
                <a:solidFill>
                  <a:srgbClr val="FE6B01"/>
                </a:solidFill>
              </a:rPr>
              <a:t>$46,350</a:t>
            </a:r>
          </a:p>
          <a:p>
            <a:pPr lvl="1"/>
            <a:r>
              <a:rPr lang="en-US" dirty="0"/>
              <a:t>Increased life expectancy complexity</a:t>
            </a:r>
          </a:p>
          <a:p>
            <a:r>
              <a:rPr lang="en-US" dirty="0"/>
              <a:t>AI’s Uses</a:t>
            </a:r>
          </a:p>
          <a:p>
            <a:pPr lvl="1"/>
            <a:r>
              <a:rPr lang="en-US" dirty="0"/>
              <a:t>More accurate life expectancy</a:t>
            </a:r>
          </a:p>
          <a:p>
            <a:pPr lvl="1"/>
            <a:r>
              <a:rPr lang="en-US" dirty="0"/>
              <a:t>Early identification of risks</a:t>
            </a:r>
          </a:p>
          <a:p>
            <a:r>
              <a:rPr lang="en-US" dirty="0"/>
              <a:t>Challenges for AI Implementation</a:t>
            </a:r>
          </a:p>
          <a:p>
            <a:pPr lvl="1"/>
            <a:r>
              <a:rPr lang="en-US" dirty="0"/>
              <a:t>Older demographic and technology may slow affect</a:t>
            </a:r>
          </a:p>
          <a:p>
            <a:pPr lvl="1"/>
            <a:r>
              <a:rPr lang="en-US" dirty="0"/>
              <a:t>Ethical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29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 for Your Attention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/>
              <a:t>Mitch Caster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/>
              <a:t>Mcaster@Pinnacleactuaries.com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/>
              <a:t>Maggie Sun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/>
              <a:t>Msun@Pinnacleactuaries.com</a:t>
            </a:r>
            <a:endParaRPr lang="en-US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/>
              <a:t>Elzé van Zyl</a:t>
            </a:r>
            <a:endParaRPr lang="en-US" dirty="0"/>
          </a:p>
        </p:txBody>
      </p:sp>
      <p:sp>
        <p:nvSpPr>
          <p:cNvPr id="8" name="Content Placeholder 1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/>
              <a:t>elzevzyl@gmail.com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2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84200" y="1066800"/>
            <a:ext cx="7112000" cy="5105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Graduate from Wellesley College in Wellesley, MA</a:t>
            </a:r>
          </a:p>
          <a:p>
            <a:pPr>
              <a:spcAft>
                <a:spcPts val="600"/>
              </a:spcAft>
            </a:pPr>
            <a:r>
              <a:rPr lang="en-US" dirty="0"/>
              <a:t>With Pinnacle since January 2020 </a:t>
            </a:r>
          </a:p>
          <a:p>
            <a:pPr>
              <a:spcAft>
                <a:spcPts val="600"/>
              </a:spcAft>
            </a:pPr>
            <a:r>
              <a:rPr lang="en-US" dirty="0"/>
              <a:t>Experience in loss reserving and enterprise risk captive markets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Meet the Presenters – Maggie Sun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066800"/>
            <a:ext cx="2313782" cy="3470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03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Meet the Presenters – Mitch Caster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48957" y="1044537"/>
            <a:ext cx="6994843" cy="5105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Graduate from Franklin College in Franklin, IN</a:t>
            </a:r>
          </a:p>
          <a:p>
            <a:pPr>
              <a:spcAft>
                <a:spcPts val="600"/>
              </a:spcAft>
            </a:pPr>
            <a:r>
              <a:rPr lang="en-US" dirty="0"/>
              <a:t>With Pinnacle since September 2019</a:t>
            </a:r>
          </a:p>
          <a:p>
            <a:pPr>
              <a:spcAft>
                <a:spcPts val="600"/>
              </a:spcAft>
            </a:pPr>
            <a:r>
              <a:rPr lang="en-US" dirty="0"/>
              <a:t>Experience in loss reserving, feasibility studies and enterprise risk captive markets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044538"/>
            <a:ext cx="2438400" cy="3657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423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1787-B444-45FC-94F4-C7AFC7481E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8A0D9-D776-4BE6-A556-4AC420D5A7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8958" y="1066800"/>
            <a:ext cx="11023600" cy="51054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Defining Artificial Intelligence (AI)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Impact of AI on insurance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Main challenges influencing AI implementation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Reactions from specific lines of business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Questions from the panel</a:t>
            </a:r>
          </a:p>
        </p:txBody>
      </p:sp>
    </p:spTree>
    <p:extLst>
      <p:ext uri="{BB962C8B-B14F-4D97-AF65-F5344CB8AC3E}">
        <p14:creationId xmlns:p14="http://schemas.microsoft.com/office/powerpoint/2010/main" val="422609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28426" y="4648200"/>
            <a:ext cx="8211376" cy="720000"/>
            <a:chOff x="656999" y="4851900"/>
            <a:chExt cx="7830001" cy="720000"/>
          </a:xfrm>
        </p:grpSpPr>
        <p:sp>
          <p:nvSpPr>
            <p:cNvPr id="8" name="Freeform 7"/>
            <p:cNvSpPr/>
            <p:nvPr/>
          </p:nvSpPr>
          <p:spPr>
            <a:xfrm>
              <a:off x="656999" y="4851900"/>
              <a:ext cx="3600000" cy="720000"/>
            </a:xfrm>
            <a:custGeom>
              <a:avLst/>
              <a:gdLst>
                <a:gd name="connsiteX0" fmla="*/ 0 w 3600000"/>
                <a:gd name="connsiteY0" fmla="*/ 0 h 720000"/>
                <a:gd name="connsiteX1" fmla="*/ 3600000 w 3600000"/>
                <a:gd name="connsiteY1" fmla="*/ 0 h 720000"/>
                <a:gd name="connsiteX2" fmla="*/ 3600000 w 3600000"/>
                <a:gd name="connsiteY2" fmla="*/ 720000 h 720000"/>
                <a:gd name="connsiteX3" fmla="*/ 0 w 3600000"/>
                <a:gd name="connsiteY3" fmla="*/ 720000 h 720000"/>
                <a:gd name="connsiteX4" fmla="*/ 0 w 360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0" h="720000">
                  <a:moveTo>
                    <a:pt x="0" y="0"/>
                  </a:moveTo>
                  <a:lnTo>
                    <a:pt x="3600000" y="0"/>
                  </a:lnTo>
                  <a:lnTo>
                    <a:pt x="360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Exhibited by machines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887000" y="4851900"/>
              <a:ext cx="3600000" cy="720000"/>
            </a:xfrm>
            <a:custGeom>
              <a:avLst/>
              <a:gdLst>
                <a:gd name="connsiteX0" fmla="*/ 0 w 3600000"/>
                <a:gd name="connsiteY0" fmla="*/ 0 h 720000"/>
                <a:gd name="connsiteX1" fmla="*/ 3600000 w 3600000"/>
                <a:gd name="connsiteY1" fmla="*/ 0 h 720000"/>
                <a:gd name="connsiteX2" fmla="*/ 3600000 w 3600000"/>
                <a:gd name="connsiteY2" fmla="*/ 720000 h 720000"/>
                <a:gd name="connsiteX3" fmla="*/ 0 w 3600000"/>
                <a:gd name="connsiteY3" fmla="*/ 720000 h 720000"/>
                <a:gd name="connsiteX4" fmla="*/ 0 w 360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0" h="720000">
                  <a:moveTo>
                    <a:pt x="0" y="0"/>
                  </a:moveTo>
                  <a:lnTo>
                    <a:pt x="3600000" y="0"/>
                  </a:lnTo>
                  <a:lnTo>
                    <a:pt x="360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Learning, perceiving, problem solving, and reasoning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BA2088-1E00-4DDB-9584-A6F8A7E62F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wrap="square" anchor="t">
            <a:normAutofit/>
          </a:bodyPr>
          <a:lstStyle/>
          <a:p>
            <a:r>
              <a:rPr lang="en-US" dirty="0"/>
              <a:t>Defining Artificial Intelligence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C3756F3-4DF6-4DEB-BCD4-1AA99746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Artificial Intelligence (AI)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26" y="1886161"/>
            <a:ext cx="3802788" cy="258738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51" y="1850252"/>
            <a:ext cx="3859051" cy="258738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756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5B40-0F84-49BD-B66A-52942AC483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Defining Artificial Intelligence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AFEB96-F901-455F-BE5F-21681F43481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66504121"/>
              </p:ext>
            </p:extLst>
          </p:nvPr>
        </p:nvGraphicFramePr>
        <p:xfrm>
          <a:off x="3569891" y="1790700"/>
          <a:ext cx="5052219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707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8152-BF8D-449F-8864-CBED4D8115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wrap="square" anchor="t">
            <a:normAutofit/>
          </a:bodyPr>
          <a:lstStyle/>
          <a:p>
            <a:r>
              <a:rPr lang="en-US" dirty="0"/>
              <a:t>Defining Artificial Intelligence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D3876AA-8FCF-488E-AFAA-CF2847C406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Deep Learning (DL)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74859B8-B719-4D53-813A-18CB7BFB72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95974"/>
              </p:ext>
            </p:extLst>
          </p:nvPr>
        </p:nvGraphicFramePr>
        <p:xfrm>
          <a:off x="1926383" y="1371600"/>
          <a:ext cx="82677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30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301B59-738C-434D-9992-DDCD0012EA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E6B01"/>
                </a:solidFill>
              </a:rPr>
              <a:t>95%</a:t>
            </a:r>
            <a:r>
              <a:rPr lang="en-US" b="1" dirty="0">
                <a:solidFill>
                  <a:srgbClr val="FE6B01"/>
                </a:solidFill>
              </a:rPr>
              <a:t> </a:t>
            </a:r>
            <a:r>
              <a:rPr lang="en-US" dirty="0"/>
              <a:t>of policyholders rated speed of settlement as their top factor for satisfaction</a:t>
            </a:r>
          </a:p>
          <a:p>
            <a:r>
              <a:rPr lang="en-US" dirty="0"/>
              <a:t>Historically it has taken days to process claims</a:t>
            </a:r>
          </a:p>
          <a:p>
            <a:r>
              <a:rPr lang="en-US" dirty="0"/>
              <a:t>Advanced AI handles initial claims routing, increasing efficiency and accuracy </a:t>
            </a:r>
          </a:p>
          <a:p>
            <a:r>
              <a:rPr lang="en-US" dirty="0"/>
              <a:t>Uses include </a:t>
            </a:r>
            <a:r>
              <a:rPr lang="en-US" dirty="0">
                <a:solidFill>
                  <a:srgbClr val="FE6B01"/>
                </a:solidFill>
              </a:rPr>
              <a:t>online interface, </a:t>
            </a:r>
            <a:r>
              <a:rPr lang="en-US" dirty="0" err="1">
                <a:solidFill>
                  <a:srgbClr val="FE6B01"/>
                </a:solidFill>
              </a:rPr>
              <a:t>chatbots</a:t>
            </a:r>
            <a:r>
              <a:rPr lang="en-US" dirty="0">
                <a:solidFill>
                  <a:srgbClr val="FE6B01"/>
                </a:solidFill>
              </a:rPr>
              <a:t>, virtual claims adjusters </a:t>
            </a:r>
            <a:r>
              <a:rPr lang="en-US" dirty="0"/>
              <a:t>and many more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D264C62-4755-4543-AB31-BC5F8E22CC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E6B01"/>
                </a:solidFill>
              </a:rPr>
              <a:t>1. Claims Handling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205E69-FD5F-4BC9-99A4-1647107D9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179" y="222945"/>
            <a:ext cx="11153055" cy="584775"/>
          </a:xfrm>
        </p:spPr>
        <p:txBody>
          <a:bodyPr/>
          <a:lstStyle/>
          <a:p>
            <a:r>
              <a:rPr lang="en-US" dirty="0"/>
              <a:t>Artificial Intelligence Impact</a:t>
            </a:r>
          </a:p>
        </p:txBody>
      </p:sp>
    </p:spTree>
    <p:extLst>
      <p:ext uri="{BB962C8B-B14F-4D97-AF65-F5344CB8AC3E}">
        <p14:creationId xmlns:p14="http://schemas.microsoft.com/office/powerpoint/2010/main" val="279926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innac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A252"/>
      </a:accent1>
      <a:accent2>
        <a:srgbClr val="9497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801</Words>
  <Application>Microsoft Office PowerPoint</Application>
  <PresentationFormat>Widescreen</PresentationFormat>
  <Paragraphs>137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Artificial Intelligence – Reshaping Insurance Markets </vt:lpstr>
      <vt:lpstr>Meet the Presenters – Elzé van Zyl</vt:lpstr>
      <vt:lpstr>Meet the Presenters – Maggie Sun</vt:lpstr>
      <vt:lpstr>Meet the Presenters – Mitch Caster</vt:lpstr>
      <vt:lpstr>Agenda</vt:lpstr>
      <vt:lpstr>Defining Artificial Intelligence</vt:lpstr>
      <vt:lpstr>Defining Artificial Intelligence</vt:lpstr>
      <vt:lpstr>Defining Artificial Intelligence</vt:lpstr>
      <vt:lpstr>Artificial Intelligence Impact</vt:lpstr>
      <vt:lpstr>Artificial Intelligence Impact</vt:lpstr>
      <vt:lpstr>Artificial Intelligence Impact</vt:lpstr>
      <vt:lpstr>Challenges Implementing Artificial Intelligence</vt:lpstr>
      <vt:lpstr>Actuarial Challenges – Paid Loss Development</vt:lpstr>
      <vt:lpstr>Regulatory Issues</vt:lpstr>
      <vt:lpstr>Regulatory Issues, Continued</vt:lpstr>
      <vt:lpstr>Specific Lines of Business</vt:lpstr>
      <vt:lpstr>Title Insurance </vt:lpstr>
      <vt:lpstr>Title Insurance, Continued</vt:lpstr>
      <vt:lpstr>Cyber Insurance</vt:lpstr>
      <vt:lpstr>Long-Term Care Insurance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PinnacleMarketingGroup@pinnacleactuaries.com</dc:creator>
  <cp:lastModifiedBy>Elzé van Zyl, Miss</cp:lastModifiedBy>
  <cp:revision>73</cp:revision>
  <dcterms:created xsi:type="dcterms:W3CDTF">2012-11-15T15:32:41Z</dcterms:created>
  <dcterms:modified xsi:type="dcterms:W3CDTF">2021-03-31T20:51:18Z</dcterms:modified>
</cp:coreProperties>
</file>