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4"/>
  </p:notesMasterIdLst>
  <p:sldIdLst>
    <p:sldId id="256" r:id="rId2"/>
    <p:sldId id="282" r:id="rId3"/>
    <p:sldId id="285" r:id="rId4"/>
    <p:sldId id="283" r:id="rId5"/>
    <p:sldId id="296" r:id="rId6"/>
    <p:sldId id="304" r:id="rId7"/>
    <p:sldId id="290" r:id="rId8"/>
    <p:sldId id="305" r:id="rId9"/>
    <p:sldId id="291" r:id="rId10"/>
    <p:sldId id="292" r:id="rId11"/>
    <p:sldId id="297" r:id="rId12"/>
    <p:sldId id="298" r:id="rId13"/>
    <p:sldId id="299" r:id="rId14"/>
    <p:sldId id="303" r:id="rId15"/>
    <p:sldId id="293" r:id="rId16"/>
    <p:sldId id="294" r:id="rId17"/>
    <p:sldId id="301" r:id="rId18"/>
    <p:sldId id="302" r:id="rId19"/>
    <p:sldId id="306" r:id="rId20"/>
    <p:sldId id="288" r:id="rId21"/>
    <p:sldId id="287" r:id="rId22"/>
    <p:sldId id="25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ley, Roosevelt" initials="MR" lastIdx="6" clrIdx="0">
    <p:extLst>
      <p:ext uri="{19B8F6BF-5375-455C-9EA6-DF929625EA0E}">
        <p15:presenceInfo xmlns:p15="http://schemas.microsoft.com/office/powerpoint/2012/main" userId="S-1-5-21-3091335427-1961983969-2004635991-1845" providerId="AD"/>
      </p:ext>
    </p:extLst>
  </p:cmAuthor>
  <p:cmAuthor id="2" name="Fromme, Laura" initials="FL" lastIdx="5" clrIdx="1">
    <p:extLst>
      <p:ext uri="{19B8F6BF-5375-455C-9EA6-DF929625EA0E}">
        <p15:presenceInfo xmlns:p15="http://schemas.microsoft.com/office/powerpoint/2012/main" userId="S-1-5-21-3091335427-1961983969-2004635991-22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900"/>
    <a:srgbClr val="FBA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83538" autoAdjust="0"/>
  </p:normalViewPr>
  <p:slideViewPr>
    <p:cSldViewPr showGuides="1">
      <p:cViewPr varScale="1">
        <p:scale>
          <a:sx n="98" d="100"/>
          <a:sy n="98" d="100"/>
        </p:scale>
        <p:origin x="201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531B1-35A9-4F2F-BAA2-FE2ED2E682E8}" type="datetimeFigureOut">
              <a:rPr lang="en-US" smtClean="0"/>
              <a:t>3/27/2019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773FFA-637F-46E1-BB9B-A23C057E40DD}" type="slidenum">
              <a:rPr lang="en-US" smtClean="0"/>
              <a:t>‹#›</a:t>
            </a:fld>
            <a:endParaRPr lang="en-US"/>
          </a:p>
        </p:txBody>
      </p:sp>
    </p:spTree>
    <p:extLst>
      <p:ext uri="{BB962C8B-B14F-4D97-AF65-F5344CB8AC3E}">
        <p14:creationId xmlns:p14="http://schemas.microsoft.com/office/powerpoint/2010/main" val="280938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0</a:t>
            </a:fld>
            <a:endParaRPr lang="en-US"/>
          </a:p>
        </p:txBody>
      </p:sp>
    </p:spTree>
    <p:extLst>
      <p:ext uri="{BB962C8B-B14F-4D97-AF65-F5344CB8AC3E}">
        <p14:creationId xmlns:p14="http://schemas.microsoft.com/office/powerpoint/2010/main" val="3463465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Widely used in ratemaking</a:t>
            </a:r>
          </a:p>
          <a:p>
            <a:r>
              <a:rPr lang="en-US" dirty="0" smtClean="0"/>
              <a:t>1.</a:t>
            </a:r>
            <a:r>
              <a:rPr lang="en-US" baseline="0" dirty="0" smtClean="0"/>
              <a:t> </a:t>
            </a:r>
            <a:r>
              <a:rPr lang="en-US" dirty="0" smtClean="0"/>
              <a:t>Simplifies</a:t>
            </a:r>
            <a:r>
              <a:rPr lang="en-US" baseline="0" dirty="0" smtClean="0"/>
              <a:t> process</a:t>
            </a:r>
            <a:endParaRPr lang="en-US" dirty="0" smtClean="0"/>
          </a:p>
          <a:p>
            <a:r>
              <a:rPr lang="en-US" dirty="0" smtClean="0"/>
              <a:t>2.</a:t>
            </a:r>
          </a:p>
          <a:p>
            <a:r>
              <a:rPr lang="en-US" dirty="0" smtClean="0"/>
              <a:t>3.</a:t>
            </a:r>
          </a:p>
          <a:p>
            <a:r>
              <a:rPr lang="en-US" dirty="0" smtClean="0"/>
              <a:t>4. Instead</a:t>
            </a:r>
            <a:r>
              <a:rPr lang="en-US" baseline="0" dirty="0" smtClean="0"/>
              <a:t> of analyzing only the relationship to the predictor</a:t>
            </a:r>
          </a:p>
          <a:p>
            <a:r>
              <a:rPr lang="en-US" baseline="0" dirty="0" smtClean="0"/>
              <a:t>5. Choose distributions</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2</a:t>
            </a:fld>
            <a:endParaRPr lang="en-US"/>
          </a:p>
        </p:txBody>
      </p:sp>
    </p:spTree>
    <p:extLst>
      <p:ext uri="{BB962C8B-B14F-4D97-AF65-F5344CB8AC3E}">
        <p14:creationId xmlns:p14="http://schemas.microsoft.com/office/powerpoint/2010/main" val="935928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Patryk</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6</a:t>
            </a:fld>
            <a:endParaRPr lang="en-US"/>
          </a:p>
        </p:txBody>
      </p:sp>
    </p:spTree>
    <p:extLst>
      <p:ext uri="{BB962C8B-B14F-4D97-AF65-F5344CB8AC3E}">
        <p14:creationId xmlns:p14="http://schemas.microsoft.com/office/powerpoint/2010/main" val="3983741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Significance</a:t>
            </a:r>
            <a:r>
              <a:rPr lang="en-US" baseline="0" dirty="0" smtClean="0"/>
              <a:t> statistics compare how different the level is to the base level</a:t>
            </a:r>
          </a:p>
          <a:p>
            <a:r>
              <a:rPr lang="en-US" baseline="0" dirty="0" smtClean="0"/>
              <a:t>The model needs to have a good read on what the average value is for the base level so there has to be enough data, if you use a level with only a couple values, the model will not have a good understanding of what the “average” of that level should be</a:t>
            </a:r>
          </a:p>
          <a:p>
            <a:r>
              <a:rPr lang="en-US" baseline="0" dirty="0" smtClean="0"/>
              <a:t>There needs to be confidence in both levels </a:t>
            </a:r>
            <a:r>
              <a:rPr lang="en-US" baseline="0" smtClean="0"/>
              <a:t>being reviewed</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9</a:t>
            </a:fld>
            <a:endParaRPr lang="en-US"/>
          </a:p>
        </p:txBody>
      </p:sp>
    </p:spTree>
    <p:extLst>
      <p:ext uri="{BB962C8B-B14F-4D97-AF65-F5344CB8AC3E}">
        <p14:creationId xmlns:p14="http://schemas.microsoft.com/office/powerpoint/2010/main" val="4007749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11</a:t>
            </a:fld>
            <a:endParaRPr lang="en-US"/>
          </a:p>
        </p:txBody>
      </p:sp>
    </p:spTree>
    <p:extLst>
      <p:ext uri="{BB962C8B-B14F-4D97-AF65-F5344CB8AC3E}">
        <p14:creationId xmlns:p14="http://schemas.microsoft.com/office/powerpoint/2010/main" val="3572131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characteristics of the raw distributions lead to choosing</a:t>
            </a:r>
            <a:r>
              <a:rPr lang="en-US" baseline="0" dirty="0" smtClean="0"/>
              <a:t> a specific distribution for the specific type of model; in practice gamma for severity and </a:t>
            </a:r>
            <a:r>
              <a:rPr lang="en-US" baseline="0" dirty="0" err="1" smtClean="0"/>
              <a:t>poisson</a:t>
            </a:r>
            <a:r>
              <a:rPr lang="en-US" baseline="0" dirty="0" smtClean="0"/>
              <a:t> for frequency are the most commonly used distributions</a:t>
            </a:r>
          </a:p>
          <a:p>
            <a:endParaRPr lang="en-US" baseline="0" dirty="0" smtClean="0"/>
          </a:p>
          <a:p>
            <a:r>
              <a:rPr lang="en-US" baseline="0" dirty="0" smtClean="0"/>
              <a:t>Gamma – used for severity models; depending on the parameters, the results tend to have a large spike and then a long tail to the right which match the empirical distribution of claim severity</a:t>
            </a:r>
          </a:p>
          <a:p>
            <a:endParaRPr lang="en-US" baseline="0" dirty="0" smtClean="0"/>
          </a:p>
          <a:p>
            <a:r>
              <a:rPr lang="en-US" dirty="0" smtClean="0"/>
              <a:t>Poisson</a:t>
            </a:r>
            <a:r>
              <a:rPr lang="en-US" baseline="0" dirty="0" smtClean="0"/>
              <a:t> – used for frequency models, to model claim counts</a:t>
            </a:r>
          </a:p>
          <a:p>
            <a:endParaRPr lang="en-US" baseline="0" dirty="0" smtClean="0"/>
          </a:p>
          <a:p>
            <a:r>
              <a:rPr lang="en-US" baseline="0" dirty="0" smtClean="0"/>
              <a:t>Binomial – used for retention models, when you are trying to predict a probability, the probability that a policyholder will renew their policy</a:t>
            </a:r>
          </a:p>
          <a:p>
            <a:endParaRPr lang="en-US" baseline="0" dirty="0" smtClean="0"/>
          </a:p>
          <a:p>
            <a:r>
              <a:rPr lang="en-US" baseline="0" dirty="0" smtClean="0"/>
              <a:t>When it comes to actually creating the GLM, this decision is generally made at the beginning and then assumed for the rest of the process. Since there has been so much research done, these assumptions tend to be safe to make and then focus on the individual variables and the quality of the data in order to improve the model</a:t>
            </a:r>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13</a:t>
            </a:fld>
            <a:endParaRPr lang="en-US"/>
          </a:p>
        </p:txBody>
      </p:sp>
    </p:spTree>
    <p:extLst>
      <p:ext uri="{BB962C8B-B14F-4D97-AF65-F5344CB8AC3E}">
        <p14:creationId xmlns:p14="http://schemas.microsoft.com/office/powerpoint/2010/main" val="2157432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Output</a:t>
            </a:r>
            <a:r>
              <a:rPr lang="en-US" baseline="0" dirty="0" smtClean="0"/>
              <a:t> directly from SAS</a:t>
            </a:r>
          </a:p>
          <a:p>
            <a:r>
              <a:rPr lang="en-US" baseline="0" dirty="0" err="1" smtClean="0"/>
              <a:t>Pr</a:t>
            </a:r>
            <a:r>
              <a:rPr lang="en-US" baseline="0" dirty="0" smtClean="0"/>
              <a:t> &gt; Chi </a:t>
            </a:r>
            <a:r>
              <a:rPr lang="en-US" baseline="0" dirty="0" err="1" smtClean="0"/>
              <a:t>Sq</a:t>
            </a:r>
            <a:r>
              <a:rPr lang="en-US" baseline="0" dirty="0" smtClean="0"/>
              <a:t> (in yellow) gives the p-values</a:t>
            </a:r>
          </a:p>
          <a:p>
            <a:r>
              <a:rPr lang="en-US" baseline="0" dirty="0" smtClean="0"/>
              <a:t>The top chart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7773FFA-637F-46E1-BB9B-A23C057E40DD}" type="slidenum">
              <a:rPr lang="en-US" smtClean="0"/>
              <a:t>18</a:t>
            </a:fld>
            <a:endParaRPr lang="en-US"/>
          </a:p>
        </p:txBody>
      </p:sp>
    </p:spTree>
    <p:extLst>
      <p:ext uri="{BB962C8B-B14F-4D97-AF65-F5344CB8AC3E}">
        <p14:creationId xmlns:p14="http://schemas.microsoft.com/office/powerpoint/2010/main" val="419182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a:t>
            </a:r>
            <a:r>
              <a:rPr lang="en-US" baseline="0" dirty="0" smtClean="0"/>
              <a:t> quantile plots are a widely used technique to visualize how “well” your model is doing by comparing the actual results to the predicted values.</a:t>
            </a:r>
          </a:p>
          <a:p>
            <a:endParaRPr lang="en-US" baseline="0" dirty="0" smtClean="0"/>
          </a:p>
          <a:p>
            <a:r>
              <a:rPr lang="en-US" baseline="0" dirty="0" smtClean="0"/>
              <a:t>There are specific step by step instructions to create these graphs but the output needs to be analyzed</a:t>
            </a:r>
          </a:p>
          <a:p>
            <a:endParaRPr lang="en-US" baseline="0" dirty="0" smtClean="0"/>
          </a:p>
          <a:p>
            <a:r>
              <a:rPr lang="en-US" baseline="0" dirty="0" smtClean="0"/>
              <a:t>Blue curve is the model output and the orange curve is the validation (actual) values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19</a:t>
            </a:fld>
            <a:endParaRPr lang="en-US"/>
          </a:p>
        </p:txBody>
      </p:sp>
    </p:spTree>
    <p:extLst>
      <p:ext uri="{BB962C8B-B14F-4D97-AF65-F5344CB8AC3E}">
        <p14:creationId xmlns:p14="http://schemas.microsoft.com/office/powerpoint/2010/main" val="271559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Smoothing results – adjust for categorical variables</a:t>
            </a:r>
          </a:p>
          <a:p>
            <a:r>
              <a:rPr lang="en-US" dirty="0" smtClean="0"/>
              <a:t>Business</a:t>
            </a:r>
            <a:r>
              <a:rPr lang="en-US" baseline="0" dirty="0" smtClean="0"/>
              <a:t> considerations	</a:t>
            </a:r>
            <a:endParaRPr lang="en-US" b="0" dirty="0" smtClean="0">
              <a:effectLst/>
            </a:endParaRPr>
          </a:p>
          <a:p>
            <a:pPr lvl="1" rtl="0" fontAlgn="base"/>
            <a:r>
              <a:rPr lang="en-US" sz="1200" b="0" i="0" u="none" strike="noStrike" kern="1200" dirty="0" smtClean="0">
                <a:solidFill>
                  <a:schemeClr val="tx1"/>
                </a:solidFill>
                <a:effectLst/>
                <a:latin typeface="+mn-lt"/>
                <a:ea typeface="+mn-ea"/>
                <a:cs typeface="+mn-cs"/>
              </a:rPr>
              <a:t>Competitor variables, do you want to use it even if there is not enough data available</a:t>
            </a:r>
          </a:p>
          <a:p>
            <a:pPr lvl="1" rtl="0" fontAlgn="base"/>
            <a:r>
              <a:rPr lang="en-US" sz="1200" b="0" i="0" u="none" strike="noStrike" kern="1200" dirty="0" smtClean="0">
                <a:solidFill>
                  <a:schemeClr val="tx1"/>
                </a:solidFill>
                <a:effectLst/>
                <a:latin typeface="+mn-lt"/>
                <a:ea typeface="+mn-ea"/>
                <a:cs typeface="+mn-cs"/>
              </a:rPr>
              <a:t>Multi policy discount - market tends to show a much bigger discount than the model suggests. Decide between having a more spread out portfolio between mono line and </a:t>
            </a:r>
            <a:r>
              <a:rPr lang="en-US" sz="1200" b="0" i="0" u="none" strike="noStrike" kern="1200" dirty="0" err="1" smtClean="0">
                <a:solidFill>
                  <a:schemeClr val="tx1"/>
                </a:solidFill>
                <a:effectLst/>
                <a:latin typeface="+mn-lt"/>
                <a:ea typeface="+mn-ea"/>
                <a:cs typeface="+mn-cs"/>
              </a:rPr>
              <a:t>mult</a:t>
            </a:r>
            <a:r>
              <a:rPr lang="en-US" sz="1200" b="0" i="0" u="none" strike="noStrike" kern="1200" dirty="0" smtClean="0">
                <a:solidFill>
                  <a:schemeClr val="tx1"/>
                </a:solidFill>
                <a:effectLst/>
                <a:latin typeface="+mn-lt"/>
                <a:ea typeface="+mn-ea"/>
                <a:cs typeface="+mn-cs"/>
              </a:rPr>
              <a:t> policy. If decide not to give the bigger discount, you risk losing all the multi policies</a:t>
            </a:r>
          </a:p>
          <a:p>
            <a:endParaRPr lang="en-US" dirty="0" smtClean="0"/>
          </a:p>
          <a:p>
            <a:pPr rtl="0" fontAlgn="base"/>
            <a:r>
              <a:rPr lang="en-US" sz="1200" b="0" i="0" u="none" strike="noStrike" kern="1200" dirty="0" smtClean="0">
                <a:solidFill>
                  <a:schemeClr val="tx1"/>
                </a:solidFill>
                <a:effectLst/>
                <a:latin typeface="+mn-lt"/>
                <a:ea typeface="+mn-ea"/>
                <a:cs typeface="+mn-cs"/>
              </a:rPr>
              <a:t>Some variables </a:t>
            </a:r>
            <a:r>
              <a:rPr lang="en-US" sz="1200" b="0" i="0" u="none" strike="noStrike" kern="1200" dirty="0" err="1" smtClean="0">
                <a:solidFill>
                  <a:schemeClr val="tx1"/>
                </a:solidFill>
                <a:effectLst/>
                <a:latin typeface="+mn-lt"/>
                <a:ea typeface="+mn-ea"/>
                <a:cs typeface="+mn-cs"/>
              </a:rPr>
              <a:t>arent</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usuable</a:t>
            </a:r>
            <a:r>
              <a:rPr lang="en-US" sz="1200" b="0" i="0" u="none" strike="noStrike" kern="1200" dirty="0" smtClean="0">
                <a:solidFill>
                  <a:schemeClr val="tx1"/>
                </a:solidFill>
                <a:effectLst/>
                <a:latin typeface="+mn-lt"/>
                <a:ea typeface="+mn-ea"/>
                <a:cs typeface="+mn-cs"/>
              </a:rPr>
              <a:t> because you can’t verify the data</a:t>
            </a:r>
          </a:p>
          <a:p>
            <a:pPr lvl="1" rtl="0" fontAlgn="base"/>
            <a:r>
              <a:rPr lang="en-US" sz="1200" b="0" i="0" u="none" strike="noStrike" kern="1200" dirty="0" smtClean="0">
                <a:solidFill>
                  <a:schemeClr val="tx1"/>
                </a:solidFill>
                <a:effectLst/>
                <a:latin typeface="+mn-lt"/>
                <a:ea typeface="+mn-ea"/>
                <a:cs typeface="+mn-cs"/>
              </a:rPr>
              <a:t>Ex. mileage, </a:t>
            </a:r>
          </a:p>
          <a:p>
            <a:pPr lvl="1" rtl="0" fontAlgn="base"/>
            <a:r>
              <a:rPr lang="en-US" sz="1200" b="0" i="0" u="none" strike="noStrike" kern="1200" dirty="0" smtClean="0">
                <a:solidFill>
                  <a:schemeClr val="tx1"/>
                </a:solidFill>
                <a:effectLst/>
                <a:latin typeface="+mn-lt"/>
                <a:ea typeface="+mn-ea"/>
                <a:cs typeface="+mn-cs"/>
              </a:rPr>
              <a:t>Customer and agent control can be ruined if incentives are offered</a:t>
            </a:r>
          </a:p>
          <a:p>
            <a:pPr lvl="2" rtl="0" fontAlgn="base"/>
            <a:r>
              <a:rPr lang="en-US" sz="1200" b="0" i="0" u="none" strike="noStrike" kern="1200" dirty="0" smtClean="0">
                <a:solidFill>
                  <a:schemeClr val="tx1"/>
                </a:solidFill>
                <a:effectLst/>
                <a:latin typeface="+mn-lt"/>
                <a:ea typeface="+mn-ea"/>
                <a:cs typeface="+mn-cs"/>
              </a:rPr>
              <a:t>By offering full pay, the people who wouldn’t normal chose full pay would not pick it. This changes the environment of the discount </a:t>
            </a:r>
          </a:p>
          <a:p>
            <a:endParaRPr lang="en-US" dirty="0"/>
          </a:p>
        </p:txBody>
      </p:sp>
      <p:sp>
        <p:nvSpPr>
          <p:cNvPr id="4" name="Slide Number Placeholder 3"/>
          <p:cNvSpPr>
            <a:spLocks noGrp="1"/>
          </p:cNvSpPr>
          <p:nvPr>
            <p:ph type="sldNum" sz="quarter" idx="10"/>
          </p:nvPr>
        </p:nvSpPr>
        <p:spPr/>
        <p:txBody>
          <a:bodyPr/>
          <a:lstStyle/>
          <a:p>
            <a:fld id="{F7773FFA-637F-46E1-BB9B-A23C057E40DD}" type="slidenum">
              <a:rPr lang="en-US" smtClean="0"/>
              <a:t>20</a:t>
            </a:fld>
            <a:endParaRPr lang="en-US"/>
          </a:p>
        </p:txBody>
      </p:sp>
    </p:spTree>
    <p:extLst>
      <p:ext uri="{BB962C8B-B14F-4D97-AF65-F5344CB8AC3E}">
        <p14:creationId xmlns:p14="http://schemas.microsoft.com/office/powerpoint/2010/main" val="468053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Content Placeholder 18"/>
          <p:cNvSpPr>
            <a:spLocks noGrp="1"/>
          </p:cNvSpPr>
          <p:nvPr>
            <p:ph sz="quarter" idx="11" hasCustomPrompt="1"/>
          </p:nvPr>
        </p:nvSpPr>
        <p:spPr>
          <a:xfrm>
            <a:off x="3810000" y="6042660"/>
            <a:ext cx="4960938" cy="317500"/>
          </a:xfrm>
        </p:spPr>
        <p:txBody>
          <a:bodyPr>
            <a:normAutofit/>
          </a:bodyPr>
          <a:lstStyle>
            <a:lvl1pPr marL="0" marR="0" indent="0" algn="r" defTabSz="914400" rtl="0" eaLnBrk="1" fontAlgn="auto" latinLnBrk="0" hangingPunct="1">
              <a:lnSpc>
                <a:spcPct val="100000"/>
              </a:lnSpc>
              <a:spcBef>
                <a:spcPts val="0"/>
              </a:spcBef>
              <a:spcAft>
                <a:spcPts val="0"/>
              </a:spcAft>
              <a:buClrTx/>
              <a:buSzTx/>
              <a:buFontTx/>
              <a:buNone/>
              <a:tabLst/>
              <a:defRPr sz="1800">
                <a:latin typeface="Calibri"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itchFamily="34" charset="0"/>
                <a:ea typeface="+mn-ea"/>
                <a:cs typeface="+mn-cs"/>
              </a:rPr>
              <a:t>Presentation Date</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17" name="Content Placeholder 16"/>
          <p:cNvSpPr>
            <a:spLocks noGrp="1"/>
          </p:cNvSpPr>
          <p:nvPr>
            <p:ph sz="quarter" idx="10" hasCustomPrompt="1"/>
          </p:nvPr>
        </p:nvSpPr>
        <p:spPr>
          <a:xfrm>
            <a:off x="3810000" y="5250180"/>
            <a:ext cx="4960620" cy="769620"/>
          </a:xfrm>
        </p:spPr>
        <p:txBody>
          <a:bodyPr anchor="b">
            <a:normAutofit/>
          </a:bodyPr>
          <a:lstStyle>
            <a:lvl1pPr marL="0" indent="0" algn="r">
              <a:buNone/>
              <a:defRPr sz="2400">
                <a:latin typeface="Calibri" pitchFamily="34" charset="0"/>
              </a:defRPr>
            </a:lvl1pPr>
          </a:lstStyle>
          <a:p>
            <a:pPr algn="r"/>
            <a:r>
              <a:rPr lang="en-US" sz="2500" b="0" dirty="0" smtClean="0"/>
              <a:t>Presenter Name</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53867" b="27040"/>
          <a:stretch/>
        </p:blipFill>
        <p:spPr>
          <a:xfrm>
            <a:off x="0" y="3694176"/>
            <a:ext cx="9144000" cy="1309421"/>
          </a:xfrm>
          <a:prstGeom prst="rect">
            <a:avLst/>
          </a:prstGeom>
        </p:spPr>
      </p:pic>
      <p:sp>
        <p:nvSpPr>
          <p:cNvPr id="2" name="Title 1"/>
          <p:cNvSpPr>
            <a:spLocks noGrp="1"/>
          </p:cNvSpPr>
          <p:nvPr>
            <p:ph type="ctrTitle" hasCustomPrompt="1"/>
          </p:nvPr>
        </p:nvSpPr>
        <p:spPr>
          <a:xfrm>
            <a:off x="236220" y="511175"/>
            <a:ext cx="8671560" cy="1393825"/>
          </a:xfrm>
        </p:spPr>
        <p:txBody>
          <a:bodyPr anchor="b">
            <a:normAutofit/>
          </a:bodyPr>
          <a:lstStyle>
            <a:lvl1pPr>
              <a:defRPr sz="3600" b="1" baseline="0">
                <a:solidFill>
                  <a:schemeClr val="tx1"/>
                </a:solidFill>
                <a:latin typeface="Calibri" pitchFamily="34" charset="0"/>
              </a:defRPr>
            </a:lvl1pPr>
          </a:lstStyle>
          <a:p>
            <a:r>
              <a:rPr lang="en-US" dirty="0" smtClean="0"/>
              <a:t>Presentation Title Goes Here</a:t>
            </a:r>
            <a:endParaRPr lang="en-US" dirty="0"/>
          </a:p>
        </p:txBody>
      </p:sp>
      <p:sp>
        <p:nvSpPr>
          <p:cNvPr id="3" name="Subtitle 2"/>
          <p:cNvSpPr>
            <a:spLocks noGrp="1"/>
          </p:cNvSpPr>
          <p:nvPr>
            <p:ph type="subTitle" idx="1" hasCustomPrompt="1"/>
          </p:nvPr>
        </p:nvSpPr>
        <p:spPr>
          <a:xfrm>
            <a:off x="548640" y="1897685"/>
            <a:ext cx="8046720" cy="1752600"/>
          </a:xfrm>
        </p:spPr>
        <p:txBody>
          <a:bodyPr>
            <a:normAutofit/>
          </a:bodyPr>
          <a:lstStyle>
            <a:lvl1pPr marL="0" indent="0" algn="ctr">
              <a:buNone/>
              <a:defRPr sz="2400" baseline="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 Goes Here</a:t>
            </a:r>
            <a:endParaRPr lang="en-US" dirty="0"/>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415910" y="5047488"/>
            <a:ext cx="3209322" cy="1581912"/>
          </a:xfrm>
          <a:prstGeom prst="rect">
            <a:avLst/>
          </a:prstGeom>
        </p:spPr>
      </p:pic>
    </p:spTree>
    <p:extLst>
      <p:ext uri="{BB962C8B-B14F-4D97-AF65-F5344CB8AC3E}">
        <p14:creationId xmlns:p14="http://schemas.microsoft.com/office/powerpoint/2010/main" val="6885817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pSp>
        <p:nvGrpSpPr>
          <p:cNvPr id="10" name="Group 9"/>
          <p:cNvGrpSpPr/>
          <p:nvPr userDrawn="1"/>
        </p:nvGrpSpPr>
        <p:grpSpPr>
          <a:xfrm>
            <a:off x="0" y="6291942"/>
            <a:ext cx="9144000" cy="566058"/>
            <a:chOff x="0" y="6291942"/>
            <a:chExt cx="9144000" cy="566058"/>
          </a:xfrm>
        </p:grpSpPr>
        <p:sp>
          <p:nvSpPr>
            <p:cNvPr id="12" name="Rectangle 11"/>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gr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0"/>
          </p:nvPr>
        </p:nvSpPr>
        <p:spPr>
          <a:xfrm>
            <a:off x="438150" y="1066800"/>
            <a:ext cx="8267700" cy="51054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0" name="Rectangle 9"/>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19763135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Rectangle 5"/>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sp>
        <p:nvSpPr>
          <p:cNvPr id="11"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19763135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4" name="Rectangle 13"/>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128778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0"/>
          </p:nvPr>
        </p:nvSpPr>
        <p:spPr>
          <a:xfrm>
            <a:off x="438150" y="1371600"/>
            <a:ext cx="8267700" cy="48006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0" name="Subtitle 2"/>
          <p:cNvSpPr>
            <a:spLocks noGrp="1"/>
          </p:cNvSpPr>
          <p:nvPr>
            <p:ph type="subTitle" idx="1" hasCustomPrompt="1"/>
          </p:nvPr>
        </p:nvSpPr>
        <p:spPr>
          <a:xfrm>
            <a:off x="362384" y="807720"/>
            <a:ext cx="8365581" cy="400110"/>
          </a:xfrm>
          <a:prstGeom prst="rect">
            <a:avLst/>
          </a:prstGeom>
        </p:spPr>
        <p:txBody>
          <a:bodyPr wrap="square">
            <a:spAutoFit/>
          </a:bodyPr>
          <a:lstStyle>
            <a:lvl1pPr marL="0" indent="0" algn="l">
              <a:buNone/>
              <a:defRPr sz="200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Subtitle</a:t>
            </a: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4" name="Rectangle 13"/>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sz="quarter" idx="10"/>
          </p:nvPr>
        </p:nvSpPr>
        <p:spPr>
          <a:xfrm>
            <a:off x="438150" y="1066800"/>
            <a:ext cx="4057650" cy="51054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0" name="Content Placeholder 10"/>
          <p:cNvSpPr>
            <a:spLocks noGrp="1"/>
          </p:cNvSpPr>
          <p:nvPr>
            <p:ph sz="quarter" idx="11"/>
          </p:nvPr>
        </p:nvSpPr>
        <p:spPr>
          <a:xfrm>
            <a:off x="4648200" y="1066800"/>
            <a:ext cx="4038600" cy="5105400"/>
          </a:xfrm>
        </p:spPr>
        <p:txBody>
          <a:bodyPr>
            <a:normAutofit/>
          </a:bodyPr>
          <a:lstStyle>
            <a:lvl1pPr>
              <a:buClr>
                <a:srgbClr val="FF6900"/>
              </a:buClr>
              <a:defRPr sz="2400">
                <a:latin typeface="Calibri" pitchFamily="34" charset="0"/>
              </a:defRPr>
            </a:lvl1pPr>
            <a:lvl2pPr>
              <a:buClr>
                <a:srgbClr val="9497CC"/>
              </a:buClr>
              <a:defRPr sz="2200">
                <a:latin typeface="Calibri" pitchFamily="34" charset="0"/>
              </a:defRPr>
            </a:lvl2pPr>
            <a:lvl3pPr>
              <a:buClr>
                <a:srgbClr val="9497CC"/>
              </a:buClr>
              <a:defRPr sz="2000">
                <a:latin typeface="Calibri" pitchFamily="34" charset="0"/>
              </a:defRPr>
            </a:lvl3pPr>
            <a:lvl4pPr>
              <a:buClr>
                <a:srgbClr val="9497CC"/>
              </a:buClr>
              <a:defRPr sz="1800">
                <a:latin typeface="Calibri" pitchFamily="34" charset="0"/>
              </a:defRPr>
            </a:lvl4pPr>
            <a:lvl5pPr>
              <a:buClr>
                <a:srgbClr val="9497CC"/>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11"/>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9"/>
          <p:cNvSpPr>
            <a:spLocks noGrp="1"/>
          </p:cNvSpPr>
          <p:nvPr>
            <p:ph sz="quarter" idx="13" hasCustomPrompt="1"/>
          </p:nvPr>
        </p:nvSpPr>
        <p:spPr>
          <a:xfrm>
            <a:off x="381000" y="3276600"/>
            <a:ext cx="8458200" cy="2895600"/>
          </a:xfrm>
        </p:spPr>
        <p:txBody>
          <a:bodyPr>
            <a:normAutofit/>
          </a:bodyPr>
          <a:lstStyle>
            <a:lvl1pPr marL="228600" indent="-228600">
              <a:buClr>
                <a:srgbClr val="FBA252"/>
              </a:buClr>
              <a:buFont typeface="+mj-lt"/>
              <a:buAutoNum type="arabicPeriod"/>
              <a:defRPr sz="1800" baseline="0">
                <a:latin typeface="Calibri" pitchFamily="34" charset="0"/>
              </a:defRPr>
            </a:lvl1pPr>
            <a:lvl2pPr marL="635000" indent="-177800">
              <a:buClr>
                <a:srgbClr val="9497CC"/>
              </a:buClr>
              <a:buFont typeface="Arial" pitchFamily="34" charset="0"/>
              <a:buChar char="•"/>
              <a:defRPr sz="1600">
                <a:latin typeface="Calibri" pitchFamily="34" charset="0"/>
              </a:defRPr>
            </a:lvl2pPr>
            <a:lvl3pPr>
              <a:defRPr sz="1400"/>
            </a:lvl3pPr>
            <a:lvl4pPr>
              <a:defRPr sz="1400"/>
            </a:lvl4pPr>
            <a:lvl5pPr>
              <a:defRPr sz="1400"/>
            </a:lvl5pPr>
          </a:lstStyle>
          <a:p>
            <a:pPr lvl="0"/>
            <a:r>
              <a:rPr lang="en-US" dirty="0" smtClean="0"/>
              <a:t>Click to add text</a:t>
            </a:r>
          </a:p>
          <a:p>
            <a:pPr lvl="1"/>
            <a:r>
              <a:rPr lang="en-US" dirty="0" smtClean="0"/>
              <a:t>Click to add text — </a:t>
            </a:r>
          </a:p>
        </p:txBody>
      </p:sp>
      <p:sp>
        <p:nvSpPr>
          <p:cNvPr id="7" name="Title 1"/>
          <p:cNvSpPr>
            <a:spLocks noGrp="1"/>
          </p:cNvSpPr>
          <p:nvPr>
            <p:ph type="ctrTitle" hasCustomPrompt="1"/>
          </p:nvPr>
        </p:nvSpPr>
        <p:spPr>
          <a:xfrm>
            <a:off x="363173" y="236048"/>
            <a:ext cx="8364791" cy="584775"/>
          </a:xfrm>
          <a:prstGeom prst="rect">
            <a:avLst/>
          </a:prstGeom>
        </p:spPr>
        <p:txBody>
          <a:bodyPr wrap="square" anchor="b">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8" name="Subtitle 2"/>
          <p:cNvSpPr>
            <a:spLocks noGrp="1"/>
          </p:cNvSpPr>
          <p:nvPr>
            <p:ph type="subTitle" idx="1" hasCustomPrompt="1"/>
          </p:nvPr>
        </p:nvSpPr>
        <p:spPr>
          <a:xfrm>
            <a:off x="362384" y="822960"/>
            <a:ext cx="8365581" cy="400110"/>
          </a:xfrm>
          <a:prstGeom prst="rect">
            <a:avLst/>
          </a:prstGeom>
        </p:spPr>
        <p:txBody>
          <a:bodyPr wrap="square">
            <a:spAutoFit/>
          </a:bodyPr>
          <a:lstStyle>
            <a:lvl1pPr marL="0" indent="0" algn="l">
              <a:buNone/>
              <a:defRPr sz="200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Subtitle</a:t>
            </a:r>
            <a:endParaRPr lang="en-US" dirty="0"/>
          </a:p>
        </p:txBody>
      </p:sp>
      <p:sp>
        <p:nvSpPr>
          <p:cNvPr id="9" name="Text Placeholder 27"/>
          <p:cNvSpPr>
            <a:spLocks noGrp="1"/>
          </p:cNvSpPr>
          <p:nvPr>
            <p:ph type="body" sz="quarter" idx="10"/>
          </p:nvPr>
        </p:nvSpPr>
        <p:spPr>
          <a:xfrm>
            <a:off x="380999" y="1371600"/>
            <a:ext cx="8477707" cy="1833874"/>
          </a:xfrm>
          <a:prstGeom prst="rect">
            <a:avLst/>
          </a:prstGeom>
        </p:spPr>
        <p:txBody>
          <a:bodyPr vert="horz">
            <a:normAutofit/>
          </a:bodyPr>
          <a:lstStyle>
            <a:lvl1pPr marL="0" indent="0">
              <a:lnSpc>
                <a:spcPct val="150000"/>
              </a:lnSpc>
              <a:spcBef>
                <a:spcPts val="336"/>
              </a:spcBef>
              <a:spcAft>
                <a:spcPts val="0"/>
              </a:spcAft>
              <a:buFontTx/>
              <a:buNone/>
              <a:defRPr lang="en-US" sz="1800" b="0" i="0" u="none" strike="noStrike" baseline="0" smtClean="0">
                <a:solidFill>
                  <a:schemeClr val="tx1"/>
                </a:solidFill>
                <a:latin typeface="Calibri" pitchFamily="34" charset="0"/>
              </a:defRPr>
            </a:lvl1pPr>
          </a:lstStyle>
          <a:p>
            <a:pPr lvl="0"/>
            <a:endParaRPr lang="en-US" dirty="0" smtClean="0"/>
          </a:p>
        </p:txBody>
      </p:sp>
      <p:sp>
        <p:nvSpPr>
          <p:cNvPr id="10" name="TextBox 9"/>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17" name="Straight Connector 16"/>
          <p:cNvCxnSpPr/>
          <p:nvPr userDrawn="1"/>
        </p:nvCxnSpPr>
        <p:spPr>
          <a:xfrm>
            <a:off x="457200" y="1295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a:ext>
            </a:extLst>
          </a:blip>
          <a:srcRect t="15697" b="15732"/>
          <a:stretch/>
        </p:blipFill>
        <p:spPr>
          <a:xfrm>
            <a:off x="438150" y="6291942"/>
            <a:ext cx="1238250" cy="566058"/>
          </a:xfrm>
          <a:prstGeom prst="rect">
            <a:avLst/>
          </a:prstGeom>
        </p:spPr>
      </p:pic>
    </p:spTree>
    <p:extLst>
      <p:ext uri="{BB962C8B-B14F-4D97-AF65-F5344CB8AC3E}">
        <p14:creationId xmlns:p14="http://schemas.microsoft.com/office/powerpoint/2010/main" val="2179050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5105400"/>
            <a:ext cx="9144000" cy="1752600"/>
            <a:chOff x="0" y="5105400"/>
            <a:chExt cx="9144000" cy="1752600"/>
          </a:xfrm>
        </p:grpSpPr>
        <p:sp>
          <p:nvSpPr>
            <p:cNvPr id="12" name="Rectangle 11"/>
            <p:cNvSpPr/>
            <p:nvPr userDrawn="1"/>
          </p:nvSpPr>
          <p:spPr>
            <a:xfrm>
              <a:off x="0" y="6324600"/>
              <a:ext cx="9144000" cy="533400"/>
            </a:xfrm>
            <a:prstGeom prst="rect">
              <a:avLst/>
            </a:prstGeom>
            <a:solidFill>
              <a:schemeClr val="accent2"/>
            </a:solidFill>
            <a:ln>
              <a:noFill/>
            </a:ln>
            <a:effectLst>
              <a:outerShdw blurRad="203200" dist="101600" dir="16620000"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228600" y="6459379"/>
              <a:ext cx="3733800" cy="246221"/>
            </a:xfrm>
            <a:prstGeom prst="rect">
              <a:avLst/>
            </a:prstGeom>
            <a:noFill/>
          </p:spPr>
          <p:txBody>
            <a:bodyPr wrap="square" rtlCol="0">
              <a:spAutoFit/>
            </a:bodyPr>
            <a:lstStyle/>
            <a:p>
              <a:r>
                <a:rPr lang="en-US" sz="1000" b="1" i="1" spc="0" dirty="0" smtClean="0">
                  <a:solidFill>
                    <a:schemeClr val="bg1"/>
                  </a:solidFill>
                  <a:latin typeface="Calibri" pitchFamily="34" charset="0"/>
                </a:rPr>
                <a:t>Commitment</a:t>
              </a:r>
              <a:r>
                <a:rPr lang="en-US" sz="1000" b="1" i="1" spc="0" baseline="0" dirty="0" smtClean="0">
                  <a:solidFill>
                    <a:schemeClr val="bg1"/>
                  </a:solidFill>
                  <a:latin typeface="Calibri" pitchFamily="34" charset="0"/>
                </a:rPr>
                <a:t> Beyond Numbers</a:t>
              </a:r>
              <a:endParaRPr lang="en-US" sz="1000" b="1" i="1" spc="0" dirty="0">
                <a:solidFill>
                  <a:schemeClr val="bg1"/>
                </a:solidFill>
                <a:latin typeface="Calibri" pitchFamily="34" charset="0"/>
              </a:endParaRPr>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6400800" y="5105400"/>
              <a:ext cx="2439094" cy="1143000"/>
            </a:xfrm>
            <a:prstGeom prst="rect">
              <a:avLst/>
            </a:prstGeom>
          </p:spPr>
        </p:pic>
      </p:grpSp>
      <p:sp>
        <p:nvSpPr>
          <p:cNvPr id="7" name="Title 1"/>
          <p:cNvSpPr>
            <a:spLocks noGrp="1"/>
          </p:cNvSpPr>
          <p:nvPr>
            <p:ph type="ctrTitle" hasCustomPrompt="1"/>
          </p:nvPr>
        </p:nvSpPr>
        <p:spPr>
          <a:xfrm>
            <a:off x="363173" y="199489"/>
            <a:ext cx="8364791"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9" name="TextBox 8"/>
          <p:cNvSpPr txBox="1"/>
          <p:nvPr userDrawn="1"/>
        </p:nvSpPr>
        <p:spPr>
          <a:xfrm>
            <a:off x="8727965" y="6447711"/>
            <a:ext cx="341397" cy="310341"/>
          </a:xfrm>
          <a:prstGeom prst="rect">
            <a:avLst/>
          </a:prstGeom>
          <a:noFill/>
        </p:spPr>
        <p:txBody>
          <a:bodyPr wrap="none" rtlCol="0">
            <a:spAutoFit/>
          </a:bodyPr>
          <a:lstStyle/>
          <a:p>
            <a:pPr marL="0" indent="0">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10" name="Straight Connector 9"/>
          <p:cNvCxnSpPr/>
          <p:nvPr userDrawn="1"/>
        </p:nvCxnSpPr>
        <p:spPr>
          <a:xfrm>
            <a:off x="472440" y="914400"/>
            <a:ext cx="8191500" cy="0"/>
          </a:xfrm>
          <a:prstGeom prst="line">
            <a:avLst/>
          </a:prstGeom>
          <a:ln w="12700">
            <a:solidFill>
              <a:srgbClr val="FF6900"/>
            </a:solidFill>
          </a:ln>
        </p:spPr>
        <p:style>
          <a:lnRef idx="1">
            <a:schemeClr val="accent1"/>
          </a:lnRef>
          <a:fillRef idx="0">
            <a:schemeClr val="accent1"/>
          </a:fillRef>
          <a:effectRef idx="0">
            <a:schemeClr val="accent1"/>
          </a:effectRef>
          <a:fontRef idx="minor">
            <a:schemeClr val="tx1"/>
          </a:fontRef>
        </p:style>
      </p:cxnSp>
      <p:sp>
        <p:nvSpPr>
          <p:cNvPr id="18" name="Content Placeholder 17"/>
          <p:cNvSpPr>
            <a:spLocks noGrp="1"/>
          </p:cNvSpPr>
          <p:nvPr>
            <p:ph sz="quarter" idx="16" hasCustomPrompt="1"/>
          </p:nvPr>
        </p:nvSpPr>
        <p:spPr>
          <a:xfrm>
            <a:off x="342900" y="2057400"/>
            <a:ext cx="6019800" cy="457200"/>
          </a:xfrm>
        </p:spPr>
        <p:txBody>
          <a:bodyPr anchor="b">
            <a:normAutofit/>
          </a:bodyPr>
          <a:lstStyle>
            <a:lvl1pPr marL="0" indent="0" algn="l">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20" name="Content Placeholder 17"/>
          <p:cNvSpPr>
            <a:spLocks noGrp="1"/>
          </p:cNvSpPr>
          <p:nvPr>
            <p:ph sz="quarter" idx="17" hasCustomPrompt="1"/>
          </p:nvPr>
        </p:nvSpPr>
        <p:spPr>
          <a:xfrm>
            <a:off x="365760" y="2552700"/>
            <a:ext cx="6019800" cy="716280"/>
          </a:xfrm>
        </p:spPr>
        <p:txBody>
          <a:bodyPr anchor="t">
            <a:noAutofit/>
          </a:bodyPr>
          <a:lstStyle>
            <a:lvl1pPr marL="0" indent="0" algn="l">
              <a:spcBef>
                <a:spcPts val="400"/>
              </a:spcBef>
              <a:spcAft>
                <a:spcPts val="400"/>
              </a:spcAft>
              <a:buNone/>
              <a:defRPr sz="1800" b="0" baseline="0">
                <a:solidFill>
                  <a:schemeClr val="tx1"/>
                </a:solidFill>
                <a:latin typeface="Calibri" pitchFamily="34" charset="0"/>
              </a:defRPr>
            </a:lvl1pPr>
          </a:lstStyle>
          <a:p>
            <a:pPr lvl="0"/>
            <a:r>
              <a:rPr lang="en-US" dirty="0" smtClean="0"/>
              <a:t>Click to enter Contact Information</a:t>
            </a:r>
          </a:p>
        </p:txBody>
      </p:sp>
      <p:sp>
        <p:nvSpPr>
          <p:cNvPr id="21" name="Content Placeholder 17"/>
          <p:cNvSpPr>
            <a:spLocks noGrp="1"/>
          </p:cNvSpPr>
          <p:nvPr>
            <p:ph sz="quarter" idx="18" hasCustomPrompt="1"/>
          </p:nvPr>
        </p:nvSpPr>
        <p:spPr>
          <a:xfrm>
            <a:off x="342900" y="3520440"/>
            <a:ext cx="6019800" cy="457200"/>
          </a:xfrm>
        </p:spPr>
        <p:txBody>
          <a:bodyPr anchor="b">
            <a:normAutofit/>
          </a:bodyPr>
          <a:lstStyle>
            <a:lvl1pPr marL="0" indent="0" algn="l">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22" name="Content Placeholder 17"/>
          <p:cNvSpPr>
            <a:spLocks noGrp="1"/>
          </p:cNvSpPr>
          <p:nvPr>
            <p:ph sz="quarter" idx="19" hasCustomPrompt="1"/>
          </p:nvPr>
        </p:nvSpPr>
        <p:spPr>
          <a:xfrm>
            <a:off x="365760" y="4023360"/>
            <a:ext cx="6019800" cy="777240"/>
          </a:xfrm>
        </p:spPr>
        <p:txBody>
          <a:bodyPr anchor="t">
            <a:noAutofit/>
          </a:bodyPr>
          <a:lstStyle>
            <a:lvl1pPr marL="0" indent="0" algn="l">
              <a:spcBef>
                <a:spcPts val="400"/>
              </a:spcBef>
              <a:spcAft>
                <a:spcPts val="400"/>
              </a:spcAft>
              <a:buNone/>
              <a:defRPr sz="1800" b="0">
                <a:solidFill>
                  <a:schemeClr val="tx1"/>
                </a:solidFill>
                <a:latin typeface="Calibri" pitchFamily="34" charset="0"/>
              </a:defRPr>
            </a:lvl1pPr>
          </a:lstStyle>
          <a:p>
            <a:pPr lvl="0"/>
            <a:r>
              <a:rPr lang="en-US" dirty="0" smtClean="0"/>
              <a:t>Click to enter Contact Information</a:t>
            </a:r>
          </a:p>
          <a:p>
            <a:pPr lvl="0"/>
            <a:endParaRPr lang="en-US" dirty="0" smtClean="0"/>
          </a:p>
        </p:txBody>
      </p:sp>
    </p:spTree>
    <p:extLst>
      <p:ext uri="{BB962C8B-B14F-4D97-AF65-F5344CB8AC3E}">
        <p14:creationId xmlns:p14="http://schemas.microsoft.com/office/powerpoint/2010/main" val="14080746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rial" pitchFamily="34" charset="0"/>
              </a:defRPr>
            </a:lvl1pPr>
          </a:lstStyle>
          <a:p>
            <a:fld id="{AE21777C-9391-4F27-A0F1-DFD259E56658}" type="datetimeFigureOut">
              <a:rPr lang="en-US" smtClean="0"/>
              <a:pPr/>
              <a:t>3/27/2019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Arial"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defRPr>
            </a:lvl1pPr>
          </a:lstStyle>
          <a:p>
            <a:fld id="{D2216F56-E94C-46AF-883F-C51831788FAC}" type="slidenum">
              <a:rPr lang="en-US" smtClean="0"/>
              <a:pPr/>
              <a:t>‹#›</a:t>
            </a:fld>
            <a:endParaRPr lang="en-US" dirty="0"/>
          </a:p>
        </p:txBody>
      </p:sp>
    </p:spTree>
    <p:extLst>
      <p:ext uri="{BB962C8B-B14F-4D97-AF65-F5344CB8AC3E}">
        <p14:creationId xmlns:p14="http://schemas.microsoft.com/office/powerpoint/2010/main" val="2262343459"/>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 id="2147483655" r:id="rId6"/>
    <p:sldLayoutId id="2147483650" r:id="rId7"/>
    <p:sldLayoutId id="2147483651"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Autofit/>
          </a:bodyPr>
          <a:lstStyle/>
          <a:p>
            <a:r>
              <a:rPr lang="en-US" dirty="0" smtClean="0"/>
              <a:t>March 28, 2019</a:t>
            </a:r>
            <a:endParaRPr lang="en-US" sz="1800" dirty="0"/>
          </a:p>
        </p:txBody>
      </p:sp>
      <p:sp>
        <p:nvSpPr>
          <p:cNvPr id="3" name="Content Placeholder 2"/>
          <p:cNvSpPr>
            <a:spLocks noGrp="1"/>
          </p:cNvSpPr>
          <p:nvPr>
            <p:ph sz="quarter" idx="10"/>
          </p:nvPr>
        </p:nvSpPr>
        <p:spPr>
          <a:xfrm>
            <a:off x="3810000" y="4876800"/>
            <a:ext cx="4960938" cy="1143000"/>
          </a:xfrm>
        </p:spPr>
        <p:txBody>
          <a:bodyPr>
            <a:normAutofit fontScale="92500" lnSpcReduction="10000"/>
          </a:bodyPr>
          <a:lstStyle/>
          <a:p>
            <a:r>
              <a:rPr lang="en-US" sz="2400" dirty="0" smtClean="0"/>
              <a:t>Hannah Kaufmann</a:t>
            </a:r>
          </a:p>
          <a:p>
            <a:r>
              <a:rPr lang="en-US" dirty="0" smtClean="0"/>
              <a:t>Patryk Wiech</a:t>
            </a:r>
          </a:p>
          <a:p>
            <a:r>
              <a:rPr lang="en-US" dirty="0" smtClean="0"/>
              <a:t>Nathan </a:t>
            </a:r>
            <a:r>
              <a:rPr lang="en-US" dirty="0" err="1" smtClean="0"/>
              <a:t>Schuele</a:t>
            </a:r>
            <a:endParaRPr lang="en-US" dirty="0" smtClean="0"/>
          </a:p>
        </p:txBody>
      </p:sp>
      <p:sp>
        <p:nvSpPr>
          <p:cNvPr id="4" name="Title 3"/>
          <p:cNvSpPr>
            <a:spLocks noGrp="1"/>
          </p:cNvSpPr>
          <p:nvPr>
            <p:ph type="ctrTitle"/>
          </p:nvPr>
        </p:nvSpPr>
        <p:spPr/>
        <p:txBody>
          <a:bodyPr/>
          <a:lstStyle/>
          <a:p>
            <a:r>
              <a:rPr lang="en-US" dirty="0" smtClean="0"/>
              <a:t>Generalized Linear Models</a:t>
            </a:r>
            <a:endParaRPr lang="en-US" dirty="0"/>
          </a:p>
        </p:txBody>
      </p:sp>
      <p:sp>
        <p:nvSpPr>
          <p:cNvPr id="5" name="Subtitle 4"/>
          <p:cNvSpPr>
            <a:spLocks noGrp="1"/>
          </p:cNvSpPr>
          <p:nvPr>
            <p:ph type="subTitle" idx="1"/>
          </p:nvPr>
        </p:nvSpPr>
        <p:spPr/>
        <p:txBody>
          <a:bodyPr>
            <a:normAutofit/>
          </a:bodyPr>
          <a:lstStyle/>
          <a:p>
            <a:r>
              <a:rPr lang="en-US" sz="3200" dirty="0" smtClean="0"/>
              <a:t>Theory vs. Practice</a:t>
            </a:r>
            <a:endParaRPr lang="en-US" sz="3200" dirty="0"/>
          </a:p>
        </p:txBody>
      </p:sp>
    </p:spTree>
    <p:extLst>
      <p:ext uri="{BB962C8B-B14F-4D97-AF65-F5344CB8AC3E}">
        <p14:creationId xmlns:p14="http://schemas.microsoft.com/office/powerpoint/2010/main" val="1043501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Choose a reference level that helps with the interpretability of your model</a:t>
            </a:r>
          </a:p>
          <a:p>
            <a:r>
              <a:rPr lang="en-US" dirty="0" smtClean="0"/>
              <a:t>In general we select the level with the most exposure to be the reference level</a:t>
            </a:r>
          </a:p>
          <a:p>
            <a:pPr lvl="1"/>
            <a:r>
              <a:rPr lang="en-US" dirty="0" smtClean="0"/>
              <a:t>This is done so that the significance statistics produce meaningful p values</a:t>
            </a:r>
          </a:p>
          <a:p>
            <a:pPr lvl="1"/>
            <a:r>
              <a:rPr lang="en-US" dirty="0" smtClean="0"/>
              <a:t>Reference level with too little data will produce less significant p values than one with more</a:t>
            </a:r>
          </a:p>
          <a:p>
            <a:endParaRPr lang="en-US" dirty="0"/>
          </a:p>
        </p:txBody>
      </p:sp>
      <p:sp>
        <p:nvSpPr>
          <p:cNvPr id="3" name="Title 2"/>
          <p:cNvSpPr>
            <a:spLocks noGrp="1"/>
          </p:cNvSpPr>
          <p:nvPr>
            <p:ph type="ctrTitle"/>
          </p:nvPr>
        </p:nvSpPr>
        <p:spPr/>
        <p:txBody>
          <a:bodyPr/>
          <a:lstStyle/>
          <a:p>
            <a:r>
              <a:rPr lang="en-US" dirty="0" smtClean="0"/>
              <a:t>Selecting A Reference Level</a:t>
            </a:r>
            <a:endParaRPr lang="en-US" dirty="0"/>
          </a:p>
        </p:txBody>
      </p:sp>
    </p:spTree>
    <p:extLst>
      <p:ext uri="{BB962C8B-B14F-4D97-AF65-F5344CB8AC3E}">
        <p14:creationId xmlns:p14="http://schemas.microsoft.com/office/powerpoint/2010/main" val="236133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147A5C-E659-4566-AE24-68E8A61B9A04}"/>
              </a:ext>
            </a:extLst>
          </p:cNvPr>
          <p:cNvSpPr>
            <a:spLocks noGrp="1"/>
          </p:cNvSpPr>
          <p:nvPr>
            <p:ph sz="quarter" idx="10"/>
          </p:nvPr>
        </p:nvSpPr>
        <p:spPr>
          <a:xfrm>
            <a:off x="438150" y="1066800"/>
            <a:ext cx="8267700" cy="2362200"/>
          </a:xfrm>
        </p:spPr>
        <p:txBody>
          <a:bodyPr>
            <a:normAutofit/>
          </a:bodyPr>
          <a:lstStyle/>
          <a:p>
            <a:r>
              <a:rPr lang="en-US" dirty="0" smtClean="0"/>
              <a:t>Ignores </a:t>
            </a:r>
            <a:r>
              <a:rPr lang="en-US" dirty="0"/>
              <a:t>any interdependencies the variables have</a:t>
            </a:r>
          </a:p>
          <a:p>
            <a:r>
              <a:rPr lang="en-US" dirty="0"/>
              <a:t>Assumes the response variable is normally distributed, has a constant variance, and that all predictors are entered additively</a:t>
            </a:r>
          </a:p>
          <a:p>
            <a:endParaRPr lang="en-US" dirty="0"/>
          </a:p>
          <a:p>
            <a:endParaRPr lang="en-US" dirty="0"/>
          </a:p>
          <a:p>
            <a:endParaRPr lang="en-US" dirty="0"/>
          </a:p>
          <a:p>
            <a:pPr marL="0" indent="0">
              <a:buNone/>
            </a:pPr>
            <a:endParaRPr lang="en-US" dirty="0"/>
          </a:p>
        </p:txBody>
      </p:sp>
      <p:sp>
        <p:nvSpPr>
          <p:cNvPr id="3" name="Title 2">
            <a:extLst>
              <a:ext uri="{FF2B5EF4-FFF2-40B4-BE49-F238E27FC236}">
                <a16:creationId xmlns:a16="http://schemas.microsoft.com/office/drawing/2014/main" id="{BC9EFA09-3691-4BF2-BFB4-58D8375D4B6E}"/>
              </a:ext>
            </a:extLst>
          </p:cNvPr>
          <p:cNvSpPr>
            <a:spLocks noGrp="1"/>
          </p:cNvSpPr>
          <p:nvPr>
            <p:ph type="ctrTitle"/>
          </p:nvPr>
        </p:nvSpPr>
        <p:spPr/>
        <p:txBody>
          <a:bodyPr/>
          <a:lstStyle/>
          <a:p>
            <a:r>
              <a:rPr lang="en-US" dirty="0"/>
              <a:t>Why not Linear Regression?</a:t>
            </a:r>
          </a:p>
        </p:txBody>
      </p:sp>
      <p:sp>
        <p:nvSpPr>
          <p:cNvPr id="4" name="Title 2">
            <a:extLst>
              <a:ext uri="{FF2B5EF4-FFF2-40B4-BE49-F238E27FC236}">
                <a16:creationId xmlns:a16="http://schemas.microsoft.com/office/drawing/2014/main" id="{69B9324F-566C-4E92-AD9E-E8167A1BAAB6}"/>
              </a:ext>
            </a:extLst>
          </p:cNvPr>
          <p:cNvSpPr txBox="1">
            <a:spLocks/>
          </p:cNvSpPr>
          <p:nvPr/>
        </p:nvSpPr>
        <p:spPr>
          <a:xfrm>
            <a:off x="381000" y="3581400"/>
            <a:ext cx="8364791" cy="584775"/>
          </a:xfrm>
          <a:prstGeom prst="rect">
            <a:avLst/>
          </a:prstGeom>
        </p:spPr>
        <p:txBody>
          <a:bodyPr vert="horz" wrap="square" lIns="91440" tIns="45720" rIns="91440" bIns="45720" rtlCol="0" anchor="t">
            <a:spAutoFit/>
          </a:bodyPr>
          <a:lstStyle>
            <a:lvl1pPr algn="l" defTabSz="914400" rtl="0" eaLnBrk="1" latinLnBrk="0" hangingPunct="1">
              <a:spcBef>
                <a:spcPct val="0"/>
              </a:spcBef>
              <a:buNone/>
              <a:defRPr sz="3200" b="1" i="0" kern="1200">
                <a:solidFill>
                  <a:schemeClr val="tx1"/>
                </a:solidFill>
                <a:latin typeface="Calibri" pitchFamily="34" charset="0"/>
                <a:ea typeface="+mj-ea"/>
                <a:cs typeface="+mj-cs"/>
              </a:defRPr>
            </a:lvl1pPr>
          </a:lstStyle>
          <a:p>
            <a:r>
              <a:rPr lang="en-US" dirty="0"/>
              <a:t>Why Generalized Linear Models?</a:t>
            </a:r>
          </a:p>
        </p:txBody>
      </p:sp>
      <p:sp>
        <p:nvSpPr>
          <p:cNvPr id="5" name="Content Placeholder 1">
            <a:extLst>
              <a:ext uri="{FF2B5EF4-FFF2-40B4-BE49-F238E27FC236}">
                <a16:creationId xmlns:a16="http://schemas.microsoft.com/office/drawing/2014/main" id="{A8C4425C-5A4C-4584-858E-56AD4EA0310D}"/>
              </a:ext>
            </a:extLst>
          </p:cNvPr>
          <p:cNvSpPr txBox="1">
            <a:spLocks/>
          </p:cNvSpPr>
          <p:nvPr/>
        </p:nvSpPr>
        <p:spPr>
          <a:xfrm>
            <a:off x="460264" y="4114800"/>
            <a:ext cx="82677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6900"/>
              </a:buClr>
              <a:buFont typeface="Arial" pitchFamily="34" charset="0"/>
              <a:buChar char="•"/>
              <a:defRPr sz="2400" kern="1200">
                <a:solidFill>
                  <a:schemeClr val="tx1"/>
                </a:solidFill>
                <a:latin typeface="Calibri" pitchFamily="34" charset="0"/>
                <a:ea typeface="+mn-ea"/>
                <a:cs typeface="+mn-cs"/>
              </a:defRPr>
            </a:lvl1pPr>
            <a:lvl2pPr marL="742950" indent="-285750" algn="l" defTabSz="914400" rtl="0" eaLnBrk="1" latinLnBrk="0" hangingPunct="1">
              <a:spcBef>
                <a:spcPct val="20000"/>
              </a:spcBef>
              <a:buClr>
                <a:srgbClr val="9497CC"/>
              </a:buClr>
              <a:buFont typeface="Arial" pitchFamily="34" charset="0"/>
              <a:buChar char="–"/>
              <a:defRPr sz="22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Clr>
                <a:srgbClr val="9497CC"/>
              </a:buClr>
              <a:buFont typeface="Arial" pitchFamily="34" charset="0"/>
              <a:buChar char="•"/>
              <a:defRPr sz="20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Clr>
                <a:srgbClr val="9497CC"/>
              </a:buClr>
              <a:buFont typeface="Arial" pitchFamily="34" charset="0"/>
              <a:buChar char="–"/>
              <a:defRPr sz="18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Clr>
                <a:srgbClr val="9497CC"/>
              </a:buClr>
              <a:buFont typeface="Arial" pitchFamily="34" charset="0"/>
              <a:buChar char="»"/>
              <a:defRPr sz="16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Considers interdependencies</a:t>
            </a:r>
          </a:p>
          <a:p>
            <a:r>
              <a:rPr lang="en-US" dirty="0"/>
              <a:t>Allows for multivariate analysis</a:t>
            </a:r>
          </a:p>
          <a:p>
            <a:pPr marL="0" indent="0">
              <a:buNone/>
            </a:pPr>
            <a:endParaRPr lang="en-US" dirty="0"/>
          </a:p>
          <a:p>
            <a:endParaRPr lang="en-US" dirty="0"/>
          </a:p>
          <a:p>
            <a:endParaRPr lang="en-US" dirty="0"/>
          </a:p>
          <a:p>
            <a:endParaRPr lang="en-US" dirty="0"/>
          </a:p>
          <a:p>
            <a:pPr marL="0" indent="0">
              <a:buFont typeface="Arial" pitchFamily="34" charset="0"/>
              <a:buNone/>
            </a:pPr>
            <a:endParaRPr lang="en-US" dirty="0"/>
          </a:p>
        </p:txBody>
      </p:sp>
    </p:spTree>
    <p:extLst>
      <p:ext uri="{BB962C8B-B14F-4D97-AF65-F5344CB8AC3E}">
        <p14:creationId xmlns:p14="http://schemas.microsoft.com/office/powerpoint/2010/main" val="18232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E69BE834-4DF8-4B6B-9FB7-9AF9D3696E49}"/>
                  </a:ext>
                </a:extLst>
              </p:cNvPr>
              <p:cNvSpPr>
                <a:spLocks noGrp="1"/>
              </p:cNvSpPr>
              <p:nvPr>
                <p:ph sz="quarter" idx="10"/>
              </p:nvPr>
            </p:nvSpPr>
            <p:spPr/>
            <p:txBody>
              <a:bodyPr>
                <a:normAutofit/>
              </a:bodyPr>
              <a:lstStyle/>
              <a:p>
                <a:r>
                  <a:rPr lang="en-US" dirty="0" smtClean="0"/>
                  <a:t>Random Component: each component of the response variable vector (</a:t>
                </a:r>
                <a14:m>
                  <m:oMath xmlns:m="http://schemas.openxmlformats.org/officeDocument/2006/math">
                    <m:bar>
                      <m:barPr>
                        <m:ctrlPr>
                          <a:rPr lang="en-US" i="1" smtClean="0">
                            <a:latin typeface="Cambria Math" panose="02040503050406030204" pitchFamily="18" charset="0"/>
                          </a:rPr>
                        </m:ctrlPr>
                      </m:barPr>
                      <m:e>
                        <m:r>
                          <a:rPr lang="en-US" b="0" i="1" smtClean="0">
                            <a:latin typeface="Cambria Math" panose="02040503050406030204" pitchFamily="18" charset="0"/>
                          </a:rPr>
                          <m:t>𝑌</m:t>
                        </m:r>
                      </m:e>
                    </m:bar>
                  </m:oMath>
                </a14:m>
                <a:r>
                  <a:rPr lang="en-US" dirty="0"/>
                  <a:t>) is independent and is from one of </a:t>
                </a:r>
                <a:r>
                  <a:rPr lang="en-US" dirty="0" smtClean="0"/>
                  <a:t>the distributions in the </a:t>
                </a:r>
                <a:r>
                  <a:rPr lang="en-US" dirty="0"/>
                  <a:t>exponential </a:t>
                </a:r>
                <a:r>
                  <a:rPr lang="en-US" dirty="0" smtClean="0"/>
                  <a:t>family</a:t>
                </a:r>
                <a:endParaRPr lang="en-US" dirty="0"/>
              </a:p>
              <a:p>
                <a:endParaRPr lang="en-US" dirty="0"/>
              </a:p>
              <a:p>
                <a:r>
                  <a:rPr lang="en-US" dirty="0"/>
                  <a:t>Systematic Components: </a:t>
                </a:r>
                <a:r>
                  <a:rPr lang="en-US" i="1" dirty="0"/>
                  <a:t>p</a:t>
                </a:r>
                <a:r>
                  <a:rPr lang="en-US" dirty="0"/>
                  <a:t> covariates combined to give the linear predictor </a:t>
                </a:r>
                <a14:m>
                  <m:oMath xmlns:m="http://schemas.openxmlformats.org/officeDocument/2006/math">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𝜂</m:t>
                        </m:r>
                      </m:e>
                    </m:bar>
                  </m:oMath>
                </a14:m>
                <a:r>
                  <a:rPr lang="en-US" dirty="0"/>
                  <a:t> such that: </a:t>
                </a:r>
                <a14:m>
                  <m:oMath xmlns:m="http://schemas.openxmlformats.org/officeDocument/2006/math">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𝜂</m:t>
                        </m:r>
                      </m:e>
                    </m:bar>
                    <m:r>
                      <a:rPr lang="en-US">
                        <a:latin typeface="Cambria Math" panose="02040503050406030204" pitchFamily="18" charset="0"/>
                        <a:ea typeface="Cambria Math" panose="02040503050406030204" pitchFamily="18" charset="0"/>
                      </a:rPr>
                      <m:t>=</m:t>
                    </m:r>
                    <m:r>
                      <a:rPr lang="en-US" b="1">
                        <a:latin typeface="Cambria Math" panose="02040503050406030204" pitchFamily="18" charset="0"/>
                        <a:ea typeface="Cambria Math" panose="02040503050406030204" pitchFamily="18" charset="0"/>
                      </a:rPr>
                      <m:t>𝐗</m:t>
                    </m:r>
                    <m:r>
                      <a:rPr lang="en-US" b="1" i="1">
                        <a:latin typeface="Cambria Math" panose="02040503050406030204" pitchFamily="18" charset="0"/>
                        <a:ea typeface="Cambria Math" panose="02040503050406030204" pitchFamily="18" charset="0"/>
                      </a:rPr>
                      <m:t>∙</m:t>
                    </m:r>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𝛽</m:t>
                        </m:r>
                      </m:e>
                    </m:bar>
                  </m:oMath>
                </a14:m>
                <a:endParaRPr lang="en-US" dirty="0"/>
              </a:p>
              <a:p>
                <a:pPr lvl="1"/>
                <a:r>
                  <a:rPr lang="en-US" dirty="0"/>
                  <a:t>Note: unchanged from assumption 2 on simple regression</a:t>
                </a:r>
              </a:p>
              <a:p>
                <a:pPr lvl="1"/>
                <a:endParaRPr lang="en-US" dirty="0"/>
              </a:p>
              <a:p>
                <a:r>
                  <a:rPr lang="en-US" dirty="0"/>
                  <a:t>Link Function: </a:t>
                </a:r>
                <a:r>
                  <a:rPr lang="en-US" dirty="0" smtClean="0"/>
                  <a:t>the </a:t>
                </a:r>
                <a:r>
                  <a:rPr lang="en-US" dirty="0"/>
                  <a:t>relationship between the random and systematic components via a link function g, that is differentiable and monotonic such that</a:t>
                </a:r>
              </a:p>
              <a:p>
                <a:pPr marL="0" indent="0" algn="ctr">
                  <a:buNone/>
                </a:pPr>
                <a14:m>
                  <m:oMath xmlns:m="http://schemas.openxmlformats.org/officeDocument/2006/math">
                    <m:r>
                      <a:rPr lang="en-US" i="1">
                        <a:latin typeface="Cambria Math" panose="02040503050406030204" pitchFamily="18" charset="0"/>
                      </a:rPr>
                      <m:t>𝐸</m:t>
                    </m:r>
                    <m:d>
                      <m:dPr>
                        <m:begChr m:val="["/>
                        <m:endChr m:val="]"/>
                        <m:ctrlPr>
                          <a:rPr lang="en-US" i="1">
                            <a:latin typeface="Cambria Math" panose="02040503050406030204" pitchFamily="18" charset="0"/>
                          </a:rPr>
                        </m:ctrlPr>
                      </m:dPr>
                      <m:e>
                        <m:bar>
                          <m:barPr>
                            <m:ctrlPr>
                              <a:rPr lang="en-US" i="1">
                                <a:latin typeface="Cambria Math" panose="02040503050406030204" pitchFamily="18" charset="0"/>
                              </a:rPr>
                            </m:ctrlPr>
                          </m:barPr>
                          <m:e>
                            <m:r>
                              <a:rPr lang="en-US" i="1">
                                <a:latin typeface="Cambria Math" panose="02040503050406030204" pitchFamily="18" charset="0"/>
                              </a:rPr>
                              <m:t>𝑌</m:t>
                            </m:r>
                          </m:e>
                        </m:bar>
                      </m:e>
                    </m:d>
                    <m:r>
                      <a:rPr lang="en-US" i="1">
                        <a:latin typeface="Cambria Math" panose="02040503050406030204" pitchFamily="18" charset="0"/>
                        <a:ea typeface="Cambria Math" panose="02040503050406030204" pitchFamily="18" charset="0"/>
                      </a:rPr>
                      <m:t>≡</m:t>
                    </m:r>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𝜇</m:t>
                        </m:r>
                      </m:e>
                    </m:bar>
                    <m:r>
                      <a:rPr lang="en-US" i="1">
                        <a:latin typeface="Cambria Math" panose="02040503050406030204" pitchFamily="18" charset="0"/>
                        <a:ea typeface="Cambria Math" panose="02040503050406030204" pitchFamily="18" charset="0"/>
                      </a:rPr>
                      <m:t>=</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𝑔</m:t>
                        </m:r>
                      </m:e>
                      <m:sup>
                        <m:r>
                          <a:rPr lang="en-US" b="0" i="1" smtClean="0">
                            <a:latin typeface="Cambria Math" panose="02040503050406030204" pitchFamily="18" charset="0"/>
                            <a:ea typeface="Cambria Math" panose="02040503050406030204" pitchFamily="18" charset="0"/>
                          </a:rPr>
                          <m:t>−1</m:t>
                        </m:r>
                      </m:sup>
                    </m:sSup>
                    <m:r>
                      <a:rPr lang="en-US" b="0" i="1" smtClean="0">
                        <a:latin typeface="Cambria Math" panose="02040503050406030204" pitchFamily="18" charset="0"/>
                        <a:ea typeface="Cambria Math" panose="02040503050406030204" pitchFamily="18" charset="0"/>
                      </a:rPr>
                      <m:t>(</m:t>
                    </m:r>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𝜂</m:t>
                        </m:r>
                      </m:e>
                    </m:bar>
                    <m:r>
                      <a:rPr lang="en-US" b="0" i="1" smtClean="0">
                        <a:latin typeface="Cambria Math" panose="02040503050406030204" pitchFamily="18" charset="0"/>
                        <a:ea typeface="Cambria Math" panose="02040503050406030204" pitchFamily="18" charset="0"/>
                      </a:rPr>
                      <m:t>)</m:t>
                    </m:r>
                  </m:oMath>
                </a14:m>
                <a:r>
                  <a:rPr lang="en-US" dirty="0"/>
                  <a:t> </a:t>
                </a:r>
              </a:p>
            </p:txBody>
          </p:sp>
        </mc:Choice>
        <mc:Fallback xmlns="">
          <p:sp>
            <p:nvSpPr>
              <p:cNvPr id="2" name="Content Placeholder 1">
                <a:extLst>
                  <a:ext uri="{FF2B5EF4-FFF2-40B4-BE49-F238E27FC236}">
                    <a16:creationId xmlns:a16="http://schemas.microsoft.com/office/drawing/2014/main" id="{E69BE834-4DF8-4B6B-9FB7-9AF9D3696E49}"/>
                  </a:ext>
                </a:extLst>
              </p:cNvPr>
              <p:cNvSpPr>
                <a:spLocks noGrp="1" noRot="1" noChangeAspect="1" noMove="1" noResize="1" noEditPoints="1" noAdjustHandles="1" noChangeArrowheads="1" noChangeShapeType="1" noTextEdit="1"/>
              </p:cNvSpPr>
              <p:nvPr>
                <p:ph sz="quarter" idx="10"/>
              </p:nvPr>
            </p:nvSpPr>
            <p:spPr>
              <a:blipFill>
                <a:blip r:embed="rId3"/>
                <a:stretch>
                  <a:fillRect l="-1032" t="-955"/>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612D8010-5AEE-406E-B168-22F9D85BBFC8}"/>
              </a:ext>
            </a:extLst>
          </p:cNvPr>
          <p:cNvSpPr>
            <a:spLocks noGrp="1"/>
          </p:cNvSpPr>
          <p:nvPr>
            <p:ph type="ctrTitle"/>
          </p:nvPr>
        </p:nvSpPr>
        <p:spPr>
          <a:xfrm>
            <a:off x="363173" y="199489"/>
            <a:ext cx="8364791" cy="584775"/>
          </a:xfrm>
        </p:spPr>
        <p:txBody>
          <a:bodyPr/>
          <a:lstStyle/>
          <a:p>
            <a:r>
              <a:rPr lang="en-US" dirty="0"/>
              <a:t>GLM Assumptions</a:t>
            </a:r>
          </a:p>
        </p:txBody>
      </p:sp>
    </p:spTree>
    <p:extLst>
      <p:ext uri="{BB962C8B-B14F-4D97-AF65-F5344CB8AC3E}">
        <p14:creationId xmlns:p14="http://schemas.microsoft.com/office/powerpoint/2010/main" val="429208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8930F2D3-B4D6-46C7-B7DC-195EC483E8FD}"/>
                  </a:ext>
                </a:extLst>
              </p:cNvPr>
              <p:cNvSpPr>
                <a:spLocks noGrp="1"/>
              </p:cNvSpPr>
              <p:nvPr>
                <p:ph sz="quarter" idx="10"/>
              </p:nvPr>
            </p:nvSpPr>
            <p:spPr>
              <a:xfrm>
                <a:off x="438150" y="1066800"/>
                <a:ext cx="4133850" cy="5105400"/>
              </a:xfrm>
            </p:spPr>
            <p:txBody>
              <a:bodyPr/>
              <a:lstStyle/>
              <a:p>
                <a:r>
                  <a:rPr lang="en-US" dirty="0" smtClean="0"/>
                  <a:t>The standard form of a Generalized Linear Model</a:t>
                </a:r>
              </a:p>
              <a:p>
                <a:pPr marL="0" indent="0" algn="ctr">
                  <a:buNone/>
                </a:pPr>
                <a:endParaRPr lang="en-US"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sSub>
                        <m:sSubPr>
                          <m:ctrlPr>
                            <a:rPr lang="el-GR" i="1">
                              <a:latin typeface="Cambria Math" panose="02040503050406030204" pitchFamily="18" charset="0"/>
                            </a:rPr>
                          </m:ctrlPr>
                        </m:sSubPr>
                        <m:e>
                          <m:r>
                            <a:rPr lang="el-GR" i="1">
                              <a:latin typeface="Cambria Math" panose="02040503050406030204" pitchFamily="18" charset="0"/>
                            </a:rPr>
                            <m:t>𝜇</m:t>
                          </m:r>
                        </m:e>
                        <m:sub>
                          <m:r>
                            <a:rPr lang="en-US" i="1">
                              <a:latin typeface="Cambria Math" panose="02040503050406030204" pitchFamily="18" charset="0"/>
                            </a:rPr>
                            <m:t>𝑖</m:t>
                          </m:r>
                        </m:sub>
                      </m:sSub>
                      <m:r>
                        <a:rPr lang="en-US">
                          <a:latin typeface="Cambria Math" panose="02040503050406030204" pitchFamily="18" charset="0"/>
                        </a:rPr>
                        <m:t>=</m:t>
                      </m:r>
                      <m:r>
                        <m:rPr>
                          <m:sty m:val="p"/>
                        </m:rPr>
                        <a:rPr lang="en-US">
                          <a:latin typeface="Cambria Math" panose="02040503050406030204" pitchFamily="18" charset="0"/>
                        </a:rPr>
                        <m:t>E</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m:t>
                              </m:r>
                            </m:sub>
                          </m:sSub>
                        </m:e>
                      </m:d>
                    </m:oMath>
                  </m:oMathPara>
                </a14:m>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𝑔</m:t>
                          </m:r>
                        </m:e>
                        <m:sup>
                          <m:r>
                            <a:rPr lang="en-US" b="0" i="1" smtClean="0">
                              <a:latin typeface="Cambria Math" panose="02040503050406030204" pitchFamily="18" charset="0"/>
                            </a:rPr>
                            <m:t>−1</m:t>
                          </m:r>
                        </m:sup>
                      </m:sSup>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𝑗</m:t>
                          </m:r>
                        </m:sub>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𝑖𝑗</m:t>
                              </m:r>
                            </m:sub>
                          </m:sSub>
                        </m:e>
                      </m:nary>
                      <m:r>
                        <a:rPr lang="en-US" i="1">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l-GR"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𝑗</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l-GR" i="1">
                              <a:latin typeface="Cambria Math" panose="02040503050406030204" pitchFamily="18" charset="0"/>
                              <a:ea typeface="Cambria Math" panose="02040503050406030204" pitchFamily="18" charset="0"/>
                            </a:rPr>
                            <m:t>𝜉</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oMath>
                  </m:oMathPara>
                </a14:m>
                <a:endParaRPr lang="en-US" i="1" dirty="0"/>
              </a:p>
              <a:p>
                <a:pPr marL="0" indent="0" algn="ctr">
                  <a:buNone/>
                </a:pPr>
                <a:r>
                  <a:rPr lang="en-US" dirty="0"/>
                  <a:t>With</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𝑉𝑎𝑟</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𝑖</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l-GR" b="0" i="1" smtClean="0">
                              <a:latin typeface="Cambria Math" panose="02040503050406030204" pitchFamily="18" charset="0"/>
                            </a:rPr>
                            <m:t>𝜙</m:t>
                          </m:r>
                          <m:r>
                            <a:rPr lang="el-GR"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m:t>
                          </m:r>
                          <m:sSub>
                            <m:sSubPr>
                              <m:ctrlPr>
                                <a:rPr lang="el-GR" i="1">
                                  <a:latin typeface="Cambria Math" panose="02040503050406030204" pitchFamily="18" charset="0"/>
                                </a:rPr>
                              </m:ctrlPr>
                            </m:sSubPr>
                            <m:e>
                              <m:r>
                                <a:rPr lang="el-GR" i="1">
                                  <a:latin typeface="Cambria Math" panose="02040503050406030204" pitchFamily="18" charset="0"/>
                                </a:rPr>
                                <m:t>𝜇</m:t>
                              </m:r>
                            </m:e>
                            <m:sub>
                              <m:r>
                                <a:rPr lang="en-US" i="1">
                                  <a:latin typeface="Cambria Math" panose="02040503050406030204" pitchFamily="18" charset="0"/>
                                </a:rPr>
                                <m:t>𝑖</m:t>
                              </m:r>
                            </m:sub>
                          </m:sSub>
                          <m:r>
                            <a:rPr lang="en-US" b="0" i="1" smtClean="0">
                              <a:latin typeface="Cambria Math" panose="02040503050406030204" pitchFamily="18" charset="0"/>
                            </a:rPr>
                            <m:t>)</m:t>
                          </m:r>
                        </m:num>
                        <m:den>
                          <m:sSub>
                            <m:sSubPr>
                              <m:ctrlPr>
                                <a:rPr lang="el-GR" b="0" i="1" smtClean="0">
                                  <a:latin typeface="Cambria Math" panose="02040503050406030204" pitchFamily="18" charset="0"/>
                                </a:rPr>
                              </m:ctrlPr>
                            </m:sSubPr>
                            <m:e>
                              <m:r>
                                <m:rPr>
                                  <m:sty m:val="p"/>
                                </m:rPr>
                                <a:rPr lang="el-GR" i="1">
                                  <a:latin typeface="Cambria Math" panose="02040503050406030204" pitchFamily="18" charset="0"/>
                                </a:rPr>
                                <m:t>ω</m:t>
                              </m:r>
                            </m:e>
                            <m:sub>
                              <m:r>
                                <a:rPr lang="en-US" b="0" i="1" smtClean="0">
                                  <a:latin typeface="Cambria Math" panose="02040503050406030204" pitchFamily="18" charset="0"/>
                                </a:rPr>
                                <m:t>𝑖</m:t>
                              </m:r>
                            </m:sub>
                          </m:sSub>
                        </m:den>
                      </m:f>
                    </m:oMath>
                  </m:oMathPara>
                </a14:m>
                <a:endParaRPr lang="en-US" dirty="0"/>
              </a:p>
            </p:txBody>
          </p:sp>
        </mc:Choice>
        <mc:Fallback xmlns="">
          <p:sp>
            <p:nvSpPr>
              <p:cNvPr id="2" name="Content Placeholder 1">
                <a:extLst>
                  <a:ext uri="{FF2B5EF4-FFF2-40B4-BE49-F238E27FC236}">
                    <a16:creationId xmlns:a16="http://schemas.microsoft.com/office/drawing/2014/main" id="{8930F2D3-B4D6-46C7-B7DC-195EC483E8FD}"/>
                  </a:ext>
                </a:extLst>
              </p:cNvPr>
              <p:cNvSpPr>
                <a:spLocks noGrp="1" noRot="1" noChangeAspect="1" noMove="1" noResize="1" noEditPoints="1" noAdjustHandles="1" noChangeArrowheads="1" noChangeShapeType="1" noTextEdit="1"/>
              </p:cNvSpPr>
              <p:nvPr>
                <p:ph sz="quarter" idx="10"/>
              </p:nvPr>
            </p:nvSpPr>
            <p:spPr>
              <a:xfrm>
                <a:off x="438150" y="1066800"/>
                <a:ext cx="4133850" cy="5105400"/>
              </a:xfrm>
              <a:blipFill>
                <a:blip r:embed="rId2"/>
                <a:stretch>
                  <a:fillRect l="-2065" t="-955"/>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301E84D9-430C-45F2-B8E7-9F10764ECA65}"/>
              </a:ext>
            </a:extLst>
          </p:cNvPr>
          <p:cNvSpPr>
            <a:spLocks noGrp="1"/>
          </p:cNvSpPr>
          <p:nvPr>
            <p:ph type="ctrTitle"/>
          </p:nvPr>
        </p:nvSpPr>
        <p:spPr/>
        <p:txBody>
          <a:bodyPr/>
          <a:lstStyle/>
          <a:p>
            <a:r>
              <a:rPr lang="en-US" dirty="0"/>
              <a:t>Basics of a GLM</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A9675D2-9689-4262-8669-B633BEDFA7B5}"/>
                  </a:ext>
                </a:extLst>
              </p:cNvPr>
              <p:cNvSpPr txBox="1"/>
              <p:nvPr/>
            </p:nvSpPr>
            <p:spPr>
              <a:xfrm>
                <a:off x="4267200" y="1066800"/>
                <a:ext cx="4800600" cy="5408275"/>
              </a:xfrm>
              <a:prstGeom prst="rect">
                <a:avLst/>
              </a:prstGeom>
              <a:noFill/>
            </p:spPr>
            <p:txBody>
              <a:bodyPr wrap="square" rtlCol="0">
                <a:spAutoFit/>
              </a:bodyPr>
              <a:lstStyle/>
              <a:p>
                <a:pPr marL="342900" lvl="0" indent="-342900">
                  <a:spcBef>
                    <a:spcPct val="20000"/>
                  </a:spcBef>
                  <a:buClr>
                    <a:srgbClr val="FF6900"/>
                  </a:buClr>
                  <a:buFont typeface="Arial" pitchFamily="34" charset="0"/>
                  <a:buChar char="•"/>
                </a:pPr>
                <a14:m>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rPr>
                          <m:t>𝑌</m:t>
                        </m:r>
                      </m:e>
                      <m:sub>
                        <m:r>
                          <a:rPr lang="en-US" sz="2400" i="1">
                            <a:latin typeface="Cambria Math" panose="02040503050406030204" pitchFamily="18" charset="0"/>
                          </a:rPr>
                          <m:t>𝑖</m:t>
                        </m:r>
                      </m:sub>
                    </m:sSub>
                  </m:oMath>
                </a14:m>
                <a:r>
                  <a:rPr lang="en-US" sz="2400" dirty="0">
                    <a:solidFill>
                      <a:prstClr val="black"/>
                    </a:solidFill>
                    <a:latin typeface="Calibri" pitchFamily="34" charset="0"/>
                  </a:rPr>
                  <a:t> is the response </a:t>
                </a:r>
                <a:r>
                  <a:rPr lang="en-US" sz="2400" dirty="0" smtClean="0">
                    <a:solidFill>
                      <a:prstClr val="black"/>
                    </a:solidFill>
                    <a:latin typeface="Calibri" pitchFamily="34" charset="0"/>
                  </a:rPr>
                  <a:t>vector</a:t>
                </a:r>
              </a:p>
              <a:p>
                <a:pPr marL="342900" lvl="0" indent="-342900">
                  <a:spcBef>
                    <a:spcPct val="20000"/>
                  </a:spcBef>
                  <a:buClr>
                    <a:srgbClr val="FF6900"/>
                  </a:buClr>
                  <a:buFont typeface="Arial" pitchFamily="34" charset="0"/>
                  <a:buChar char="•"/>
                </a:pPr>
                <a14:m>
                  <m:oMath xmlns:m="http://schemas.openxmlformats.org/officeDocument/2006/math">
                    <m:r>
                      <a:rPr lang="en-US" sz="2400" b="0" i="1" smtClean="0">
                        <a:solidFill>
                          <a:prstClr val="black"/>
                        </a:solidFill>
                        <a:latin typeface="Cambria Math" panose="02040503050406030204" pitchFamily="18" charset="0"/>
                      </a:rPr>
                      <m:t>𝑔</m:t>
                    </m:r>
                    <m:r>
                      <a:rPr lang="en-US" sz="2400" b="0" i="1" smtClean="0">
                        <a:solidFill>
                          <a:prstClr val="black"/>
                        </a:solidFill>
                        <a:latin typeface="Cambria Math" panose="02040503050406030204" pitchFamily="18" charset="0"/>
                      </a:rPr>
                      <m:t>(</m:t>
                    </m:r>
                    <m:r>
                      <a:rPr lang="en-US" sz="2400" b="0" i="1" smtClean="0">
                        <a:solidFill>
                          <a:prstClr val="black"/>
                        </a:solidFill>
                        <a:latin typeface="Cambria Math" panose="02040503050406030204" pitchFamily="18" charset="0"/>
                      </a:rPr>
                      <m:t>𝑥</m:t>
                    </m:r>
                    <m:r>
                      <a:rPr lang="en-US" sz="2400" b="0" i="1" smtClean="0">
                        <a:solidFill>
                          <a:prstClr val="black"/>
                        </a:solidFill>
                        <a:latin typeface="Cambria Math" panose="02040503050406030204" pitchFamily="18" charset="0"/>
                      </a:rPr>
                      <m:t>)</m:t>
                    </m:r>
                  </m:oMath>
                </a14:m>
                <a:r>
                  <a:rPr lang="en-US" sz="2400" dirty="0">
                    <a:solidFill>
                      <a:prstClr val="black"/>
                    </a:solidFill>
                    <a:latin typeface="Calibri" pitchFamily="34" charset="0"/>
                  </a:rPr>
                  <a:t> is the link function</a:t>
                </a:r>
              </a:p>
              <a:p>
                <a:pPr marL="342900" lvl="0" indent="-342900">
                  <a:spcBef>
                    <a:spcPct val="20000"/>
                  </a:spcBef>
                  <a:buClr>
                    <a:srgbClr val="FF6900"/>
                  </a:buClr>
                  <a:buFont typeface="Arial" pitchFamily="34" charset="0"/>
                  <a:buChar char="•"/>
                </a:pP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𝑖𝑗</m:t>
                        </m:r>
                      </m:sub>
                    </m:sSub>
                  </m:oMath>
                </a14:m>
                <a:r>
                  <a:rPr lang="en-US" sz="2400" dirty="0">
                    <a:solidFill>
                      <a:prstClr val="black"/>
                    </a:solidFill>
                    <a:latin typeface="Calibri" pitchFamily="34" charset="0"/>
                  </a:rPr>
                  <a:t> is the “design matrix”</a:t>
                </a:r>
              </a:p>
              <a:p>
                <a:pPr marL="342900" lvl="0" indent="-342900">
                  <a:spcBef>
                    <a:spcPct val="20000"/>
                  </a:spcBef>
                  <a:buClr>
                    <a:srgbClr val="FF6900"/>
                  </a:buClr>
                  <a:buFont typeface="Arial" pitchFamily="34" charset="0"/>
                  <a:buChar char="•"/>
                </a:pP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l-GR" sz="2400" i="1">
                            <a:latin typeface="Cambria Math" panose="02040503050406030204" pitchFamily="18" charset="0"/>
                            <a:ea typeface="Cambria Math" panose="02040503050406030204" pitchFamily="18" charset="0"/>
                          </a:rPr>
                          <m:t>𝛽</m:t>
                        </m:r>
                      </m:e>
                      <m:sub>
                        <m:r>
                          <a:rPr lang="en-US" sz="2400" i="1">
                            <a:latin typeface="Cambria Math" panose="02040503050406030204" pitchFamily="18" charset="0"/>
                            <a:ea typeface="Cambria Math" panose="02040503050406030204" pitchFamily="18" charset="0"/>
                          </a:rPr>
                          <m:t>𝑗</m:t>
                        </m:r>
                      </m:sub>
                    </m:sSub>
                  </m:oMath>
                </a14:m>
                <a:r>
                  <a:rPr lang="en-US" sz="2400" dirty="0">
                    <a:solidFill>
                      <a:prstClr val="black"/>
                    </a:solidFill>
                    <a:latin typeface="Calibri" pitchFamily="34" charset="0"/>
                  </a:rPr>
                  <a:t> is the vector of parameters</a:t>
                </a:r>
              </a:p>
              <a:p>
                <a:pPr marL="342900" lvl="0" indent="-342900">
                  <a:spcBef>
                    <a:spcPct val="20000"/>
                  </a:spcBef>
                  <a:buClr>
                    <a:srgbClr val="FF6900"/>
                  </a:buClr>
                  <a:buFont typeface="Arial" pitchFamily="34" charset="0"/>
                  <a:buChar char="•"/>
                </a:pP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l-GR" sz="2400" i="1">
                            <a:latin typeface="Cambria Math" panose="02040503050406030204" pitchFamily="18" charset="0"/>
                            <a:ea typeface="Cambria Math" panose="02040503050406030204" pitchFamily="18" charset="0"/>
                          </a:rPr>
                          <m:t>𝜉</m:t>
                        </m:r>
                      </m:e>
                      <m:sub>
                        <m:r>
                          <a:rPr lang="en-US" sz="2400" i="1">
                            <a:latin typeface="Cambria Math" panose="02040503050406030204" pitchFamily="18" charset="0"/>
                            <a:ea typeface="Cambria Math" panose="02040503050406030204" pitchFamily="18" charset="0"/>
                          </a:rPr>
                          <m:t>𝑖</m:t>
                        </m:r>
                      </m:sub>
                    </m:sSub>
                  </m:oMath>
                </a14:m>
                <a:r>
                  <a:rPr lang="en-US" sz="2400" dirty="0">
                    <a:solidFill>
                      <a:prstClr val="black"/>
                    </a:solidFill>
                    <a:latin typeface="Calibri" pitchFamily="34" charset="0"/>
                  </a:rPr>
                  <a:t> is the vector of offsets</a:t>
                </a:r>
              </a:p>
              <a:p>
                <a:pPr marL="342900" lvl="0" indent="-342900">
                  <a:spcBef>
                    <a:spcPct val="20000"/>
                  </a:spcBef>
                  <a:buClr>
                    <a:srgbClr val="FF6900"/>
                  </a:buClr>
                  <a:buFont typeface="Arial" pitchFamily="34" charset="0"/>
                  <a:buChar char="•"/>
                </a:pPr>
                <a14:m>
                  <m:oMath xmlns:m="http://schemas.openxmlformats.org/officeDocument/2006/math">
                    <m:r>
                      <a:rPr lang="el-GR" sz="2400" i="1">
                        <a:latin typeface="Cambria Math" panose="02040503050406030204" pitchFamily="18" charset="0"/>
                      </a:rPr>
                      <m:t>𝜙</m:t>
                    </m:r>
                  </m:oMath>
                </a14:m>
                <a:r>
                  <a:rPr lang="en-US" sz="2400" dirty="0">
                    <a:solidFill>
                      <a:prstClr val="black"/>
                    </a:solidFill>
                    <a:latin typeface="Calibri" pitchFamily="34" charset="0"/>
                  </a:rPr>
                  <a:t> is the parameter of </a:t>
                </a:r>
                <a14:m>
                  <m:oMath xmlns:m="http://schemas.openxmlformats.org/officeDocument/2006/math">
                    <m:r>
                      <a:rPr lang="en-US" sz="2400" i="1">
                        <a:latin typeface="Cambria Math" panose="02040503050406030204" pitchFamily="18" charset="0"/>
                        <a:ea typeface="Cambria Math" panose="02040503050406030204" pitchFamily="18" charset="0"/>
                      </a:rPr>
                      <m:t>𝑉</m:t>
                    </m:r>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𝑋</m:t>
                    </m:r>
                    <m:r>
                      <a:rPr lang="en-US" sz="2400" i="1">
                        <a:latin typeface="Cambria Math" panose="02040503050406030204" pitchFamily="18" charset="0"/>
                      </a:rPr>
                      <m:t>)</m:t>
                    </m:r>
                  </m:oMath>
                </a14:m>
                <a:endParaRPr lang="en-US" sz="2400" dirty="0">
                  <a:solidFill>
                    <a:prstClr val="black"/>
                  </a:solidFill>
                  <a:latin typeface="Calibri" pitchFamily="34" charset="0"/>
                </a:endParaRPr>
              </a:p>
              <a:p>
                <a:pPr marL="342900" indent="-342900">
                  <a:spcBef>
                    <a:spcPct val="20000"/>
                  </a:spcBef>
                  <a:buClr>
                    <a:srgbClr val="FF6900"/>
                  </a:buClr>
                  <a:buFont typeface="Arial" pitchFamily="34" charset="0"/>
                  <a:buChar char="•"/>
                </a:pPr>
                <a14:m>
                  <m:oMath xmlns:m="http://schemas.openxmlformats.org/officeDocument/2006/math">
                    <m:r>
                      <a:rPr lang="en-US" sz="2400" i="1">
                        <a:latin typeface="Cambria Math" panose="02040503050406030204" pitchFamily="18" charset="0"/>
                        <a:ea typeface="Cambria Math" panose="02040503050406030204" pitchFamily="18" charset="0"/>
                      </a:rPr>
                      <m:t>𝑉</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𝑋</m:t>
                    </m:r>
                    <m:r>
                      <a:rPr lang="en-US" sz="2400" i="1">
                        <a:latin typeface="Cambria Math" panose="02040503050406030204" pitchFamily="18" charset="0"/>
                      </a:rPr>
                      <m:t>)</m:t>
                    </m:r>
                  </m:oMath>
                </a14:m>
                <a:r>
                  <a:rPr lang="en-US" sz="2400" dirty="0">
                    <a:solidFill>
                      <a:prstClr val="black"/>
                    </a:solidFill>
                    <a:latin typeface="Calibri" pitchFamily="34" charset="0"/>
                  </a:rPr>
                  <a:t> is the variance function (</a:t>
                </a:r>
                <a14:m>
                  <m:oMath xmlns:m="http://schemas.openxmlformats.org/officeDocument/2006/math">
                    <m:sSup>
                      <m:sSupPr>
                        <m:ctrlPr>
                          <a:rPr lang="en-US" sz="2400" i="1" smtClean="0">
                            <a:solidFill>
                              <a:prstClr val="black"/>
                            </a:solidFill>
                            <a:latin typeface="Cambria Math" panose="02040503050406030204" pitchFamily="18" charset="0"/>
                          </a:rPr>
                        </m:ctrlPr>
                      </m:sSupPr>
                      <m:e>
                        <m:r>
                          <a:rPr lang="en-US" sz="2400" i="1" smtClean="0">
                            <a:solidFill>
                              <a:prstClr val="black"/>
                            </a:solidFill>
                            <a:latin typeface="Cambria Math" panose="02040503050406030204" pitchFamily="18" charset="0"/>
                            <a:ea typeface="Cambria Math" panose="02040503050406030204" pitchFamily="18" charset="0"/>
                          </a:rPr>
                          <m:t>𝜎</m:t>
                        </m:r>
                      </m:e>
                      <m:sup>
                        <m:r>
                          <a:rPr lang="en-US" sz="2400" b="0" i="1" smtClean="0">
                            <a:solidFill>
                              <a:prstClr val="black"/>
                            </a:solidFill>
                            <a:latin typeface="Cambria Math" panose="02040503050406030204" pitchFamily="18" charset="0"/>
                          </a:rPr>
                          <m:t>2</m:t>
                        </m:r>
                      </m:sup>
                    </m:sSup>
                  </m:oMath>
                </a14:m>
                <a:r>
                  <a:rPr lang="en-US" sz="2400" b="0" dirty="0" smtClean="0">
                    <a:solidFill>
                      <a:prstClr val="black"/>
                    </a:solidFill>
                    <a:latin typeface="Calibri" pitchFamily="34" charset="0"/>
                  </a:rPr>
                  <a:t>)</a:t>
                </a:r>
                <a:endParaRPr lang="en-US" sz="2400" b="0" dirty="0">
                  <a:solidFill>
                    <a:prstClr val="black"/>
                  </a:solidFill>
                  <a:latin typeface="Calibri" pitchFamily="34" charset="0"/>
                </a:endParaRPr>
              </a:p>
              <a:p>
                <a:pPr marL="342900" indent="-342900">
                  <a:spcBef>
                    <a:spcPct val="20000"/>
                  </a:spcBef>
                  <a:buClr>
                    <a:srgbClr val="FF6900"/>
                  </a:buClr>
                  <a:buFont typeface="Arial" pitchFamily="34" charset="0"/>
                  <a:buChar char="•"/>
                </a:pPr>
                <a14:m>
                  <m:oMath xmlns:m="http://schemas.openxmlformats.org/officeDocument/2006/math">
                    <m:sSub>
                      <m:sSubPr>
                        <m:ctrlPr>
                          <a:rPr lang="el-GR" sz="2400" i="1">
                            <a:latin typeface="Cambria Math" panose="02040503050406030204" pitchFamily="18" charset="0"/>
                          </a:rPr>
                        </m:ctrlPr>
                      </m:sSubPr>
                      <m:e>
                        <m:r>
                          <m:rPr>
                            <m:sty m:val="p"/>
                          </m:rPr>
                          <a:rPr lang="el-GR" sz="2400" i="1">
                            <a:latin typeface="Cambria Math" panose="02040503050406030204" pitchFamily="18" charset="0"/>
                          </a:rPr>
                          <m:t>ω</m:t>
                        </m:r>
                      </m:e>
                      <m:sub>
                        <m:r>
                          <a:rPr lang="en-US" sz="2400" i="1">
                            <a:latin typeface="Cambria Math" panose="02040503050406030204" pitchFamily="18" charset="0"/>
                          </a:rPr>
                          <m:t>𝑖</m:t>
                        </m:r>
                      </m:sub>
                    </m:sSub>
                  </m:oMath>
                </a14:m>
                <a:r>
                  <a:rPr lang="en-US" sz="2400" dirty="0">
                    <a:solidFill>
                      <a:prstClr val="black"/>
                    </a:solidFill>
                    <a:latin typeface="Calibri" pitchFamily="34" charset="0"/>
                  </a:rPr>
                  <a:t> is the prior weight</a:t>
                </a:r>
              </a:p>
              <a:p>
                <a:pPr marL="342900" indent="-342900">
                  <a:spcBef>
                    <a:spcPct val="20000"/>
                  </a:spcBef>
                  <a:buClr>
                    <a:srgbClr val="FF6900"/>
                  </a:buClr>
                  <a:buFont typeface="Arial" pitchFamily="34" charset="0"/>
                  <a:buChar char="•"/>
                </a:pPr>
                <a:endParaRPr lang="en-US" sz="2400" dirty="0">
                  <a:solidFill>
                    <a:prstClr val="black"/>
                  </a:solidFill>
                  <a:latin typeface="Calibri" pitchFamily="34" charset="0"/>
                </a:endParaRPr>
              </a:p>
              <a:p>
                <a:pPr marL="342900" lvl="0" indent="-342900">
                  <a:spcBef>
                    <a:spcPct val="20000"/>
                  </a:spcBef>
                  <a:buClr>
                    <a:srgbClr val="FF6900"/>
                  </a:buClr>
                  <a:buFont typeface="Arial" pitchFamily="34" charset="0"/>
                  <a:buChar char="•"/>
                </a:pPr>
                <a:endParaRPr lang="en-US" sz="2400" dirty="0">
                  <a:solidFill>
                    <a:prstClr val="black"/>
                  </a:solidFill>
                  <a:latin typeface="Calibri" pitchFamily="34" charset="0"/>
                </a:endParaRPr>
              </a:p>
              <a:p>
                <a:pPr marL="342900" lvl="0" indent="-342900">
                  <a:spcBef>
                    <a:spcPct val="20000"/>
                  </a:spcBef>
                  <a:buClr>
                    <a:srgbClr val="FF6900"/>
                  </a:buClr>
                  <a:buFont typeface="Arial" pitchFamily="34" charset="0"/>
                  <a:buChar char="•"/>
                </a:pPr>
                <a:endParaRPr lang="en-US" sz="2400" dirty="0">
                  <a:solidFill>
                    <a:prstClr val="black"/>
                  </a:solidFill>
                  <a:latin typeface="Calibri" pitchFamily="34" charset="0"/>
                </a:endParaRPr>
              </a:p>
              <a:p>
                <a:pPr marL="342900" lvl="0" indent="-342900">
                  <a:spcBef>
                    <a:spcPct val="20000"/>
                  </a:spcBef>
                  <a:buClr>
                    <a:srgbClr val="FF6900"/>
                  </a:buClr>
                  <a:buFont typeface="Arial" pitchFamily="34" charset="0"/>
                  <a:buChar char="•"/>
                </a:pPr>
                <a:endParaRPr lang="en-US" sz="2400" dirty="0">
                  <a:solidFill>
                    <a:prstClr val="black"/>
                  </a:solidFill>
                  <a:latin typeface="Calibri" pitchFamily="34" charset="0"/>
                </a:endParaRPr>
              </a:p>
            </p:txBody>
          </p:sp>
        </mc:Choice>
        <mc:Fallback xmlns="">
          <p:sp>
            <p:nvSpPr>
              <p:cNvPr id="4" name="TextBox 3">
                <a:extLst>
                  <a:ext uri="{FF2B5EF4-FFF2-40B4-BE49-F238E27FC236}">
                    <a16:creationId xmlns:a16="http://schemas.microsoft.com/office/drawing/2014/main" id="{1A9675D2-9689-4262-8669-B633BEDFA7B5}"/>
                  </a:ext>
                </a:extLst>
              </p:cNvPr>
              <p:cNvSpPr txBox="1">
                <a:spLocks noRot="1" noChangeAspect="1" noMove="1" noResize="1" noEditPoints="1" noAdjustHandles="1" noChangeArrowheads="1" noChangeShapeType="1" noTextEdit="1"/>
              </p:cNvSpPr>
              <p:nvPr/>
            </p:nvSpPr>
            <p:spPr>
              <a:xfrm>
                <a:off x="4267200" y="1066800"/>
                <a:ext cx="4800600" cy="5408275"/>
              </a:xfrm>
              <a:prstGeom prst="rect">
                <a:avLst/>
              </a:prstGeom>
              <a:blipFill>
                <a:blip r:embed="rId3"/>
                <a:stretch>
                  <a:fillRect l="-1650" t="-902" r="-254"/>
                </a:stretch>
              </a:blipFill>
            </p:spPr>
            <p:txBody>
              <a:bodyPr/>
              <a:lstStyle/>
              <a:p>
                <a:r>
                  <a:rPr lang="en-US">
                    <a:noFill/>
                  </a:rPr>
                  <a:t> </a:t>
                </a:r>
              </a:p>
            </p:txBody>
          </p:sp>
        </mc:Fallback>
      </mc:AlternateContent>
    </p:spTree>
    <p:extLst>
      <p:ext uri="{BB962C8B-B14F-4D97-AF65-F5344CB8AC3E}">
        <p14:creationId xmlns:p14="http://schemas.microsoft.com/office/powerpoint/2010/main" val="326386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61ABE1-6B81-4DE9-B3CC-9C8783284E32}"/>
              </a:ext>
            </a:extLst>
          </p:cNvPr>
          <p:cNvSpPr>
            <a:spLocks noGrp="1"/>
          </p:cNvSpPr>
          <p:nvPr>
            <p:ph sz="quarter" idx="10"/>
          </p:nvPr>
        </p:nvSpPr>
        <p:spPr/>
        <p:txBody>
          <a:bodyPr>
            <a:normAutofit/>
          </a:bodyPr>
          <a:lstStyle/>
          <a:p>
            <a:r>
              <a:rPr lang="en-US" dirty="0"/>
              <a:t>Includes: </a:t>
            </a:r>
          </a:p>
          <a:p>
            <a:pPr lvl="1"/>
            <a:r>
              <a:rPr lang="en-US" dirty="0"/>
              <a:t>Normal</a:t>
            </a:r>
          </a:p>
          <a:p>
            <a:pPr lvl="1"/>
            <a:r>
              <a:rPr lang="en-US" dirty="0" smtClean="0"/>
              <a:t>Poisson</a:t>
            </a:r>
          </a:p>
          <a:p>
            <a:pPr lvl="1"/>
            <a:r>
              <a:rPr lang="en-US" dirty="0" smtClean="0"/>
              <a:t>Binomial</a:t>
            </a:r>
          </a:p>
          <a:p>
            <a:pPr lvl="1"/>
            <a:r>
              <a:rPr lang="en-US" dirty="0" smtClean="0"/>
              <a:t>Gamma</a:t>
            </a:r>
            <a:endParaRPr lang="en-US" dirty="0"/>
          </a:p>
          <a:p>
            <a:pPr lvl="1"/>
            <a:r>
              <a:rPr lang="en-US" dirty="0"/>
              <a:t>Inverse </a:t>
            </a:r>
            <a:r>
              <a:rPr lang="en-US" dirty="0" smtClean="0"/>
              <a:t>Gaussian</a:t>
            </a:r>
          </a:p>
          <a:p>
            <a:pPr marL="457200" lvl="1" indent="0">
              <a:buNone/>
            </a:pPr>
            <a:endParaRPr lang="en-US" dirty="0"/>
          </a:p>
          <a:p>
            <a:r>
              <a:rPr lang="en-US" dirty="0" smtClean="0"/>
              <a:t>Variance function depends on the distribution chosen</a:t>
            </a:r>
          </a:p>
          <a:p>
            <a:pPr lvl="1"/>
            <a:r>
              <a:rPr lang="en-US" dirty="0" smtClean="0"/>
              <a:t>Most distributions have a strictly increasing variance</a:t>
            </a:r>
          </a:p>
          <a:p>
            <a:pPr marL="457200" lvl="1" indent="0">
              <a:buNone/>
            </a:pPr>
            <a:endParaRPr lang="en-US" dirty="0" smtClean="0"/>
          </a:p>
          <a:p>
            <a:r>
              <a:rPr lang="en-US" dirty="0" smtClean="0"/>
              <a:t>More risky policyholders are expected to have higher variance</a:t>
            </a:r>
          </a:p>
        </p:txBody>
      </p:sp>
      <p:sp>
        <p:nvSpPr>
          <p:cNvPr id="3" name="Title 2">
            <a:extLst>
              <a:ext uri="{FF2B5EF4-FFF2-40B4-BE49-F238E27FC236}">
                <a16:creationId xmlns:a16="http://schemas.microsoft.com/office/drawing/2014/main" id="{F5FCD4E5-9CE4-4D8C-A0BB-DAEBD809E7EB}"/>
              </a:ext>
            </a:extLst>
          </p:cNvPr>
          <p:cNvSpPr>
            <a:spLocks noGrp="1"/>
          </p:cNvSpPr>
          <p:nvPr>
            <p:ph type="ctrTitle"/>
          </p:nvPr>
        </p:nvSpPr>
        <p:spPr>
          <a:xfrm>
            <a:off x="363173" y="199489"/>
            <a:ext cx="8364791" cy="584775"/>
          </a:xfrm>
        </p:spPr>
        <p:txBody>
          <a:bodyPr/>
          <a:lstStyle/>
          <a:p>
            <a:r>
              <a:rPr lang="en-US" dirty="0"/>
              <a:t>Exponential Family of Distributions</a:t>
            </a:r>
          </a:p>
        </p:txBody>
      </p:sp>
    </p:spTree>
    <p:extLst>
      <p:ext uri="{BB962C8B-B14F-4D97-AF65-F5344CB8AC3E}">
        <p14:creationId xmlns:p14="http://schemas.microsoft.com/office/powerpoint/2010/main" val="2198168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Selecting a model is more of an art than a science</a:t>
            </a:r>
            <a:endParaRPr lang="en-US" dirty="0"/>
          </a:p>
          <a:p>
            <a:r>
              <a:rPr lang="en-US" dirty="0" smtClean="0"/>
              <a:t>As models are built and results are analyzed, the model is likely to evolve</a:t>
            </a:r>
          </a:p>
          <a:p>
            <a:pPr lvl="1"/>
            <a:r>
              <a:rPr lang="en-US" dirty="0" smtClean="0"/>
              <a:t>Choosing target and predictor variables</a:t>
            </a:r>
          </a:p>
          <a:p>
            <a:pPr lvl="1"/>
            <a:r>
              <a:rPr lang="en-US" dirty="0" smtClean="0"/>
              <a:t>Choosing distribution for the target variable</a:t>
            </a:r>
          </a:p>
          <a:p>
            <a:pPr lvl="1"/>
            <a:r>
              <a:rPr lang="en-US" dirty="0" smtClean="0"/>
              <a:t>Best form of predictor variables</a:t>
            </a:r>
          </a:p>
          <a:p>
            <a:pPr lvl="1"/>
            <a:r>
              <a:rPr lang="en-US" dirty="0" smtClean="0"/>
              <a:t>Which variables to include</a:t>
            </a:r>
          </a:p>
          <a:p>
            <a:pPr lvl="1"/>
            <a:endParaRPr lang="en-US" dirty="0" smtClean="0"/>
          </a:p>
        </p:txBody>
      </p:sp>
      <p:sp>
        <p:nvSpPr>
          <p:cNvPr id="3" name="Title 2"/>
          <p:cNvSpPr>
            <a:spLocks noGrp="1"/>
          </p:cNvSpPr>
          <p:nvPr>
            <p:ph type="ctrTitle"/>
          </p:nvPr>
        </p:nvSpPr>
        <p:spPr/>
        <p:txBody>
          <a:bodyPr/>
          <a:lstStyle/>
          <a:p>
            <a:r>
              <a:rPr lang="en-US" dirty="0" smtClean="0"/>
              <a:t>Choosing a Model</a:t>
            </a:r>
            <a:endParaRPr lang="en-US" dirty="0"/>
          </a:p>
        </p:txBody>
      </p:sp>
    </p:spTree>
    <p:extLst>
      <p:ext uri="{BB962C8B-B14F-4D97-AF65-F5344CB8AC3E}">
        <p14:creationId xmlns:p14="http://schemas.microsoft.com/office/powerpoint/2010/main" val="3605009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Compare Measures of Fit</a:t>
            </a:r>
          </a:p>
          <a:p>
            <a:pPr lvl="1"/>
            <a:r>
              <a:rPr lang="en-US" dirty="0" smtClean="0"/>
              <a:t>Non Penalized</a:t>
            </a:r>
          </a:p>
          <a:p>
            <a:pPr lvl="2"/>
            <a:r>
              <a:rPr lang="en-US" dirty="0" smtClean="0"/>
              <a:t>Log-Likelihood</a:t>
            </a:r>
          </a:p>
          <a:p>
            <a:pPr lvl="2"/>
            <a:r>
              <a:rPr lang="en-US" dirty="0" smtClean="0"/>
              <a:t>Deviance</a:t>
            </a:r>
          </a:p>
          <a:p>
            <a:pPr lvl="1"/>
            <a:r>
              <a:rPr lang="en-US" dirty="0" smtClean="0"/>
              <a:t>Penalized</a:t>
            </a:r>
          </a:p>
          <a:p>
            <a:pPr lvl="2"/>
            <a:r>
              <a:rPr lang="en-US" dirty="0" smtClean="0"/>
              <a:t>AIC </a:t>
            </a:r>
          </a:p>
          <a:p>
            <a:pPr lvl="2"/>
            <a:r>
              <a:rPr lang="en-US" dirty="0" smtClean="0"/>
              <a:t>BIC</a:t>
            </a:r>
          </a:p>
          <a:p>
            <a:pPr marL="400050"/>
            <a:r>
              <a:rPr lang="en-US" dirty="0" smtClean="0"/>
              <a:t>Analyzing Residuals</a:t>
            </a:r>
          </a:p>
          <a:p>
            <a:pPr marL="800100" lvl="1"/>
            <a:r>
              <a:rPr lang="en-US" dirty="0" smtClean="0"/>
              <a:t>They follow no predictable pattern</a:t>
            </a:r>
          </a:p>
          <a:p>
            <a:pPr marL="800100" lvl="1"/>
            <a:r>
              <a:rPr lang="en-US" dirty="0" smtClean="0"/>
              <a:t>Normally distributed with constant variance (Homoscedastic)</a:t>
            </a:r>
          </a:p>
          <a:p>
            <a:pPr marL="1200150" lvl="2"/>
            <a:r>
              <a:rPr lang="en-US" dirty="0" smtClean="0"/>
              <a:t>Any deviation can indicate underlying distribution is incorrect</a:t>
            </a:r>
          </a:p>
          <a:p>
            <a:pPr marL="800100" lvl="1"/>
            <a:endParaRPr lang="en-US" dirty="0" smtClean="0"/>
          </a:p>
          <a:p>
            <a:pPr lvl="1"/>
            <a:endParaRPr lang="en-US" dirty="0" smtClean="0"/>
          </a:p>
          <a:p>
            <a:endParaRPr lang="en-US" dirty="0"/>
          </a:p>
        </p:txBody>
      </p:sp>
      <p:sp>
        <p:nvSpPr>
          <p:cNvPr id="3" name="Title 2"/>
          <p:cNvSpPr>
            <a:spLocks noGrp="1"/>
          </p:cNvSpPr>
          <p:nvPr>
            <p:ph type="ctrTitle"/>
          </p:nvPr>
        </p:nvSpPr>
        <p:spPr/>
        <p:txBody>
          <a:bodyPr/>
          <a:lstStyle/>
          <a:p>
            <a:r>
              <a:rPr lang="en-US" dirty="0" smtClean="0"/>
              <a:t>Choosing a Model</a:t>
            </a:r>
            <a:endParaRPr lang="en-US" dirty="0"/>
          </a:p>
        </p:txBody>
      </p:sp>
    </p:spTree>
    <p:extLst>
      <p:ext uri="{BB962C8B-B14F-4D97-AF65-F5344CB8AC3E}">
        <p14:creationId xmlns:p14="http://schemas.microsoft.com/office/powerpoint/2010/main" val="82919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C96F85-E1DF-4E6D-AAC2-66C905EB11EA}"/>
              </a:ext>
            </a:extLst>
          </p:cNvPr>
          <p:cNvSpPr>
            <a:spLocks noGrp="1"/>
          </p:cNvSpPr>
          <p:nvPr>
            <p:ph sz="quarter" idx="10"/>
          </p:nvPr>
        </p:nvSpPr>
        <p:spPr>
          <a:xfrm>
            <a:off x="438150" y="1066800"/>
            <a:ext cx="8267700" cy="5105400"/>
          </a:xfrm>
        </p:spPr>
        <p:txBody>
          <a:bodyPr/>
          <a:lstStyle/>
          <a:p>
            <a:r>
              <a:rPr lang="en-US" dirty="0"/>
              <a:t>Bias: </a:t>
            </a:r>
            <a:r>
              <a:rPr lang="en-US" dirty="0" smtClean="0"/>
              <a:t>Expected </a:t>
            </a:r>
            <a:r>
              <a:rPr lang="en-US" dirty="0"/>
              <a:t>Prediction – Correct Value</a:t>
            </a:r>
          </a:p>
          <a:p>
            <a:pPr lvl="1"/>
            <a:r>
              <a:rPr lang="en-US" dirty="0"/>
              <a:t>Pay little attention to the training data, which leads to high error in both the training data and test data</a:t>
            </a:r>
          </a:p>
          <a:p>
            <a:r>
              <a:rPr lang="en-US" dirty="0"/>
              <a:t>Variance: variability within the data</a:t>
            </a:r>
          </a:p>
          <a:p>
            <a:pPr lvl="1"/>
            <a:r>
              <a:rPr lang="en-US" dirty="0"/>
              <a:t>Pays lots of attention to the training data which leads to overfitting in the test data</a:t>
            </a:r>
          </a:p>
        </p:txBody>
      </p:sp>
      <p:sp>
        <p:nvSpPr>
          <p:cNvPr id="3" name="Title 2">
            <a:extLst>
              <a:ext uri="{FF2B5EF4-FFF2-40B4-BE49-F238E27FC236}">
                <a16:creationId xmlns:a16="http://schemas.microsoft.com/office/drawing/2014/main" id="{5B4B16DC-BAEB-4E13-A1B5-0CDAC6860A1D}"/>
              </a:ext>
            </a:extLst>
          </p:cNvPr>
          <p:cNvSpPr>
            <a:spLocks noGrp="1"/>
          </p:cNvSpPr>
          <p:nvPr>
            <p:ph type="ctrTitle"/>
          </p:nvPr>
        </p:nvSpPr>
        <p:spPr>
          <a:xfrm>
            <a:off x="363173" y="199489"/>
            <a:ext cx="8364791" cy="584775"/>
          </a:xfrm>
        </p:spPr>
        <p:txBody>
          <a:bodyPr/>
          <a:lstStyle/>
          <a:p>
            <a:r>
              <a:rPr lang="en-US" dirty="0"/>
              <a:t>Bias vs. Variance Trade-Off</a:t>
            </a:r>
          </a:p>
        </p:txBody>
      </p:sp>
    </p:spTree>
    <p:extLst>
      <p:ext uri="{BB962C8B-B14F-4D97-AF65-F5344CB8AC3E}">
        <p14:creationId xmlns:p14="http://schemas.microsoft.com/office/powerpoint/2010/main" val="926802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6FE271DF-0648-44FC-9DC8-6D3C198E4E35}"/>
                  </a:ext>
                </a:extLst>
              </p:cNvPr>
              <p:cNvSpPr>
                <a:spLocks noGrp="1"/>
              </p:cNvSpPr>
              <p:nvPr>
                <p:ph sz="quarter" idx="10"/>
              </p:nvPr>
            </p:nvSpPr>
            <p:spPr/>
            <p:txBody>
              <a:bodyPr/>
              <a:lstStyle/>
              <a:p>
                <a:r>
                  <a:rPr lang="en-US" dirty="0"/>
                  <a:t>An estimate of the probability of a value of which the magnitude (or higher) arises by pure chance</a:t>
                </a:r>
              </a:p>
              <a:p>
                <a:endParaRPr lang="en-US" dirty="0"/>
              </a:p>
              <a:p>
                <a:r>
                  <a:rPr lang="en-US" dirty="0"/>
                  <a:t>Example: </a:t>
                </a:r>
                <a14:m>
                  <m:oMath xmlns:m="http://schemas.openxmlformats.org/officeDocument/2006/math">
                    <m:r>
                      <a:rPr lang="en-US" i="1">
                        <a:latin typeface="Cambria Math" panose="02040503050406030204" pitchFamily="18" charset="0"/>
                        <a:ea typeface="Cambria Math" panose="02040503050406030204" pitchFamily="18" charset="0"/>
                      </a:rPr>
                      <m:t>𝑃</m:t>
                    </m:r>
                    <m:d>
                      <m:dPr>
                        <m:ctrlPr>
                          <a:rPr lang="en-US" b="0" i="1" smtClean="0">
                            <a:latin typeface="Cambria Math" panose="02040503050406030204" pitchFamily="18" charset="0"/>
                            <a:ea typeface="Cambria Math" panose="02040503050406030204" pitchFamily="18" charset="0"/>
                          </a:rPr>
                        </m:ctrlPr>
                      </m:dPr>
                      <m:e>
                        <m:sSub>
                          <m:sSubPr>
                            <m:ctrlPr>
                              <a:rPr lang="en-US" i="1" smtClean="0">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0</m:t>
                            </m:r>
                          </m:sub>
                        </m:sSub>
                        <m:r>
                          <a:rPr lang="en-US" dirty="0">
                            <a:latin typeface="Cambria Math" panose="02040503050406030204" pitchFamily="18" charset="0"/>
                          </a:rPr>
                          <m:t>≥</m:t>
                        </m:r>
                        <m:r>
                          <a:rPr lang="en-US" b="0" i="0" dirty="0" smtClean="0">
                            <a:latin typeface="Cambria Math" panose="02040503050406030204" pitchFamily="18" charset="0"/>
                          </a:rPr>
                          <m:t>1.5</m:t>
                        </m:r>
                      </m:e>
                    </m:d>
                    <m:r>
                      <a:rPr lang="en-US" b="0" i="0"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𝑝</m:t>
                        </m:r>
                      </m:e>
                      <m:sub>
                        <m:r>
                          <a:rPr lang="en-US" b="0" i="1" dirty="0" smtClean="0">
                            <a:latin typeface="Cambria Math" panose="02040503050406030204" pitchFamily="18" charset="0"/>
                          </a:rPr>
                          <m:t>𝑣</m:t>
                        </m:r>
                      </m:sub>
                    </m:sSub>
                    <m:r>
                      <a:rPr lang="en-US" b="0" i="0" dirty="0" smtClean="0">
                        <a:latin typeface="Cambria Math" panose="02040503050406030204" pitchFamily="18" charset="0"/>
                      </a:rPr>
                      <m:t>=0.0012</m:t>
                    </m:r>
                  </m:oMath>
                </a14:m>
                <a:endParaRPr lang="en-US" dirty="0"/>
              </a:p>
              <a:p>
                <a:pPr lvl="1"/>
                <a:r>
                  <a:rPr lang="en-US" dirty="0"/>
                  <a:t>Leads to the result that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oMath>
                </a14:m>
                <a:r>
                  <a:rPr lang="en-US" dirty="0"/>
                  <a:t> is </a:t>
                </a:r>
                <a:r>
                  <a:rPr lang="en-US" b="1" dirty="0"/>
                  <a:t>significant</a:t>
                </a:r>
                <a:r>
                  <a:rPr lang="en-US" dirty="0"/>
                  <a:t>, or that it is likely that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m:t>
                    </m:r>
                  </m:oMath>
                </a14:m>
                <a:endParaRPr lang="en-US" dirty="0"/>
              </a:p>
              <a:p>
                <a:pPr lvl="1"/>
                <a:endParaRPr lang="en-US" dirty="0"/>
              </a:p>
              <a:p>
                <a:r>
                  <a:rPr lang="en-US" dirty="0"/>
                  <a:t>Example: </a:t>
                </a:r>
                <a14:m>
                  <m:oMath xmlns:m="http://schemas.openxmlformats.org/officeDocument/2006/math">
                    <m:r>
                      <a:rPr lang="en-US" i="1">
                        <a:latin typeface="Cambria Math" panose="02040503050406030204" pitchFamily="18" charset="0"/>
                        <a:ea typeface="Cambria Math" panose="02040503050406030204" pitchFamily="18" charset="0"/>
                      </a:rPr>
                      <m:t>𝑃</m:t>
                    </m:r>
                    <m:d>
                      <m:dPr>
                        <m:ctrlPr>
                          <a:rPr lang="en-US" i="1">
                            <a:latin typeface="Cambria Math" panose="02040503050406030204" pitchFamily="18" charset="0"/>
                            <a:ea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r>
                          <a:rPr lang="en-US" dirty="0">
                            <a:latin typeface="Cambria Math" panose="02040503050406030204" pitchFamily="18" charset="0"/>
                          </a:rPr>
                          <m:t>≥1.5</m:t>
                        </m:r>
                      </m:e>
                    </m:d>
                    <m:r>
                      <a:rPr lang="en-US"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𝑝</m:t>
                        </m:r>
                      </m:e>
                      <m:sub>
                        <m:r>
                          <a:rPr lang="en-US" i="1" dirty="0">
                            <a:latin typeface="Cambria Math" panose="02040503050406030204" pitchFamily="18" charset="0"/>
                          </a:rPr>
                          <m:t>𝑣</m:t>
                        </m:r>
                      </m:sub>
                    </m:sSub>
                    <m:r>
                      <a:rPr lang="en-US" dirty="0">
                        <a:latin typeface="Cambria Math" panose="02040503050406030204" pitchFamily="18" charset="0"/>
                      </a:rPr>
                      <m:t>=0.</m:t>
                    </m:r>
                    <m:r>
                      <a:rPr lang="en-US" b="0" i="0" dirty="0" smtClean="0">
                        <a:latin typeface="Cambria Math" panose="02040503050406030204" pitchFamily="18" charset="0"/>
                      </a:rPr>
                      <m:t>52</m:t>
                    </m:r>
                  </m:oMath>
                </a14:m>
                <a:endParaRPr lang="en-US" dirty="0"/>
              </a:p>
              <a:p>
                <a:pPr lvl="1"/>
                <a:r>
                  <a:rPr lang="en-US" dirty="0"/>
                  <a:t>Leads to the result that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oMath>
                </a14:m>
                <a:r>
                  <a:rPr lang="en-US" dirty="0"/>
                  <a:t> is </a:t>
                </a:r>
                <a:r>
                  <a:rPr lang="en-US" b="1" dirty="0"/>
                  <a:t>insignificant</a:t>
                </a:r>
                <a:r>
                  <a:rPr lang="en-US" dirty="0"/>
                  <a:t>, or that it is likely that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0</m:t>
                    </m:r>
                  </m:oMath>
                </a14:m>
                <a:endParaRPr lang="en-US" dirty="0"/>
              </a:p>
              <a:p>
                <a:pPr lvl="1"/>
                <a:r>
                  <a:rPr lang="en-US" dirty="0"/>
                  <a:t>The effect of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oMath>
                </a14:m>
                <a:r>
                  <a:rPr lang="en-US" dirty="0"/>
                  <a:t> may be present in the data set, but would need to be seen from a </a:t>
                </a:r>
                <a:r>
                  <a:rPr lang="en-US" dirty="0" smtClean="0"/>
                  <a:t>macro-level</a:t>
                </a:r>
                <a:endParaRPr lang="en-US" dirty="0"/>
              </a:p>
              <a:p>
                <a:pPr lvl="1"/>
                <a:endParaRPr lang="en-US" dirty="0"/>
              </a:p>
            </p:txBody>
          </p:sp>
        </mc:Choice>
        <mc:Fallback xmlns="">
          <p:sp>
            <p:nvSpPr>
              <p:cNvPr id="2" name="Content Placeholder 1">
                <a:extLst>
                  <a:ext uri="{FF2B5EF4-FFF2-40B4-BE49-F238E27FC236}">
                    <a16:creationId xmlns:a16="http://schemas.microsoft.com/office/drawing/2014/main" id="{6FE271DF-0648-44FC-9DC8-6D3C198E4E35}"/>
                  </a:ext>
                </a:extLst>
              </p:cNvPr>
              <p:cNvSpPr>
                <a:spLocks noGrp="1" noRot="1" noChangeAspect="1" noMove="1" noResize="1" noEditPoints="1" noAdjustHandles="1" noChangeArrowheads="1" noChangeShapeType="1" noTextEdit="1"/>
              </p:cNvSpPr>
              <p:nvPr>
                <p:ph sz="quarter" idx="10"/>
              </p:nvPr>
            </p:nvSpPr>
            <p:spPr>
              <a:blipFill>
                <a:blip r:embed="rId2"/>
                <a:stretch>
                  <a:fillRect l="-1032" t="-955" r="-74"/>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7BF75405-EBFD-4AF3-8B34-17DE78636ABE}"/>
              </a:ext>
            </a:extLst>
          </p:cNvPr>
          <p:cNvSpPr>
            <a:spLocks noGrp="1"/>
          </p:cNvSpPr>
          <p:nvPr>
            <p:ph type="ctrTitle"/>
          </p:nvPr>
        </p:nvSpPr>
        <p:spPr/>
        <p:txBody>
          <a:bodyPr/>
          <a:lstStyle/>
          <a:p>
            <a:r>
              <a:rPr lang="en-US" dirty="0"/>
              <a:t>P-Values</a:t>
            </a:r>
          </a:p>
        </p:txBody>
      </p:sp>
    </p:spTree>
    <p:extLst>
      <p:ext uri="{BB962C8B-B14F-4D97-AF65-F5344CB8AC3E}">
        <p14:creationId xmlns:p14="http://schemas.microsoft.com/office/powerpoint/2010/main" val="2411405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P-Value Example</a:t>
            </a:r>
            <a:endParaRPr lang="en-US" dirty="0"/>
          </a:p>
        </p:txBody>
      </p:sp>
      <p:pic>
        <p:nvPicPr>
          <p:cNvPr id="8" name="Picture 7"/>
          <p:cNvPicPr>
            <a:picLocks noChangeAspect="1"/>
          </p:cNvPicPr>
          <p:nvPr/>
        </p:nvPicPr>
        <p:blipFill>
          <a:blip r:embed="rId3"/>
          <a:stretch>
            <a:fillRect/>
          </a:stretch>
        </p:blipFill>
        <p:spPr>
          <a:xfrm>
            <a:off x="1330879" y="4038600"/>
            <a:ext cx="6429375" cy="1638300"/>
          </a:xfrm>
          <a:prstGeom prst="rect">
            <a:avLst/>
          </a:prstGeom>
        </p:spPr>
      </p:pic>
      <p:pic>
        <p:nvPicPr>
          <p:cNvPr id="10" name="Content Placeholder 9"/>
          <p:cNvPicPr>
            <a:picLocks noGrp="1" noChangeAspect="1"/>
          </p:cNvPicPr>
          <p:nvPr>
            <p:ph sz="quarter" idx="10"/>
          </p:nvPr>
        </p:nvPicPr>
        <p:blipFill>
          <a:blip r:embed="rId4"/>
          <a:stretch>
            <a:fillRect/>
          </a:stretch>
        </p:blipFill>
        <p:spPr>
          <a:xfrm>
            <a:off x="2583416" y="1295400"/>
            <a:ext cx="3924300" cy="2400300"/>
          </a:xfrm>
          <a:prstGeom prst="rect">
            <a:avLst/>
          </a:prstGeom>
        </p:spPr>
      </p:pic>
    </p:spTree>
    <p:extLst>
      <p:ext uri="{BB962C8B-B14F-4D97-AF65-F5344CB8AC3E}">
        <p14:creationId xmlns:p14="http://schemas.microsoft.com/office/powerpoint/2010/main" val="77391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Why use Generalized Linear Models?</a:t>
            </a:r>
          </a:p>
          <a:p>
            <a:r>
              <a:rPr lang="en-US" dirty="0" smtClean="0"/>
              <a:t>Introduction to Simple Linear Regression</a:t>
            </a:r>
          </a:p>
          <a:p>
            <a:r>
              <a:rPr lang="en-US" dirty="0" smtClean="0"/>
              <a:t>Data Processing</a:t>
            </a:r>
          </a:p>
          <a:p>
            <a:r>
              <a:rPr lang="en-US" dirty="0" smtClean="0"/>
              <a:t>What is a Generalized Linear Model?</a:t>
            </a:r>
          </a:p>
          <a:p>
            <a:r>
              <a:rPr lang="en-US" dirty="0" smtClean="0"/>
              <a:t>Choosing a Model</a:t>
            </a:r>
          </a:p>
          <a:p>
            <a:r>
              <a:rPr lang="en-US" dirty="0" smtClean="0"/>
              <a:t>Validation</a:t>
            </a:r>
          </a:p>
          <a:p>
            <a:r>
              <a:rPr lang="en-US" dirty="0" smtClean="0"/>
              <a:t>Interpreting Results</a:t>
            </a:r>
          </a:p>
        </p:txBody>
      </p:sp>
      <p:sp>
        <p:nvSpPr>
          <p:cNvPr id="3" name="Title 2"/>
          <p:cNvSpPr>
            <a:spLocks noGrp="1"/>
          </p:cNvSpPr>
          <p:nvPr>
            <p:ph type="ctrTitle"/>
          </p:nvPr>
        </p:nvSpPr>
        <p:spPr/>
        <p:txBody>
          <a:bodyPr/>
          <a:lstStyle/>
          <a:p>
            <a:r>
              <a:rPr lang="en-US" dirty="0" smtClean="0"/>
              <a:t>Presentation Outline</a:t>
            </a:r>
            <a:endParaRPr lang="en-US" dirty="0"/>
          </a:p>
        </p:txBody>
      </p:sp>
    </p:spTree>
    <p:extLst>
      <p:ext uri="{BB962C8B-B14F-4D97-AF65-F5344CB8AC3E}">
        <p14:creationId xmlns:p14="http://schemas.microsoft.com/office/powerpoint/2010/main" val="1584745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Validation technique to compare the actual results with the predicted results</a:t>
            </a:r>
          </a:p>
          <a:p>
            <a:r>
              <a:rPr lang="en-US" dirty="0" smtClean="0"/>
              <a:t>Judgment to determine “best” model</a:t>
            </a:r>
          </a:p>
          <a:p>
            <a:pPr lvl="1"/>
            <a:r>
              <a:rPr lang="en-US" dirty="0" smtClean="0"/>
              <a:t>Predictive accuracy, monotonicity, vertical separation</a:t>
            </a:r>
          </a:p>
          <a:p>
            <a:pPr marL="0" indent="0">
              <a:buNone/>
            </a:pPr>
            <a:endParaRPr lang="en-US" dirty="0" smtClean="0"/>
          </a:p>
        </p:txBody>
      </p:sp>
      <p:sp>
        <p:nvSpPr>
          <p:cNvPr id="3" name="Title 2"/>
          <p:cNvSpPr>
            <a:spLocks noGrp="1"/>
          </p:cNvSpPr>
          <p:nvPr>
            <p:ph type="ctrTitle"/>
          </p:nvPr>
        </p:nvSpPr>
        <p:spPr/>
        <p:txBody>
          <a:bodyPr/>
          <a:lstStyle/>
          <a:p>
            <a:r>
              <a:rPr lang="en-US" dirty="0" smtClean="0"/>
              <a:t>Simple Quantile Plots</a:t>
            </a:r>
            <a:endParaRPr lang="en-US" dirty="0"/>
          </a:p>
        </p:txBody>
      </p:sp>
      <p:pic>
        <p:nvPicPr>
          <p:cNvPr id="4" name="Picture 3"/>
          <p:cNvPicPr>
            <a:picLocks noChangeAspect="1"/>
          </p:cNvPicPr>
          <p:nvPr/>
        </p:nvPicPr>
        <p:blipFill>
          <a:blip r:embed="rId3"/>
          <a:stretch>
            <a:fillRect/>
          </a:stretch>
        </p:blipFill>
        <p:spPr>
          <a:xfrm>
            <a:off x="2221468" y="2769830"/>
            <a:ext cx="4648200" cy="3371108"/>
          </a:xfrm>
          <a:prstGeom prst="rect">
            <a:avLst/>
          </a:prstGeom>
        </p:spPr>
      </p:pic>
    </p:spTree>
    <p:extLst>
      <p:ext uri="{BB962C8B-B14F-4D97-AF65-F5344CB8AC3E}">
        <p14:creationId xmlns:p14="http://schemas.microsoft.com/office/powerpoint/2010/main" val="1519944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Simplifying models</a:t>
            </a:r>
          </a:p>
          <a:p>
            <a:r>
              <a:rPr lang="en-US" dirty="0" smtClean="0"/>
              <a:t>Smoothing results post model</a:t>
            </a:r>
          </a:p>
          <a:p>
            <a:pPr lvl="1"/>
            <a:r>
              <a:rPr lang="en-US" dirty="0" smtClean="0"/>
              <a:t>Outside of model</a:t>
            </a:r>
          </a:p>
          <a:p>
            <a:pPr lvl="1"/>
            <a:r>
              <a:rPr lang="en-US" dirty="0" smtClean="0"/>
              <a:t>Rerunning model</a:t>
            </a:r>
          </a:p>
          <a:p>
            <a:r>
              <a:rPr lang="en-US" dirty="0" smtClean="0"/>
              <a:t>Communicating results to clients</a:t>
            </a:r>
          </a:p>
          <a:p>
            <a:r>
              <a:rPr lang="en-US" dirty="0" smtClean="0"/>
              <a:t>Business considerations</a:t>
            </a:r>
          </a:p>
          <a:p>
            <a:pPr lvl="1"/>
            <a:r>
              <a:rPr lang="en-US" dirty="0" smtClean="0"/>
              <a:t>Reliability of results</a:t>
            </a:r>
          </a:p>
          <a:p>
            <a:pPr lvl="1"/>
            <a:r>
              <a:rPr lang="en-US" dirty="0" smtClean="0"/>
              <a:t>How feasible is it to implement the rates?</a:t>
            </a:r>
          </a:p>
          <a:p>
            <a:endParaRPr lang="en-US" dirty="0" smtClean="0"/>
          </a:p>
          <a:p>
            <a:endParaRPr lang="en-US" dirty="0"/>
          </a:p>
        </p:txBody>
      </p:sp>
      <p:sp>
        <p:nvSpPr>
          <p:cNvPr id="3" name="Title 2"/>
          <p:cNvSpPr>
            <a:spLocks noGrp="1"/>
          </p:cNvSpPr>
          <p:nvPr>
            <p:ph type="ctrTitle"/>
          </p:nvPr>
        </p:nvSpPr>
        <p:spPr/>
        <p:txBody>
          <a:bodyPr/>
          <a:lstStyle/>
          <a:p>
            <a:r>
              <a:rPr lang="en-US" dirty="0" smtClean="0"/>
              <a:t>Analyzing Results</a:t>
            </a:r>
            <a:endParaRPr lang="en-US" dirty="0"/>
          </a:p>
        </p:txBody>
      </p:sp>
    </p:spTree>
    <p:extLst>
      <p:ext uri="{BB962C8B-B14F-4D97-AF65-F5344CB8AC3E}">
        <p14:creationId xmlns:p14="http://schemas.microsoft.com/office/powerpoint/2010/main" val="3963804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dirty="0" smtClean="0"/>
              <a:t>Thank You for Your Attention</a:t>
            </a:r>
            <a:endParaRPr lang="en-US" dirty="0"/>
          </a:p>
        </p:txBody>
      </p:sp>
      <p:sp>
        <p:nvSpPr>
          <p:cNvPr id="10" name="Content Placeholder 9"/>
          <p:cNvSpPr>
            <a:spLocks noGrp="1"/>
          </p:cNvSpPr>
          <p:nvPr>
            <p:ph sz="quarter" idx="16"/>
          </p:nvPr>
        </p:nvSpPr>
        <p:spPr>
          <a:xfrm>
            <a:off x="342900" y="2595206"/>
            <a:ext cx="6019800" cy="457200"/>
          </a:xfrm>
        </p:spPr>
        <p:txBody>
          <a:bodyPr/>
          <a:lstStyle/>
          <a:p>
            <a:r>
              <a:rPr lang="en-US" dirty="0" smtClean="0"/>
              <a:t>Patryk Wiech</a:t>
            </a:r>
            <a:endParaRPr lang="en-US" dirty="0"/>
          </a:p>
        </p:txBody>
      </p:sp>
      <p:sp>
        <p:nvSpPr>
          <p:cNvPr id="11" name="Content Placeholder 10"/>
          <p:cNvSpPr>
            <a:spLocks noGrp="1"/>
          </p:cNvSpPr>
          <p:nvPr>
            <p:ph sz="quarter" idx="17"/>
          </p:nvPr>
        </p:nvSpPr>
        <p:spPr>
          <a:xfrm>
            <a:off x="365760" y="3041689"/>
            <a:ext cx="6019800" cy="716280"/>
          </a:xfrm>
        </p:spPr>
        <p:txBody>
          <a:bodyPr/>
          <a:lstStyle/>
          <a:p>
            <a:r>
              <a:rPr lang="en-US" dirty="0" smtClean="0"/>
              <a:t>(678) 894 7263</a:t>
            </a:r>
          </a:p>
          <a:p>
            <a:r>
              <a:rPr lang="en-US" dirty="0" smtClean="0"/>
              <a:t>pwiech@pinnacleactuaries.com</a:t>
            </a:r>
            <a:endParaRPr lang="en-US" dirty="0"/>
          </a:p>
        </p:txBody>
      </p:sp>
      <p:sp>
        <p:nvSpPr>
          <p:cNvPr id="12" name="Content Placeholder 11"/>
          <p:cNvSpPr>
            <a:spLocks noGrp="1"/>
          </p:cNvSpPr>
          <p:nvPr>
            <p:ph sz="quarter" idx="18"/>
          </p:nvPr>
        </p:nvSpPr>
        <p:spPr>
          <a:xfrm>
            <a:off x="342900" y="3962400"/>
            <a:ext cx="6019800" cy="457200"/>
          </a:xfrm>
        </p:spPr>
        <p:txBody>
          <a:bodyPr/>
          <a:lstStyle/>
          <a:p>
            <a:r>
              <a:rPr lang="en-US" dirty="0" smtClean="0"/>
              <a:t>Nathan </a:t>
            </a:r>
            <a:r>
              <a:rPr lang="en-US" dirty="0" err="1" smtClean="0"/>
              <a:t>Schuele</a:t>
            </a:r>
            <a:endParaRPr lang="en-US" dirty="0"/>
          </a:p>
        </p:txBody>
      </p:sp>
      <p:sp>
        <p:nvSpPr>
          <p:cNvPr id="13" name="Content Placeholder 12"/>
          <p:cNvSpPr>
            <a:spLocks noGrp="1"/>
          </p:cNvSpPr>
          <p:nvPr>
            <p:ph sz="quarter" idx="19"/>
          </p:nvPr>
        </p:nvSpPr>
        <p:spPr>
          <a:xfrm>
            <a:off x="365760" y="4419600"/>
            <a:ext cx="6019800" cy="777240"/>
          </a:xfrm>
        </p:spPr>
        <p:txBody>
          <a:bodyPr/>
          <a:lstStyle/>
          <a:p>
            <a:r>
              <a:rPr lang="en-US" dirty="0" smtClean="0"/>
              <a:t>(217) 278 9132</a:t>
            </a:r>
          </a:p>
          <a:p>
            <a:r>
              <a:rPr lang="en-US" dirty="0" smtClean="0"/>
              <a:t>npschu1@ilstu.edu</a:t>
            </a:r>
            <a:endParaRPr lang="en-US" dirty="0"/>
          </a:p>
        </p:txBody>
      </p:sp>
      <p:sp>
        <p:nvSpPr>
          <p:cNvPr id="8" name="Content Placeholder 9"/>
          <p:cNvSpPr txBox="1">
            <a:spLocks/>
          </p:cNvSpPr>
          <p:nvPr/>
        </p:nvSpPr>
        <p:spPr>
          <a:xfrm>
            <a:off x="342900" y="1321655"/>
            <a:ext cx="6019800" cy="4572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200" b="1" kern="1200">
                <a:solidFill>
                  <a:srgbClr val="FF6900"/>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Hannah Kaufmann</a:t>
            </a:r>
            <a:endParaRPr lang="en-US" dirty="0"/>
          </a:p>
        </p:txBody>
      </p:sp>
      <p:sp>
        <p:nvSpPr>
          <p:cNvPr id="14" name="Content Placeholder 10"/>
          <p:cNvSpPr txBox="1">
            <a:spLocks/>
          </p:cNvSpPr>
          <p:nvPr/>
        </p:nvSpPr>
        <p:spPr>
          <a:xfrm>
            <a:off x="365760" y="1746470"/>
            <a:ext cx="6019800" cy="716280"/>
          </a:xfrm>
          <a:prstGeom prst="rect">
            <a:avLst/>
          </a:prstGeom>
        </p:spPr>
        <p:txBody>
          <a:bodyPr vert="horz" lIns="91440" tIns="45720" rIns="91440" bIns="45720" rtlCol="0" anchor="t">
            <a:noAutofit/>
          </a:bodyPr>
          <a:lstStyle>
            <a:lvl1pPr marL="0" indent="0" algn="l" defTabSz="914400" rtl="0" eaLnBrk="1" latinLnBrk="0" hangingPunct="1">
              <a:spcBef>
                <a:spcPts val="400"/>
              </a:spcBef>
              <a:spcAft>
                <a:spcPts val="400"/>
              </a:spcAft>
              <a:buFont typeface="Arial" pitchFamily="34" charset="0"/>
              <a:buNone/>
              <a:defRPr sz="1800" b="0" kern="1200" baseline="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(309) 807 2304</a:t>
            </a:r>
          </a:p>
          <a:p>
            <a:r>
              <a:rPr lang="en-US" dirty="0" smtClean="0"/>
              <a:t>hkaufmann@pinnacleactuaries.com</a:t>
            </a:r>
            <a:endParaRPr lang="en-US" dirty="0"/>
          </a:p>
        </p:txBody>
      </p:sp>
    </p:spTree>
    <p:extLst>
      <p:ext uri="{BB962C8B-B14F-4D97-AF65-F5344CB8AC3E}">
        <p14:creationId xmlns:p14="http://schemas.microsoft.com/office/powerpoint/2010/main" val="99724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Efficiency</a:t>
            </a:r>
          </a:p>
          <a:p>
            <a:r>
              <a:rPr lang="en-US" dirty="0" smtClean="0"/>
              <a:t>Account for the relationship between variables</a:t>
            </a:r>
          </a:p>
          <a:p>
            <a:r>
              <a:rPr lang="en-US" dirty="0" smtClean="0"/>
              <a:t>Flexibility based on overall purpose</a:t>
            </a:r>
          </a:p>
          <a:p>
            <a:r>
              <a:rPr lang="en-US" dirty="0" smtClean="0"/>
              <a:t>Error statistics</a:t>
            </a:r>
          </a:p>
          <a:p>
            <a:r>
              <a:rPr lang="en-US" dirty="0" smtClean="0"/>
              <a:t>Accessible software</a:t>
            </a:r>
            <a:endParaRPr lang="en-US" dirty="0"/>
          </a:p>
        </p:txBody>
      </p:sp>
      <p:sp>
        <p:nvSpPr>
          <p:cNvPr id="3" name="Title 2"/>
          <p:cNvSpPr>
            <a:spLocks noGrp="1"/>
          </p:cNvSpPr>
          <p:nvPr>
            <p:ph type="ctrTitle"/>
          </p:nvPr>
        </p:nvSpPr>
        <p:spPr/>
        <p:txBody>
          <a:bodyPr/>
          <a:lstStyle/>
          <a:p>
            <a:r>
              <a:rPr lang="en-US" dirty="0" smtClean="0"/>
              <a:t>Why do Insurers use GLMs?</a:t>
            </a:r>
            <a:endParaRPr lang="en-US" dirty="0"/>
          </a:p>
        </p:txBody>
      </p:sp>
    </p:spTree>
    <p:extLst>
      <p:ext uri="{BB962C8B-B14F-4D97-AF65-F5344CB8AC3E}">
        <p14:creationId xmlns:p14="http://schemas.microsoft.com/office/powerpoint/2010/main" val="375979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sz="quarter" idx="10"/>
              </p:nvPr>
            </p:nvSpPr>
            <p:spPr/>
            <p:txBody>
              <a:bodyPr/>
              <a:lstStyle/>
              <a:p>
                <a:r>
                  <a:rPr lang="en-US" dirty="0" smtClean="0"/>
                  <a:t>Explores the relationship between a quantitative response variable (Y) and one </a:t>
                </a:r>
                <a:r>
                  <a:rPr lang="en-US" dirty="0" smtClean="0"/>
                  <a:t>explanatory variable </a:t>
                </a:r>
                <a:r>
                  <a:rPr lang="en-US" dirty="0"/>
                  <a:t>(X</a:t>
                </a:r>
                <a:r>
                  <a:rPr lang="en-US" dirty="0" smtClean="0"/>
                  <a:t>)</a:t>
                </a:r>
              </a:p>
              <a:p>
                <a:pPr marL="0" indent="0">
                  <a:buNone/>
                </a:pPr>
                <a:endParaRPr lang="en-US" dirty="0"/>
              </a:p>
              <a:p>
                <a:r>
                  <a:rPr lang="en-US" dirty="0" smtClean="0"/>
                  <a:t>Limited </a:t>
                </a:r>
                <a:r>
                  <a:rPr lang="en-US" dirty="0"/>
                  <a:t>to a single pair of </a:t>
                </a:r>
                <a:r>
                  <a:rPr lang="en-US" dirty="0" smtClean="0"/>
                  <a:t>a response </a:t>
                </a:r>
                <a:r>
                  <a:rPr lang="en-US" dirty="0"/>
                  <a:t>and </a:t>
                </a:r>
                <a:r>
                  <a:rPr lang="en-US" dirty="0" smtClean="0"/>
                  <a:t>an explanatory variable</a:t>
                </a:r>
              </a:p>
              <a:p>
                <a:pPr marL="0" indent="0">
                  <a:buNone/>
                </a:pPr>
                <a:endParaRPr lang="en-US" dirty="0" smtClean="0"/>
              </a:p>
              <a:p>
                <a:r>
                  <a:rPr lang="en-US" dirty="0" smtClean="0"/>
                  <a:t>μ </a:t>
                </a:r>
                <a:r>
                  <a:rPr lang="en-US" dirty="0"/>
                  <a:t>represents the true mean of the response variable </a:t>
                </a:r>
                <a:r>
                  <a:rPr lang="en-US" i="1" dirty="0"/>
                  <a:t>y</a:t>
                </a:r>
                <a:r>
                  <a:rPr lang="en-US" dirty="0"/>
                  <a:t> given the data from the explanatory variable </a:t>
                </a:r>
                <a:r>
                  <a:rPr lang="en-US" i="1" dirty="0"/>
                  <a:t>x</a:t>
                </a:r>
              </a:p>
              <a:p>
                <a:endParaRPr lang="en-US" dirty="0" smtClean="0"/>
              </a:p>
              <a:p>
                <a:pPr marL="0" indent="0">
                  <a:buNone/>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𝜇</m:t>
                          </m:r>
                        </m:e>
                        <m:sub>
                          <m:r>
                            <a:rPr lang="en-US" sz="3200" i="1">
                              <a:latin typeface="Cambria Math" panose="02040503050406030204" pitchFamily="18" charset="0"/>
                              <a:ea typeface="Cambria Math" panose="02040503050406030204" pitchFamily="18" charset="0"/>
                            </a:rPr>
                            <m:t>𝑦</m:t>
                          </m:r>
                          <m:r>
                            <a:rPr lang="en-US" sz="3200" i="1">
                              <a:latin typeface="Cambria Math" panose="02040503050406030204" pitchFamily="18" charset="0"/>
                              <a:ea typeface="Cambria Math" panose="02040503050406030204" pitchFamily="18" charset="0"/>
                            </a:rPr>
                            <m:t>|</m:t>
                          </m:r>
                          <m:r>
                            <a:rPr lang="en-US" sz="3200" i="1">
                              <a:latin typeface="Cambria Math" panose="02040503050406030204" pitchFamily="18" charset="0"/>
                              <a:ea typeface="Cambria Math" panose="02040503050406030204" pitchFamily="18" charset="0"/>
                            </a:rPr>
                            <m:t>𝑥</m:t>
                          </m:r>
                        </m:sub>
                      </m:sSub>
                      <m:r>
                        <a:rPr lang="en-US" sz="3200" i="1">
                          <a:latin typeface="Cambria Math" panose="02040503050406030204" pitchFamily="18" charset="0"/>
                          <a:ea typeface="Cambria Math" panose="02040503050406030204" pitchFamily="18" charset="0"/>
                        </a:rPr>
                        <m:t>=</m:t>
                      </m:r>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𝛽</m:t>
                          </m:r>
                        </m:e>
                        <m:sub>
                          <m:r>
                            <a:rPr lang="en-US" sz="3200" i="1">
                              <a:latin typeface="Cambria Math" panose="02040503050406030204" pitchFamily="18" charset="0"/>
                              <a:ea typeface="Cambria Math" panose="02040503050406030204" pitchFamily="18" charset="0"/>
                            </a:rPr>
                            <m:t>0</m:t>
                          </m:r>
                        </m:sub>
                      </m:sSub>
                      <m:r>
                        <a:rPr lang="en-US" sz="3200" i="1">
                          <a:latin typeface="Cambria Math" panose="02040503050406030204" pitchFamily="18" charset="0"/>
                          <a:ea typeface="Cambria Math" panose="02040503050406030204" pitchFamily="18" charset="0"/>
                        </a:rPr>
                        <m:t>+</m:t>
                      </m:r>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𝛽</m:t>
                          </m:r>
                        </m:e>
                        <m:sub>
                          <m:r>
                            <a:rPr lang="en-US" sz="3200" i="1">
                              <a:latin typeface="Cambria Math" panose="02040503050406030204" pitchFamily="18" charset="0"/>
                              <a:ea typeface="Cambria Math" panose="02040503050406030204" pitchFamily="18" charset="0"/>
                            </a:rPr>
                            <m:t>1</m:t>
                          </m:r>
                        </m:sub>
                      </m:sSub>
                      <m:r>
                        <a:rPr lang="en-US" sz="3200" i="1">
                          <a:latin typeface="Cambria Math" panose="02040503050406030204" pitchFamily="18" charset="0"/>
                          <a:ea typeface="Cambria Math" panose="02040503050406030204" pitchFamily="18" charset="0"/>
                        </a:rPr>
                        <m:t>𝑥</m:t>
                      </m:r>
                      <m:r>
                        <a:rPr lang="en-US" sz="3200" b="0" i="1" smtClean="0">
                          <a:latin typeface="Cambria Math" panose="02040503050406030204" pitchFamily="18" charset="0"/>
                          <a:ea typeface="Cambria Math" panose="02040503050406030204" pitchFamily="18" charset="0"/>
                        </a:rPr>
                        <m:t>+</m:t>
                      </m:r>
                      <m:r>
                        <m:rPr>
                          <m:sty m:val="p"/>
                        </m:rPr>
                        <a:rPr lang="el-GR" sz="3200" b="0" i="1" smtClean="0">
                          <a:latin typeface="Cambria Math" panose="02040503050406030204" pitchFamily="18" charset="0"/>
                          <a:ea typeface="Cambria Math" panose="02040503050406030204" pitchFamily="18" charset="0"/>
                        </a:rPr>
                        <m:t>ε</m:t>
                      </m:r>
                    </m:oMath>
                  </m:oMathPara>
                </a14:m>
                <a:endParaRPr lang="en-US" sz="3200" dirty="0"/>
              </a:p>
              <a:p>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sz="quarter" idx="10"/>
              </p:nvPr>
            </p:nvSpPr>
            <p:spPr>
              <a:blipFill>
                <a:blip r:embed="rId2"/>
                <a:stretch>
                  <a:fillRect l="-1032" t="-955"/>
                </a:stretch>
              </a:blipFill>
            </p:spPr>
            <p:txBody>
              <a:bodyPr/>
              <a:lstStyle/>
              <a:p>
                <a:r>
                  <a:rPr lang="en-US">
                    <a:noFill/>
                  </a:rPr>
                  <a:t> </a:t>
                </a:r>
              </a:p>
            </p:txBody>
          </p:sp>
        </mc:Fallback>
      </mc:AlternateContent>
      <p:sp>
        <p:nvSpPr>
          <p:cNvPr id="3" name="Title 2"/>
          <p:cNvSpPr>
            <a:spLocks noGrp="1"/>
          </p:cNvSpPr>
          <p:nvPr>
            <p:ph type="ctrTitle"/>
          </p:nvPr>
        </p:nvSpPr>
        <p:spPr/>
        <p:txBody>
          <a:bodyPr/>
          <a:lstStyle/>
          <a:p>
            <a:r>
              <a:rPr lang="en-US" dirty="0" smtClean="0"/>
              <a:t>Simple Linear Regression</a:t>
            </a:r>
            <a:endParaRPr lang="en-US" dirty="0"/>
          </a:p>
        </p:txBody>
      </p:sp>
    </p:spTree>
    <p:extLst>
      <p:ext uri="{BB962C8B-B14F-4D97-AF65-F5344CB8AC3E}">
        <p14:creationId xmlns:p14="http://schemas.microsoft.com/office/powerpoint/2010/main" val="134712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B9112EC5-32E8-4083-957B-CB5C54E7F838}"/>
                  </a:ext>
                </a:extLst>
              </p:cNvPr>
              <p:cNvSpPr>
                <a:spLocks noGrp="1"/>
              </p:cNvSpPr>
              <p:nvPr>
                <p:ph sz="quarter" idx="10"/>
              </p:nvPr>
            </p:nvSpPr>
            <p:spPr/>
            <p:txBody>
              <a:bodyPr/>
              <a:lstStyle/>
              <a:p>
                <a:r>
                  <a:rPr lang="en-US" dirty="0"/>
                  <a:t>Random Components: each component of the response vector (</a:t>
                </a:r>
                <a14:m>
                  <m:oMath xmlns:m="http://schemas.openxmlformats.org/officeDocument/2006/math">
                    <m:r>
                      <a:rPr lang="en-US" i="1" u="sng" smtClean="0">
                        <a:latin typeface="Cambria Math" panose="02040503050406030204" pitchFamily="18" charset="0"/>
                      </a:rPr>
                      <m:t>𝑌</m:t>
                    </m:r>
                  </m:oMath>
                </a14:m>
                <a:r>
                  <a:rPr lang="en-US" dirty="0"/>
                  <a:t>) is normally distributed and all share a common constant variance </a:t>
                </a:r>
                <a14:m>
                  <m:oMath xmlns:m="http://schemas.openxmlformats.org/officeDocument/2006/math">
                    <m:sSup>
                      <m:sSupPr>
                        <m:ctrlPr>
                          <a:rPr lang="en-US" i="1" smtClean="0">
                            <a:latin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rPr>
                          <m:t>2</m:t>
                        </m:r>
                      </m:sup>
                    </m:sSup>
                  </m:oMath>
                </a14:m>
                <a:endParaRPr lang="en-US" dirty="0"/>
              </a:p>
              <a:p>
                <a:endParaRPr lang="en-US" u="sng" dirty="0"/>
              </a:p>
              <a:p>
                <a:r>
                  <a:rPr lang="en-US" dirty="0"/>
                  <a:t>Systematic Components: </a:t>
                </a:r>
                <a:r>
                  <a:rPr lang="en-US" i="1" dirty="0"/>
                  <a:t>p</a:t>
                </a:r>
                <a:r>
                  <a:rPr lang="en-US" dirty="0"/>
                  <a:t> covariates combined to give the linear predictor </a:t>
                </a:r>
                <a14:m>
                  <m:oMath xmlns:m="http://schemas.openxmlformats.org/officeDocument/2006/math">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𝜂</m:t>
                        </m:r>
                      </m:e>
                    </m:bar>
                  </m:oMath>
                </a14:m>
                <a:r>
                  <a:rPr lang="en-US" dirty="0"/>
                  <a:t> such that: </a:t>
                </a:r>
                <a14:m>
                  <m:oMath xmlns:m="http://schemas.openxmlformats.org/officeDocument/2006/math">
                    <m:bar>
                      <m:barPr>
                        <m:ctrlPr>
                          <a:rPr lang="en-US" i="1" smtClean="0">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𝜂</m:t>
                        </m:r>
                      </m:e>
                    </m:bar>
                    <m:r>
                      <a:rPr lang="en-US" b="0" i="0"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𝐗</m:t>
                    </m:r>
                    <m:r>
                      <a:rPr lang="en-US" b="1" i="1" smtClean="0">
                        <a:latin typeface="Cambria Math" panose="02040503050406030204" pitchFamily="18" charset="0"/>
                        <a:ea typeface="Cambria Math" panose="02040503050406030204" pitchFamily="18" charset="0"/>
                      </a:rPr>
                      <m:t>∙</m:t>
                    </m:r>
                    <m:bar>
                      <m:barPr>
                        <m:ctrlPr>
                          <a:rPr lang="en-US" i="1" smtClean="0">
                            <a:latin typeface="Cambria Math" panose="02040503050406030204" pitchFamily="18" charset="0"/>
                            <a:ea typeface="Cambria Math" panose="02040503050406030204" pitchFamily="18" charset="0"/>
                          </a:rPr>
                        </m:ctrlPr>
                      </m:barPr>
                      <m:e>
                        <m:r>
                          <a:rPr lang="en-US" b="0" i="1" smtClean="0">
                            <a:latin typeface="Cambria Math" panose="02040503050406030204" pitchFamily="18" charset="0"/>
                            <a:ea typeface="Cambria Math" panose="02040503050406030204" pitchFamily="18" charset="0"/>
                          </a:rPr>
                          <m:t>𝛽</m:t>
                        </m:r>
                      </m:e>
                    </m:bar>
                  </m:oMath>
                </a14:m>
                <a:endParaRPr lang="en-US" dirty="0"/>
              </a:p>
              <a:p>
                <a:endParaRPr lang="en-US" dirty="0"/>
              </a:p>
              <a:p>
                <a:r>
                  <a:rPr lang="en-US" dirty="0"/>
                  <a:t>Link Function: the identity function such that: </a:t>
                </a:r>
                <a14:m>
                  <m:oMath xmlns:m="http://schemas.openxmlformats.org/officeDocument/2006/math">
                    <m:r>
                      <a:rPr lang="en-US" b="0" i="1" smtClean="0">
                        <a:latin typeface="Cambria Math" panose="02040503050406030204" pitchFamily="18" charset="0"/>
                      </a:rPr>
                      <m:t>𝐸</m:t>
                    </m:r>
                    <m:d>
                      <m:dPr>
                        <m:begChr m:val="["/>
                        <m:endChr m:val="]"/>
                        <m:ctrlPr>
                          <a:rPr lang="en-US" b="0" i="1" smtClean="0">
                            <a:latin typeface="Cambria Math" panose="02040503050406030204" pitchFamily="18" charset="0"/>
                          </a:rPr>
                        </m:ctrlPr>
                      </m:dPr>
                      <m:e>
                        <m:bar>
                          <m:barPr>
                            <m:ctrlPr>
                              <a:rPr lang="en-US" b="0" i="1" smtClean="0">
                                <a:latin typeface="Cambria Math" panose="02040503050406030204" pitchFamily="18" charset="0"/>
                              </a:rPr>
                            </m:ctrlPr>
                          </m:barPr>
                          <m:e>
                            <m:r>
                              <a:rPr lang="en-US" b="0" i="1" smtClean="0">
                                <a:latin typeface="Cambria Math" panose="02040503050406030204" pitchFamily="18" charset="0"/>
                              </a:rPr>
                              <m:t>𝑌</m:t>
                            </m:r>
                          </m:e>
                        </m:bar>
                      </m:e>
                    </m:d>
                    <m:r>
                      <a:rPr lang="en-US" i="1">
                        <a:latin typeface="Cambria Math" panose="02040503050406030204" pitchFamily="18" charset="0"/>
                        <a:ea typeface="Cambria Math" panose="02040503050406030204" pitchFamily="18" charset="0"/>
                      </a:rPr>
                      <m:t>≡</m:t>
                    </m:r>
                    <m:bar>
                      <m:barPr>
                        <m:ctrlPr>
                          <a:rPr lang="en-US" i="1" smtClean="0">
                            <a:latin typeface="Cambria Math" panose="02040503050406030204" pitchFamily="18" charset="0"/>
                            <a:ea typeface="Cambria Math" panose="02040503050406030204" pitchFamily="18" charset="0"/>
                          </a:rPr>
                        </m:ctrlPr>
                      </m:barPr>
                      <m:e>
                        <m:r>
                          <a:rPr lang="en-US" i="1" smtClean="0">
                            <a:latin typeface="Cambria Math" panose="02040503050406030204" pitchFamily="18" charset="0"/>
                            <a:ea typeface="Cambria Math" panose="02040503050406030204" pitchFamily="18" charset="0"/>
                          </a:rPr>
                          <m:t>𝜇</m:t>
                        </m:r>
                      </m:e>
                    </m:bar>
                    <m:r>
                      <a:rPr lang="en-US" b="0" i="1" smtClean="0">
                        <a:latin typeface="Cambria Math" panose="02040503050406030204" pitchFamily="18" charset="0"/>
                        <a:ea typeface="Cambria Math" panose="02040503050406030204" pitchFamily="18" charset="0"/>
                      </a:rPr>
                      <m:t>=</m:t>
                    </m:r>
                  </m:oMath>
                </a14:m>
                <a:r>
                  <a:rPr lang="en-US" dirty="0">
                    <a:ea typeface="Cambria Math" panose="02040503050406030204" pitchFamily="18" charset="0"/>
                  </a:rPr>
                  <a:t> </a:t>
                </a:r>
                <a14:m>
                  <m:oMath xmlns:m="http://schemas.openxmlformats.org/officeDocument/2006/math">
                    <m:bar>
                      <m:barPr>
                        <m:ctrlPr>
                          <a:rPr lang="en-US" i="1">
                            <a:latin typeface="Cambria Math" panose="02040503050406030204" pitchFamily="18" charset="0"/>
                            <a:ea typeface="Cambria Math" panose="02040503050406030204" pitchFamily="18" charset="0"/>
                          </a:rPr>
                        </m:ctrlPr>
                      </m:barPr>
                      <m:e>
                        <m:r>
                          <a:rPr lang="en-US" i="1">
                            <a:latin typeface="Cambria Math" panose="02040503050406030204" pitchFamily="18" charset="0"/>
                            <a:ea typeface="Cambria Math" panose="02040503050406030204" pitchFamily="18" charset="0"/>
                          </a:rPr>
                          <m:t>𝜂</m:t>
                        </m:r>
                      </m:e>
                    </m:bar>
                  </m:oMath>
                </a14:m>
                <a:r>
                  <a:rPr lang="en-US" dirty="0"/>
                  <a:t> </a:t>
                </a:r>
              </a:p>
            </p:txBody>
          </p:sp>
        </mc:Choice>
        <mc:Fallback xmlns="">
          <p:sp>
            <p:nvSpPr>
              <p:cNvPr id="2" name="Content Placeholder 1">
                <a:extLst>
                  <a:ext uri="{FF2B5EF4-FFF2-40B4-BE49-F238E27FC236}">
                    <a16:creationId xmlns:a16="http://schemas.microsoft.com/office/drawing/2014/main" id="{B9112EC5-32E8-4083-957B-CB5C54E7F838}"/>
                  </a:ext>
                </a:extLst>
              </p:cNvPr>
              <p:cNvSpPr>
                <a:spLocks noGrp="1" noRot="1" noChangeAspect="1" noMove="1" noResize="1" noEditPoints="1" noAdjustHandles="1" noChangeArrowheads="1" noChangeShapeType="1" noTextEdit="1"/>
              </p:cNvSpPr>
              <p:nvPr>
                <p:ph sz="quarter" idx="10"/>
              </p:nvPr>
            </p:nvSpPr>
            <p:spPr>
              <a:blipFill>
                <a:blip r:embed="rId2"/>
                <a:stretch>
                  <a:fillRect l="-1032" t="-955"/>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76B8EF36-D4BB-4EB4-B6C3-FBD8FE2284D6}"/>
              </a:ext>
            </a:extLst>
          </p:cNvPr>
          <p:cNvSpPr>
            <a:spLocks noGrp="1"/>
          </p:cNvSpPr>
          <p:nvPr>
            <p:ph type="ctrTitle"/>
          </p:nvPr>
        </p:nvSpPr>
        <p:spPr/>
        <p:txBody>
          <a:bodyPr/>
          <a:lstStyle/>
          <a:p>
            <a:r>
              <a:rPr lang="en-US" dirty="0"/>
              <a:t>Linear Regression Assumptions</a:t>
            </a:r>
          </a:p>
        </p:txBody>
      </p:sp>
    </p:spTree>
    <p:extLst>
      <p:ext uri="{BB962C8B-B14F-4D97-AF65-F5344CB8AC3E}">
        <p14:creationId xmlns:p14="http://schemas.microsoft.com/office/powerpoint/2010/main" val="742313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Simple Linear Regression Example</a:t>
            </a:r>
            <a:endParaRPr lang="en-US" dirty="0"/>
          </a:p>
        </p:txBody>
      </p:sp>
      <p:pic>
        <p:nvPicPr>
          <p:cNvPr id="4" name="Content Placeholder 3"/>
          <p:cNvPicPr>
            <a:picLocks noGrp="1" noChangeAspect="1"/>
          </p:cNvPicPr>
          <p:nvPr>
            <p:ph sz="quarter" idx="10"/>
          </p:nvPr>
        </p:nvPicPr>
        <p:blipFill>
          <a:blip r:embed="rId2">
            <a:extLst>
              <a:ext uri="{BEBA8EAE-BF5A-486C-A8C5-ECC9F3942E4B}">
                <a14:imgProps xmlns:a14="http://schemas.microsoft.com/office/drawing/2010/main">
                  <a14:imgLayer r:embed="rId3">
                    <a14:imgEffect>
                      <a14:sharpenSoften amount="26000"/>
                    </a14:imgEffect>
                  </a14:imgLayer>
                </a14:imgProps>
              </a:ext>
            </a:extLst>
          </a:blip>
          <a:stretch>
            <a:fillRect/>
          </a:stretch>
        </p:blipFill>
        <p:spPr>
          <a:xfrm>
            <a:off x="685800" y="1081087"/>
            <a:ext cx="7772400" cy="5076825"/>
          </a:xfrm>
          <a:prstGeom prst="rect">
            <a:avLst/>
          </a:prstGeom>
        </p:spPr>
      </p:pic>
    </p:spTree>
    <p:extLst>
      <p:ext uri="{BB962C8B-B14F-4D97-AF65-F5344CB8AC3E}">
        <p14:creationId xmlns:p14="http://schemas.microsoft.com/office/powerpoint/2010/main" val="3338235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One-Way </a:t>
            </a:r>
            <a:r>
              <a:rPr lang="en-US" dirty="0"/>
              <a:t>charts are a good way to begin exploring your data</a:t>
            </a:r>
          </a:p>
          <a:p>
            <a:r>
              <a:rPr lang="en-US" dirty="0"/>
              <a:t>Analyze reliability of </a:t>
            </a:r>
            <a:r>
              <a:rPr lang="en-US" dirty="0" smtClean="0"/>
              <a:t>data </a:t>
            </a:r>
            <a:endParaRPr lang="en-US" dirty="0"/>
          </a:p>
          <a:p>
            <a:pPr lvl="1"/>
            <a:r>
              <a:rPr lang="en-US" dirty="0"/>
              <a:t>Loss </a:t>
            </a:r>
            <a:r>
              <a:rPr lang="en-US" dirty="0" smtClean="0"/>
              <a:t>ratios</a:t>
            </a:r>
            <a:endParaRPr lang="en-US" dirty="0"/>
          </a:p>
          <a:p>
            <a:pPr lvl="1"/>
            <a:r>
              <a:rPr lang="en-US" dirty="0"/>
              <a:t>Exposure </a:t>
            </a:r>
            <a:r>
              <a:rPr lang="en-US" dirty="0" smtClean="0"/>
              <a:t>distribution</a:t>
            </a:r>
            <a:endParaRPr lang="en-US" dirty="0"/>
          </a:p>
          <a:p>
            <a:pPr lvl="1"/>
            <a:r>
              <a:rPr lang="en-US" dirty="0"/>
              <a:t>Correlation issues are difficult to detect</a:t>
            </a:r>
          </a:p>
          <a:p>
            <a:r>
              <a:rPr lang="en-US" dirty="0"/>
              <a:t>Helps with selecting a reference level and mapping data</a:t>
            </a:r>
          </a:p>
          <a:p>
            <a:endParaRPr lang="en-US" dirty="0"/>
          </a:p>
        </p:txBody>
      </p:sp>
      <p:sp>
        <p:nvSpPr>
          <p:cNvPr id="3" name="Title 2"/>
          <p:cNvSpPr>
            <a:spLocks noGrp="1"/>
          </p:cNvSpPr>
          <p:nvPr>
            <p:ph type="ctrTitle"/>
          </p:nvPr>
        </p:nvSpPr>
        <p:spPr/>
        <p:txBody>
          <a:bodyPr/>
          <a:lstStyle/>
          <a:p>
            <a:r>
              <a:rPr lang="en-US" dirty="0" smtClean="0"/>
              <a:t>One-Way Charts</a:t>
            </a:r>
            <a:endParaRPr lang="en-US" dirty="0"/>
          </a:p>
        </p:txBody>
      </p:sp>
      <p:pic>
        <p:nvPicPr>
          <p:cNvPr id="5" name="Picture 4"/>
          <p:cNvPicPr>
            <a:picLocks noChangeAspect="1"/>
          </p:cNvPicPr>
          <p:nvPr/>
        </p:nvPicPr>
        <p:blipFill>
          <a:blip r:embed="rId3"/>
          <a:stretch>
            <a:fillRect/>
          </a:stretch>
        </p:blipFill>
        <p:spPr>
          <a:xfrm>
            <a:off x="363173" y="3619500"/>
            <a:ext cx="8486775" cy="2200275"/>
          </a:xfrm>
          <a:prstGeom prst="rect">
            <a:avLst/>
          </a:prstGeom>
        </p:spPr>
      </p:pic>
    </p:spTree>
    <p:extLst>
      <p:ext uri="{BB962C8B-B14F-4D97-AF65-F5344CB8AC3E}">
        <p14:creationId xmlns:p14="http://schemas.microsoft.com/office/powerpoint/2010/main" val="89460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extLst>
              <a:ext uri="{BEBA8EAE-BF5A-486C-A8C5-ECC9F3942E4B}">
                <a14:imgProps xmlns:a14="http://schemas.microsoft.com/office/drawing/2010/main">
                  <a14:imgLayer r:embed="rId3">
                    <a14:imgEffect>
                      <a14:sharpenSoften amount="10000"/>
                    </a14:imgEffect>
                  </a14:imgLayer>
                </a14:imgProps>
              </a:ext>
            </a:extLst>
          </a:blip>
          <a:stretch>
            <a:fillRect/>
          </a:stretch>
        </p:blipFill>
        <p:spPr>
          <a:xfrm>
            <a:off x="438150" y="1460362"/>
            <a:ext cx="8267700" cy="4318276"/>
          </a:xfrm>
          <a:prstGeom prst="rect">
            <a:avLst/>
          </a:prstGeom>
        </p:spPr>
      </p:pic>
      <p:sp>
        <p:nvSpPr>
          <p:cNvPr id="3" name="Title 2"/>
          <p:cNvSpPr>
            <a:spLocks noGrp="1"/>
          </p:cNvSpPr>
          <p:nvPr>
            <p:ph type="ctrTitle"/>
          </p:nvPr>
        </p:nvSpPr>
        <p:spPr/>
        <p:txBody>
          <a:bodyPr/>
          <a:lstStyle/>
          <a:p>
            <a:r>
              <a:rPr lang="en-US" dirty="0" smtClean="0"/>
              <a:t>One-Way Graph</a:t>
            </a:r>
            <a:endParaRPr lang="en-US" dirty="0"/>
          </a:p>
        </p:txBody>
      </p:sp>
    </p:spTree>
    <p:extLst>
      <p:ext uri="{BB962C8B-B14F-4D97-AF65-F5344CB8AC3E}">
        <p14:creationId xmlns:p14="http://schemas.microsoft.com/office/powerpoint/2010/main" val="96323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Data can either be continuous or categorical</a:t>
            </a:r>
          </a:p>
          <a:p>
            <a:pPr lvl="1"/>
            <a:r>
              <a:rPr lang="en-US" dirty="0" smtClean="0"/>
              <a:t>Continuous data can be transformed to categorical data </a:t>
            </a:r>
          </a:p>
          <a:p>
            <a:r>
              <a:rPr lang="en-US" dirty="0" smtClean="0"/>
              <a:t>In </a:t>
            </a:r>
            <a:r>
              <a:rPr lang="en-US" dirty="0"/>
              <a:t>general we want to group similar data levels within the same variable</a:t>
            </a:r>
          </a:p>
          <a:p>
            <a:pPr lvl="1"/>
            <a:r>
              <a:rPr lang="en-US" dirty="0"/>
              <a:t>Group miles driven, Ages</a:t>
            </a:r>
            <a:r>
              <a:rPr lang="en-US" dirty="0" smtClean="0"/>
              <a:t>, etc. </a:t>
            </a:r>
          </a:p>
          <a:p>
            <a:r>
              <a:rPr lang="en-US" dirty="0" smtClean="0"/>
              <a:t>If we map data to too small of a group, results can be unreliable and non predictive</a:t>
            </a:r>
          </a:p>
          <a:p>
            <a:pPr lvl="1"/>
            <a:r>
              <a:rPr lang="en-US" dirty="0" smtClean="0"/>
              <a:t>Too many degrees of freedom may cause model to not converge</a:t>
            </a:r>
          </a:p>
          <a:p>
            <a:r>
              <a:rPr lang="en-US" dirty="0" smtClean="0"/>
              <a:t>If we map data to too large of a group, may miss an important factor</a:t>
            </a:r>
          </a:p>
        </p:txBody>
      </p:sp>
      <p:sp>
        <p:nvSpPr>
          <p:cNvPr id="3" name="Title 2"/>
          <p:cNvSpPr>
            <a:spLocks noGrp="1"/>
          </p:cNvSpPr>
          <p:nvPr>
            <p:ph type="ctrTitle"/>
          </p:nvPr>
        </p:nvSpPr>
        <p:spPr/>
        <p:txBody>
          <a:bodyPr/>
          <a:lstStyle/>
          <a:p>
            <a:r>
              <a:rPr lang="en-US" dirty="0" smtClean="0"/>
              <a:t>Mapping Your Data</a:t>
            </a:r>
            <a:endParaRPr lang="en-US" dirty="0"/>
          </a:p>
        </p:txBody>
      </p:sp>
    </p:spTree>
    <p:extLst>
      <p:ext uri="{BB962C8B-B14F-4D97-AF65-F5344CB8AC3E}">
        <p14:creationId xmlns:p14="http://schemas.microsoft.com/office/powerpoint/2010/main" val="4130679124"/>
      </p:ext>
    </p:extLst>
  </p:cSld>
  <p:clrMapOvr>
    <a:masterClrMapping/>
  </p:clrMapOvr>
</p:sld>
</file>

<file path=ppt/theme/theme1.xml><?xml version="1.0" encoding="utf-8"?>
<a:theme xmlns:a="http://schemas.openxmlformats.org/drawingml/2006/main" name="Office Theme">
  <a:themeElements>
    <a:clrScheme name="pinnacle">
      <a:dk1>
        <a:sysClr val="windowText" lastClr="000000"/>
      </a:dk1>
      <a:lt1>
        <a:sysClr val="window" lastClr="FFFFFF"/>
      </a:lt1>
      <a:dk2>
        <a:srgbClr val="1F497D"/>
      </a:dk2>
      <a:lt2>
        <a:srgbClr val="EEECE1"/>
      </a:lt2>
      <a:accent1>
        <a:srgbClr val="FBA252"/>
      </a:accent1>
      <a:accent2>
        <a:srgbClr val="9497CC"/>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1805</TotalTime>
  <Words>1062</Words>
  <Application>Microsoft Office PowerPoint</Application>
  <PresentationFormat>On-screen Show (4:3)</PresentationFormat>
  <Paragraphs>209</Paragraphs>
  <Slides>22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 Math</vt:lpstr>
      <vt:lpstr>Office Theme</vt:lpstr>
      <vt:lpstr>Generalized Linear Models</vt:lpstr>
      <vt:lpstr>Presentation Outline</vt:lpstr>
      <vt:lpstr>Why do Insurers use GLMs?</vt:lpstr>
      <vt:lpstr>Simple Linear Regression</vt:lpstr>
      <vt:lpstr>Linear Regression Assumptions</vt:lpstr>
      <vt:lpstr>Simple Linear Regression Example</vt:lpstr>
      <vt:lpstr>One-Way Charts</vt:lpstr>
      <vt:lpstr>One-Way Graph</vt:lpstr>
      <vt:lpstr>Mapping Your Data</vt:lpstr>
      <vt:lpstr>Selecting A Reference Level</vt:lpstr>
      <vt:lpstr>Why not Linear Regression?</vt:lpstr>
      <vt:lpstr>GLM Assumptions</vt:lpstr>
      <vt:lpstr>Basics of a GLM</vt:lpstr>
      <vt:lpstr>Exponential Family of Distributions</vt:lpstr>
      <vt:lpstr>Choosing a Model</vt:lpstr>
      <vt:lpstr>Choosing a Model</vt:lpstr>
      <vt:lpstr>Bias vs. Variance Trade-Off</vt:lpstr>
      <vt:lpstr>P-Values</vt:lpstr>
      <vt:lpstr>P-Value Example</vt:lpstr>
      <vt:lpstr>Simple Quantile Plots</vt:lpstr>
      <vt:lpstr>Analyzing Results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PinnacleMarketingGroup@pinnacleactuaries.com</dc:creator>
  <cp:lastModifiedBy>Kaufmann, Hannah</cp:lastModifiedBy>
  <cp:revision>246</cp:revision>
  <dcterms:created xsi:type="dcterms:W3CDTF">2012-11-15T15:32:41Z</dcterms:created>
  <dcterms:modified xsi:type="dcterms:W3CDTF">2019-03-27T19:50:04Z</dcterms:modified>
</cp:coreProperties>
</file>