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72" r:id="rId4"/>
    <p:sldId id="289" r:id="rId5"/>
    <p:sldId id="275" r:id="rId6"/>
    <p:sldId id="276" r:id="rId7"/>
    <p:sldId id="290" r:id="rId8"/>
    <p:sldId id="265" r:id="rId9"/>
    <p:sldId id="283" r:id="rId10"/>
    <p:sldId id="267" r:id="rId11"/>
    <p:sldId id="284" r:id="rId12"/>
    <p:sldId id="288" r:id="rId13"/>
    <p:sldId id="277" r:id="rId14"/>
    <p:sldId id="281" r:id="rId15"/>
    <p:sldId id="282" r:id="rId16"/>
    <p:sldId id="269" r:id="rId17"/>
    <p:sldId id="268" r:id="rId18"/>
    <p:sldId id="287" r:id="rId19"/>
    <p:sldId id="270" r:id="rId20"/>
    <p:sldId id="271" r:id="rId21"/>
    <p:sldId id="259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6B01"/>
    <a:srgbClr val="72B1C8"/>
    <a:srgbClr val="8D85C0"/>
    <a:srgbClr val="4D4D4D"/>
    <a:srgbClr val="F36C21"/>
    <a:srgbClr val="8BA9D8"/>
    <a:srgbClr val="FF6900"/>
    <a:srgbClr val="FBA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977" autoAdjust="0"/>
  </p:normalViewPr>
  <p:slideViewPr>
    <p:cSldViewPr showGuides="1">
      <p:cViewPr varScale="1">
        <p:scale>
          <a:sx n="78" d="100"/>
          <a:sy n="78" d="100"/>
        </p:scale>
        <p:origin x="3931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60257-5E25-4B5E-AC9D-E9FCEBB98BA8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37ED0-46EB-4907-B724-2AC778F4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stepAIC</a:t>
            </a:r>
            <a:r>
              <a:rPr lang="en-US" baseline="0" dirty="0" smtClean="0"/>
              <a:t> function in R to run a forward and backwards stepwise selection algorithm on our data to create good base models for us to work with.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since the stepwise algorithms are greedy algorithms, they make the best decision for the model at that step with no care about future steps.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then take the stepwise output and run some additional deviance tests and ANOVA tests to see if our model should include any other variables.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Afterwards, we used some of our remaining time to test some interactions between some variables like driver age, driver marital status, and driver sex.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Lastly, we also tried to incorporate some higher power variables where we could.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9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we have final models, lets talk about how they</a:t>
            </a:r>
            <a:r>
              <a:rPr lang="en-US" baseline="0" dirty="0" smtClean="0"/>
              <a:t> compare:</a:t>
            </a:r>
          </a:p>
          <a:p>
            <a:r>
              <a:rPr lang="en-US" baseline="0" dirty="0" smtClean="0"/>
              <a:t>We used a double lift chart, which compares two models performance against actual observations</a:t>
            </a:r>
          </a:p>
          <a:p>
            <a:r>
              <a:rPr lang="en-US" baseline="0" dirty="0" smtClean="0"/>
              <a:t>To do this, we use a hold out dataset, which was not used to model. This ensures that results are not skewed by potential overfitting of one model vs the other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 Walk through the process *** </a:t>
            </a:r>
          </a:p>
          <a:p>
            <a:endParaRPr lang="en-US" baseline="0" dirty="0" smtClean="0"/>
          </a:p>
          <a:p>
            <a:r>
              <a:rPr lang="en-US" dirty="0" smtClean="0"/>
              <a:t>The “better” model will be closer to the graphed</a:t>
            </a:r>
            <a:r>
              <a:rPr lang="en-US" baseline="0" dirty="0" smtClean="0"/>
              <a:t> “actuals”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7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</a:t>
            </a:r>
            <a:r>
              <a:rPr lang="en-US" baseline="0" dirty="0" smtClean="0"/>
              <a:t> through graph. Key points:</a:t>
            </a:r>
          </a:p>
          <a:p>
            <a:r>
              <a:rPr lang="en-US" dirty="0" smtClean="0"/>
              <a:t>(Blue = </a:t>
            </a:r>
            <a:r>
              <a:rPr lang="en-US" dirty="0" err="1" smtClean="0"/>
              <a:t>tweedie</a:t>
            </a:r>
            <a:r>
              <a:rPr lang="en-US" dirty="0" smtClean="0"/>
              <a:t>, Orange</a:t>
            </a:r>
            <a:r>
              <a:rPr lang="en-US" baseline="0" dirty="0" smtClean="0"/>
              <a:t> = Actual, G</a:t>
            </a:r>
            <a:r>
              <a:rPr lang="en-US" dirty="0" smtClean="0"/>
              <a:t>ray = </a:t>
            </a:r>
            <a:r>
              <a:rPr lang="en-US" dirty="0" err="1" smtClean="0"/>
              <a:t>Freq</a:t>
            </a:r>
            <a:r>
              <a:rPr lang="en-US" dirty="0" smtClean="0"/>
              <a:t>/</a:t>
            </a:r>
            <a:r>
              <a:rPr lang="en-US" dirty="0" err="1" smtClean="0"/>
              <a:t>sev</a:t>
            </a:r>
            <a:endParaRPr lang="en-US" dirty="0" smtClean="0"/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Starting at the first decile, this is the point where the frequency/severity predictions largest compared to the </a:t>
            </a:r>
            <a:r>
              <a:rPr lang="en-US" baseline="0" dirty="0" err="1" smtClean="0"/>
              <a:t>tweedie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You can see at this point that the </a:t>
            </a:r>
            <a:r>
              <a:rPr lang="en-US" baseline="0" dirty="0" err="1" smtClean="0"/>
              <a:t>tweedie</a:t>
            </a:r>
            <a:r>
              <a:rPr lang="en-US" baseline="0" dirty="0" smtClean="0"/>
              <a:t> under-predicts PP and the frequency/severity over predicts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Moving to the right, you can see that the frequency/severity tracks the actuals closer than the </a:t>
            </a:r>
            <a:r>
              <a:rPr lang="en-US" baseline="0" dirty="0" err="1" smtClean="0"/>
              <a:t>tweedie</a:t>
            </a:r>
            <a:r>
              <a:rPr lang="en-US" baseline="0" dirty="0" smtClean="0"/>
              <a:t> does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… 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While there’s not</a:t>
            </a:r>
            <a:r>
              <a:rPr lang="en-US" baseline="0" dirty="0" smtClean="0"/>
              <a:t> necessarily a clear winner, we would argue frequency/severity performs better than </a:t>
            </a:r>
            <a:r>
              <a:rPr lang="en-US" baseline="0" dirty="0" err="1" smtClean="0"/>
              <a:t>tweedie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1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buckets allows losses to stabilize (law of large numbers), in</a:t>
            </a:r>
            <a:r>
              <a:rPr lang="en-US" baseline="0" dirty="0" smtClean="0"/>
              <a:t> this case frequency/severity is a clear winner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7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and severity technique appeared to fit actual values</a:t>
            </a:r>
            <a:r>
              <a:rPr lang="en-US" baseline="0" dirty="0" smtClean="0"/>
              <a:t> better than </a:t>
            </a:r>
            <a:r>
              <a:rPr lang="en-US" baseline="0" dirty="0" err="1" smtClean="0"/>
              <a:t>tweedie</a:t>
            </a:r>
            <a:r>
              <a:rPr lang="en-US" baseline="0" dirty="0" smtClean="0"/>
              <a:t>,  could be inherent to the data we used (more to come)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Working on one </a:t>
            </a:r>
            <a:r>
              <a:rPr lang="en-US" baseline="0" dirty="0" err="1" smtClean="0"/>
              <a:t>tweedie</a:t>
            </a:r>
            <a:r>
              <a:rPr lang="en-US" baseline="0" dirty="0" smtClean="0"/>
              <a:t> model roughly cuts the “man power” in half – huge advantage, but this comes at cost (no longer see impact on </a:t>
            </a:r>
            <a:r>
              <a:rPr lang="en-US" baseline="0" dirty="0" err="1" smtClean="0"/>
              <a:t>freq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sev</a:t>
            </a:r>
            <a:r>
              <a:rPr lang="en-US" baseline="0" dirty="0" smtClean="0"/>
              <a:t> separately)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 issues that could impact our results: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Few losses, of the few losses some were very large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We capped pure premium at 100K prior to modeling. This could have impact our results – maybe should’ve chosen a lower point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Our raw data only</a:t>
            </a:r>
            <a:r>
              <a:rPr lang="en-US" baseline="0" dirty="0" smtClean="0"/>
              <a:t> had a claim frequency of 3.65% - a </a:t>
            </a:r>
            <a:r>
              <a:rPr lang="en-US" baseline="0" dirty="0" err="1" smtClean="0"/>
              <a:t>freq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sev</a:t>
            </a:r>
            <a:r>
              <a:rPr lang="en-US" baseline="0" dirty="0" smtClean="0"/>
              <a:t> would likely be more appropriate in this scenario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Additional volatility in losses due to all auto lines being combined 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i="1" baseline="0" dirty="0" smtClean="0"/>
              <a:t>Maybe discuss</a:t>
            </a:r>
            <a:r>
              <a:rPr lang="en-US" baseline="0" dirty="0" smtClean="0"/>
              <a:t>: late in our process we noticed duplicate claims with different incurred loss amounts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Context: our loss amount columns were multiplied by a random number to protect confidentiality. This random factor prevented us from picking out repeat observations </a:t>
            </a:r>
            <a:r>
              <a:rPr lang="en-US" i="1" baseline="0" dirty="0" smtClean="0"/>
              <a:t>with</a:t>
            </a:r>
            <a:r>
              <a:rPr lang="en-US" b="0" i="0" baseline="0" dirty="0" smtClean="0"/>
              <a:t> claim history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1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todays world</a:t>
            </a:r>
            <a:r>
              <a:rPr lang="en-US" baseline="0" dirty="0" smtClean="0"/>
              <a:t> 22K data points is </a:t>
            </a:r>
            <a:r>
              <a:rPr lang="en-US" b="1" baseline="0" dirty="0" smtClean="0"/>
              <a:t>not</a:t>
            </a:r>
            <a:r>
              <a:rPr lang="en-US" b="0" baseline="0" dirty="0" smtClean="0"/>
              <a:t> a lot of data. Adding more data observations can allow for strong, more accurate models</a:t>
            </a:r>
          </a:p>
          <a:p>
            <a:r>
              <a:rPr lang="en-US" b="0" baseline="0" dirty="0" smtClean="0"/>
              <a:t>“law of large numbers” could help average out the large spikes we noticed in our lift charts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Increasing variable options can tease out more predictive relationships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Our model/variable selection was basic. Could test out more sophisticated selection techniques such as LASSO, or other machine learning techniques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Tweedie is </a:t>
            </a:r>
            <a:r>
              <a:rPr lang="en-US" b="1" dirty="0" smtClean="0"/>
              <a:t>not</a:t>
            </a:r>
            <a:r>
              <a:rPr lang="en-US" dirty="0" smtClean="0"/>
              <a:t> the only option for pure premium models. Can test Quasi-Poisson and Quasi-Negative Binomial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1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baseline="0" dirty="0" smtClean="0"/>
              <a:t> evidence for preference</a:t>
            </a:r>
            <a:endParaRPr lang="en-US" dirty="0" smtClean="0"/>
          </a:p>
          <a:p>
            <a:r>
              <a:rPr lang="en-US" dirty="0" smtClean="0"/>
              <a:t>Pure premium by Ernesto </a:t>
            </a:r>
            <a:r>
              <a:rPr lang="en-US" dirty="0" err="1" smtClean="0"/>
              <a:t>Schirmacher</a:t>
            </a:r>
            <a:r>
              <a:rPr lang="en-US" dirty="0" smtClean="0"/>
              <a:t> in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8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data we used was aggregating by </a:t>
            </a:r>
            <a:r>
              <a:rPr lang="en-US" dirty="0" err="1" smtClean="0"/>
              <a:t>CarFax</a:t>
            </a:r>
            <a:endParaRPr lang="en-US" dirty="0" smtClean="0"/>
          </a:p>
          <a:p>
            <a:r>
              <a:rPr lang="en-US" dirty="0" smtClean="0"/>
              <a:t>We only used a subset of the full data set, with nearly 22K data points to work with</a:t>
            </a:r>
          </a:p>
          <a:p>
            <a:endParaRPr lang="en-US" dirty="0" smtClean="0"/>
          </a:p>
          <a:p>
            <a:r>
              <a:rPr lang="en-US" dirty="0" smtClean="0"/>
              <a:t>Some</a:t>
            </a:r>
            <a:r>
              <a:rPr lang="en-US" baseline="0" dirty="0" smtClean="0"/>
              <a:t> of the variables we words with are listed here (</a:t>
            </a:r>
            <a:r>
              <a:rPr lang="en-US" i="1" baseline="0" dirty="0" smtClean="0"/>
              <a:t>give some examples</a:t>
            </a:r>
            <a:r>
              <a:rPr lang="en-US" i="0" baseline="0" dirty="0" smtClean="0"/>
              <a:t>)</a:t>
            </a:r>
          </a:p>
          <a:p>
            <a:r>
              <a:rPr lang="en-US" dirty="0" smtClean="0"/>
              <a:t>Overall,</a:t>
            </a:r>
            <a:r>
              <a:rPr lang="en-US" baseline="0" dirty="0" smtClean="0"/>
              <a:t> we had 70 variables in our dataset, but we want to give you a feel of what variables we worked with.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0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jumping into modeling, it’s always a best practice</a:t>
            </a:r>
            <a:r>
              <a:rPr lang="en-US" baseline="0" dirty="0" smtClean="0"/>
              <a:t> to become familiar with the data you are working with.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Conduct EDA. A few things we looked at are removing policy ids, </a:t>
            </a:r>
            <a:r>
              <a:rPr lang="en-US" baseline="0" dirty="0" err="1" smtClean="0"/>
              <a:t>zip_type</a:t>
            </a:r>
            <a:r>
              <a:rPr lang="en-US" baseline="0" dirty="0" smtClean="0"/>
              <a:t>, which had two levels with one of the levels showing up just 39 times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Red Flags from the start included variables which had high correlations and a large number of missing values such as </a:t>
            </a:r>
            <a:r>
              <a:rPr lang="en-US" baseline="0" dirty="0" err="1" smtClean="0"/>
              <a:t>zip_occ_hous_units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zip_population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This should make modeling easier and more accurate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89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can pick a number of distributions of distributions when creating a frequency model such as binomial, Poisson, normal, and more.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Using a frequency/severity setup will allow us to see if an increase in pure premium is stemming from frequency side or the severity side of our models.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frequency/severity setup does require the modeler to setup two separate models which can be a time consuming task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end, the greater amount of flexibility and having two separate models doesn’t guarantee that these models will be better than a pure premium model.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the frequency model it is required that we have claim count as a variable. The pure premium model is not held to this same restriction.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5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can see when</a:t>
            </a:r>
            <a:r>
              <a:rPr lang="en-US" baseline="0" dirty="0" smtClean="0"/>
              <a:t> combining frequency and severity models when a variable only exists in one model no changes need to be made.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if a variable exists in both the frequency and severity models we will add the coefficients up from their respective models and use that as our pure premium coefficient.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this process us done we will get the union of the two models where common variable coefficients will be summed together.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times the coefficients from the two models can have offsetting effects that will cancel each other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Tweedie distribution</a:t>
            </a:r>
            <a:r>
              <a:rPr lang="en-US" baseline="0" dirty="0" smtClean="0"/>
              <a:t> is a combination of a Poisson/Gamma mixture. In the Tweedie Distribution a power parameter, p, exists that determines the shape of the </a:t>
            </a:r>
            <a:r>
              <a:rPr lang="en-US" baseline="0" dirty="0" err="1" smtClean="0"/>
              <a:t>tweedie</a:t>
            </a:r>
            <a:r>
              <a:rPr lang="en-US" baseline="0" dirty="0" smtClean="0"/>
              <a:t> distribution.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power parameter is between (1,2)…when p is closer to 1 the distribution will be closer to a Poisson distribution and when it is closer to 2 it will be closer to a Gamma distribution.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Tweedie dist. Works it allows for a large point mass at 0 claims like a Poisson, then models any claims with a Gamma distribution.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method only requires one model to be constructed and processed.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using a Tweedie distribution we often need a smaller number of variables in our model to get to a very similar outcome as the </a:t>
            </a:r>
            <a:r>
              <a:rPr lang="en-US" baseline="0" dirty="0" err="1" smtClean="0"/>
              <a:t>Freq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Sev</a:t>
            </a:r>
            <a:r>
              <a:rPr lang="en-US" baseline="0" dirty="0" smtClean="0"/>
              <a:t> method.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aren’t able to see as well what is causing pure premium to change using this method.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your data is not the best you can have convergence issues when constructing the model or calculating the maximum likelihood of the p parameter.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8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graphs help us show how</a:t>
            </a:r>
            <a:r>
              <a:rPr lang="en-US" baseline="0" dirty="0" smtClean="0"/>
              <a:t> joining the Poisson and Gamma distribution up top leads us to a Tweedie distribution on the bottom.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 can see we have the point mass at 0 and after we have a Gamma distribution.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90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7ED0-46EB-4907-B724-2AC778F407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1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9519" y="2939650"/>
            <a:ext cx="9372019" cy="1177780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17477" y="4402068"/>
            <a:ext cx="9372020" cy="93388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F36C21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439519" y="5788334"/>
            <a:ext cx="9372020" cy="563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rgbClr val="F36C2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March 2022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82075"/>
            <a:ext cx="121920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43" y="360348"/>
            <a:ext cx="2772486" cy="2786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77" y="5368034"/>
            <a:ext cx="1842581" cy="122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8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29920" y="914400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1"/>
          </p:nvPr>
        </p:nvSpPr>
        <p:spPr>
          <a:xfrm>
            <a:off x="548957" y="1044537"/>
            <a:ext cx="11023600" cy="5105400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Wingdings" panose="05000000000000000000" pitchFamily="2" charset="2"/>
              <a:buChar char="à"/>
              <a:defRPr sz="2400">
                <a:latin typeface="Calibri" pitchFamily="34" charset="0"/>
              </a:defRPr>
            </a:lvl1pPr>
            <a:lvl2pPr marL="742950" indent="-28575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‒"/>
              <a:defRPr sz="2200">
                <a:latin typeface="Calibri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›"/>
              <a:defRPr sz="2000">
                <a:latin typeface="Calibri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Courier New" panose="02070309020205020404" pitchFamily="49" charset="0"/>
              <a:buChar char="o"/>
              <a:defRPr sz="1800">
                <a:latin typeface="Calibri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Font typeface="Arial" panose="020B0604020202020204" pitchFamily="34" charset="0"/>
              <a:buChar char="•"/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82" y="5705590"/>
            <a:ext cx="1630204" cy="7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9920" y="914400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82" y="5705590"/>
            <a:ext cx="1630204" cy="766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82" y="5705590"/>
            <a:ext cx="1630204" cy="766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1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83706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179" y="807720"/>
            <a:ext cx="1115410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SLIDE SUBTITLE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99233" y="1295400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82" y="5705590"/>
            <a:ext cx="1630204" cy="7660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  <p:sp>
        <p:nvSpPr>
          <p:cNvPr id="17" name="Content Placeholder 10"/>
          <p:cNvSpPr>
            <a:spLocks noGrp="1"/>
          </p:cNvSpPr>
          <p:nvPr>
            <p:ph sz="quarter" idx="11"/>
          </p:nvPr>
        </p:nvSpPr>
        <p:spPr>
          <a:xfrm>
            <a:off x="548433" y="1366275"/>
            <a:ext cx="11023600" cy="4783661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Wingdings" panose="05000000000000000000" pitchFamily="2" charset="2"/>
              <a:buChar char="à"/>
              <a:defRPr sz="2400">
                <a:latin typeface="Calibri" pitchFamily="34" charset="0"/>
              </a:defRPr>
            </a:lvl1pPr>
            <a:lvl2pPr marL="742950" indent="-28575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‒"/>
              <a:defRPr sz="2200">
                <a:latin typeface="Calibri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›"/>
              <a:defRPr sz="2000">
                <a:latin typeface="Calibri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Courier New" panose="02070309020205020404" pitchFamily="49" charset="0"/>
              <a:buChar char="o"/>
              <a:defRPr sz="1800">
                <a:latin typeface="Calibri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Font typeface="Arial" panose="020B0604020202020204" pitchFamily="34" charset="0"/>
              <a:buChar char="•"/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9920" y="914400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380" y="5705591"/>
            <a:ext cx="2173605" cy="7660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  <p:sp>
        <p:nvSpPr>
          <p:cNvPr id="16" name="Content Placeholder 10"/>
          <p:cNvSpPr>
            <a:spLocks noGrp="1"/>
          </p:cNvSpPr>
          <p:nvPr>
            <p:ph sz="quarter" idx="11"/>
          </p:nvPr>
        </p:nvSpPr>
        <p:spPr>
          <a:xfrm>
            <a:off x="548433" y="1061477"/>
            <a:ext cx="5445967" cy="5088459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Wingdings" panose="05000000000000000000" pitchFamily="2" charset="2"/>
              <a:buChar char="à"/>
              <a:defRPr sz="2400">
                <a:latin typeface="Calibri" pitchFamily="34" charset="0"/>
              </a:defRPr>
            </a:lvl1pPr>
            <a:lvl2pPr marL="742950" indent="-28575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‒"/>
              <a:defRPr sz="2200">
                <a:latin typeface="Calibri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›"/>
              <a:defRPr sz="2000">
                <a:latin typeface="Calibri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Courier New" panose="02070309020205020404" pitchFamily="49" charset="0"/>
              <a:buChar char="o"/>
              <a:defRPr sz="1800">
                <a:latin typeface="Calibri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Font typeface="Arial" panose="020B0604020202020204" pitchFamily="34" charset="0"/>
              <a:buChar char="•"/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4"/>
          </p:nvPr>
        </p:nvSpPr>
        <p:spPr>
          <a:xfrm>
            <a:off x="6161660" y="1060579"/>
            <a:ext cx="5445967" cy="5088459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Wingdings" panose="05000000000000000000" pitchFamily="2" charset="2"/>
              <a:buChar char="à"/>
              <a:defRPr sz="2400">
                <a:latin typeface="Calibri" pitchFamily="34" charset="0"/>
              </a:defRPr>
            </a:lvl1pPr>
            <a:lvl2pPr marL="742950" indent="-28575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‒"/>
              <a:defRPr sz="2200">
                <a:latin typeface="Calibri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›"/>
              <a:defRPr sz="2000">
                <a:latin typeface="Calibri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Courier New" panose="02070309020205020404" pitchFamily="49" charset="0"/>
              <a:buChar char="o"/>
              <a:defRPr sz="1800">
                <a:latin typeface="Calibri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Font typeface="Arial" panose="020B0604020202020204" pitchFamily="34" charset="0"/>
              <a:buChar char="•"/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236049"/>
            <a:ext cx="11153055" cy="58477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179" y="822960"/>
            <a:ext cx="1115410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rgbClr val="FF69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Slide Subtitle</a:t>
            </a:r>
            <a:endParaRPr lang="en-US" dirty="0"/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507999" y="1371600"/>
            <a:ext cx="11129287" cy="18338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lnSpc>
                <a:spcPct val="150000"/>
              </a:lnSpc>
              <a:spcBef>
                <a:spcPts val="336"/>
              </a:spcBef>
              <a:spcAft>
                <a:spcPts val="0"/>
              </a:spcAft>
              <a:buFontTx/>
              <a:buNone/>
              <a:defRPr lang="en-US" sz="1800" b="0" i="0" u="none" strike="noStrike" baseline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9600" y="1295400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1278527" y="6477001"/>
            <a:ext cx="341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E98A42"/>
              </a:buClr>
              <a:buFont typeface="+mj-lt"/>
              <a:buNone/>
            </a:pPr>
            <a:fld id="{4E767558-C559-4A44-BA97-A8EEE0BC1F5E}" type="slidenum">
              <a:rPr lang="en-US" sz="1000" b="0" i="0" smtClean="0">
                <a:latin typeface="Arial"/>
                <a:cs typeface="Arial"/>
              </a:rPr>
              <a:pPr marL="0" indent="0" algn="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98A42"/>
                </a:buClr>
                <a:buFont typeface="+mj-lt"/>
                <a:buNone/>
              </a:pPr>
              <a:t>‹#›</a:t>
            </a:fld>
            <a:endParaRPr lang="en-US" sz="1000" b="0" i="0" dirty="0" smtClean="0">
              <a:latin typeface="Arial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82" y="5705590"/>
            <a:ext cx="1630204" cy="7660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7" y="5643409"/>
            <a:ext cx="1008137" cy="1013055"/>
          </a:xfrm>
          <a:prstGeom prst="rect">
            <a:avLst/>
          </a:prstGeom>
        </p:spPr>
      </p:pic>
      <p:sp>
        <p:nvSpPr>
          <p:cNvPr id="14" name="Content Placeholder 10"/>
          <p:cNvSpPr>
            <a:spLocks noGrp="1"/>
          </p:cNvSpPr>
          <p:nvPr>
            <p:ph sz="quarter" idx="11"/>
          </p:nvPr>
        </p:nvSpPr>
        <p:spPr>
          <a:xfrm>
            <a:off x="507998" y="3258760"/>
            <a:ext cx="11129287" cy="2384650"/>
          </a:xfrm>
        </p:spPr>
        <p:txBody>
          <a:bodyPr>
            <a:normAutofit/>
          </a:bodyPr>
          <a:lstStyle>
            <a:lvl1pPr marL="342900" indent="-3429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80000"/>
              <a:buFont typeface="Wingdings" panose="05000000000000000000" pitchFamily="2" charset="2"/>
              <a:buChar char="à"/>
              <a:defRPr sz="2000">
                <a:latin typeface="Calibri" pitchFamily="34" charset="0"/>
              </a:defRPr>
            </a:lvl1pPr>
            <a:lvl2pPr marL="742950" indent="-28575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‒"/>
              <a:defRPr sz="2000">
                <a:latin typeface="Calibri" pitchFamily="34" charset="0"/>
              </a:defRPr>
            </a:lvl2pPr>
            <a:lvl3pPr marL="11430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110000"/>
              <a:buFont typeface="Calibri" panose="020F0502020204030204" pitchFamily="34" charset="0"/>
              <a:buChar char="›"/>
              <a:defRPr sz="1800">
                <a:latin typeface="Calibri" pitchFamily="34" charset="0"/>
              </a:defRPr>
            </a:lvl3pPr>
            <a:lvl4pPr marL="16002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SzPct val="90000"/>
              <a:buFont typeface="Courier New" panose="02070309020205020404" pitchFamily="49" charset="0"/>
              <a:buChar char="o"/>
              <a:defRPr sz="1600">
                <a:latin typeface="Calibri" pitchFamily="34" charset="0"/>
              </a:defRPr>
            </a:lvl4pPr>
            <a:lvl5pPr marL="2057400" indent="-228600">
              <a:lnSpc>
                <a:spcPct val="114000"/>
              </a:lnSpc>
              <a:spcBef>
                <a:spcPts val="600"/>
              </a:spcBef>
              <a:buClr>
                <a:srgbClr val="4D4D4D"/>
              </a:buClr>
              <a:buFont typeface="Arial" panose="020B0604020202020204" pitchFamily="34" charset="0"/>
              <a:buChar char="•"/>
              <a:defRPr sz="1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84231" y="199489"/>
            <a:ext cx="11153055" cy="58477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200" b="1" i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4572000" y="1213464"/>
            <a:ext cx="70104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4572000" y="1708764"/>
            <a:ext cx="70104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4572000" y="2438400"/>
            <a:ext cx="70104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4572000" y="2941320"/>
            <a:ext cx="70104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  <a:p>
            <a:pPr lvl="0"/>
            <a:endParaRPr lang="en-US" dirty="0" smtClean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20" hasCustomPrompt="1"/>
          </p:nvPr>
        </p:nvSpPr>
        <p:spPr>
          <a:xfrm>
            <a:off x="4572000" y="3640320"/>
            <a:ext cx="70104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2200" b="1">
                <a:solidFill>
                  <a:srgbClr val="FF690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12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4572000" y="4143240"/>
            <a:ext cx="7010400" cy="457200"/>
          </a:xfrm>
        </p:spPr>
        <p:txBody>
          <a:bodyPr anchor="t">
            <a:noAutofit/>
          </a:bodyPr>
          <a:lstStyle>
            <a:lvl1pPr marL="0" indent="0" algn="r">
              <a:spcBef>
                <a:spcPts val="400"/>
              </a:spcBef>
              <a:spcAft>
                <a:spcPts val="400"/>
              </a:spcAft>
              <a:buNone/>
              <a:defRPr sz="18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enter Contact Information</a:t>
            </a:r>
          </a:p>
          <a:p>
            <a:pPr lvl="0"/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582076"/>
            <a:ext cx="121920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609600" y="913311"/>
            <a:ext cx="10922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60" y="1305836"/>
            <a:ext cx="3374510" cy="339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74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AE21777C-9391-4F27-A0F1-DFD259E56658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D2216F56-E94C-46AF-883F-C51831788F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5" r:id="rId6"/>
    <p:sldLayoutId id="2147483650" r:id="rId7"/>
    <p:sldLayoutId id="214748365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Frequency*Severity = Pure Premium, Right?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Adam Majewski</a:t>
            </a:r>
          </a:p>
          <a:p>
            <a:r>
              <a:rPr lang="en-US" dirty="0" smtClean="0"/>
              <a:t>Isaac Amartey-Vondee</a:t>
            </a:r>
          </a:p>
          <a:p>
            <a:r>
              <a:rPr lang="en-US" dirty="0" smtClean="0"/>
              <a:t>Matt Kaufman</a:t>
            </a:r>
          </a:p>
        </p:txBody>
      </p:sp>
    </p:spTree>
    <p:extLst>
      <p:ext uri="{BB962C8B-B14F-4D97-AF65-F5344CB8AC3E}">
        <p14:creationId xmlns:p14="http://schemas.microsoft.com/office/powerpoint/2010/main" val="1043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Pure Premium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US" sz="1700" dirty="0" smtClean="0"/>
              <a:t>Positive correlation assumption between </a:t>
            </a:r>
            <a:r>
              <a:rPr lang="en-US" sz="1700" dirty="0" smtClean="0"/>
              <a:t>claim count </a:t>
            </a:r>
            <a:r>
              <a:rPr lang="en-US" sz="1700" dirty="0" smtClean="0"/>
              <a:t>and severity</a:t>
            </a:r>
          </a:p>
          <a:p>
            <a:r>
              <a:rPr lang="en-US" sz="1700" dirty="0" smtClean="0"/>
              <a:t>Tweedie Distribution</a:t>
            </a:r>
          </a:p>
          <a:p>
            <a:pPr lvl="1"/>
            <a:r>
              <a:rPr lang="en-US" sz="1700" dirty="0" smtClean="0"/>
              <a:t>Power Variable, p (estimated using maximum likelihood)</a:t>
            </a:r>
          </a:p>
          <a:p>
            <a:pPr lvl="1"/>
            <a:r>
              <a:rPr lang="en-US" sz="1700" dirty="0" smtClean="0"/>
              <a:t>Point mass at 0</a:t>
            </a:r>
          </a:p>
          <a:p>
            <a:r>
              <a:rPr lang="en-US" sz="1700" dirty="0" smtClean="0"/>
              <a:t>Pros</a:t>
            </a:r>
          </a:p>
          <a:p>
            <a:pPr lvl="1"/>
            <a:r>
              <a:rPr lang="en-US" sz="1700" dirty="0" smtClean="0"/>
              <a:t>Less </a:t>
            </a:r>
            <a:r>
              <a:rPr lang="en-US" sz="1700" dirty="0" smtClean="0"/>
              <a:t>work</a:t>
            </a:r>
            <a:endParaRPr lang="en-US" sz="1700" dirty="0" smtClean="0"/>
          </a:p>
          <a:p>
            <a:pPr lvl="1"/>
            <a:r>
              <a:rPr lang="en-US" sz="1700" dirty="0" smtClean="0"/>
              <a:t>Comparable results to </a:t>
            </a:r>
            <a:r>
              <a:rPr lang="en-US" sz="1700" dirty="0" err="1" smtClean="0"/>
              <a:t>Freq</a:t>
            </a:r>
            <a:r>
              <a:rPr lang="en-US" sz="1700" dirty="0" smtClean="0"/>
              <a:t>/</a:t>
            </a:r>
            <a:r>
              <a:rPr lang="en-US" sz="1700" dirty="0" err="1" smtClean="0"/>
              <a:t>Sev</a:t>
            </a:r>
            <a:r>
              <a:rPr lang="en-US" sz="1700" dirty="0" smtClean="0"/>
              <a:t> Models</a:t>
            </a:r>
          </a:p>
          <a:p>
            <a:pPr lvl="1"/>
            <a:r>
              <a:rPr lang="en-US" sz="1700" dirty="0" smtClean="0"/>
              <a:t>Fewer features used in constructing model</a:t>
            </a:r>
          </a:p>
          <a:p>
            <a:r>
              <a:rPr lang="en-US" sz="1700" dirty="0" smtClean="0"/>
              <a:t>Cons</a:t>
            </a:r>
            <a:endParaRPr lang="en-US" sz="1700" dirty="0"/>
          </a:p>
          <a:p>
            <a:pPr lvl="1"/>
            <a:r>
              <a:rPr lang="en-US" sz="1700" dirty="0" smtClean="0"/>
              <a:t>Not as interpretable</a:t>
            </a:r>
          </a:p>
          <a:p>
            <a:pPr lvl="1"/>
            <a:r>
              <a:rPr lang="en-US" sz="1700" dirty="0" smtClean="0"/>
              <a:t>Convergence </a:t>
            </a:r>
            <a:r>
              <a:rPr lang="en-US" sz="1700" dirty="0" smtClean="0"/>
              <a:t>issues</a:t>
            </a:r>
          </a:p>
          <a:p>
            <a:pPr lvl="1"/>
            <a:r>
              <a:rPr lang="en-US" sz="1700" dirty="0" smtClean="0"/>
              <a:t>Less flexibility in choosing distributions</a:t>
            </a:r>
            <a:endParaRPr lang="en-US" sz="1700" dirty="0"/>
          </a:p>
          <a:p>
            <a:pPr lvl="1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21715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Tweedie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1"/>
          </p:nvPr>
        </p:nvPicPr>
        <p:blipFill>
          <a:blip r:embed="rId3"/>
          <a:stretch>
            <a:fillRect/>
          </a:stretch>
        </p:blipFill>
        <p:spPr>
          <a:xfrm>
            <a:off x="3312277" y="4005551"/>
            <a:ext cx="5184296" cy="27396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066800"/>
            <a:ext cx="4891187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4484" y="1066800"/>
            <a:ext cx="4929045" cy="2610853"/>
          </a:xfrm>
          <a:prstGeom prst="rect">
            <a:avLst/>
          </a:prstGeom>
        </p:spPr>
      </p:pic>
      <p:sp>
        <p:nvSpPr>
          <p:cNvPr id="3" name="Plus 2"/>
          <p:cNvSpPr/>
          <p:nvPr/>
        </p:nvSpPr>
        <p:spPr>
          <a:xfrm>
            <a:off x="5599625" y="1905000"/>
            <a:ext cx="609600" cy="609600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5502946" y="3581676"/>
            <a:ext cx="802958" cy="533400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really going 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444598456"/>
              </p:ext>
            </p:extLst>
          </p:nvPr>
        </p:nvGraphicFramePr>
        <p:xfrm>
          <a:off x="549275" y="1044575"/>
          <a:ext cx="1133792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481">
                  <a:extLst>
                    <a:ext uri="{9D8B030D-6E8A-4147-A177-3AD203B41FA5}">
                      <a16:colId xmlns:a16="http://schemas.microsoft.com/office/drawing/2014/main" val="285318312"/>
                    </a:ext>
                  </a:extLst>
                </a:gridCol>
                <a:gridCol w="2834481">
                  <a:extLst>
                    <a:ext uri="{9D8B030D-6E8A-4147-A177-3AD203B41FA5}">
                      <a16:colId xmlns:a16="http://schemas.microsoft.com/office/drawing/2014/main" val="3258627439"/>
                    </a:ext>
                  </a:extLst>
                </a:gridCol>
                <a:gridCol w="2620963">
                  <a:extLst>
                    <a:ext uri="{9D8B030D-6E8A-4147-A177-3AD203B41FA5}">
                      <a16:colId xmlns:a16="http://schemas.microsoft.com/office/drawing/2014/main" val="4226689389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60269008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Model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64915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Dependent 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</a:t>
                      </a:r>
                      <a:r>
                        <a:rPr lang="en-US" baseline="0" dirty="0" smtClean="0"/>
                        <a:t>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Loss/Claim</a:t>
                      </a:r>
                      <a:r>
                        <a:rPr lang="en-US" baseline="0" dirty="0" smtClean="0"/>
                        <a:t>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3852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Claims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Losses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Losses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0900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Offset/Weight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Claims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Exposures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15263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7327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Tweedie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9062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</a:t>
                      </a:r>
                      <a:r>
                        <a:rPr lang="en-US" baseline="30000" dirty="0" smtClean="0"/>
                        <a:t>p </a:t>
                      </a:r>
                      <a:r>
                        <a:rPr lang="en-US" baseline="0" dirty="0" smtClean="0"/>
                        <a:t>Where p is between (1,2)</a:t>
                      </a: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63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18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11153055" cy="584775"/>
          </a:xfrm>
        </p:spPr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and Variable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Stepwise </a:t>
            </a:r>
            <a:r>
              <a:rPr lang="en-US" sz="2600" dirty="0" smtClean="0"/>
              <a:t>selection</a:t>
            </a:r>
          </a:p>
          <a:p>
            <a:pPr lvl="1"/>
            <a:r>
              <a:rPr lang="en-US" sz="2400" dirty="0" smtClean="0"/>
              <a:t>AIC comparing forward and backward methods</a:t>
            </a:r>
          </a:p>
          <a:p>
            <a:pPr lvl="1"/>
            <a:r>
              <a:rPr lang="en-US" sz="2400" dirty="0" smtClean="0"/>
              <a:t>Accounting for greedy algorithm</a:t>
            </a:r>
          </a:p>
          <a:p>
            <a:r>
              <a:rPr lang="en-US" sz="2600" dirty="0" smtClean="0"/>
              <a:t>ANOVA and Deviance tests</a:t>
            </a:r>
          </a:p>
          <a:p>
            <a:r>
              <a:rPr lang="en-US" sz="2600" dirty="0" smtClean="0"/>
              <a:t>Testing interactions</a:t>
            </a:r>
          </a:p>
          <a:p>
            <a:r>
              <a:rPr lang="en-US" sz="2600" dirty="0" smtClean="0"/>
              <a:t>Incorporating higher powers</a:t>
            </a:r>
          </a:p>
        </p:txBody>
      </p:sp>
    </p:spTree>
    <p:extLst>
      <p:ext uri="{BB962C8B-B14F-4D97-AF65-F5344CB8AC3E}">
        <p14:creationId xmlns:p14="http://schemas.microsoft.com/office/powerpoint/2010/main" val="3687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11153055" cy="584775"/>
          </a:xfrm>
        </p:spPr>
        <p:txBody>
          <a:bodyPr/>
          <a:lstStyle/>
          <a:p>
            <a:r>
              <a:rPr lang="en-US" dirty="0" smtClean="0"/>
              <a:t>Results/Comparison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- Double Lift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Graphical comparison of two models performance against actual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Simple process to create: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Create a table with predicted pure premium from both models and actual observations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Sort table based on the ratio of (Model A Prediction / Model B Prediction)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Bucket data into quantiles of even exposure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Within each bucket, calculate the average PP from Model A, Model B and actuals, then divide that average by the overall average for each respective column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Plot quantities calculated above</a:t>
            </a:r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279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3"/>
          <a:stretch>
            <a:fillRect/>
          </a:stretch>
        </p:blipFill>
        <p:spPr>
          <a:xfrm>
            <a:off x="1482582" y="1304980"/>
            <a:ext cx="9156986" cy="45845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293779" y="5889569"/>
                <a:ext cx="7533957" cy="8476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90000"/>
                  <a:buFont typeface="Wingdings" panose="05000000000000000000" pitchFamily="2" charset="2"/>
                  <a:buChar char="à"/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110000"/>
                  <a:buFont typeface="Calibri" panose="020F0502020204030204" pitchFamily="34" charset="0"/>
                  <a:buChar char="‒"/>
                  <a:defRPr sz="22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110000"/>
                  <a:buFont typeface="Calibri" panose="020F0502020204030204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90000"/>
                  <a:buFont typeface="Courier New" panose="02070309020205020404" pitchFamily="49" charset="0"/>
                  <a:buChar char="o"/>
                  <a:defRPr sz="18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𝐷𝑒𝑐𝑖𝑙𝑒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𝑅𝑎𝑡𝑖𝑜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𝑇𝑤𝑒𝑒𝑑𝑖𝑒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𝐹𝑟𝑒𝑞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𝑆𝑒𝑣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, smallest to largest</a:t>
                </a:r>
                <a:endParaRPr lang="en-US" sz="2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779" y="5889569"/>
                <a:ext cx="7533957" cy="8476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9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293779" y="5889569"/>
                <a:ext cx="7533957" cy="8476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90000"/>
                  <a:buFont typeface="Wingdings" panose="05000000000000000000" pitchFamily="2" charset="2"/>
                  <a:buChar char="à"/>
                  <a:defRPr sz="24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110000"/>
                  <a:buFont typeface="Calibri" panose="020F0502020204030204" pitchFamily="34" charset="0"/>
                  <a:buChar char="‒"/>
                  <a:defRPr sz="22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110000"/>
                  <a:buFont typeface="Calibri" panose="020F0502020204030204" pitchFamily="34" charset="0"/>
                  <a:buChar char="›"/>
                  <a:defRPr sz="20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SzPct val="90000"/>
                  <a:buFont typeface="Courier New" panose="02070309020205020404" pitchFamily="49" charset="0"/>
                  <a:buChar char="o"/>
                  <a:defRPr sz="18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4000"/>
                  </a:lnSpc>
                  <a:spcBef>
                    <a:spcPts val="600"/>
                  </a:spcBef>
                  <a:buClr>
                    <a:srgbClr val="4D4D4D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𝐷𝑒𝑐𝑖𝑙𝑒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𝑅𝑎𝑡𝑖𝑜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𝑇𝑤𝑒𝑒𝑑𝑖𝑒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𝐹𝑟𝑒𝑞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𝑆𝑒𝑣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, smallest to largest</a:t>
                </a:r>
                <a:endParaRPr lang="en-US" sz="20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779" y="5889569"/>
                <a:ext cx="7533957" cy="8476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2264" y="1304980"/>
            <a:ext cx="9156986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</a:p>
          <a:p>
            <a:pPr lvl="1"/>
            <a:r>
              <a:rPr lang="en-US" dirty="0" smtClean="0"/>
              <a:t>Frequency/Severity appears to perform better in our case</a:t>
            </a:r>
          </a:p>
          <a:p>
            <a:pPr lvl="1"/>
            <a:r>
              <a:rPr lang="en-US" dirty="0" smtClean="0"/>
              <a:t>Man power needed vs insight </a:t>
            </a:r>
          </a:p>
          <a:p>
            <a:endParaRPr lang="en-US" dirty="0" smtClean="0"/>
          </a:p>
          <a:p>
            <a:r>
              <a:rPr lang="en-US" dirty="0" smtClean="0"/>
              <a:t>Dataset </a:t>
            </a:r>
            <a:r>
              <a:rPr lang="en-US" dirty="0"/>
              <a:t>Problems</a:t>
            </a:r>
          </a:p>
          <a:p>
            <a:pPr lvl="1"/>
            <a:r>
              <a:rPr lang="en-US" dirty="0" smtClean="0"/>
              <a:t>Volatility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claim counts</a:t>
            </a:r>
          </a:p>
          <a:p>
            <a:pPr lvl="1"/>
            <a:r>
              <a:rPr lang="en-US" dirty="0"/>
              <a:t>Combining </a:t>
            </a:r>
            <a:r>
              <a:rPr lang="en-US" dirty="0" smtClean="0"/>
              <a:t>BI, </a:t>
            </a:r>
            <a:r>
              <a:rPr lang="en-US" dirty="0"/>
              <a:t>PD</a:t>
            </a:r>
            <a:r>
              <a:rPr lang="en-US" dirty="0" smtClean="0"/>
              <a:t>, and 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mtClean="0"/>
              <a:t>Getting </a:t>
            </a:r>
            <a:r>
              <a:rPr lang="en-US" dirty="0" smtClean="0"/>
              <a:t>Started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Frequency &amp; Severity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Pure Premium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Developing Models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Results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Future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Larger dataset in both directions</a:t>
            </a:r>
          </a:p>
          <a:p>
            <a:endParaRPr lang="en-US" dirty="0" smtClean="0"/>
          </a:p>
          <a:p>
            <a:r>
              <a:rPr lang="en-US" dirty="0" smtClean="0"/>
              <a:t>More in-depth techniques for model development</a:t>
            </a:r>
          </a:p>
          <a:p>
            <a:endParaRPr lang="en-US" dirty="0"/>
          </a:p>
          <a:p>
            <a:r>
              <a:rPr lang="en-US" dirty="0" smtClean="0"/>
              <a:t>Different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 smtClean="0"/>
              <a:t>Matthew Kaufman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MKaufman@pinnacleactuaries.com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 smtClean="0"/>
              <a:t>Adam Majewski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dirty="0" smtClean="0"/>
              <a:t>Amajewski@pinnacleactuaries.com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Isaac Amartey-Vondee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/>
              <a:t>iqvondee@gmail.com</a:t>
            </a:r>
          </a:p>
        </p:txBody>
      </p:sp>
    </p:spTree>
    <p:extLst>
      <p:ext uri="{BB962C8B-B14F-4D97-AF65-F5344CB8AC3E}">
        <p14:creationId xmlns:p14="http://schemas.microsoft.com/office/powerpoint/2010/main" val="9972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Aim: Explore </a:t>
            </a:r>
            <a:r>
              <a:rPr lang="en-US" dirty="0" smtClean="0"/>
              <a:t>two </a:t>
            </a:r>
            <a:r>
              <a:rPr lang="en-US" dirty="0"/>
              <a:t>major pricing </a:t>
            </a:r>
            <a:r>
              <a:rPr lang="en-US" dirty="0" smtClean="0"/>
              <a:t>model methodologies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Pure Premium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Frequency/Severity</a:t>
            </a:r>
          </a:p>
          <a:p>
            <a:pPr>
              <a:lnSpc>
                <a:spcPct val="150000"/>
              </a:lnSpc>
            </a:pPr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/>
              <a:t>the usefulness of each in pricing auto </a:t>
            </a:r>
            <a:r>
              <a:rPr lang="en-US" dirty="0" smtClean="0"/>
              <a:t>policies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Methodology</a:t>
            </a:r>
            <a:r>
              <a:rPr lang="en-US" dirty="0"/>
              <a:t>: Practical application of both </a:t>
            </a:r>
            <a:r>
              <a:rPr lang="en-US" dirty="0" smtClean="0"/>
              <a:t>modeling </a:t>
            </a:r>
            <a:r>
              <a:rPr lang="en-US" dirty="0"/>
              <a:t>techniques to auto data</a:t>
            </a:r>
          </a:p>
        </p:txBody>
      </p:sp>
    </p:spTree>
    <p:extLst>
      <p:ext uri="{BB962C8B-B14F-4D97-AF65-F5344CB8AC3E}">
        <p14:creationId xmlns:p14="http://schemas.microsoft.com/office/powerpoint/2010/main" val="181386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11153055" cy="584775"/>
          </a:xfrm>
        </p:spPr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Dataset: </a:t>
            </a:r>
            <a:r>
              <a:rPr lang="en-US" dirty="0" smtClean="0"/>
              <a:t>Carfax VIP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/>
              <a:t>of Observations: </a:t>
            </a:r>
            <a:r>
              <a:rPr lang="en-US" dirty="0" smtClean="0"/>
              <a:t>Almost 22,000 data points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Variables include:</a:t>
            </a:r>
          </a:p>
          <a:p>
            <a:pPr lvl="1"/>
            <a:r>
              <a:rPr lang="en-US" dirty="0" smtClean="0"/>
              <a:t>Policy specific: Deductibles, policy limits,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Vehicle specific: Various safety features, mechanical makeup, etc.</a:t>
            </a:r>
          </a:p>
          <a:p>
            <a:pPr lvl="1"/>
            <a:r>
              <a:rPr lang="en-US" dirty="0" smtClean="0"/>
              <a:t>Driver specific: Gender, marital status, age, driving habits, etc.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1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Clean, Arrange and Rearrange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ensure our models had the best capability of capturing information from the data, we </a:t>
            </a:r>
            <a:r>
              <a:rPr lang="en-US" dirty="0" smtClean="0"/>
              <a:t>started by analyzing the data;</a:t>
            </a:r>
            <a:endParaRPr lang="en-US" dirty="0"/>
          </a:p>
          <a:p>
            <a:pPr lvl="1"/>
            <a:r>
              <a:rPr lang="en-US" dirty="0"/>
              <a:t>Removing irrelevant variables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Removing </a:t>
            </a:r>
            <a:r>
              <a:rPr lang="en-US" dirty="0" smtClean="0"/>
              <a:t>non-applicable </a:t>
            </a:r>
            <a:r>
              <a:rPr lang="en-US" dirty="0"/>
              <a:t>observations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Removing </a:t>
            </a:r>
            <a:r>
              <a:rPr lang="en-US" dirty="0"/>
              <a:t>correlated information from </a:t>
            </a:r>
            <a:r>
              <a:rPr lang="en-US" dirty="0" smtClean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312715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11153055" cy="584775"/>
          </a:xfrm>
        </p:spPr>
        <p:txBody>
          <a:bodyPr/>
          <a:lstStyle/>
          <a:p>
            <a:r>
              <a:rPr lang="en-US" dirty="0" smtClean="0"/>
              <a:t>Model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Frequency-Severity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Frequency </a:t>
            </a:r>
            <a:r>
              <a:rPr lang="en-US" sz="2000" dirty="0"/>
              <a:t>models are developed to both examine and predict the number of claims per </a:t>
            </a:r>
            <a:r>
              <a:rPr lang="en-US" sz="2000" dirty="0" smtClean="0"/>
              <a:t>policy</a:t>
            </a:r>
          </a:p>
          <a:p>
            <a:r>
              <a:rPr lang="en-US" sz="2000" dirty="0" smtClean="0"/>
              <a:t>Severity </a:t>
            </a:r>
            <a:r>
              <a:rPr lang="en-US" sz="2000" dirty="0"/>
              <a:t>models are used to examine and predict the </a:t>
            </a:r>
            <a:r>
              <a:rPr lang="en-US" sz="2000" dirty="0" smtClean="0"/>
              <a:t>average claim amount given a claim occurs</a:t>
            </a:r>
          </a:p>
          <a:p>
            <a:r>
              <a:rPr lang="en-US" sz="2000" dirty="0"/>
              <a:t>Models are then joined together to </a:t>
            </a:r>
            <a:r>
              <a:rPr lang="en-US" sz="2000" dirty="0" smtClean="0"/>
              <a:t>parameterize the </a:t>
            </a:r>
            <a:r>
              <a:rPr lang="en-US" sz="2000" dirty="0"/>
              <a:t>pure premium </a:t>
            </a:r>
            <a:r>
              <a:rPr lang="en-US" sz="2000" dirty="0" smtClean="0"/>
              <a:t>function</a:t>
            </a:r>
            <a:endParaRPr lang="en-US" sz="2000" dirty="0"/>
          </a:p>
          <a:p>
            <a:pPr lvl="1"/>
            <a:r>
              <a:rPr lang="en-US" sz="2000" dirty="0" smtClean="0"/>
              <a:t>Pros:</a:t>
            </a:r>
            <a:endParaRPr lang="en-US" sz="2000" dirty="0"/>
          </a:p>
          <a:p>
            <a:pPr lvl="2"/>
            <a:r>
              <a:rPr lang="en-US" dirty="0" smtClean="0"/>
              <a:t>More flexibility choosing distributions</a:t>
            </a:r>
          </a:p>
          <a:p>
            <a:pPr lvl="2"/>
            <a:r>
              <a:rPr lang="en-US" dirty="0" smtClean="0"/>
              <a:t>Greater interpretability</a:t>
            </a:r>
            <a:endParaRPr lang="en-US" dirty="0"/>
          </a:p>
          <a:p>
            <a:pPr lvl="1"/>
            <a:r>
              <a:rPr lang="en-US" sz="2000" dirty="0" smtClean="0"/>
              <a:t>Cons:</a:t>
            </a:r>
            <a:endParaRPr lang="en-US" sz="2000" dirty="0"/>
          </a:p>
          <a:p>
            <a:pPr lvl="2"/>
            <a:r>
              <a:rPr lang="en-US" dirty="0" smtClean="0"/>
              <a:t>More work</a:t>
            </a:r>
            <a:endParaRPr lang="en-US" dirty="0"/>
          </a:p>
          <a:p>
            <a:pPr lvl="2"/>
            <a:r>
              <a:rPr lang="en-US" dirty="0" smtClean="0"/>
              <a:t>Not always more predictive</a:t>
            </a:r>
          </a:p>
          <a:p>
            <a:pPr lvl="2"/>
            <a:r>
              <a:rPr lang="en-US" dirty="0" smtClean="0"/>
              <a:t>Need claim count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this look like?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sz="2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Theoretically the two models should give you the same result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𝑃𝑢𝑟𝑒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𝑃𝑟𝑒𝑚𝑖𝑢𝑚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𝐸𝑥𝑝𝑜𝑠𝑢𝑟𝑒</m:t>
                        </m:r>
                      </m:den>
                    </m:f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𝐶𝑙𝑎𝑖𝑚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𝐶𝑜𝑢𝑛𝑡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𝐸𝑥𝑝𝑜𝑠𝑢𝑟𝑒</m:t>
                        </m:r>
                      </m:den>
                    </m:f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𝐶𝑙𝑎𝑖𝑚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𝐶𝑜𝑢𝑛𝑡</m:t>
                        </m:r>
                      </m:den>
                    </m:f>
                  </m:oMath>
                </a14:m>
                <a:endParaRPr lang="en-US" sz="20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               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𝑆𝑒𝑣𝑒𝑟𝑖𝑡𝑦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Frequency Model</a:t>
                </a:r>
              </a:p>
              <a:p>
                <a:pPr lvl="1"/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Log(</a:t>
                </a:r>
                <a:r>
                  <a:rPr lang="en-US" sz="2000" dirty="0" err="1">
                    <a:solidFill>
                      <a:prstClr val="black"/>
                    </a:solidFill>
                    <a:cs typeface="Calibri" panose="020F0502020204030204" pitchFamily="34" charset="0"/>
                  </a:rPr>
                  <a:t>CC</a:t>
                </a:r>
                <a:r>
                  <a:rPr lang="en-US" sz="2000" baseline="-25000" dirty="0" err="1">
                    <a:solidFill>
                      <a:prstClr val="black"/>
                    </a:solidFill>
                    <a:cs typeface="Calibri" panose="020F0502020204030204" pitchFamily="34" charset="0"/>
                  </a:rPr>
                  <a:t>i</a:t>
                </a:r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𝑒𝑒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… +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lvl="0"/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Severity Model</a:t>
                </a:r>
              </a:p>
              <a:p>
                <a:pPr lvl="1"/>
                <a:r>
                  <a:rPr lang="en-US" sz="2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Log( </a:t>
                </a:r>
                <a:r>
                  <a:rPr lang="en-US" sz="2000" dirty="0" err="1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Loss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i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/ </a:t>
                </a:r>
                <a:r>
                  <a:rPr lang="en-US" sz="2000" dirty="0" err="1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CC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i</a:t>
                </a:r>
                <a:r>
                  <a:rPr lang="en-US" sz="2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 ) </a:t>
                </a:r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lvl="2"/>
                <a:r>
                  <a:rPr lang="en-US" sz="18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Weight = CC</a:t>
                </a:r>
                <a:endParaRPr lang="en-US" sz="18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lvl="0"/>
                <a:r>
                  <a:rPr lang="en-US" sz="20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Frequency*Severity Function</a:t>
                </a:r>
                <a:endParaRPr lang="en-US" sz="20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  <a:p>
                <a:pPr lvl="1"/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Log(Pure </a:t>
                </a:r>
                <a:r>
                  <a:rPr lang="en-US" sz="2000" dirty="0" err="1">
                    <a:solidFill>
                      <a:prstClr val="black"/>
                    </a:solidFill>
                    <a:cs typeface="Calibri" panose="020F0502020204030204" pitchFamily="34" charset="0"/>
                  </a:rPr>
                  <a:t>Premium</a:t>
                </a:r>
                <a:r>
                  <a:rPr lang="en-US" sz="2000" baseline="-25000" dirty="0" err="1">
                    <a:solidFill>
                      <a:prstClr val="black"/>
                    </a:solidFill>
                    <a:cs typeface="Calibri" panose="020F0502020204030204" pitchFamily="34" charset="0"/>
                  </a:rPr>
                  <a:t>i</a:t>
                </a:r>
                <a:r>
                  <a:rPr lang="en-US" sz="2000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)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𝑒𝑒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3"/>
                <a:stretch>
                  <a:fillRect l="-332" t="-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6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innac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BA252"/>
      </a:accent1>
      <a:accent2>
        <a:srgbClr val="9497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1997</Words>
  <Application>Microsoft Office PowerPoint</Application>
  <PresentationFormat>Widescreen</PresentationFormat>
  <Paragraphs>255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Wingdings</vt:lpstr>
      <vt:lpstr>Office Theme</vt:lpstr>
      <vt:lpstr>Frequency*Severity = Pure Premium, Right?</vt:lpstr>
      <vt:lpstr>Agenda</vt:lpstr>
      <vt:lpstr>Introduction</vt:lpstr>
      <vt:lpstr>Getting Started</vt:lpstr>
      <vt:lpstr>Source of Data</vt:lpstr>
      <vt:lpstr>Clean, Arrange and Rearrange</vt:lpstr>
      <vt:lpstr>Model Background</vt:lpstr>
      <vt:lpstr>Frequency-Severity</vt:lpstr>
      <vt:lpstr>What does this look like?</vt:lpstr>
      <vt:lpstr>Pure Premium</vt:lpstr>
      <vt:lpstr>Tweedie</vt:lpstr>
      <vt:lpstr>What’s really going on</vt:lpstr>
      <vt:lpstr>Modeling</vt:lpstr>
      <vt:lpstr>Model and Variable Selection</vt:lpstr>
      <vt:lpstr>Results/Comparison</vt:lpstr>
      <vt:lpstr>Compare - Double Lift Charts</vt:lpstr>
      <vt:lpstr>Results</vt:lpstr>
      <vt:lpstr>Results</vt:lpstr>
      <vt:lpstr>Conclusion</vt:lpstr>
      <vt:lpstr>Future Considerations</vt:lpstr>
      <vt:lpstr>Thank You</vt:lpstr>
      <vt:lpstr>Additional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PinnacleMarketingGroup@pinnacleactuaries.com</dc:creator>
  <cp:lastModifiedBy>Majewski, Adam</cp:lastModifiedBy>
  <cp:revision>127</cp:revision>
  <dcterms:created xsi:type="dcterms:W3CDTF">2012-11-15T15:32:41Z</dcterms:created>
  <dcterms:modified xsi:type="dcterms:W3CDTF">2022-03-21T20:41:15Z</dcterms:modified>
</cp:coreProperties>
</file>