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80" r:id="rId4"/>
    <p:sldId id="284" r:id="rId5"/>
    <p:sldId id="291" r:id="rId6"/>
    <p:sldId id="290" r:id="rId7"/>
    <p:sldId id="293" r:id="rId8"/>
    <p:sldId id="285" r:id="rId9"/>
    <p:sldId id="281" r:id="rId10"/>
    <p:sldId id="298" r:id="rId11"/>
    <p:sldId id="292" r:id="rId12"/>
    <p:sldId id="299" r:id="rId13"/>
    <p:sldId id="283" r:id="rId14"/>
    <p:sldId id="296" r:id="rId15"/>
    <p:sldId id="297" r:id="rId16"/>
    <p:sldId id="289" r:id="rId17"/>
    <p:sldId id="295" r:id="rId18"/>
    <p:sldId id="286" r:id="rId19"/>
    <p:sldId id="294" r:id="rId20"/>
    <p:sldId id="287" r:id="rId21"/>
    <p:sldId id="279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E6B01"/>
    <a:srgbClr val="FAD4CC"/>
    <a:srgbClr val="F2F2F2"/>
    <a:srgbClr val="F7A779"/>
    <a:srgbClr val="8BA9D8"/>
    <a:srgbClr val="72B1C8"/>
    <a:srgbClr val="FF6900"/>
    <a:srgbClr val="8D85C0"/>
    <a:srgbClr val="F36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82021" autoAdjust="0"/>
  </p:normalViewPr>
  <p:slideViewPr>
    <p:cSldViewPr showGuides="1">
      <p:cViewPr varScale="1">
        <p:scale>
          <a:sx n="90" d="100"/>
          <a:sy n="90" d="100"/>
        </p:scale>
        <p:origin x="160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68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 Ground Cargo Breakdown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4-493A-81D6-3E9B9803FF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4-493A-81D6-3E9B9803FF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4-493A-81D6-3E9B9803FF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4-493A-81D6-3E9B9803FF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Truck</c:v>
                </c:pt>
                <c:pt idx="1">
                  <c:v>Rail</c:v>
                </c:pt>
                <c:pt idx="2">
                  <c:v>Pipeline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13808</c:v>
                </c:pt>
                <c:pt idx="1">
                  <c:v>588</c:v>
                </c:pt>
                <c:pt idx="2">
                  <c:v>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B-48CA-AAD8-75484B7E67C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2019 Cargo Transportation by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4-4443-9652-DD5370FE4A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E4-4443-9652-DD5370FE4A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E4-4443-9652-DD5370FE4A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E4-4443-9652-DD5370FE4A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E4-4443-9652-DD5370FE4A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Air</c:v>
                </c:pt>
                <c:pt idx="1">
                  <c:v>Ground</c:v>
                </c:pt>
                <c:pt idx="2">
                  <c:v>Marine</c:v>
                </c:pt>
                <c:pt idx="3">
                  <c:v>Multiple Modes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616</c:v>
                </c:pt>
                <c:pt idx="1">
                  <c:v>15475</c:v>
                </c:pt>
                <c:pt idx="2">
                  <c:v>268</c:v>
                </c:pt>
                <c:pt idx="3">
                  <c:v>2583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2-F840-A02C-2FA941C61B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E4-4443-9652-DD5370FE4A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CE4-4443-9652-DD5370FE4A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CE4-4443-9652-DD5370FE4A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CE4-4443-9652-DD5370FE4A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CE4-4443-9652-DD5370FE4A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Air</c:v>
                </c:pt>
                <c:pt idx="1">
                  <c:v>Ground</c:v>
                </c:pt>
                <c:pt idx="2">
                  <c:v>Marine</c:v>
                </c:pt>
                <c:pt idx="3">
                  <c:v>Multiple Modes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BC2-F840-A02C-2FA941C61B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CE4-4443-9652-DD5370FE4A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CE4-4443-9652-DD5370FE4A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CE4-4443-9652-DD5370FE4A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CE4-4443-9652-DD5370FE4A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CE4-4443-9652-DD5370FE4A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Air</c:v>
                </c:pt>
                <c:pt idx="1">
                  <c:v>Ground</c:v>
                </c:pt>
                <c:pt idx="2">
                  <c:v>Marine</c:v>
                </c:pt>
                <c:pt idx="3">
                  <c:v>Multiple Modes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BC2-F840-A02C-2FA941C61B0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4A7F1-E321-49D3-8AD4-738E4F36E8F4}" type="doc">
      <dgm:prSet loTypeId="urn:microsoft.com/office/officeart/2005/8/layout/pyramid3" loCatId="pyramid" qsTypeId="urn:microsoft.com/office/officeart/2005/8/quickstyle/simple2" qsCatId="simple" csTypeId="urn:microsoft.com/office/officeart/2005/8/colors/accent1_2" csCatId="accent1" phldr="1"/>
      <dgm:spPr/>
    </dgm:pt>
    <dgm:pt modelId="{6B2247BD-41DD-4E80-99F7-364554469052}">
      <dgm:prSet phldrT="[Text]" custT="1"/>
      <dgm:spPr/>
      <dgm:t>
        <a:bodyPr/>
        <a:lstStyle/>
        <a:p>
          <a:endParaRPr lang="en-US" sz="2800" dirty="0"/>
        </a:p>
      </dgm:t>
    </dgm:pt>
    <dgm:pt modelId="{1DF506AC-FC5E-4A3D-BC93-E049B8EB1EB2}" type="parTrans" cxnId="{002F81A1-1C6F-4041-8120-EBC0E79058DE}">
      <dgm:prSet/>
      <dgm:spPr/>
      <dgm:t>
        <a:bodyPr/>
        <a:lstStyle/>
        <a:p>
          <a:endParaRPr lang="en-US"/>
        </a:p>
      </dgm:t>
    </dgm:pt>
    <dgm:pt modelId="{FC84FC11-E3DF-491E-9D3B-9B37F8E2E7A9}" type="sibTrans" cxnId="{002F81A1-1C6F-4041-8120-EBC0E79058DE}">
      <dgm:prSet/>
      <dgm:spPr/>
      <dgm:t>
        <a:bodyPr/>
        <a:lstStyle/>
        <a:p>
          <a:endParaRPr lang="en-US"/>
        </a:p>
      </dgm:t>
    </dgm:pt>
    <dgm:pt modelId="{64541F54-AF5D-4F8B-8316-029BAF945F69}">
      <dgm:prSet phldrT="[Text]" custT="1"/>
      <dgm:spPr/>
      <dgm:t>
        <a:bodyPr/>
        <a:lstStyle/>
        <a:p>
          <a:endParaRPr lang="en-US" sz="2800" dirty="0"/>
        </a:p>
        <a:p>
          <a:endParaRPr lang="en-US" sz="2800" dirty="0"/>
        </a:p>
        <a:p>
          <a:endParaRPr lang="en-US" sz="2800" dirty="0"/>
        </a:p>
      </dgm:t>
    </dgm:pt>
    <dgm:pt modelId="{F546687E-7A6E-47E9-AC8C-BA9878D541C5}" type="parTrans" cxnId="{DF8C6DF8-B1EF-42D5-B12F-35D818DF1109}">
      <dgm:prSet/>
      <dgm:spPr/>
      <dgm:t>
        <a:bodyPr/>
        <a:lstStyle/>
        <a:p>
          <a:endParaRPr lang="en-US"/>
        </a:p>
      </dgm:t>
    </dgm:pt>
    <dgm:pt modelId="{0A105B26-5BAC-4A88-A96D-6E56389E3836}" type="sibTrans" cxnId="{DF8C6DF8-B1EF-42D5-B12F-35D818DF1109}">
      <dgm:prSet/>
      <dgm:spPr/>
      <dgm:t>
        <a:bodyPr/>
        <a:lstStyle/>
        <a:p>
          <a:endParaRPr lang="en-US"/>
        </a:p>
      </dgm:t>
    </dgm:pt>
    <dgm:pt modelId="{0D93E79F-8009-4723-AB2C-FC3E302C9F19}" type="pres">
      <dgm:prSet presAssocID="{F644A7F1-E321-49D3-8AD4-738E4F36E8F4}" presName="Name0" presStyleCnt="0">
        <dgm:presLayoutVars>
          <dgm:dir/>
          <dgm:animLvl val="lvl"/>
          <dgm:resizeHandles val="exact"/>
        </dgm:presLayoutVars>
      </dgm:prSet>
      <dgm:spPr/>
    </dgm:pt>
    <dgm:pt modelId="{238A67C0-A7A5-4522-BB89-E24C89EFAA74}" type="pres">
      <dgm:prSet presAssocID="{6B2247BD-41DD-4E80-99F7-364554469052}" presName="Name8" presStyleCnt="0"/>
      <dgm:spPr/>
    </dgm:pt>
    <dgm:pt modelId="{B441D2BA-C5C2-4EA5-A259-A9038DD7C705}" type="pres">
      <dgm:prSet presAssocID="{6B2247BD-41DD-4E80-99F7-364554469052}" presName="level" presStyleLbl="node1" presStyleIdx="0" presStyleCnt="2" custScaleY="54597" custLinFactNeighborX="-53638">
        <dgm:presLayoutVars>
          <dgm:chMax val="1"/>
          <dgm:bulletEnabled val="1"/>
        </dgm:presLayoutVars>
      </dgm:prSet>
      <dgm:spPr/>
    </dgm:pt>
    <dgm:pt modelId="{019011D2-451D-4224-A223-55D1192B7617}" type="pres">
      <dgm:prSet presAssocID="{6B2247BD-41DD-4E80-99F7-3645544690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E34C2D-8994-42E8-97C2-1395AE0F6555}" type="pres">
      <dgm:prSet presAssocID="{64541F54-AF5D-4F8B-8316-029BAF945F69}" presName="Name8" presStyleCnt="0"/>
      <dgm:spPr/>
    </dgm:pt>
    <dgm:pt modelId="{8B486A4D-F804-4A7C-9698-823D91B5594D}" type="pres">
      <dgm:prSet presAssocID="{64541F54-AF5D-4F8B-8316-029BAF945F69}" presName="level" presStyleLbl="node1" presStyleIdx="1" presStyleCnt="2" custScaleY="81871">
        <dgm:presLayoutVars>
          <dgm:chMax val="1"/>
          <dgm:bulletEnabled val="1"/>
        </dgm:presLayoutVars>
      </dgm:prSet>
      <dgm:spPr/>
    </dgm:pt>
    <dgm:pt modelId="{30DD6BA3-6544-477A-81BF-2156D1434810}" type="pres">
      <dgm:prSet presAssocID="{64541F54-AF5D-4F8B-8316-029BAF945F6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F954650-544D-4F01-860E-C346A9FE50BC}" type="presOf" srcId="{F644A7F1-E321-49D3-8AD4-738E4F36E8F4}" destId="{0D93E79F-8009-4723-AB2C-FC3E302C9F19}" srcOrd="0" destOrd="0" presId="urn:microsoft.com/office/officeart/2005/8/layout/pyramid3"/>
    <dgm:cxn modelId="{F1C7828F-9D34-46D4-B69C-F3704D930AA8}" type="presOf" srcId="{64541F54-AF5D-4F8B-8316-029BAF945F69}" destId="{8B486A4D-F804-4A7C-9698-823D91B5594D}" srcOrd="0" destOrd="0" presId="urn:microsoft.com/office/officeart/2005/8/layout/pyramid3"/>
    <dgm:cxn modelId="{002F81A1-1C6F-4041-8120-EBC0E79058DE}" srcId="{F644A7F1-E321-49D3-8AD4-738E4F36E8F4}" destId="{6B2247BD-41DD-4E80-99F7-364554469052}" srcOrd="0" destOrd="0" parTransId="{1DF506AC-FC5E-4A3D-BC93-E049B8EB1EB2}" sibTransId="{FC84FC11-E3DF-491E-9D3B-9B37F8E2E7A9}"/>
    <dgm:cxn modelId="{01E86BC7-6F6A-44E7-8F8B-1018483A0E93}" type="presOf" srcId="{6B2247BD-41DD-4E80-99F7-364554469052}" destId="{B441D2BA-C5C2-4EA5-A259-A9038DD7C705}" srcOrd="0" destOrd="0" presId="urn:microsoft.com/office/officeart/2005/8/layout/pyramid3"/>
    <dgm:cxn modelId="{EDF07DCB-5404-4B90-9425-99CC04481DC3}" type="presOf" srcId="{64541F54-AF5D-4F8B-8316-029BAF945F69}" destId="{30DD6BA3-6544-477A-81BF-2156D1434810}" srcOrd="1" destOrd="0" presId="urn:microsoft.com/office/officeart/2005/8/layout/pyramid3"/>
    <dgm:cxn modelId="{1D4528F8-B52E-4F1A-BDA6-BF575EC3ACF5}" type="presOf" srcId="{6B2247BD-41DD-4E80-99F7-364554469052}" destId="{019011D2-451D-4224-A223-55D1192B7617}" srcOrd="1" destOrd="0" presId="urn:microsoft.com/office/officeart/2005/8/layout/pyramid3"/>
    <dgm:cxn modelId="{DF8C6DF8-B1EF-42D5-B12F-35D818DF1109}" srcId="{F644A7F1-E321-49D3-8AD4-738E4F36E8F4}" destId="{64541F54-AF5D-4F8B-8316-029BAF945F69}" srcOrd="1" destOrd="0" parTransId="{F546687E-7A6E-47E9-AC8C-BA9878D541C5}" sibTransId="{0A105B26-5BAC-4A88-A96D-6E56389E3836}"/>
    <dgm:cxn modelId="{73021C40-FA9B-4126-B340-31080A4020A1}" type="presParOf" srcId="{0D93E79F-8009-4723-AB2C-FC3E302C9F19}" destId="{238A67C0-A7A5-4522-BB89-E24C89EFAA74}" srcOrd="0" destOrd="0" presId="urn:microsoft.com/office/officeart/2005/8/layout/pyramid3"/>
    <dgm:cxn modelId="{244744F0-F0E2-49B5-9BBC-E11958E43801}" type="presParOf" srcId="{238A67C0-A7A5-4522-BB89-E24C89EFAA74}" destId="{B441D2BA-C5C2-4EA5-A259-A9038DD7C705}" srcOrd="0" destOrd="0" presId="urn:microsoft.com/office/officeart/2005/8/layout/pyramid3"/>
    <dgm:cxn modelId="{1B9A8AFD-27F4-4519-8C98-4BDD64BD7FDC}" type="presParOf" srcId="{238A67C0-A7A5-4522-BB89-E24C89EFAA74}" destId="{019011D2-451D-4224-A223-55D1192B7617}" srcOrd="1" destOrd="0" presId="urn:microsoft.com/office/officeart/2005/8/layout/pyramid3"/>
    <dgm:cxn modelId="{88DFAD36-A7A5-43F7-BAC7-131531F96255}" type="presParOf" srcId="{0D93E79F-8009-4723-AB2C-FC3E302C9F19}" destId="{B8E34C2D-8994-42E8-97C2-1395AE0F6555}" srcOrd="1" destOrd="0" presId="urn:microsoft.com/office/officeart/2005/8/layout/pyramid3"/>
    <dgm:cxn modelId="{BDA7ACBB-FBB8-4148-93D2-ED9748E2488F}" type="presParOf" srcId="{B8E34C2D-8994-42E8-97C2-1395AE0F6555}" destId="{8B486A4D-F804-4A7C-9698-823D91B5594D}" srcOrd="0" destOrd="0" presId="urn:microsoft.com/office/officeart/2005/8/layout/pyramid3"/>
    <dgm:cxn modelId="{01E7EDC7-FCEF-40F4-868A-4747C1184EB3}" type="presParOf" srcId="{B8E34C2D-8994-42E8-97C2-1395AE0F6555}" destId="{30DD6BA3-6544-477A-81BF-2156D143481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ED7D0-0B44-4D2B-B5EE-6668F524CA95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F7352D-3988-4905-BEBF-C8695BC6C0A6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Cargo</a:t>
          </a:r>
        </a:p>
      </dgm:t>
    </dgm:pt>
    <dgm:pt modelId="{18B34E9D-92FC-4930-85B9-4BA95785A0C9}" type="parTrans" cxnId="{6F116B3B-EA09-4AB0-AF79-46FA2F35404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DE53ED-CBB2-45D4-B849-DED2776E681A}" type="sibTrans" cxnId="{6F116B3B-EA09-4AB0-AF79-46FA2F35404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C0C6BC-842A-4F3C-BEF6-527BF7287B4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FOB vs. CIF</a:t>
          </a:r>
        </a:p>
      </dgm:t>
    </dgm:pt>
    <dgm:pt modelId="{11BBC07F-A2BD-4A04-B1E6-A4DB7F5BE7CE}" type="parTrans" cxnId="{ECB6B539-7793-46CF-A842-DA288BF7D10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B9671C-69E3-4F6E-A015-1FB46B01816F}" type="sibTrans" cxnId="{ECB6B539-7793-46CF-A842-DA288BF7D10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5D18D0-FF87-4047-B4E8-FD88EBB98C5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Carrier</a:t>
          </a:r>
        </a:p>
      </dgm:t>
    </dgm:pt>
    <dgm:pt modelId="{7F075939-82D2-4486-8B53-212887C3A14B}" type="parTrans" cxnId="{4504A3F6-DD10-4ABC-B9B6-1656ACA4002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267D8E-357B-4248-98C6-9C56475C09E8}" type="sibTrans" cxnId="{4504A3F6-DD10-4ABC-B9B6-1656ACA4002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728B02-9927-4D2E-9A8A-B9DCBD04C9F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Hague-Visby Rules</a:t>
          </a:r>
        </a:p>
      </dgm:t>
    </dgm:pt>
    <dgm:pt modelId="{AC25C3EB-8D1E-4F7A-8757-8C9132ECC495}" type="parTrans" cxnId="{9B5C4463-B60B-4DE0-8E01-31EE429F30A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752299-EEC1-438F-8FAE-CC7F212061DE}" type="sibTrans" cxnId="{9B5C4463-B60B-4DE0-8E01-31EE429F30A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D2003C-BB45-4423-A970-BE0B8A73E9EE}" type="pres">
      <dgm:prSet presAssocID="{7CBED7D0-0B44-4D2B-B5EE-6668F524CA95}" presName="Name0" presStyleCnt="0">
        <dgm:presLayoutVars>
          <dgm:dir/>
          <dgm:animLvl val="lvl"/>
          <dgm:resizeHandles val="exact"/>
        </dgm:presLayoutVars>
      </dgm:prSet>
      <dgm:spPr/>
    </dgm:pt>
    <dgm:pt modelId="{3C8E6EEB-29B4-40BE-9285-C4E843E208CE}" type="pres">
      <dgm:prSet presAssocID="{6EF7352D-3988-4905-BEBF-C8695BC6C0A6}" presName="linNode" presStyleCnt="0"/>
      <dgm:spPr/>
    </dgm:pt>
    <dgm:pt modelId="{8BE435C5-BB93-404A-9354-FB550805F710}" type="pres">
      <dgm:prSet presAssocID="{6EF7352D-3988-4905-BEBF-C8695BC6C0A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1720B36-CBAC-4D9C-892A-388ACC25DE5C}" type="pres">
      <dgm:prSet presAssocID="{6EF7352D-3988-4905-BEBF-C8695BC6C0A6}" presName="descendantText" presStyleLbl="alignAccFollowNode1" presStyleIdx="0" presStyleCnt="2">
        <dgm:presLayoutVars>
          <dgm:bulletEnabled val="1"/>
        </dgm:presLayoutVars>
      </dgm:prSet>
      <dgm:spPr/>
    </dgm:pt>
    <dgm:pt modelId="{A65DEE98-7663-4A64-869E-28C4175D3AD4}" type="pres">
      <dgm:prSet presAssocID="{CADE53ED-CBB2-45D4-B849-DED2776E681A}" presName="sp" presStyleCnt="0"/>
      <dgm:spPr/>
    </dgm:pt>
    <dgm:pt modelId="{45CED458-50E9-4740-AC69-E5C24D8AC6B1}" type="pres">
      <dgm:prSet presAssocID="{645D18D0-FF87-4047-B4E8-FD88EBB98C52}" presName="linNode" presStyleCnt="0"/>
      <dgm:spPr/>
    </dgm:pt>
    <dgm:pt modelId="{E8D9A65F-B527-4505-9CA7-90F550ADC9A5}" type="pres">
      <dgm:prSet presAssocID="{645D18D0-FF87-4047-B4E8-FD88EBB98C5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971CCE8-4ED9-4234-8BF0-F2C52423F62E}" type="pres">
      <dgm:prSet presAssocID="{645D18D0-FF87-4047-B4E8-FD88EBB98C5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CB6B539-7793-46CF-A842-DA288BF7D107}" srcId="{6EF7352D-3988-4905-BEBF-C8695BC6C0A6}" destId="{B2C0C6BC-842A-4F3C-BEF6-527BF7287B4B}" srcOrd="0" destOrd="0" parTransId="{11BBC07F-A2BD-4A04-B1E6-A4DB7F5BE7CE}" sibTransId="{62B9671C-69E3-4F6E-A015-1FB46B01816F}"/>
    <dgm:cxn modelId="{6F116B3B-EA09-4AB0-AF79-46FA2F354046}" srcId="{7CBED7D0-0B44-4D2B-B5EE-6668F524CA95}" destId="{6EF7352D-3988-4905-BEBF-C8695BC6C0A6}" srcOrd="0" destOrd="0" parTransId="{18B34E9D-92FC-4930-85B9-4BA95785A0C9}" sibTransId="{CADE53ED-CBB2-45D4-B849-DED2776E681A}"/>
    <dgm:cxn modelId="{9B5C4463-B60B-4DE0-8E01-31EE429F30A5}" srcId="{645D18D0-FF87-4047-B4E8-FD88EBB98C52}" destId="{70728B02-9927-4D2E-9A8A-B9DCBD04C9F3}" srcOrd="0" destOrd="0" parTransId="{AC25C3EB-8D1E-4F7A-8757-8C9132ECC495}" sibTransId="{41752299-EEC1-438F-8FAE-CC7F212061DE}"/>
    <dgm:cxn modelId="{3B15597C-60FE-42B6-9617-0BD38D693DCF}" type="presOf" srcId="{6EF7352D-3988-4905-BEBF-C8695BC6C0A6}" destId="{8BE435C5-BB93-404A-9354-FB550805F710}" srcOrd="0" destOrd="0" presId="urn:microsoft.com/office/officeart/2005/8/layout/vList5"/>
    <dgm:cxn modelId="{40798290-9FDD-4625-A05A-19932217D925}" type="presOf" srcId="{70728B02-9927-4D2E-9A8A-B9DCBD04C9F3}" destId="{D971CCE8-4ED9-4234-8BF0-F2C52423F62E}" srcOrd="0" destOrd="0" presId="urn:microsoft.com/office/officeart/2005/8/layout/vList5"/>
    <dgm:cxn modelId="{AEF8B7CE-A83C-4CCB-A127-CFCA458F8D5F}" type="presOf" srcId="{7CBED7D0-0B44-4D2B-B5EE-6668F524CA95}" destId="{8FD2003C-BB45-4423-A970-BE0B8A73E9EE}" srcOrd="0" destOrd="0" presId="urn:microsoft.com/office/officeart/2005/8/layout/vList5"/>
    <dgm:cxn modelId="{E4F539E3-C99D-464B-B437-916187C6D029}" type="presOf" srcId="{B2C0C6BC-842A-4F3C-BEF6-527BF7287B4B}" destId="{91720B36-CBAC-4D9C-892A-388ACC25DE5C}" srcOrd="0" destOrd="0" presId="urn:microsoft.com/office/officeart/2005/8/layout/vList5"/>
    <dgm:cxn modelId="{7F7FE3F0-8F94-4C0C-B557-6E9F537868BE}" type="presOf" srcId="{645D18D0-FF87-4047-B4E8-FD88EBB98C52}" destId="{E8D9A65F-B527-4505-9CA7-90F550ADC9A5}" srcOrd="0" destOrd="0" presId="urn:microsoft.com/office/officeart/2005/8/layout/vList5"/>
    <dgm:cxn modelId="{4504A3F6-DD10-4ABC-B9B6-1656ACA4002B}" srcId="{7CBED7D0-0B44-4D2B-B5EE-6668F524CA95}" destId="{645D18D0-FF87-4047-B4E8-FD88EBB98C52}" srcOrd="1" destOrd="0" parTransId="{7F075939-82D2-4486-8B53-212887C3A14B}" sibTransId="{60267D8E-357B-4248-98C6-9C56475C09E8}"/>
    <dgm:cxn modelId="{04F90CAB-D0C4-4FCD-B5E2-D10D03192634}" type="presParOf" srcId="{8FD2003C-BB45-4423-A970-BE0B8A73E9EE}" destId="{3C8E6EEB-29B4-40BE-9285-C4E843E208CE}" srcOrd="0" destOrd="0" presId="urn:microsoft.com/office/officeart/2005/8/layout/vList5"/>
    <dgm:cxn modelId="{FA874761-9101-408E-99E5-E2D0AD8ADBA1}" type="presParOf" srcId="{3C8E6EEB-29B4-40BE-9285-C4E843E208CE}" destId="{8BE435C5-BB93-404A-9354-FB550805F710}" srcOrd="0" destOrd="0" presId="urn:microsoft.com/office/officeart/2005/8/layout/vList5"/>
    <dgm:cxn modelId="{5D959211-30BF-4CE5-87BD-BC27B7254733}" type="presParOf" srcId="{3C8E6EEB-29B4-40BE-9285-C4E843E208CE}" destId="{91720B36-CBAC-4D9C-892A-388ACC25DE5C}" srcOrd="1" destOrd="0" presId="urn:microsoft.com/office/officeart/2005/8/layout/vList5"/>
    <dgm:cxn modelId="{DC5375FA-1B6E-4464-AD34-AEFEE338DF32}" type="presParOf" srcId="{8FD2003C-BB45-4423-A970-BE0B8A73E9EE}" destId="{A65DEE98-7663-4A64-869E-28C4175D3AD4}" srcOrd="1" destOrd="0" presId="urn:microsoft.com/office/officeart/2005/8/layout/vList5"/>
    <dgm:cxn modelId="{DDA19FD5-B4C6-4580-9877-09F10133FBD6}" type="presParOf" srcId="{8FD2003C-BB45-4423-A970-BE0B8A73E9EE}" destId="{45CED458-50E9-4740-AC69-E5C24D8AC6B1}" srcOrd="2" destOrd="0" presId="urn:microsoft.com/office/officeart/2005/8/layout/vList5"/>
    <dgm:cxn modelId="{4E98C755-8BC9-4F66-A7DC-FE8D2102057F}" type="presParOf" srcId="{45CED458-50E9-4740-AC69-E5C24D8AC6B1}" destId="{E8D9A65F-B527-4505-9CA7-90F550ADC9A5}" srcOrd="0" destOrd="0" presId="urn:microsoft.com/office/officeart/2005/8/layout/vList5"/>
    <dgm:cxn modelId="{0E119B68-2131-4D83-A3AD-08CDEEBA3E26}" type="presParOf" srcId="{45CED458-50E9-4740-AC69-E5C24D8AC6B1}" destId="{D971CCE8-4ED9-4234-8BF0-F2C52423F6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1D2BA-C5C2-4EA5-A259-A9038DD7C705}">
      <dsp:nvSpPr>
        <dsp:cNvPr id="0" name=""/>
        <dsp:cNvSpPr/>
      </dsp:nvSpPr>
      <dsp:spPr>
        <a:xfrm rot="10800000">
          <a:off x="0" y="0"/>
          <a:ext cx="6692163" cy="1954678"/>
        </a:xfrm>
        <a:prstGeom prst="trapezoid">
          <a:avLst>
            <a:gd name="adj" fmla="val 684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-10800000">
        <a:off x="1171128" y="0"/>
        <a:ext cx="4349905" cy="1954678"/>
      </dsp:txXfrm>
    </dsp:sp>
    <dsp:sp modelId="{8B486A4D-F804-4A7C-9698-823D91B5594D}">
      <dsp:nvSpPr>
        <dsp:cNvPr id="0" name=""/>
        <dsp:cNvSpPr/>
      </dsp:nvSpPr>
      <dsp:spPr>
        <a:xfrm rot="10800000">
          <a:off x="1338672" y="1954678"/>
          <a:ext cx="4014817" cy="2931140"/>
        </a:xfrm>
        <a:prstGeom prst="trapezoid">
          <a:avLst>
            <a:gd name="adj" fmla="val 684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-10800000">
        <a:off x="1338672" y="1954678"/>
        <a:ext cx="4014817" cy="2931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20B36-CBAC-4D9C-892A-388ACC25DE5C}">
      <dsp:nvSpPr>
        <dsp:cNvPr id="0" name=""/>
        <dsp:cNvSpPr/>
      </dsp:nvSpPr>
      <dsp:spPr>
        <a:xfrm rot="5400000">
          <a:off x="6111374" y="-2267831"/>
          <a:ext cx="1560306" cy="648614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800" kern="1200" dirty="0">
              <a:latin typeface="Calibri" panose="020F0502020204030204" pitchFamily="34" charset="0"/>
              <a:cs typeface="Calibri" panose="020F0502020204030204" pitchFamily="34" charset="0"/>
            </a:rPr>
            <a:t>FOB vs. CIF</a:t>
          </a:r>
        </a:p>
      </dsp:txBody>
      <dsp:txXfrm rot="-5400000">
        <a:off x="3648456" y="271255"/>
        <a:ext cx="6409975" cy="1407970"/>
      </dsp:txXfrm>
    </dsp:sp>
    <dsp:sp modelId="{8BE435C5-BB93-404A-9354-FB550805F710}">
      <dsp:nvSpPr>
        <dsp:cNvPr id="0" name=""/>
        <dsp:cNvSpPr/>
      </dsp:nvSpPr>
      <dsp:spPr>
        <a:xfrm>
          <a:off x="0" y="48"/>
          <a:ext cx="3648455" cy="19503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Calibri" panose="020F0502020204030204" pitchFamily="34" charset="0"/>
              <a:cs typeface="Calibri" panose="020F0502020204030204" pitchFamily="34" charset="0"/>
            </a:rPr>
            <a:t>Cargo</a:t>
          </a:r>
        </a:p>
      </dsp:txBody>
      <dsp:txXfrm>
        <a:off x="95210" y="95258"/>
        <a:ext cx="3458035" cy="1759963"/>
      </dsp:txXfrm>
    </dsp:sp>
    <dsp:sp modelId="{D971CCE8-4ED9-4234-8BF0-F2C52423F62E}">
      <dsp:nvSpPr>
        <dsp:cNvPr id="0" name=""/>
        <dsp:cNvSpPr/>
      </dsp:nvSpPr>
      <dsp:spPr>
        <a:xfrm rot="5400000">
          <a:off x="6111374" y="-219929"/>
          <a:ext cx="1560306" cy="648614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800" kern="1200" dirty="0">
              <a:latin typeface="Calibri" panose="020F0502020204030204" pitchFamily="34" charset="0"/>
              <a:cs typeface="Calibri" panose="020F0502020204030204" pitchFamily="34" charset="0"/>
            </a:rPr>
            <a:t>Hague-Visby Rules</a:t>
          </a:r>
        </a:p>
      </dsp:txBody>
      <dsp:txXfrm rot="-5400000">
        <a:off x="3648456" y="2319157"/>
        <a:ext cx="6409975" cy="1407970"/>
      </dsp:txXfrm>
    </dsp:sp>
    <dsp:sp modelId="{E8D9A65F-B527-4505-9CA7-90F550ADC9A5}">
      <dsp:nvSpPr>
        <dsp:cNvPr id="0" name=""/>
        <dsp:cNvSpPr/>
      </dsp:nvSpPr>
      <dsp:spPr>
        <a:xfrm>
          <a:off x="0" y="2047951"/>
          <a:ext cx="3648455" cy="19503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Calibri" panose="020F0502020204030204" pitchFamily="34" charset="0"/>
              <a:cs typeface="Calibri" panose="020F0502020204030204" pitchFamily="34" charset="0"/>
            </a:rPr>
            <a:t>Carrier</a:t>
          </a:r>
        </a:p>
      </dsp:txBody>
      <dsp:txXfrm>
        <a:off x="95210" y="2143161"/>
        <a:ext cx="3458035" cy="1759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2CC90E-1051-7BE4-CB51-338A6883A4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4B39D-E956-C65F-C554-4678AC26BF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86BED-8486-1C41-87F4-4690EACCEFD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94CA-10A1-06AA-46A1-1971C5814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FFFF6-E9D2-9715-87FE-606F6BD80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9EFA7-3E7B-E34C-8DDC-8B6E9305D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BF120-84EF-4118-8AD6-15C871571C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03AC-E866-4154-BB10-148B8FC3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Tatiana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negligence, war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civil commotions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loss of use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failure to pay/collect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loss over policy limit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Policyholder misconduct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Wear and tear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Insufficient packaging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delay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Carrier insolvency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Weapons of mass destruction</a:t>
            </a: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Cargo policy that excludes temperature damage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endorsement that provides coverage if its caused by damaged refrigeration unit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9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Tatiana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5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0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Tatiana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Tatiana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03AC-E866-4154-BB10-148B8FC340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E0713330-2B30-80CD-A01E-C561C90E4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 r="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" y="2565981"/>
            <a:ext cx="12192000" cy="4252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5411473"/>
            <a:ext cx="1842581" cy="12277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9990" y="5036945"/>
            <a:ext cx="9372020" cy="563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F36C2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9990" y="4316914"/>
            <a:ext cx="9372019" cy="55882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5CB9E-C79B-7952-E3D6-7C9A0476E9EE}"/>
              </a:ext>
            </a:extLst>
          </p:cNvPr>
          <p:cNvSpPr/>
          <p:nvPr userDrawn="1"/>
        </p:nvSpPr>
        <p:spPr>
          <a:xfrm>
            <a:off x="-1" y="2532849"/>
            <a:ext cx="12192000" cy="6626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7D8272-1369-B80F-76DB-C334D7032237}"/>
              </a:ext>
            </a:extLst>
          </p:cNvPr>
          <p:cNvSpPr/>
          <p:nvPr userDrawn="1"/>
        </p:nvSpPr>
        <p:spPr>
          <a:xfrm>
            <a:off x="4664336" y="1104612"/>
            <a:ext cx="2863327" cy="2863327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513947-4DF8-BB9E-FEA5-BE364E114B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23" y="1166275"/>
            <a:ext cx="2729151" cy="2729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24B2AF-66A5-6756-3F4E-9B02DA77A6CF}"/>
              </a:ext>
            </a:extLst>
          </p:cNvPr>
          <p:cNvSpPr/>
          <p:nvPr userDrawn="1"/>
        </p:nvSpPr>
        <p:spPr>
          <a:xfrm>
            <a:off x="-1" y="6557458"/>
            <a:ext cx="12192000" cy="30728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449866" y="6572515"/>
            <a:ext cx="9372020" cy="268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F36C2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kern="1200" spc="150" baseline="0" dirty="0">
                <a:solidFill>
                  <a:schemeClr val="bg1"/>
                </a:solidFill>
              </a:rPr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68858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A15F601-38B3-D28E-68B3-DEADCE610366}"/>
              </a:ext>
            </a:extLst>
          </p:cNvPr>
          <p:cNvSpPr/>
          <p:nvPr userDrawn="1"/>
        </p:nvSpPr>
        <p:spPr>
          <a:xfrm>
            <a:off x="5781" y="914399"/>
            <a:ext cx="12192000" cy="56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C9D085-89F0-99F1-141E-9768AC3BC31F}"/>
              </a:ext>
            </a:extLst>
          </p:cNvPr>
          <p:cNvSpPr/>
          <p:nvPr userDrawn="1"/>
        </p:nvSpPr>
        <p:spPr>
          <a:xfrm>
            <a:off x="0" y="871832"/>
            <a:ext cx="12192000" cy="4571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62001" y="183991"/>
            <a:ext cx="933178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A712DB-C4A2-CA01-7330-5E4FFF5588E5}"/>
              </a:ext>
            </a:extLst>
          </p:cNvPr>
          <p:cNvGrpSpPr/>
          <p:nvPr userDrawn="1"/>
        </p:nvGrpSpPr>
        <p:grpSpPr>
          <a:xfrm>
            <a:off x="569378" y="177157"/>
            <a:ext cx="93779" cy="523220"/>
            <a:chOff x="543585" y="206793"/>
            <a:chExt cx="93779" cy="5232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261F35-FF75-2356-8395-84A8441FBC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585" y="206793"/>
              <a:ext cx="0" cy="52322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75305F02-F787-AC5C-5E88-264398AFFC4D}"/>
                </a:ext>
              </a:extLst>
            </p:cNvPr>
            <p:cNvSpPr/>
            <p:nvPr userDrawn="1"/>
          </p:nvSpPr>
          <p:spPr>
            <a:xfrm rot="5400000">
              <a:off x="512372" y="429636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D63EDB5-BB8D-7E68-62AA-2061569B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336A93-E923-5BFB-27B3-802A16288D6A}"/>
              </a:ext>
            </a:extLst>
          </p:cNvPr>
          <p:cNvGrpSpPr/>
          <p:nvPr userDrawn="1"/>
        </p:nvGrpSpPr>
        <p:grpSpPr>
          <a:xfrm>
            <a:off x="10389664" y="235375"/>
            <a:ext cx="1318632" cy="1318632"/>
            <a:chOff x="10011920" y="595967"/>
            <a:chExt cx="1752600" cy="17526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3E3388-8630-71F7-5A84-7D302B98A8E2}"/>
                </a:ext>
              </a:extLst>
            </p:cNvPr>
            <p:cNvSpPr/>
            <p:nvPr userDrawn="1"/>
          </p:nvSpPr>
          <p:spPr>
            <a:xfrm>
              <a:off x="10011920" y="595967"/>
              <a:ext cx="1752600" cy="1752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482EAA19-8D88-6245-1836-4D95B6B70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269" y="646316"/>
              <a:ext cx="1651901" cy="1651901"/>
            </a:xfrm>
            <a:prstGeom prst="rect">
              <a:avLst/>
            </a:prstGeom>
          </p:spPr>
        </p:pic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997683C-84BB-4E0B-59EE-A9DCD4E079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0" y="1411817"/>
            <a:ext cx="10810557" cy="48811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Calibri" panose="020F0502020204030204" pitchFamily="34" charset="0"/>
              <a:buChar char="‒"/>
              <a:defRPr sz="2000">
                <a:solidFill>
                  <a:srgbClr val="FE6B01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110000"/>
              <a:buFont typeface="Calibri" panose="020F0502020204030204" pitchFamily="34" charset="0"/>
              <a:buChar char="›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6002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90000"/>
              <a:buFont typeface="Courier New" panose="02070309020205020404" pitchFamily="49" charset="0"/>
              <a:buChar char="o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4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A15F601-38B3-D28E-68B3-DEADCE610366}"/>
              </a:ext>
            </a:extLst>
          </p:cNvPr>
          <p:cNvSpPr/>
          <p:nvPr userDrawn="1"/>
        </p:nvSpPr>
        <p:spPr>
          <a:xfrm>
            <a:off x="5781" y="914399"/>
            <a:ext cx="12192000" cy="56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C9D085-89F0-99F1-141E-9768AC3BC31F}"/>
              </a:ext>
            </a:extLst>
          </p:cNvPr>
          <p:cNvSpPr/>
          <p:nvPr userDrawn="1"/>
        </p:nvSpPr>
        <p:spPr>
          <a:xfrm>
            <a:off x="0" y="871832"/>
            <a:ext cx="12192000" cy="4571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62001" y="183991"/>
            <a:ext cx="933178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A712DB-C4A2-CA01-7330-5E4FFF5588E5}"/>
              </a:ext>
            </a:extLst>
          </p:cNvPr>
          <p:cNvGrpSpPr/>
          <p:nvPr userDrawn="1"/>
        </p:nvGrpSpPr>
        <p:grpSpPr>
          <a:xfrm>
            <a:off x="569378" y="177157"/>
            <a:ext cx="93779" cy="523220"/>
            <a:chOff x="543585" y="206793"/>
            <a:chExt cx="93779" cy="5232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261F35-FF75-2356-8395-84A8441FBC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585" y="206793"/>
              <a:ext cx="0" cy="52322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75305F02-F787-AC5C-5E88-264398AFFC4D}"/>
                </a:ext>
              </a:extLst>
            </p:cNvPr>
            <p:cNvSpPr/>
            <p:nvPr userDrawn="1"/>
          </p:nvSpPr>
          <p:spPr>
            <a:xfrm rot="5400000">
              <a:off x="512372" y="429636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D63EDB5-BB8D-7E68-62AA-2061569B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336A93-E923-5BFB-27B3-802A16288D6A}"/>
              </a:ext>
            </a:extLst>
          </p:cNvPr>
          <p:cNvGrpSpPr/>
          <p:nvPr userDrawn="1"/>
        </p:nvGrpSpPr>
        <p:grpSpPr>
          <a:xfrm>
            <a:off x="10389664" y="235375"/>
            <a:ext cx="1318632" cy="1318632"/>
            <a:chOff x="10011920" y="595967"/>
            <a:chExt cx="1752600" cy="17526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3E3388-8630-71F7-5A84-7D302B98A8E2}"/>
                </a:ext>
              </a:extLst>
            </p:cNvPr>
            <p:cNvSpPr/>
            <p:nvPr userDrawn="1"/>
          </p:nvSpPr>
          <p:spPr>
            <a:xfrm>
              <a:off x="10011920" y="595967"/>
              <a:ext cx="1752600" cy="1752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482EAA19-8D88-6245-1836-4D95B6B70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269" y="646316"/>
              <a:ext cx="1651901" cy="1651901"/>
            </a:xfrm>
            <a:prstGeom prst="rect">
              <a:avLst/>
            </a:prstGeom>
          </p:spPr>
        </p:pic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997683C-84BB-4E0B-59EE-A9DCD4E079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308094"/>
            <a:ext cx="5181599" cy="48811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Calibri" panose="020F0502020204030204" pitchFamily="34" charset="0"/>
              <a:buChar char="‒"/>
              <a:defRPr sz="2000">
                <a:solidFill>
                  <a:srgbClr val="FE6B01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110000"/>
              <a:buFont typeface="Calibri" panose="020F0502020204030204" pitchFamily="34" charset="0"/>
              <a:buChar char="›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6002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90000"/>
              <a:buFont typeface="Courier New" panose="02070309020205020404" pitchFamily="49" charset="0"/>
              <a:buChar char="o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DACDFA9-29E0-B892-9949-C1E0FE9797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308093"/>
            <a:ext cx="5181599" cy="48811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Calibri" panose="020F0502020204030204" pitchFamily="34" charset="0"/>
              <a:buChar char="‒"/>
              <a:defRPr sz="2000">
                <a:solidFill>
                  <a:srgbClr val="FE6B01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110000"/>
              <a:buFont typeface="Calibri" panose="020F0502020204030204" pitchFamily="34" charset="0"/>
              <a:buChar char="›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6002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90000"/>
              <a:buFont typeface="Courier New" panose="02070309020205020404" pitchFamily="49" charset="0"/>
              <a:buChar char="o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01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F0929E-494D-BC30-E080-CB12E8006D32}"/>
              </a:ext>
            </a:extLst>
          </p:cNvPr>
          <p:cNvSpPr/>
          <p:nvPr userDrawn="1"/>
        </p:nvSpPr>
        <p:spPr>
          <a:xfrm>
            <a:off x="5781" y="914399"/>
            <a:ext cx="12192000" cy="56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F4BAB1-E0E0-C43F-C4C6-7F06A7746D99}"/>
              </a:ext>
            </a:extLst>
          </p:cNvPr>
          <p:cNvSpPr/>
          <p:nvPr userDrawn="1"/>
        </p:nvSpPr>
        <p:spPr>
          <a:xfrm>
            <a:off x="0" y="871832"/>
            <a:ext cx="12192000" cy="4571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4CE388-D607-8FA4-BA1A-1493E63B10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83991"/>
            <a:ext cx="933178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5FA4CF-964C-22F9-4016-A0CF9FBDE5F6}"/>
              </a:ext>
            </a:extLst>
          </p:cNvPr>
          <p:cNvGrpSpPr/>
          <p:nvPr userDrawn="1"/>
        </p:nvGrpSpPr>
        <p:grpSpPr>
          <a:xfrm>
            <a:off x="569378" y="177157"/>
            <a:ext cx="93779" cy="523220"/>
            <a:chOff x="543585" y="206793"/>
            <a:chExt cx="93779" cy="523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523BB0-5D47-8495-FB3E-4316366F17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585" y="206793"/>
              <a:ext cx="0" cy="52322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7BE56AA-C8B9-4D0C-1CE1-CB44E5536CF1}"/>
                </a:ext>
              </a:extLst>
            </p:cNvPr>
            <p:cNvSpPr/>
            <p:nvPr userDrawn="1"/>
          </p:nvSpPr>
          <p:spPr>
            <a:xfrm rot="5400000">
              <a:off x="512372" y="429636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2EF02AE-E339-9EAA-5A16-B21A7774D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2446AC6-5063-E739-C664-A934E3566C3C}"/>
              </a:ext>
            </a:extLst>
          </p:cNvPr>
          <p:cNvGrpSpPr/>
          <p:nvPr userDrawn="1"/>
        </p:nvGrpSpPr>
        <p:grpSpPr>
          <a:xfrm>
            <a:off x="10389664" y="235375"/>
            <a:ext cx="1318632" cy="1318632"/>
            <a:chOff x="10011920" y="595967"/>
            <a:chExt cx="1752600" cy="17526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690331-1982-424F-AB5B-E326366B304C}"/>
                </a:ext>
              </a:extLst>
            </p:cNvPr>
            <p:cNvSpPr/>
            <p:nvPr userDrawn="1"/>
          </p:nvSpPr>
          <p:spPr>
            <a:xfrm>
              <a:off x="10011920" y="595967"/>
              <a:ext cx="1752600" cy="1752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0E9A4691-BCC3-764F-C32F-3AB6E4679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269" y="646316"/>
              <a:ext cx="1651901" cy="1651901"/>
            </a:xfrm>
            <a:prstGeom prst="rect">
              <a:avLst/>
            </a:prstGeom>
          </p:spPr>
        </p:pic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D63EDB5-BB8D-7E68-62AA-2061569B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7D1F0C1-7688-D991-23B6-612320CB654D}"/>
              </a:ext>
            </a:extLst>
          </p:cNvPr>
          <p:cNvGrpSpPr/>
          <p:nvPr userDrawn="1"/>
        </p:nvGrpSpPr>
        <p:grpSpPr>
          <a:xfrm>
            <a:off x="2323435" y="1950095"/>
            <a:ext cx="105640" cy="1600200"/>
            <a:chOff x="2475835" y="2133600"/>
            <a:chExt cx="105640" cy="16002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1785C12-194F-78E1-D884-A1531AB823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75835" y="2133600"/>
              <a:ext cx="0" cy="160020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B1122DF9-ABB5-49C9-4610-8A66CFD7DCA0}"/>
                </a:ext>
              </a:extLst>
            </p:cNvPr>
            <p:cNvSpPr/>
            <p:nvPr userDrawn="1"/>
          </p:nvSpPr>
          <p:spPr>
            <a:xfrm rot="5400000">
              <a:off x="2456483" y="2899598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Picture Placeholder 52">
            <a:extLst>
              <a:ext uri="{FF2B5EF4-FFF2-40B4-BE49-F238E27FC236}">
                <a16:creationId xmlns:a16="http://schemas.microsoft.com/office/drawing/2014/main" id="{5E651673-E4CF-0200-426D-231FDFC311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950095"/>
            <a:ext cx="1600200" cy="1600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  <a:p>
            <a:r>
              <a:rPr lang="en-US" dirty="0"/>
              <a:t>Place photo here</a:t>
            </a:r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702B65E0-E711-E42F-6C8A-C640E8D6A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2331095"/>
            <a:ext cx="3208369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63" name="Text Placeholder 55">
            <a:extLst>
              <a:ext uri="{FF2B5EF4-FFF2-40B4-BE49-F238E27FC236}">
                <a16:creationId xmlns:a16="http://schemas.microsoft.com/office/drawing/2014/main" id="{F09D1F07-E88B-03FA-CB09-17CFDC54EE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0800" y="2802370"/>
            <a:ext cx="3208364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4EABBB-54A1-F5F3-2BAB-1A4740E4E20D}"/>
              </a:ext>
            </a:extLst>
          </p:cNvPr>
          <p:cNvGrpSpPr/>
          <p:nvPr userDrawn="1"/>
        </p:nvGrpSpPr>
        <p:grpSpPr>
          <a:xfrm>
            <a:off x="2323435" y="3920469"/>
            <a:ext cx="105640" cy="1600200"/>
            <a:chOff x="2475835" y="2133600"/>
            <a:chExt cx="105640" cy="16002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6AB4461-E6E2-7C28-9171-7DA27F023D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75835" y="2133600"/>
              <a:ext cx="0" cy="160020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8CA9B96D-996F-B438-E6A6-8DCD230FA752}"/>
                </a:ext>
              </a:extLst>
            </p:cNvPr>
            <p:cNvSpPr/>
            <p:nvPr userDrawn="1"/>
          </p:nvSpPr>
          <p:spPr>
            <a:xfrm rot="5400000">
              <a:off x="2456483" y="2899598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icture Placeholder 52">
            <a:extLst>
              <a:ext uri="{FF2B5EF4-FFF2-40B4-BE49-F238E27FC236}">
                <a16:creationId xmlns:a16="http://schemas.microsoft.com/office/drawing/2014/main" id="{2DF0673D-4C12-792D-C418-AA5B77DBAB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3920469"/>
            <a:ext cx="1600200" cy="1600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  <a:p>
            <a:r>
              <a:rPr lang="en-US" dirty="0"/>
              <a:t>Place photo here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BF500106-61DB-FBC1-57DD-9CD4B9A50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0800" y="4301469"/>
            <a:ext cx="3208378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69" name="Text Placeholder 55">
            <a:extLst>
              <a:ext uri="{FF2B5EF4-FFF2-40B4-BE49-F238E27FC236}">
                <a16:creationId xmlns:a16="http://schemas.microsoft.com/office/drawing/2014/main" id="{69A6A870-CC44-5D5E-673A-1D4E00929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4772744"/>
            <a:ext cx="3208371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1278AB6-632C-F2AB-59F6-30144E4B3D94}"/>
              </a:ext>
            </a:extLst>
          </p:cNvPr>
          <p:cNvGrpSpPr/>
          <p:nvPr userDrawn="1"/>
        </p:nvGrpSpPr>
        <p:grpSpPr>
          <a:xfrm>
            <a:off x="8011905" y="1905000"/>
            <a:ext cx="105640" cy="1600200"/>
            <a:chOff x="2475835" y="2133600"/>
            <a:chExt cx="105640" cy="16002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E55859A-013A-F032-F021-7C2DA8DE80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75835" y="2133600"/>
              <a:ext cx="0" cy="160020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632B9A39-7C20-A5A3-79F9-337415CA00A3}"/>
                </a:ext>
              </a:extLst>
            </p:cNvPr>
            <p:cNvSpPr/>
            <p:nvPr userDrawn="1"/>
          </p:nvSpPr>
          <p:spPr>
            <a:xfrm rot="5400000">
              <a:off x="2456483" y="2899598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Picture Placeholder 52">
            <a:extLst>
              <a:ext uri="{FF2B5EF4-FFF2-40B4-BE49-F238E27FC236}">
                <a16:creationId xmlns:a16="http://schemas.microsoft.com/office/drawing/2014/main" id="{ABA67CEF-EA88-0891-2FD4-3AA0960604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8070" y="1905000"/>
            <a:ext cx="1600200" cy="1600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  <a:p>
            <a:r>
              <a:rPr lang="en-US" dirty="0"/>
              <a:t>Place photo here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34C45044-9B76-63E9-9FFD-3918F16AB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270" y="2286000"/>
            <a:ext cx="3208369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75" name="Text Placeholder 55">
            <a:extLst>
              <a:ext uri="{FF2B5EF4-FFF2-40B4-BE49-F238E27FC236}">
                <a16:creationId xmlns:a16="http://schemas.microsoft.com/office/drawing/2014/main" id="{DBFD2D5B-A253-86D0-8B89-786FD3850F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9270" y="2757275"/>
            <a:ext cx="3208364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5DEC5B-8E49-37A1-9F5A-84CFB912D6A8}"/>
              </a:ext>
            </a:extLst>
          </p:cNvPr>
          <p:cNvGrpSpPr/>
          <p:nvPr userDrawn="1"/>
        </p:nvGrpSpPr>
        <p:grpSpPr>
          <a:xfrm>
            <a:off x="8011905" y="3875374"/>
            <a:ext cx="105640" cy="1600200"/>
            <a:chOff x="2475835" y="2133600"/>
            <a:chExt cx="105640" cy="16002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C55A22E-8FCD-BFC7-FA12-08B2012C6F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75835" y="2133600"/>
              <a:ext cx="0" cy="160020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riangle 77">
              <a:extLst>
                <a:ext uri="{FF2B5EF4-FFF2-40B4-BE49-F238E27FC236}">
                  <a16:creationId xmlns:a16="http://schemas.microsoft.com/office/drawing/2014/main" id="{57285728-A5E9-1D33-3160-A977AE6B3BEA}"/>
                </a:ext>
              </a:extLst>
            </p:cNvPr>
            <p:cNvSpPr/>
            <p:nvPr userDrawn="1"/>
          </p:nvSpPr>
          <p:spPr>
            <a:xfrm rot="5400000">
              <a:off x="2456483" y="2899598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Picture Placeholder 52">
            <a:extLst>
              <a:ext uri="{FF2B5EF4-FFF2-40B4-BE49-F238E27FC236}">
                <a16:creationId xmlns:a16="http://schemas.microsoft.com/office/drawing/2014/main" id="{D9A03F0E-39C4-1919-6B3F-4ED8ECD7BD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98070" y="3875374"/>
            <a:ext cx="1600200" cy="1600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  <a:p>
            <a:r>
              <a:rPr lang="en-US" dirty="0"/>
              <a:t>Place photo here</a:t>
            </a:r>
          </a:p>
        </p:txBody>
      </p:sp>
      <p:sp>
        <p:nvSpPr>
          <p:cNvPr id="80" name="Text Placeholder 55">
            <a:extLst>
              <a:ext uri="{FF2B5EF4-FFF2-40B4-BE49-F238E27FC236}">
                <a16:creationId xmlns:a16="http://schemas.microsoft.com/office/drawing/2014/main" id="{F8DF9DCA-BA00-29E2-F8AD-BD60B416A8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9270" y="4256374"/>
            <a:ext cx="3208378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81" name="Text Placeholder 55">
            <a:extLst>
              <a:ext uri="{FF2B5EF4-FFF2-40B4-BE49-F238E27FC236}">
                <a16:creationId xmlns:a16="http://schemas.microsoft.com/office/drawing/2014/main" id="{1CE56956-961F-7D01-143F-9857BB60FC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9270" y="4727649"/>
            <a:ext cx="3208371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8065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5EEAFB-7FB3-4939-C999-9716FD96774E}"/>
              </a:ext>
            </a:extLst>
          </p:cNvPr>
          <p:cNvSpPr/>
          <p:nvPr userDrawn="1"/>
        </p:nvSpPr>
        <p:spPr>
          <a:xfrm>
            <a:off x="5781" y="914399"/>
            <a:ext cx="12192000" cy="56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BF168-6D8E-E0D1-839E-4050059AA89B}"/>
              </a:ext>
            </a:extLst>
          </p:cNvPr>
          <p:cNvSpPr/>
          <p:nvPr userDrawn="1"/>
        </p:nvSpPr>
        <p:spPr>
          <a:xfrm>
            <a:off x="0" y="871832"/>
            <a:ext cx="12192000" cy="4571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16CDF42-32D7-B90B-DFBF-BA3B143EB5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83991"/>
            <a:ext cx="933178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6AB7E5-A95B-E1EC-0DE1-365B57A0C4F4}"/>
              </a:ext>
            </a:extLst>
          </p:cNvPr>
          <p:cNvGrpSpPr/>
          <p:nvPr userDrawn="1"/>
        </p:nvGrpSpPr>
        <p:grpSpPr>
          <a:xfrm>
            <a:off x="569378" y="177157"/>
            <a:ext cx="93779" cy="523220"/>
            <a:chOff x="543585" y="206793"/>
            <a:chExt cx="93779" cy="52322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F332AB-DD50-7FF9-685B-F7D8DDDCC3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585" y="206793"/>
              <a:ext cx="0" cy="52322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71CF6BA6-AE4A-0CDD-A468-4EBFEDFC7764}"/>
                </a:ext>
              </a:extLst>
            </p:cNvPr>
            <p:cNvSpPr/>
            <p:nvPr userDrawn="1"/>
          </p:nvSpPr>
          <p:spPr>
            <a:xfrm rot="5400000">
              <a:off x="512372" y="429636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8A204C26-F637-3AC1-AFB4-1B0AB6146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F4A95C1-1A3B-059F-EE3C-3B6ED14B83EA}"/>
              </a:ext>
            </a:extLst>
          </p:cNvPr>
          <p:cNvGrpSpPr/>
          <p:nvPr userDrawn="1"/>
        </p:nvGrpSpPr>
        <p:grpSpPr>
          <a:xfrm>
            <a:off x="10389664" y="235375"/>
            <a:ext cx="1318632" cy="1318632"/>
            <a:chOff x="10011920" y="595967"/>
            <a:chExt cx="1752600" cy="17526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2864D8-2133-B0F3-57F5-B55065649B84}"/>
                </a:ext>
              </a:extLst>
            </p:cNvPr>
            <p:cNvSpPr/>
            <p:nvPr userDrawn="1"/>
          </p:nvSpPr>
          <p:spPr>
            <a:xfrm>
              <a:off x="10011920" y="595967"/>
              <a:ext cx="1752600" cy="1752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C430CB78-6B6F-4AC8-E504-172DD85427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269" y="646316"/>
              <a:ext cx="1651901" cy="1651901"/>
            </a:xfrm>
            <a:prstGeom prst="rect">
              <a:avLst/>
            </a:prstGeom>
          </p:spPr>
        </p:pic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D63EDB5-BB8D-7E68-62AA-2061569B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1F23AC-FEB0-ADE0-008D-7BBA692E60CA}"/>
              </a:ext>
            </a:extLst>
          </p:cNvPr>
          <p:cNvGrpSpPr/>
          <p:nvPr userDrawn="1"/>
        </p:nvGrpSpPr>
        <p:grpSpPr>
          <a:xfrm>
            <a:off x="2528706" y="1600200"/>
            <a:ext cx="100858" cy="1281150"/>
            <a:chOff x="2023910" y="1785372"/>
            <a:chExt cx="100858" cy="128115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1785C12-194F-78E1-D884-A1531AB823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23910" y="1785372"/>
              <a:ext cx="0" cy="128115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B1122DF9-ABB5-49C9-4610-8A66CFD7DCA0}"/>
                </a:ext>
              </a:extLst>
            </p:cNvPr>
            <p:cNvSpPr/>
            <p:nvPr userDrawn="1"/>
          </p:nvSpPr>
          <p:spPr>
            <a:xfrm rot="5400000">
              <a:off x="1999776" y="2391845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Picture Placeholder 52">
            <a:extLst>
              <a:ext uri="{FF2B5EF4-FFF2-40B4-BE49-F238E27FC236}">
                <a16:creationId xmlns:a16="http://schemas.microsoft.com/office/drawing/2014/main" id="{5E651673-E4CF-0200-426D-231FDFC311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7482" y="1600200"/>
            <a:ext cx="1281150" cy="12811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702B65E0-E711-E42F-6C8A-C640E8D6A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1851662"/>
            <a:ext cx="5333998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63" name="Text Placeholder 55">
            <a:extLst>
              <a:ext uri="{FF2B5EF4-FFF2-40B4-BE49-F238E27FC236}">
                <a16:creationId xmlns:a16="http://schemas.microsoft.com/office/drawing/2014/main" id="{F09D1F07-E88B-03FA-CB09-17CFDC54EE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199" y="2322937"/>
            <a:ext cx="5341977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DB3F46-B57B-D631-6551-DA0020A57DEC}"/>
              </a:ext>
            </a:extLst>
          </p:cNvPr>
          <p:cNvGrpSpPr/>
          <p:nvPr userDrawn="1"/>
        </p:nvGrpSpPr>
        <p:grpSpPr>
          <a:xfrm>
            <a:off x="2528701" y="3102880"/>
            <a:ext cx="100858" cy="1281150"/>
            <a:chOff x="2023910" y="1785372"/>
            <a:chExt cx="100858" cy="12811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53C04D-1E4F-9E5A-9747-5EBDB4C150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23910" y="1785372"/>
              <a:ext cx="0" cy="128115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BD687CA1-85AA-E57C-682F-AA6124A42A55}"/>
                </a:ext>
              </a:extLst>
            </p:cNvPr>
            <p:cNvSpPr/>
            <p:nvPr userDrawn="1"/>
          </p:nvSpPr>
          <p:spPr>
            <a:xfrm rot="5400000">
              <a:off x="1999776" y="2391845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icture Placeholder 52">
            <a:extLst>
              <a:ext uri="{FF2B5EF4-FFF2-40B4-BE49-F238E27FC236}">
                <a16:creationId xmlns:a16="http://schemas.microsoft.com/office/drawing/2014/main" id="{DF21C50A-6307-542B-6571-3591FAC5B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7477" y="3102880"/>
            <a:ext cx="1281150" cy="12811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1" name="Text Placeholder 55">
            <a:extLst>
              <a:ext uri="{FF2B5EF4-FFF2-40B4-BE49-F238E27FC236}">
                <a16:creationId xmlns:a16="http://schemas.microsoft.com/office/drawing/2014/main" id="{87392801-AF79-399D-9754-9600E490E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3195" y="3354342"/>
            <a:ext cx="5341977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12" name="Text Placeholder 55">
            <a:extLst>
              <a:ext uri="{FF2B5EF4-FFF2-40B4-BE49-F238E27FC236}">
                <a16:creationId xmlns:a16="http://schemas.microsoft.com/office/drawing/2014/main" id="{FDAB7D24-01B0-2083-9B9A-5875CD4F94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3194" y="3825617"/>
            <a:ext cx="5349967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8E7EFB-71B2-2B57-FDC3-FA54719D3B0C}"/>
              </a:ext>
            </a:extLst>
          </p:cNvPr>
          <p:cNvGrpSpPr/>
          <p:nvPr userDrawn="1"/>
        </p:nvGrpSpPr>
        <p:grpSpPr>
          <a:xfrm>
            <a:off x="2528701" y="4585792"/>
            <a:ext cx="100858" cy="1281150"/>
            <a:chOff x="2023910" y="1785372"/>
            <a:chExt cx="100858" cy="1281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0A9062-5999-22C5-6A9F-7920547095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23910" y="1785372"/>
              <a:ext cx="0" cy="128115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02EBB1F6-E12E-9CD8-D53B-DD1D0843E83B}"/>
                </a:ext>
              </a:extLst>
            </p:cNvPr>
            <p:cNvSpPr/>
            <p:nvPr userDrawn="1"/>
          </p:nvSpPr>
          <p:spPr>
            <a:xfrm rot="5400000">
              <a:off x="1999776" y="2391845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id="{62D0B40C-EEDE-7784-BFD9-BDDC86B77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7477" y="4585792"/>
            <a:ext cx="1281150" cy="12811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8" name="Text Placeholder 55">
            <a:extLst>
              <a:ext uri="{FF2B5EF4-FFF2-40B4-BE49-F238E27FC236}">
                <a16:creationId xmlns:a16="http://schemas.microsoft.com/office/drawing/2014/main" id="{CC2DC379-76B7-1D20-A6AD-7B420C6F1A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3195" y="4837254"/>
            <a:ext cx="5349965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19" name="Text Placeholder 55">
            <a:extLst>
              <a:ext uri="{FF2B5EF4-FFF2-40B4-BE49-F238E27FC236}">
                <a16:creationId xmlns:a16="http://schemas.microsoft.com/office/drawing/2014/main" id="{60FD609C-8309-F932-4553-4DEA9CC33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43194" y="5308529"/>
            <a:ext cx="5349961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8448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B0304BDA-4B8F-FD7E-E5DA-95D1F1B9BB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 r="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AA0D617-E50B-7340-7504-24E340C46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60" y="5703038"/>
            <a:ext cx="1494008" cy="65157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9472" y="2590800"/>
            <a:ext cx="11153055" cy="101566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 sz="60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27789F1-97AD-8375-F023-2A30BE4FB5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" y="5703038"/>
            <a:ext cx="766088" cy="7660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234919-D885-0692-AA17-D472B5D63744}"/>
              </a:ext>
            </a:extLst>
          </p:cNvPr>
          <p:cNvSpPr/>
          <p:nvPr userDrawn="1"/>
        </p:nvSpPr>
        <p:spPr>
          <a:xfrm>
            <a:off x="0" y="6550711"/>
            <a:ext cx="12192000" cy="30728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91A55-A036-A5A4-2F45-50B85859F8FB}"/>
              </a:ext>
            </a:extLst>
          </p:cNvPr>
          <p:cNvSpPr txBox="1"/>
          <p:nvPr userDrawn="1"/>
        </p:nvSpPr>
        <p:spPr>
          <a:xfrm>
            <a:off x="11545440" y="6541872"/>
            <a:ext cx="341760" cy="294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solidFill>
                  <a:schemeClr val="bg1"/>
                </a:solidFill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4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10DB90-BD83-FBF5-2B0D-B17500684670}"/>
              </a:ext>
            </a:extLst>
          </p:cNvPr>
          <p:cNvSpPr/>
          <p:nvPr userDrawn="1"/>
        </p:nvSpPr>
        <p:spPr>
          <a:xfrm>
            <a:off x="0" y="6550711"/>
            <a:ext cx="12192000" cy="30728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8D4209-2658-5117-45D4-2088BFE93C0F}"/>
              </a:ext>
            </a:extLst>
          </p:cNvPr>
          <p:cNvSpPr txBox="1"/>
          <p:nvPr userDrawn="1"/>
        </p:nvSpPr>
        <p:spPr>
          <a:xfrm>
            <a:off x="11545440" y="6541872"/>
            <a:ext cx="341760" cy="294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solidFill>
                  <a:schemeClr val="bg1"/>
                </a:solidFill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34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9" r:id="rId4"/>
    <p:sldLayoutId id="2147483661" r:id="rId5"/>
    <p:sldLayoutId id="21474836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eomsociety.org/proceedings/2021rome/301.pdf" TargetMode="External"/><Relationship Id="rId13" Type="http://schemas.openxmlformats.org/officeDocument/2006/relationships/hyperlink" Target="https://www.insurancejournal.com/news/midwest/2023/02/21/708885.htm" TargetMode="External"/><Relationship Id="rId3" Type="http://schemas.openxmlformats.org/officeDocument/2006/relationships/hyperlink" Target="https://unctad.org/system/files/official-document/dtltlbinf2021d1_en.pdf" TargetMode="External"/><Relationship Id="rId7" Type="http://schemas.openxmlformats.org/officeDocument/2006/relationships/hyperlink" Target="https://www.ncbi.nlm.nih.gov/pmc/articles/PMC8883137/" TargetMode="External"/><Relationship Id="rId12" Type="http://schemas.openxmlformats.org/officeDocument/2006/relationships/hyperlink" Target="https://www.insurancejournal.com/news/international/2023/02/24/709489.htm" TargetMode="External"/><Relationship Id="rId2" Type="http://schemas.openxmlformats.org/officeDocument/2006/relationships/hyperlink" Target="https://www.reedsmith.com/en/perspectives/global-air-freight/2022/01/impact-of-covid19-on-cargo-related-clai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ctad.org/news/shipping-during-covid-19-why-container-freight-rates-have-surged" TargetMode="External"/><Relationship Id="rId11" Type="http://schemas.openxmlformats.org/officeDocument/2006/relationships/hyperlink" Target="https://www.insurancejournal.com/news/international/2021/03/25/606953.htm" TargetMode="External"/><Relationship Id="rId5" Type="http://schemas.openxmlformats.org/officeDocument/2006/relationships/hyperlink" Target="https://www.stlouisfed.org/timely-topics/is-covid-19-sole-cause-of-shipping-disruptions-delays" TargetMode="External"/><Relationship Id="rId15" Type="http://schemas.openxmlformats.org/officeDocument/2006/relationships/hyperlink" Target="https://www.cnn.com/2023/02/22/investing/norfolk-southern-share-repurchases/index.html" TargetMode="External"/><Relationship Id="rId10" Type="http://schemas.openxmlformats.org/officeDocument/2006/relationships/hyperlink" Target="https://www.forbes.com/sites/roberthart/2023/01/09/ship-refloated-after-getting-stuck-in-suez-canal-the-latest-incident-hitting-worlds-trade-artery/?sh=3e5bf6ba852b" TargetMode="External"/><Relationship Id="rId4" Type="http://schemas.openxmlformats.org/officeDocument/2006/relationships/hyperlink" Target="https://www.forbes.com/sites/willyshih/2022/01/30/from-just-in-time-to-just-in-case-is-excess-and-obsolete-next/?sh=1d1d0e664daf" TargetMode="External"/><Relationship Id="rId9" Type="http://schemas.openxmlformats.org/officeDocument/2006/relationships/hyperlink" Target="https://www.insurancejournal.com/news/international/2023/02/13/707662.htm" TargetMode="External"/><Relationship Id="rId14" Type="http://schemas.openxmlformats.org/officeDocument/2006/relationships/hyperlink" Target="https://www.insurancejournal.com/news/midwest/2023/03/07/710578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9990" y="4478124"/>
            <a:ext cx="9372019" cy="558821"/>
          </a:xfrm>
        </p:spPr>
        <p:txBody>
          <a:bodyPr>
            <a:normAutofit fontScale="90000"/>
          </a:bodyPr>
          <a:lstStyle/>
          <a:p>
            <a:r>
              <a:rPr lang="en-US" dirty="0"/>
              <a:t>Lost In Transit</a:t>
            </a:r>
            <a:br>
              <a:rPr lang="en-US" dirty="0"/>
            </a:br>
            <a:r>
              <a:rPr lang="en-US" sz="2800" dirty="0">
                <a:solidFill>
                  <a:srgbClr val="8BA9D8"/>
                </a:solidFill>
              </a:rPr>
              <a:t>Helping you navigate cargo liability</a:t>
            </a:r>
            <a:endParaRPr lang="en-US" dirty="0">
              <a:solidFill>
                <a:srgbClr val="8BA9D8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Tatiana Rodriguez, Thomas Mengwasser, Nolan Murphy, and Nate </a:t>
            </a:r>
            <a:r>
              <a:rPr lang="en-US" dirty="0" err="1"/>
              <a:t>Kantorski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0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120C-1292-91C0-2474-58E82C53D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Air Claim Trends  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EABBACE3-F83F-CF2A-0BBE-1DD2B979151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281"/>
            <a:ext cx="4876800" cy="2743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CBDF24-559E-567D-F584-F870544CA7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1" y="1729581"/>
            <a:ext cx="5181599" cy="4038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Damage/handling more of a concern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Relatively small fraction of total cargo transportation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Russia-Ukraine impact</a:t>
            </a:r>
          </a:p>
        </p:txBody>
      </p:sp>
    </p:spTree>
    <p:extLst>
      <p:ext uri="{BB962C8B-B14F-4D97-AF65-F5344CB8AC3E}">
        <p14:creationId xmlns:p14="http://schemas.microsoft.com/office/powerpoint/2010/main" val="278514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A628-EFBB-CFB5-1920-5949CD69FA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COVID Altered Industry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A5E9-C54D-4A20-F093-750B78E094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Trucking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“Pandemic purchases”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Like commercial auto trends?</a:t>
            </a:r>
          </a:p>
          <a:p>
            <a:pPr marL="457200" lvl="1" indent="0">
              <a:buNone/>
            </a:pPr>
            <a:endParaRPr lang="en-US" dirty="0">
              <a:solidFill>
                <a:srgbClr val="4D4D4D"/>
              </a:solidFill>
            </a:endParaRPr>
          </a:p>
          <a:p>
            <a:r>
              <a:rPr lang="en-US" dirty="0"/>
              <a:t>Air 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Pre-COVID rates of nearly 12x container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Paying for what is received?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white and blue truck on road during daytime">
            <a:extLst>
              <a:ext uri="{FF2B5EF4-FFF2-40B4-BE49-F238E27FC236}">
                <a16:creationId xmlns:a16="http://schemas.microsoft.com/office/drawing/2014/main" id="{9B171EF6-4447-DE23-2945-B6B18B1E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67537"/>
            <a:ext cx="5067300" cy="33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3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1274-ACD1-EC3B-AB55-2658F78F9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Marine Claim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02A7F-5DFC-0399-E865-DDFC8B2C14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Fire and explosions</a:t>
            </a:r>
          </a:p>
          <a:p>
            <a:pPr>
              <a:spcAft>
                <a:spcPts val="600"/>
              </a:spcAft>
            </a:pPr>
            <a:r>
              <a:rPr lang="en-US" dirty="0"/>
              <a:t>Ships accidents/breakdown</a:t>
            </a:r>
          </a:p>
          <a:p>
            <a:pPr>
              <a:spcAft>
                <a:spcPts val="600"/>
              </a:spcAft>
            </a:pPr>
            <a:r>
              <a:rPr lang="en-US" dirty="0"/>
              <a:t>Damage in transit</a:t>
            </a:r>
          </a:p>
          <a:p>
            <a:pPr>
              <a:spcAft>
                <a:spcPts val="600"/>
              </a:spcAft>
            </a:pPr>
            <a:r>
              <a:rPr lang="en-US" dirty="0"/>
              <a:t>Natural disasters at sea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erial top of container ship in ocean">
            <a:extLst>
              <a:ext uri="{FF2B5EF4-FFF2-40B4-BE49-F238E27FC236}">
                <a16:creationId xmlns:a16="http://schemas.microsoft.com/office/drawing/2014/main" id="{81C20C40-3B3C-B4EB-5147-5F96CEC273C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8910"/>
            <a:ext cx="5181600" cy="3359943"/>
          </a:xfrm>
        </p:spPr>
      </p:pic>
    </p:spTree>
    <p:extLst>
      <p:ext uri="{BB962C8B-B14F-4D97-AF65-F5344CB8AC3E}">
        <p14:creationId xmlns:p14="http://schemas.microsoft.com/office/powerpoint/2010/main" val="188608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6A62-474C-7D57-07C4-DD39D57E8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183991"/>
            <a:ext cx="9331788" cy="52322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Where is the Action Domestically?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0911B1-E8F1-415A-D42F-42086F49BC2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27718161"/>
              </p:ext>
            </p:extLst>
          </p:nvPr>
        </p:nvGraphicFramePr>
        <p:xfrm>
          <a:off x="6096000" y="1308100"/>
          <a:ext cx="5181600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1DA9936-D6A0-D884-D222-5032302A6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810602"/>
              </p:ext>
            </p:extLst>
          </p:nvPr>
        </p:nvGraphicFramePr>
        <p:xfrm>
          <a:off x="762000" y="1295400"/>
          <a:ext cx="5181599" cy="488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862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118B-BA68-0DA1-605C-14751805A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Suez Canal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C280-1D00-88F5-50C6-1305FE1372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447800"/>
            <a:ext cx="5181599" cy="4881197"/>
          </a:xfrm>
        </p:spPr>
        <p:txBody>
          <a:bodyPr/>
          <a:lstStyle/>
          <a:p>
            <a:r>
              <a:rPr lang="en-US" dirty="0"/>
              <a:t>Direct maritime link between Asia and Europe</a:t>
            </a:r>
          </a:p>
          <a:p>
            <a:pPr>
              <a:lnSpc>
                <a:spcPct val="250000"/>
              </a:lnSpc>
            </a:pPr>
            <a:r>
              <a:rPr lang="en-US" dirty="0"/>
              <a:t>12% of world trade</a:t>
            </a:r>
          </a:p>
          <a:p>
            <a:pPr>
              <a:lnSpc>
                <a:spcPct val="250000"/>
              </a:lnSpc>
            </a:pPr>
            <a:r>
              <a:rPr lang="en-US" dirty="0"/>
              <a:t>18,000 ships</a:t>
            </a:r>
          </a:p>
        </p:txBody>
      </p:sp>
      <p:pic>
        <p:nvPicPr>
          <p:cNvPr id="6" name="Content Placeholder 5" descr="Ships at sea">
            <a:extLst>
              <a:ext uri="{FF2B5EF4-FFF2-40B4-BE49-F238E27FC236}">
                <a16:creationId xmlns:a16="http://schemas.microsoft.com/office/drawing/2014/main" id="{829507DF-1024-2B90-F85A-B1751F46698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9963"/>
            <a:ext cx="5181600" cy="3457837"/>
          </a:xfrm>
        </p:spPr>
      </p:pic>
    </p:spTree>
    <p:extLst>
      <p:ext uri="{BB962C8B-B14F-4D97-AF65-F5344CB8AC3E}">
        <p14:creationId xmlns:p14="http://schemas.microsoft.com/office/powerpoint/2010/main" val="189357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F68B-B0F9-ED3C-9E5B-7AC5E0A79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Suez Canal – Ever Given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B35A2-A232-4C2C-73D2-C3CBA886D6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March 23, 2021</a:t>
            </a:r>
          </a:p>
          <a:p>
            <a:pPr>
              <a:lnSpc>
                <a:spcPct val="150000"/>
              </a:lnSpc>
            </a:pPr>
            <a:r>
              <a:rPr lang="en-US" dirty="0"/>
              <a:t>Skyscraper sized</a:t>
            </a:r>
          </a:p>
          <a:p>
            <a:pPr>
              <a:lnSpc>
                <a:spcPct val="150000"/>
              </a:lnSpc>
            </a:pPr>
            <a:r>
              <a:rPr lang="en-US" dirty="0"/>
              <a:t>Cargo – 18,300 shipping containers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4D4D4D"/>
                </a:solidFill>
              </a:rPr>
              <a:t>Lemons and tofu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4D4D4D"/>
                </a:solidFill>
              </a:rPr>
              <a:t>Camping equipment and swimwear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4D4D4D"/>
                </a:solidFill>
              </a:rPr>
              <a:t>Lenovo, Dixons, and Ikea</a:t>
            </a:r>
          </a:p>
          <a:p>
            <a:pPr>
              <a:lnSpc>
                <a:spcPct val="150000"/>
              </a:lnSpc>
            </a:pPr>
            <a:r>
              <a:rPr lang="en-US" dirty="0"/>
              <a:t>Six-day blockage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2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2C57-B672-3931-551F-FDE7A3EEB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COVID Altered Industry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0CEA9-BAB9-7734-9330-DD0F279BAE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80% of goods consumed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Supply and demand issues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Just-in-time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cargo ships docked at the pier during day">
            <a:extLst>
              <a:ext uri="{FF2B5EF4-FFF2-40B4-BE49-F238E27FC236}">
                <a16:creationId xmlns:a16="http://schemas.microsoft.com/office/drawing/2014/main" id="{25CA1F14-1AA5-1762-99AA-DF9B2B730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86232"/>
            <a:ext cx="5295900" cy="35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0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6A62-474C-7D57-07C4-DD39D57E8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Available Cargo Liability Endorsements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38DA7A-BDA9-5013-2B32-006D0368BE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1143000"/>
            <a:ext cx="10810557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D4D4D"/>
                </a:solidFill>
              </a:rPr>
              <a:t>Named </a:t>
            </a:r>
            <a:r>
              <a:rPr lang="en-US" dirty="0"/>
              <a:t>pe</a:t>
            </a:r>
            <a:r>
              <a:rPr lang="en-US" dirty="0">
                <a:solidFill>
                  <a:srgbClr val="4D4D4D"/>
                </a:solidFill>
              </a:rPr>
              <a:t>rils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rgbClr val="4D4D4D"/>
                </a:solidFill>
              </a:rPr>
              <a:t>Burning, sinking, stranding, collisions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D4D4D"/>
                </a:solidFill>
              </a:rPr>
              <a:t>All </a:t>
            </a:r>
            <a:r>
              <a:rPr lang="en-US" dirty="0"/>
              <a:t>r</a:t>
            </a:r>
            <a:r>
              <a:rPr lang="en-US" dirty="0">
                <a:solidFill>
                  <a:srgbClr val="4D4D4D"/>
                </a:solidFill>
              </a:rPr>
              <a:t>isk cargo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rgbClr val="4D4D4D"/>
                </a:solidFill>
              </a:rPr>
              <a:t>Broadest and most comprehensive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rgbClr val="4D4D4D"/>
                </a:solidFill>
              </a:rPr>
              <a:t>Standard exclusions: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rgbClr val="4D4D4D"/>
                </a:solidFill>
              </a:rPr>
              <a:t>Negligence, war, delay, etc.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pic>
        <p:nvPicPr>
          <p:cNvPr id="4" name="Picture 3" descr="Man in front of storage crates">
            <a:extLst>
              <a:ext uri="{FF2B5EF4-FFF2-40B4-BE49-F238E27FC236}">
                <a16:creationId xmlns:a16="http://schemas.microsoft.com/office/drawing/2014/main" id="{0DCCEEBF-630D-FB52-F1FE-97CD3D937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57" y="2006600"/>
            <a:ext cx="5067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CE78-55FF-2731-3240-CF4E9E900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Russo-Ukrainian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666B-924C-940A-706C-E452E42C03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/>
              <a:t>Began: February 2014</a:t>
            </a:r>
          </a:p>
          <a:p>
            <a:pPr>
              <a:lnSpc>
                <a:spcPct val="300000"/>
              </a:lnSpc>
            </a:pPr>
            <a:r>
              <a:rPr lang="en-US" dirty="0"/>
              <a:t>Major Escalation: February 24, 2022</a:t>
            </a:r>
          </a:p>
          <a:p>
            <a:pPr>
              <a:lnSpc>
                <a:spcPct val="300000"/>
              </a:lnSpc>
            </a:pPr>
            <a:r>
              <a:rPr lang="en-US" dirty="0"/>
              <a:t>90 merchant 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9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A274-9E96-8EC6-73AD-764405664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Russo-Ukrainian War: A Year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AE70F-9514-17BA-1F04-6D3910463EF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40 – 60 ships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Black Sea Port – Odessa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$500M in estimated claims</a:t>
            </a:r>
          </a:p>
          <a:p>
            <a:pPr>
              <a:spcAft>
                <a:spcPts val="600"/>
              </a:spcAft>
            </a:pPr>
            <a:r>
              <a:rPr lang="en-US" dirty="0"/>
              <a:t>War risk premiums = tens of thousands of dollars a day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675035-71C1-D72D-C6FD-61D07E5E830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96000" y="1898310"/>
            <a:ext cx="5181600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C33C-F6EE-2E22-1F70-9761167E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42" y="181157"/>
            <a:ext cx="11153055" cy="523220"/>
          </a:xfrm>
        </p:spPr>
        <p:txBody>
          <a:bodyPr/>
          <a:lstStyle/>
          <a:p>
            <a:r>
              <a:rPr lang="en-US" dirty="0"/>
              <a:t>Presenters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1C826-FE9F-2332-779F-E71E4FC3A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Tatiana Rodriguez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3FF96-3AF5-D9BF-4E26-B8D2F6A636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Trodriguez@pinnacleactuaries.com</a:t>
            </a:r>
          </a:p>
        </p:txBody>
      </p:sp>
      <p:pic>
        <p:nvPicPr>
          <p:cNvPr id="9" name="Picture Placeholder 8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5A8719E7-73D3-3AF5-D243-B61B883765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r="14287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4E6929-01F9-A789-D0C1-937367674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Nolan Murphy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C85855-6FD4-96F5-85AD-C83A22CAF5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Nmurphy@pinnacleactuaries.com</a:t>
            </a:r>
          </a:p>
        </p:txBody>
      </p:sp>
      <p:pic>
        <p:nvPicPr>
          <p:cNvPr id="16" name="Picture Placeholder 15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4722299D-6C38-FD48-CF2F-F0C350F09E0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8CE0C3-3293-3DD9-F671-1ED8E43973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Thomas Mengwasser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1C4076-978A-593C-1F6B-E684B52D3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Tmengwasser@pinnacleactuaries.com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F305CD-FF10-9363-3720-2A3558BA7D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Nate </a:t>
            </a:r>
            <a:r>
              <a:rPr lang="en-US" dirty="0" err="1"/>
              <a:t>Kantorski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4681C6-EDCE-EC56-50DE-D175B1000A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N8lovesmath@gmail.com</a:t>
            </a:r>
          </a:p>
        </p:txBody>
      </p:sp>
      <p:pic>
        <p:nvPicPr>
          <p:cNvPr id="20" name="Picture Placeholder 19" descr="A picture containing person, person, wall, lady&#10;&#10;Description automatically generated">
            <a:extLst>
              <a:ext uri="{FF2B5EF4-FFF2-40B4-BE49-F238E27FC236}">
                <a16:creationId xmlns:a16="http://schemas.microsoft.com/office/drawing/2014/main" id="{C71AEBB7-457C-F751-327B-E99DE9379F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r="14283"/>
          <a:stretch>
            <a:fillRect/>
          </a:stretch>
        </p:blipFill>
        <p:spPr/>
      </p:pic>
      <p:pic>
        <p:nvPicPr>
          <p:cNvPr id="22" name="Picture Placeholder 21" descr="A child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42A4AC9-B6F8-39A3-8F2B-5D554E9BAD7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r="1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14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CE78-55FF-2731-3240-CF4E9E900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the Future Hold for Cargo Liability?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666B-924C-940A-706C-E452E42C03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Per-shipment policies</a:t>
            </a:r>
          </a:p>
          <a:p>
            <a:r>
              <a:rPr lang="en-US" dirty="0"/>
              <a:t>Delivery drones</a:t>
            </a:r>
          </a:p>
          <a:p>
            <a:r>
              <a:rPr lang="en-US" dirty="0"/>
              <a:t>Safer transportation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Tunnels (Elon Musk’s Boring Company) and smart roads</a:t>
            </a:r>
          </a:p>
          <a:p>
            <a:r>
              <a:rPr lang="en-US" dirty="0"/>
              <a:t>Ports becoming autonomous</a:t>
            </a:r>
          </a:p>
          <a:p>
            <a:r>
              <a:rPr lang="en-US" dirty="0"/>
              <a:t>Electronification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Value of goods</a:t>
            </a:r>
          </a:p>
          <a:p>
            <a:r>
              <a:rPr lang="en-US" dirty="0"/>
              <a:t>Environmentally friendly policies/energy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5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F23A-E0D8-1ADA-AE72-807DD2B5A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11153055" cy="70788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4416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0DC4-723E-B92E-1837-FBD6DF65EC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C8DE-64B0-622B-BEC5-FDA37FBEC1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244" y="1340285"/>
            <a:ext cx="10733313" cy="4952729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https://www.reedsmith.com/en/perspectives/global-air-freight/2022/01/impact-of-covid19-on-cargo-related-claims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https://unctad.org/system/files/official-document/dtltlbinf2021d1_en.pdf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https://www.forbes.com/sites/willyshih/2022/01/30/from-just-in-time-to-just-in-case-is-excess-and-obsolete-next/?sh=1d1d0e664daf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https://www.stlouisfed.org/timely-topics/is-covid-19-sole-cause-of-shipping-disruptions-delays</a:t>
            </a:r>
            <a:endParaRPr lang="en-US" sz="1400" dirty="0"/>
          </a:p>
          <a:p>
            <a:r>
              <a:rPr lang="en-US" sz="1400" dirty="0">
                <a:hlinkClick r:id="rId6"/>
              </a:rPr>
              <a:t>https://unctad.org/news/shipping-during-covid-19-why-container-freight-rates-have-surged</a:t>
            </a:r>
            <a:endParaRPr lang="en-US" sz="1400" dirty="0"/>
          </a:p>
          <a:p>
            <a:r>
              <a:rPr lang="en-US" sz="1400" dirty="0">
                <a:hlinkClick r:id="rId7"/>
              </a:rPr>
              <a:t>https://www.ncbi.nlm.nih.gov/pmc/articles/PMC8883137/</a:t>
            </a:r>
            <a:endParaRPr lang="en-US" sz="1400" dirty="0"/>
          </a:p>
          <a:p>
            <a:r>
              <a:rPr lang="en-US" sz="1400" dirty="0">
                <a:hlinkClick r:id="rId8"/>
              </a:rPr>
              <a:t>http://ieomsociety.org/proceedings/2021rome/301.pdf</a:t>
            </a:r>
            <a:endParaRPr lang="en-US" sz="1400" dirty="0"/>
          </a:p>
          <a:p>
            <a:r>
              <a:rPr lang="en-US" sz="1400" dirty="0">
                <a:hlinkClick r:id="rId9"/>
              </a:rPr>
              <a:t>https://www.insurancejournal.com/news/international/2023/02/13/707662.htm</a:t>
            </a:r>
            <a:endParaRPr lang="en-US" sz="1400" dirty="0"/>
          </a:p>
          <a:p>
            <a:r>
              <a:rPr lang="en-US" sz="1400" dirty="0">
                <a:hlinkClick r:id="rId10"/>
              </a:rPr>
              <a:t>https://www.forbes.com/sites/roberthart/2023/01/09/ship-refloated-after-getting-stuck-in-suez-canal-the-latest-incident-hitting-worlds-trade-artery/?sh=3e5bf6ba852b</a:t>
            </a:r>
            <a:endParaRPr lang="en-US" sz="1400" dirty="0"/>
          </a:p>
          <a:p>
            <a:r>
              <a:rPr lang="en-US" sz="1400" dirty="0">
                <a:hlinkClick r:id="rId11"/>
              </a:rPr>
              <a:t>https://www.insurancejournal.com/news/international/2021/03/25/606953.htm</a:t>
            </a:r>
            <a:endParaRPr lang="en-US" sz="1400" dirty="0"/>
          </a:p>
          <a:p>
            <a:r>
              <a:rPr lang="en-US" sz="1400" dirty="0">
                <a:hlinkClick r:id="rId12"/>
              </a:rPr>
              <a:t>https://www.insurancejournal.com/news/international/2023/02/24/709489.htm</a:t>
            </a:r>
            <a:endParaRPr lang="en-US" sz="1400" dirty="0"/>
          </a:p>
          <a:p>
            <a:r>
              <a:rPr lang="en-US" sz="1400" dirty="0">
                <a:hlinkClick r:id="rId13"/>
              </a:rPr>
              <a:t>https://www.insurancejournal.com/news/midwest/2023/02/21/708885.htm</a:t>
            </a:r>
            <a:endParaRPr lang="en-US" sz="1400" dirty="0"/>
          </a:p>
          <a:p>
            <a:r>
              <a:rPr lang="en-US" sz="1400" dirty="0">
                <a:hlinkClick r:id="rId14"/>
              </a:rPr>
              <a:t>https://www.insurancejournal.com/news/midwest/2023/03/07/710578.htm</a:t>
            </a:r>
            <a:endParaRPr lang="en-US" sz="1400" dirty="0"/>
          </a:p>
          <a:p>
            <a:r>
              <a:rPr lang="en-US" sz="1400" dirty="0">
                <a:hlinkClick r:id="rId15"/>
              </a:rPr>
              <a:t>https://www.cnn.com/2023/02/22/investing/norfolk-southern-share-repurchases/index.html</a:t>
            </a:r>
            <a:endParaRPr lang="en-US" sz="14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578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183991"/>
            <a:ext cx="9331788" cy="52322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Agenda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75279F-D89D-137F-854E-B9A4E09389F0}"/>
              </a:ext>
            </a:extLst>
          </p:cNvPr>
          <p:cNvGrpSpPr/>
          <p:nvPr/>
        </p:nvGrpSpPr>
        <p:grpSpPr>
          <a:xfrm>
            <a:off x="1037278" y="2772415"/>
            <a:ext cx="10260000" cy="2160000"/>
            <a:chOff x="1037278" y="2772415"/>
            <a:chExt cx="10260000" cy="2160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154D5F-661E-F6B5-3D25-6DA24044CC52}"/>
                </a:ext>
              </a:extLst>
            </p:cNvPr>
            <p:cNvSpPr/>
            <p:nvPr/>
          </p:nvSpPr>
          <p:spPr>
            <a:xfrm>
              <a:off x="1388278" y="2772415"/>
              <a:ext cx="1098000" cy="1098000"/>
            </a:xfrm>
            <a:prstGeom prst="ellipse">
              <a:avLst/>
            </a:prstGeom>
            <a:solidFill>
              <a:srgbClr val="FAD4CC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 descr="Crane">
              <a:extLst>
                <a:ext uri="{FF2B5EF4-FFF2-40B4-BE49-F238E27FC236}">
                  <a16:creationId xmlns:a16="http://schemas.microsoft.com/office/drawing/2014/main" id="{D1FA84C2-6F35-D086-E718-7ED9EB868726}"/>
                </a:ext>
              </a:extLst>
            </p:cNvPr>
            <p:cNvSpPr/>
            <p:nvPr/>
          </p:nvSpPr>
          <p:spPr>
            <a:xfrm>
              <a:off x="1622278" y="3006415"/>
              <a:ext cx="630000" cy="63000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DA1537C-AD41-B0ED-0242-D7F203DF5C42}"/>
                </a:ext>
              </a:extLst>
            </p:cNvPr>
            <p:cNvSpPr/>
            <p:nvPr/>
          </p:nvSpPr>
          <p:spPr>
            <a:xfrm>
              <a:off x="1037278" y="4212415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600" kern="1200" dirty="0"/>
                <a:t>Overview of cargo liability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87CC143-7FA1-1C6B-ED22-111E0E84DD66}"/>
                </a:ext>
              </a:extLst>
            </p:cNvPr>
            <p:cNvSpPr/>
            <p:nvPr/>
          </p:nvSpPr>
          <p:spPr>
            <a:xfrm>
              <a:off x="3503278" y="2772415"/>
              <a:ext cx="1098000" cy="109800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962976-285A-232B-3870-1BD3449E5F09}"/>
                </a:ext>
              </a:extLst>
            </p:cNvPr>
            <p:cNvSpPr/>
            <p:nvPr/>
          </p:nvSpPr>
          <p:spPr>
            <a:xfrm>
              <a:off x="3152278" y="4212415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600" kern="1200" dirty="0"/>
                <a:t>Carrier vs cargo liability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DE5334-1996-7AC8-3409-13F6D9D4BF74}"/>
                </a:ext>
              </a:extLst>
            </p:cNvPr>
            <p:cNvSpPr/>
            <p:nvPr/>
          </p:nvSpPr>
          <p:spPr>
            <a:xfrm>
              <a:off x="5638800" y="2819400"/>
              <a:ext cx="1098000" cy="109800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27" descr="Checkmark">
              <a:extLst>
                <a:ext uri="{FF2B5EF4-FFF2-40B4-BE49-F238E27FC236}">
                  <a16:creationId xmlns:a16="http://schemas.microsoft.com/office/drawing/2014/main" id="{62F0BE27-6482-A494-8551-B607B53D32D1}"/>
                </a:ext>
              </a:extLst>
            </p:cNvPr>
            <p:cNvSpPr/>
            <p:nvPr/>
          </p:nvSpPr>
          <p:spPr>
            <a:xfrm>
              <a:off x="3733802" y="2971803"/>
              <a:ext cx="630000" cy="63000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CCCE04A-29B8-CB8C-A1DB-EC4DFBB9AB69}"/>
                </a:ext>
              </a:extLst>
            </p:cNvPr>
            <p:cNvSpPr/>
            <p:nvPr/>
          </p:nvSpPr>
          <p:spPr>
            <a:xfrm>
              <a:off x="5267278" y="4212415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600" kern="1200" dirty="0"/>
                <a:t>Differences in how cargo is transported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C8A5E6-6967-C5B4-20D4-A969A27CB341}"/>
                </a:ext>
              </a:extLst>
            </p:cNvPr>
            <p:cNvSpPr/>
            <p:nvPr/>
          </p:nvSpPr>
          <p:spPr>
            <a:xfrm>
              <a:off x="7733278" y="2772415"/>
              <a:ext cx="1098000" cy="109800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 descr="Ruble">
              <a:extLst>
                <a:ext uri="{FF2B5EF4-FFF2-40B4-BE49-F238E27FC236}">
                  <a16:creationId xmlns:a16="http://schemas.microsoft.com/office/drawing/2014/main" id="{4BB7C423-FF23-FA6D-55CB-A9B5BC65FBB6}"/>
                </a:ext>
              </a:extLst>
            </p:cNvPr>
            <p:cNvSpPr/>
            <p:nvPr/>
          </p:nvSpPr>
          <p:spPr>
            <a:xfrm>
              <a:off x="7967278" y="3006415"/>
              <a:ext cx="630000" cy="63000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755437-07DF-41A3-E968-9239CDE1361D}"/>
                </a:ext>
              </a:extLst>
            </p:cNvPr>
            <p:cNvSpPr/>
            <p:nvPr/>
          </p:nvSpPr>
          <p:spPr>
            <a:xfrm>
              <a:off x="7382278" y="4212415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600" kern="1200" dirty="0"/>
                <a:t>Covid effects 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AF09E7-C194-A879-5D33-69F50321CE47}"/>
                </a:ext>
              </a:extLst>
            </p:cNvPr>
            <p:cNvSpPr/>
            <p:nvPr/>
          </p:nvSpPr>
          <p:spPr>
            <a:xfrm>
              <a:off x="9848278" y="2772415"/>
              <a:ext cx="1098000" cy="109800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 descr="Pound">
              <a:extLst>
                <a:ext uri="{FF2B5EF4-FFF2-40B4-BE49-F238E27FC236}">
                  <a16:creationId xmlns:a16="http://schemas.microsoft.com/office/drawing/2014/main" id="{AD2A520D-516A-B334-AAA3-81B286FC26D2}"/>
                </a:ext>
              </a:extLst>
            </p:cNvPr>
            <p:cNvSpPr/>
            <p:nvPr/>
          </p:nvSpPr>
          <p:spPr>
            <a:xfrm>
              <a:off x="10082278" y="3006415"/>
              <a:ext cx="630000" cy="63000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218006-CE97-5127-42AF-1873C4003953}"/>
                </a:ext>
              </a:extLst>
            </p:cNvPr>
            <p:cNvSpPr/>
            <p:nvPr/>
          </p:nvSpPr>
          <p:spPr>
            <a:xfrm>
              <a:off x="9497278" y="4212415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600" kern="1200" dirty="0"/>
                <a:t>future of cargo liability</a:t>
              </a:r>
            </a:p>
          </p:txBody>
        </p:sp>
        <p:sp>
          <p:nvSpPr>
            <p:cNvPr id="25" name="Rectangle 24" descr="Bus">
              <a:extLst>
                <a:ext uri="{FF2B5EF4-FFF2-40B4-BE49-F238E27FC236}">
                  <a16:creationId xmlns:a16="http://schemas.microsoft.com/office/drawing/2014/main" id="{89020852-4635-31A9-6B00-F3EE7853AF92}"/>
                </a:ext>
              </a:extLst>
            </p:cNvPr>
            <p:cNvSpPr/>
            <p:nvPr/>
          </p:nvSpPr>
          <p:spPr>
            <a:xfrm>
              <a:off x="5867400" y="3048000"/>
              <a:ext cx="630000" cy="63000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4589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6314-649A-2467-5D16-88CCF6CA6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Cargo Liability?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4369F-5C39-3840-25A5-766829882C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411817"/>
            <a:ext cx="5562599" cy="48811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Insurance product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Covers shippers of goods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Reduces risk exposure while goods are going from A</a:t>
            </a:r>
            <a:r>
              <a:rPr lang="en-US" dirty="0">
                <a:sym typeface="Wingdings" panose="05000000000000000000" pitchFamily="2" charset="2"/>
              </a:rPr>
              <a:t>B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Coverage forms vary widely</a:t>
            </a:r>
          </a:p>
        </p:txBody>
      </p:sp>
      <p:pic>
        <p:nvPicPr>
          <p:cNvPr id="8" name="Picture 7" descr="Cargo shipping containers in a pile and on a semi-truck at a harbor">
            <a:extLst>
              <a:ext uri="{FF2B5EF4-FFF2-40B4-BE49-F238E27FC236}">
                <a16:creationId xmlns:a16="http://schemas.microsoft.com/office/drawing/2014/main" id="{BF3E5C4B-D730-44FB-2368-A2153E6D1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87" y="1776798"/>
            <a:ext cx="4546601" cy="34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9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A9F3-FD72-B05C-C72B-D9FB65BBE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Cargo Liability and Carrier Liability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7C9188-C9C4-FE60-783A-B7942F659C1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06117040"/>
              </p:ext>
            </p:extLst>
          </p:nvPr>
        </p:nvGraphicFramePr>
        <p:xfrm>
          <a:off x="514948" y="1250214"/>
          <a:ext cx="6692163" cy="488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24CDB4-C187-81DF-632C-D09A0CF5FC8E}"/>
              </a:ext>
            </a:extLst>
          </p:cNvPr>
          <p:cNvSpPr/>
          <p:nvPr/>
        </p:nvSpPr>
        <p:spPr>
          <a:xfrm>
            <a:off x="5211518" y="1541444"/>
            <a:ext cx="5089076" cy="1480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A56C8-A1D2-9301-9181-956F9D8643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116" y="4040213"/>
            <a:ext cx="6253478" cy="1665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116B94-436F-7D79-EC0F-E5107578D08E}"/>
              </a:ext>
            </a:extLst>
          </p:cNvPr>
          <p:cNvSpPr txBox="1"/>
          <p:nvPr/>
        </p:nvSpPr>
        <p:spPr>
          <a:xfrm>
            <a:off x="2188183" y="2105931"/>
            <a:ext cx="371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 Liability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E997C-5A03-8F0E-CFAD-8A90CAB7BDEE}"/>
              </a:ext>
            </a:extLst>
          </p:cNvPr>
          <p:cNvSpPr txBox="1"/>
          <p:nvPr/>
        </p:nvSpPr>
        <p:spPr>
          <a:xfrm>
            <a:off x="2468790" y="3484867"/>
            <a:ext cx="278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Liability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2C670-6904-4DC7-C002-23C7B9A6DACC}"/>
              </a:ext>
            </a:extLst>
          </p:cNvPr>
          <p:cNvSpPr txBox="1"/>
          <p:nvPr/>
        </p:nvSpPr>
        <p:spPr>
          <a:xfrm>
            <a:off x="5417457" y="1730154"/>
            <a:ext cx="508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Added layer of coverage, optional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Often insures full value of cargo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Shipper must prove carrier negligence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C4CCC-C946-A7DB-9D2D-D93287B5A24C}"/>
              </a:ext>
            </a:extLst>
          </p:cNvPr>
          <p:cNvSpPr txBox="1"/>
          <p:nvPr/>
        </p:nvSpPr>
        <p:spPr>
          <a:xfrm>
            <a:off x="4297798" y="4411409"/>
            <a:ext cx="6208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Required by law for carriers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Listed in the contract of carriage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Covers a limited amount of the total value of goods</a:t>
            </a:r>
          </a:p>
        </p:txBody>
      </p:sp>
    </p:spTree>
    <p:extLst>
      <p:ext uri="{BB962C8B-B14F-4D97-AF65-F5344CB8AC3E}">
        <p14:creationId xmlns:p14="http://schemas.microsoft.com/office/powerpoint/2010/main" val="397611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FA07-4D95-B7D2-00D2-7DFFB321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183991"/>
            <a:ext cx="9331788" cy="52322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Cargo and Carrier Liability Key Points for COVID Effects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1978A3-DA84-7EBD-AE31-DC22A3A5A63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47547864"/>
              </p:ext>
            </p:extLst>
          </p:nvPr>
        </p:nvGraphicFramePr>
        <p:xfrm>
          <a:off x="762000" y="1676400"/>
          <a:ext cx="10134599" cy="399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24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F043-6976-A43A-0C91-EA172BB0D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Does Possession or Language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6C327-C6B2-965F-D31F-7DE6D0FB0A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Financial responsibility</a:t>
            </a:r>
          </a:p>
          <a:p>
            <a:pPr>
              <a:spcAft>
                <a:spcPts val="600"/>
              </a:spcAft>
            </a:pPr>
            <a:r>
              <a:rPr lang="en-US" dirty="0"/>
              <a:t>Perils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Allowable deviations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burned 100 US dollar banknotes">
            <a:extLst>
              <a:ext uri="{FF2B5EF4-FFF2-40B4-BE49-F238E27FC236}">
                <a16:creationId xmlns:a16="http://schemas.microsoft.com/office/drawing/2014/main" id="{084CCA89-2510-45AA-9877-8A3858F9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2133600"/>
            <a:ext cx="4821747" cy="32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2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CE78-55FF-2731-3240-CF4E9E900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Norfolk Southern Railway</a:t>
            </a:r>
          </a:p>
        </p:txBody>
      </p:sp>
      <p:pic>
        <p:nvPicPr>
          <p:cNvPr id="16" name="Content Placeholder 15" descr="Train track junctions">
            <a:extLst>
              <a:ext uri="{FF2B5EF4-FFF2-40B4-BE49-F238E27FC236}">
                <a16:creationId xmlns:a16="http://schemas.microsoft.com/office/drawing/2014/main" id="{6922B04C-DD1E-CA27-FCCA-4551DEFBD25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4306"/>
            <a:ext cx="5181600" cy="346915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4BCB7F-91DC-C98C-0E00-62F14B66AC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447800"/>
            <a:ext cx="5181599" cy="4881197"/>
          </a:xfrm>
        </p:spPr>
        <p:txBody>
          <a:bodyPr>
            <a:normAutofit/>
          </a:bodyPr>
          <a:lstStyle/>
          <a:p>
            <a:r>
              <a:rPr lang="en-US" dirty="0"/>
              <a:t>20,000 miles of track</a:t>
            </a:r>
          </a:p>
          <a:p>
            <a:r>
              <a:rPr lang="en-US" dirty="0"/>
              <a:t>Three major train derailments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February 3, 2023: East Palestine, OH*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February 16, 2023: Van Buren Township, MI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March 4, 2023: Springfield, OH</a:t>
            </a:r>
          </a:p>
          <a:p>
            <a:r>
              <a:rPr lang="en-US" dirty="0"/>
              <a:t>$1.1 billion liability coverage insurance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*Hazardous material was spilled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C9FB-16AB-4B62-DB50-9B45D862F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Freight Claim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32CB-455C-5A50-CD9D-0A6A5833BD8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Theft and lost in transit</a:t>
            </a:r>
          </a:p>
          <a:p>
            <a:pPr>
              <a:spcAft>
                <a:spcPts val="600"/>
              </a:spcAft>
            </a:pPr>
            <a:r>
              <a:rPr lang="en-US" dirty="0"/>
              <a:t>Damage to goods</a:t>
            </a:r>
          </a:p>
          <a:p>
            <a:pPr>
              <a:spcAft>
                <a:spcPts val="600"/>
              </a:spcAft>
            </a:pPr>
            <a:r>
              <a:rPr lang="en-US" dirty="0"/>
              <a:t>Shortage of goods</a:t>
            </a:r>
          </a:p>
          <a:p>
            <a:pPr>
              <a:spcAft>
                <a:spcPts val="600"/>
              </a:spcAft>
            </a:pPr>
            <a:r>
              <a:rPr lang="en-US" dirty="0"/>
              <a:t>Concealed shortage/damage</a:t>
            </a:r>
          </a:p>
          <a:p>
            <a:endParaRPr lang="en-US" dirty="0"/>
          </a:p>
        </p:txBody>
      </p:sp>
      <p:pic>
        <p:nvPicPr>
          <p:cNvPr id="6" name="Content Placeholder 5" descr="Freight train in mountain landscape">
            <a:extLst>
              <a:ext uri="{FF2B5EF4-FFF2-40B4-BE49-F238E27FC236}">
                <a16:creationId xmlns:a16="http://schemas.microsoft.com/office/drawing/2014/main" id="{8A8E76FD-BDB4-1729-CABB-6F7CBBB43BF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2356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306624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nnacle Brand Colors">
      <a:dk1>
        <a:srgbClr val="000000"/>
      </a:dk1>
      <a:lt1>
        <a:srgbClr val="FFFFFF"/>
      </a:lt1>
      <a:dk2>
        <a:srgbClr val="4C4C4F"/>
      </a:dk2>
      <a:lt2>
        <a:srgbClr val="EEECE1"/>
      </a:lt2>
      <a:accent1>
        <a:srgbClr val="F26C20"/>
      </a:accent1>
      <a:accent2>
        <a:srgbClr val="8D84C0"/>
      </a:accent2>
      <a:accent3>
        <a:srgbClr val="8BA7D8"/>
      </a:accent3>
      <a:accent4>
        <a:srgbClr val="71B0C7"/>
      </a:accent4>
      <a:accent5>
        <a:srgbClr val="1E8979"/>
      </a:accent5>
      <a:accent6>
        <a:srgbClr val="627798"/>
      </a:accent6>
      <a:hlink>
        <a:srgbClr val="726B9B"/>
      </a:hlink>
      <a:folHlink>
        <a:srgbClr val="517D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10761</TotalTime>
  <Words>789</Words>
  <Application>Microsoft Office PowerPoint</Application>
  <PresentationFormat>Widescreen</PresentationFormat>
  <Paragraphs>178</Paragraphs>
  <Slides>22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Lost In Transit Helping you navigate cargo liability</vt:lpstr>
      <vt:lpstr>Presenters </vt:lpstr>
      <vt:lpstr>Agenda</vt:lpstr>
      <vt:lpstr>What is Cargo Liability?</vt:lpstr>
      <vt:lpstr>Cargo Liability and Carrier Liability</vt:lpstr>
      <vt:lpstr>Cargo and Carrier Liability Key Points for COVID Effects</vt:lpstr>
      <vt:lpstr>Why Does Possession or Language Matter? </vt:lpstr>
      <vt:lpstr>Norfolk Southern Railway</vt:lpstr>
      <vt:lpstr>Freight Claim Trends</vt:lpstr>
      <vt:lpstr>Air Claim Trends  </vt:lpstr>
      <vt:lpstr>How COVID Altered Industry Norms</vt:lpstr>
      <vt:lpstr>Marine Claim Trends</vt:lpstr>
      <vt:lpstr>Where is the Action Domestically?</vt:lpstr>
      <vt:lpstr>Suez Canal - Background</vt:lpstr>
      <vt:lpstr>Suez Canal – Ever Given 2021</vt:lpstr>
      <vt:lpstr>How COVID Altered Industry Norms</vt:lpstr>
      <vt:lpstr>Available Cargo Liability Endorsements</vt:lpstr>
      <vt:lpstr>Russo-Ukrainian War</vt:lpstr>
      <vt:lpstr>Russo-Ukrainian War: A Year Later</vt:lpstr>
      <vt:lpstr>What Does the Future Hold for Cargo Liability?</vt:lpstr>
      <vt:lpstr>THANK YOU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PinnacleMarketingGroup@pinnacleactuaries.com</dc:creator>
  <cp:lastModifiedBy>Miller, Jessica</cp:lastModifiedBy>
  <cp:revision>126</cp:revision>
  <dcterms:created xsi:type="dcterms:W3CDTF">2012-11-15T15:32:41Z</dcterms:created>
  <dcterms:modified xsi:type="dcterms:W3CDTF">2023-03-29T13:49:03Z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2d710b-8a11-4dbe-a6d6-4f4bf8052d7d_Enabled">
    <vt:lpwstr>true</vt:lpwstr>
  </property>
  <property fmtid="{D5CDD505-2E9C-101B-9397-08002B2CF9AE}" pid="3" name="MSIP_Label_2f2d710b-8a11-4dbe-a6d6-4f4bf8052d7d_SetDate">
    <vt:lpwstr>2023-02-07T23:12:03Z</vt:lpwstr>
  </property>
  <property fmtid="{D5CDD505-2E9C-101B-9397-08002B2CF9AE}" pid="4" name="MSIP_Label_2f2d710b-8a11-4dbe-a6d6-4f4bf8052d7d_Method">
    <vt:lpwstr>Standard</vt:lpwstr>
  </property>
  <property fmtid="{D5CDD505-2E9C-101B-9397-08002B2CF9AE}" pid="5" name="MSIP_Label_2f2d710b-8a11-4dbe-a6d6-4f4bf8052d7d_Name">
    <vt:lpwstr>defa4170-0d19-0005-0004-bc88714345d2</vt:lpwstr>
  </property>
  <property fmtid="{D5CDD505-2E9C-101B-9397-08002B2CF9AE}" pid="6" name="MSIP_Label_2f2d710b-8a11-4dbe-a6d6-4f4bf8052d7d_SiteId">
    <vt:lpwstr>d65af3e7-5261-40c7-9820-17c1694bd8cb</vt:lpwstr>
  </property>
  <property fmtid="{D5CDD505-2E9C-101B-9397-08002B2CF9AE}" pid="7" name="MSIP_Label_2f2d710b-8a11-4dbe-a6d6-4f4bf8052d7d_ActionId">
    <vt:lpwstr>e53e01dd-04eb-4dfb-86c6-48850f5f187f</vt:lpwstr>
  </property>
  <property fmtid="{D5CDD505-2E9C-101B-9397-08002B2CF9AE}" pid="8" name="MSIP_Label_2f2d710b-8a11-4dbe-a6d6-4f4bf8052d7d_ContentBits">
    <vt:lpwstr>0</vt:lpwstr>
  </property>
</Properties>
</file>