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4"/>
  </p:notesMasterIdLst>
  <p:sldIdLst>
    <p:sldId id="256" r:id="rId2"/>
    <p:sldId id="262" r:id="rId3"/>
    <p:sldId id="272" r:id="rId4"/>
    <p:sldId id="275" r:id="rId5"/>
    <p:sldId id="276" r:id="rId6"/>
    <p:sldId id="273" r:id="rId7"/>
    <p:sldId id="274" r:id="rId8"/>
    <p:sldId id="277" r:id="rId9"/>
    <p:sldId id="264" r:id="rId10"/>
    <p:sldId id="265" r:id="rId11"/>
    <p:sldId id="289" r:id="rId12"/>
    <p:sldId id="288" r:id="rId13"/>
    <p:sldId id="267" r:id="rId14"/>
    <p:sldId id="280" r:id="rId15"/>
    <p:sldId id="290" r:id="rId16"/>
    <p:sldId id="284" r:id="rId17"/>
    <p:sldId id="287" r:id="rId18"/>
    <p:sldId id="285" r:id="rId19"/>
    <p:sldId id="269" r:id="rId20"/>
    <p:sldId id="270" r:id="rId21"/>
    <p:sldId id="259"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B01"/>
    <a:srgbClr val="72B1C8"/>
    <a:srgbClr val="8D85C0"/>
    <a:srgbClr val="4D4D4D"/>
    <a:srgbClr val="F36C21"/>
    <a:srgbClr val="8BA9D8"/>
    <a:srgbClr val="FF6900"/>
    <a:srgbClr val="FBA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349" autoAdjust="0"/>
  </p:normalViewPr>
  <p:slideViewPr>
    <p:cSldViewPr showGuides="1">
      <p:cViewPr varScale="1">
        <p:scale>
          <a:sx n="66" d="100"/>
          <a:sy n="66" d="100"/>
        </p:scale>
        <p:origin x="576" y="3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41792-DD16-4D1E-9254-C4E5E0DD0E0F}"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9C9B5C-4DC9-4397-A621-FE6CCBED923D}">
      <dgm:prSet phldrT="[Text]" custT="1"/>
      <dgm:spPr>
        <a:ln>
          <a:solidFill>
            <a:srgbClr val="FE6B01"/>
          </a:solidFill>
        </a:ln>
      </dgm:spPr>
      <dgm:t>
        <a:bodyPr/>
        <a:lstStyle/>
        <a:p>
          <a:r>
            <a:rPr lang="en-US" sz="1700" b="1" dirty="0">
              <a:latin typeface="Calibri" panose="020F0502020204030204" pitchFamily="34" charset="0"/>
              <a:cs typeface="Calibri" panose="020F0502020204030204" pitchFamily="34" charset="0"/>
            </a:rPr>
            <a:t>1834</a:t>
          </a:r>
          <a:r>
            <a:rPr lang="en-US" sz="1700" dirty="0">
              <a:latin typeface="Calibri Light" panose="020F0302020204030204" pitchFamily="34" charset="0"/>
              <a:cs typeface="Calibri Light" panose="020F0302020204030204" pitchFamily="34" charset="0"/>
            </a:rPr>
            <a:t> </a:t>
          </a:r>
          <a:r>
            <a:rPr lang="en-US" sz="1700" dirty="0" smtClean="0">
              <a:latin typeface="Calibri Light" panose="020F0302020204030204" pitchFamily="34" charset="0"/>
              <a:cs typeface="Calibri Light" panose="020F0302020204030204" pitchFamily="34" charset="0"/>
            </a:rPr>
            <a:t>– First </a:t>
          </a:r>
          <a:r>
            <a:rPr lang="en-US" sz="1700" dirty="0">
              <a:latin typeface="Calibri Light" panose="020F0302020204030204" pitchFamily="34" charset="0"/>
              <a:cs typeface="Calibri Light" panose="020F0302020204030204" pitchFamily="34" charset="0"/>
            </a:rPr>
            <a:t>“cyber” crime via telegraph</a:t>
          </a:r>
        </a:p>
      </dgm:t>
    </dgm:pt>
    <dgm:pt modelId="{AE194C29-6755-49A0-A9D9-F73D172A6A5C}" type="parTrans" cxnId="{F017511C-99A8-4C30-9BD0-3974AE2E9D6C}">
      <dgm:prSet/>
      <dgm:spPr/>
      <dgm:t>
        <a:bodyPr/>
        <a:lstStyle/>
        <a:p>
          <a:endParaRPr lang="en-US">
            <a:latin typeface="Calibri Light" panose="020F0302020204030204" pitchFamily="34" charset="0"/>
            <a:cs typeface="Calibri Light" panose="020F0302020204030204" pitchFamily="34" charset="0"/>
          </a:endParaRPr>
        </a:p>
      </dgm:t>
    </dgm:pt>
    <dgm:pt modelId="{86A5C03D-5059-447A-B87B-B9AF2E5FC398}" type="sibTrans" cxnId="{F017511C-99A8-4C30-9BD0-3974AE2E9D6C}">
      <dgm:prSet/>
      <dgm:spPr/>
      <dgm:t>
        <a:bodyPr/>
        <a:lstStyle/>
        <a:p>
          <a:endParaRPr lang="en-US">
            <a:latin typeface="Calibri Light" panose="020F0302020204030204" pitchFamily="34" charset="0"/>
            <a:cs typeface="Calibri Light" panose="020F0302020204030204" pitchFamily="34" charset="0"/>
          </a:endParaRPr>
        </a:p>
      </dgm:t>
    </dgm:pt>
    <dgm:pt modelId="{E38C7DF6-63BA-42E7-9245-43B7A653F2EC}">
      <dgm:prSet phldrT="[Text]" custT="1"/>
      <dgm:spPr>
        <a:ln>
          <a:solidFill>
            <a:srgbClr val="FE6B01"/>
          </a:solidFill>
        </a:ln>
      </dgm:spPr>
      <dgm:t>
        <a:bodyPr/>
        <a:lstStyle/>
        <a:p>
          <a:r>
            <a:rPr lang="en-US" sz="1700" b="1" dirty="0">
              <a:latin typeface="Calibri" panose="020F0502020204030204" pitchFamily="34" charset="0"/>
              <a:cs typeface="Calibri" panose="020F0502020204030204" pitchFamily="34" charset="0"/>
            </a:rPr>
            <a:t>2003</a:t>
          </a:r>
          <a:r>
            <a:rPr lang="en-US" sz="1600" dirty="0">
              <a:latin typeface="Calibri Light" panose="020F0302020204030204" pitchFamily="34" charset="0"/>
              <a:cs typeface="Calibri Light" panose="020F0302020204030204" pitchFamily="34" charset="0"/>
            </a:rPr>
            <a:t> </a:t>
          </a:r>
          <a:r>
            <a:rPr lang="en-US" sz="1600" dirty="0" smtClean="0">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CA 1</a:t>
          </a:r>
          <a:r>
            <a:rPr lang="en-US" sz="1600" baseline="30000" dirty="0">
              <a:latin typeface="Calibri Light" panose="020F0302020204030204" pitchFamily="34" charset="0"/>
              <a:cs typeface="Calibri Light" panose="020F0302020204030204" pitchFamily="34" charset="0"/>
            </a:rPr>
            <a:t>st</a:t>
          </a:r>
          <a:r>
            <a:rPr lang="en-US" sz="1600" dirty="0">
              <a:latin typeface="Calibri Light" panose="020F0302020204030204" pitchFamily="34" charset="0"/>
              <a:cs typeface="Calibri Light" panose="020F0302020204030204" pitchFamily="34" charset="0"/>
            </a:rPr>
            <a:t> </a:t>
          </a:r>
          <a:r>
            <a:rPr lang="en-US" sz="1600" dirty="0" smtClean="0">
              <a:latin typeface="Calibri Light" panose="020F0302020204030204" pitchFamily="34" charset="0"/>
              <a:cs typeface="Calibri Light" panose="020F0302020204030204" pitchFamily="34" charset="0"/>
            </a:rPr>
            <a:t/>
          </a:r>
          <a:br>
            <a:rPr lang="en-US" sz="1600" dirty="0" smtClean="0">
              <a:latin typeface="Calibri Light" panose="020F0302020204030204" pitchFamily="34" charset="0"/>
              <a:cs typeface="Calibri Light" panose="020F0302020204030204" pitchFamily="34" charset="0"/>
            </a:rPr>
          </a:br>
          <a:r>
            <a:rPr lang="en-US" sz="1600" dirty="0" smtClean="0">
              <a:latin typeface="Calibri Light" panose="020F0302020204030204" pitchFamily="34" charset="0"/>
              <a:cs typeface="Calibri Light" panose="020F0302020204030204" pitchFamily="34" charset="0"/>
            </a:rPr>
            <a:t>Data Breach </a:t>
          </a:r>
          <a:br>
            <a:rPr lang="en-US" sz="1600" dirty="0" smtClean="0">
              <a:latin typeface="Calibri Light" panose="020F0302020204030204" pitchFamily="34" charset="0"/>
              <a:cs typeface="Calibri Light" panose="020F0302020204030204" pitchFamily="34" charset="0"/>
            </a:rPr>
          </a:br>
          <a:r>
            <a:rPr lang="en-US" sz="1600" dirty="0" smtClean="0">
              <a:latin typeface="Calibri Light" panose="020F0302020204030204" pitchFamily="34" charset="0"/>
              <a:cs typeface="Calibri Light" panose="020F0302020204030204" pitchFamily="34" charset="0"/>
            </a:rPr>
            <a:t>Notification Law</a:t>
          </a:r>
          <a:endParaRPr lang="en-US" sz="1600" dirty="0">
            <a:latin typeface="Calibri Light" panose="020F0302020204030204" pitchFamily="34" charset="0"/>
            <a:cs typeface="Calibri Light" panose="020F0302020204030204" pitchFamily="34" charset="0"/>
          </a:endParaRPr>
        </a:p>
      </dgm:t>
    </dgm:pt>
    <dgm:pt modelId="{043DBB50-EE4F-4C1A-8326-41F07B812812}" type="parTrans" cxnId="{E95F8ECA-B386-4E2B-97E1-C643B97E9EE5}">
      <dgm:prSet/>
      <dgm:spPr/>
      <dgm:t>
        <a:bodyPr/>
        <a:lstStyle/>
        <a:p>
          <a:endParaRPr lang="en-US">
            <a:latin typeface="Calibri Light" panose="020F0302020204030204" pitchFamily="34" charset="0"/>
            <a:cs typeface="Calibri Light" panose="020F0302020204030204" pitchFamily="34" charset="0"/>
          </a:endParaRPr>
        </a:p>
      </dgm:t>
    </dgm:pt>
    <dgm:pt modelId="{8704A57A-E101-40C3-A0FF-0FB4BD1B578E}" type="sibTrans" cxnId="{E95F8ECA-B386-4E2B-97E1-C643B97E9EE5}">
      <dgm:prSet/>
      <dgm:spPr/>
      <dgm:t>
        <a:bodyPr/>
        <a:lstStyle/>
        <a:p>
          <a:endParaRPr lang="en-US">
            <a:latin typeface="Calibri Light" panose="020F0302020204030204" pitchFamily="34" charset="0"/>
            <a:cs typeface="Calibri Light" panose="020F0302020204030204" pitchFamily="34" charset="0"/>
          </a:endParaRPr>
        </a:p>
      </dgm:t>
    </dgm:pt>
    <dgm:pt modelId="{03B81B6C-E6DE-4DB9-8DBB-0CED7EC5F179}">
      <dgm:prSet phldrT="[Text]" custT="1"/>
      <dgm:spPr>
        <a:ln>
          <a:solidFill>
            <a:srgbClr val="FE6B01"/>
          </a:solidFill>
        </a:ln>
      </dgm:spPr>
      <dgm:t>
        <a:bodyPr/>
        <a:lstStyle/>
        <a:p>
          <a:r>
            <a:rPr lang="en-US" sz="1700" b="1" dirty="0">
              <a:latin typeface="Calibri" panose="020F0502020204030204" pitchFamily="34" charset="0"/>
              <a:cs typeface="Calibri" panose="020F0502020204030204" pitchFamily="34" charset="0"/>
            </a:rPr>
            <a:t>2017</a:t>
          </a:r>
          <a:r>
            <a:rPr lang="en-US" sz="1700" dirty="0">
              <a:latin typeface="Calibri Light" panose="020F0302020204030204" pitchFamily="34" charset="0"/>
              <a:cs typeface="Calibri Light" panose="020F0302020204030204" pitchFamily="34" charset="0"/>
            </a:rPr>
            <a:t> – Equifax </a:t>
          </a:r>
          <a:r>
            <a:rPr lang="en-US" sz="1700" dirty="0" smtClean="0">
              <a:latin typeface="Calibri Light" panose="020F0302020204030204" pitchFamily="34" charset="0"/>
              <a:cs typeface="Calibri Light" panose="020F0302020204030204" pitchFamily="34" charset="0"/>
            </a:rPr>
            <a:t>breach</a:t>
          </a:r>
          <a:endParaRPr lang="en-US" sz="1700" dirty="0">
            <a:latin typeface="Calibri Light" panose="020F0302020204030204" pitchFamily="34" charset="0"/>
            <a:cs typeface="Calibri Light" panose="020F0302020204030204" pitchFamily="34" charset="0"/>
          </a:endParaRPr>
        </a:p>
      </dgm:t>
    </dgm:pt>
    <dgm:pt modelId="{C58CE289-D1DC-4408-B1A6-08A85887FA58}" type="parTrans" cxnId="{0685ECD2-9244-43DB-90EA-A1B4E5DA0ADF}">
      <dgm:prSet/>
      <dgm:spPr/>
      <dgm:t>
        <a:bodyPr/>
        <a:lstStyle/>
        <a:p>
          <a:endParaRPr lang="en-US">
            <a:latin typeface="Calibri Light" panose="020F0302020204030204" pitchFamily="34" charset="0"/>
            <a:cs typeface="Calibri Light" panose="020F0302020204030204" pitchFamily="34" charset="0"/>
          </a:endParaRPr>
        </a:p>
      </dgm:t>
    </dgm:pt>
    <dgm:pt modelId="{ADA6EAB6-6103-414C-9642-6009E5F311F6}" type="sibTrans" cxnId="{0685ECD2-9244-43DB-90EA-A1B4E5DA0ADF}">
      <dgm:prSet/>
      <dgm:spPr/>
      <dgm:t>
        <a:bodyPr/>
        <a:lstStyle/>
        <a:p>
          <a:endParaRPr lang="en-US">
            <a:latin typeface="Calibri Light" panose="020F0302020204030204" pitchFamily="34" charset="0"/>
            <a:cs typeface="Calibri Light" panose="020F0302020204030204" pitchFamily="34" charset="0"/>
          </a:endParaRPr>
        </a:p>
      </dgm:t>
    </dgm:pt>
    <dgm:pt modelId="{47C88C1E-8226-4D9B-B71C-4F5E1E9AA7EE}">
      <dgm:prSet custT="1"/>
      <dgm:spPr>
        <a:ln>
          <a:solidFill>
            <a:srgbClr val="FE6B01"/>
          </a:solidFill>
        </a:ln>
      </dgm:spPr>
      <dgm:t>
        <a:bodyPr/>
        <a:lstStyle/>
        <a:p>
          <a:r>
            <a:rPr lang="en-US" sz="1700" b="1" dirty="0">
              <a:latin typeface="Calibri" panose="020F0502020204030204" pitchFamily="34" charset="0"/>
              <a:cs typeface="Calibri" panose="020F0502020204030204" pitchFamily="34" charset="0"/>
            </a:rPr>
            <a:t>1997 </a:t>
          </a:r>
          <a:r>
            <a:rPr lang="en-US" sz="1700" dirty="0" smtClean="0">
              <a:latin typeface="Calibri Light" panose="020F0302020204030204" pitchFamily="34" charset="0"/>
              <a:cs typeface="Calibri Light" panose="020F0302020204030204" pitchFamily="34" charset="0"/>
            </a:rPr>
            <a:t>– </a:t>
          </a:r>
          <a:r>
            <a:rPr lang="en-US" sz="1700" dirty="0">
              <a:latin typeface="Calibri Light" panose="020F0302020204030204" pitchFamily="34" charset="0"/>
              <a:cs typeface="Calibri Light" panose="020F0302020204030204" pitchFamily="34" charset="0"/>
            </a:rPr>
            <a:t>1</a:t>
          </a:r>
          <a:r>
            <a:rPr lang="en-US" sz="1700" baseline="30000" dirty="0">
              <a:latin typeface="Calibri Light" panose="020F0302020204030204" pitchFamily="34" charset="0"/>
              <a:cs typeface="Calibri Light" panose="020F0302020204030204" pitchFamily="34" charset="0"/>
            </a:rPr>
            <a:t>st</a:t>
          </a:r>
          <a:r>
            <a:rPr lang="en-US" sz="1700" dirty="0">
              <a:latin typeface="Calibri Light" panose="020F0302020204030204" pitchFamily="34" charset="0"/>
              <a:cs typeface="Calibri Light" panose="020F0302020204030204" pitchFamily="34" charset="0"/>
            </a:rPr>
            <a:t> cyber policy issued by AIG</a:t>
          </a:r>
        </a:p>
      </dgm:t>
    </dgm:pt>
    <dgm:pt modelId="{F0E9DB0B-4394-4970-82A7-FE95B1C5401A}" type="parTrans" cxnId="{2CCD926A-7376-4FA5-B3D7-F5EDD25CD938}">
      <dgm:prSet/>
      <dgm:spPr/>
      <dgm:t>
        <a:bodyPr/>
        <a:lstStyle/>
        <a:p>
          <a:endParaRPr lang="en-US">
            <a:latin typeface="Calibri Light" panose="020F0302020204030204" pitchFamily="34" charset="0"/>
            <a:cs typeface="Calibri Light" panose="020F0302020204030204" pitchFamily="34" charset="0"/>
          </a:endParaRPr>
        </a:p>
      </dgm:t>
    </dgm:pt>
    <dgm:pt modelId="{9ABA02F4-02A8-4D55-A8E4-D4618F48E4C2}" type="sibTrans" cxnId="{2CCD926A-7376-4FA5-B3D7-F5EDD25CD938}">
      <dgm:prSet/>
      <dgm:spPr/>
      <dgm:t>
        <a:bodyPr/>
        <a:lstStyle/>
        <a:p>
          <a:endParaRPr lang="en-US">
            <a:latin typeface="Calibri Light" panose="020F0302020204030204" pitchFamily="34" charset="0"/>
            <a:cs typeface="Calibri Light" panose="020F0302020204030204" pitchFamily="34" charset="0"/>
          </a:endParaRPr>
        </a:p>
      </dgm:t>
    </dgm:pt>
    <dgm:pt modelId="{EF7B34B0-7964-406D-AD00-8AFC4FC5EF1D}" type="pres">
      <dgm:prSet presAssocID="{A7641792-DD16-4D1E-9254-C4E5E0DD0E0F}" presName="Name0" presStyleCnt="0">
        <dgm:presLayoutVars>
          <dgm:dir/>
          <dgm:resizeHandles val="exact"/>
        </dgm:presLayoutVars>
      </dgm:prSet>
      <dgm:spPr/>
    </dgm:pt>
    <dgm:pt modelId="{34B08F7A-A05D-4B13-B095-2A47E1A26598}" type="pres">
      <dgm:prSet presAssocID="{589C9B5C-4DC9-4397-A621-FE6CCBED923D}" presName="composite" presStyleCnt="0"/>
      <dgm:spPr/>
    </dgm:pt>
    <dgm:pt modelId="{E703E023-B678-40CD-9E54-EC74F92CF45F}" type="pres">
      <dgm:prSet presAssocID="{589C9B5C-4DC9-4397-A621-FE6CCBED923D}" presName="bgChev" presStyleLbl="node1" presStyleIdx="0" presStyleCnt="4"/>
      <dgm:spPr>
        <a:solidFill>
          <a:srgbClr val="FE6B01"/>
        </a:solidFill>
      </dgm:spPr>
    </dgm:pt>
    <dgm:pt modelId="{287D21B7-9493-4202-B44B-8B3DE7AFF5D1}" type="pres">
      <dgm:prSet presAssocID="{589C9B5C-4DC9-4397-A621-FE6CCBED923D}" presName="txNode" presStyleLbl="fgAcc1" presStyleIdx="0" presStyleCnt="4">
        <dgm:presLayoutVars>
          <dgm:bulletEnabled val="1"/>
        </dgm:presLayoutVars>
      </dgm:prSet>
      <dgm:spPr/>
      <dgm:t>
        <a:bodyPr/>
        <a:lstStyle/>
        <a:p>
          <a:endParaRPr lang="en-US"/>
        </a:p>
      </dgm:t>
    </dgm:pt>
    <dgm:pt modelId="{785A7454-0FB8-4E92-B73E-5D0CB38C6420}" type="pres">
      <dgm:prSet presAssocID="{86A5C03D-5059-447A-B87B-B9AF2E5FC398}" presName="compositeSpace" presStyleCnt="0"/>
      <dgm:spPr/>
    </dgm:pt>
    <dgm:pt modelId="{C29C3CB6-43B8-4824-993B-261E394425C7}" type="pres">
      <dgm:prSet presAssocID="{47C88C1E-8226-4D9B-B71C-4F5E1E9AA7EE}" presName="composite" presStyleCnt="0"/>
      <dgm:spPr/>
    </dgm:pt>
    <dgm:pt modelId="{32AD929B-3369-4907-8430-929DC234E47B}" type="pres">
      <dgm:prSet presAssocID="{47C88C1E-8226-4D9B-B71C-4F5E1E9AA7EE}" presName="bgChev" presStyleLbl="node1" presStyleIdx="1" presStyleCnt="4"/>
      <dgm:spPr>
        <a:solidFill>
          <a:srgbClr val="FE6B01"/>
        </a:solidFill>
      </dgm:spPr>
    </dgm:pt>
    <dgm:pt modelId="{81A2D902-E3A1-4CA5-BB45-651BA810A07D}" type="pres">
      <dgm:prSet presAssocID="{47C88C1E-8226-4D9B-B71C-4F5E1E9AA7EE}" presName="txNode" presStyleLbl="fgAcc1" presStyleIdx="1" presStyleCnt="4">
        <dgm:presLayoutVars>
          <dgm:bulletEnabled val="1"/>
        </dgm:presLayoutVars>
      </dgm:prSet>
      <dgm:spPr/>
      <dgm:t>
        <a:bodyPr/>
        <a:lstStyle/>
        <a:p>
          <a:endParaRPr lang="en-US"/>
        </a:p>
      </dgm:t>
    </dgm:pt>
    <dgm:pt modelId="{8519F976-498B-45D1-85E2-F4EF3864DA58}" type="pres">
      <dgm:prSet presAssocID="{9ABA02F4-02A8-4D55-A8E4-D4618F48E4C2}" presName="compositeSpace" presStyleCnt="0"/>
      <dgm:spPr/>
    </dgm:pt>
    <dgm:pt modelId="{508DA3D9-84D6-4DC4-9D9E-01A46378799E}" type="pres">
      <dgm:prSet presAssocID="{E38C7DF6-63BA-42E7-9245-43B7A653F2EC}" presName="composite" presStyleCnt="0"/>
      <dgm:spPr/>
    </dgm:pt>
    <dgm:pt modelId="{0438279A-23ED-4818-B83E-CF8E343D2724}" type="pres">
      <dgm:prSet presAssocID="{E38C7DF6-63BA-42E7-9245-43B7A653F2EC}" presName="bgChev" presStyleLbl="node1" presStyleIdx="2" presStyleCnt="4"/>
      <dgm:spPr>
        <a:solidFill>
          <a:srgbClr val="FE6B01"/>
        </a:solidFill>
      </dgm:spPr>
    </dgm:pt>
    <dgm:pt modelId="{C237BE07-8AC0-4350-88FD-E9F790D85B31}" type="pres">
      <dgm:prSet presAssocID="{E38C7DF6-63BA-42E7-9245-43B7A653F2EC}" presName="txNode" presStyleLbl="fgAcc1" presStyleIdx="2" presStyleCnt="4">
        <dgm:presLayoutVars>
          <dgm:bulletEnabled val="1"/>
        </dgm:presLayoutVars>
      </dgm:prSet>
      <dgm:spPr/>
      <dgm:t>
        <a:bodyPr/>
        <a:lstStyle/>
        <a:p>
          <a:endParaRPr lang="en-US"/>
        </a:p>
      </dgm:t>
    </dgm:pt>
    <dgm:pt modelId="{AF00728D-EDED-402F-87F0-27E6C4E831C0}" type="pres">
      <dgm:prSet presAssocID="{8704A57A-E101-40C3-A0FF-0FB4BD1B578E}" presName="compositeSpace" presStyleCnt="0"/>
      <dgm:spPr/>
    </dgm:pt>
    <dgm:pt modelId="{68E5540B-73DB-47B6-8D4F-9BAAED32F8FB}" type="pres">
      <dgm:prSet presAssocID="{03B81B6C-E6DE-4DB9-8DBB-0CED7EC5F179}" presName="composite" presStyleCnt="0"/>
      <dgm:spPr/>
    </dgm:pt>
    <dgm:pt modelId="{73B1A578-9768-47BD-8491-094A96763CF1}" type="pres">
      <dgm:prSet presAssocID="{03B81B6C-E6DE-4DB9-8DBB-0CED7EC5F179}" presName="bgChev" presStyleLbl="node1" presStyleIdx="3" presStyleCnt="4"/>
      <dgm:spPr>
        <a:solidFill>
          <a:srgbClr val="FE6B01"/>
        </a:solidFill>
      </dgm:spPr>
    </dgm:pt>
    <dgm:pt modelId="{17179A27-F442-4F01-9EBC-374B1858ED64}" type="pres">
      <dgm:prSet presAssocID="{03B81B6C-E6DE-4DB9-8DBB-0CED7EC5F179}" presName="txNode" presStyleLbl="fgAcc1" presStyleIdx="3" presStyleCnt="4">
        <dgm:presLayoutVars>
          <dgm:bulletEnabled val="1"/>
        </dgm:presLayoutVars>
      </dgm:prSet>
      <dgm:spPr/>
      <dgm:t>
        <a:bodyPr/>
        <a:lstStyle/>
        <a:p>
          <a:endParaRPr lang="en-US"/>
        </a:p>
      </dgm:t>
    </dgm:pt>
  </dgm:ptLst>
  <dgm:cxnLst>
    <dgm:cxn modelId="{E95F8ECA-B386-4E2B-97E1-C643B97E9EE5}" srcId="{A7641792-DD16-4D1E-9254-C4E5E0DD0E0F}" destId="{E38C7DF6-63BA-42E7-9245-43B7A653F2EC}" srcOrd="2" destOrd="0" parTransId="{043DBB50-EE4F-4C1A-8326-41F07B812812}" sibTransId="{8704A57A-E101-40C3-A0FF-0FB4BD1B578E}"/>
    <dgm:cxn modelId="{DEF31560-A2E6-41A8-B734-38BF46965B28}" type="presOf" srcId="{589C9B5C-4DC9-4397-A621-FE6CCBED923D}" destId="{287D21B7-9493-4202-B44B-8B3DE7AFF5D1}" srcOrd="0" destOrd="0" presId="urn:microsoft.com/office/officeart/2005/8/layout/chevronAccent+Icon"/>
    <dgm:cxn modelId="{F017511C-99A8-4C30-9BD0-3974AE2E9D6C}" srcId="{A7641792-DD16-4D1E-9254-C4E5E0DD0E0F}" destId="{589C9B5C-4DC9-4397-A621-FE6CCBED923D}" srcOrd="0" destOrd="0" parTransId="{AE194C29-6755-49A0-A9D9-F73D172A6A5C}" sibTransId="{86A5C03D-5059-447A-B87B-B9AF2E5FC398}"/>
    <dgm:cxn modelId="{0685ECD2-9244-43DB-90EA-A1B4E5DA0ADF}" srcId="{A7641792-DD16-4D1E-9254-C4E5E0DD0E0F}" destId="{03B81B6C-E6DE-4DB9-8DBB-0CED7EC5F179}" srcOrd="3" destOrd="0" parTransId="{C58CE289-D1DC-4408-B1A6-08A85887FA58}" sibTransId="{ADA6EAB6-6103-414C-9642-6009E5F311F6}"/>
    <dgm:cxn modelId="{2CCD926A-7376-4FA5-B3D7-F5EDD25CD938}" srcId="{A7641792-DD16-4D1E-9254-C4E5E0DD0E0F}" destId="{47C88C1E-8226-4D9B-B71C-4F5E1E9AA7EE}" srcOrd="1" destOrd="0" parTransId="{F0E9DB0B-4394-4970-82A7-FE95B1C5401A}" sibTransId="{9ABA02F4-02A8-4D55-A8E4-D4618F48E4C2}"/>
    <dgm:cxn modelId="{7D1BC60A-0D27-4586-82FD-482153246713}" type="presOf" srcId="{03B81B6C-E6DE-4DB9-8DBB-0CED7EC5F179}" destId="{17179A27-F442-4F01-9EBC-374B1858ED64}" srcOrd="0" destOrd="0" presId="urn:microsoft.com/office/officeart/2005/8/layout/chevronAccent+Icon"/>
    <dgm:cxn modelId="{4435BE1B-0121-4D21-A18E-9CFBDA3EA55F}" type="presOf" srcId="{A7641792-DD16-4D1E-9254-C4E5E0DD0E0F}" destId="{EF7B34B0-7964-406D-AD00-8AFC4FC5EF1D}" srcOrd="0" destOrd="0" presId="urn:microsoft.com/office/officeart/2005/8/layout/chevronAccent+Icon"/>
    <dgm:cxn modelId="{60E87381-913F-455E-BE49-748852272361}" type="presOf" srcId="{47C88C1E-8226-4D9B-B71C-4F5E1E9AA7EE}" destId="{81A2D902-E3A1-4CA5-BB45-651BA810A07D}" srcOrd="0" destOrd="0" presId="urn:microsoft.com/office/officeart/2005/8/layout/chevronAccent+Icon"/>
    <dgm:cxn modelId="{40C0F407-6404-49C9-B8D6-DEE5C374E6FD}" type="presOf" srcId="{E38C7DF6-63BA-42E7-9245-43B7A653F2EC}" destId="{C237BE07-8AC0-4350-88FD-E9F790D85B31}" srcOrd="0" destOrd="0" presId="urn:microsoft.com/office/officeart/2005/8/layout/chevronAccent+Icon"/>
    <dgm:cxn modelId="{862AFF96-F9F0-4022-ACCB-590124C30F99}" type="presParOf" srcId="{EF7B34B0-7964-406D-AD00-8AFC4FC5EF1D}" destId="{34B08F7A-A05D-4B13-B095-2A47E1A26598}" srcOrd="0" destOrd="0" presId="urn:microsoft.com/office/officeart/2005/8/layout/chevronAccent+Icon"/>
    <dgm:cxn modelId="{62D881C1-FA9A-4A00-9C60-357A1BCAAE11}" type="presParOf" srcId="{34B08F7A-A05D-4B13-B095-2A47E1A26598}" destId="{E703E023-B678-40CD-9E54-EC74F92CF45F}" srcOrd="0" destOrd="0" presId="urn:microsoft.com/office/officeart/2005/8/layout/chevronAccent+Icon"/>
    <dgm:cxn modelId="{E0A1576F-C2F5-4D58-9081-AF1B44086A59}" type="presParOf" srcId="{34B08F7A-A05D-4B13-B095-2A47E1A26598}" destId="{287D21B7-9493-4202-B44B-8B3DE7AFF5D1}" srcOrd="1" destOrd="0" presId="urn:microsoft.com/office/officeart/2005/8/layout/chevronAccent+Icon"/>
    <dgm:cxn modelId="{9334F956-0606-439B-BF5D-A89C36BFE10A}" type="presParOf" srcId="{EF7B34B0-7964-406D-AD00-8AFC4FC5EF1D}" destId="{785A7454-0FB8-4E92-B73E-5D0CB38C6420}" srcOrd="1" destOrd="0" presId="urn:microsoft.com/office/officeart/2005/8/layout/chevronAccent+Icon"/>
    <dgm:cxn modelId="{D095C798-8A58-4BAF-BFA3-4131975FB395}" type="presParOf" srcId="{EF7B34B0-7964-406D-AD00-8AFC4FC5EF1D}" destId="{C29C3CB6-43B8-4824-993B-261E394425C7}" srcOrd="2" destOrd="0" presId="urn:microsoft.com/office/officeart/2005/8/layout/chevronAccent+Icon"/>
    <dgm:cxn modelId="{45F6D517-C193-4228-97D4-52A7B96F89C4}" type="presParOf" srcId="{C29C3CB6-43B8-4824-993B-261E394425C7}" destId="{32AD929B-3369-4907-8430-929DC234E47B}" srcOrd="0" destOrd="0" presId="urn:microsoft.com/office/officeart/2005/8/layout/chevronAccent+Icon"/>
    <dgm:cxn modelId="{4C8B80AA-3157-4212-A14E-5F327957FCA3}" type="presParOf" srcId="{C29C3CB6-43B8-4824-993B-261E394425C7}" destId="{81A2D902-E3A1-4CA5-BB45-651BA810A07D}" srcOrd="1" destOrd="0" presId="urn:microsoft.com/office/officeart/2005/8/layout/chevronAccent+Icon"/>
    <dgm:cxn modelId="{07FCA182-C985-40FE-8120-6F69B9569CF2}" type="presParOf" srcId="{EF7B34B0-7964-406D-AD00-8AFC4FC5EF1D}" destId="{8519F976-498B-45D1-85E2-F4EF3864DA58}" srcOrd="3" destOrd="0" presId="urn:microsoft.com/office/officeart/2005/8/layout/chevronAccent+Icon"/>
    <dgm:cxn modelId="{E2ED1B5B-84A5-426E-ACD2-110F248C9DD8}" type="presParOf" srcId="{EF7B34B0-7964-406D-AD00-8AFC4FC5EF1D}" destId="{508DA3D9-84D6-4DC4-9D9E-01A46378799E}" srcOrd="4" destOrd="0" presId="urn:microsoft.com/office/officeart/2005/8/layout/chevronAccent+Icon"/>
    <dgm:cxn modelId="{FC13176A-41B2-4321-B0D6-218DD0D12E6B}" type="presParOf" srcId="{508DA3D9-84D6-4DC4-9D9E-01A46378799E}" destId="{0438279A-23ED-4818-B83E-CF8E343D2724}" srcOrd="0" destOrd="0" presId="urn:microsoft.com/office/officeart/2005/8/layout/chevronAccent+Icon"/>
    <dgm:cxn modelId="{84BA6A44-E319-4854-8E9C-90A2CA7D4087}" type="presParOf" srcId="{508DA3D9-84D6-4DC4-9D9E-01A46378799E}" destId="{C237BE07-8AC0-4350-88FD-E9F790D85B31}" srcOrd="1" destOrd="0" presId="urn:microsoft.com/office/officeart/2005/8/layout/chevronAccent+Icon"/>
    <dgm:cxn modelId="{5C97FFF3-2031-4328-B5C0-5ED19EDE2CE2}" type="presParOf" srcId="{EF7B34B0-7964-406D-AD00-8AFC4FC5EF1D}" destId="{AF00728D-EDED-402F-87F0-27E6C4E831C0}" srcOrd="5" destOrd="0" presId="urn:microsoft.com/office/officeart/2005/8/layout/chevronAccent+Icon"/>
    <dgm:cxn modelId="{811B3349-674A-49B6-87FF-F51477BA3046}" type="presParOf" srcId="{EF7B34B0-7964-406D-AD00-8AFC4FC5EF1D}" destId="{68E5540B-73DB-47B6-8D4F-9BAAED32F8FB}" srcOrd="6" destOrd="0" presId="urn:microsoft.com/office/officeart/2005/8/layout/chevronAccent+Icon"/>
    <dgm:cxn modelId="{515411C8-3E4C-41F3-B88D-291B4ED647BA}" type="presParOf" srcId="{68E5540B-73DB-47B6-8D4F-9BAAED32F8FB}" destId="{73B1A578-9768-47BD-8491-094A96763CF1}" srcOrd="0" destOrd="0" presId="urn:microsoft.com/office/officeart/2005/8/layout/chevronAccent+Icon"/>
    <dgm:cxn modelId="{11FC1E27-D71F-48F7-A0FC-20B48C99A84C}" type="presParOf" srcId="{68E5540B-73DB-47B6-8D4F-9BAAED32F8FB}" destId="{17179A27-F442-4F01-9EBC-374B1858ED6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3E023-B678-40CD-9E54-EC74F92CF45F}">
      <dsp:nvSpPr>
        <dsp:cNvPr id="0" name=""/>
        <dsp:cNvSpPr/>
      </dsp:nvSpPr>
      <dsp:spPr>
        <a:xfrm>
          <a:off x="5156" y="1967180"/>
          <a:ext cx="2427022" cy="936830"/>
        </a:xfrm>
        <a:prstGeom prst="chevron">
          <a:avLst>
            <a:gd name="adj" fmla="val 40000"/>
          </a:avLst>
        </a:prstGeom>
        <a:solidFill>
          <a:srgbClr val="FE6B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D21B7-9493-4202-B44B-8B3DE7AFF5D1}">
      <dsp:nvSpPr>
        <dsp:cNvPr id="0" name=""/>
        <dsp:cNvSpPr/>
      </dsp:nvSpPr>
      <dsp:spPr>
        <a:xfrm>
          <a:off x="652362" y="2201388"/>
          <a:ext cx="2049485" cy="936830"/>
        </a:xfrm>
        <a:prstGeom prst="roundRect">
          <a:avLst>
            <a:gd name="adj" fmla="val 10000"/>
          </a:avLst>
        </a:prstGeom>
        <a:solidFill>
          <a:schemeClr val="lt1">
            <a:alpha val="90000"/>
            <a:hueOff val="0"/>
            <a:satOff val="0"/>
            <a:lumOff val="0"/>
            <a:alphaOff val="0"/>
          </a:schemeClr>
        </a:solidFill>
        <a:ln w="25400" cap="flat" cmpd="sng" algn="ctr">
          <a:solidFill>
            <a:srgbClr val="FE6B0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latin typeface="Calibri" panose="020F0502020204030204" pitchFamily="34" charset="0"/>
              <a:cs typeface="Calibri" panose="020F0502020204030204" pitchFamily="34" charset="0"/>
            </a:rPr>
            <a:t>1834</a:t>
          </a:r>
          <a:r>
            <a:rPr lang="en-US" sz="1700" kern="1200" dirty="0">
              <a:latin typeface="Calibri Light" panose="020F0302020204030204" pitchFamily="34" charset="0"/>
              <a:cs typeface="Calibri Light" panose="020F0302020204030204" pitchFamily="34" charset="0"/>
            </a:rPr>
            <a:t> </a:t>
          </a:r>
          <a:r>
            <a:rPr lang="en-US" sz="1700" kern="1200" dirty="0" smtClean="0">
              <a:latin typeface="Calibri Light" panose="020F0302020204030204" pitchFamily="34" charset="0"/>
              <a:cs typeface="Calibri Light" panose="020F0302020204030204" pitchFamily="34" charset="0"/>
            </a:rPr>
            <a:t>– First </a:t>
          </a:r>
          <a:r>
            <a:rPr lang="en-US" sz="1700" kern="1200" dirty="0">
              <a:latin typeface="Calibri Light" panose="020F0302020204030204" pitchFamily="34" charset="0"/>
              <a:cs typeface="Calibri Light" panose="020F0302020204030204" pitchFamily="34" charset="0"/>
            </a:rPr>
            <a:t>“cyber” crime via telegraph</a:t>
          </a:r>
        </a:p>
      </dsp:txBody>
      <dsp:txXfrm>
        <a:off x="679801" y="2228827"/>
        <a:ext cx="1994607" cy="881952"/>
      </dsp:txXfrm>
    </dsp:sp>
    <dsp:sp modelId="{32AD929B-3369-4907-8430-929DC234E47B}">
      <dsp:nvSpPr>
        <dsp:cNvPr id="0" name=""/>
        <dsp:cNvSpPr/>
      </dsp:nvSpPr>
      <dsp:spPr>
        <a:xfrm>
          <a:off x="2777355" y="1967180"/>
          <a:ext cx="2427022" cy="936830"/>
        </a:xfrm>
        <a:prstGeom prst="chevron">
          <a:avLst>
            <a:gd name="adj" fmla="val 40000"/>
          </a:avLst>
        </a:prstGeom>
        <a:solidFill>
          <a:srgbClr val="FE6B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2D902-E3A1-4CA5-BB45-651BA810A07D}">
      <dsp:nvSpPr>
        <dsp:cNvPr id="0" name=""/>
        <dsp:cNvSpPr/>
      </dsp:nvSpPr>
      <dsp:spPr>
        <a:xfrm>
          <a:off x="3424561" y="2201388"/>
          <a:ext cx="2049485" cy="936830"/>
        </a:xfrm>
        <a:prstGeom prst="roundRect">
          <a:avLst>
            <a:gd name="adj" fmla="val 10000"/>
          </a:avLst>
        </a:prstGeom>
        <a:solidFill>
          <a:schemeClr val="lt1">
            <a:alpha val="90000"/>
            <a:hueOff val="0"/>
            <a:satOff val="0"/>
            <a:lumOff val="0"/>
            <a:alphaOff val="0"/>
          </a:schemeClr>
        </a:solidFill>
        <a:ln w="25400" cap="flat" cmpd="sng" algn="ctr">
          <a:solidFill>
            <a:srgbClr val="FE6B0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latin typeface="Calibri" panose="020F0502020204030204" pitchFamily="34" charset="0"/>
              <a:cs typeface="Calibri" panose="020F0502020204030204" pitchFamily="34" charset="0"/>
            </a:rPr>
            <a:t>1997 </a:t>
          </a:r>
          <a:r>
            <a:rPr lang="en-US" sz="1700" kern="1200" dirty="0" smtClean="0">
              <a:latin typeface="Calibri Light" panose="020F0302020204030204" pitchFamily="34" charset="0"/>
              <a:cs typeface="Calibri Light" panose="020F0302020204030204" pitchFamily="34" charset="0"/>
            </a:rPr>
            <a:t>– </a:t>
          </a:r>
          <a:r>
            <a:rPr lang="en-US" sz="1700" kern="1200" dirty="0">
              <a:latin typeface="Calibri Light" panose="020F0302020204030204" pitchFamily="34" charset="0"/>
              <a:cs typeface="Calibri Light" panose="020F0302020204030204" pitchFamily="34" charset="0"/>
            </a:rPr>
            <a:t>1</a:t>
          </a:r>
          <a:r>
            <a:rPr lang="en-US" sz="1700" kern="1200" baseline="30000" dirty="0">
              <a:latin typeface="Calibri Light" panose="020F0302020204030204" pitchFamily="34" charset="0"/>
              <a:cs typeface="Calibri Light" panose="020F0302020204030204" pitchFamily="34" charset="0"/>
            </a:rPr>
            <a:t>st</a:t>
          </a:r>
          <a:r>
            <a:rPr lang="en-US" sz="1700" kern="1200" dirty="0">
              <a:latin typeface="Calibri Light" panose="020F0302020204030204" pitchFamily="34" charset="0"/>
              <a:cs typeface="Calibri Light" panose="020F0302020204030204" pitchFamily="34" charset="0"/>
            </a:rPr>
            <a:t> cyber policy issued by AIG</a:t>
          </a:r>
        </a:p>
      </dsp:txBody>
      <dsp:txXfrm>
        <a:off x="3452000" y="2228827"/>
        <a:ext cx="1994607" cy="881952"/>
      </dsp:txXfrm>
    </dsp:sp>
    <dsp:sp modelId="{0438279A-23ED-4818-B83E-CF8E343D2724}">
      <dsp:nvSpPr>
        <dsp:cNvPr id="0" name=""/>
        <dsp:cNvSpPr/>
      </dsp:nvSpPr>
      <dsp:spPr>
        <a:xfrm>
          <a:off x="5549553" y="1967180"/>
          <a:ext cx="2427022" cy="936830"/>
        </a:xfrm>
        <a:prstGeom prst="chevron">
          <a:avLst>
            <a:gd name="adj" fmla="val 40000"/>
          </a:avLst>
        </a:prstGeom>
        <a:solidFill>
          <a:srgbClr val="FE6B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7BE07-8AC0-4350-88FD-E9F790D85B31}">
      <dsp:nvSpPr>
        <dsp:cNvPr id="0" name=""/>
        <dsp:cNvSpPr/>
      </dsp:nvSpPr>
      <dsp:spPr>
        <a:xfrm>
          <a:off x="6196759" y="2201388"/>
          <a:ext cx="2049485" cy="936830"/>
        </a:xfrm>
        <a:prstGeom prst="roundRect">
          <a:avLst>
            <a:gd name="adj" fmla="val 10000"/>
          </a:avLst>
        </a:prstGeom>
        <a:solidFill>
          <a:schemeClr val="lt1">
            <a:alpha val="90000"/>
            <a:hueOff val="0"/>
            <a:satOff val="0"/>
            <a:lumOff val="0"/>
            <a:alphaOff val="0"/>
          </a:schemeClr>
        </a:solidFill>
        <a:ln w="25400" cap="flat" cmpd="sng" algn="ctr">
          <a:solidFill>
            <a:srgbClr val="FE6B0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latin typeface="Calibri" panose="020F0502020204030204" pitchFamily="34" charset="0"/>
              <a:cs typeface="Calibri" panose="020F0502020204030204" pitchFamily="34" charset="0"/>
            </a:rPr>
            <a:t>2003</a:t>
          </a:r>
          <a:r>
            <a:rPr lang="en-US" sz="1600" kern="1200" dirty="0">
              <a:latin typeface="Calibri Light" panose="020F0302020204030204" pitchFamily="34" charset="0"/>
              <a:cs typeface="Calibri Light" panose="020F0302020204030204" pitchFamily="34" charset="0"/>
            </a:rPr>
            <a:t> </a:t>
          </a:r>
          <a:r>
            <a:rPr lang="en-US" sz="1600" kern="1200" dirty="0" smtClean="0">
              <a:latin typeface="Calibri Light" panose="020F0302020204030204" pitchFamily="34" charset="0"/>
              <a:cs typeface="Calibri Light" panose="020F0302020204030204" pitchFamily="34" charset="0"/>
            </a:rPr>
            <a:t>– </a:t>
          </a:r>
          <a:r>
            <a:rPr lang="en-US" sz="1600" kern="1200" dirty="0">
              <a:latin typeface="Calibri Light" panose="020F0302020204030204" pitchFamily="34" charset="0"/>
              <a:cs typeface="Calibri Light" panose="020F0302020204030204" pitchFamily="34" charset="0"/>
            </a:rPr>
            <a:t>CA 1</a:t>
          </a:r>
          <a:r>
            <a:rPr lang="en-US" sz="1600" kern="1200" baseline="30000" dirty="0">
              <a:latin typeface="Calibri Light" panose="020F0302020204030204" pitchFamily="34" charset="0"/>
              <a:cs typeface="Calibri Light" panose="020F0302020204030204" pitchFamily="34" charset="0"/>
            </a:rPr>
            <a:t>st</a:t>
          </a:r>
          <a:r>
            <a:rPr lang="en-US" sz="1600" kern="1200" dirty="0">
              <a:latin typeface="Calibri Light" panose="020F0302020204030204" pitchFamily="34" charset="0"/>
              <a:cs typeface="Calibri Light" panose="020F0302020204030204" pitchFamily="34" charset="0"/>
            </a:rPr>
            <a:t> </a:t>
          </a:r>
          <a:r>
            <a:rPr lang="en-US" sz="1600" kern="1200" dirty="0" smtClean="0">
              <a:latin typeface="Calibri Light" panose="020F0302020204030204" pitchFamily="34" charset="0"/>
              <a:cs typeface="Calibri Light" panose="020F0302020204030204" pitchFamily="34" charset="0"/>
            </a:rPr>
            <a:t/>
          </a:r>
          <a:br>
            <a:rPr lang="en-US" sz="1600" kern="1200" dirty="0" smtClean="0">
              <a:latin typeface="Calibri Light" panose="020F0302020204030204" pitchFamily="34" charset="0"/>
              <a:cs typeface="Calibri Light" panose="020F0302020204030204" pitchFamily="34" charset="0"/>
            </a:rPr>
          </a:br>
          <a:r>
            <a:rPr lang="en-US" sz="1600" kern="1200" dirty="0" smtClean="0">
              <a:latin typeface="Calibri Light" panose="020F0302020204030204" pitchFamily="34" charset="0"/>
              <a:cs typeface="Calibri Light" panose="020F0302020204030204" pitchFamily="34" charset="0"/>
            </a:rPr>
            <a:t>Data Breach </a:t>
          </a:r>
          <a:br>
            <a:rPr lang="en-US" sz="1600" kern="1200" dirty="0" smtClean="0">
              <a:latin typeface="Calibri Light" panose="020F0302020204030204" pitchFamily="34" charset="0"/>
              <a:cs typeface="Calibri Light" panose="020F0302020204030204" pitchFamily="34" charset="0"/>
            </a:rPr>
          </a:br>
          <a:r>
            <a:rPr lang="en-US" sz="1600" kern="1200" dirty="0" smtClean="0">
              <a:latin typeface="Calibri Light" panose="020F0302020204030204" pitchFamily="34" charset="0"/>
              <a:cs typeface="Calibri Light" panose="020F0302020204030204" pitchFamily="34" charset="0"/>
            </a:rPr>
            <a:t>Notification Law</a:t>
          </a:r>
          <a:endParaRPr lang="en-US" sz="1600" kern="1200" dirty="0">
            <a:latin typeface="Calibri Light" panose="020F0302020204030204" pitchFamily="34" charset="0"/>
            <a:cs typeface="Calibri Light" panose="020F0302020204030204" pitchFamily="34" charset="0"/>
          </a:endParaRPr>
        </a:p>
      </dsp:txBody>
      <dsp:txXfrm>
        <a:off x="6224198" y="2228827"/>
        <a:ext cx="1994607" cy="881952"/>
      </dsp:txXfrm>
    </dsp:sp>
    <dsp:sp modelId="{73B1A578-9768-47BD-8491-094A96763CF1}">
      <dsp:nvSpPr>
        <dsp:cNvPr id="0" name=""/>
        <dsp:cNvSpPr/>
      </dsp:nvSpPr>
      <dsp:spPr>
        <a:xfrm>
          <a:off x="8321752" y="1967180"/>
          <a:ext cx="2427022" cy="936830"/>
        </a:xfrm>
        <a:prstGeom prst="chevron">
          <a:avLst>
            <a:gd name="adj" fmla="val 40000"/>
          </a:avLst>
        </a:prstGeom>
        <a:solidFill>
          <a:srgbClr val="FE6B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179A27-F442-4F01-9EBC-374B1858ED64}">
      <dsp:nvSpPr>
        <dsp:cNvPr id="0" name=""/>
        <dsp:cNvSpPr/>
      </dsp:nvSpPr>
      <dsp:spPr>
        <a:xfrm>
          <a:off x="8968958" y="2201388"/>
          <a:ext cx="2049485" cy="936830"/>
        </a:xfrm>
        <a:prstGeom prst="roundRect">
          <a:avLst>
            <a:gd name="adj" fmla="val 10000"/>
          </a:avLst>
        </a:prstGeom>
        <a:solidFill>
          <a:schemeClr val="lt1">
            <a:alpha val="90000"/>
            <a:hueOff val="0"/>
            <a:satOff val="0"/>
            <a:lumOff val="0"/>
            <a:alphaOff val="0"/>
          </a:schemeClr>
        </a:solidFill>
        <a:ln w="25400" cap="flat" cmpd="sng" algn="ctr">
          <a:solidFill>
            <a:srgbClr val="FE6B0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latin typeface="Calibri" panose="020F0502020204030204" pitchFamily="34" charset="0"/>
              <a:cs typeface="Calibri" panose="020F0502020204030204" pitchFamily="34" charset="0"/>
            </a:rPr>
            <a:t>2017</a:t>
          </a:r>
          <a:r>
            <a:rPr lang="en-US" sz="1700" kern="1200" dirty="0">
              <a:latin typeface="Calibri Light" panose="020F0302020204030204" pitchFamily="34" charset="0"/>
              <a:cs typeface="Calibri Light" panose="020F0302020204030204" pitchFamily="34" charset="0"/>
            </a:rPr>
            <a:t> – Equifax </a:t>
          </a:r>
          <a:r>
            <a:rPr lang="en-US" sz="1700" kern="1200" dirty="0" smtClean="0">
              <a:latin typeface="Calibri Light" panose="020F0302020204030204" pitchFamily="34" charset="0"/>
              <a:cs typeface="Calibri Light" panose="020F0302020204030204" pitchFamily="34" charset="0"/>
            </a:rPr>
            <a:t>breach</a:t>
          </a:r>
          <a:endParaRPr lang="en-US" sz="1700" kern="1200" dirty="0">
            <a:latin typeface="Calibri Light" panose="020F0302020204030204" pitchFamily="34" charset="0"/>
            <a:cs typeface="Calibri Light" panose="020F0302020204030204" pitchFamily="34" charset="0"/>
          </a:endParaRPr>
        </a:p>
      </dsp:txBody>
      <dsp:txXfrm>
        <a:off x="8996397" y="2228827"/>
        <a:ext cx="1994607" cy="8819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3D9FD-AF14-4C97-8731-5B17AD94603E}"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21F54-746E-434D-8B3D-E16FE86A6A39}" type="slidenum">
              <a:rPr lang="en-US" smtClean="0"/>
              <a:t>‹#›</a:t>
            </a:fld>
            <a:endParaRPr lang="en-US"/>
          </a:p>
        </p:txBody>
      </p:sp>
    </p:spTree>
    <p:extLst>
      <p:ext uri="{BB962C8B-B14F-4D97-AF65-F5344CB8AC3E}">
        <p14:creationId xmlns:p14="http://schemas.microsoft.com/office/powerpoint/2010/main" val="93839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presentation, we will discuss the history of the cyber insurance product and the market trends. We then examine the loss events that make up cyber claims, with an emphasis on data breach claims. Lastly, we will present a case study looking at how you can use time series modeling to analyze the dates of data breach, breach detection, and the breach notification.</a:t>
            </a:r>
          </a:p>
          <a:p>
            <a:endParaRPr lang="en-US" dirty="0"/>
          </a:p>
        </p:txBody>
      </p:sp>
      <p:sp>
        <p:nvSpPr>
          <p:cNvPr id="4" name="Slide Number Placeholder 3"/>
          <p:cNvSpPr>
            <a:spLocks noGrp="1"/>
          </p:cNvSpPr>
          <p:nvPr>
            <p:ph type="sldNum" sz="quarter" idx="10"/>
          </p:nvPr>
        </p:nvSpPr>
        <p:spPr/>
        <p:txBody>
          <a:bodyPr/>
          <a:lstStyle/>
          <a:p>
            <a:fld id="{F0921F54-746E-434D-8B3D-E16FE86A6A39}" type="slidenum">
              <a:rPr lang="en-US" smtClean="0"/>
              <a:t>0</a:t>
            </a:fld>
            <a:endParaRPr lang="en-US"/>
          </a:p>
        </p:txBody>
      </p:sp>
    </p:spTree>
    <p:extLst>
      <p:ext uri="{BB962C8B-B14F-4D97-AF65-F5344CB8AC3E}">
        <p14:creationId xmlns:p14="http://schemas.microsoft.com/office/powerpoint/2010/main" val="38203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921F54-746E-434D-8B3D-E16FE86A6A39}" type="slidenum">
              <a:rPr lang="en-US" smtClean="0"/>
              <a:t>18</a:t>
            </a:fld>
            <a:endParaRPr lang="en-US"/>
          </a:p>
        </p:txBody>
      </p:sp>
    </p:spTree>
    <p:extLst>
      <p:ext uri="{BB962C8B-B14F-4D97-AF65-F5344CB8AC3E}">
        <p14:creationId xmlns:p14="http://schemas.microsoft.com/office/powerpoint/2010/main" val="173276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1834</a:t>
            </a:r>
            <a:r>
              <a:rPr lang="en-US" baseline="0" dirty="0"/>
              <a:t> – Blanc brothers got details of previous day’s market direction via bribing a telegraph operator</a:t>
            </a:r>
            <a:endParaRPr lang="en-US" dirty="0"/>
          </a:p>
          <a:p>
            <a:r>
              <a:rPr lang="en-US" dirty="0"/>
              <a:t>1</a:t>
            </a:r>
            <a:r>
              <a:rPr lang="en-US" baseline="30000" dirty="0"/>
              <a:t>st</a:t>
            </a:r>
            <a:r>
              <a:rPr lang="en-US" dirty="0"/>
              <a:t> Policy</a:t>
            </a:r>
            <a:r>
              <a:rPr lang="en-US" baseline="0" dirty="0"/>
              <a:t> issued by AIG</a:t>
            </a:r>
          </a:p>
          <a:p>
            <a:r>
              <a:rPr lang="en-US" baseline="0" dirty="0"/>
              <a:t>CA law requiring companies report data breaches if personal info may have been lost</a:t>
            </a:r>
            <a:endParaRPr lang="en-US" dirty="0"/>
          </a:p>
          <a:p>
            <a:r>
              <a:rPr lang="en-US" dirty="0"/>
              <a:t>Equifax – 147 Million</a:t>
            </a:r>
            <a:r>
              <a:rPr lang="en-US" baseline="0" dirty="0"/>
              <a:t> people settlement: $$425 Million</a:t>
            </a:r>
          </a:p>
          <a:p>
            <a:endParaRPr lang="en-US" baseline="0" dirty="0"/>
          </a:p>
          <a:p>
            <a:endParaRPr lang="en-US" baseline="0" dirty="0"/>
          </a:p>
          <a:p>
            <a:endParaRPr lang="en-US" baseline="0" dirty="0"/>
          </a:p>
          <a:p>
            <a:r>
              <a:rPr lang="en-US" dirty="0"/>
              <a:t>Equifax data breach settlement:</a:t>
            </a:r>
            <a:r>
              <a:rPr lang="en-US" baseline="0" dirty="0"/>
              <a:t> https://www.ftc.gov/enforcement/refunds/equifax-data-breach-settlement</a:t>
            </a:r>
            <a:endParaRPr lang="en-US" dirty="0"/>
          </a:p>
        </p:txBody>
      </p:sp>
      <p:sp>
        <p:nvSpPr>
          <p:cNvPr id="4" name="Slide Number Placeholder 3"/>
          <p:cNvSpPr>
            <a:spLocks noGrp="1"/>
          </p:cNvSpPr>
          <p:nvPr>
            <p:ph type="sldNum" sz="quarter" idx="10"/>
          </p:nvPr>
        </p:nvSpPr>
        <p:spPr/>
        <p:txBody>
          <a:bodyPr/>
          <a:lstStyle/>
          <a:p>
            <a:fld id="{F0921F54-746E-434D-8B3D-E16FE86A6A39}" type="slidenum">
              <a:rPr lang="en-US" smtClean="0"/>
              <a:t>2</a:t>
            </a:fld>
            <a:endParaRPr lang="en-US"/>
          </a:p>
        </p:txBody>
      </p:sp>
    </p:spTree>
    <p:extLst>
      <p:ext uri="{BB962C8B-B14F-4D97-AF65-F5344CB8AC3E}">
        <p14:creationId xmlns:p14="http://schemas.microsoft.com/office/powerpoint/2010/main" val="128108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and WFH led</a:t>
            </a:r>
            <a:r>
              <a:rPr lang="en-US" baseline="0" dirty="0"/>
              <a:t> to increased need for cyber policies</a:t>
            </a:r>
          </a:p>
          <a:p>
            <a:endParaRPr lang="en-US" baseline="0" dirty="0"/>
          </a:p>
          <a:p>
            <a:r>
              <a:rPr lang="en-US" baseline="0" dirty="0"/>
              <a:t>Stand-alone policies growing at faster pace than packaged policies</a:t>
            </a:r>
          </a:p>
          <a:p>
            <a:r>
              <a:rPr lang="en-US" baseline="0" dirty="0"/>
              <a:t>      Stand-alone: $0.89B to 1.63B from 2017-2020 (82% increase)</a:t>
            </a:r>
          </a:p>
          <a:p>
            <a:r>
              <a:rPr lang="en-US" baseline="0" dirty="0"/>
              <a:t>      Package: $0.9B to $1.12B from 2017-2020 (25% increase)</a:t>
            </a:r>
          </a:p>
        </p:txBody>
      </p:sp>
      <p:sp>
        <p:nvSpPr>
          <p:cNvPr id="4" name="Slide Number Placeholder 3"/>
          <p:cNvSpPr>
            <a:spLocks noGrp="1"/>
          </p:cNvSpPr>
          <p:nvPr>
            <p:ph type="sldNum" sz="quarter" idx="10"/>
          </p:nvPr>
        </p:nvSpPr>
        <p:spPr/>
        <p:txBody>
          <a:bodyPr/>
          <a:lstStyle/>
          <a:p>
            <a:fld id="{F0921F54-746E-434D-8B3D-E16FE86A6A39}" type="slidenum">
              <a:rPr lang="en-US" smtClean="0"/>
              <a:t>3</a:t>
            </a:fld>
            <a:endParaRPr lang="en-US"/>
          </a:p>
        </p:txBody>
      </p:sp>
    </p:spTree>
    <p:extLst>
      <p:ext uri="{BB962C8B-B14F-4D97-AF65-F5344CB8AC3E}">
        <p14:creationId xmlns:p14="http://schemas.microsoft.com/office/powerpoint/2010/main" val="17012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 increase in data breaches</a:t>
            </a:r>
            <a:r>
              <a:rPr lang="en-US" baseline="0" dirty="0"/>
              <a:t> in the health care industry alone</a:t>
            </a:r>
            <a:endParaRPr lang="en-US" dirty="0"/>
          </a:p>
        </p:txBody>
      </p:sp>
      <p:sp>
        <p:nvSpPr>
          <p:cNvPr id="4" name="Slide Number Placeholder 3"/>
          <p:cNvSpPr>
            <a:spLocks noGrp="1"/>
          </p:cNvSpPr>
          <p:nvPr>
            <p:ph type="sldNum" sz="quarter" idx="10"/>
          </p:nvPr>
        </p:nvSpPr>
        <p:spPr/>
        <p:txBody>
          <a:bodyPr/>
          <a:lstStyle/>
          <a:p>
            <a:fld id="{F0921F54-746E-434D-8B3D-E16FE86A6A39}" type="slidenum">
              <a:rPr lang="en-US" smtClean="0"/>
              <a:t>4</a:t>
            </a:fld>
            <a:endParaRPr lang="en-US"/>
          </a:p>
        </p:txBody>
      </p:sp>
    </p:spTree>
    <p:extLst>
      <p:ext uri="{BB962C8B-B14F-4D97-AF65-F5344CB8AC3E}">
        <p14:creationId xmlns:p14="http://schemas.microsoft.com/office/powerpoint/2010/main" val="8435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Ransomware/Business</a:t>
            </a:r>
            <a:r>
              <a:rPr lang="en-US" baseline="0" dirty="0"/>
              <a:t> Disruption – hackers take control of a system for ransom</a:t>
            </a:r>
          </a:p>
          <a:p>
            <a:r>
              <a:rPr lang="en-US" dirty="0"/>
              <a:t>Social Engineering – impersonation to illegally obtain funds</a:t>
            </a:r>
          </a:p>
          <a:p>
            <a:r>
              <a:rPr lang="en-US" dirty="0"/>
              <a:t>Denial</a:t>
            </a:r>
            <a:r>
              <a:rPr lang="en-US" baseline="0" dirty="0"/>
              <a:t> of Service attacks – flood a system to crash it (chaos)</a:t>
            </a:r>
            <a:endParaRPr lang="en-US" dirty="0"/>
          </a:p>
        </p:txBody>
      </p:sp>
      <p:sp>
        <p:nvSpPr>
          <p:cNvPr id="4" name="Slide Number Placeholder 3"/>
          <p:cNvSpPr>
            <a:spLocks noGrp="1"/>
          </p:cNvSpPr>
          <p:nvPr>
            <p:ph type="sldNum" sz="quarter" idx="10"/>
          </p:nvPr>
        </p:nvSpPr>
        <p:spPr/>
        <p:txBody>
          <a:bodyPr/>
          <a:lstStyle/>
          <a:p>
            <a:fld id="{F0921F54-746E-434D-8B3D-E16FE86A6A39}" type="slidenum">
              <a:rPr lang="en-US" smtClean="0"/>
              <a:t>5</a:t>
            </a:fld>
            <a:endParaRPr lang="en-US"/>
          </a:p>
        </p:txBody>
      </p:sp>
    </p:spTree>
    <p:extLst>
      <p:ext uri="{BB962C8B-B14F-4D97-AF65-F5344CB8AC3E}">
        <p14:creationId xmlns:p14="http://schemas.microsoft.com/office/powerpoint/2010/main" val="329194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Willis report</a:t>
            </a:r>
          </a:p>
          <a:p>
            <a:r>
              <a:rPr lang="en-US" baseline="0" dirty="0"/>
              <a:t>Atlanta Ransomware demanded $51K, spent 2.7 million in 10 days in emergency contracts to take back control of their </a:t>
            </a:r>
            <a:r>
              <a:rPr lang="en-US" baseline="0" dirty="0" smtClean="0"/>
              <a:t>systems (spring 2018)</a:t>
            </a:r>
            <a:endParaRPr lang="en-US" baseline="0" dirty="0"/>
          </a:p>
          <a:p>
            <a:r>
              <a:rPr lang="en-US" baseline="0" dirty="0"/>
              <a:t>Social Engineering – impersonating vendors / executives to trick people into giving them money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Distributed</a:t>
            </a:r>
            <a:r>
              <a:rPr lang="en-US" baseline="0" dirty="0"/>
              <a:t> </a:t>
            </a:r>
            <a:r>
              <a:rPr lang="en-US" dirty="0"/>
              <a:t>Denial of Service attacks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Atlanta ransomware:</a:t>
            </a:r>
            <a:r>
              <a:rPr lang="en-US" baseline="0" dirty="0"/>
              <a:t> https://www.wired.com/story/atlanta-spent-26m-recover-from-ransomware-scare/</a:t>
            </a:r>
            <a:endParaRPr lang="en-US" dirty="0"/>
          </a:p>
          <a:p>
            <a:endParaRPr lang="en-US" dirty="0"/>
          </a:p>
        </p:txBody>
      </p:sp>
      <p:sp>
        <p:nvSpPr>
          <p:cNvPr id="4" name="Slide Number Placeholder 3"/>
          <p:cNvSpPr>
            <a:spLocks noGrp="1"/>
          </p:cNvSpPr>
          <p:nvPr>
            <p:ph type="sldNum" sz="quarter" idx="10"/>
          </p:nvPr>
        </p:nvSpPr>
        <p:spPr/>
        <p:txBody>
          <a:bodyPr/>
          <a:lstStyle/>
          <a:p>
            <a:fld id="{F0921F54-746E-434D-8B3D-E16FE86A6A39}" type="slidenum">
              <a:rPr lang="en-US" smtClean="0"/>
              <a:t>6</a:t>
            </a:fld>
            <a:endParaRPr lang="en-US"/>
          </a:p>
        </p:txBody>
      </p:sp>
    </p:spTree>
    <p:extLst>
      <p:ext uri="{BB962C8B-B14F-4D97-AF65-F5344CB8AC3E}">
        <p14:creationId xmlns:p14="http://schemas.microsoft.com/office/powerpoint/2010/main" val="318862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 Million average </a:t>
            </a:r>
            <a:r>
              <a:rPr lang="en-US" dirty="0" smtClean="0"/>
              <a:t>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Due to some</a:t>
            </a:r>
            <a:r>
              <a:rPr lang="en-US" baseline="0" dirty="0" smtClean="0"/>
              <a:t> costs involved being more fixed in nature the costs per record has a sharp decline until about 5,000 records breached</a:t>
            </a:r>
            <a:endParaRPr lang="en-US" dirty="0" smtClean="0"/>
          </a:p>
          <a:p>
            <a:endParaRPr lang="en-US" dirty="0"/>
          </a:p>
        </p:txBody>
      </p:sp>
      <p:sp>
        <p:nvSpPr>
          <p:cNvPr id="4" name="Slide Number Placeholder 3"/>
          <p:cNvSpPr>
            <a:spLocks noGrp="1"/>
          </p:cNvSpPr>
          <p:nvPr>
            <p:ph type="sldNum" sz="quarter" idx="10"/>
          </p:nvPr>
        </p:nvSpPr>
        <p:spPr/>
        <p:txBody>
          <a:bodyPr/>
          <a:lstStyle/>
          <a:p>
            <a:fld id="{F0921F54-746E-434D-8B3D-E16FE86A6A39}" type="slidenum">
              <a:rPr lang="en-US" smtClean="0"/>
              <a:t>7</a:t>
            </a:fld>
            <a:endParaRPr lang="en-US"/>
          </a:p>
        </p:txBody>
      </p:sp>
    </p:spTree>
    <p:extLst>
      <p:ext uri="{BB962C8B-B14F-4D97-AF65-F5344CB8AC3E}">
        <p14:creationId xmlns:p14="http://schemas.microsoft.com/office/powerpoint/2010/main" val="270152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done in R</a:t>
            </a:r>
          </a:p>
        </p:txBody>
      </p:sp>
      <p:sp>
        <p:nvSpPr>
          <p:cNvPr id="4" name="Slide Number Placeholder 3"/>
          <p:cNvSpPr>
            <a:spLocks noGrp="1"/>
          </p:cNvSpPr>
          <p:nvPr>
            <p:ph type="sldNum" sz="quarter" idx="10"/>
          </p:nvPr>
        </p:nvSpPr>
        <p:spPr/>
        <p:txBody>
          <a:bodyPr/>
          <a:lstStyle/>
          <a:p>
            <a:fld id="{F0921F54-746E-434D-8B3D-E16FE86A6A39}" type="slidenum">
              <a:rPr lang="en-US" smtClean="0"/>
              <a:t>9</a:t>
            </a:fld>
            <a:endParaRPr lang="en-US"/>
          </a:p>
        </p:txBody>
      </p:sp>
    </p:spTree>
    <p:extLst>
      <p:ext uri="{BB962C8B-B14F-4D97-AF65-F5344CB8AC3E}">
        <p14:creationId xmlns:p14="http://schemas.microsoft.com/office/powerpoint/2010/main" val="116518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21F54-746E-434D-8B3D-E16FE86A6A39}" type="slidenum">
              <a:rPr lang="en-US" smtClean="0"/>
              <a:t>16</a:t>
            </a:fld>
            <a:endParaRPr lang="en-US"/>
          </a:p>
        </p:txBody>
      </p:sp>
    </p:spTree>
    <p:extLst>
      <p:ext uri="{BB962C8B-B14F-4D97-AF65-F5344CB8AC3E}">
        <p14:creationId xmlns:p14="http://schemas.microsoft.com/office/powerpoint/2010/main" val="2081323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9519" y="2939650"/>
            <a:ext cx="9372019" cy="1177780"/>
          </a:xfrm>
        </p:spPr>
        <p:txBody>
          <a:bodyPr anchor="b">
            <a:normAutofit/>
          </a:bodyPr>
          <a:lstStyle>
            <a:lvl1pPr>
              <a:defRPr sz="3600" b="1" baseline="0">
                <a:solidFill>
                  <a:schemeClr val="tx1">
                    <a:lumMod val="65000"/>
                    <a:lumOff val="35000"/>
                  </a:schemeClr>
                </a:solidFill>
                <a:latin typeface="Calibri" pitchFamily="34" charset="0"/>
              </a:defRPr>
            </a:lvl1pPr>
          </a:lstStyle>
          <a:p>
            <a:r>
              <a:rPr lang="en-US" dirty="0"/>
              <a:t>Presentation Title Goes Here</a:t>
            </a:r>
          </a:p>
        </p:txBody>
      </p:sp>
      <p:sp>
        <p:nvSpPr>
          <p:cNvPr id="3" name="Subtitle 2"/>
          <p:cNvSpPr>
            <a:spLocks noGrp="1"/>
          </p:cNvSpPr>
          <p:nvPr>
            <p:ph type="subTitle" idx="1" hasCustomPrompt="1"/>
          </p:nvPr>
        </p:nvSpPr>
        <p:spPr>
          <a:xfrm>
            <a:off x="1417477" y="4402068"/>
            <a:ext cx="9372020" cy="933882"/>
          </a:xfrm>
        </p:spPr>
        <p:txBody>
          <a:bodyPr>
            <a:normAutofit/>
          </a:bodyPr>
          <a:lstStyle>
            <a:lvl1pPr marL="0" indent="0" algn="ctr">
              <a:buNone/>
              <a:defRPr sz="2400" baseline="0">
                <a:solidFill>
                  <a:srgbClr val="F36C2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9" name="Subtitle 2"/>
          <p:cNvSpPr txBox="1">
            <a:spLocks/>
          </p:cNvSpPr>
          <p:nvPr userDrawn="1"/>
        </p:nvSpPr>
        <p:spPr>
          <a:xfrm>
            <a:off x="1439519" y="5788334"/>
            <a:ext cx="9372020" cy="563445"/>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2400" kern="1200" baseline="0">
                <a:solidFill>
                  <a:srgbClr val="F36C21"/>
                </a:solidFill>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b="1" dirty="0">
                <a:solidFill>
                  <a:schemeClr val="tx1">
                    <a:lumMod val="65000"/>
                    <a:lumOff val="35000"/>
                  </a:schemeClr>
                </a:solidFill>
              </a:rPr>
              <a:t>March 2022</a:t>
            </a:r>
          </a:p>
        </p:txBody>
      </p:sp>
      <p:sp>
        <p:nvSpPr>
          <p:cNvPr id="10" name="Rectangle 9"/>
          <p:cNvSpPr/>
          <p:nvPr userDrawn="1"/>
        </p:nvSpPr>
        <p:spPr>
          <a:xfrm>
            <a:off x="0" y="6582075"/>
            <a:ext cx="12192000"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7243" y="367110"/>
            <a:ext cx="2772486" cy="277248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477" y="5368034"/>
            <a:ext cx="1842581" cy="1227706"/>
          </a:xfrm>
          <a:prstGeom prst="rect">
            <a:avLst/>
          </a:prstGeom>
        </p:spPr>
      </p:pic>
    </p:spTree>
    <p:extLst>
      <p:ext uri="{BB962C8B-B14F-4D97-AF65-F5344CB8AC3E}">
        <p14:creationId xmlns:p14="http://schemas.microsoft.com/office/powerpoint/2010/main" val="68858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Box 7"/>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cxnSp>
        <p:nvCxnSpPr>
          <p:cNvPr id="9" name="Straight Connector 8"/>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sp>
        <p:nvSpPr>
          <p:cNvPr id="10" name="Content Placeholder 10"/>
          <p:cNvSpPr>
            <a:spLocks noGrp="1"/>
          </p:cNvSpPr>
          <p:nvPr>
            <p:ph sz="quarter" idx="11"/>
          </p:nvPr>
        </p:nvSpPr>
        <p:spPr>
          <a:xfrm>
            <a:off x="548957" y="1044537"/>
            <a:ext cx="11023600" cy="5105400"/>
          </a:xfrm>
        </p:spPr>
        <p:txBody>
          <a:bodyPr>
            <a:normAutofit/>
          </a:bodyPr>
          <a:lstStyle>
            <a:lvl1pPr marL="342900" indent="-342900">
              <a:lnSpc>
                <a:spcPct val="150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50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50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50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50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319512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cxnSp>
        <p:nvCxnSpPr>
          <p:cNvPr id="6" name="Straight Connector 5"/>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Tree>
    <p:extLst>
      <p:ext uri="{BB962C8B-B14F-4D97-AF65-F5344CB8AC3E}">
        <p14:creationId xmlns:p14="http://schemas.microsoft.com/office/powerpoint/2010/main" val="197631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sp>
        <p:nvSpPr>
          <p:cNvPr id="6" name="TextBox 5"/>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Tree>
    <p:extLst>
      <p:ext uri="{BB962C8B-B14F-4D97-AF65-F5344CB8AC3E}">
        <p14:creationId xmlns:p14="http://schemas.microsoft.com/office/powerpoint/2010/main" val="197631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83706"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sp>
        <p:nvSpPr>
          <p:cNvPr id="10" name="Subtitle 2"/>
          <p:cNvSpPr>
            <a:spLocks noGrp="1"/>
          </p:cNvSpPr>
          <p:nvPr>
            <p:ph type="subTitle" idx="1" hasCustomPrompt="1"/>
          </p:nvPr>
        </p:nvSpPr>
        <p:spPr>
          <a:xfrm>
            <a:off x="483179" y="807720"/>
            <a:ext cx="11154108"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cxnSp>
        <p:nvCxnSpPr>
          <p:cNvPr id="8" name="Straight Connector 7"/>
          <p:cNvCxnSpPr/>
          <p:nvPr userDrawn="1"/>
        </p:nvCxnSpPr>
        <p:spPr>
          <a:xfrm>
            <a:off x="599233" y="1295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
        <p:nvSpPr>
          <p:cNvPr id="17" name="Content Placeholder 10"/>
          <p:cNvSpPr>
            <a:spLocks noGrp="1"/>
          </p:cNvSpPr>
          <p:nvPr>
            <p:ph sz="quarter" idx="11"/>
          </p:nvPr>
        </p:nvSpPr>
        <p:spPr>
          <a:xfrm>
            <a:off x="548433" y="1366275"/>
            <a:ext cx="11023600" cy="4783661"/>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512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cxnSp>
        <p:nvCxnSpPr>
          <p:cNvPr id="8" name="Straight Connector 7"/>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5380" y="5705591"/>
            <a:ext cx="2173605" cy="76608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
        <p:nvSpPr>
          <p:cNvPr id="16" name="Content Placeholder 10"/>
          <p:cNvSpPr>
            <a:spLocks noGrp="1"/>
          </p:cNvSpPr>
          <p:nvPr>
            <p:ph sz="quarter" idx="11"/>
          </p:nvPr>
        </p:nvSpPr>
        <p:spPr>
          <a:xfrm>
            <a:off x="548433" y="1061477"/>
            <a:ext cx="5445967" cy="5088459"/>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0"/>
          <p:cNvSpPr>
            <a:spLocks noGrp="1"/>
          </p:cNvSpPr>
          <p:nvPr>
            <p:ph sz="quarter" idx="14"/>
          </p:nvPr>
        </p:nvSpPr>
        <p:spPr>
          <a:xfrm>
            <a:off x="6161660" y="1060579"/>
            <a:ext cx="5445967" cy="5088459"/>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512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84231" y="236049"/>
            <a:ext cx="11153055" cy="584775"/>
          </a:xfrm>
          <a:prstGeom prst="rect">
            <a:avLst/>
          </a:prstGeom>
        </p:spPr>
        <p:txBody>
          <a:bodyPr wrap="square" anchor="b">
            <a:spAutoFit/>
          </a:bodyPr>
          <a:lstStyle>
            <a:lvl1pPr algn="l">
              <a:defRPr sz="3200" b="1" i="0">
                <a:solidFill>
                  <a:schemeClr val="tx1"/>
                </a:solidFill>
                <a:latin typeface="Calibri" pitchFamily="34" charset="0"/>
              </a:defRPr>
            </a:lvl1pPr>
          </a:lstStyle>
          <a:p>
            <a:r>
              <a:rPr lang="en-US" dirty="0"/>
              <a:t>Click to Edit Slide Title</a:t>
            </a:r>
          </a:p>
        </p:txBody>
      </p:sp>
      <p:sp>
        <p:nvSpPr>
          <p:cNvPr id="8" name="Subtitle 2"/>
          <p:cNvSpPr>
            <a:spLocks noGrp="1"/>
          </p:cNvSpPr>
          <p:nvPr>
            <p:ph type="subTitle" idx="1" hasCustomPrompt="1"/>
          </p:nvPr>
        </p:nvSpPr>
        <p:spPr>
          <a:xfrm>
            <a:off x="483179" y="822960"/>
            <a:ext cx="11154108"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sp>
        <p:nvSpPr>
          <p:cNvPr id="9" name="Text Placeholder 27"/>
          <p:cNvSpPr>
            <a:spLocks noGrp="1"/>
          </p:cNvSpPr>
          <p:nvPr>
            <p:ph type="body" sz="quarter" idx="10"/>
          </p:nvPr>
        </p:nvSpPr>
        <p:spPr>
          <a:xfrm>
            <a:off x="507999" y="1371600"/>
            <a:ext cx="11129287" cy="1833874"/>
          </a:xfrm>
          <a:prstGeom prst="rect">
            <a:avLst/>
          </a:prstGeom>
        </p:spPr>
        <p:txBody>
          <a:bodyPr vert="horz">
            <a:normAutofit/>
          </a:bodyPr>
          <a:lstStyle>
            <a:lvl1pPr marL="0" indent="0">
              <a:lnSpc>
                <a:spcPct val="150000"/>
              </a:lnSpc>
              <a:spcBef>
                <a:spcPts val="336"/>
              </a:spcBef>
              <a:spcAft>
                <a:spcPts val="0"/>
              </a:spcAft>
              <a:buFontTx/>
              <a:buNone/>
              <a:defRPr lang="en-US" sz="1800" b="0" i="0" u="none" strike="noStrike" baseline="0" smtClean="0">
                <a:solidFill>
                  <a:schemeClr val="tx1"/>
                </a:solidFill>
                <a:latin typeface="Calibri" pitchFamily="34" charset="0"/>
              </a:defRPr>
            </a:lvl1pPr>
          </a:lstStyle>
          <a:p>
            <a:pPr lvl="0"/>
            <a:endParaRPr lang="en-US" dirty="0"/>
          </a:p>
        </p:txBody>
      </p:sp>
      <p:cxnSp>
        <p:nvCxnSpPr>
          <p:cNvPr id="12" name="Straight Connector 11"/>
          <p:cNvCxnSpPr/>
          <p:nvPr userDrawn="1"/>
        </p:nvCxnSpPr>
        <p:spPr>
          <a:xfrm>
            <a:off x="609600" y="1295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a:latin typeface="Arial"/>
              <a:cs typeface="Aria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
        <p:nvSpPr>
          <p:cNvPr id="14" name="Content Placeholder 10"/>
          <p:cNvSpPr>
            <a:spLocks noGrp="1"/>
          </p:cNvSpPr>
          <p:nvPr>
            <p:ph sz="quarter" idx="11"/>
          </p:nvPr>
        </p:nvSpPr>
        <p:spPr>
          <a:xfrm>
            <a:off x="507998" y="3258760"/>
            <a:ext cx="11129287" cy="2384650"/>
          </a:xfrm>
        </p:spPr>
        <p:txBody>
          <a:bodyPr>
            <a:normAutofit/>
          </a:bodyPr>
          <a:lstStyle>
            <a:lvl1pPr marL="342900" indent="-342900">
              <a:lnSpc>
                <a:spcPct val="114000"/>
              </a:lnSpc>
              <a:spcBef>
                <a:spcPts val="600"/>
              </a:spcBef>
              <a:buClr>
                <a:srgbClr val="4D4D4D"/>
              </a:buClr>
              <a:buSzPct val="80000"/>
              <a:buFont typeface="Wingdings" panose="05000000000000000000" pitchFamily="2" charset="2"/>
              <a:buChar char="à"/>
              <a:defRPr sz="20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0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18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6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4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905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a:t>Click to Edit Slide Title</a:t>
            </a:r>
          </a:p>
        </p:txBody>
      </p:sp>
      <p:sp>
        <p:nvSpPr>
          <p:cNvPr id="18" name="Content Placeholder 17"/>
          <p:cNvSpPr>
            <a:spLocks noGrp="1"/>
          </p:cNvSpPr>
          <p:nvPr>
            <p:ph sz="quarter" idx="16" hasCustomPrompt="1"/>
          </p:nvPr>
        </p:nvSpPr>
        <p:spPr>
          <a:xfrm>
            <a:off x="4572000" y="1213464"/>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a:t>Click to Edit Presenter Name</a:t>
            </a:r>
          </a:p>
        </p:txBody>
      </p:sp>
      <p:sp>
        <p:nvSpPr>
          <p:cNvPr id="20" name="Content Placeholder 17"/>
          <p:cNvSpPr>
            <a:spLocks noGrp="1"/>
          </p:cNvSpPr>
          <p:nvPr>
            <p:ph sz="quarter" idx="17" hasCustomPrompt="1"/>
          </p:nvPr>
        </p:nvSpPr>
        <p:spPr>
          <a:xfrm>
            <a:off x="4572000" y="1708764"/>
            <a:ext cx="7010400" cy="457200"/>
          </a:xfrm>
        </p:spPr>
        <p:txBody>
          <a:bodyPr anchor="t">
            <a:noAutofit/>
          </a:bodyPr>
          <a:lstStyle>
            <a:lvl1pPr marL="0" indent="0" algn="r">
              <a:spcBef>
                <a:spcPts val="400"/>
              </a:spcBef>
              <a:spcAft>
                <a:spcPts val="400"/>
              </a:spcAft>
              <a:buNone/>
              <a:defRPr sz="1800" b="0" baseline="0">
                <a:solidFill>
                  <a:schemeClr val="tx1"/>
                </a:solidFill>
                <a:latin typeface="Calibri" pitchFamily="34" charset="0"/>
              </a:defRPr>
            </a:lvl1pPr>
          </a:lstStyle>
          <a:p>
            <a:pPr lvl="0"/>
            <a:r>
              <a:rPr lang="en-US" dirty="0"/>
              <a:t>Click to enter Contact Information</a:t>
            </a:r>
          </a:p>
        </p:txBody>
      </p:sp>
      <p:sp>
        <p:nvSpPr>
          <p:cNvPr id="21" name="Content Placeholder 17"/>
          <p:cNvSpPr>
            <a:spLocks noGrp="1"/>
          </p:cNvSpPr>
          <p:nvPr>
            <p:ph sz="quarter" idx="18" hasCustomPrompt="1"/>
          </p:nvPr>
        </p:nvSpPr>
        <p:spPr>
          <a:xfrm>
            <a:off x="4572000" y="2438400"/>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a:t>Click to Edit Presenter Name</a:t>
            </a:r>
          </a:p>
        </p:txBody>
      </p:sp>
      <p:sp>
        <p:nvSpPr>
          <p:cNvPr id="22" name="Content Placeholder 17"/>
          <p:cNvSpPr>
            <a:spLocks noGrp="1"/>
          </p:cNvSpPr>
          <p:nvPr>
            <p:ph sz="quarter" idx="19" hasCustomPrompt="1"/>
          </p:nvPr>
        </p:nvSpPr>
        <p:spPr>
          <a:xfrm>
            <a:off x="4572000" y="2941320"/>
            <a:ext cx="70104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a:t>Click to enter Contact Information</a:t>
            </a:r>
          </a:p>
          <a:p>
            <a:pPr lvl="0"/>
            <a:endParaRPr lang="en-US" dirty="0"/>
          </a:p>
        </p:txBody>
      </p:sp>
      <p:sp>
        <p:nvSpPr>
          <p:cNvPr id="11" name="Content Placeholder 17"/>
          <p:cNvSpPr>
            <a:spLocks noGrp="1"/>
          </p:cNvSpPr>
          <p:nvPr>
            <p:ph sz="quarter" idx="20" hasCustomPrompt="1"/>
          </p:nvPr>
        </p:nvSpPr>
        <p:spPr>
          <a:xfrm>
            <a:off x="4572000" y="3640320"/>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a:t>Click to Edit Presenter Name</a:t>
            </a:r>
          </a:p>
        </p:txBody>
      </p:sp>
      <p:sp>
        <p:nvSpPr>
          <p:cNvPr id="12" name="Content Placeholder 17"/>
          <p:cNvSpPr>
            <a:spLocks noGrp="1"/>
          </p:cNvSpPr>
          <p:nvPr>
            <p:ph sz="quarter" idx="21" hasCustomPrompt="1"/>
          </p:nvPr>
        </p:nvSpPr>
        <p:spPr>
          <a:xfrm>
            <a:off x="4572000" y="4143240"/>
            <a:ext cx="70104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a:t>Click to enter Contact Information</a:t>
            </a:r>
          </a:p>
          <a:p>
            <a:pPr lvl="0"/>
            <a:endParaRPr lang="en-US" dirty="0"/>
          </a:p>
        </p:txBody>
      </p:sp>
      <p:sp>
        <p:nvSpPr>
          <p:cNvPr id="13" name="Rectangle 12"/>
          <p:cNvSpPr/>
          <p:nvPr userDrawn="1"/>
        </p:nvSpPr>
        <p:spPr>
          <a:xfrm>
            <a:off x="0" y="6582076"/>
            <a:ext cx="12192000"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3" name="Straight Connector 22"/>
          <p:cNvCxnSpPr/>
          <p:nvPr userDrawn="1"/>
        </p:nvCxnSpPr>
        <p:spPr>
          <a:xfrm>
            <a:off x="609600" y="913311"/>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160" y="1314067"/>
            <a:ext cx="3374510" cy="3374510"/>
          </a:xfrm>
          <a:prstGeom prst="rect">
            <a:avLst/>
          </a:prstGeom>
        </p:spPr>
      </p:pic>
    </p:spTree>
    <p:extLst>
      <p:ext uri="{BB962C8B-B14F-4D97-AF65-F5344CB8AC3E}">
        <p14:creationId xmlns:p14="http://schemas.microsoft.com/office/powerpoint/2010/main" val="140807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defRPr>
            </a:lvl1pPr>
          </a:lstStyle>
          <a:p>
            <a:fld id="{AE21777C-9391-4F27-A0F1-DFD259E56658}" type="datetimeFigureOut">
              <a:rPr lang="en-US" smtClean="0"/>
              <a:pPr/>
              <a:t>3/25/2022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latin typeface="Arial" pitchFamily="34" charset="0"/>
              </a:defRPr>
            </a:lvl1pPr>
          </a:lstStyle>
          <a:p>
            <a:fld id="{D2216F56-E94C-46AF-883F-C51831788FAC}" type="slidenum">
              <a:rPr lang="en-US" smtClean="0"/>
              <a:pPr/>
              <a:t>‹#›</a:t>
            </a:fld>
            <a:endParaRPr lang="en-US" dirty="0"/>
          </a:p>
        </p:txBody>
      </p:sp>
    </p:spTree>
    <p:extLst>
      <p:ext uri="{BB962C8B-B14F-4D97-AF65-F5344CB8AC3E}">
        <p14:creationId xmlns:p14="http://schemas.microsoft.com/office/powerpoint/2010/main" val="226234345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5" r:id="rId6"/>
    <p:sldLayoutId id="2147483650" r:id="rId7"/>
    <p:sldLayoutId id="2147483651" r:id="rId8"/>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hneier.com/blog/archives/2018/05/1834_the_first_.html" TargetMode="External"/><Relationship Id="rId2" Type="http://schemas.openxmlformats.org/officeDocument/2006/relationships/hyperlink" Target="https://www.insurancejournal.com/magazines/mag-features/2014/09/22/340633.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9519" y="3124200"/>
            <a:ext cx="9372019" cy="1177780"/>
          </a:xfrm>
        </p:spPr>
        <p:txBody>
          <a:bodyPr>
            <a:normAutofit/>
          </a:bodyPr>
          <a:lstStyle/>
          <a:p>
            <a:r>
              <a:rPr lang="en-US" dirty="0" smtClean="0"/>
              <a:t>Cyber Insurance </a:t>
            </a:r>
            <a:br>
              <a:rPr lang="en-US" dirty="0" smtClean="0"/>
            </a:br>
            <a:r>
              <a:rPr lang="en-US" sz="2800" dirty="0" smtClean="0"/>
              <a:t>Analysis of Data Breach</a:t>
            </a:r>
            <a:endParaRPr lang="en-US" dirty="0"/>
          </a:p>
        </p:txBody>
      </p:sp>
      <p:sp>
        <p:nvSpPr>
          <p:cNvPr id="5" name="Subtitle 4"/>
          <p:cNvSpPr>
            <a:spLocks noGrp="1"/>
          </p:cNvSpPr>
          <p:nvPr>
            <p:ph type="subTitle" idx="1"/>
          </p:nvPr>
        </p:nvSpPr>
        <p:spPr>
          <a:xfrm>
            <a:off x="1417477" y="4495800"/>
            <a:ext cx="9372020" cy="933882"/>
          </a:xfrm>
        </p:spPr>
        <p:txBody>
          <a:bodyPr/>
          <a:lstStyle/>
          <a:p>
            <a:r>
              <a:rPr lang="en-US" dirty="0" smtClean="0"/>
              <a:t>Presented </a:t>
            </a:r>
            <a:r>
              <a:rPr lang="en-US" smtClean="0"/>
              <a:t>by </a:t>
            </a:r>
          </a:p>
          <a:p>
            <a:r>
              <a:rPr lang="en-US" smtClean="0"/>
              <a:t>Nhu</a:t>
            </a:r>
            <a:r>
              <a:rPr lang="en-US" dirty="0" smtClean="0"/>
              <a:t> Nguyen, Grant Manley and Russell Miller</a:t>
            </a:r>
            <a:endParaRPr lang="en-US" dirty="0"/>
          </a:p>
        </p:txBody>
      </p:sp>
    </p:spTree>
    <p:extLst>
      <p:ext uri="{BB962C8B-B14F-4D97-AF65-F5344CB8AC3E}">
        <p14:creationId xmlns:p14="http://schemas.microsoft.com/office/powerpoint/2010/main" val="1043501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a:t>
            </a:r>
            <a:r>
              <a:rPr lang="en-US" dirty="0" smtClean="0"/>
              <a:t>Study</a:t>
            </a:r>
            <a:r>
              <a:rPr lang="en-US" dirty="0"/>
              <a:t>: Outline</a:t>
            </a:r>
          </a:p>
        </p:txBody>
      </p:sp>
      <p:sp>
        <p:nvSpPr>
          <p:cNvPr id="3" name="Content Placeholder 2"/>
          <p:cNvSpPr>
            <a:spLocks noGrp="1"/>
          </p:cNvSpPr>
          <p:nvPr>
            <p:ph sz="quarter" idx="11"/>
          </p:nvPr>
        </p:nvSpPr>
        <p:spPr/>
        <p:txBody>
          <a:bodyPr>
            <a:normAutofit/>
          </a:bodyPr>
          <a:lstStyle/>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Data </a:t>
            </a:r>
            <a:r>
              <a:rPr lang="en-US" dirty="0"/>
              <a:t>exploration</a:t>
            </a:r>
          </a:p>
          <a:p>
            <a:pPr>
              <a:buFont typeface="Wingdings" panose="05000000000000000000" pitchFamily="2" charset="2"/>
              <a:buChar char=""/>
            </a:pPr>
            <a:r>
              <a:rPr lang="en-US" dirty="0"/>
              <a:t>Preliminaries</a:t>
            </a:r>
          </a:p>
          <a:p>
            <a:r>
              <a:rPr lang="en-US" dirty="0"/>
              <a:t>Model fitting and prediction evaluation</a:t>
            </a:r>
          </a:p>
          <a:p>
            <a:r>
              <a:rPr lang="en-US" dirty="0"/>
              <a:t>Findings and conclusion </a:t>
            </a:r>
          </a:p>
          <a:p>
            <a:pPr lvl="1"/>
            <a:endParaRPr lang="en-US" sz="2400" dirty="0"/>
          </a:p>
          <a:p>
            <a:pPr lvl="1"/>
            <a:endParaRPr lang="en-US" sz="2400" dirty="0"/>
          </a:p>
        </p:txBody>
      </p:sp>
    </p:spTree>
    <p:extLst>
      <p:ext uri="{BB962C8B-B14F-4D97-AF65-F5344CB8AC3E}">
        <p14:creationId xmlns:p14="http://schemas.microsoft.com/office/powerpoint/2010/main" val="2967353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Data </a:t>
            </a:r>
            <a:r>
              <a:rPr lang="en-US" dirty="0" smtClean="0"/>
              <a:t>Collection</a:t>
            </a:r>
            <a:endParaRPr lang="en-US" dirty="0"/>
          </a:p>
        </p:txBody>
      </p:sp>
      <p:sp>
        <p:nvSpPr>
          <p:cNvPr id="3" name="Content Placeholder 2"/>
          <p:cNvSpPr>
            <a:spLocks noGrp="1"/>
          </p:cNvSpPr>
          <p:nvPr>
            <p:ph sz="quarter" idx="11"/>
          </p:nvPr>
        </p:nvSpPr>
        <p:spPr/>
        <p:txBody>
          <a:bodyPr/>
          <a:lstStyle/>
          <a:p>
            <a:endParaRPr lang="en-US" dirty="0" smtClean="0"/>
          </a:p>
          <a:p>
            <a:r>
              <a:rPr lang="en-US" dirty="0" smtClean="0"/>
              <a:t>Data </a:t>
            </a:r>
            <a:r>
              <a:rPr lang="en-US" dirty="0"/>
              <a:t>was manually collected from the California Attorney General website</a:t>
            </a:r>
          </a:p>
          <a:p>
            <a:r>
              <a:rPr lang="en-US" dirty="0"/>
              <a:t>Period: January 20, </a:t>
            </a:r>
            <a:r>
              <a:rPr lang="en-US" dirty="0" smtClean="0"/>
              <a:t>2012 </a:t>
            </a:r>
            <a:r>
              <a:rPr lang="en-US" dirty="0"/>
              <a:t>to December 31, 2020</a:t>
            </a:r>
          </a:p>
          <a:p>
            <a:r>
              <a:rPr lang="en-US" dirty="0"/>
              <a:t>Total of n = </a:t>
            </a:r>
            <a:r>
              <a:rPr lang="en-US" dirty="0" smtClean="0"/>
              <a:t>2,123 </a:t>
            </a:r>
            <a:r>
              <a:rPr lang="en-US" dirty="0"/>
              <a:t>breach reports (will be splitting into training (</a:t>
            </a:r>
            <a:r>
              <a:rPr lang="en-US" dirty="0" smtClean="0"/>
              <a:t>1,505 </a:t>
            </a:r>
            <a:r>
              <a:rPr lang="en-US" dirty="0"/>
              <a:t>cases) and testing (618 cases) </a:t>
            </a:r>
          </a:p>
          <a:p>
            <a:endParaRPr lang="en-US" dirty="0"/>
          </a:p>
        </p:txBody>
      </p:sp>
    </p:spTree>
    <p:extLst>
      <p:ext uri="{BB962C8B-B14F-4D97-AF65-F5344CB8AC3E}">
        <p14:creationId xmlns:p14="http://schemas.microsoft.com/office/powerpoint/2010/main" val="3074683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Data </a:t>
            </a:r>
            <a:r>
              <a:rPr lang="en-US" dirty="0" smtClean="0"/>
              <a:t>Exploration</a:t>
            </a:r>
            <a:endParaRPr lang="en-US" dirty="0"/>
          </a:p>
        </p:txBody>
      </p:sp>
      <p:sp>
        <p:nvSpPr>
          <p:cNvPr id="4" name="TextBox 3"/>
          <p:cNvSpPr txBox="1"/>
          <p:nvPr/>
        </p:nvSpPr>
        <p:spPr>
          <a:xfrm>
            <a:off x="838200" y="1371600"/>
            <a:ext cx="10722886" cy="1833874"/>
          </a:xfrm>
          <a:prstGeom prst="rect">
            <a:avLst/>
          </a:prstGeom>
        </p:spPr>
        <p:txBody>
          <a:bodyPr vert="horz" lIns="91440" tIns="45720" rIns="91440" bIns="45720" rtlCol="0">
            <a:normAutofit/>
          </a:bodyPr>
          <a:lstStyle/>
          <a:p>
            <a:pPr>
              <a:lnSpc>
                <a:spcPct val="150000"/>
              </a:lnSpc>
              <a:spcBef>
                <a:spcPts val="336"/>
              </a:spcBef>
              <a:buClr>
                <a:srgbClr val="4D4D4D"/>
              </a:buClr>
              <a:buSzPct val="90000"/>
            </a:pPr>
            <a:r>
              <a:rPr lang="en-US" sz="2400" b="0" i="0" u="none" strike="noStrike" kern="1200" baseline="0" dirty="0">
                <a:latin typeface="Calibri" pitchFamily="34" charset="0"/>
                <a:ea typeface="+mn-ea"/>
                <a:cs typeface="+mn-cs"/>
              </a:rPr>
              <a:t>TTI: Time to identification (detection)</a:t>
            </a:r>
          </a:p>
          <a:p>
            <a:pPr>
              <a:lnSpc>
                <a:spcPct val="150000"/>
              </a:lnSpc>
              <a:spcBef>
                <a:spcPts val="336"/>
              </a:spcBef>
              <a:buClr>
                <a:srgbClr val="4D4D4D"/>
              </a:buClr>
              <a:buSzPct val="90000"/>
            </a:pPr>
            <a:r>
              <a:rPr lang="en-US" sz="2400" b="0" i="0" u="none" strike="noStrike" kern="1200" baseline="0" dirty="0">
                <a:latin typeface="Calibri" pitchFamily="34" charset="0"/>
                <a:ea typeface="+mn-ea"/>
                <a:cs typeface="+mn-cs"/>
              </a:rPr>
              <a:t>TTN: Time to notification</a:t>
            </a:r>
          </a:p>
        </p:txBody>
      </p:sp>
      <p:pic>
        <p:nvPicPr>
          <p:cNvPr id="5" name="Content Placeholder 7">
            <a:extLst>
              <a:ext uri="{FF2B5EF4-FFF2-40B4-BE49-F238E27FC236}">
                <a16:creationId xmlns:a16="http://schemas.microsoft.com/office/drawing/2014/main" id="{386542AF-8FF6-4F39-AD90-30F54CF68310}"/>
              </a:ext>
            </a:extLst>
          </p:cNvPr>
          <p:cNvPicPr>
            <a:picLocks noChangeAspect="1"/>
          </p:cNvPicPr>
          <p:nvPr/>
        </p:nvPicPr>
        <p:blipFill>
          <a:blip r:embed="rId2"/>
          <a:stretch>
            <a:fillRect/>
          </a:stretch>
        </p:blipFill>
        <p:spPr>
          <a:xfrm>
            <a:off x="496114" y="2971800"/>
            <a:ext cx="11129287" cy="2170211"/>
          </a:xfrm>
          <a:prstGeom prst="rect">
            <a:avLst/>
          </a:prstGeom>
          <a:noFill/>
        </p:spPr>
      </p:pic>
    </p:spTree>
    <p:extLst>
      <p:ext uri="{BB962C8B-B14F-4D97-AF65-F5344CB8AC3E}">
        <p14:creationId xmlns:p14="http://schemas.microsoft.com/office/powerpoint/2010/main" val="79839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Data </a:t>
            </a:r>
            <a:r>
              <a:rPr lang="en-US" dirty="0" smtClean="0"/>
              <a:t>Exploration</a:t>
            </a:r>
            <a:endParaRPr lang="en-US" dirty="0"/>
          </a:p>
        </p:txBody>
      </p:sp>
      <p:pic>
        <p:nvPicPr>
          <p:cNvPr id="4" name="Google Shape;115;p16"/>
          <p:cNvPicPr preferRelativeResize="0">
            <a:picLocks noGrp="1" noChangeAspect="1"/>
          </p:cNvPicPr>
          <p:nvPr>
            <p:ph sz="quarter" idx="11"/>
          </p:nvPr>
        </p:nvPicPr>
        <p:blipFill rotWithShape="1">
          <a:blip r:embed="rId2">
            <a:alphaModFix/>
          </a:blip>
          <a:srcRect/>
          <a:stretch/>
        </p:blipFill>
        <p:spPr>
          <a:xfrm>
            <a:off x="2057400" y="1143000"/>
            <a:ext cx="8583569" cy="4780181"/>
          </a:xfrm>
          <a:prstGeom prst="rect">
            <a:avLst/>
          </a:prstGeom>
          <a:noFill/>
          <a:ln>
            <a:noFill/>
          </a:ln>
        </p:spPr>
      </p:pic>
    </p:spTree>
    <p:extLst>
      <p:ext uri="{BB962C8B-B14F-4D97-AF65-F5344CB8AC3E}">
        <p14:creationId xmlns:p14="http://schemas.microsoft.com/office/powerpoint/2010/main" val="2326290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Data </a:t>
            </a:r>
            <a:r>
              <a:rPr lang="en-US" dirty="0" smtClean="0"/>
              <a:t>Exploration</a:t>
            </a:r>
            <a:endParaRPr lang="en-US" dirty="0"/>
          </a:p>
        </p:txBody>
      </p:sp>
      <p:pic>
        <p:nvPicPr>
          <p:cNvPr id="6" name="Google Shape;116;p16"/>
          <p:cNvPicPr preferRelativeResize="0"/>
          <p:nvPr/>
        </p:nvPicPr>
        <p:blipFill rotWithShape="1">
          <a:blip r:embed="rId2">
            <a:alphaModFix/>
          </a:blip>
          <a:srcRect/>
          <a:stretch/>
        </p:blipFill>
        <p:spPr>
          <a:xfrm>
            <a:off x="2136458" y="1219200"/>
            <a:ext cx="7848600" cy="4267200"/>
          </a:xfrm>
          <a:prstGeom prst="rect">
            <a:avLst/>
          </a:prstGeom>
          <a:noFill/>
          <a:ln>
            <a:noFill/>
          </a:ln>
        </p:spPr>
      </p:pic>
    </p:spTree>
    <p:extLst>
      <p:ext uri="{BB962C8B-B14F-4D97-AF65-F5344CB8AC3E}">
        <p14:creationId xmlns:p14="http://schemas.microsoft.com/office/powerpoint/2010/main" val="1987910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Preliminaries</a:t>
            </a:r>
          </a:p>
        </p:txBody>
      </p:sp>
      <p:sp>
        <p:nvSpPr>
          <p:cNvPr id="3" name="Content Placeholder 2"/>
          <p:cNvSpPr>
            <a:spLocks noGrp="1"/>
          </p:cNvSpPr>
          <p:nvPr>
            <p:ph sz="quarter" idx="11"/>
          </p:nvPr>
        </p:nvSpPr>
        <p:spPr>
          <a:xfrm>
            <a:off x="548957" y="1044537"/>
            <a:ext cx="11023600" cy="4822863"/>
          </a:xfrm>
        </p:spPr>
        <p:txBody>
          <a:bodyPr>
            <a:normAutofit fontScale="92500" lnSpcReduction="20000"/>
          </a:bodyPr>
          <a:lstStyle/>
          <a:p>
            <a:r>
              <a:rPr lang="en-US" dirty="0"/>
              <a:t>Copula: is an effective and popular tool for modeling high-dimensional dependence</a:t>
            </a:r>
          </a:p>
          <a:p>
            <a:r>
              <a:rPr lang="en-US" dirty="0"/>
              <a:t>Dynamic Conditional Correlation (DCC): provides a very good approximation to a variety of time-varying correlation processes</a:t>
            </a:r>
          </a:p>
          <a:p>
            <a:r>
              <a:rPr lang="en-US" dirty="0"/>
              <a:t>Vector Autoregressive model (VAR): are commonly used to investigate the dynamic interactions among multivariate time series</a:t>
            </a:r>
          </a:p>
          <a:p>
            <a:r>
              <a:rPr lang="en-US" dirty="0"/>
              <a:t>Accuracy metrics:</a:t>
            </a:r>
          </a:p>
          <a:p>
            <a:pPr lvl="1"/>
            <a:r>
              <a:rPr lang="en-US" dirty="0"/>
              <a:t>Mean absolute error (MAE)</a:t>
            </a:r>
          </a:p>
          <a:p>
            <a:pPr lvl="1"/>
            <a:r>
              <a:rPr lang="en-US" dirty="0"/>
              <a:t>Continuous ranked probability score (CRPS): The CRPS measures the difference between the predicted CDF and the empirical CDF of observed values. A smaller score indicates a better prediction</a:t>
            </a:r>
          </a:p>
          <a:p>
            <a:endParaRPr lang="en-US" dirty="0"/>
          </a:p>
        </p:txBody>
      </p:sp>
    </p:spTree>
    <p:extLst>
      <p:ext uri="{BB962C8B-B14F-4D97-AF65-F5344CB8AC3E}">
        <p14:creationId xmlns:p14="http://schemas.microsoft.com/office/powerpoint/2010/main" val="55715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Model </a:t>
            </a:r>
            <a:r>
              <a:rPr lang="en-US" dirty="0" smtClean="0"/>
              <a:t>Fitting </a:t>
            </a:r>
            <a:r>
              <a:rPr lang="en-US" dirty="0"/>
              <a:t>and </a:t>
            </a:r>
            <a:r>
              <a:rPr lang="en-US" dirty="0" smtClean="0"/>
              <a:t>Prediction </a:t>
            </a:r>
            <a:r>
              <a:rPr lang="en-US" dirty="0"/>
              <a:t>E</a:t>
            </a:r>
            <a:r>
              <a:rPr lang="en-US" dirty="0" smtClean="0"/>
              <a:t>valuation </a:t>
            </a:r>
            <a:endParaRPr lang="en-US" dirty="0"/>
          </a:p>
        </p:txBody>
      </p:sp>
      <p:pic>
        <p:nvPicPr>
          <p:cNvPr id="6" name="Content Placeholder 5"/>
          <p:cNvPicPr>
            <a:picLocks noGrp="1" noChangeAspect="1"/>
          </p:cNvPicPr>
          <p:nvPr>
            <p:ph sz="quarter" idx="11"/>
          </p:nvPr>
        </p:nvPicPr>
        <p:blipFill>
          <a:blip r:embed="rId2"/>
          <a:stretch>
            <a:fillRect/>
          </a:stretch>
        </p:blipFill>
        <p:spPr>
          <a:xfrm>
            <a:off x="2210275" y="1143000"/>
            <a:ext cx="7699915" cy="3212870"/>
          </a:xfrm>
          <a:prstGeom prst="rect">
            <a:avLst/>
          </a:prstGeom>
        </p:spPr>
      </p:pic>
      <p:sp>
        <p:nvSpPr>
          <p:cNvPr id="7" name="TextBox 6">
            <a:extLst>
              <a:ext uri="{FF2B5EF4-FFF2-40B4-BE49-F238E27FC236}">
                <a16:creationId xmlns:a16="http://schemas.microsoft.com/office/drawing/2014/main" id="{94627263-525A-48E5-AE9E-EC75D45D79BB}"/>
              </a:ext>
            </a:extLst>
          </p:cNvPr>
          <p:cNvSpPr txBox="1"/>
          <p:nvPr/>
        </p:nvSpPr>
        <p:spPr>
          <a:xfrm>
            <a:off x="802433" y="4490560"/>
            <a:ext cx="10515600" cy="830997"/>
          </a:xfrm>
          <a:prstGeom prst="rect">
            <a:avLst/>
          </a:prstGeom>
          <a:noFill/>
        </p:spPr>
        <p:txBody>
          <a:bodyPr wrap="square" rtlCol="0">
            <a:spAutoFit/>
          </a:bodyPr>
          <a:lstStyle/>
          <a:p>
            <a:r>
              <a:rPr lang="en-US" sz="2400" b="0" i="0" dirty="0">
                <a:effectLst/>
                <a:latin typeface="Calibri" panose="020F0502020204030204" pitchFamily="34" charset="0"/>
                <a:cs typeface="Calibri" panose="020F0502020204030204" pitchFamily="34" charset="0"/>
              </a:rPr>
              <a:t>Means of CRPSs and MAEs of the models. The </a:t>
            </a:r>
            <a:r>
              <a:rPr lang="en-US" sz="2400" b="0" i="0" dirty="0" smtClean="0">
                <a:effectLst/>
                <a:latin typeface="Calibri" panose="020F0502020204030204" pitchFamily="34" charset="0"/>
                <a:cs typeface="Calibri" panose="020F0502020204030204" pitchFamily="34" charset="0"/>
              </a:rPr>
              <a:t>percentage </a:t>
            </a:r>
            <a:r>
              <a:rPr lang="en-US" sz="2400" b="0" i="0" dirty="0">
                <a:effectLst/>
                <a:latin typeface="Calibri" panose="020F0502020204030204" pitchFamily="34" charset="0"/>
                <a:cs typeface="Calibri" panose="020F0502020204030204" pitchFamily="34" charset="0"/>
              </a:rPr>
              <a:t>is the % of the CRPSs of the Copula model that is less than that of the other models.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3401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Case Study: Model Fitting and Prediction Evaluation </a:t>
            </a:r>
            <a:endParaRPr lang="en-US" dirty="0"/>
          </a:p>
        </p:txBody>
      </p:sp>
      <p:sp>
        <p:nvSpPr>
          <p:cNvPr id="13" name="Content Placeholder 12"/>
          <p:cNvSpPr>
            <a:spLocks noGrp="1"/>
          </p:cNvSpPr>
          <p:nvPr>
            <p:ph sz="quarter" idx="11"/>
          </p:nvPr>
        </p:nvSpPr>
        <p:spPr>
          <a:xfrm>
            <a:off x="548957" y="1044537"/>
            <a:ext cx="5144291" cy="1089063"/>
          </a:xfrm>
        </p:spPr>
        <p:txBody>
          <a:bodyPr/>
          <a:lstStyle/>
          <a:p>
            <a:r>
              <a:rPr lang="en-US" dirty="0"/>
              <a:t>Value at Risk for model accuracy test</a:t>
            </a:r>
          </a:p>
          <a:p>
            <a:endParaRPr lang="en-US" dirty="0"/>
          </a:p>
          <a:p>
            <a:endParaRPr lang="en-US" dirty="0"/>
          </a:p>
        </p:txBody>
      </p:sp>
      <p:grpSp>
        <p:nvGrpSpPr>
          <p:cNvPr id="7" name="Group 6"/>
          <p:cNvGrpSpPr>
            <a:grpSpLocks noChangeAspect="1"/>
          </p:cNvGrpSpPr>
          <p:nvPr/>
        </p:nvGrpSpPr>
        <p:grpSpPr>
          <a:xfrm>
            <a:off x="3438784" y="1752600"/>
            <a:ext cx="5314433" cy="2904866"/>
            <a:chOff x="0" y="0"/>
            <a:chExt cx="7561905" cy="4133333"/>
          </a:xfrm>
        </p:grpSpPr>
        <p:pic>
          <p:nvPicPr>
            <p:cNvPr id="8" name="Picture 7"/>
            <p:cNvPicPr>
              <a:picLocks noChangeAspect="1"/>
            </p:cNvPicPr>
            <p:nvPr/>
          </p:nvPicPr>
          <p:blipFill>
            <a:blip r:embed="rId3"/>
            <a:stretch>
              <a:fillRect/>
            </a:stretch>
          </p:blipFill>
          <p:spPr>
            <a:xfrm>
              <a:off x="0" y="0"/>
              <a:ext cx="7561905" cy="4133333"/>
            </a:xfrm>
            <a:prstGeom prst="rect">
              <a:avLst/>
            </a:prstGeom>
          </p:spPr>
        </p:pic>
        <p:sp>
          <p:nvSpPr>
            <p:cNvPr id="9" name="Left Arrow 8"/>
            <p:cNvSpPr/>
            <p:nvPr/>
          </p:nvSpPr>
          <p:spPr>
            <a:xfrm>
              <a:off x="5286375" y="2667000"/>
              <a:ext cx="638175" cy="247650"/>
            </a:xfrm>
            <a:prstGeom prst="lef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 name="TextBox 5"/>
            <p:cNvSpPr txBox="1"/>
            <p:nvPr/>
          </p:nvSpPr>
          <p:spPr>
            <a:xfrm>
              <a:off x="5962650" y="2657475"/>
              <a:ext cx="1076325" cy="25717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a:ea typeface="+mn-ea"/>
                  <a:cs typeface="+mn-cs"/>
                </a:rPr>
                <a:t>90th Percentile</a:t>
              </a:r>
            </a:p>
          </p:txBody>
        </p:sp>
      </p:grpSp>
      <p:sp>
        <p:nvSpPr>
          <p:cNvPr id="14" name="Rectangle 13"/>
          <p:cNvSpPr/>
          <p:nvPr/>
        </p:nvSpPr>
        <p:spPr>
          <a:xfrm>
            <a:off x="3276600" y="4979471"/>
            <a:ext cx="6096000" cy="646331"/>
          </a:xfrm>
          <a:prstGeom prst="rect">
            <a:avLst/>
          </a:prstGeom>
        </p:spPr>
        <p:txBody>
          <a:bodyPr>
            <a:spAutoFit/>
          </a:bodyPr>
          <a:lstStyle/>
          <a:p>
            <a:r>
              <a:rPr lang="en-US" dirty="0" err="1">
                <a:latin typeface="Calibri Light" panose="020F0302020204030204" pitchFamily="34" charset="0"/>
                <a:cs typeface="Calibri Light" panose="020F0302020204030204" pitchFamily="34" charset="0"/>
              </a:rPr>
              <a:t>VaR.90</a:t>
            </a:r>
            <a:r>
              <a:rPr lang="en-US" dirty="0">
                <a:latin typeface="Calibri Light" panose="020F0302020204030204" pitchFamily="34" charset="0"/>
                <a:cs typeface="Calibri Light" panose="020F0302020204030204" pitchFamily="34" charset="0"/>
              </a:rPr>
              <a:t>(t) means that there is only a 10% probability that the observed value is greater than the predicted value </a:t>
            </a:r>
            <a:r>
              <a:rPr lang="en-US" dirty="0" err="1">
                <a:latin typeface="Calibri Light" panose="020F0302020204030204" pitchFamily="34" charset="0"/>
                <a:cs typeface="Calibri Light" panose="020F0302020204030204" pitchFamily="34" charset="0"/>
              </a:rPr>
              <a:t>VaR.90</a:t>
            </a:r>
            <a:r>
              <a:rPr lang="en-US" dirty="0">
                <a:latin typeface="Calibri Light" panose="020F0302020204030204" pitchFamily="34" charset="0"/>
                <a:cs typeface="Calibri Light" panose="020F0302020204030204" pitchFamily="34" charset="0"/>
              </a:rPr>
              <a:t>(t)</a:t>
            </a:r>
          </a:p>
        </p:txBody>
      </p:sp>
    </p:spTree>
    <p:extLst>
      <p:ext uri="{BB962C8B-B14F-4D97-AF65-F5344CB8AC3E}">
        <p14:creationId xmlns:p14="http://schemas.microsoft.com/office/powerpoint/2010/main" val="3596297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Model </a:t>
            </a:r>
            <a:r>
              <a:rPr lang="en-US" dirty="0" smtClean="0"/>
              <a:t>Fitting </a:t>
            </a:r>
            <a:r>
              <a:rPr lang="en-US" dirty="0"/>
              <a:t>and </a:t>
            </a:r>
            <a:r>
              <a:rPr lang="en-US" dirty="0" smtClean="0"/>
              <a:t>Prediction </a:t>
            </a:r>
            <a:r>
              <a:rPr lang="en-US" dirty="0"/>
              <a:t>E</a:t>
            </a:r>
            <a:r>
              <a:rPr lang="en-US" dirty="0" smtClean="0"/>
              <a:t>valuation </a:t>
            </a:r>
            <a:endParaRPr lang="en-US" dirty="0"/>
          </a:p>
        </p:txBody>
      </p:sp>
      <p:pic>
        <p:nvPicPr>
          <p:cNvPr id="4" name="Content Placeholder 5">
            <a:extLst>
              <a:ext uri="{FF2B5EF4-FFF2-40B4-BE49-F238E27FC236}">
                <a16:creationId xmlns:a16="http://schemas.microsoft.com/office/drawing/2014/main" id="{B55D6CEB-35EE-4F33-AA0C-B724B8040576}"/>
              </a:ext>
            </a:extLst>
          </p:cNvPr>
          <p:cNvPicPr>
            <a:picLocks noChangeAspect="1"/>
          </p:cNvPicPr>
          <p:nvPr/>
        </p:nvPicPr>
        <p:blipFill>
          <a:blip r:embed="rId2"/>
          <a:stretch>
            <a:fillRect/>
          </a:stretch>
        </p:blipFill>
        <p:spPr>
          <a:xfrm>
            <a:off x="1524000" y="1524000"/>
            <a:ext cx="8382000" cy="3468414"/>
          </a:xfrm>
          <a:prstGeom prst="rect">
            <a:avLst/>
          </a:prstGeom>
        </p:spPr>
      </p:pic>
    </p:spTree>
    <p:extLst>
      <p:ext uri="{BB962C8B-B14F-4D97-AF65-F5344CB8AC3E}">
        <p14:creationId xmlns:p14="http://schemas.microsoft.com/office/powerpoint/2010/main" val="37969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Model </a:t>
            </a:r>
            <a:r>
              <a:rPr lang="en-US" dirty="0" smtClean="0"/>
              <a:t>Fitting </a:t>
            </a:r>
            <a:r>
              <a:rPr lang="en-US" dirty="0"/>
              <a:t>and </a:t>
            </a:r>
            <a:r>
              <a:rPr lang="en-US" dirty="0" smtClean="0"/>
              <a:t>Prediction </a:t>
            </a:r>
            <a:r>
              <a:rPr lang="en-US" dirty="0"/>
              <a:t>E</a:t>
            </a:r>
            <a:r>
              <a:rPr lang="en-US" dirty="0" smtClean="0"/>
              <a:t>valuation </a:t>
            </a:r>
            <a:endParaRPr lang="en-US" dirty="0"/>
          </a:p>
        </p:txBody>
      </p:sp>
      <p:pic>
        <p:nvPicPr>
          <p:cNvPr id="5" name="Google Shape;130;p18"/>
          <p:cNvPicPr preferRelativeResize="0">
            <a:picLocks noGrp="1"/>
          </p:cNvPicPr>
          <p:nvPr>
            <p:ph sz="quarter" idx="11"/>
          </p:nvPr>
        </p:nvPicPr>
        <p:blipFill rotWithShape="1">
          <a:blip r:embed="rId3">
            <a:alphaModFix/>
          </a:blip>
          <a:srcRect/>
          <a:stretch/>
        </p:blipFill>
        <p:spPr>
          <a:xfrm>
            <a:off x="1493837" y="1125537"/>
            <a:ext cx="9021763" cy="4894263"/>
          </a:xfrm>
          <a:prstGeom prst="rect">
            <a:avLst/>
          </a:prstGeom>
          <a:noFill/>
          <a:ln>
            <a:noFill/>
          </a:ln>
        </p:spPr>
      </p:pic>
      <p:sp>
        <p:nvSpPr>
          <p:cNvPr id="3" name="TextBox 2">
            <a:extLst>
              <a:ext uri="{FF2B5EF4-FFF2-40B4-BE49-F238E27FC236}">
                <a16:creationId xmlns:a16="http://schemas.microsoft.com/office/drawing/2014/main" id="{F8A2F008-793B-4333-9A12-C4772A5DD22D}"/>
              </a:ext>
            </a:extLst>
          </p:cNvPr>
          <p:cNvSpPr txBox="1"/>
          <p:nvPr/>
        </p:nvSpPr>
        <p:spPr>
          <a:xfrm>
            <a:off x="3127058" y="6176407"/>
            <a:ext cx="5867400" cy="369332"/>
          </a:xfrm>
          <a:prstGeom prst="rect">
            <a:avLst/>
          </a:prstGeom>
          <a:noFill/>
        </p:spPr>
        <p:txBody>
          <a:bodyPr wrap="square" rtlCol="0">
            <a:spAutoFit/>
          </a:bodyPr>
          <a:lstStyle/>
          <a:p>
            <a:pPr algn="ctr"/>
            <a:r>
              <a:rPr lang="en-US" b="0" i="0" dirty="0" err="1">
                <a:effectLst/>
                <a:latin typeface="Calibri Light" panose="020F0302020204030204" pitchFamily="34" charset="0"/>
                <a:cs typeface="Calibri Light" panose="020F0302020204030204" pitchFamily="34" charset="0"/>
              </a:rPr>
              <a:t>VaR</a:t>
            </a:r>
            <a:r>
              <a:rPr lang="en-US" b="0" i="0" dirty="0">
                <a:effectLst/>
                <a:latin typeface="Calibri Light" panose="020F0302020204030204" pitchFamily="34" charset="0"/>
                <a:cs typeface="Calibri Light" panose="020F0302020204030204" pitchFamily="34" charset="0"/>
              </a:rPr>
              <a:t> plots of TTN and </a:t>
            </a:r>
            <a:r>
              <a:rPr lang="en-US" b="0" i="0" dirty="0" smtClean="0">
                <a:effectLst/>
                <a:latin typeface="Calibri Light" panose="020F0302020204030204" pitchFamily="34" charset="0"/>
                <a:cs typeface="Calibri Light" panose="020F0302020204030204" pitchFamily="34" charset="0"/>
              </a:rPr>
              <a:t>TTI</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2337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Agenda</a:t>
            </a:r>
          </a:p>
        </p:txBody>
      </p:sp>
      <p:sp>
        <p:nvSpPr>
          <p:cNvPr id="5" name="Content Placeholder 4"/>
          <p:cNvSpPr>
            <a:spLocks noGrp="1"/>
          </p:cNvSpPr>
          <p:nvPr>
            <p:ph sz="quarter" idx="11"/>
          </p:nvPr>
        </p:nvSpPr>
        <p:spPr/>
        <p:txBody>
          <a:bodyPr/>
          <a:lstStyle/>
          <a:p>
            <a:endParaRPr lang="en-US" dirty="0"/>
          </a:p>
          <a:p>
            <a:r>
              <a:rPr lang="en-US" dirty="0"/>
              <a:t>Background</a:t>
            </a:r>
          </a:p>
          <a:p>
            <a:r>
              <a:rPr lang="en-US" dirty="0" smtClean="0"/>
              <a:t>Data Breach</a:t>
            </a:r>
            <a:endParaRPr lang="en-US" dirty="0"/>
          </a:p>
          <a:p>
            <a:r>
              <a:rPr lang="en-US" dirty="0"/>
              <a:t>Case </a:t>
            </a:r>
            <a:r>
              <a:rPr lang="en-US" dirty="0" smtClean="0"/>
              <a:t>Study</a:t>
            </a:r>
            <a:endParaRPr lang="en-US" dirty="0"/>
          </a:p>
          <a:p>
            <a:r>
              <a:rPr lang="en-US" dirty="0"/>
              <a:t>Conclusions</a:t>
            </a:r>
          </a:p>
        </p:txBody>
      </p:sp>
      <p:pic>
        <p:nvPicPr>
          <p:cNvPr id="2" name="Picture 1"/>
          <p:cNvPicPr>
            <a:picLocks noChangeAspect="1"/>
          </p:cNvPicPr>
          <p:nvPr/>
        </p:nvPicPr>
        <p:blipFill>
          <a:blip r:embed="rId2"/>
          <a:stretch>
            <a:fillRect/>
          </a:stretch>
        </p:blipFill>
        <p:spPr>
          <a:xfrm>
            <a:off x="4572000" y="1524000"/>
            <a:ext cx="5957455" cy="357447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61620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Conclusion</a:t>
            </a:r>
          </a:p>
        </p:txBody>
      </p:sp>
      <p:sp>
        <p:nvSpPr>
          <p:cNvPr id="3" name="Content Placeholder 2"/>
          <p:cNvSpPr>
            <a:spLocks noGrp="1"/>
          </p:cNvSpPr>
          <p:nvPr>
            <p:ph sz="quarter" idx="11"/>
          </p:nvPr>
        </p:nvSpPr>
        <p:spPr/>
        <p:txBody>
          <a:bodyPr/>
          <a:lstStyle/>
          <a:p>
            <a:pPr>
              <a:lnSpc>
                <a:spcPct val="150000"/>
              </a:lnSpc>
            </a:pPr>
            <a:endParaRPr lang="en-US" dirty="0"/>
          </a:p>
          <a:p>
            <a:pPr>
              <a:lnSpc>
                <a:spcPct val="150000"/>
              </a:lnSpc>
            </a:pPr>
            <a:r>
              <a:rPr lang="en-US" dirty="0"/>
              <a:t>Copula is superior to VAR and DCC</a:t>
            </a:r>
          </a:p>
          <a:p>
            <a:pPr>
              <a:lnSpc>
                <a:spcPct val="150000"/>
              </a:lnSpc>
            </a:pPr>
            <a:r>
              <a:rPr lang="en-US" dirty="0"/>
              <a:t>95% of TTNs are less than 620 days with a standard error 71 days in 2019, and it reduces to 535 days with a standard error 57 days in </a:t>
            </a:r>
            <a:r>
              <a:rPr lang="en-US" dirty="0" smtClean="0"/>
              <a:t>2020</a:t>
            </a:r>
            <a:endParaRPr lang="en-US" dirty="0"/>
          </a:p>
          <a:p>
            <a:pPr>
              <a:lnSpc>
                <a:spcPct val="150000"/>
              </a:lnSpc>
            </a:pPr>
            <a:r>
              <a:rPr lang="en-US" dirty="0"/>
              <a:t>95% of TTIs are less than 457 days with a standard error 64 days in 2019, and it reduces to 324 days with a standard error 55 days in </a:t>
            </a:r>
            <a:r>
              <a:rPr lang="en-US" dirty="0" smtClean="0"/>
              <a:t>2020</a:t>
            </a:r>
            <a:endParaRPr lang="en-US" dirty="0"/>
          </a:p>
        </p:txBody>
      </p:sp>
    </p:spTree>
    <p:extLst>
      <p:ext uri="{BB962C8B-B14F-4D97-AF65-F5344CB8AC3E}">
        <p14:creationId xmlns:p14="http://schemas.microsoft.com/office/powerpoint/2010/main" val="3727356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Thank You</a:t>
            </a:r>
          </a:p>
        </p:txBody>
      </p:sp>
      <p:sp>
        <p:nvSpPr>
          <p:cNvPr id="10" name="Content Placeholder 9"/>
          <p:cNvSpPr>
            <a:spLocks noGrp="1"/>
          </p:cNvSpPr>
          <p:nvPr>
            <p:ph sz="quarter" idx="16"/>
          </p:nvPr>
        </p:nvSpPr>
        <p:spPr/>
        <p:txBody>
          <a:bodyPr/>
          <a:lstStyle/>
          <a:p>
            <a:r>
              <a:rPr lang="en-US" dirty="0"/>
              <a:t>Nhu Nguyen</a:t>
            </a:r>
          </a:p>
        </p:txBody>
      </p:sp>
      <p:sp>
        <p:nvSpPr>
          <p:cNvPr id="11" name="Content Placeholder 10"/>
          <p:cNvSpPr>
            <a:spLocks noGrp="1"/>
          </p:cNvSpPr>
          <p:nvPr>
            <p:ph sz="quarter" idx="17"/>
          </p:nvPr>
        </p:nvSpPr>
        <p:spPr/>
        <p:txBody>
          <a:bodyPr/>
          <a:lstStyle/>
          <a:p>
            <a:r>
              <a:rPr lang="en-US" dirty="0" smtClean="0"/>
              <a:t>Illinois State University</a:t>
            </a:r>
            <a:endParaRPr lang="en-US" dirty="0"/>
          </a:p>
        </p:txBody>
      </p:sp>
      <p:sp>
        <p:nvSpPr>
          <p:cNvPr id="12" name="Content Placeholder 11"/>
          <p:cNvSpPr>
            <a:spLocks noGrp="1"/>
          </p:cNvSpPr>
          <p:nvPr>
            <p:ph sz="quarter" idx="18"/>
          </p:nvPr>
        </p:nvSpPr>
        <p:spPr/>
        <p:txBody>
          <a:bodyPr/>
          <a:lstStyle/>
          <a:p>
            <a:r>
              <a:rPr lang="en-US" dirty="0"/>
              <a:t>Grant Manley</a:t>
            </a:r>
          </a:p>
        </p:txBody>
      </p:sp>
      <p:sp>
        <p:nvSpPr>
          <p:cNvPr id="13" name="Content Placeholder 12"/>
          <p:cNvSpPr>
            <a:spLocks noGrp="1"/>
          </p:cNvSpPr>
          <p:nvPr>
            <p:ph sz="quarter" idx="19"/>
          </p:nvPr>
        </p:nvSpPr>
        <p:spPr/>
        <p:txBody>
          <a:bodyPr/>
          <a:lstStyle/>
          <a:p>
            <a:r>
              <a:rPr lang="en-US" dirty="0" smtClean="0"/>
              <a:t>Pinnacle Actuarial Resources</a:t>
            </a:r>
            <a:endParaRPr lang="en-US" dirty="0"/>
          </a:p>
        </p:txBody>
      </p:sp>
      <p:sp>
        <p:nvSpPr>
          <p:cNvPr id="14" name="Content Placeholder 13"/>
          <p:cNvSpPr>
            <a:spLocks noGrp="1"/>
          </p:cNvSpPr>
          <p:nvPr>
            <p:ph sz="quarter" idx="20"/>
          </p:nvPr>
        </p:nvSpPr>
        <p:spPr/>
        <p:txBody>
          <a:bodyPr/>
          <a:lstStyle/>
          <a:p>
            <a:r>
              <a:rPr lang="en-US" dirty="0"/>
              <a:t>Russell Miller</a:t>
            </a:r>
          </a:p>
        </p:txBody>
      </p:sp>
      <p:sp>
        <p:nvSpPr>
          <p:cNvPr id="15" name="Content Placeholder 14"/>
          <p:cNvSpPr>
            <a:spLocks noGrp="1"/>
          </p:cNvSpPr>
          <p:nvPr>
            <p:ph sz="quarter" idx="21"/>
          </p:nvPr>
        </p:nvSpPr>
        <p:spPr/>
        <p:txBody>
          <a:bodyPr/>
          <a:lstStyle/>
          <a:p>
            <a:r>
              <a:rPr lang="en-US" dirty="0"/>
              <a:t>Pinnacle Actuarial Resources</a:t>
            </a:r>
            <a:endParaRPr lang="en-US" dirty="0"/>
          </a:p>
        </p:txBody>
      </p:sp>
    </p:spTree>
    <p:extLst>
      <p:ext uri="{BB962C8B-B14F-4D97-AF65-F5344CB8AC3E}">
        <p14:creationId xmlns:p14="http://schemas.microsoft.com/office/powerpoint/2010/main" val="997248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References</a:t>
            </a:r>
          </a:p>
        </p:txBody>
      </p:sp>
      <p:sp>
        <p:nvSpPr>
          <p:cNvPr id="3" name="Content Placeholder 2"/>
          <p:cNvSpPr>
            <a:spLocks noGrp="1"/>
          </p:cNvSpPr>
          <p:nvPr>
            <p:ph sz="quarter" idx="11"/>
          </p:nvPr>
        </p:nvSpPr>
        <p:spPr/>
        <p:txBody>
          <a:bodyPr/>
          <a:lstStyle/>
          <a:p>
            <a:r>
              <a:rPr lang="en-US" sz="1800" dirty="0"/>
              <a:t>NAIC Report on Cybersecurity Insurance Market - https://content.naic.org/sites/default/files/index-cmte-c-Cyber_Supplement_2020_Report.pdf</a:t>
            </a:r>
          </a:p>
          <a:p>
            <a:r>
              <a:rPr lang="en-US" sz="1800" dirty="0"/>
              <a:t>NAIC Property 2020 Annual Industry Report - https://content.naic.org/sites/default/files/inline-files/Property%202020%20Annual%20Industry%20Report.pdf</a:t>
            </a:r>
          </a:p>
          <a:p>
            <a:r>
              <a:rPr lang="en-US" sz="1800" dirty="0"/>
              <a:t>Willis Towers Watson Cyber Claims Analysis Report</a:t>
            </a:r>
          </a:p>
          <a:p>
            <a:r>
              <a:rPr lang="en-US" sz="1800" dirty="0"/>
              <a:t>The Ever-Evolving Nature of Cyber Coverage - </a:t>
            </a:r>
            <a:r>
              <a:rPr lang="en-US" sz="1800" dirty="0">
                <a:hlinkClick r:id="rId2"/>
              </a:rPr>
              <a:t>https://www.insurancejournal.com/magazines/mag-features/2014/09/22/340633.htm</a:t>
            </a:r>
            <a:endParaRPr lang="en-US" sz="1800" dirty="0"/>
          </a:p>
          <a:p>
            <a:r>
              <a:rPr lang="en-US" sz="1800" dirty="0">
                <a:hlinkClick r:id="rId3"/>
              </a:rPr>
              <a:t>https://www.schneier.com/blog/archives/2018/05/1834_the_first_.html</a:t>
            </a:r>
            <a:r>
              <a:rPr lang="en-US" sz="1800" dirty="0"/>
              <a:t> </a:t>
            </a:r>
          </a:p>
          <a:p>
            <a:r>
              <a:rPr lang="en-US" sz="1800" dirty="0"/>
              <a:t>https://www.ftc.gov/enforcement/refunds/equifax-data-breach-settlement</a:t>
            </a:r>
          </a:p>
          <a:p>
            <a:endParaRPr lang="en-US" dirty="0"/>
          </a:p>
        </p:txBody>
      </p:sp>
    </p:spTree>
    <p:extLst>
      <p:ext uri="{BB962C8B-B14F-4D97-AF65-F5344CB8AC3E}">
        <p14:creationId xmlns:p14="http://schemas.microsoft.com/office/powerpoint/2010/main" val="692887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History</a:t>
            </a:r>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3005178035"/>
              </p:ext>
            </p:extLst>
          </p:nvPr>
        </p:nvGraphicFramePr>
        <p:xfrm>
          <a:off x="549275" y="1044575"/>
          <a:ext cx="11023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851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Industry</a:t>
            </a:r>
          </a:p>
        </p:txBody>
      </p:sp>
      <p:pic>
        <p:nvPicPr>
          <p:cNvPr id="3" name="Picture 2"/>
          <p:cNvPicPr>
            <a:picLocks noChangeAspect="1"/>
          </p:cNvPicPr>
          <p:nvPr/>
        </p:nvPicPr>
        <p:blipFill>
          <a:blip r:embed="rId3"/>
          <a:stretch>
            <a:fillRect/>
          </a:stretch>
        </p:blipFill>
        <p:spPr>
          <a:xfrm>
            <a:off x="2726863" y="1295400"/>
            <a:ext cx="6667790" cy="4007768"/>
          </a:xfrm>
          <a:prstGeom prst="rect">
            <a:avLst/>
          </a:prstGeom>
        </p:spPr>
      </p:pic>
      <p:sp>
        <p:nvSpPr>
          <p:cNvPr id="4" name="TextBox 3"/>
          <p:cNvSpPr txBox="1"/>
          <p:nvPr/>
        </p:nvSpPr>
        <p:spPr>
          <a:xfrm>
            <a:off x="2726863" y="5303168"/>
            <a:ext cx="4267200" cy="246221"/>
          </a:xfrm>
          <a:prstGeom prst="rect">
            <a:avLst/>
          </a:prstGeom>
          <a:noFill/>
        </p:spPr>
        <p:txBody>
          <a:bodyPr wrap="square" rtlCol="0">
            <a:spAutoFit/>
          </a:bodyPr>
          <a:lstStyle/>
          <a:p>
            <a:r>
              <a:rPr lang="en-US" sz="1000" dirty="0" smtClean="0">
                <a:latin typeface="Calibri" panose="020F0502020204030204" pitchFamily="34" charset="0"/>
                <a:cs typeface="Calibri" panose="020F0502020204030204" pitchFamily="34" charset="0"/>
              </a:rPr>
              <a:t>From NAIC Report on the Cyber Insurance Market</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8886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Industry</a:t>
            </a:r>
          </a:p>
        </p:txBody>
      </p:sp>
      <p:sp>
        <p:nvSpPr>
          <p:cNvPr id="4" name="TextBox 3"/>
          <p:cNvSpPr txBox="1"/>
          <p:nvPr/>
        </p:nvSpPr>
        <p:spPr>
          <a:xfrm>
            <a:off x="2724912" y="5468091"/>
            <a:ext cx="4267200" cy="246221"/>
          </a:xfrm>
          <a:prstGeom prst="rect">
            <a:avLst/>
          </a:prstGeom>
          <a:noFill/>
        </p:spPr>
        <p:txBody>
          <a:bodyPr wrap="square" rtlCol="0">
            <a:spAutoFit/>
          </a:bodyPr>
          <a:lstStyle/>
          <a:p>
            <a:r>
              <a:rPr lang="en-US" sz="1000" dirty="0" smtClean="0">
                <a:latin typeface="Calibri" panose="020F0502020204030204" pitchFamily="34" charset="0"/>
                <a:cs typeface="Calibri" panose="020F0502020204030204" pitchFamily="34" charset="0"/>
              </a:rPr>
              <a:t>From NAIC Report on the Cyber Insurance Market</a:t>
            </a:r>
            <a:endParaRPr lang="en-US" sz="1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2724912" y="1298448"/>
            <a:ext cx="6952488" cy="4169643"/>
          </a:xfrm>
          <a:prstGeom prst="rect">
            <a:avLst/>
          </a:prstGeom>
        </p:spPr>
      </p:pic>
    </p:spTree>
    <p:extLst>
      <p:ext uri="{BB962C8B-B14F-4D97-AF65-F5344CB8AC3E}">
        <p14:creationId xmlns:p14="http://schemas.microsoft.com/office/powerpoint/2010/main" val="1033238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Claims</a:t>
            </a:r>
          </a:p>
        </p:txBody>
      </p:sp>
      <p:sp>
        <p:nvSpPr>
          <p:cNvPr id="3" name="Content Placeholder 2"/>
          <p:cNvSpPr>
            <a:spLocks noGrp="1"/>
          </p:cNvSpPr>
          <p:nvPr>
            <p:ph sz="quarter" idx="11"/>
          </p:nvPr>
        </p:nvSpPr>
        <p:spPr>
          <a:xfrm>
            <a:off x="6553200" y="1044537"/>
            <a:ext cx="5019356" cy="5105400"/>
          </a:xfrm>
        </p:spPr>
        <p:txBody>
          <a:bodyPr/>
          <a:lstStyle/>
          <a:p>
            <a:endParaRPr lang="en-US" dirty="0"/>
          </a:p>
          <a:p>
            <a:r>
              <a:rPr lang="en-US" dirty="0"/>
              <a:t>Data Breaches</a:t>
            </a:r>
          </a:p>
          <a:p>
            <a:r>
              <a:rPr lang="en-US" dirty="0"/>
              <a:t>Ransomware/Business Disruption</a:t>
            </a:r>
          </a:p>
          <a:p>
            <a:r>
              <a:rPr lang="en-US" dirty="0"/>
              <a:t>Social Engineering/Fraud</a:t>
            </a:r>
          </a:p>
          <a:p>
            <a:r>
              <a:rPr lang="en-US" dirty="0"/>
              <a:t>Denial of Service Attacks</a:t>
            </a:r>
          </a:p>
        </p:txBody>
      </p:sp>
      <p:pic>
        <p:nvPicPr>
          <p:cNvPr id="4" name="Picture 3"/>
          <p:cNvPicPr>
            <a:picLocks noChangeAspect="1"/>
          </p:cNvPicPr>
          <p:nvPr/>
        </p:nvPicPr>
        <p:blipFill>
          <a:blip r:embed="rId3"/>
          <a:stretch>
            <a:fillRect/>
          </a:stretch>
        </p:blipFill>
        <p:spPr>
          <a:xfrm>
            <a:off x="914400" y="1600200"/>
            <a:ext cx="4882393" cy="32341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96537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Costs</a:t>
            </a:r>
          </a:p>
        </p:txBody>
      </p:sp>
      <p:sp>
        <p:nvSpPr>
          <p:cNvPr id="3" name="Content Placeholder 2"/>
          <p:cNvSpPr>
            <a:spLocks noGrp="1"/>
          </p:cNvSpPr>
          <p:nvPr>
            <p:ph sz="quarter" idx="11"/>
          </p:nvPr>
        </p:nvSpPr>
        <p:spPr>
          <a:xfrm>
            <a:off x="548957" y="1044537"/>
            <a:ext cx="11023600" cy="4670463"/>
          </a:xfrm>
        </p:spPr>
        <p:txBody>
          <a:bodyPr>
            <a:normAutofit fontScale="92500" lnSpcReduction="10000"/>
          </a:bodyPr>
          <a:lstStyle/>
          <a:p>
            <a:pPr>
              <a:spcBef>
                <a:spcPts val="300"/>
              </a:spcBef>
            </a:pPr>
            <a:r>
              <a:rPr lang="en-US" dirty="0"/>
              <a:t>Data breach</a:t>
            </a:r>
          </a:p>
          <a:p>
            <a:pPr lvl="1">
              <a:spcBef>
                <a:spcPts val="300"/>
              </a:spcBef>
            </a:pPr>
            <a:r>
              <a:rPr lang="en-US" dirty="0"/>
              <a:t>10% of </a:t>
            </a:r>
            <a:r>
              <a:rPr lang="en-US" dirty="0" smtClean="0"/>
              <a:t>settled </a:t>
            </a:r>
            <a:r>
              <a:rPr lang="en-US" dirty="0"/>
              <a:t>claims exceed $2.5M</a:t>
            </a:r>
          </a:p>
          <a:p>
            <a:pPr lvl="1">
              <a:spcBef>
                <a:spcPts val="300"/>
              </a:spcBef>
            </a:pPr>
            <a:r>
              <a:rPr lang="en-US" dirty="0"/>
              <a:t>71% covered by insurance</a:t>
            </a:r>
          </a:p>
          <a:p>
            <a:pPr>
              <a:spcBef>
                <a:spcPts val="300"/>
              </a:spcBef>
            </a:pPr>
            <a:r>
              <a:rPr lang="en-US" dirty="0"/>
              <a:t>Ransomware/Business Disruption</a:t>
            </a:r>
          </a:p>
          <a:p>
            <a:pPr lvl="1">
              <a:spcBef>
                <a:spcPts val="300"/>
              </a:spcBef>
            </a:pPr>
            <a:r>
              <a:rPr lang="en-US" dirty="0"/>
              <a:t>High average severity</a:t>
            </a:r>
          </a:p>
          <a:p>
            <a:pPr>
              <a:spcBef>
                <a:spcPts val="300"/>
              </a:spcBef>
            </a:pPr>
            <a:r>
              <a:rPr lang="en-US" dirty="0"/>
              <a:t>Social Engineering</a:t>
            </a:r>
          </a:p>
          <a:p>
            <a:pPr lvl="1">
              <a:spcBef>
                <a:spcPts val="300"/>
              </a:spcBef>
            </a:pPr>
            <a:r>
              <a:rPr lang="en-US" dirty="0"/>
              <a:t>Lower average severity</a:t>
            </a:r>
          </a:p>
          <a:p>
            <a:pPr>
              <a:spcBef>
                <a:spcPts val="300"/>
              </a:spcBef>
            </a:pPr>
            <a:r>
              <a:rPr lang="en-US" dirty="0"/>
              <a:t>Denial of Service attacks (</a:t>
            </a:r>
            <a:r>
              <a:rPr lang="en-US" dirty="0" err="1"/>
              <a:t>DoS</a:t>
            </a:r>
            <a:r>
              <a:rPr lang="en-US" dirty="0"/>
              <a:t>)</a:t>
            </a:r>
          </a:p>
          <a:p>
            <a:pPr lvl="1">
              <a:spcBef>
                <a:spcPts val="300"/>
              </a:spcBef>
            </a:pPr>
            <a:r>
              <a:rPr lang="en-US" dirty="0"/>
              <a:t>Reputational damages</a:t>
            </a:r>
          </a:p>
          <a:p>
            <a:pPr>
              <a:spcBef>
                <a:spcPts val="300"/>
              </a:spcBef>
            </a:pPr>
            <a:endParaRPr lang="en-US" dirty="0"/>
          </a:p>
        </p:txBody>
      </p:sp>
      <p:pic>
        <p:nvPicPr>
          <p:cNvPr id="4" name="Picture 3"/>
          <p:cNvPicPr>
            <a:picLocks noChangeAspect="1"/>
          </p:cNvPicPr>
          <p:nvPr/>
        </p:nvPicPr>
        <p:blipFill>
          <a:blip r:embed="rId3"/>
          <a:stretch>
            <a:fillRect/>
          </a:stretch>
        </p:blipFill>
        <p:spPr>
          <a:xfrm rot="16200000">
            <a:off x="6992544" y="779858"/>
            <a:ext cx="3276600" cy="4917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712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Breach</a:t>
            </a:r>
          </a:p>
        </p:txBody>
      </p:sp>
      <p:sp>
        <p:nvSpPr>
          <p:cNvPr id="3" name="Content Placeholder 2"/>
          <p:cNvSpPr>
            <a:spLocks noGrp="1"/>
          </p:cNvSpPr>
          <p:nvPr>
            <p:ph sz="quarter" idx="11"/>
          </p:nvPr>
        </p:nvSpPr>
        <p:spPr/>
        <p:txBody>
          <a:bodyPr/>
          <a:lstStyle/>
          <a:p>
            <a:r>
              <a:rPr lang="en-US" dirty="0" smtClean="0"/>
              <a:t>The </a:t>
            </a:r>
            <a:r>
              <a:rPr lang="en-US" dirty="0"/>
              <a:t>average data breach has almost 700K records affected</a:t>
            </a:r>
          </a:p>
          <a:p>
            <a:r>
              <a:rPr lang="en-US" dirty="0"/>
              <a:t>$7.95 per record lost</a:t>
            </a:r>
          </a:p>
          <a:p>
            <a:r>
              <a:rPr lang="en-US" dirty="0"/>
              <a:t>The longer the breach goes undetected, the more data is </a:t>
            </a:r>
            <a:r>
              <a:rPr lang="en-US" dirty="0" smtClean="0"/>
              <a:t>lost, </a:t>
            </a:r>
            <a:r>
              <a:rPr lang="en-US" dirty="0"/>
              <a:t>leading to higher losses</a:t>
            </a:r>
          </a:p>
          <a:p>
            <a:r>
              <a:rPr lang="en-US" dirty="0"/>
              <a:t>IT firms investigate once breach is detected </a:t>
            </a:r>
          </a:p>
          <a:p>
            <a:r>
              <a:rPr lang="en-US" dirty="0"/>
              <a:t>Data breaches often involve hefty settlement costs to compensate those impacted</a:t>
            </a:r>
          </a:p>
          <a:p>
            <a:endParaRPr lang="en-US" dirty="0"/>
          </a:p>
        </p:txBody>
      </p:sp>
    </p:spTree>
    <p:extLst>
      <p:ext uri="{BB962C8B-B14F-4D97-AF65-F5344CB8AC3E}">
        <p14:creationId xmlns:p14="http://schemas.microsoft.com/office/powerpoint/2010/main" val="128350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a:t>
            </a:r>
            <a:r>
              <a:rPr lang="en-US" dirty="0" smtClean="0"/>
              <a:t>Study</a:t>
            </a:r>
            <a:r>
              <a:rPr lang="en-US" dirty="0"/>
              <a:t>: Predicting </a:t>
            </a:r>
            <a:r>
              <a:rPr lang="en-US" dirty="0" smtClean="0"/>
              <a:t>Time </a:t>
            </a:r>
            <a:r>
              <a:rPr lang="en-US" dirty="0"/>
              <a:t>to </a:t>
            </a:r>
            <a:r>
              <a:rPr lang="en-US" dirty="0" smtClean="0"/>
              <a:t>Identification </a:t>
            </a:r>
            <a:r>
              <a:rPr lang="en-US" dirty="0"/>
              <a:t>and </a:t>
            </a:r>
            <a:r>
              <a:rPr lang="en-US" dirty="0" smtClean="0"/>
              <a:t>Notification</a:t>
            </a:r>
            <a:endParaRPr lang="en-US" dirty="0"/>
          </a:p>
        </p:txBody>
      </p:sp>
      <p:sp>
        <p:nvSpPr>
          <p:cNvPr id="3" name="Content Placeholder 2"/>
          <p:cNvSpPr>
            <a:spLocks noGrp="1"/>
          </p:cNvSpPr>
          <p:nvPr>
            <p:ph sz="quarter" idx="11"/>
          </p:nvPr>
        </p:nvSpPr>
        <p:spPr/>
        <p:txBody>
          <a:bodyPr/>
          <a:lstStyle/>
          <a:p>
            <a:r>
              <a:rPr lang="en-US" dirty="0" smtClean="0"/>
              <a:t>Purpose</a:t>
            </a:r>
            <a:endParaRPr lang="en-US" dirty="0"/>
          </a:p>
          <a:p>
            <a:pPr lvl="1"/>
            <a:r>
              <a:rPr lang="en-US" dirty="0"/>
              <a:t>Predict time from date of breach to identification</a:t>
            </a:r>
          </a:p>
          <a:p>
            <a:pPr lvl="1"/>
            <a:r>
              <a:rPr lang="en-US" dirty="0"/>
              <a:t>Predict time from date of breach to notification</a:t>
            </a:r>
          </a:p>
          <a:p>
            <a:pPr lvl="1"/>
            <a:r>
              <a:rPr lang="en-US" dirty="0"/>
              <a:t>When the breach day is unknown, the model helps to predict the breach </a:t>
            </a:r>
            <a:r>
              <a:rPr lang="en-US" dirty="0" smtClean="0"/>
              <a:t>day</a:t>
            </a:r>
          </a:p>
          <a:p>
            <a:pPr lvl="1"/>
            <a:r>
              <a:rPr lang="en-US" dirty="0" smtClean="0"/>
              <a:t>Developing </a:t>
            </a:r>
            <a:r>
              <a:rPr lang="en-US" dirty="0"/>
              <a:t>accurate estimate of the time to identify a breach for use in pricing cyber insurance</a:t>
            </a:r>
          </a:p>
          <a:p>
            <a:pPr lvl="1"/>
            <a:endParaRPr lang="en-US" dirty="0"/>
          </a:p>
          <a:p>
            <a:pPr lvl="1"/>
            <a:endParaRPr lang="en-US" dirty="0"/>
          </a:p>
        </p:txBody>
      </p:sp>
    </p:spTree>
    <p:extLst>
      <p:ext uri="{BB962C8B-B14F-4D97-AF65-F5344CB8AC3E}">
        <p14:creationId xmlns:p14="http://schemas.microsoft.com/office/powerpoint/2010/main" val="3387489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innacle">
      <a:dk1>
        <a:sysClr val="windowText" lastClr="000000"/>
      </a:dk1>
      <a:lt1>
        <a:sysClr val="window" lastClr="FFFFFF"/>
      </a:lt1>
      <a:dk2>
        <a:srgbClr val="1F497D"/>
      </a:dk2>
      <a:lt2>
        <a:srgbClr val="EEECE1"/>
      </a:lt2>
      <a:accent1>
        <a:srgbClr val="FBA252"/>
      </a:accent1>
      <a:accent2>
        <a:srgbClr val="9497CC"/>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969</Words>
  <Application>Microsoft Office PowerPoint</Application>
  <PresentationFormat>Widescreen</PresentationFormat>
  <Paragraphs>136</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Wingdings</vt:lpstr>
      <vt:lpstr>Office Theme</vt:lpstr>
      <vt:lpstr>Cyber Insurance  Analysis of Data Breach</vt:lpstr>
      <vt:lpstr>Agenda</vt:lpstr>
      <vt:lpstr>History</vt:lpstr>
      <vt:lpstr>Industry</vt:lpstr>
      <vt:lpstr>Industry</vt:lpstr>
      <vt:lpstr>Types of Claims</vt:lpstr>
      <vt:lpstr>Costs</vt:lpstr>
      <vt:lpstr>Data Breach</vt:lpstr>
      <vt:lpstr>Case Study: Predicting Time to Identification and Notification</vt:lpstr>
      <vt:lpstr>Case Study: Outline</vt:lpstr>
      <vt:lpstr>Case Study: Data Collection</vt:lpstr>
      <vt:lpstr>Case Study: Data Exploration</vt:lpstr>
      <vt:lpstr>Case Study: Data Exploration</vt:lpstr>
      <vt:lpstr>Case Study: Data Exploration</vt:lpstr>
      <vt:lpstr>Case Study: Preliminaries</vt:lpstr>
      <vt:lpstr>Case Study: Model Fitting and Prediction Evaluation </vt:lpstr>
      <vt:lpstr>Case Study: Model Fitting and Prediction Evaluation </vt:lpstr>
      <vt:lpstr>Case Study: Model Fitting and Prediction Evaluation </vt:lpstr>
      <vt:lpstr>Case Study: Model Fitting and Prediction Evaluation </vt:lpstr>
      <vt:lpstr>Case Study: Conclusion</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PinnacleMarketingGroup@pinnacleactuaries.com</dc:creator>
  <cp:lastModifiedBy>Fromme, Laura</cp:lastModifiedBy>
  <cp:revision>118</cp:revision>
  <dcterms:created xsi:type="dcterms:W3CDTF">2012-11-15T15:32:41Z</dcterms:created>
  <dcterms:modified xsi:type="dcterms:W3CDTF">2022-03-25T14:48:14Z</dcterms:modified>
</cp:coreProperties>
</file>