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3" r:id="rId13"/>
    <p:sldId id="275" r:id="rId14"/>
    <p:sldId id="268" r:id="rId15"/>
    <p:sldId id="276" r:id="rId16"/>
    <p:sldId id="277" r:id="rId17"/>
    <p:sldId id="278" r:id="rId18"/>
    <p:sldId id="281" r:id="rId19"/>
    <p:sldId id="282" r:id="rId20"/>
    <p:sldId id="279" r:id="rId21"/>
    <p:sldId id="283" r:id="rId22"/>
    <p:sldId id="284" r:id="rId23"/>
    <p:sldId id="285" r:id="rId24"/>
    <p:sldId id="287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 varScale="1">
        <p:scale>
          <a:sx n="76" d="100"/>
          <a:sy n="76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831D5A-695C-4D39-8555-99355F5C0950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494F5A-C39E-424F-AF8B-3E137D4B5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 of Econometrics 147 (2008) 120-130</a:t>
            </a:r>
          </a:p>
          <a:p>
            <a:r>
              <a:rPr lang="pt-BR" dirty="0" smtClean="0"/>
              <a:t>  by Zongwu Cai  and  Xian Wang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94F5A-C39E-424F-AF8B-3E137D4B5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94F5A-C39E-424F-AF8B-3E137D4B5D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81B5-A2F3-4309-83E2-EDF71E37B256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C5F90-E56E-4BD0-8EBE-7FABDC325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Nonparametric estimation of 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conditional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   expected  shortfall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Nonparametric </a:t>
            </a:r>
            <a:r>
              <a:rPr lang="en-US" dirty="0" smtClean="0"/>
              <a:t>Estimation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35027"/>
            <a:ext cx="7924800" cy="552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 </a:t>
            </a:r>
            <a:r>
              <a:rPr lang="en-US" dirty="0" smtClean="0"/>
              <a:t>Estimation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38600"/>
            <a:ext cx="457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 </a:t>
            </a:r>
            <a:r>
              <a:rPr lang="en-US" dirty="0" smtClean="0"/>
              <a:t>Estimation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4582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 Estimators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57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038600"/>
            <a:ext cx="449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305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Nonparametric Estimators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3058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3434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441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Properties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Properties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34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Properties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480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Nonparametric </a:t>
            </a:r>
            <a:r>
              <a:rPr lang="en-US" dirty="0" smtClean="0"/>
              <a:t>Estimators</a:t>
            </a:r>
          </a:p>
          <a:p>
            <a:endParaRPr lang="en-US" dirty="0" smtClean="0"/>
          </a:p>
          <a:p>
            <a:r>
              <a:rPr lang="en-US" dirty="0" smtClean="0"/>
              <a:t>Statistical </a:t>
            </a:r>
            <a:r>
              <a:rPr lang="en-US" dirty="0" smtClean="0"/>
              <a:t>Properties</a:t>
            </a:r>
          </a:p>
          <a:p>
            <a:endParaRPr lang="en-US" dirty="0" smtClean="0"/>
          </a:p>
          <a:p>
            <a:r>
              <a:rPr lang="en-US" dirty="0" smtClean="0"/>
              <a:t>Application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Properties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10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1629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6962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495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886200"/>
            <a:ext cx="441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Value-at-risk (</a:t>
            </a:r>
            <a:r>
              <a:rPr lang="en-US" dirty="0" err="1" smtClean="0"/>
              <a:t>VaR</a:t>
            </a:r>
            <a:r>
              <a:rPr lang="en-US" dirty="0" smtClean="0"/>
              <a:t>) and expected shortfall (ES)  are two popular measures of market risk associated with an asset or portfolio of assets.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Here, ES is the tail conditional expectation, which has been discussed for elliptical distribution in our seminar.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has been chosen by the Basel Committee on Banking Supervision as the benchmark of risk measurement for capital requirements.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err="1" smtClean="0"/>
              <a:t>VaR</a:t>
            </a:r>
            <a:r>
              <a:rPr lang="en-US" dirty="0" smtClean="0"/>
              <a:t> and ES have been used by financial institutions for asset management and minimization of risk.</a:t>
            </a:r>
          </a:p>
          <a:p>
            <a:endParaRPr lang="en-US" dirty="0" smtClean="0"/>
          </a:p>
          <a:p>
            <a:r>
              <a:rPr lang="en-US" dirty="0" smtClean="0"/>
              <a:t>They have been rapidly developed as analytic tools to assess riskiness of trading activities.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known that </a:t>
            </a:r>
            <a:r>
              <a:rPr lang="en-US" dirty="0" err="1" smtClean="0"/>
              <a:t>VaR</a:t>
            </a:r>
            <a:r>
              <a:rPr lang="en-US" dirty="0" smtClean="0"/>
              <a:t> is simply a </a:t>
            </a:r>
            <a:r>
              <a:rPr lang="en-US" dirty="0" err="1" smtClean="0"/>
              <a:t>quantile</a:t>
            </a:r>
            <a:r>
              <a:rPr lang="en-US" dirty="0" smtClean="0"/>
              <a:t> of the loss distribution, while ES is the expected loss, given that the loss is at least as large as some given </a:t>
            </a:r>
            <a:r>
              <a:rPr lang="en-US" dirty="0" err="1" smtClean="0"/>
              <a:t>VaR.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ES is a coherent risk measure satisfying homogeneity, </a:t>
            </a:r>
            <a:r>
              <a:rPr lang="en-US" dirty="0" err="1" smtClean="0"/>
              <a:t>monotonicity</a:t>
            </a:r>
            <a:r>
              <a:rPr lang="en-US" dirty="0" smtClean="0"/>
              <a:t>, risk-free condition or translation invariance, and </a:t>
            </a:r>
            <a:r>
              <a:rPr lang="en-US" dirty="0" err="1" smtClean="0"/>
              <a:t>subadditivity</a:t>
            </a:r>
            <a:r>
              <a:rPr lang="en-US" dirty="0" smtClean="0"/>
              <a:t>, while </a:t>
            </a:r>
            <a:r>
              <a:rPr lang="en-US" dirty="0" err="1" smtClean="0"/>
              <a:t>VaR</a:t>
            </a:r>
            <a:r>
              <a:rPr lang="en-US" dirty="0" smtClean="0"/>
              <a:t> is not coherent, because it does not satisfy </a:t>
            </a:r>
            <a:r>
              <a:rPr lang="en-US" dirty="0" err="1" smtClean="0"/>
              <a:t>subadditivity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 is preferred in practice due to its better properties, although </a:t>
            </a:r>
            <a:r>
              <a:rPr lang="en-US" dirty="0" err="1" smtClean="0"/>
              <a:t>VaR</a:t>
            </a:r>
            <a:r>
              <a:rPr lang="en-US" dirty="0" smtClean="0"/>
              <a:t> is widely used in applications.</a:t>
            </a:r>
          </a:p>
          <a:p>
            <a:endParaRPr lang="en-US" dirty="0" smtClean="0"/>
          </a:p>
          <a:p>
            <a:r>
              <a:rPr lang="en-US" dirty="0" smtClean="0"/>
              <a:t>Measures of risk might depend on the state </a:t>
            </a:r>
          </a:p>
          <a:p>
            <a:pPr>
              <a:buNone/>
            </a:pPr>
            <a:r>
              <a:rPr lang="en-US" dirty="0" smtClean="0"/>
              <a:t>     of the economy.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could depend on the past returns in someway.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appropriate risk analytical tool or methodology should be allowed to adapt to varying market conditions, and to reflect the latest available information in a time series setting rather than the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iid</a:t>
            </a:r>
            <a:r>
              <a:rPr lang="en-US" dirty="0" smtClean="0"/>
              <a:t> frame work.</a:t>
            </a:r>
          </a:p>
          <a:p>
            <a:endParaRPr lang="en-US" dirty="0" smtClean="0"/>
          </a:p>
          <a:p>
            <a:r>
              <a:rPr lang="en-US" dirty="0" smtClean="0"/>
              <a:t>It is necessary to consider the nonparametric estimation of conditional value-at-risk (</a:t>
            </a:r>
            <a:r>
              <a:rPr lang="en-US" dirty="0" err="1" smtClean="0"/>
              <a:t>CVaR</a:t>
            </a:r>
            <a:r>
              <a:rPr lang="en-US" dirty="0" smtClean="0"/>
              <a:t>), and conditional expected shortfall (CES) functions where the conditional information contains economic and market (exogenous) variables and past observed returns.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Nonparametric </a:t>
            </a:r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that the observed data  {(</a:t>
            </a:r>
            <a:r>
              <a:rPr lang="en-US" dirty="0" err="1" smtClean="0"/>
              <a:t>Xt</a:t>
            </a:r>
            <a:r>
              <a:rPr lang="en-US" dirty="0" smtClean="0"/>
              <a:t> , </a:t>
            </a:r>
            <a:r>
              <a:rPr lang="en-US" dirty="0" err="1" smtClean="0"/>
              <a:t>Yt</a:t>
            </a:r>
            <a:r>
              <a:rPr lang="en-US" dirty="0" smtClean="0"/>
              <a:t> ); 1≤t≤n}   are available and they are observed from a stationary time series model.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 err="1" smtClean="0"/>
              <a:t>Yt</a:t>
            </a:r>
            <a:r>
              <a:rPr lang="en-US" dirty="0" smtClean="0"/>
              <a:t> is the risk or loss variable which can be the negative logarithm of return (log loss) and </a:t>
            </a:r>
            <a:r>
              <a:rPr lang="en-US" dirty="0" err="1" smtClean="0"/>
              <a:t>Xt</a:t>
            </a:r>
            <a:r>
              <a:rPr lang="en-US" dirty="0" smtClean="0"/>
              <a:t> is allowed to include both economic and market (exogenous) variables and the lagged</a:t>
            </a:r>
          </a:p>
          <a:p>
            <a:pPr>
              <a:buNone/>
            </a:pPr>
            <a:r>
              <a:rPr lang="en-US" dirty="0" smtClean="0"/>
              <a:t>    variables of </a:t>
            </a:r>
            <a:r>
              <a:rPr lang="en-US" dirty="0" err="1" smtClean="0"/>
              <a:t>Yt</a:t>
            </a:r>
            <a:r>
              <a:rPr lang="en-US" dirty="0" smtClean="0"/>
              <a:t> 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52800"/>
          <a:ext cx="127000" cy="152400"/>
        </p:xfrm>
        <a:graphic>
          <a:graphicData uri="http://schemas.openxmlformats.org/presentationml/2006/ole">
            <p:oleObj spid="_x0000_s1026" name="Equation" r:id="rId3" imgW="12672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Nonparametric </a:t>
            </a:r>
            <a:r>
              <a:rPr lang="en-US" dirty="0" smtClean="0"/>
              <a:t>Estimation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275030" cy="414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417</Words>
  <Application>Microsoft Office PowerPoint</Application>
  <PresentationFormat>On-screen Show (4:3)</PresentationFormat>
  <Paragraphs>62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Nonparametric estimation of      conditional   VaR  and     expected  shortfall</vt:lpstr>
      <vt:lpstr>Outline</vt:lpstr>
      <vt:lpstr>Introduction</vt:lpstr>
      <vt:lpstr>Introduction</vt:lpstr>
      <vt:lpstr>Introduction</vt:lpstr>
      <vt:lpstr>Introduction</vt:lpstr>
      <vt:lpstr>Introduction</vt:lpstr>
      <vt:lpstr>Nonparametric Estimation</vt:lpstr>
      <vt:lpstr>Nonparametric Estimation</vt:lpstr>
      <vt:lpstr>Nonparametric Estimation</vt:lpstr>
      <vt:lpstr>Nonparametric Estimation</vt:lpstr>
      <vt:lpstr>Nonparametric Estimation</vt:lpstr>
      <vt:lpstr>Nonparametric Estimators</vt:lpstr>
      <vt:lpstr>Weights</vt:lpstr>
      <vt:lpstr>Nonparametric Estimators</vt:lpstr>
      <vt:lpstr>Assumptions</vt:lpstr>
      <vt:lpstr>Statistical Properties </vt:lpstr>
      <vt:lpstr>Statistical Properties</vt:lpstr>
      <vt:lpstr>Statistical Properties</vt:lpstr>
      <vt:lpstr>Statistical Properties </vt:lpstr>
      <vt:lpstr>Application</vt:lpstr>
      <vt:lpstr>Application</vt:lpstr>
      <vt:lpstr>Application</vt:lpstr>
      <vt:lpstr>Application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Nonparametric estimation of    conditional VaR  and  expected shortfall</dc:title>
  <dc:creator>fcheng</dc:creator>
  <cp:lastModifiedBy>fcheng</cp:lastModifiedBy>
  <cp:revision>118</cp:revision>
  <dcterms:created xsi:type="dcterms:W3CDTF">2011-03-26T20:43:10Z</dcterms:created>
  <dcterms:modified xsi:type="dcterms:W3CDTF">2011-03-30T18:25:43Z</dcterms:modified>
</cp:coreProperties>
</file>