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26"/>
  </p:notesMasterIdLst>
  <p:sldIdLst>
    <p:sldId id="256" r:id="rId5"/>
    <p:sldId id="261" r:id="rId6"/>
    <p:sldId id="262" r:id="rId7"/>
    <p:sldId id="263" r:id="rId8"/>
    <p:sldId id="281" r:id="rId9"/>
    <p:sldId id="275" r:id="rId10"/>
    <p:sldId id="264" r:id="rId11"/>
    <p:sldId id="282" r:id="rId12"/>
    <p:sldId id="265" r:id="rId13"/>
    <p:sldId id="266" r:id="rId14"/>
    <p:sldId id="268" r:id="rId15"/>
    <p:sldId id="271" r:id="rId16"/>
    <p:sldId id="283" r:id="rId17"/>
    <p:sldId id="274" r:id="rId18"/>
    <p:sldId id="279" r:id="rId19"/>
    <p:sldId id="284" r:id="rId20"/>
    <p:sldId id="276" r:id="rId21"/>
    <p:sldId id="277" r:id="rId22"/>
    <p:sldId id="278" r:id="rId23"/>
    <p:sldId id="280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00"/>
    <a:srgbClr val="FBA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6395" autoAdjust="0"/>
  </p:normalViewPr>
  <p:slideViewPr>
    <p:cSldViewPr showGuides="1">
      <p:cViewPr varScale="1">
        <p:scale>
          <a:sx n="99" d="100"/>
          <a:sy n="99" d="100"/>
        </p:scale>
        <p:origin x="18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0833FC-F14A-4ECD-B098-BF327405F73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FAFBB74-485C-44B5-AA7F-16825260F097}">
      <dgm:prSet phldrT="[Text]"/>
      <dgm:spPr/>
      <dgm:t>
        <a:bodyPr/>
        <a:lstStyle/>
        <a:p>
          <a:r>
            <a:rPr lang="en-US" dirty="0" smtClean="0"/>
            <a:t>Download </a:t>
          </a:r>
          <a:r>
            <a:rPr lang="en-US" dirty="0" smtClean="0"/>
            <a:t>app</a:t>
          </a:r>
          <a:endParaRPr lang="en-US" dirty="0"/>
        </a:p>
      </dgm:t>
    </dgm:pt>
    <dgm:pt modelId="{AEAA38BF-C834-4E45-9A09-A4094E8739DA}" type="parTrans" cxnId="{190DCCF1-3ED8-4468-ADD6-C2C62D46FA0B}">
      <dgm:prSet/>
      <dgm:spPr/>
      <dgm:t>
        <a:bodyPr/>
        <a:lstStyle/>
        <a:p>
          <a:endParaRPr lang="en-US"/>
        </a:p>
      </dgm:t>
    </dgm:pt>
    <dgm:pt modelId="{0B7ECB0B-7478-486A-9E6E-286E6A974FC6}" type="sibTrans" cxnId="{190DCCF1-3ED8-4468-ADD6-C2C62D46FA0B}">
      <dgm:prSet/>
      <dgm:spPr/>
      <dgm:t>
        <a:bodyPr/>
        <a:lstStyle/>
        <a:p>
          <a:endParaRPr lang="en-US"/>
        </a:p>
      </dgm:t>
    </dgm:pt>
    <dgm:pt modelId="{9AD198B2-30D7-4EA4-84AD-40B67C4FA7C4}">
      <dgm:prSet phldrT="[Text]"/>
      <dgm:spPr/>
      <dgm:t>
        <a:bodyPr/>
        <a:lstStyle/>
        <a:p>
          <a:r>
            <a:rPr lang="en-US" dirty="0" smtClean="0"/>
            <a:t>Get  </a:t>
          </a:r>
          <a:r>
            <a:rPr lang="en-US" dirty="0" smtClean="0"/>
            <a:t>quote</a:t>
          </a:r>
          <a:endParaRPr lang="en-US" dirty="0"/>
        </a:p>
      </dgm:t>
    </dgm:pt>
    <dgm:pt modelId="{A540B650-F574-4704-920B-1A30C6C3D93B}" type="parTrans" cxnId="{500C7CB6-3562-4B4B-AA91-229686B0EAA0}">
      <dgm:prSet/>
      <dgm:spPr/>
      <dgm:t>
        <a:bodyPr/>
        <a:lstStyle/>
        <a:p>
          <a:endParaRPr lang="en-US"/>
        </a:p>
      </dgm:t>
    </dgm:pt>
    <dgm:pt modelId="{6D0C524D-3743-4D5F-AB7F-AD3397F1D5E6}" type="sibTrans" cxnId="{500C7CB6-3562-4B4B-AA91-229686B0EAA0}">
      <dgm:prSet/>
      <dgm:spPr/>
      <dgm:t>
        <a:bodyPr/>
        <a:lstStyle/>
        <a:p>
          <a:endParaRPr lang="en-US"/>
        </a:p>
      </dgm:t>
    </dgm:pt>
    <dgm:pt modelId="{959DC15F-96B2-4740-9371-43E605A33C3E}">
      <dgm:prSet phldrT="[Text]"/>
      <dgm:spPr/>
      <dgm:t>
        <a:bodyPr/>
        <a:lstStyle/>
        <a:p>
          <a:r>
            <a:rPr lang="en-US" dirty="0" smtClean="0"/>
            <a:t>Sign </a:t>
          </a:r>
          <a:r>
            <a:rPr lang="en-US" dirty="0" smtClean="0"/>
            <a:t>up</a:t>
          </a:r>
          <a:endParaRPr lang="en-US" dirty="0"/>
        </a:p>
      </dgm:t>
    </dgm:pt>
    <dgm:pt modelId="{1992C61A-FDE8-45DA-B025-51D59C8579D0}" type="parTrans" cxnId="{6E93792E-9718-41EC-83CF-A41983C27FDE}">
      <dgm:prSet/>
      <dgm:spPr/>
      <dgm:t>
        <a:bodyPr/>
        <a:lstStyle/>
        <a:p>
          <a:endParaRPr lang="en-US"/>
        </a:p>
      </dgm:t>
    </dgm:pt>
    <dgm:pt modelId="{2F0A4E27-F6A3-4D95-A660-2CA2C4AF90A4}" type="sibTrans" cxnId="{6E93792E-9718-41EC-83CF-A41983C27FDE}">
      <dgm:prSet/>
      <dgm:spPr/>
      <dgm:t>
        <a:bodyPr/>
        <a:lstStyle/>
        <a:p>
          <a:endParaRPr lang="en-US"/>
        </a:p>
      </dgm:t>
    </dgm:pt>
    <dgm:pt modelId="{B600B37A-6B59-4D07-AFF0-50417CAB7490}">
      <dgm:prSet phldrT="[Text]"/>
      <dgm:spPr/>
      <dgm:t>
        <a:bodyPr/>
        <a:lstStyle/>
        <a:p>
          <a:r>
            <a:rPr lang="en-US" dirty="0" smtClean="0"/>
            <a:t>Pay </a:t>
          </a:r>
          <a:r>
            <a:rPr lang="en-US" dirty="0" smtClean="0"/>
            <a:t>monthly premium</a:t>
          </a:r>
          <a:endParaRPr lang="en-US" dirty="0"/>
        </a:p>
      </dgm:t>
    </dgm:pt>
    <dgm:pt modelId="{20414E4F-5550-4453-9A7F-180936DA4836}" type="parTrans" cxnId="{C85F5DC2-8AED-4F98-AEBA-6F8D090D3F88}">
      <dgm:prSet/>
      <dgm:spPr/>
      <dgm:t>
        <a:bodyPr/>
        <a:lstStyle/>
        <a:p>
          <a:endParaRPr lang="en-US"/>
        </a:p>
      </dgm:t>
    </dgm:pt>
    <dgm:pt modelId="{184A759C-FB0F-4C7C-811D-1E2AECF37981}" type="sibTrans" cxnId="{C85F5DC2-8AED-4F98-AEBA-6F8D090D3F88}">
      <dgm:prSet/>
      <dgm:spPr/>
      <dgm:t>
        <a:bodyPr/>
        <a:lstStyle/>
        <a:p>
          <a:endParaRPr lang="en-US"/>
        </a:p>
      </dgm:t>
    </dgm:pt>
    <dgm:pt modelId="{31999B5B-CA1A-4C19-AD96-54DC1D03700B}" type="pres">
      <dgm:prSet presAssocID="{FE0833FC-F14A-4ECD-B098-BF327405F73B}" presName="CompostProcess" presStyleCnt="0">
        <dgm:presLayoutVars>
          <dgm:dir/>
          <dgm:resizeHandles val="exact"/>
        </dgm:presLayoutVars>
      </dgm:prSet>
      <dgm:spPr/>
    </dgm:pt>
    <dgm:pt modelId="{AC5D0C40-0950-4E68-B212-8A3C2A2BF6BF}" type="pres">
      <dgm:prSet presAssocID="{FE0833FC-F14A-4ECD-B098-BF327405F73B}" presName="arrow" presStyleLbl="bgShp" presStyleIdx="0" presStyleCnt="1" custLinFactNeighborX="0" custLinFactNeighborY="12500"/>
      <dgm:spPr/>
    </dgm:pt>
    <dgm:pt modelId="{F767950A-1C68-4614-976F-3B88EFE292C4}" type="pres">
      <dgm:prSet presAssocID="{FE0833FC-F14A-4ECD-B098-BF327405F73B}" presName="linearProcess" presStyleCnt="0"/>
      <dgm:spPr/>
    </dgm:pt>
    <dgm:pt modelId="{7847EB3D-6C2F-493B-9940-EE0EA1805C10}" type="pres">
      <dgm:prSet presAssocID="{FFAFBB74-485C-44B5-AA7F-16825260F09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9A815-4E59-48BA-BC77-556EA751C13A}" type="pres">
      <dgm:prSet presAssocID="{0B7ECB0B-7478-486A-9E6E-286E6A974FC6}" presName="sibTrans" presStyleCnt="0"/>
      <dgm:spPr/>
    </dgm:pt>
    <dgm:pt modelId="{2351D0FE-656D-4A99-B7B6-C1EC69FED604}" type="pres">
      <dgm:prSet presAssocID="{9AD198B2-30D7-4EA4-84AD-40B67C4FA7C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659AB-0CCF-464C-988C-36BE85021117}" type="pres">
      <dgm:prSet presAssocID="{6D0C524D-3743-4D5F-AB7F-AD3397F1D5E6}" presName="sibTrans" presStyleCnt="0"/>
      <dgm:spPr/>
    </dgm:pt>
    <dgm:pt modelId="{72FA2C54-0E7C-4D77-9B49-B1B6F59EB164}" type="pres">
      <dgm:prSet presAssocID="{959DC15F-96B2-4740-9371-43E605A33C3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61329-8C68-48E4-8E9F-2AB44E927FD2}" type="pres">
      <dgm:prSet presAssocID="{2F0A4E27-F6A3-4D95-A660-2CA2C4AF90A4}" presName="sibTrans" presStyleCnt="0"/>
      <dgm:spPr/>
    </dgm:pt>
    <dgm:pt modelId="{C605B35B-08F5-4223-8DEA-431B31897CE3}" type="pres">
      <dgm:prSet presAssocID="{B600B37A-6B59-4D07-AFF0-50417CAB749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C4A1DB-6C76-4D92-B911-F9F5C7C4968B}" type="presOf" srcId="{FE0833FC-F14A-4ECD-B098-BF327405F73B}" destId="{31999B5B-CA1A-4C19-AD96-54DC1D03700B}" srcOrd="0" destOrd="0" presId="urn:microsoft.com/office/officeart/2005/8/layout/hProcess9"/>
    <dgm:cxn modelId="{0C9EBA10-3C73-4572-B117-83AA2F4D3EC0}" type="presOf" srcId="{FFAFBB74-485C-44B5-AA7F-16825260F097}" destId="{7847EB3D-6C2F-493B-9940-EE0EA1805C10}" srcOrd="0" destOrd="0" presId="urn:microsoft.com/office/officeart/2005/8/layout/hProcess9"/>
    <dgm:cxn modelId="{CE0B0455-5C35-4084-B93A-5551F3CD8754}" type="presOf" srcId="{959DC15F-96B2-4740-9371-43E605A33C3E}" destId="{72FA2C54-0E7C-4D77-9B49-B1B6F59EB164}" srcOrd="0" destOrd="0" presId="urn:microsoft.com/office/officeart/2005/8/layout/hProcess9"/>
    <dgm:cxn modelId="{6E93792E-9718-41EC-83CF-A41983C27FDE}" srcId="{FE0833FC-F14A-4ECD-B098-BF327405F73B}" destId="{959DC15F-96B2-4740-9371-43E605A33C3E}" srcOrd="2" destOrd="0" parTransId="{1992C61A-FDE8-45DA-B025-51D59C8579D0}" sibTransId="{2F0A4E27-F6A3-4D95-A660-2CA2C4AF90A4}"/>
    <dgm:cxn modelId="{190DCCF1-3ED8-4468-ADD6-C2C62D46FA0B}" srcId="{FE0833FC-F14A-4ECD-B098-BF327405F73B}" destId="{FFAFBB74-485C-44B5-AA7F-16825260F097}" srcOrd="0" destOrd="0" parTransId="{AEAA38BF-C834-4E45-9A09-A4094E8739DA}" sibTransId="{0B7ECB0B-7478-486A-9E6E-286E6A974FC6}"/>
    <dgm:cxn modelId="{500C7CB6-3562-4B4B-AA91-229686B0EAA0}" srcId="{FE0833FC-F14A-4ECD-B098-BF327405F73B}" destId="{9AD198B2-30D7-4EA4-84AD-40B67C4FA7C4}" srcOrd="1" destOrd="0" parTransId="{A540B650-F574-4704-920B-1A30C6C3D93B}" sibTransId="{6D0C524D-3743-4D5F-AB7F-AD3397F1D5E6}"/>
    <dgm:cxn modelId="{56A7122C-7907-47FB-AADD-AA8A87FB252F}" type="presOf" srcId="{9AD198B2-30D7-4EA4-84AD-40B67C4FA7C4}" destId="{2351D0FE-656D-4A99-B7B6-C1EC69FED604}" srcOrd="0" destOrd="0" presId="urn:microsoft.com/office/officeart/2005/8/layout/hProcess9"/>
    <dgm:cxn modelId="{45A84056-FD89-47D1-9933-76B5615C9E9C}" type="presOf" srcId="{B600B37A-6B59-4D07-AFF0-50417CAB7490}" destId="{C605B35B-08F5-4223-8DEA-431B31897CE3}" srcOrd="0" destOrd="0" presId="urn:microsoft.com/office/officeart/2005/8/layout/hProcess9"/>
    <dgm:cxn modelId="{C85F5DC2-8AED-4F98-AEBA-6F8D090D3F88}" srcId="{FE0833FC-F14A-4ECD-B098-BF327405F73B}" destId="{B600B37A-6B59-4D07-AFF0-50417CAB7490}" srcOrd="3" destOrd="0" parTransId="{20414E4F-5550-4453-9A7F-180936DA4836}" sibTransId="{184A759C-FB0F-4C7C-811D-1E2AECF37981}"/>
    <dgm:cxn modelId="{B7DAF6F7-3595-41FD-A44B-EB56743D2148}" type="presParOf" srcId="{31999B5B-CA1A-4C19-AD96-54DC1D03700B}" destId="{AC5D0C40-0950-4E68-B212-8A3C2A2BF6BF}" srcOrd="0" destOrd="0" presId="urn:microsoft.com/office/officeart/2005/8/layout/hProcess9"/>
    <dgm:cxn modelId="{DF8E2722-0F07-4D03-A7DC-0E37EB874535}" type="presParOf" srcId="{31999B5B-CA1A-4C19-AD96-54DC1D03700B}" destId="{F767950A-1C68-4614-976F-3B88EFE292C4}" srcOrd="1" destOrd="0" presId="urn:microsoft.com/office/officeart/2005/8/layout/hProcess9"/>
    <dgm:cxn modelId="{B4434950-1A83-4077-B5DC-9EC4872938E4}" type="presParOf" srcId="{F767950A-1C68-4614-976F-3B88EFE292C4}" destId="{7847EB3D-6C2F-493B-9940-EE0EA1805C10}" srcOrd="0" destOrd="0" presId="urn:microsoft.com/office/officeart/2005/8/layout/hProcess9"/>
    <dgm:cxn modelId="{D6C38E40-CC2D-44E9-93A6-9B8AEB561C6D}" type="presParOf" srcId="{F767950A-1C68-4614-976F-3B88EFE292C4}" destId="{2039A815-4E59-48BA-BC77-556EA751C13A}" srcOrd="1" destOrd="0" presId="urn:microsoft.com/office/officeart/2005/8/layout/hProcess9"/>
    <dgm:cxn modelId="{61B3AE04-92C3-4592-BB37-DD909F48CA6C}" type="presParOf" srcId="{F767950A-1C68-4614-976F-3B88EFE292C4}" destId="{2351D0FE-656D-4A99-B7B6-C1EC69FED604}" srcOrd="2" destOrd="0" presId="urn:microsoft.com/office/officeart/2005/8/layout/hProcess9"/>
    <dgm:cxn modelId="{2DE6263E-6272-4539-BA0D-253C8BAB5F95}" type="presParOf" srcId="{F767950A-1C68-4614-976F-3B88EFE292C4}" destId="{4D2659AB-0CCF-464C-988C-36BE85021117}" srcOrd="3" destOrd="0" presId="urn:microsoft.com/office/officeart/2005/8/layout/hProcess9"/>
    <dgm:cxn modelId="{424A26B4-4ADF-4AA5-8621-B5134BC908F1}" type="presParOf" srcId="{F767950A-1C68-4614-976F-3B88EFE292C4}" destId="{72FA2C54-0E7C-4D77-9B49-B1B6F59EB164}" srcOrd="4" destOrd="0" presId="urn:microsoft.com/office/officeart/2005/8/layout/hProcess9"/>
    <dgm:cxn modelId="{7E398F60-928D-493E-8960-D29F3178F5B6}" type="presParOf" srcId="{F767950A-1C68-4614-976F-3B88EFE292C4}" destId="{C8C61329-8C68-48E4-8E9F-2AB44E927FD2}" srcOrd="5" destOrd="0" presId="urn:microsoft.com/office/officeart/2005/8/layout/hProcess9"/>
    <dgm:cxn modelId="{88BECA0F-428C-4153-9501-2FC7684A2FC7}" type="presParOf" srcId="{F767950A-1C68-4614-976F-3B88EFE292C4}" destId="{C605B35B-08F5-4223-8DEA-431B31897CE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59B4D1-1BE2-4D7D-8809-CF210D9E23B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1FDA52-70CA-4A5A-831E-E004345BDED6}">
      <dgm:prSet phldrT="[Text]" custT="1"/>
      <dgm:spPr/>
      <dgm:t>
        <a:bodyPr/>
        <a:lstStyle/>
        <a:p>
          <a:r>
            <a:rPr lang="en-US" sz="2000" dirty="0" smtClean="0"/>
            <a:t>Message through app</a:t>
          </a:r>
          <a:endParaRPr lang="en-US" sz="2000" dirty="0"/>
        </a:p>
      </dgm:t>
    </dgm:pt>
    <dgm:pt modelId="{C3C7BF3D-D28E-48C0-8A2F-992EC71E3ABA}" type="parTrans" cxnId="{7067FE13-BA14-454D-8F0A-D63604DBDEB4}">
      <dgm:prSet/>
      <dgm:spPr/>
      <dgm:t>
        <a:bodyPr/>
        <a:lstStyle/>
        <a:p>
          <a:endParaRPr lang="en-US"/>
        </a:p>
      </dgm:t>
    </dgm:pt>
    <dgm:pt modelId="{D2ECCE0C-7F52-4A04-A374-7BAABD0E6450}" type="sibTrans" cxnId="{7067FE13-BA14-454D-8F0A-D63604DBDEB4}">
      <dgm:prSet/>
      <dgm:spPr/>
      <dgm:t>
        <a:bodyPr/>
        <a:lstStyle/>
        <a:p>
          <a:endParaRPr lang="en-US"/>
        </a:p>
      </dgm:t>
    </dgm:pt>
    <dgm:pt modelId="{64675BAE-E0CE-4265-B67B-70CAC4FCDAB9}">
      <dgm:prSet phldrT="[Text]" custT="1"/>
      <dgm:spPr/>
      <dgm:t>
        <a:bodyPr/>
        <a:lstStyle/>
        <a:p>
          <a:r>
            <a:rPr lang="en-US" sz="2000" dirty="0" smtClean="0"/>
            <a:t>Claim is reviewed</a:t>
          </a:r>
          <a:endParaRPr lang="en-US" sz="2000" dirty="0"/>
        </a:p>
      </dgm:t>
    </dgm:pt>
    <dgm:pt modelId="{58252FC1-433D-4368-82F6-669933A5C476}" type="parTrans" cxnId="{6068A554-3F95-46D1-810F-2CF1D06DEA65}">
      <dgm:prSet/>
      <dgm:spPr/>
      <dgm:t>
        <a:bodyPr/>
        <a:lstStyle/>
        <a:p>
          <a:endParaRPr lang="en-US"/>
        </a:p>
      </dgm:t>
    </dgm:pt>
    <dgm:pt modelId="{D04D8638-D1F6-467D-9722-C5178786D60C}" type="sibTrans" cxnId="{6068A554-3F95-46D1-810F-2CF1D06DEA65}">
      <dgm:prSet/>
      <dgm:spPr/>
      <dgm:t>
        <a:bodyPr/>
        <a:lstStyle/>
        <a:p>
          <a:endParaRPr lang="en-US"/>
        </a:p>
      </dgm:t>
    </dgm:pt>
    <dgm:pt modelId="{C95FF2F4-99D0-47C2-A08C-74FB386CFB3A}">
      <dgm:prSet phldrT="[Text]" custT="1"/>
      <dgm:spPr/>
      <dgm:t>
        <a:bodyPr/>
        <a:lstStyle/>
        <a:p>
          <a:r>
            <a:rPr lang="en-US" sz="2000" dirty="0" smtClean="0"/>
            <a:t>Payout through app</a:t>
          </a:r>
          <a:endParaRPr lang="en-US" sz="2000" dirty="0"/>
        </a:p>
      </dgm:t>
    </dgm:pt>
    <dgm:pt modelId="{9326A210-35F5-414B-A1E8-54E52E0226FD}" type="parTrans" cxnId="{0ACCE4D1-DCAB-44E5-AB4B-13E40F825CB7}">
      <dgm:prSet/>
      <dgm:spPr/>
      <dgm:t>
        <a:bodyPr/>
        <a:lstStyle/>
        <a:p>
          <a:endParaRPr lang="en-US"/>
        </a:p>
      </dgm:t>
    </dgm:pt>
    <dgm:pt modelId="{EF26A270-409F-4901-8BB2-1470D001D9A8}" type="sibTrans" cxnId="{0ACCE4D1-DCAB-44E5-AB4B-13E40F825CB7}">
      <dgm:prSet/>
      <dgm:spPr/>
      <dgm:t>
        <a:bodyPr/>
        <a:lstStyle/>
        <a:p>
          <a:endParaRPr lang="en-US"/>
        </a:p>
      </dgm:t>
    </dgm:pt>
    <dgm:pt modelId="{093C8A0D-C223-43A4-B67E-278F0C3D3EFB}" type="pres">
      <dgm:prSet presAssocID="{9E59B4D1-1BE2-4D7D-8809-CF210D9E23B7}" presName="CompostProcess" presStyleCnt="0">
        <dgm:presLayoutVars>
          <dgm:dir/>
          <dgm:resizeHandles val="exact"/>
        </dgm:presLayoutVars>
      </dgm:prSet>
      <dgm:spPr/>
    </dgm:pt>
    <dgm:pt modelId="{0E04B36E-5770-4454-8142-D3B8BBE3E158}" type="pres">
      <dgm:prSet presAssocID="{9E59B4D1-1BE2-4D7D-8809-CF210D9E23B7}" presName="arrow" presStyleLbl="bgShp" presStyleIdx="0" presStyleCnt="1"/>
      <dgm:spPr/>
    </dgm:pt>
    <dgm:pt modelId="{7FE50CBA-5CB0-4644-8EE9-4296A0646231}" type="pres">
      <dgm:prSet presAssocID="{9E59B4D1-1BE2-4D7D-8809-CF210D9E23B7}" presName="linearProcess" presStyleCnt="0"/>
      <dgm:spPr/>
    </dgm:pt>
    <dgm:pt modelId="{DC60FBB2-04F8-4733-96C3-8B909CDE6C98}" type="pres">
      <dgm:prSet presAssocID="{5B1FDA52-70CA-4A5A-831E-E004345BDED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40ED3-AEBD-4052-9909-9E216E8AE692}" type="pres">
      <dgm:prSet presAssocID="{D2ECCE0C-7F52-4A04-A374-7BAABD0E6450}" presName="sibTrans" presStyleCnt="0"/>
      <dgm:spPr/>
    </dgm:pt>
    <dgm:pt modelId="{6D71CBE2-5A34-44E9-992C-4DE2E9BEE84C}" type="pres">
      <dgm:prSet presAssocID="{64675BAE-E0CE-4265-B67B-70CAC4FCDAB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8873D-0CCF-424E-B14E-9B1FFE01819D}" type="pres">
      <dgm:prSet presAssocID="{D04D8638-D1F6-467D-9722-C5178786D60C}" presName="sibTrans" presStyleCnt="0"/>
      <dgm:spPr/>
    </dgm:pt>
    <dgm:pt modelId="{537BDE3B-1C76-4D77-AC8B-6B73DD752DFA}" type="pres">
      <dgm:prSet presAssocID="{C95FF2F4-99D0-47C2-A08C-74FB386CFB3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68A554-3F95-46D1-810F-2CF1D06DEA65}" srcId="{9E59B4D1-1BE2-4D7D-8809-CF210D9E23B7}" destId="{64675BAE-E0CE-4265-B67B-70CAC4FCDAB9}" srcOrd="1" destOrd="0" parTransId="{58252FC1-433D-4368-82F6-669933A5C476}" sibTransId="{D04D8638-D1F6-467D-9722-C5178786D60C}"/>
    <dgm:cxn modelId="{E6902C22-5773-4BCA-85DA-3D9C85EA2BB6}" type="presOf" srcId="{C95FF2F4-99D0-47C2-A08C-74FB386CFB3A}" destId="{537BDE3B-1C76-4D77-AC8B-6B73DD752DFA}" srcOrd="0" destOrd="0" presId="urn:microsoft.com/office/officeart/2005/8/layout/hProcess9"/>
    <dgm:cxn modelId="{3F89A9B3-570D-4E72-9CA7-CF9F68C21884}" type="presOf" srcId="{5B1FDA52-70CA-4A5A-831E-E004345BDED6}" destId="{DC60FBB2-04F8-4733-96C3-8B909CDE6C98}" srcOrd="0" destOrd="0" presId="urn:microsoft.com/office/officeart/2005/8/layout/hProcess9"/>
    <dgm:cxn modelId="{0ACCE4D1-DCAB-44E5-AB4B-13E40F825CB7}" srcId="{9E59B4D1-1BE2-4D7D-8809-CF210D9E23B7}" destId="{C95FF2F4-99D0-47C2-A08C-74FB386CFB3A}" srcOrd="2" destOrd="0" parTransId="{9326A210-35F5-414B-A1E8-54E52E0226FD}" sibTransId="{EF26A270-409F-4901-8BB2-1470D001D9A8}"/>
    <dgm:cxn modelId="{D002B44A-F1FA-4936-B3FD-E733110B4CF5}" type="presOf" srcId="{64675BAE-E0CE-4265-B67B-70CAC4FCDAB9}" destId="{6D71CBE2-5A34-44E9-992C-4DE2E9BEE84C}" srcOrd="0" destOrd="0" presId="urn:microsoft.com/office/officeart/2005/8/layout/hProcess9"/>
    <dgm:cxn modelId="{F8AD811B-387A-4279-8236-49E3DDD5805E}" type="presOf" srcId="{9E59B4D1-1BE2-4D7D-8809-CF210D9E23B7}" destId="{093C8A0D-C223-43A4-B67E-278F0C3D3EFB}" srcOrd="0" destOrd="0" presId="urn:microsoft.com/office/officeart/2005/8/layout/hProcess9"/>
    <dgm:cxn modelId="{7067FE13-BA14-454D-8F0A-D63604DBDEB4}" srcId="{9E59B4D1-1BE2-4D7D-8809-CF210D9E23B7}" destId="{5B1FDA52-70CA-4A5A-831E-E004345BDED6}" srcOrd="0" destOrd="0" parTransId="{C3C7BF3D-D28E-48C0-8A2F-992EC71E3ABA}" sibTransId="{D2ECCE0C-7F52-4A04-A374-7BAABD0E6450}"/>
    <dgm:cxn modelId="{FDC9DE01-C6A5-4040-9084-E2996E4F2765}" type="presParOf" srcId="{093C8A0D-C223-43A4-B67E-278F0C3D3EFB}" destId="{0E04B36E-5770-4454-8142-D3B8BBE3E158}" srcOrd="0" destOrd="0" presId="urn:microsoft.com/office/officeart/2005/8/layout/hProcess9"/>
    <dgm:cxn modelId="{453DC30D-93A1-43FA-A032-37FCDF76A4C8}" type="presParOf" srcId="{093C8A0D-C223-43A4-B67E-278F0C3D3EFB}" destId="{7FE50CBA-5CB0-4644-8EE9-4296A0646231}" srcOrd="1" destOrd="0" presId="urn:microsoft.com/office/officeart/2005/8/layout/hProcess9"/>
    <dgm:cxn modelId="{EF97B98E-10B5-451B-BBD3-9DEEFB9E71AA}" type="presParOf" srcId="{7FE50CBA-5CB0-4644-8EE9-4296A0646231}" destId="{DC60FBB2-04F8-4733-96C3-8B909CDE6C98}" srcOrd="0" destOrd="0" presId="urn:microsoft.com/office/officeart/2005/8/layout/hProcess9"/>
    <dgm:cxn modelId="{A2EF3D13-CD7B-4FB2-AC4A-BAF4CD37A8D6}" type="presParOf" srcId="{7FE50CBA-5CB0-4644-8EE9-4296A0646231}" destId="{5F140ED3-AEBD-4052-9909-9E216E8AE692}" srcOrd="1" destOrd="0" presId="urn:microsoft.com/office/officeart/2005/8/layout/hProcess9"/>
    <dgm:cxn modelId="{72413ADB-523B-404E-86E1-811E12163BB0}" type="presParOf" srcId="{7FE50CBA-5CB0-4644-8EE9-4296A0646231}" destId="{6D71CBE2-5A34-44E9-992C-4DE2E9BEE84C}" srcOrd="2" destOrd="0" presId="urn:microsoft.com/office/officeart/2005/8/layout/hProcess9"/>
    <dgm:cxn modelId="{4C4A93D0-AC06-4DA4-B478-065F51C068F5}" type="presParOf" srcId="{7FE50CBA-5CB0-4644-8EE9-4296A0646231}" destId="{DBB8873D-0CCF-424E-B14E-9B1FFE01819D}" srcOrd="3" destOrd="0" presId="urn:microsoft.com/office/officeart/2005/8/layout/hProcess9"/>
    <dgm:cxn modelId="{7C2DFF5A-00BD-44A1-9CF3-951278D2E6C8}" type="presParOf" srcId="{7FE50CBA-5CB0-4644-8EE9-4296A0646231}" destId="{537BDE3B-1C76-4D77-AC8B-6B73DD752DF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D0C40-0950-4E68-B212-8A3C2A2BF6BF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7EB3D-6C2F-493B-9940-EE0EA1805C10}">
      <dsp:nvSpPr>
        <dsp:cNvPr id="0" name=""/>
        <dsp:cNvSpPr/>
      </dsp:nvSpPr>
      <dsp:spPr>
        <a:xfrm>
          <a:off x="3050" y="1219199"/>
          <a:ext cx="146744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Download </a:t>
          </a:r>
          <a:r>
            <a:rPr lang="en-US" sz="2000" kern="1200" dirty="0" smtClean="0"/>
            <a:t>app</a:t>
          </a:r>
          <a:endParaRPr lang="en-US" sz="2000" kern="1200" dirty="0"/>
        </a:p>
      </dsp:txBody>
      <dsp:txXfrm>
        <a:off x="74685" y="1290834"/>
        <a:ext cx="1324175" cy="1482330"/>
      </dsp:txXfrm>
    </dsp:sp>
    <dsp:sp modelId="{2351D0FE-656D-4A99-B7B6-C1EC69FED604}">
      <dsp:nvSpPr>
        <dsp:cNvPr id="0" name=""/>
        <dsp:cNvSpPr/>
      </dsp:nvSpPr>
      <dsp:spPr>
        <a:xfrm>
          <a:off x="1543868" y="1219199"/>
          <a:ext cx="146744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Get  </a:t>
          </a:r>
          <a:r>
            <a:rPr lang="en-US" sz="2000" kern="1200" dirty="0" smtClean="0"/>
            <a:t>quote</a:t>
          </a:r>
          <a:endParaRPr lang="en-US" sz="2000" kern="1200" dirty="0"/>
        </a:p>
      </dsp:txBody>
      <dsp:txXfrm>
        <a:off x="1615503" y="1290834"/>
        <a:ext cx="1324175" cy="1482330"/>
      </dsp:txXfrm>
    </dsp:sp>
    <dsp:sp modelId="{72FA2C54-0E7C-4D77-9B49-B1B6F59EB164}">
      <dsp:nvSpPr>
        <dsp:cNvPr id="0" name=""/>
        <dsp:cNvSpPr/>
      </dsp:nvSpPr>
      <dsp:spPr>
        <a:xfrm>
          <a:off x="3084686" y="1219199"/>
          <a:ext cx="146744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Sign </a:t>
          </a:r>
          <a:r>
            <a:rPr lang="en-US" sz="2000" kern="1200" dirty="0" smtClean="0"/>
            <a:t>up</a:t>
          </a:r>
          <a:endParaRPr lang="en-US" sz="2000" kern="1200" dirty="0"/>
        </a:p>
      </dsp:txBody>
      <dsp:txXfrm>
        <a:off x="3156321" y="1290834"/>
        <a:ext cx="1324175" cy="1482330"/>
      </dsp:txXfrm>
    </dsp:sp>
    <dsp:sp modelId="{C605B35B-08F5-4223-8DEA-431B31897CE3}">
      <dsp:nvSpPr>
        <dsp:cNvPr id="0" name=""/>
        <dsp:cNvSpPr/>
      </dsp:nvSpPr>
      <dsp:spPr>
        <a:xfrm>
          <a:off x="4625503" y="1219199"/>
          <a:ext cx="146744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Pay </a:t>
          </a:r>
          <a:r>
            <a:rPr lang="en-US" sz="2000" kern="1200" dirty="0" smtClean="0"/>
            <a:t>monthly premium</a:t>
          </a:r>
          <a:endParaRPr lang="en-US" sz="2000" kern="1200" dirty="0"/>
        </a:p>
      </dsp:txBody>
      <dsp:txXfrm>
        <a:off x="4697138" y="1290834"/>
        <a:ext cx="1324175" cy="1482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4B36E-5770-4454-8142-D3B8BBE3E158}">
      <dsp:nvSpPr>
        <dsp:cNvPr id="0" name=""/>
        <dsp:cNvSpPr/>
      </dsp:nvSpPr>
      <dsp:spPr>
        <a:xfrm>
          <a:off x="518796" y="0"/>
          <a:ext cx="5879698" cy="4191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0FBB2-04F8-4733-96C3-8B909CDE6C98}">
      <dsp:nvSpPr>
        <dsp:cNvPr id="0" name=""/>
        <dsp:cNvSpPr/>
      </dsp:nvSpPr>
      <dsp:spPr>
        <a:xfrm>
          <a:off x="0" y="1257299"/>
          <a:ext cx="2075187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Message through app</a:t>
          </a:r>
          <a:endParaRPr lang="en-US" sz="2000" kern="1200" dirty="0"/>
        </a:p>
      </dsp:txBody>
      <dsp:txXfrm>
        <a:off x="81835" y="1339134"/>
        <a:ext cx="1911517" cy="1512730"/>
      </dsp:txXfrm>
    </dsp:sp>
    <dsp:sp modelId="{6D71CBE2-5A34-44E9-992C-4DE2E9BEE84C}">
      <dsp:nvSpPr>
        <dsp:cNvPr id="0" name=""/>
        <dsp:cNvSpPr/>
      </dsp:nvSpPr>
      <dsp:spPr>
        <a:xfrm>
          <a:off x="2421052" y="1257299"/>
          <a:ext cx="2075187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Claim is reviewed</a:t>
          </a:r>
          <a:endParaRPr lang="en-US" sz="2000" kern="1200" dirty="0"/>
        </a:p>
      </dsp:txBody>
      <dsp:txXfrm>
        <a:off x="2502887" y="1339134"/>
        <a:ext cx="1911517" cy="1512730"/>
      </dsp:txXfrm>
    </dsp:sp>
    <dsp:sp modelId="{537BDE3B-1C76-4D77-AC8B-6B73DD752DFA}">
      <dsp:nvSpPr>
        <dsp:cNvPr id="0" name=""/>
        <dsp:cNvSpPr/>
      </dsp:nvSpPr>
      <dsp:spPr>
        <a:xfrm>
          <a:off x="4842104" y="1257299"/>
          <a:ext cx="2075187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Payout through app</a:t>
          </a:r>
          <a:endParaRPr lang="en-US" sz="2000" kern="1200" dirty="0"/>
        </a:p>
      </dsp:txBody>
      <dsp:txXfrm>
        <a:off x="4923939" y="1339134"/>
        <a:ext cx="1911517" cy="1512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29B17-AFA3-49FD-B40A-F132A83754C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E547B-0D92-40BB-A9F0-B7BCD9949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2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urancebusinessmag.com/us/news/commercial-auto/nationwide-slice-labs-to-create-ondemand-coverage-for-rideshare-drivers-162703.aspx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lugandplaytechcenter.com/insurtech/partners/" TargetMode="External"/><Relationship Id="rId4" Type="http://schemas.openxmlformats.org/officeDocument/2006/relationships/hyperlink" Target="https://blog.nationwide.com/news/nationwide-launches-smartmiles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tchell.com/portals/0/assets/industry-trends/itr-vol-16-no-4-fall-2016-apd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articles/insurance/120916/metromile-insurance-review-paypermile-worth-it.asp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runchbase.com/organization/metromile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unchbase.com/organization/slice-labs#section-overview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547B-0D92-40BB-A9F0-B7BCD99491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97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547B-0D92-40BB-A9F0-B7BCD99491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00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https://www.itu.int/en/ITU-D/Statistics/Documents/publications/misr2018/MISR-2018-Vol-1-E.pdf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547B-0D92-40BB-A9F0-B7BCD99491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9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https://www.insurancebusinessmag.com/us/news/commercial-auto/nationwide-slice-labs-to-create-ondemand-coverage-for-rideshare-drivers-162703.aspx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https://blog.nationwide.com/news/nationwide-launches-smartmiles/</a:t>
            </a:r>
            <a:endParaRPr lang="en-US" dirty="0" smtClean="0"/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https://www.plugandplaytechcenter.com/insurtech/partners/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547B-0D92-40BB-A9F0-B7BCD99491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7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547B-0D92-40BB-A9F0-B7BCD99491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05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547B-0D92-40BB-A9F0-B7BCD99491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https://www.mitchell.com/portals/0/assets/industry-trends/itr-vol-16-no-4-fall-2016-apd.pdf</a:t>
            </a: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(p. 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547B-0D92-40BB-A9F0-B7BCD99491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8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https://www.itu.int/en/ITU-D/Statistics/Documents/publications/misr2018/MISR-2018-Vol-1-E.pdf</a:t>
            </a:r>
          </a:p>
          <a:p>
            <a:r>
              <a:rPr lang="en-US" dirty="0" smtClean="0"/>
              <a:t>http://www.pewinternet.org/fact-sheet/mobile/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547B-0D92-40BB-A9F0-B7BCD99491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6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https://www.investopedia.com/articles/insurance/120916/metromile-insurance-review-paypermile-worth-it.asp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 fontAlgn="base"/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https://www.crunchbase.com/organization/metromile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547B-0D92-40BB-A9F0-B7BCD99491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74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https://www.crunchbase.com/organization/slice-labs#section-overview</a:t>
            </a:r>
            <a:endParaRPr lang="en-US" sz="1200" b="0" i="0" u="sng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547B-0D92-40BB-A9F0-B7BCD99491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547B-0D92-40BB-A9F0-B7BCD99491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36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547B-0D92-40BB-A9F0-B7BCD99491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19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547B-0D92-40BB-A9F0-B7BCD99491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90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547B-0D92-40BB-A9F0-B7BCD99491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1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3810000" y="6042660"/>
            <a:ext cx="4960938" cy="31750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Presentation Date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3810000" y="5250180"/>
            <a:ext cx="4960620" cy="76962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latin typeface="Calibri" pitchFamily="34" charset="0"/>
              </a:defRPr>
            </a:lvl1pPr>
          </a:lstStyle>
          <a:p>
            <a:pPr algn="r"/>
            <a:r>
              <a:rPr lang="en-US" sz="2500" b="0" dirty="0" smtClean="0"/>
              <a:t>Presenter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67" b="27040"/>
          <a:stretch/>
        </p:blipFill>
        <p:spPr>
          <a:xfrm>
            <a:off x="0" y="3694176"/>
            <a:ext cx="9144000" cy="1309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6220" y="511175"/>
            <a:ext cx="8671560" cy="1393825"/>
          </a:xfrm>
        </p:spPr>
        <p:txBody>
          <a:bodyPr anchor="b">
            <a:normAutofit/>
          </a:bodyPr>
          <a:lstStyle>
            <a:lvl1pPr>
              <a:defRPr sz="3400" b="1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0" y="1897685"/>
            <a:ext cx="804672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FF6900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Goes 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0" b="11623"/>
          <a:stretch/>
        </p:blipFill>
        <p:spPr>
          <a:xfrm>
            <a:off x="415910" y="5047488"/>
            <a:ext cx="3209322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8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6291942"/>
            <a:ext cx="9144000" cy="566058"/>
            <a:chOff x="0" y="6291942"/>
            <a:chExt cx="9144000" cy="5660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203200" dist="101600" dir="16620000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97" b="15732"/>
            <a:stretch/>
          </p:blipFill>
          <p:spPr>
            <a:xfrm>
              <a:off x="438150" y="6291942"/>
              <a:ext cx="1238250" cy="56605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 userDrawn="1"/>
        </p:nvSpPr>
        <p:spPr>
          <a:xfrm>
            <a:off x="8727965" y="6447711"/>
            <a:ext cx="341397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98A42"/>
              </a:buClr>
              <a:buFont typeface="+mj-lt"/>
              <a:buNone/>
            </a:pPr>
            <a:fld id="{4E767558-C559-4A44-BA97-A8EEE0BC1F5E}" type="slidenum">
              <a:rPr lang="en-US" sz="1000" b="0" i="0" smtClean="0">
                <a:latin typeface="Arial"/>
                <a:cs typeface="Arial"/>
              </a:rPr>
              <a:pPr marL="0" indent="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8A42"/>
                </a:buClr>
                <a:buFont typeface="+mj-lt"/>
                <a:buNone/>
              </a:pPr>
              <a:t>‹#›</a:t>
            </a:fld>
            <a:endParaRPr lang="en-US" sz="1000" b="0" i="0" dirty="0" smtClean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2440" y="914400"/>
            <a:ext cx="8191500" cy="0"/>
          </a:xfrm>
          <a:prstGeom prst="line">
            <a:avLst/>
          </a:prstGeom>
          <a:ln w="12700">
            <a:solidFill>
              <a:srgbClr val="FF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38150" y="1066800"/>
            <a:ext cx="8267700" cy="5105400"/>
          </a:xfrm>
        </p:spPr>
        <p:txBody>
          <a:bodyPr>
            <a:normAutofit/>
          </a:bodyPr>
          <a:lstStyle>
            <a:lvl1pPr>
              <a:buClr>
                <a:srgbClr val="FF6900"/>
              </a:buClr>
              <a:defRPr sz="2400">
                <a:latin typeface="Calibri" pitchFamily="34" charset="0"/>
              </a:defRPr>
            </a:lvl1pPr>
            <a:lvl2pPr>
              <a:buClr>
                <a:srgbClr val="9497CC"/>
              </a:buClr>
              <a:defRPr sz="2200">
                <a:latin typeface="Calibri" pitchFamily="34" charset="0"/>
              </a:defRPr>
            </a:lvl2pPr>
            <a:lvl3pPr>
              <a:buClr>
                <a:srgbClr val="9497CC"/>
              </a:buClr>
              <a:defRPr sz="2000">
                <a:latin typeface="Calibri" pitchFamily="34" charset="0"/>
              </a:defRPr>
            </a:lvl3pPr>
            <a:lvl4pPr>
              <a:buClr>
                <a:srgbClr val="9497CC"/>
              </a:buClr>
              <a:defRPr sz="1800">
                <a:latin typeface="Calibri" pitchFamily="34" charset="0"/>
              </a:defRPr>
            </a:lvl4pPr>
            <a:lvl5pPr>
              <a:buClr>
                <a:srgbClr val="9497CC"/>
              </a:buClr>
              <a:defRPr sz="16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63173" y="199489"/>
            <a:ext cx="8364791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200" b="1" i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2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03200" dist="101600" dir="16620000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727965" y="6447711"/>
            <a:ext cx="341397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98A42"/>
              </a:buClr>
              <a:buFont typeface="+mj-lt"/>
              <a:buNone/>
            </a:pPr>
            <a:fld id="{4E767558-C559-4A44-BA97-A8EEE0BC1F5E}" type="slidenum">
              <a:rPr lang="en-US" sz="1000" b="0" i="0" smtClean="0">
                <a:latin typeface="Arial"/>
                <a:cs typeface="Arial"/>
              </a:rPr>
              <a:pPr marL="0" indent="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8A42"/>
                </a:buClr>
                <a:buFont typeface="+mj-lt"/>
                <a:buNone/>
              </a:pPr>
              <a:t>‹#›</a:t>
            </a:fld>
            <a:endParaRPr lang="en-US" sz="1000" b="0" i="0" dirty="0" smtClean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2440" y="914400"/>
            <a:ext cx="8191500" cy="0"/>
          </a:xfrm>
          <a:prstGeom prst="line">
            <a:avLst/>
          </a:prstGeom>
          <a:ln w="12700">
            <a:solidFill>
              <a:srgbClr val="FF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63173" y="199489"/>
            <a:ext cx="8364791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200" b="1" i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5732"/>
          <a:stretch/>
        </p:blipFill>
        <p:spPr>
          <a:xfrm>
            <a:off x="438150" y="6291942"/>
            <a:ext cx="1238250" cy="5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1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03200" dist="101600" dir="16620000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727965" y="6447711"/>
            <a:ext cx="341397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98A42"/>
              </a:buClr>
              <a:buFont typeface="+mj-lt"/>
              <a:buNone/>
            </a:pPr>
            <a:fld id="{4E767558-C559-4A44-BA97-A8EEE0BC1F5E}" type="slidenum">
              <a:rPr lang="en-US" sz="1000" b="0" i="0" smtClean="0">
                <a:latin typeface="Arial"/>
                <a:cs typeface="Arial"/>
              </a:rPr>
              <a:pPr marL="0" indent="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8A42"/>
                </a:buClr>
                <a:buFont typeface="+mj-lt"/>
                <a:buNone/>
              </a:pPr>
              <a:t>‹#›</a:t>
            </a:fld>
            <a:endParaRPr lang="en-US" sz="1000" b="0" i="0" dirty="0" smtClean="0">
              <a:latin typeface="Arial"/>
              <a:cs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63173" y="199489"/>
            <a:ext cx="8364791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200" b="1" i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5732"/>
          <a:stretch/>
        </p:blipFill>
        <p:spPr>
          <a:xfrm>
            <a:off x="438150" y="6291942"/>
            <a:ext cx="1238250" cy="5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1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03200" dist="101600" dir="16620000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727965" y="6447711"/>
            <a:ext cx="341397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98A42"/>
              </a:buClr>
              <a:buFont typeface="+mj-lt"/>
              <a:buNone/>
            </a:pPr>
            <a:fld id="{4E767558-C559-4A44-BA97-A8EEE0BC1F5E}" type="slidenum">
              <a:rPr lang="en-US" sz="1000" b="0" i="0" smtClean="0">
                <a:latin typeface="Arial"/>
                <a:cs typeface="Arial"/>
              </a:rPr>
              <a:pPr marL="0" indent="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8A42"/>
                </a:buClr>
                <a:buFont typeface="+mj-lt"/>
                <a:buNone/>
              </a:pPr>
              <a:t>‹#›</a:t>
            </a:fld>
            <a:endParaRPr lang="en-US" sz="1000" b="0" i="0" dirty="0" smtClean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2440" y="1287780"/>
            <a:ext cx="8191500" cy="0"/>
          </a:xfrm>
          <a:prstGeom prst="line">
            <a:avLst/>
          </a:prstGeom>
          <a:ln w="12700">
            <a:solidFill>
              <a:srgbClr val="FF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38150" y="1371600"/>
            <a:ext cx="8267700" cy="4800600"/>
          </a:xfrm>
        </p:spPr>
        <p:txBody>
          <a:bodyPr>
            <a:normAutofit/>
          </a:bodyPr>
          <a:lstStyle>
            <a:lvl1pPr>
              <a:buClr>
                <a:srgbClr val="FF6900"/>
              </a:buClr>
              <a:defRPr sz="2400">
                <a:latin typeface="Calibri" pitchFamily="34" charset="0"/>
              </a:defRPr>
            </a:lvl1pPr>
            <a:lvl2pPr>
              <a:buClr>
                <a:srgbClr val="9497CC"/>
              </a:buClr>
              <a:defRPr sz="2200">
                <a:latin typeface="Calibri" pitchFamily="34" charset="0"/>
              </a:defRPr>
            </a:lvl2pPr>
            <a:lvl3pPr>
              <a:buClr>
                <a:srgbClr val="9497CC"/>
              </a:buClr>
              <a:defRPr sz="2000">
                <a:latin typeface="Calibri" pitchFamily="34" charset="0"/>
              </a:defRPr>
            </a:lvl3pPr>
            <a:lvl4pPr>
              <a:buClr>
                <a:srgbClr val="9497CC"/>
              </a:buClr>
              <a:defRPr sz="1800">
                <a:latin typeface="Calibri" pitchFamily="34" charset="0"/>
              </a:defRPr>
            </a:lvl4pPr>
            <a:lvl5pPr>
              <a:buClr>
                <a:srgbClr val="9497CC"/>
              </a:buClr>
              <a:defRPr sz="16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63173" y="199489"/>
            <a:ext cx="8364791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200" b="1" i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2384" y="807720"/>
            <a:ext cx="836558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rgbClr val="FF6900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Slide Subtitle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5732"/>
          <a:stretch/>
        </p:blipFill>
        <p:spPr>
          <a:xfrm>
            <a:off x="438150" y="6291942"/>
            <a:ext cx="1238250" cy="5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2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03200" dist="101600" dir="16620000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727965" y="6447711"/>
            <a:ext cx="341397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98A42"/>
              </a:buClr>
              <a:buFont typeface="+mj-lt"/>
              <a:buNone/>
            </a:pPr>
            <a:fld id="{4E767558-C559-4A44-BA97-A8EEE0BC1F5E}" type="slidenum">
              <a:rPr lang="en-US" sz="1000" b="0" i="0" smtClean="0">
                <a:latin typeface="Arial"/>
                <a:cs typeface="Arial"/>
              </a:rPr>
              <a:pPr marL="0" indent="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8A42"/>
                </a:buClr>
                <a:buFont typeface="+mj-lt"/>
                <a:buNone/>
              </a:pPr>
              <a:t>‹#›</a:t>
            </a:fld>
            <a:endParaRPr lang="en-US" sz="1000" b="0" i="0" dirty="0" smtClean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2440" y="914400"/>
            <a:ext cx="8191500" cy="0"/>
          </a:xfrm>
          <a:prstGeom prst="line">
            <a:avLst/>
          </a:prstGeom>
          <a:ln w="12700">
            <a:solidFill>
              <a:srgbClr val="FF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38150" y="1066800"/>
            <a:ext cx="4057650" cy="5105400"/>
          </a:xfrm>
        </p:spPr>
        <p:txBody>
          <a:bodyPr>
            <a:normAutofit/>
          </a:bodyPr>
          <a:lstStyle>
            <a:lvl1pPr>
              <a:buClr>
                <a:srgbClr val="FF6900"/>
              </a:buClr>
              <a:defRPr sz="2400">
                <a:latin typeface="Calibri" pitchFamily="34" charset="0"/>
              </a:defRPr>
            </a:lvl1pPr>
            <a:lvl2pPr>
              <a:buClr>
                <a:srgbClr val="9497CC"/>
              </a:buClr>
              <a:defRPr sz="2200">
                <a:latin typeface="Calibri" pitchFamily="34" charset="0"/>
              </a:defRPr>
            </a:lvl2pPr>
            <a:lvl3pPr>
              <a:buClr>
                <a:srgbClr val="9497CC"/>
              </a:buClr>
              <a:defRPr sz="2000">
                <a:latin typeface="Calibri" pitchFamily="34" charset="0"/>
              </a:defRPr>
            </a:lvl3pPr>
            <a:lvl4pPr>
              <a:buClr>
                <a:srgbClr val="9497CC"/>
              </a:buClr>
              <a:defRPr sz="1800">
                <a:latin typeface="Calibri" pitchFamily="34" charset="0"/>
              </a:defRPr>
            </a:lvl4pPr>
            <a:lvl5pPr>
              <a:buClr>
                <a:srgbClr val="9497CC"/>
              </a:buClr>
              <a:defRPr sz="16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63173" y="199489"/>
            <a:ext cx="8364791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200" b="1" i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1"/>
          </p:nvPr>
        </p:nvSpPr>
        <p:spPr>
          <a:xfrm>
            <a:off x="4648200" y="1066800"/>
            <a:ext cx="4038600" cy="5105400"/>
          </a:xfrm>
        </p:spPr>
        <p:txBody>
          <a:bodyPr>
            <a:normAutofit/>
          </a:bodyPr>
          <a:lstStyle>
            <a:lvl1pPr>
              <a:buClr>
                <a:srgbClr val="FF6900"/>
              </a:buClr>
              <a:defRPr sz="2400">
                <a:latin typeface="Calibri" pitchFamily="34" charset="0"/>
              </a:defRPr>
            </a:lvl1pPr>
            <a:lvl2pPr>
              <a:buClr>
                <a:srgbClr val="9497CC"/>
              </a:buClr>
              <a:defRPr sz="2200">
                <a:latin typeface="Calibri" pitchFamily="34" charset="0"/>
              </a:defRPr>
            </a:lvl2pPr>
            <a:lvl3pPr>
              <a:buClr>
                <a:srgbClr val="9497CC"/>
              </a:buClr>
              <a:defRPr sz="2000">
                <a:latin typeface="Calibri" pitchFamily="34" charset="0"/>
              </a:defRPr>
            </a:lvl3pPr>
            <a:lvl4pPr>
              <a:buClr>
                <a:srgbClr val="9497CC"/>
              </a:buClr>
              <a:defRPr sz="1800">
                <a:latin typeface="Calibri" pitchFamily="34" charset="0"/>
              </a:defRPr>
            </a:lvl4pPr>
            <a:lvl5pPr>
              <a:buClr>
                <a:srgbClr val="9497CC"/>
              </a:buClr>
              <a:defRPr sz="16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5732"/>
          <a:stretch/>
        </p:blipFill>
        <p:spPr>
          <a:xfrm>
            <a:off x="438150" y="6291942"/>
            <a:ext cx="1238250" cy="5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2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03200" dist="101600" dir="16620000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 hasCustomPrompt="1"/>
          </p:nvPr>
        </p:nvSpPr>
        <p:spPr>
          <a:xfrm>
            <a:off x="381000" y="3276600"/>
            <a:ext cx="8458200" cy="2895600"/>
          </a:xfrm>
        </p:spPr>
        <p:txBody>
          <a:bodyPr>
            <a:normAutofit/>
          </a:bodyPr>
          <a:lstStyle>
            <a:lvl1pPr marL="228600" indent="-228600">
              <a:buClr>
                <a:srgbClr val="FBA252"/>
              </a:buClr>
              <a:buFont typeface="+mj-lt"/>
              <a:buAutoNum type="arabicPeriod"/>
              <a:defRPr sz="1800" baseline="0">
                <a:latin typeface="Calibri" pitchFamily="34" charset="0"/>
              </a:defRPr>
            </a:lvl1pPr>
            <a:lvl2pPr marL="635000" indent="-177800">
              <a:buClr>
                <a:srgbClr val="9497CC"/>
              </a:buClr>
              <a:buFont typeface="Arial" pitchFamily="34" charset="0"/>
              <a:buChar char="•"/>
              <a:defRPr sz="1600">
                <a:latin typeface="Calibri" pitchFamily="34" charset="0"/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Click to add text —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3173" y="236048"/>
            <a:ext cx="8364791" cy="58477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3200" b="1" i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2384" y="822960"/>
            <a:ext cx="836558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rgbClr val="FF6900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Slide Subtitle</a:t>
            </a:r>
            <a:endParaRPr lang="en-US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80999" y="1371600"/>
            <a:ext cx="8477707" cy="18338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lnSpc>
                <a:spcPct val="150000"/>
              </a:lnSpc>
              <a:spcBef>
                <a:spcPts val="336"/>
              </a:spcBef>
              <a:spcAft>
                <a:spcPts val="0"/>
              </a:spcAft>
              <a:buFontTx/>
              <a:buNone/>
              <a:defRPr lang="en-US" sz="1800" b="0" i="0" u="none" strike="noStrike" baseline="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727965" y="6447711"/>
            <a:ext cx="341397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98A42"/>
              </a:buClr>
              <a:buFont typeface="+mj-lt"/>
              <a:buNone/>
            </a:pPr>
            <a:fld id="{4E767558-C559-4A44-BA97-A8EEE0BC1F5E}" type="slidenum">
              <a:rPr lang="en-US" sz="1000" b="0" i="0" smtClean="0">
                <a:latin typeface="Arial"/>
                <a:cs typeface="Arial"/>
              </a:rPr>
              <a:pPr marL="0" indent="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8A42"/>
                </a:buClr>
                <a:buFont typeface="+mj-lt"/>
                <a:buNone/>
              </a:pPr>
              <a:t>‹#›</a:t>
            </a:fld>
            <a:endParaRPr lang="en-US" sz="1000" b="0" i="0" dirty="0" smtClean="0"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1295400"/>
            <a:ext cx="8191500" cy="0"/>
          </a:xfrm>
          <a:prstGeom prst="line">
            <a:avLst/>
          </a:prstGeom>
          <a:ln w="12700">
            <a:solidFill>
              <a:srgbClr val="FF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5732"/>
          <a:stretch/>
        </p:blipFill>
        <p:spPr>
          <a:xfrm>
            <a:off x="438150" y="6291942"/>
            <a:ext cx="1238250" cy="5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5105400"/>
            <a:ext cx="9144000" cy="1752600"/>
            <a:chOff x="0" y="5105400"/>
            <a:chExt cx="9144000" cy="17526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203200" dist="101600" dir="16620000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228600" y="6459379"/>
              <a:ext cx="3733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1" spc="0" dirty="0" smtClean="0">
                  <a:solidFill>
                    <a:schemeClr val="bg1"/>
                  </a:solidFill>
                  <a:latin typeface="Calibri" pitchFamily="34" charset="0"/>
                </a:rPr>
                <a:t>Commitment</a:t>
              </a:r>
              <a:r>
                <a:rPr lang="en-US" sz="1000" b="1" i="1" spc="0" baseline="0" dirty="0" smtClean="0">
                  <a:solidFill>
                    <a:schemeClr val="bg1"/>
                  </a:solidFill>
                  <a:latin typeface="Calibri" pitchFamily="34" charset="0"/>
                </a:rPr>
                <a:t> Beyond Numbers</a:t>
              </a:r>
              <a:endParaRPr lang="en-US" sz="1000" b="1" i="1" spc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71" b="10536"/>
            <a:stretch/>
          </p:blipFill>
          <p:spPr>
            <a:xfrm>
              <a:off x="6400800" y="5105400"/>
              <a:ext cx="2439094" cy="1143000"/>
            </a:xfrm>
            <a:prstGeom prst="rect">
              <a:avLst/>
            </a:prstGeom>
          </p:spPr>
        </p:pic>
      </p:grp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3173" y="199489"/>
            <a:ext cx="8364791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200" b="1" i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727965" y="6447711"/>
            <a:ext cx="341397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98A42"/>
              </a:buClr>
              <a:buFont typeface="+mj-lt"/>
              <a:buNone/>
            </a:pPr>
            <a:fld id="{4E767558-C559-4A44-BA97-A8EEE0BC1F5E}" type="slidenum">
              <a:rPr lang="en-US" sz="1000" b="0" i="0" smtClean="0">
                <a:latin typeface="Arial"/>
                <a:cs typeface="Arial"/>
              </a:rPr>
              <a:pPr marL="0" indent="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8A42"/>
                </a:buClr>
                <a:buFont typeface="+mj-lt"/>
                <a:buNone/>
              </a:pPr>
              <a:t>‹#›</a:t>
            </a:fld>
            <a:endParaRPr lang="en-US" sz="1000" b="0" i="0" dirty="0" smtClean="0"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2440" y="914400"/>
            <a:ext cx="8191500" cy="0"/>
          </a:xfrm>
          <a:prstGeom prst="line">
            <a:avLst/>
          </a:prstGeom>
          <a:ln w="12700">
            <a:solidFill>
              <a:srgbClr val="FF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342900" y="2057400"/>
            <a:ext cx="6019800" cy="457200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b="1">
                <a:solidFill>
                  <a:srgbClr val="FF69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Presenter Name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365760" y="2552700"/>
            <a:ext cx="6019800" cy="716280"/>
          </a:xfrm>
        </p:spPr>
        <p:txBody>
          <a:bodyPr anchor="t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1800" b="0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enter Contact Information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342900" y="3520440"/>
            <a:ext cx="6019800" cy="457200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b="1">
                <a:solidFill>
                  <a:srgbClr val="FF69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Presenter Name</a:t>
            </a:r>
            <a:endParaRPr lang="en-US" dirty="0"/>
          </a:p>
        </p:txBody>
      </p:sp>
      <p:sp>
        <p:nvSpPr>
          <p:cNvPr id="22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365760" y="4023360"/>
            <a:ext cx="6019800" cy="777240"/>
          </a:xfrm>
        </p:spPr>
        <p:txBody>
          <a:bodyPr anchor="t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1800" b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enter Contact Information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807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AE21777C-9391-4F27-A0F1-DFD259E56658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D2216F56-E94C-46AF-883F-C51831788F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4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5" r:id="rId6"/>
    <p:sldLayoutId id="2147483650" r:id="rId7"/>
    <p:sldLayoutId id="2147483651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March 28, 2019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0" y="5036795"/>
            <a:ext cx="4960620" cy="98300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Judy Cheng</a:t>
            </a:r>
          </a:p>
          <a:p>
            <a:r>
              <a:rPr lang="en-US" dirty="0" smtClean="0"/>
              <a:t>Elisha Corlew</a:t>
            </a:r>
          </a:p>
          <a:p>
            <a:r>
              <a:rPr lang="en-US" sz="2400" dirty="0" smtClean="0"/>
              <a:t>Noah Sierer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On-Demand Insurance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Whenever and Wherever You Need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Metromile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Mileage based </a:t>
            </a:r>
            <a:r>
              <a:rPr lang="en-US" dirty="0" smtClean="0"/>
              <a:t>car </a:t>
            </a:r>
            <a:r>
              <a:rPr lang="en-US" dirty="0"/>
              <a:t>i</a:t>
            </a:r>
            <a:r>
              <a:rPr lang="en-US" dirty="0" smtClean="0"/>
              <a:t>nsurance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Available in 8 US </a:t>
            </a:r>
            <a:r>
              <a:rPr lang="en-US" dirty="0" smtClean="0"/>
              <a:t>states:</a:t>
            </a:r>
            <a:endParaRPr lang="en-US" dirty="0" smtClean="0"/>
          </a:p>
          <a:p>
            <a:pPr lvl="2">
              <a:lnSpc>
                <a:spcPct val="150000"/>
              </a:lnSpc>
            </a:pPr>
            <a:r>
              <a:rPr lang="en-US" dirty="0" smtClean="0"/>
              <a:t>AZ, CA, IL, NJ, OR, PA, VA, and WA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Cuvva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Hourly car insurance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Currently only available in the UK</a:t>
            </a:r>
          </a:p>
          <a:p>
            <a:endParaRPr lang="en-US" dirty="0" smtClean="0"/>
          </a:p>
          <a:p>
            <a:r>
              <a:rPr lang="en-US" dirty="0" smtClean="0"/>
              <a:t>Both aim to save people money on auto insurance</a:t>
            </a:r>
          </a:p>
          <a:p>
            <a:r>
              <a:rPr lang="en-US" dirty="0" smtClean="0"/>
              <a:t>Both have mobile apps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Metromile</a:t>
            </a:r>
            <a:r>
              <a:rPr lang="en-US" dirty="0" smtClean="0"/>
              <a:t> &amp; </a:t>
            </a:r>
            <a:r>
              <a:rPr lang="en-US" dirty="0" err="1" smtClean="0"/>
              <a:t>Cuvva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60" y="1600200"/>
            <a:ext cx="2909690" cy="224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38150" y="1066800"/>
            <a:ext cx="459105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Rideshare, </a:t>
            </a:r>
            <a:r>
              <a:rPr lang="en-US" dirty="0" err="1" smtClean="0"/>
              <a:t>Homeshare</a:t>
            </a:r>
            <a:r>
              <a:rPr lang="en-US" dirty="0" smtClean="0"/>
              <a:t> and Cyber Insurance</a:t>
            </a:r>
          </a:p>
          <a:p>
            <a:pPr>
              <a:lnSpc>
                <a:spcPct val="150000"/>
              </a:lnSpc>
            </a:pPr>
            <a:r>
              <a:rPr lang="en-US" dirty="0"/>
              <a:t>Launched in October of 2015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Presence in US, UK and Canada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Insurance </a:t>
            </a:r>
            <a:r>
              <a:rPr lang="en-US" dirty="0" smtClean="0"/>
              <a:t>cloud services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Helping other insurers digitalize their products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691" y="1828800"/>
            <a:ext cx="3167324" cy="30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On-demand, single-item Insurance and more</a:t>
            </a:r>
          </a:p>
          <a:p>
            <a:pPr>
              <a:lnSpc>
                <a:spcPct val="150000"/>
              </a:lnSpc>
            </a:pPr>
            <a:r>
              <a:rPr lang="en-US" dirty="0"/>
              <a:t>Coverage for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Accidental damage, loss, theft, and mechanical breakdown anywhere in the world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Founded in 2012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Currently available in 12 US </a:t>
            </a:r>
            <a:r>
              <a:rPr lang="en-US" dirty="0" smtClean="0"/>
              <a:t>states </a:t>
            </a:r>
            <a:r>
              <a:rPr lang="en-US" dirty="0" smtClean="0"/>
              <a:t>&amp; </a:t>
            </a:r>
            <a:r>
              <a:rPr lang="en-US" dirty="0" smtClean="0"/>
              <a:t>Washington D.C.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AZ, AL, AR, DE, DC, GA, HI, IA, MI, NV, SD, TN, and WY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Approved by regulators except in FL, KS, ME,</a:t>
            </a:r>
            <a:r>
              <a:rPr lang="en-US" dirty="0"/>
              <a:t> </a:t>
            </a:r>
            <a:r>
              <a:rPr lang="en-US" dirty="0" smtClean="0"/>
              <a:t>ND, NH, SC and WA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Trōv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Verifly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Drone </a:t>
            </a:r>
            <a:r>
              <a:rPr lang="en-US" dirty="0" smtClean="0"/>
              <a:t>insurance </a:t>
            </a:r>
            <a:r>
              <a:rPr lang="en-US" dirty="0" smtClean="0"/>
              <a:t>and </a:t>
            </a:r>
            <a:r>
              <a:rPr lang="en-US" dirty="0" smtClean="0"/>
              <a:t>general liability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Sure, Inc.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On-demand renters coverage and coverage for luggage, collectibles, smartphones, fine </a:t>
            </a:r>
            <a:r>
              <a:rPr lang="en-US" dirty="0" smtClean="0"/>
              <a:t>arts, jewelry </a:t>
            </a:r>
            <a:r>
              <a:rPr lang="en-US" dirty="0"/>
              <a:t>and pets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TULIP (</a:t>
            </a:r>
            <a:r>
              <a:rPr lang="en-US" dirty="0"/>
              <a:t>Tenant Users Liability Insurance </a:t>
            </a:r>
            <a:r>
              <a:rPr lang="en-US" dirty="0" smtClean="0"/>
              <a:t>Policy)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Event </a:t>
            </a:r>
            <a:r>
              <a:rPr lang="en-US" dirty="0" smtClean="0"/>
              <a:t>insurance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Airsurety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Flight and flight accident insurance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On-Demand Insurers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Insured’s location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Type of </a:t>
            </a:r>
            <a:r>
              <a:rPr lang="en-US" dirty="0" smtClean="0"/>
              <a:t>insurance/what </a:t>
            </a:r>
            <a:r>
              <a:rPr lang="en-US" dirty="0" smtClean="0"/>
              <a:t>is being insured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Limits &amp; Deductible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Usage based coverage and/or time based coverage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Loss </a:t>
            </a:r>
            <a:r>
              <a:rPr lang="en-US" dirty="0"/>
              <a:t>reduction </a:t>
            </a:r>
            <a:r>
              <a:rPr lang="en-US" dirty="0" smtClean="0"/>
              <a:t>measures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Insured’s </a:t>
            </a:r>
            <a:r>
              <a:rPr lang="en-US" dirty="0"/>
              <a:t>loss </a:t>
            </a:r>
            <a:r>
              <a:rPr lang="en-US" dirty="0" smtClean="0"/>
              <a:t>experience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Potential Pricing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Insurance </a:t>
            </a:r>
            <a:r>
              <a:rPr lang="en-US" dirty="0"/>
              <a:t>laws and regulations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State regulation on </a:t>
            </a:r>
            <a:r>
              <a:rPr lang="en-US" dirty="0" smtClean="0"/>
              <a:t>insurance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Type of insurance company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Partnering with a current admitted insurer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Establish their own admitted </a:t>
            </a:r>
            <a:r>
              <a:rPr lang="en-US" dirty="0" smtClean="0"/>
              <a:t>carrier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Credibility/brand </a:t>
            </a:r>
            <a:r>
              <a:rPr lang="en-US" dirty="0"/>
              <a:t>r</a:t>
            </a:r>
            <a:r>
              <a:rPr lang="en-US" dirty="0" smtClean="0"/>
              <a:t>ecognition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Obstacles for On-Demand Insurers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Investors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Established insurance companies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Specialize needs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Emerging trends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Change </a:t>
            </a:r>
            <a:r>
              <a:rPr lang="en-US" dirty="0"/>
              <a:t>in people’s way of </a:t>
            </a:r>
            <a:r>
              <a:rPr lang="en-US" dirty="0" smtClean="0"/>
              <a:t>life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Communication channels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Shopping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Dining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Traveling</a:t>
            </a:r>
            <a:endParaRPr lang="en-US" dirty="0" smtClean="0"/>
          </a:p>
          <a:p>
            <a:pPr lvl="1"/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Forces Behind On-Demand Insurers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Insurtech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Aim to use new innovations and technology to increase efficiency and create new ways to save on insurance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Technology used to </a:t>
            </a:r>
            <a:r>
              <a:rPr lang="en-US" dirty="0" smtClean="0"/>
              <a:t>price/monitor insurance coverage:</a:t>
            </a:r>
            <a:endParaRPr lang="en-US" dirty="0"/>
          </a:p>
          <a:p>
            <a:pPr lvl="1" fontAlgn="base">
              <a:lnSpc>
                <a:spcPct val="150000"/>
              </a:lnSpc>
            </a:pPr>
            <a:r>
              <a:rPr lang="en-US" dirty="0"/>
              <a:t>Smartphone</a:t>
            </a:r>
          </a:p>
          <a:p>
            <a:pPr lvl="1" fontAlgn="base">
              <a:lnSpc>
                <a:spcPct val="150000"/>
              </a:lnSpc>
            </a:pPr>
            <a:r>
              <a:rPr lang="en-US" dirty="0"/>
              <a:t>Wearables</a:t>
            </a:r>
          </a:p>
          <a:p>
            <a:pPr lvl="1" fontAlgn="base">
              <a:lnSpc>
                <a:spcPct val="150000"/>
              </a:lnSpc>
            </a:pPr>
            <a:r>
              <a:rPr lang="en-US" dirty="0"/>
              <a:t>Telematics</a:t>
            </a:r>
          </a:p>
          <a:p>
            <a:pPr lvl="1" fontAlgn="base">
              <a:lnSpc>
                <a:spcPct val="150000"/>
              </a:lnSpc>
            </a:pPr>
            <a:r>
              <a:rPr lang="en-US" dirty="0" smtClean="0"/>
              <a:t>AI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Lifestyle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Changes and adaptations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Market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557954"/>
            <a:ext cx="3733800" cy="26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Challenges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Insurance fraud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Slow growth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Many new and young startups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Current insurers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The next big thing?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In February 2019, Nationwide launched </a:t>
            </a:r>
            <a:r>
              <a:rPr lang="en-US" dirty="0" smtClean="0"/>
              <a:t>a pay-as-you-go insurance for low-mileage drivers call </a:t>
            </a:r>
            <a:r>
              <a:rPr lang="en-US" dirty="0" err="1" smtClean="0"/>
              <a:t>SmartMiles</a:t>
            </a:r>
            <a:r>
              <a:rPr lang="en-US" dirty="0" smtClean="0"/>
              <a:t> </a:t>
            </a:r>
            <a:r>
              <a:rPr lang="en-US" dirty="0" smtClean="0"/>
              <a:t>(currently only available in IL)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Nationwide Insurance is </a:t>
            </a:r>
            <a:r>
              <a:rPr lang="en-US" dirty="0" smtClean="0"/>
              <a:t>also partnering with Slice </a:t>
            </a:r>
            <a:r>
              <a:rPr lang="en-US" dirty="0"/>
              <a:t>Labs to develop </a:t>
            </a:r>
            <a:r>
              <a:rPr lang="en-US" dirty="0" smtClean="0"/>
              <a:t>on-demand insurance coverage </a:t>
            </a:r>
            <a:r>
              <a:rPr lang="en-US" dirty="0"/>
              <a:t>for rideshare drivers working for </a:t>
            </a:r>
            <a:r>
              <a:rPr lang="en-US" dirty="0" smtClean="0"/>
              <a:t>companies such as Lyft and Uber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Market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Potential new products to </a:t>
            </a:r>
            <a:r>
              <a:rPr lang="en-US" dirty="0" smtClean="0"/>
              <a:t>insure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Potential new means </a:t>
            </a:r>
            <a:r>
              <a:rPr lang="en-US" dirty="0"/>
              <a:t>to </a:t>
            </a:r>
            <a:r>
              <a:rPr lang="en-US" dirty="0" smtClean="0"/>
              <a:t>insure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Increasing use of smartphones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Improvements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Marketing</a:t>
            </a:r>
          </a:p>
          <a:p>
            <a:pPr>
              <a:lnSpc>
                <a:spcPct val="150000"/>
              </a:lnSpc>
            </a:pPr>
            <a:r>
              <a:rPr lang="en-US" dirty="0"/>
              <a:t>Shift in </a:t>
            </a:r>
            <a:r>
              <a:rPr lang="en-US" dirty="0" smtClean="0"/>
              <a:t>consumer demographic and preference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 Market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752600"/>
            <a:ext cx="3875064" cy="234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What is on-demand </a:t>
            </a:r>
            <a:r>
              <a:rPr lang="en-US" dirty="0"/>
              <a:t>i</a:t>
            </a:r>
            <a:r>
              <a:rPr lang="en-US" dirty="0" smtClean="0"/>
              <a:t>nsurance?</a:t>
            </a:r>
          </a:p>
          <a:p>
            <a:r>
              <a:rPr lang="en-US" dirty="0" smtClean="0"/>
              <a:t>History of </a:t>
            </a:r>
            <a:r>
              <a:rPr lang="en-US" dirty="0" smtClean="0"/>
              <a:t>on-</a:t>
            </a:r>
            <a:r>
              <a:rPr lang="en-US" dirty="0"/>
              <a:t>d</a:t>
            </a:r>
            <a:r>
              <a:rPr lang="en-US" dirty="0" smtClean="0"/>
              <a:t>emand </a:t>
            </a:r>
            <a:r>
              <a:rPr lang="en-US" dirty="0"/>
              <a:t>i</a:t>
            </a:r>
            <a:r>
              <a:rPr lang="en-US" dirty="0" smtClean="0"/>
              <a:t>nsurance</a:t>
            </a:r>
            <a:endParaRPr lang="en-US" dirty="0" smtClean="0"/>
          </a:p>
          <a:p>
            <a:r>
              <a:rPr lang="en-US" dirty="0" smtClean="0"/>
              <a:t>How Does </a:t>
            </a:r>
            <a:r>
              <a:rPr lang="en-US" dirty="0" smtClean="0"/>
              <a:t>on-</a:t>
            </a:r>
            <a:r>
              <a:rPr lang="en-US" dirty="0"/>
              <a:t>d</a:t>
            </a:r>
            <a:r>
              <a:rPr lang="en-US" dirty="0" smtClean="0"/>
              <a:t>emand insurance </a:t>
            </a:r>
            <a:r>
              <a:rPr lang="en-US" dirty="0" smtClean="0"/>
              <a:t>w</a:t>
            </a:r>
            <a:r>
              <a:rPr lang="en-US" dirty="0" smtClean="0"/>
              <a:t>ork</a:t>
            </a:r>
            <a:r>
              <a:rPr lang="en-US" dirty="0" smtClean="0"/>
              <a:t>?</a:t>
            </a:r>
          </a:p>
          <a:p>
            <a:r>
              <a:rPr lang="en-US" dirty="0" smtClean="0"/>
              <a:t>On-demand insurers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current </a:t>
            </a:r>
            <a:r>
              <a:rPr lang="en-US" dirty="0" smtClean="0"/>
              <a:t>o</a:t>
            </a:r>
            <a:r>
              <a:rPr lang="en-US" dirty="0" smtClean="0"/>
              <a:t>n-</a:t>
            </a:r>
            <a:r>
              <a:rPr lang="en-US" dirty="0"/>
              <a:t>d</a:t>
            </a:r>
            <a:r>
              <a:rPr lang="en-US" dirty="0" smtClean="0"/>
              <a:t>emand </a:t>
            </a:r>
            <a:r>
              <a:rPr lang="en-US" dirty="0"/>
              <a:t>i</a:t>
            </a:r>
            <a:r>
              <a:rPr lang="en-US" dirty="0" smtClean="0"/>
              <a:t>nsurance </a:t>
            </a:r>
            <a:r>
              <a:rPr lang="en-US" dirty="0"/>
              <a:t>m</a:t>
            </a:r>
            <a:r>
              <a:rPr lang="en-US" dirty="0" smtClean="0"/>
              <a:t>arket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future </a:t>
            </a:r>
            <a:r>
              <a:rPr lang="en-US" dirty="0" smtClean="0"/>
              <a:t>of </a:t>
            </a:r>
            <a:r>
              <a:rPr lang="en-US" dirty="0"/>
              <a:t>o</a:t>
            </a:r>
            <a:r>
              <a:rPr lang="en-US" dirty="0" smtClean="0"/>
              <a:t>n-demand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" y="1143000"/>
            <a:ext cx="6019800" cy="457200"/>
          </a:xfrm>
        </p:spPr>
        <p:txBody>
          <a:bodyPr/>
          <a:lstStyle/>
          <a:p>
            <a:r>
              <a:rPr lang="en-US" dirty="0" smtClean="0"/>
              <a:t>Judy Cheng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57200" y="1638300"/>
            <a:ext cx="6019800" cy="716280"/>
          </a:xfrm>
        </p:spPr>
        <p:txBody>
          <a:bodyPr/>
          <a:lstStyle/>
          <a:p>
            <a:r>
              <a:rPr lang="en-US" dirty="0" smtClean="0"/>
              <a:t>309.807.2314</a:t>
            </a:r>
          </a:p>
          <a:p>
            <a:r>
              <a:rPr lang="en-US" dirty="0" smtClean="0"/>
              <a:t>jcheng@pinnacleactuaries.com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457200" y="2606040"/>
            <a:ext cx="6019800" cy="457200"/>
          </a:xfrm>
        </p:spPr>
        <p:txBody>
          <a:bodyPr/>
          <a:lstStyle/>
          <a:p>
            <a:r>
              <a:rPr lang="en-US" dirty="0" smtClean="0"/>
              <a:t>Elisha Corlew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/>
          </p:nvPr>
        </p:nvSpPr>
        <p:spPr>
          <a:xfrm>
            <a:off x="457200" y="3108960"/>
            <a:ext cx="6019800" cy="777240"/>
          </a:xfrm>
        </p:spPr>
        <p:txBody>
          <a:bodyPr/>
          <a:lstStyle/>
          <a:p>
            <a:r>
              <a:rPr lang="en-US" dirty="0" smtClean="0"/>
              <a:t>678.894.7253</a:t>
            </a:r>
          </a:p>
          <a:p>
            <a:r>
              <a:rPr lang="en-US" dirty="0" smtClean="0"/>
              <a:t>ecorlew@pinnacleactuaries.com</a:t>
            </a:r>
            <a:endParaRPr lang="en-US" dirty="0"/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457200" y="4137660"/>
            <a:ext cx="6019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b="1" kern="1200">
                <a:solidFill>
                  <a:srgbClr val="FF69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Noah Sierer</a:t>
            </a:r>
            <a:endParaRPr lang="en-US" dirty="0"/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457200" y="4640580"/>
            <a:ext cx="6019800" cy="777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309.230.5371</a:t>
            </a:r>
          </a:p>
          <a:p>
            <a:r>
              <a:rPr lang="en-US" dirty="0" smtClean="0"/>
              <a:t>nwsiere@ilstu.edu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A new form of insurance targeting a specific audience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Availability via smart devices and internet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Personalized premiums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On-Demand Insurance?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743200"/>
            <a:ext cx="4257675" cy="293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First Started in 2011 (</a:t>
            </a:r>
            <a:r>
              <a:rPr lang="en-US" dirty="0" err="1" smtClean="0"/>
              <a:t>Metromile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Startups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Reasons for success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Convenience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Lower rates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Offers new products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of On-Demand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Results from 2016 Towers Watson study on Millennials: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93</a:t>
            </a:r>
            <a:r>
              <a:rPr lang="en-US" dirty="0" smtClean="0"/>
              <a:t>% of millennials in the U.S. would buy a usage-based insurance (UBI) policy if the rates didn’t increase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72% of millennials in the U.S. believe it’s a better way to calculate rates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80% of millennials in the U.S. would pay more than $45/month for options like theft tracking or automated emergency calls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Towers Watson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Coverage obtained via mobile devices and websites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International Telecommunications Union estimated that around 50% of the world </a:t>
            </a:r>
            <a:r>
              <a:rPr lang="en-US" dirty="0" smtClean="0"/>
              <a:t>is now using the internet</a:t>
            </a:r>
            <a:endParaRPr lang="en-US" dirty="0"/>
          </a:p>
          <a:p>
            <a:pPr fontAlgn="base">
              <a:lnSpc>
                <a:spcPct val="150000"/>
              </a:lnSpc>
            </a:pPr>
            <a:r>
              <a:rPr lang="en-US" dirty="0" smtClean="0"/>
              <a:t>According to Pew Research Center, in early 2018, around 77% of US adults now own a smartphone</a:t>
            </a:r>
          </a:p>
          <a:p>
            <a:pPr lvl="1" fontAlgn="base">
              <a:lnSpc>
                <a:spcPct val="150000"/>
              </a:lnSpc>
            </a:pPr>
            <a:r>
              <a:rPr lang="en-US" dirty="0" smtClean="0"/>
              <a:t>Up from 35% in their first research in mid-2011</a:t>
            </a:r>
          </a:p>
          <a:p>
            <a:pPr fontAlgn="base"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Access to On-Demand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75578" y="1143000"/>
            <a:ext cx="8267700" cy="5105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Does On-Demand Insurance Work?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301222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5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43430499"/>
              </p:ext>
            </p:extLst>
          </p:nvPr>
        </p:nvGraphicFramePr>
        <p:xfrm>
          <a:off x="1086922" y="1371600"/>
          <a:ext cx="6917292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173" y="199489"/>
            <a:ext cx="8364791" cy="584775"/>
          </a:xfrm>
        </p:spPr>
        <p:txBody>
          <a:bodyPr/>
          <a:lstStyle/>
          <a:p>
            <a:r>
              <a:rPr lang="en-US" dirty="0" smtClean="0"/>
              <a:t>Filing a Claim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Some of the more well known current on-</a:t>
            </a:r>
            <a:r>
              <a:rPr lang="en-US" dirty="0"/>
              <a:t>d</a:t>
            </a:r>
            <a:r>
              <a:rPr lang="en-US" dirty="0" smtClean="0"/>
              <a:t>emand insurers include but are not limited to: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Metromile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Cuvva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Slice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Trōv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On-Demand Insurers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819400"/>
            <a:ext cx="4081462" cy="27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innac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A252"/>
      </a:accent1>
      <a:accent2>
        <a:srgbClr val="9497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07DD7CEE9BA4AAEF05A791B51982A" ma:contentTypeVersion="0" ma:contentTypeDescription="Create a new document." ma:contentTypeScope="" ma:versionID="1b811c7967da38b63370fb56d59703b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2E36DE-7C04-4832-AB2C-C3824F4AC2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350071C-0FB3-4D20-A821-EA0EB03E35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80E9E6-2B99-4627-B186-C987C72BAB19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749</Words>
  <Application>Microsoft Office PowerPoint</Application>
  <PresentationFormat>On-screen Show (4:3)</PresentationFormat>
  <Paragraphs>172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On-Demand Insurance</vt:lpstr>
      <vt:lpstr>Overview</vt:lpstr>
      <vt:lpstr>What Is On-Demand Insurance?</vt:lpstr>
      <vt:lpstr>History of On-Demand Insurance</vt:lpstr>
      <vt:lpstr>Towers Watson Study</vt:lpstr>
      <vt:lpstr>Access to On-Demand</vt:lpstr>
      <vt:lpstr>How Does On-Demand Insurance Work?</vt:lpstr>
      <vt:lpstr>Filing a Claim</vt:lpstr>
      <vt:lpstr>On-Demand Insurers</vt:lpstr>
      <vt:lpstr>Metromile &amp; Cuvva</vt:lpstr>
      <vt:lpstr>Slice</vt:lpstr>
      <vt:lpstr>Trōv</vt:lpstr>
      <vt:lpstr>Other On-Demand Insurers</vt:lpstr>
      <vt:lpstr>Potential Pricing Factors</vt:lpstr>
      <vt:lpstr>Obstacles for On-Demand Insurers</vt:lpstr>
      <vt:lpstr>Forces Behind On-Demand Insurers</vt:lpstr>
      <vt:lpstr>Current Market</vt:lpstr>
      <vt:lpstr>Current Market </vt:lpstr>
      <vt:lpstr>Future Market</vt:lpstr>
      <vt:lpstr>Questions?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PinnacleMarketingGroup@pinnacleactuaries.com</dc:creator>
  <cp:lastModifiedBy>Cheng, Judy</cp:lastModifiedBy>
  <cp:revision>101</cp:revision>
  <dcterms:created xsi:type="dcterms:W3CDTF">2012-11-15T15:32:41Z</dcterms:created>
  <dcterms:modified xsi:type="dcterms:W3CDTF">2019-03-25T22:40:56Z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0x010100C4707DD7CEE9BA4AAEF05A791B51982A</vt:lpwstr>
  </property>
</Properties>
</file>