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9"/>
  </p:notesMasterIdLst>
  <p:sldIdLst>
    <p:sldId id="256" r:id="rId2"/>
    <p:sldId id="262" r:id="rId3"/>
    <p:sldId id="266" r:id="rId4"/>
    <p:sldId id="263" r:id="rId5"/>
    <p:sldId id="276" r:id="rId6"/>
    <p:sldId id="264" r:id="rId7"/>
    <p:sldId id="265" r:id="rId8"/>
    <p:sldId id="267" r:id="rId9"/>
    <p:sldId id="275" r:id="rId10"/>
    <p:sldId id="268" r:id="rId11"/>
    <p:sldId id="271" r:id="rId12"/>
    <p:sldId id="272" r:id="rId13"/>
    <p:sldId id="269" r:id="rId14"/>
    <p:sldId id="270" r:id="rId15"/>
    <p:sldId id="277" r:id="rId16"/>
    <p:sldId id="259"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B01"/>
    <a:srgbClr val="4D4D4D"/>
    <a:srgbClr val="8D85C0"/>
    <a:srgbClr val="F36C21"/>
    <a:srgbClr val="72B1C8"/>
    <a:srgbClr val="8BA9D8"/>
    <a:srgbClr val="FF6900"/>
    <a:srgbClr val="FBA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13" autoAdjust="0"/>
  </p:normalViewPr>
  <p:slideViewPr>
    <p:cSldViewPr showGuides="1">
      <p:cViewPr varScale="1">
        <p:scale>
          <a:sx n="58" d="100"/>
          <a:sy n="58" d="100"/>
        </p:scale>
        <p:origin x="896" y="4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FE8BA-7D05-4AF3-A673-C21B1C8A77C4}"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7E014-CE8B-4DBC-BB72-93D07C278624}" type="slidenum">
              <a:rPr lang="en-US" smtClean="0"/>
              <a:t>‹#›</a:t>
            </a:fld>
            <a:endParaRPr lang="en-US"/>
          </a:p>
        </p:txBody>
      </p:sp>
    </p:spTree>
    <p:extLst>
      <p:ext uri="{BB962C8B-B14F-4D97-AF65-F5344CB8AC3E}">
        <p14:creationId xmlns:p14="http://schemas.microsoft.com/office/powerpoint/2010/main" val="2283680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forbes.com/advisor/homeowners-insurance/"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forbes.com/advisor/car-insurance/usage-based-insurance/"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forbes.com/advisor/car-insurance/pay-per-mile/"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dc.noaa.gov/billion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doi.org/10.25921/stkw-7w73"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theguardian.com/environment/2017/dec/12/insurance-giant-axa-dumps-investments-tar-sands-pipelines"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theguardian.com/environment/2018/dec/03/insurers-in-uk-and-us-lagging-behind-in-divesting-from-coal-report-finds" TargetMode="External"/><Relationship Id="rId4" Type="http://schemas.openxmlformats.org/officeDocument/2006/relationships/hyperlink" Target="https://www.theguardian.com/business/2018/jan/21/lloyds-of-london-to-divest-from-coal-over-climate-chang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0</a:t>
            </a:fld>
            <a:endParaRPr lang="en-US"/>
          </a:p>
        </p:txBody>
      </p:sp>
    </p:spTree>
    <p:extLst>
      <p:ext uri="{BB962C8B-B14F-4D97-AF65-F5344CB8AC3E}">
        <p14:creationId xmlns:p14="http://schemas.microsoft.com/office/powerpoint/2010/main" val="646116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https://www.greenelement.co.uk/blog/reduce-business-carbon-footprint/</a:t>
            </a:r>
          </a:p>
          <a:p>
            <a:endParaRPr lang="en-US" dirty="0" smtClean="0"/>
          </a:p>
          <a:p>
            <a:r>
              <a:rPr lang="en-US" dirty="0" smtClean="0"/>
              <a:t>Switch to renewable energy sources with REGO certificates (Renewable Energy Guarantees of Origin). Reduce emission from air travel (companies have opted for use of software such as Zoom or Skype). Switch to the alternate greener energy sources.</a:t>
            </a:r>
          </a:p>
          <a:p>
            <a:endParaRPr lang="en-US" dirty="0" smtClean="0"/>
          </a:p>
          <a:p>
            <a:r>
              <a:rPr lang="en-US" dirty="0" smtClean="0"/>
              <a:t>Optimize the heating and cooling system (based on the temperature outside). Reduce, Reuse and recycle- the 3 R’s. They help in minimizing unwanted materials.</a:t>
            </a:r>
          </a:p>
          <a:p>
            <a:endParaRPr lang="en-US" dirty="0" smtClean="0"/>
          </a:p>
          <a:p>
            <a:r>
              <a:rPr lang="en-US" dirty="0" smtClean="0"/>
              <a:t>Avoid the usage of plastic and replace it with cloth bags as they are environment friendly. Print as minimal as possible, the usage of e-documents has reduced the amount of paper used for printing.</a:t>
            </a:r>
          </a:p>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9</a:t>
            </a:fld>
            <a:endParaRPr lang="en-US"/>
          </a:p>
        </p:txBody>
      </p:sp>
    </p:spTree>
    <p:extLst>
      <p:ext uri="{BB962C8B-B14F-4D97-AF65-F5344CB8AC3E}">
        <p14:creationId xmlns:p14="http://schemas.microsoft.com/office/powerpoint/2010/main" val="407640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insurers offer </a:t>
            </a:r>
            <a:r>
              <a:rPr lang="en-US" u="sng" dirty="0" smtClean="0">
                <a:hlinkClick r:id="rId3"/>
              </a:rPr>
              <a:t>homeowners insurance</a:t>
            </a:r>
            <a:r>
              <a:rPr lang="en-US" dirty="0" smtClean="0"/>
              <a:t> add-ons or discounts that help save you money and to encourage homeowners to use sustainable building materials and conserve energy.</a:t>
            </a:r>
          </a:p>
          <a:p>
            <a:endParaRPr lang="en-US" dirty="0" smtClean="0"/>
          </a:p>
          <a:p>
            <a:r>
              <a:rPr lang="en-US" dirty="0" smtClean="0"/>
              <a:t>Eco-friendly material replacement endorsements: If you have an eco-friendly material endorsement on your homeowners insurance policy, the insurer will reimburse you for the replacement cost of green alternatives, up to the policy limit.</a:t>
            </a:r>
          </a:p>
          <a:p>
            <a:endParaRPr lang="en-US" dirty="0" smtClean="0"/>
          </a:p>
          <a:p>
            <a:r>
              <a:rPr lang="en-US" dirty="0" smtClean="0"/>
              <a:t>Paperless discount: If you’re willing to save some trees by going paperless, many insurers offer a discount. You’ll receive your policy documents and bills electronically.</a:t>
            </a:r>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10</a:t>
            </a:fld>
            <a:endParaRPr lang="en-US"/>
          </a:p>
        </p:txBody>
      </p:sp>
    </p:spTree>
    <p:extLst>
      <p:ext uri="{BB962C8B-B14F-4D97-AF65-F5344CB8AC3E}">
        <p14:creationId xmlns:p14="http://schemas.microsoft.com/office/powerpoint/2010/main" val="2104866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Usage-based auto insurance. This type of policy offers drivers auto insurance based on the amount they drive and safe driving. </a:t>
            </a:r>
            <a:r>
              <a:rPr lang="en-US" u="sng" dirty="0" smtClean="0">
                <a:hlinkClick r:id="rId3"/>
              </a:rPr>
              <a:t>Usage-based insurance</a:t>
            </a:r>
            <a:r>
              <a:rPr lang="en-US" dirty="0" smtClean="0"/>
              <a:t> tracks driving through cell phone or GPS technology, or through devices plugged into a car port. Since fewer miles on the road means a lower probability of an accident, you can get lower premiums along with reducing pollution. Similarly, </a:t>
            </a:r>
            <a:r>
              <a:rPr lang="en-US" u="sng" dirty="0" smtClean="0">
                <a:hlinkClick r:id="rId4"/>
              </a:rPr>
              <a:t>pay-per-mile insurance</a:t>
            </a:r>
            <a:r>
              <a:rPr lang="en-US" dirty="0" smtClean="0"/>
              <a:t> saves you money when you’re not on the road a lot.</a:t>
            </a:r>
          </a:p>
          <a:p>
            <a:endParaRPr lang="en-US" dirty="0" smtClean="0"/>
          </a:p>
          <a:p>
            <a:r>
              <a:rPr lang="en-US" dirty="0" smtClean="0"/>
              <a:t>Green business property insurance endorsements: Generally, business property insurance covers the replacement cost of damage to a commercial property. In other words, the insurance policy will pay for similar materials that were used during the original construction.</a:t>
            </a:r>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11</a:t>
            </a:fld>
            <a:endParaRPr lang="en-US"/>
          </a:p>
        </p:txBody>
      </p:sp>
    </p:spTree>
    <p:extLst>
      <p:ext uri="{BB962C8B-B14F-4D97-AF65-F5344CB8AC3E}">
        <p14:creationId xmlns:p14="http://schemas.microsoft.com/office/powerpoint/2010/main" val="1388063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https://www.mckinsey.com/industries/financial-services/our-insights/how-insurance-can-help-combat-climate-change</a:t>
            </a:r>
          </a:p>
          <a:p>
            <a:endParaRPr lang="en-US" dirty="0" smtClean="0"/>
          </a:p>
          <a:p>
            <a:r>
              <a:rPr lang="en-US" dirty="0" smtClean="0"/>
              <a:t>The Insurer Climate Risk Disclosure Data Survey was adopted by the NAIC in 2010. The goal of the survey is to provide regulators with information about the assessment of risks posed by climate change to insurers and the actions insurers are taking in response to their understanding of climate change risks.</a:t>
            </a:r>
          </a:p>
          <a:p>
            <a:endParaRPr lang="en-US" dirty="0" smtClean="0"/>
          </a:p>
          <a:p>
            <a:r>
              <a:rPr lang="en-US" dirty="0" smtClean="0"/>
              <a:t>Action steps that the financial regulators should take, include:</a:t>
            </a:r>
          </a:p>
          <a:p>
            <a:pPr lvl="1"/>
            <a:r>
              <a:rPr lang="en-US" b="1" dirty="0" smtClean="0"/>
              <a:t>Affirmation and Research: </a:t>
            </a:r>
            <a:r>
              <a:rPr lang="en-US" dirty="0" smtClean="0"/>
              <a:t>Agencies must affirm climate as a systemic threat to capital markets and conduct research to determine how climate change impacts the aspects of the economy they’re responsible for safeguarding.</a:t>
            </a:r>
          </a:p>
          <a:p>
            <a:pPr lvl="1"/>
            <a:r>
              <a:rPr lang="en-US" b="1" dirty="0" smtClean="0"/>
              <a:t>Prudential supervision: </a:t>
            </a:r>
            <a:r>
              <a:rPr lang="en-US" dirty="0" smtClean="0"/>
              <a:t>Agencies must supervise the banks, insurance companies, commodities traders, and other financial institutions they have a mandate over to ensure they are operating in a way that plans for a changing climate and for the inevitable market and regulatory adjustments that come with that change, all while mitigating climate impacts and reducing risk. </a:t>
            </a:r>
          </a:p>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12</a:t>
            </a:fld>
            <a:endParaRPr lang="en-US"/>
          </a:p>
        </p:txBody>
      </p:sp>
    </p:spTree>
    <p:extLst>
      <p:ext uri="{BB962C8B-B14F-4D97-AF65-F5344CB8AC3E}">
        <p14:creationId xmlns:p14="http://schemas.microsoft.com/office/powerpoint/2010/main" val="786353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steps that the financial regulators should take, include:</a:t>
            </a:r>
          </a:p>
          <a:p>
            <a:pPr lvl="1"/>
            <a:r>
              <a:rPr lang="en-US" b="1" dirty="0" smtClean="0"/>
              <a:t>Disclosure: </a:t>
            </a:r>
            <a:r>
              <a:rPr lang="en-US" dirty="0" smtClean="0"/>
              <a:t>In order for financial regulators to supervise properly, they must have the right information. Regulators should mandate the assessment and disclosure of climate impacts—including carbon emissions from their lending and investment activities—from the bodies they supervise.</a:t>
            </a:r>
          </a:p>
          <a:p>
            <a:pPr lvl="1"/>
            <a:r>
              <a:rPr lang="en-US" b="1" dirty="0" smtClean="0"/>
              <a:t>Collaboration: </a:t>
            </a:r>
            <a:r>
              <a:rPr lang="en-US" dirty="0" smtClean="0"/>
              <a:t>Federal regulatory agencies should collaborate and share findings to better understand the intersecting ways climate change relates to their respective mandates. Their efforts should align with and complement one another.</a:t>
            </a:r>
          </a:p>
          <a:p>
            <a:pPr lvl="1"/>
            <a:endParaRPr lang="en-US" dirty="0" smtClean="0"/>
          </a:p>
          <a:p>
            <a:pPr lvl="1"/>
            <a:r>
              <a:rPr lang="en-US" dirty="0" smtClean="0"/>
              <a:t>Insurers</a:t>
            </a:r>
            <a:r>
              <a:rPr lang="en-US" baseline="0" dirty="0" smtClean="0"/>
              <a:t> with large presences in CA who feel like they need to increase the rate more than regulations will let them may exit the state, FL Flood insurance is at a huge deficit</a:t>
            </a:r>
          </a:p>
          <a:p>
            <a:pPr lvl="1"/>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13</a:t>
            </a:fld>
            <a:endParaRPr lang="en-US"/>
          </a:p>
        </p:txBody>
      </p:sp>
    </p:spTree>
    <p:extLst>
      <p:ext uri="{BB962C8B-B14F-4D97-AF65-F5344CB8AC3E}">
        <p14:creationId xmlns:p14="http://schemas.microsoft.com/office/powerpoint/2010/main" val="2115010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https://www.businesswire.com/news/home/20210316005650/en/</a:t>
            </a:r>
          </a:p>
          <a:p>
            <a:endParaRPr lang="en-US" dirty="0" smtClean="0"/>
          </a:p>
          <a:p>
            <a:endParaRPr lang="en-US" dirty="0" smtClean="0"/>
          </a:p>
          <a:p>
            <a:r>
              <a:rPr lang="en-US" dirty="0" smtClean="0"/>
              <a:t>https://www.insurancebusinessmag.com/us/news/environmental/zurich-north-america-applauds-us-rejoining-paris-climate-accord-245274.aspx</a:t>
            </a:r>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14</a:t>
            </a:fld>
            <a:endParaRPr lang="en-US"/>
          </a:p>
        </p:txBody>
      </p:sp>
    </p:spTree>
    <p:extLst>
      <p:ext uri="{BB962C8B-B14F-4D97-AF65-F5344CB8AC3E}">
        <p14:creationId xmlns:p14="http://schemas.microsoft.com/office/powerpoint/2010/main" val="2519923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15</a:t>
            </a:fld>
            <a:endParaRPr lang="en-US"/>
          </a:p>
        </p:txBody>
      </p:sp>
    </p:spTree>
    <p:extLst>
      <p:ext uri="{BB962C8B-B14F-4D97-AF65-F5344CB8AC3E}">
        <p14:creationId xmlns:p14="http://schemas.microsoft.com/office/powerpoint/2010/main" val="1237476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1</a:t>
            </a:fld>
            <a:endParaRPr lang="en-US"/>
          </a:p>
        </p:txBody>
      </p:sp>
    </p:spTree>
    <p:extLst>
      <p:ext uri="{BB962C8B-B14F-4D97-AF65-F5344CB8AC3E}">
        <p14:creationId xmlns:p14="http://schemas.microsoft.com/office/powerpoint/2010/main" val="3933891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-this IS adjusted for inflation</a:t>
            </a:r>
            <a:endParaRPr lang="en-US" b="0" dirty="0" smtClean="0">
              <a:effectLst/>
            </a:endParaRPr>
          </a:p>
          <a:p>
            <a:pPr rtl="0"/>
            <a:r>
              <a:rPr lang="en-US" sz="1200" b="0" i="0" u="none" strike="noStrike" kern="1200" dirty="0" smtClean="0">
                <a:solidFill>
                  <a:schemeClr val="tx1"/>
                </a:solidFill>
                <a:effectLst/>
                <a:latin typeface="+mn-lt"/>
                <a:ea typeface="+mn-ea"/>
                <a:cs typeface="+mn-cs"/>
              </a:rPr>
              <a:t>Average from 2010-2019 would be 11.9</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3"/>
              </a:rPr>
              <a:t>https://www.ncdc.noaa.gov/billions/</a:t>
            </a:r>
            <a:endParaRPr lang="en-US" b="0" dirty="0" smtClean="0">
              <a:effectLst/>
            </a:endParaRPr>
          </a:p>
          <a:p>
            <a:pPr rtl="0"/>
            <a:r>
              <a:rPr lang="en-US" sz="1200" b="0" i="0" u="none" strike="noStrike" kern="1200" dirty="0" smtClean="0">
                <a:solidFill>
                  <a:schemeClr val="tx1"/>
                </a:solidFill>
                <a:effectLst/>
                <a:latin typeface="+mn-lt"/>
                <a:ea typeface="+mn-ea"/>
                <a:cs typeface="+mn-cs"/>
              </a:rPr>
              <a:t>Cite: NOAA National Centers for Environmental Information (NCEI) U.S. Billion-Dollar Weather and Climate Disasters (2021). </a:t>
            </a:r>
            <a:r>
              <a:rPr lang="en-US" sz="1200" b="0" i="0" u="none" strike="noStrike" kern="1200" dirty="0" smtClean="0">
                <a:solidFill>
                  <a:schemeClr val="tx1"/>
                </a:solidFill>
                <a:effectLst/>
                <a:latin typeface="+mn-lt"/>
                <a:ea typeface="+mn-ea"/>
                <a:cs typeface="+mn-cs"/>
                <a:hlinkClick r:id="rId3"/>
              </a:rPr>
              <a:t>https://www.ncdc.noaa.gov/billions/</a:t>
            </a:r>
            <a:r>
              <a:rPr lang="en-US" sz="1200" b="0" i="0" u="none" strike="noStrike" kern="1200" dirty="0" smtClean="0">
                <a:solidFill>
                  <a:schemeClr val="tx1"/>
                </a:solidFill>
                <a:effectLst/>
                <a:latin typeface="+mn-lt"/>
                <a:ea typeface="+mn-ea"/>
                <a:cs typeface="+mn-cs"/>
              </a:rPr>
              <a:t>, DOI: </a:t>
            </a:r>
            <a:r>
              <a:rPr lang="en-US" sz="1200" b="0" i="0" u="none" strike="noStrike" kern="1200" dirty="0" smtClean="0">
                <a:solidFill>
                  <a:schemeClr val="tx1"/>
                </a:solidFill>
                <a:effectLst/>
                <a:latin typeface="+mn-lt"/>
                <a:ea typeface="+mn-ea"/>
                <a:cs typeface="+mn-cs"/>
                <a:hlinkClick r:id="rId4"/>
              </a:rPr>
              <a:t>10.25921/stkw-7w73</a:t>
            </a: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2</a:t>
            </a:fld>
            <a:endParaRPr lang="en-US"/>
          </a:p>
        </p:txBody>
      </p:sp>
    </p:spTree>
    <p:extLst>
      <p:ext uri="{BB962C8B-B14F-4D97-AF65-F5344CB8AC3E}">
        <p14:creationId xmlns:p14="http://schemas.microsoft.com/office/powerpoint/2010/main" val="396432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a:t>
            </a:r>
            <a:r>
              <a:rPr lang="en-US" baseline="0" dirty="0" smtClean="0"/>
              <a:t> on insurance companies that closed as result of hurricane Andrew:</a:t>
            </a:r>
            <a:endParaRPr lang="en-US" dirty="0" smtClean="0"/>
          </a:p>
          <a:p>
            <a:r>
              <a:rPr lang="en-US" dirty="0" smtClean="0"/>
              <a:t>https://www.upi.com/Archives/1992/09/24/Hurricane-Andrew-claims-another-insurance-firm/8067717307200/</a:t>
            </a:r>
          </a:p>
          <a:p>
            <a:r>
              <a:rPr lang="en-US" dirty="0" smtClean="0"/>
              <a:t>https://www.nytimes.com/1992/10/27/business/company-news-2-insurers-are-liquidated.html</a:t>
            </a:r>
          </a:p>
          <a:p>
            <a:endParaRPr lang="en-US" dirty="0" smtClean="0"/>
          </a:p>
          <a:p>
            <a:r>
              <a:rPr lang="en-US" dirty="0" smtClean="0"/>
              <a:t>Resulting changes - https://www.iii.org/sites/default/files/paper_HurricaneAndrew_final.pdf</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Consumers can look up company</a:t>
            </a:r>
            <a:r>
              <a:rPr lang="en-US" baseline="0" dirty="0" smtClean="0"/>
              <a:t> ratings and chose to change business if low rating</a:t>
            </a:r>
            <a:endParaRPr lang="en-US" dirty="0" smtClean="0"/>
          </a:p>
          <a:p>
            <a:r>
              <a:rPr lang="en-US" dirty="0" smtClean="0"/>
              <a:t>https://www.forbes.com/advisor/life-insurance/company-out-of-business</a:t>
            </a:r>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3</a:t>
            </a:fld>
            <a:endParaRPr lang="en-US"/>
          </a:p>
        </p:txBody>
      </p:sp>
    </p:spTree>
    <p:extLst>
      <p:ext uri="{BB962C8B-B14F-4D97-AF65-F5344CB8AC3E}">
        <p14:creationId xmlns:p14="http://schemas.microsoft.com/office/powerpoint/2010/main" val="1872226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Consumers can look up company</a:t>
            </a:r>
            <a:r>
              <a:rPr lang="en-US" baseline="0" dirty="0" smtClean="0"/>
              <a:t> ratings and chose to change business if low rating</a:t>
            </a:r>
            <a:endParaRPr lang="en-US" dirty="0" smtClean="0"/>
          </a:p>
          <a:p>
            <a:r>
              <a:rPr lang="en-US" dirty="0" smtClean="0"/>
              <a:t>https://www.forbes.com/advisor/life-insurance/company-out-of-business</a:t>
            </a:r>
          </a:p>
          <a:p>
            <a:endParaRPr lang="en-US" dirty="0" smtClean="0"/>
          </a:p>
          <a:p>
            <a:r>
              <a:rPr lang="en-US" dirty="0" smtClean="0"/>
              <a:t>Invisible hand: https://blogs.ethz.ch/math_phys_alumni/files/2011/08/Invisible_Hand_of_Insurance_Wuermli.pdf</a:t>
            </a:r>
          </a:p>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4</a:t>
            </a:fld>
            <a:endParaRPr lang="en-US"/>
          </a:p>
        </p:txBody>
      </p:sp>
    </p:spTree>
    <p:extLst>
      <p:ext uri="{BB962C8B-B14F-4D97-AF65-F5344CB8AC3E}">
        <p14:creationId xmlns:p14="http://schemas.microsoft.com/office/powerpoint/2010/main" val="1361958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5</a:t>
            </a:fld>
            <a:endParaRPr lang="en-US"/>
          </a:p>
        </p:txBody>
      </p:sp>
    </p:spTree>
    <p:extLst>
      <p:ext uri="{BB962C8B-B14F-4D97-AF65-F5344CB8AC3E}">
        <p14:creationId xmlns:p14="http://schemas.microsoft.com/office/powerpoint/2010/main" val="4012510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Chubb, the first insurance company in the world to phase out its ties with companies that depend on coal (plants/companies that generate 30% or more revenue by coal mining or using coal in any form) by 2022 to support the UN global business ambition pledge.</a:t>
            </a:r>
          </a:p>
          <a:p>
            <a:endParaRPr lang="en-US" dirty="0" smtClean="0"/>
          </a:p>
          <a:p>
            <a:r>
              <a:rPr lang="en-US" dirty="0" smtClean="0"/>
              <a:t>Germany’s Allianz and Italy’s </a:t>
            </a:r>
            <a:r>
              <a:rPr lang="en-US" dirty="0" err="1" smtClean="0"/>
              <a:t>Generali</a:t>
            </a:r>
            <a:r>
              <a:rPr lang="en-US" dirty="0" smtClean="0"/>
              <a:t> limited underwriting for coal companies last year, while the </a:t>
            </a:r>
            <a:r>
              <a:rPr lang="en-US" u="sng" dirty="0" smtClean="0">
                <a:hlinkClick r:id="rId3"/>
              </a:rPr>
              <a:t>French firm AXA tightened its policy further</a:t>
            </a:r>
            <a:r>
              <a:rPr lang="en-US" dirty="0" smtClean="0"/>
              <a:t>. Lloyds of London agreed </a:t>
            </a:r>
            <a:r>
              <a:rPr lang="en-US" u="sng" dirty="0" smtClean="0">
                <a:hlinkClick r:id="rId4"/>
              </a:rPr>
              <a:t>to exclude coal from its investment strategy from April 2018</a:t>
            </a:r>
            <a:r>
              <a:rPr lang="en-US" dirty="0" smtClean="0"/>
              <a:t>.</a:t>
            </a:r>
          </a:p>
          <a:p>
            <a:endParaRPr lang="en-US" dirty="0" smtClean="0"/>
          </a:p>
          <a:p>
            <a:r>
              <a:rPr lang="en-US" dirty="0" smtClean="0"/>
              <a:t>The Unfriend Coal campaign said in a report last year that </a:t>
            </a:r>
            <a:r>
              <a:rPr lang="en-US" u="sng" dirty="0" smtClean="0">
                <a:hlinkClick r:id="rId5"/>
              </a:rPr>
              <a:t>global losses had reached $337bn (£266bn) in 2017, including insured losses of $144bn</a:t>
            </a:r>
            <a:r>
              <a:rPr lang="en-US" dirty="0" smtClean="0"/>
              <a:t>.</a:t>
            </a:r>
          </a:p>
          <a:p>
            <a:endParaRPr lang="en-US" dirty="0" smtClean="0"/>
          </a:p>
          <a:p>
            <a:r>
              <a:rPr lang="en-US" sz="1200" b="0" i="0" kern="1200" dirty="0" smtClean="0">
                <a:solidFill>
                  <a:schemeClr val="tx1"/>
                </a:solidFill>
                <a:effectLst/>
                <a:latin typeface="+mn-lt"/>
                <a:ea typeface="+mn-ea"/>
                <a:cs typeface="+mn-cs"/>
              </a:rPr>
              <a:t>For example, Swiss Re is also on the advisory board of the Global Maritime Forum, a nonprofit focused on improving the sustainability of the global shipping industry.</a:t>
            </a:r>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6</a:t>
            </a:fld>
            <a:endParaRPr lang="en-US"/>
          </a:p>
        </p:txBody>
      </p:sp>
    </p:spTree>
    <p:extLst>
      <p:ext uri="{BB962C8B-B14F-4D97-AF65-F5344CB8AC3E}">
        <p14:creationId xmlns:p14="http://schemas.microsoft.com/office/powerpoint/2010/main" val="2173124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https://lcvalley.dailyfly.com/Home/ArtMID/1352/ArticleID/57372/US-Insurance-Departments-Report-Progress-toward-Consistent-Global-Standards-for-Measuring-Growing-Climate-Risks</a:t>
            </a:r>
          </a:p>
          <a:p>
            <a:r>
              <a:rPr lang="en-US" dirty="0" smtClean="0"/>
              <a:t>.</a:t>
            </a:r>
          </a:p>
          <a:p>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7</a:t>
            </a:fld>
            <a:endParaRPr lang="en-US"/>
          </a:p>
        </p:txBody>
      </p:sp>
    </p:spTree>
    <p:extLst>
      <p:ext uri="{BB962C8B-B14F-4D97-AF65-F5344CB8AC3E}">
        <p14:creationId xmlns:p14="http://schemas.microsoft.com/office/powerpoint/2010/main" val="3713426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2018 study published in the journal </a:t>
            </a:r>
            <a:r>
              <a:rPr lang="en-US" sz="1200" b="0" i="1" kern="1200" dirty="0" smtClean="0">
                <a:solidFill>
                  <a:schemeClr val="tx1"/>
                </a:solidFill>
                <a:effectLst/>
                <a:latin typeface="+mn-lt"/>
                <a:ea typeface="+mn-ea"/>
                <a:cs typeface="+mn-cs"/>
              </a:rPr>
              <a:t>Nature Climate Change</a:t>
            </a:r>
          </a:p>
          <a:p>
            <a:r>
              <a:rPr lang="en-US" sz="1200" b="0" i="0" kern="1200" dirty="0" smtClean="0">
                <a:solidFill>
                  <a:schemeClr val="tx1"/>
                </a:solidFill>
                <a:effectLst/>
                <a:latin typeface="+mn-lt"/>
                <a:ea typeface="+mn-ea"/>
                <a:cs typeface="+mn-cs"/>
              </a:rPr>
              <a:t>meaning that they will no longer have value or produce income</a:t>
            </a:r>
            <a:endParaRPr lang="en-US" sz="1200" b="0" i="1" kern="1200" dirty="0" smtClean="0">
              <a:solidFill>
                <a:schemeClr val="tx1"/>
              </a:solidFill>
              <a:effectLst/>
              <a:latin typeface="+mn-lt"/>
              <a:ea typeface="+mn-ea"/>
              <a:cs typeface="+mn-cs"/>
            </a:endParaRPr>
          </a:p>
          <a:p>
            <a:r>
              <a:rPr lang="en-US" sz="1200" b="0" i="1" kern="1200" dirty="0" smtClean="0">
                <a:solidFill>
                  <a:schemeClr val="tx1"/>
                </a:solidFill>
                <a:effectLst/>
                <a:latin typeface="+mn-lt"/>
                <a:ea typeface="+mn-ea"/>
                <a:cs typeface="+mn-cs"/>
              </a:rPr>
              <a:t>-Lower premiums</a:t>
            </a:r>
          </a:p>
          <a:p>
            <a:r>
              <a:rPr lang="en-US" sz="1200" b="0" i="1" kern="1200" dirty="0" smtClean="0">
                <a:solidFill>
                  <a:schemeClr val="tx1"/>
                </a:solidFill>
                <a:effectLst/>
                <a:latin typeface="+mn-lt"/>
                <a:ea typeface="+mn-ea"/>
                <a:cs typeface="+mn-cs"/>
              </a:rPr>
              <a:t>-drag</a:t>
            </a:r>
            <a:r>
              <a:rPr lang="en-US" sz="1200" b="0" i="1" kern="1200" baseline="0" dirty="0" smtClean="0">
                <a:solidFill>
                  <a:schemeClr val="tx1"/>
                </a:solidFill>
                <a:effectLst/>
                <a:latin typeface="+mn-lt"/>
                <a:ea typeface="+mn-ea"/>
                <a:cs typeface="+mn-cs"/>
              </a:rPr>
              <a:t> down investment returns</a:t>
            </a:r>
            <a:endParaRPr lang="en-US" dirty="0"/>
          </a:p>
        </p:txBody>
      </p:sp>
      <p:sp>
        <p:nvSpPr>
          <p:cNvPr id="4" name="Slide Number Placeholder 3"/>
          <p:cNvSpPr>
            <a:spLocks noGrp="1"/>
          </p:cNvSpPr>
          <p:nvPr>
            <p:ph type="sldNum" sz="quarter" idx="10"/>
          </p:nvPr>
        </p:nvSpPr>
        <p:spPr/>
        <p:txBody>
          <a:bodyPr/>
          <a:lstStyle/>
          <a:p>
            <a:fld id="{8747E014-CE8B-4DBC-BB72-93D07C278624}" type="slidenum">
              <a:rPr lang="en-US" smtClean="0"/>
              <a:t>8</a:t>
            </a:fld>
            <a:endParaRPr lang="en-US"/>
          </a:p>
        </p:txBody>
      </p:sp>
    </p:spTree>
    <p:extLst>
      <p:ext uri="{BB962C8B-B14F-4D97-AF65-F5344CB8AC3E}">
        <p14:creationId xmlns:p14="http://schemas.microsoft.com/office/powerpoint/2010/main" val="392368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9519" y="2939650"/>
            <a:ext cx="9372019" cy="1177780"/>
          </a:xfrm>
        </p:spPr>
        <p:txBody>
          <a:bodyPr anchor="b">
            <a:normAutofit/>
          </a:bodyPr>
          <a:lstStyle>
            <a:lvl1pPr>
              <a:defRPr sz="3600" b="1" baseline="0">
                <a:solidFill>
                  <a:schemeClr val="tx1">
                    <a:lumMod val="65000"/>
                    <a:lumOff val="35000"/>
                  </a:schemeClr>
                </a:solidFill>
                <a:latin typeface="Calibri" pitchFamily="34" charset="0"/>
              </a:defRPr>
            </a:lvl1pPr>
          </a:lstStyle>
          <a:p>
            <a:r>
              <a:rPr lang="en-US" dirty="0" smtClean="0"/>
              <a:t>Presentation Title Goes Here</a:t>
            </a:r>
            <a:endParaRPr lang="en-US" dirty="0"/>
          </a:p>
        </p:txBody>
      </p:sp>
      <p:sp>
        <p:nvSpPr>
          <p:cNvPr id="3" name="Subtitle 2"/>
          <p:cNvSpPr>
            <a:spLocks noGrp="1"/>
          </p:cNvSpPr>
          <p:nvPr>
            <p:ph type="subTitle" idx="1" hasCustomPrompt="1"/>
          </p:nvPr>
        </p:nvSpPr>
        <p:spPr>
          <a:xfrm>
            <a:off x="1417477" y="4402068"/>
            <a:ext cx="9372020" cy="933882"/>
          </a:xfrm>
        </p:spPr>
        <p:txBody>
          <a:bodyPr>
            <a:normAutofit/>
          </a:bodyPr>
          <a:lstStyle>
            <a:lvl1pPr marL="0" indent="0" algn="ctr">
              <a:buNone/>
              <a:defRPr sz="2400" baseline="0">
                <a:solidFill>
                  <a:srgbClr val="F36C21"/>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endParaRPr lang="en-US" dirty="0"/>
          </a:p>
        </p:txBody>
      </p:sp>
      <p:sp>
        <p:nvSpPr>
          <p:cNvPr id="9" name="Subtitle 2"/>
          <p:cNvSpPr txBox="1">
            <a:spLocks/>
          </p:cNvSpPr>
          <p:nvPr userDrawn="1"/>
        </p:nvSpPr>
        <p:spPr>
          <a:xfrm>
            <a:off x="1439519" y="5788334"/>
            <a:ext cx="9372020" cy="563445"/>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sz="2400" kern="1200" baseline="0">
                <a:solidFill>
                  <a:srgbClr val="F36C21"/>
                </a:solidFill>
                <a:latin typeface="Calibri"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Arial" pitchFamily="34"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Arial" pitchFamily="34"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2400" b="1" dirty="0" smtClean="0">
                <a:solidFill>
                  <a:schemeClr val="tx1">
                    <a:lumMod val="65000"/>
                    <a:lumOff val="35000"/>
                  </a:schemeClr>
                </a:solidFill>
              </a:rPr>
              <a:t>March 2021</a:t>
            </a:r>
            <a:endParaRPr lang="en-US" sz="2400" b="1" dirty="0">
              <a:solidFill>
                <a:schemeClr val="tx1">
                  <a:lumMod val="65000"/>
                  <a:lumOff val="35000"/>
                </a:schemeClr>
              </a:solidFill>
            </a:endParaRPr>
          </a:p>
        </p:txBody>
      </p:sp>
      <p:sp>
        <p:nvSpPr>
          <p:cNvPr id="10" name="Rectangle 9"/>
          <p:cNvSpPr/>
          <p:nvPr userDrawn="1"/>
        </p:nvSpPr>
        <p:spPr>
          <a:xfrm>
            <a:off x="0" y="6582075"/>
            <a:ext cx="12192000" cy="3048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69405" y="360348"/>
            <a:ext cx="2786011" cy="2786011"/>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7477" y="5368034"/>
            <a:ext cx="1842581" cy="1227706"/>
          </a:xfrm>
          <a:prstGeom prst="rect">
            <a:avLst/>
          </a:prstGeom>
        </p:spPr>
      </p:pic>
    </p:spTree>
    <p:extLst>
      <p:ext uri="{BB962C8B-B14F-4D97-AF65-F5344CB8AC3E}">
        <p14:creationId xmlns:p14="http://schemas.microsoft.com/office/powerpoint/2010/main" val="6885817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TextBox 7"/>
          <p:cNvSpPr txBox="1"/>
          <p:nvPr userDrawn="1"/>
        </p:nvSpPr>
        <p:spPr>
          <a:xfrm>
            <a:off x="11278527" y="6477001"/>
            <a:ext cx="341760" cy="323165"/>
          </a:xfrm>
          <a:prstGeom prst="rect">
            <a:avLst/>
          </a:prstGeom>
          <a:noFill/>
        </p:spPr>
        <p:txBody>
          <a:bodyPr wrap="none" rtlCol="0">
            <a:spAutoFit/>
          </a:bodyPr>
          <a:lstStyle/>
          <a:p>
            <a:pPr marL="0" indent="0" algn="r">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gn="r">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cxnSp>
        <p:nvCxnSpPr>
          <p:cNvPr id="9" name="Straight Connector 8"/>
          <p:cNvCxnSpPr/>
          <p:nvPr userDrawn="1"/>
        </p:nvCxnSpPr>
        <p:spPr>
          <a:xfrm>
            <a:off x="629920" y="914400"/>
            <a:ext cx="109220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ctrTitle" hasCustomPrompt="1"/>
          </p:nvPr>
        </p:nvSpPr>
        <p:spPr>
          <a:xfrm>
            <a:off x="484231" y="199489"/>
            <a:ext cx="11153055"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10" name="Content Placeholder 10"/>
          <p:cNvSpPr>
            <a:spLocks noGrp="1"/>
          </p:cNvSpPr>
          <p:nvPr>
            <p:ph sz="quarter" idx="11"/>
          </p:nvPr>
        </p:nvSpPr>
        <p:spPr>
          <a:xfrm>
            <a:off x="548957" y="1044537"/>
            <a:ext cx="11023600" cy="5105400"/>
          </a:xfrm>
        </p:spPr>
        <p:txBody>
          <a:bodyPr>
            <a:normAutofit/>
          </a:bodyPr>
          <a:lstStyle>
            <a:lvl1pPr>
              <a:spcBef>
                <a:spcPts val="600"/>
              </a:spcBef>
              <a:buClr>
                <a:srgbClr val="FF6900"/>
              </a:buClr>
              <a:defRPr sz="2400">
                <a:latin typeface="Calibri" pitchFamily="34" charset="0"/>
              </a:defRPr>
            </a:lvl1pPr>
            <a:lvl2pPr>
              <a:spcBef>
                <a:spcPts val="600"/>
              </a:spcBef>
              <a:buClr>
                <a:srgbClr val="8BA9D8"/>
              </a:buClr>
              <a:defRPr sz="2200">
                <a:latin typeface="Calibri" pitchFamily="34" charset="0"/>
              </a:defRPr>
            </a:lvl2pPr>
            <a:lvl3pPr>
              <a:spcBef>
                <a:spcPts val="600"/>
              </a:spcBef>
              <a:buClr>
                <a:srgbClr val="8BA9D8"/>
              </a:buClr>
              <a:defRPr sz="2000">
                <a:latin typeface="Calibri" pitchFamily="34" charset="0"/>
              </a:defRPr>
            </a:lvl3pPr>
            <a:lvl4pPr>
              <a:spcBef>
                <a:spcPts val="600"/>
              </a:spcBef>
              <a:buClr>
                <a:srgbClr val="8BA9D8"/>
              </a:buClr>
              <a:defRPr sz="1800">
                <a:latin typeface="Calibri" pitchFamily="34" charset="0"/>
              </a:defRPr>
            </a:lvl4pPr>
            <a:lvl5pPr>
              <a:spcBef>
                <a:spcPts val="600"/>
              </a:spcBef>
              <a:buClr>
                <a:srgbClr val="F36C21"/>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4228" y="5643409"/>
            <a:ext cx="1013055" cy="1013055"/>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7082" y="5705590"/>
            <a:ext cx="1630204" cy="766087"/>
          </a:xfrm>
          <a:prstGeom prst="rect">
            <a:avLst/>
          </a:prstGeom>
        </p:spPr>
      </p:pic>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1" name="Title 1"/>
          <p:cNvSpPr>
            <a:spLocks noGrp="1"/>
          </p:cNvSpPr>
          <p:nvPr>
            <p:ph type="ctrTitle" hasCustomPrompt="1"/>
          </p:nvPr>
        </p:nvSpPr>
        <p:spPr>
          <a:xfrm>
            <a:off x="484231" y="199489"/>
            <a:ext cx="11153055"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cxnSp>
        <p:nvCxnSpPr>
          <p:cNvPr id="6" name="Straight Connector 5"/>
          <p:cNvCxnSpPr/>
          <p:nvPr userDrawn="1"/>
        </p:nvCxnSpPr>
        <p:spPr>
          <a:xfrm>
            <a:off x="629920" y="914400"/>
            <a:ext cx="109220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11278527" y="6477001"/>
            <a:ext cx="341760" cy="323165"/>
          </a:xfrm>
          <a:prstGeom prst="rect">
            <a:avLst/>
          </a:prstGeom>
          <a:noFill/>
        </p:spPr>
        <p:txBody>
          <a:bodyPr wrap="none" rtlCol="0">
            <a:spAutoFit/>
          </a:bodyPr>
          <a:lstStyle/>
          <a:p>
            <a:pPr marL="0" indent="0" algn="r">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gn="r">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4228" y="5643409"/>
            <a:ext cx="1013055" cy="101305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7082" y="5705590"/>
            <a:ext cx="1630204" cy="766087"/>
          </a:xfrm>
          <a:prstGeom prst="rect">
            <a:avLst/>
          </a:prstGeom>
        </p:spPr>
      </p:pic>
    </p:spTree>
    <p:extLst>
      <p:ext uri="{BB962C8B-B14F-4D97-AF65-F5344CB8AC3E}">
        <p14:creationId xmlns:p14="http://schemas.microsoft.com/office/powerpoint/2010/main" val="19763135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1" name="Title 1"/>
          <p:cNvSpPr>
            <a:spLocks noGrp="1"/>
          </p:cNvSpPr>
          <p:nvPr>
            <p:ph type="ctrTitle" hasCustomPrompt="1"/>
          </p:nvPr>
        </p:nvSpPr>
        <p:spPr>
          <a:xfrm>
            <a:off x="484231" y="199489"/>
            <a:ext cx="11153055"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6" name="TextBox 5"/>
          <p:cNvSpPr txBox="1"/>
          <p:nvPr userDrawn="1"/>
        </p:nvSpPr>
        <p:spPr>
          <a:xfrm>
            <a:off x="11278527" y="6477001"/>
            <a:ext cx="341760" cy="323165"/>
          </a:xfrm>
          <a:prstGeom prst="rect">
            <a:avLst/>
          </a:prstGeom>
          <a:noFill/>
        </p:spPr>
        <p:txBody>
          <a:bodyPr wrap="none" rtlCol="0">
            <a:spAutoFit/>
          </a:bodyPr>
          <a:lstStyle/>
          <a:p>
            <a:pPr marL="0" indent="0" algn="r">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gn="r">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4228" y="5643409"/>
            <a:ext cx="1013055" cy="1013055"/>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7082" y="5705590"/>
            <a:ext cx="1630204" cy="766087"/>
          </a:xfrm>
          <a:prstGeom prst="rect">
            <a:avLst/>
          </a:prstGeom>
        </p:spPr>
      </p:pic>
    </p:spTree>
    <p:extLst>
      <p:ext uri="{BB962C8B-B14F-4D97-AF65-F5344CB8AC3E}">
        <p14:creationId xmlns:p14="http://schemas.microsoft.com/office/powerpoint/2010/main" val="19763135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1" name="Content Placeholder 10"/>
          <p:cNvSpPr>
            <a:spLocks noGrp="1"/>
          </p:cNvSpPr>
          <p:nvPr>
            <p:ph sz="quarter" idx="10"/>
          </p:nvPr>
        </p:nvSpPr>
        <p:spPr>
          <a:xfrm>
            <a:off x="584200" y="1371600"/>
            <a:ext cx="11023600" cy="4800600"/>
          </a:xfrm>
        </p:spPr>
        <p:txBody>
          <a:bodyPr>
            <a:normAutofit/>
          </a:bodyPr>
          <a:lstStyle>
            <a:lvl1pPr>
              <a:buClr>
                <a:srgbClr val="FF6900"/>
              </a:buClr>
              <a:defRPr sz="2400">
                <a:latin typeface="Calibri" pitchFamily="34" charset="0"/>
              </a:defRPr>
            </a:lvl1pPr>
            <a:lvl2pPr>
              <a:buClr>
                <a:srgbClr val="8BA9D8"/>
              </a:buClr>
              <a:defRPr sz="2200">
                <a:latin typeface="Calibri" pitchFamily="34" charset="0"/>
              </a:defRPr>
            </a:lvl2pPr>
            <a:lvl3pPr>
              <a:buClr>
                <a:srgbClr val="8BA9D8"/>
              </a:buClr>
              <a:defRPr sz="2000">
                <a:latin typeface="Calibri" pitchFamily="34" charset="0"/>
              </a:defRPr>
            </a:lvl3pPr>
            <a:lvl4pPr>
              <a:buClr>
                <a:srgbClr val="8BA9D8"/>
              </a:buClr>
              <a:defRPr sz="1800">
                <a:latin typeface="Calibri" pitchFamily="34" charset="0"/>
              </a:defRPr>
            </a:lvl4pPr>
            <a:lvl5pPr>
              <a:buClr>
                <a:srgbClr val="F36C21"/>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484231" y="199489"/>
            <a:ext cx="11153055"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10" name="Subtitle 2"/>
          <p:cNvSpPr>
            <a:spLocks noGrp="1"/>
          </p:cNvSpPr>
          <p:nvPr>
            <p:ph type="subTitle" idx="1" hasCustomPrompt="1"/>
          </p:nvPr>
        </p:nvSpPr>
        <p:spPr>
          <a:xfrm>
            <a:off x="483179" y="807720"/>
            <a:ext cx="11154108" cy="400110"/>
          </a:xfrm>
          <a:prstGeom prst="rect">
            <a:avLst/>
          </a:prstGeom>
        </p:spPr>
        <p:txBody>
          <a:bodyPr wrap="square">
            <a:spAutoFit/>
          </a:bodyPr>
          <a:lstStyle>
            <a:lvl1pPr marL="0" indent="0" algn="l">
              <a:buNone/>
              <a:defRPr sz="200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Subtitle</a:t>
            </a:r>
            <a:endParaRPr lang="en-US" dirty="0"/>
          </a:p>
        </p:txBody>
      </p:sp>
      <p:cxnSp>
        <p:nvCxnSpPr>
          <p:cNvPr id="8" name="Straight Connector 7"/>
          <p:cNvCxnSpPr/>
          <p:nvPr userDrawn="1"/>
        </p:nvCxnSpPr>
        <p:spPr>
          <a:xfrm>
            <a:off x="629920" y="1295400"/>
            <a:ext cx="109220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11278527" y="6477001"/>
            <a:ext cx="341760" cy="323165"/>
          </a:xfrm>
          <a:prstGeom prst="rect">
            <a:avLst/>
          </a:prstGeom>
          <a:noFill/>
        </p:spPr>
        <p:txBody>
          <a:bodyPr wrap="none" rtlCol="0">
            <a:spAutoFit/>
          </a:bodyPr>
          <a:lstStyle/>
          <a:p>
            <a:pPr marL="0" indent="0" algn="r">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gn="r">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4228" y="5643409"/>
            <a:ext cx="1013055" cy="1013055"/>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7082" y="5705590"/>
            <a:ext cx="1630204" cy="766087"/>
          </a:xfrm>
          <a:prstGeom prst="rect">
            <a:avLst/>
          </a:prstGeom>
        </p:spPr>
      </p:pic>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1" name="Content Placeholder 10"/>
          <p:cNvSpPr>
            <a:spLocks noGrp="1"/>
          </p:cNvSpPr>
          <p:nvPr>
            <p:ph sz="quarter" idx="10" hasCustomPrompt="1"/>
          </p:nvPr>
        </p:nvSpPr>
        <p:spPr>
          <a:xfrm>
            <a:off x="584200" y="1066800"/>
            <a:ext cx="5410200" cy="5105400"/>
          </a:xfrm>
        </p:spPr>
        <p:txBody>
          <a:bodyPr>
            <a:normAutofit/>
          </a:bodyPr>
          <a:lstStyle>
            <a:lvl1pPr>
              <a:buClr>
                <a:srgbClr val="FF6900"/>
              </a:buClr>
              <a:defRPr sz="2400">
                <a:latin typeface="Calibri" pitchFamily="34" charset="0"/>
              </a:defRPr>
            </a:lvl1pPr>
            <a:lvl2pPr>
              <a:buClr>
                <a:srgbClr val="8BA9D8"/>
              </a:buClr>
              <a:defRPr sz="2200">
                <a:latin typeface="Calibri" pitchFamily="34" charset="0"/>
              </a:defRPr>
            </a:lvl2pPr>
            <a:lvl3pPr>
              <a:buClr>
                <a:srgbClr val="8BA9D8"/>
              </a:buClr>
              <a:defRPr sz="2000">
                <a:latin typeface="Calibri" pitchFamily="34" charset="0"/>
              </a:defRPr>
            </a:lvl3pPr>
            <a:lvl4pPr>
              <a:buClr>
                <a:srgbClr val="8BA9D8"/>
              </a:buClr>
              <a:defRPr sz="1800">
                <a:latin typeface="Calibri" pitchFamily="34" charset="0"/>
              </a:defRPr>
            </a:lvl4pPr>
            <a:lvl5pPr>
              <a:buClr>
                <a:srgbClr val="F36C21"/>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ctrTitle" hasCustomPrompt="1"/>
          </p:nvPr>
        </p:nvSpPr>
        <p:spPr>
          <a:xfrm>
            <a:off x="484231" y="199489"/>
            <a:ext cx="11153055"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cxnSp>
        <p:nvCxnSpPr>
          <p:cNvPr id="8" name="Straight Connector 7"/>
          <p:cNvCxnSpPr/>
          <p:nvPr userDrawn="1"/>
        </p:nvCxnSpPr>
        <p:spPr>
          <a:xfrm>
            <a:off x="629920" y="914400"/>
            <a:ext cx="109220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p:cNvSpPr>
            <a:spLocks noGrp="1"/>
          </p:cNvSpPr>
          <p:nvPr>
            <p:ph sz="quarter" idx="13" hasCustomPrompt="1"/>
          </p:nvPr>
        </p:nvSpPr>
        <p:spPr>
          <a:xfrm>
            <a:off x="6161660" y="1066800"/>
            <a:ext cx="5410200" cy="5105400"/>
          </a:xfrm>
        </p:spPr>
        <p:txBody>
          <a:bodyPr>
            <a:normAutofit/>
          </a:bodyPr>
          <a:lstStyle>
            <a:lvl1pPr>
              <a:buClr>
                <a:srgbClr val="FF6900"/>
              </a:buClr>
              <a:defRPr sz="2400">
                <a:latin typeface="Calibri" pitchFamily="34" charset="0"/>
              </a:defRPr>
            </a:lvl1pPr>
            <a:lvl2pPr>
              <a:buClr>
                <a:srgbClr val="8BA9D8"/>
              </a:buClr>
              <a:defRPr sz="2200">
                <a:latin typeface="Calibri" pitchFamily="34" charset="0"/>
              </a:defRPr>
            </a:lvl2pPr>
            <a:lvl3pPr>
              <a:buClr>
                <a:srgbClr val="8BA9D8"/>
              </a:buClr>
              <a:defRPr sz="2000">
                <a:latin typeface="Calibri" pitchFamily="34" charset="0"/>
              </a:defRPr>
            </a:lvl3pPr>
            <a:lvl4pPr>
              <a:buClr>
                <a:srgbClr val="8BA9D8"/>
              </a:buClr>
              <a:defRPr sz="1800">
                <a:latin typeface="Calibri" pitchFamily="34" charset="0"/>
              </a:defRPr>
            </a:lvl4pPr>
            <a:lvl5pPr>
              <a:buClr>
                <a:srgbClr val="F36C21"/>
              </a:buCl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2123" y="5643410"/>
            <a:ext cx="1350740" cy="1013055"/>
          </a:xfrm>
          <a:prstGeom prst="rect">
            <a:avLst/>
          </a:prstGeom>
        </p:spPr>
      </p:pic>
      <p:sp>
        <p:nvSpPr>
          <p:cNvPr id="9" name="TextBox 8"/>
          <p:cNvSpPr txBox="1"/>
          <p:nvPr userDrawn="1"/>
        </p:nvSpPr>
        <p:spPr>
          <a:xfrm>
            <a:off x="11278527" y="6477001"/>
            <a:ext cx="341760" cy="323165"/>
          </a:xfrm>
          <a:prstGeom prst="rect">
            <a:avLst/>
          </a:prstGeom>
          <a:noFill/>
        </p:spPr>
        <p:txBody>
          <a:bodyPr wrap="none" rtlCol="0">
            <a:spAutoFit/>
          </a:bodyPr>
          <a:lstStyle/>
          <a:p>
            <a:pPr marL="0" indent="0" algn="r">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gn="r">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15380" y="5705591"/>
            <a:ext cx="2173605" cy="766087"/>
          </a:xfrm>
          <a:prstGeom prst="rect">
            <a:avLst/>
          </a:prstGeom>
        </p:spPr>
      </p:pic>
    </p:spTree>
    <p:extLst>
      <p:ext uri="{BB962C8B-B14F-4D97-AF65-F5344CB8AC3E}">
        <p14:creationId xmlns:p14="http://schemas.microsoft.com/office/powerpoint/2010/main" val="31951215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508000" y="3276600"/>
            <a:ext cx="11129285" cy="2895600"/>
          </a:xfrm>
        </p:spPr>
        <p:txBody>
          <a:bodyPr>
            <a:normAutofit/>
          </a:bodyPr>
          <a:lstStyle>
            <a:lvl1pPr marL="228600" indent="-228600">
              <a:buClr>
                <a:srgbClr val="FBA252"/>
              </a:buClr>
              <a:buFont typeface="+mj-lt"/>
              <a:buAutoNum type="arabicPeriod"/>
              <a:defRPr sz="1800" baseline="0">
                <a:latin typeface="Calibri" pitchFamily="34" charset="0"/>
              </a:defRPr>
            </a:lvl1pPr>
            <a:lvl2pPr marL="635000" indent="-177800">
              <a:buClr>
                <a:srgbClr val="8BA9D8"/>
              </a:buClr>
              <a:buFont typeface="Arial" pitchFamily="34" charset="0"/>
              <a:buChar char="•"/>
              <a:defRPr sz="1600">
                <a:latin typeface="Calibri" pitchFamily="34" charset="0"/>
              </a:defRPr>
            </a:lvl2pPr>
            <a:lvl3pPr>
              <a:defRPr sz="1400"/>
            </a:lvl3pPr>
            <a:lvl4pPr>
              <a:defRPr sz="1400"/>
            </a:lvl4pPr>
            <a:lvl5pPr>
              <a:defRPr sz="1400"/>
            </a:lvl5pPr>
          </a:lstStyle>
          <a:p>
            <a:pPr lvl="0"/>
            <a:r>
              <a:rPr lang="en-US" dirty="0" smtClean="0"/>
              <a:t>Click to add text</a:t>
            </a:r>
          </a:p>
          <a:p>
            <a:pPr lvl="1"/>
            <a:r>
              <a:rPr lang="en-US" dirty="0" smtClean="0"/>
              <a:t>Click to add text — </a:t>
            </a:r>
          </a:p>
        </p:txBody>
      </p:sp>
      <p:sp>
        <p:nvSpPr>
          <p:cNvPr id="7" name="Title 1"/>
          <p:cNvSpPr>
            <a:spLocks noGrp="1"/>
          </p:cNvSpPr>
          <p:nvPr>
            <p:ph type="ctrTitle" hasCustomPrompt="1"/>
          </p:nvPr>
        </p:nvSpPr>
        <p:spPr>
          <a:xfrm>
            <a:off x="484231" y="236049"/>
            <a:ext cx="11153055" cy="584775"/>
          </a:xfrm>
          <a:prstGeom prst="rect">
            <a:avLst/>
          </a:prstGeom>
        </p:spPr>
        <p:txBody>
          <a:bodyPr wrap="square" anchor="b">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8" name="Subtitle 2"/>
          <p:cNvSpPr>
            <a:spLocks noGrp="1"/>
          </p:cNvSpPr>
          <p:nvPr>
            <p:ph type="subTitle" idx="1" hasCustomPrompt="1"/>
          </p:nvPr>
        </p:nvSpPr>
        <p:spPr>
          <a:xfrm>
            <a:off x="483179" y="822960"/>
            <a:ext cx="11154108" cy="400110"/>
          </a:xfrm>
          <a:prstGeom prst="rect">
            <a:avLst/>
          </a:prstGeom>
        </p:spPr>
        <p:txBody>
          <a:bodyPr wrap="square">
            <a:spAutoFit/>
          </a:bodyPr>
          <a:lstStyle>
            <a:lvl1pPr marL="0" indent="0" algn="l">
              <a:buNone/>
              <a:defRPr sz="2000">
                <a:solidFill>
                  <a:srgbClr val="FF6900"/>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Slide Subtitle</a:t>
            </a:r>
            <a:endParaRPr lang="en-US" dirty="0"/>
          </a:p>
        </p:txBody>
      </p:sp>
      <p:sp>
        <p:nvSpPr>
          <p:cNvPr id="9" name="Text Placeholder 27"/>
          <p:cNvSpPr>
            <a:spLocks noGrp="1"/>
          </p:cNvSpPr>
          <p:nvPr>
            <p:ph type="body" sz="quarter" idx="10"/>
          </p:nvPr>
        </p:nvSpPr>
        <p:spPr>
          <a:xfrm>
            <a:off x="507999" y="1371600"/>
            <a:ext cx="11129287" cy="1833874"/>
          </a:xfrm>
          <a:prstGeom prst="rect">
            <a:avLst/>
          </a:prstGeom>
        </p:spPr>
        <p:txBody>
          <a:bodyPr vert="horz">
            <a:normAutofit/>
          </a:bodyPr>
          <a:lstStyle>
            <a:lvl1pPr marL="0" indent="0">
              <a:lnSpc>
                <a:spcPct val="150000"/>
              </a:lnSpc>
              <a:spcBef>
                <a:spcPts val="336"/>
              </a:spcBef>
              <a:spcAft>
                <a:spcPts val="0"/>
              </a:spcAft>
              <a:buFontTx/>
              <a:buNone/>
              <a:defRPr lang="en-US" sz="1800" b="0" i="0" u="none" strike="noStrike" baseline="0" smtClean="0">
                <a:solidFill>
                  <a:schemeClr val="tx1"/>
                </a:solidFill>
                <a:latin typeface="Calibri" pitchFamily="34" charset="0"/>
              </a:defRPr>
            </a:lvl1pPr>
          </a:lstStyle>
          <a:p>
            <a:pPr lvl="0"/>
            <a:endParaRPr lang="en-US" dirty="0" smtClean="0"/>
          </a:p>
        </p:txBody>
      </p:sp>
      <p:cxnSp>
        <p:nvCxnSpPr>
          <p:cNvPr id="12" name="Straight Connector 11"/>
          <p:cNvCxnSpPr/>
          <p:nvPr userDrawn="1"/>
        </p:nvCxnSpPr>
        <p:spPr>
          <a:xfrm>
            <a:off x="609600" y="1295400"/>
            <a:ext cx="109220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11278527" y="6477001"/>
            <a:ext cx="341760" cy="323165"/>
          </a:xfrm>
          <a:prstGeom prst="rect">
            <a:avLst/>
          </a:prstGeom>
          <a:noFill/>
        </p:spPr>
        <p:txBody>
          <a:bodyPr wrap="none" rtlCol="0">
            <a:spAutoFit/>
          </a:bodyPr>
          <a:lstStyle/>
          <a:p>
            <a:pPr marL="0" indent="0" algn="r">
              <a:lnSpc>
                <a:spcPct val="150000"/>
              </a:lnSpc>
              <a:spcBef>
                <a:spcPts val="600"/>
              </a:spcBef>
              <a:spcAft>
                <a:spcPts val="0"/>
              </a:spcAft>
              <a:buClr>
                <a:srgbClr val="E98A42"/>
              </a:buClr>
              <a:buFont typeface="+mj-lt"/>
              <a:buNone/>
            </a:pPr>
            <a:fld id="{4E767558-C559-4A44-BA97-A8EEE0BC1F5E}" type="slidenum">
              <a:rPr lang="en-US" sz="1000" b="0" i="0" smtClean="0">
                <a:latin typeface="Arial"/>
                <a:cs typeface="Arial"/>
              </a:rPr>
              <a:pPr marL="0" indent="0" algn="r">
                <a:lnSpc>
                  <a:spcPct val="150000"/>
                </a:lnSpc>
                <a:spcBef>
                  <a:spcPts val="600"/>
                </a:spcBef>
                <a:spcAft>
                  <a:spcPts val="0"/>
                </a:spcAft>
                <a:buClr>
                  <a:srgbClr val="E98A42"/>
                </a:buClr>
                <a:buFont typeface="+mj-lt"/>
                <a:buNone/>
              </a:pPr>
              <a:t>‹#›</a:t>
            </a:fld>
            <a:endParaRPr lang="en-US" sz="1000" b="0" i="0" dirty="0" smtClean="0">
              <a:latin typeface="Arial"/>
              <a:cs typeface="Aria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4228" y="5643409"/>
            <a:ext cx="1013055" cy="1013055"/>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7082" y="5705590"/>
            <a:ext cx="1630204" cy="766087"/>
          </a:xfrm>
          <a:prstGeom prst="rect">
            <a:avLst/>
          </a:prstGeom>
        </p:spPr>
      </p:pic>
    </p:spTree>
    <p:extLst>
      <p:ext uri="{BB962C8B-B14F-4D97-AF65-F5344CB8AC3E}">
        <p14:creationId xmlns:p14="http://schemas.microsoft.com/office/powerpoint/2010/main" val="2179050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484231" y="199489"/>
            <a:ext cx="11153055" cy="584775"/>
          </a:xfrm>
          <a:prstGeom prst="rect">
            <a:avLst/>
          </a:prstGeom>
        </p:spPr>
        <p:txBody>
          <a:bodyPr wrap="square" anchor="t">
            <a:spAutoFit/>
          </a:bodyPr>
          <a:lstStyle>
            <a:lvl1pPr algn="l">
              <a:defRPr sz="3200" b="1" i="0">
                <a:solidFill>
                  <a:schemeClr val="tx1"/>
                </a:solidFill>
                <a:latin typeface="Calibri" pitchFamily="34" charset="0"/>
              </a:defRPr>
            </a:lvl1pPr>
          </a:lstStyle>
          <a:p>
            <a:r>
              <a:rPr lang="en-US" dirty="0" smtClean="0"/>
              <a:t>Click to Edit Slide Title</a:t>
            </a:r>
            <a:endParaRPr lang="en-US" dirty="0"/>
          </a:p>
        </p:txBody>
      </p:sp>
      <p:sp>
        <p:nvSpPr>
          <p:cNvPr id="18" name="Content Placeholder 17"/>
          <p:cNvSpPr>
            <a:spLocks noGrp="1"/>
          </p:cNvSpPr>
          <p:nvPr>
            <p:ph sz="quarter" idx="16" hasCustomPrompt="1"/>
          </p:nvPr>
        </p:nvSpPr>
        <p:spPr>
          <a:xfrm>
            <a:off x="4572000" y="1213464"/>
            <a:ext cx="7010400" cy="457200"/>
          </a:xfrm>
        </p:spPr>
        <p:txBody>
          <a:bodyPr anchor="b">
            <a:normAutofit/>
          </a:bodyPr>
          <a:lstStyle>
            <a:lvl1pPr marL="0" indent="0" algn="r">
              <a:buNone/>
              <a:defRPr sz="2200" b="1">
                <a:solidFill>
                  <a:srgbClr val="FF6900"/>
                </a:solidFill>
                <a:latin typeface="Calibri" pitchFamily="34" charset="0"/>
              </a:defRPr>
            </a:lvl1pPr>
          </a:lstStyle>
          <a:p>
            <a:pPr lvl="0"/>
            <a:r>
              <a:rPr lang="en-US" dirty="0" smtClean="0"/>
              <a:t>Click to Edit Presenter Name</a:t>
            </a:r>
            <a:endParaRPr lang="en-US" dirty="0"/>
          </a:p>
        </p:txBody>
      </p:sp>
      <p:sp>
        <p:nvSpPr>
          <p:cNvPr id="20" name="Content Placeholder 17"/>
          <p:cNvSpPr>
            <a:spLocks noGrp="1"/>
          </p:cNvSpPr>
          <p:nvPr>
            <p:ph sz="quarter" idx="17" hasCustomPrompt="1"/>
          </p:nvPr>
        </p:nvSpPr>
        <p:spPr>
          <a:xfrm>
            <a:off x="4572000" y="1708764"/>
            <a:ext cx="7010400" cy="457200"/>
          </a:xfrm>
        </p:spPr>
        <p:txBody>
          <a:bodyPr anchor="t">
            <a:noAutofit/>
          </a:bodyPr>
          <a:lstStyle>
            <a:lvl1pPr marL="0" indent="0" algn="r">
              <a:spcBef>
                <a:spcPts val="400"/>
              </a:spcBef>
              <a:spcAft>
                <a:spcPts val="400"/>
              </a:spcAft>
              <a:buNone/>
              <a:defRPr sz="1800" b="0" baseline="0">
                <a:solidFill>
                  <a:schemeClr val="tx1"/>
                </a:solidFill>
                <a:latin typeface="Calibri" pitchFamily="34" charset="0"/>
              </a:defRPr>
            </a:lvl1pPr>
          </a:lstStyle>
          <a:p>
            <a:pPr lvl="0"/>
            <a:r>
              <a:rPr lang="en-US" dirty="0" smtClean="0"/>
              <a:t>Click to enter Contact Information</a:t>
            </a:r>
          </a:p>
        </p:txBody>
      </p:sp>
      <p:sp>
        <p:nvSpPr>
          <p:cNvPr id="21" name="Content Placeholder 17"/>
          <p:cNvSpPr>
            <a:spLocks noGrp="1"/>
          </p:cNvSpPr>
          <p:nvPr>
            <p:ph sz="quarter" idx="18" hasCustomPrompt="1"/>
          </p:nvPr>
        </p:nvSpPr>
        <p:spPr>
          <a:xfrm>
            <a:off x="4572000" y="2438400"/>
            <a:ext cx="7010400" cy="457200"/>
          </a:xfrm>
        </p:spPr>
        <p:txBody>
          <a:bodyPr anchor="b">
            <a:normAutofit/>
          </a:bodyPr>
          <a:lstStyle>
            <a:lvl1pPr marL="0" indent="0" algn="r">
              <a:buNone/>
              <a:defRPr sz="2200" b="1">
                <a:solidFill>
                  <a:srgbClr val="FF6900"/>
                </a:solidFill>
                <a:latin typeface="Calibri" pitchFamily="34" charset="0"/>
              </a:defRPr>
            </a:lvl1pPr>
          </a:lstStyle>
          <a:p>
            <a:pPr lvl="0"/>
            <a:r>
              <a:rPr lang="en-US" dirty="0" smtClean="0"/>
              <a:t>Click to Edit Presenter Name</a:t>
            </a:r>
            <a:endParaRPr lang="en-US" dirty="0"/>
          </a:p>
        </p:txBody>
      </p:sp>
      <p:sp>
        <p:nvSpPr>
          <p:cNvPr id="22" name="Content Placeholder 17"/>
          <p:cNvSpPr>
            <a:spLocks noGrp="1"/>
          </p:cNvSpPr>
          <p:nvPr>
            <p:ph sz="quarter" idx="19" hasCustomPrompt="1"/>
          </p:nvPr>
        </p:nvSpPr>
        <p:spPr>
          <a:xfrm>
            <a:off x="4572000" y="2941320"/>
            <a:ext cx="7010400" cy="457200"/>
          </a:xfrm>
        </p:spPr>
        <p:txBody>
          <a:bodyPr anchor="t">
            <a:noAutofit/>
          </a:bodyPr>
          <a:lstStyle>
            <a:lvl1pPr marL="0" indent="0" algn="r">
              <a:spcBef>
                <a:spcPts val="400"/>
              </a:spcBef>
              <a:spcAft>
                <a:spcPts val="400"/>
              </a:spcAft>
              <a:buNone/>
              <a:defRPr sz="1800" b="0">
                <a:solidFill>
                  <a:schemeClr val="tx1"/>
                </a:solidFill>
                <a:latin typeface="Calibri" pitchFamily="34" charset="0"/>
              </a:defRPr>
            </a:lvl1pPr>
          </a:lstStyle>
          <a:p>
            <a:pPr lvl="0"/>
            <a:r>
              <a:rPr lang="en-US" dirty="0" smtClean="0"/>
              <a:t>Click to enter Contact Information</a:t>
            </a:r>
          </a:p>
          <a:p>
            <a:pPr lvl="0"/>
            <a:endParaRPr lang="en-US" dirty="0" smtClean="0"/>
          </a:p>
        </p:txBody>
      </p:sp>
      <p:sp>
        <p:nvSpPr>
          <p:cNvPr id="11" name="Content Placeholder 17"/>
          <p:cNvSpPr>
            <a:spLocks noGrp="1"/>
          </p:cNvSpPr>
          <p:nvPr>
            <p:ph sz="quarter" idx="20" hasCustomPrompt="1"/>
          </p:nvPr>
        </p:nvSpPr>
        <p:spPr>
          <a:xfrm>
            <a:off x="4572000" y="3640320"/>
            <a:ext cx="7010400" cy="457200"/>
          </a:xfrm>
        </p:spPr>
        <p:txBody>
          <a:bodyPr anchor="b">
            <a:normAutofit/>
          </a:bodyPr>
          <a:lstStyle>
            <a:lvl1pPr marL="0" indent="0" algn="r">
              <a:buNone/>
              <a:defRPr sz="2200" b="1">
                <a:solidFill>
                  <a:srgbClr val="FF6900"/>
                </a:solidFill>
                <a:latin typeface="Calibri" pitchFamily="34" charset="0"/>
              </a:defRPr>
            </a:lvl1pPr>
          </a:lstStyle>
          <a:p>
            <a:pPr lvl="0"/>
            <a:r>
              <a:rPr lang="en-US" dirty="0" smtClean="0"/>
              <a:t>Click to Edit Presenter Name</a:t>
            </a:r>
            <a:endParaRPr lang="en-US" dirty="0"/>
          </a:p>
        </p:txBody>
      </p:sp>
      <p:sp>
        <p:nvSpPr>
          <p:cNvPr id="12" name="Content Placeholder 17"/>
          <p:cNvSpPr>
            <a:spLocks noGrp="1"/>
          </p:cNvSpPr>
          <p:nvPr>
            <p:ph sz="quarter" idx="21" hasCustomPrompt="1"/>
          </p:nvPr>
        </p:nvSpPr>
        <p:spPr>
          <a:xfrm>
            <a:off x="4572000" y="4143240"/>
            <a:ext cx="7010400" cy="457200"/>
          </a:xfrm>
        </p:spPr>
        <p:txBody>
          <a:bodyPr anchor="t">
            <a:noAutofit/>
          </a:bodyPr>
          <a:lstStyle>
            <a:lvl1pPr marL="0" indent="0" algn="r">
              <a:spcBef>
                <a:spcPts val="400"/>
              </a:spcBef>
              <a:spcAft>
                <a:spcPts val="400"/>
              </a:spcAft>
              <a:buNone/>
              <a:defRPr sz="1800" b="0">
                <a:solidFill>
                  <a:schemeClr val="tx1"/>
                </a:solidFill>
                <a:latin typeface="Calibri" pitchFamily="34" charset="0"/>
              </a:defRPr>
            </a:lvl1pPr>
          </a:lstStyle>
          <a:p>
            <a:pPr lvl="0"/>
            <a:r>
              <a:rPr lang="en-US" dirty="0" smtClean="0"/>
              <a:t>Click to enter Contact Information</a:t>
            </a:r>
          </a:p>
          <a:p>
            <a:pPr lvl="0"/>
            <a:endParaRPr lang="en-US" dirty="0" smtClean="0"/>
          </a:p>
        </p:txBody>
      </p:sp>
      <p:sp>
        <p:nvSpPr>
          <p:cNvPr id="13" name="Rectangle 12"/>
          <p:cNvSpPr/>
          <p:nvPr userDrawn="1"/>
        </p:nvSpPr>
        <p:spPr>
          <a:xfrm>
            <a:off x="0" y="6582076"/>
            <a:ext cx="12192000" cy="3048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3" name="Straight Connector 22"/>
          <p:cNvCxnSpPr/>
          <p:nvPr userDrawn="1"/>
        </p:nvCxnSpPr>
        <p:spPr>
          <a:xfrm>
            <a:off x="609600" y="913311"/>
            <a:ext cx="109220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5929" y="1305836"/>
            <a:ext cx="3390972" cy="3390972"/>
          </a:xfrm>
          <a:prstGeom prst="rect">
            <a:avLst/>
          </a:prstGeom>
        </p:spPr>
      </p:pic>
    </p:spTree>
    <p:extLst>
      <p:ext uri="{BB962C8B-B14F-4D97-AF65-F5344CB8AC3E}">
        <p14:creationId xmlns:p14="http://schemas.microsoft.com/office/powerpoint/2010/main" val="14080746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solidFill>
                <a:latin typeface="Arial" pitchFamily="34" charset="0"/>
              </a:defRPr>
            </a:lvl1pPr>
          </a:lstStyle>
          <a:p>
            <a:fld id="{AE21777C-9391-4F27-A0F1-DFD259E56658}" type="datetimeFigureOut">
              <a:rPr lang="en-US" smtClean="0"/>
              <a:pPr/>
              <a:t>3/19/2021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solidFill>
                <a:latin typeface="Arial" pitchFamily="34" charset="0"/>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solidFill>
                <a:latin typeface="Arial" pitchFamily="34" charset="0"/>
              </a:defRPr>
            </a:lvl1pPr>
          </a:lstStyle>
          <a:p>
            <a:fld id="{D2216F56-E94C-46AF-883F-C51831788FAC}" type="slidenum">
              <a:rPr lang="en-US" smtClean="0"/>
              <a:pPr/>
              <a:t>‹#›</a:t>
            </a:fld>
            <a:endParaRPr lang="en-US" dirty="0"/>
          </a:p>
        </p:txBody>
      </p:sp>
    </p:spTree>
    <p:extLst>
      <p:ext uri="{BB962C8B-B14F-4D97-AF65-F5344CB8AC3E}">
        <p14:creationId xmlns:p14="http://schemas.microsoft.com/office/powerpoint/2010/main" val="2262343459"/>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6" r:id="rId5"/>
    <p:sldLayoutId id="2147483655" r:id="rId6"/>
    <p:sldLayoutId id="2147483650" r:id="rId7"/>
    <p:sldLayoutId id="2147483651" r:id="rId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8" Type="http://schemas.openxmlformats.org/officeDocument/2006/relationships/hyperlink" Target="https://blogs.ethz.ch/math_phys_alumni/files/2011/08/Invisible_Hand_of_Insurance_Wuermli.pdf" TargetMode="External"/><Relationship Id="rId13" Type="http://schemas.openxmlformats.org/officeDocument/2006/relationships/hyperlink" Target="https://www.forbes.com/advisor/car-insurance/usage-based-insurance/" TargetMode="External"/><Relationship Id="rId3" Type="http://schemas.openxmlformats.org/officeDocument/2006/relationships/hyperlink" Target="https://www.upi.com/Archives/1992/09/24/Hurricane-Andrew-claims-another-insurance-firm/8067717307200/" TargetMode="External"/><Relationship Id="rId7" Type="http://schemas.openxmlformats.org/officeDocument/2006/relationships/hyperlink" Target="https://www.forbes.com/advisor/life-insurance/company-out-of-businessv" TargetMode="External"/><Relationship Id="rId12" Type="http://schemas.openxmlformats.org/officeDocument/2006/relationships/hyperlink" Target="https://www.forbes.com/advisor/homeowners-insurance/" TargetMode="External"/><Relationship Id="rId2" Type="http://schemas.openxmlformats.org/officeDocument/2006/relationships/hyperlink" Target="https://www.ncdc.noaa.gov/billions/" TargetMode="External"/><Relationship Id="rId16" Type="http://schemas.openxmlformats.org/officeDocument/2006/relationships/hyperlink" Target="https://www.insurancebusinessmag.com/us/news/environmental/zurich-north-america-applauds-us-rejoining-paris-climate-accord-245274.aspx" TargetMode="External"/><Relationship Id="rId1" Type="http://schemas.openxmlformats.org/officeDocument/2006/relationships/slideLayout" Target="../slideLayouts/slideLayout2.xml"/><Relationship Id="rId6" Type="http://schemas.openxmlformats.org/officeDocument/2006/relationships/hyperlink" Target="https://www.forbes.com/advisor/life-insurance/company-out-of-business" TargetMode="External"/><Relationship Id="rId11" Type="http://schemas.openxmlformats.org/officeDocument/2006/relationships/hyperlink" Target="https://www.theguardian.com/environment/2018/dec/03/insurers-in-uk-and-us-lagging-behind-in-divesting-from-coal-report-finds" TargetMode="External"/><Relationship Id="rId5" Type="http://schemas.openxmlformats.org/officeDocument/2006/relationships/hyperlink" Target="https://www.iii.org/sites/default/files/paper_HurricaneAndrew_final.pdf" TargetMode="External"/><Relationship Id="rId15" Type="http://schemas.openxmlformats.org/officeDocument/2006/relationships/hyperlink" Target="https://www.businesswire.com/news/home/20210316005650/en/" TargetMode="External"/><Relationship Id="rId10" Type="http://schemas.openxmlformats.org/officeDocument/2006/relationships/hyperlink" Target="https://www.theguardian.com/business/2018/jan/21/lloyds-of-london-to-divest-from-coal-over-climate-change" TargetMode="External"/><Relationship Id="rId4" Type="http://schemas.openxmlformats.org/officeDocument/2006/relationships/hyperlink" Target="https://www.nytimes.com/1992/10/27/business/company-news-2-insurers-are-liquidated.html" TargetMode="External"/><Relationship Id="rId9" Type="http://schemas.openxmlformats.org/officeDocument/2006/relationships/hyperlink" Target="https://www.theguardian.com/environment/2017/dec/12/insurance-giant-axa-dumps-investments-tar-sands-pipelines" TargetMode="External"/><Relationship Id="rId14" Type="http://schemas.openxmlformats.org/officeDocument/2006/relationships/hyperlink" Target="https://www.forbes.com/advisor/car-insurance/pay-per-mil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doi.org/10.25921/stkw-7w73" TargetMode="External"/><Relationship Id="rId4" Type="http://schemas.openxmlformats.org/officeDocument/2006/relationships/hyperlink" Target="https://www.ncdc.noaa.gov/billion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Climate Conscious Initiatives in the Insurance Industry</a:t>
            </a:r>
            <a:endParaRPr lang="en-US" dirty="0"/>
          </a:p>
        </p:txBody>
      </p:sp>
      <p:sp>
        <p:nvSpPr>
          <p:cNvPr id="5" name="Subtitle 4"/>
          <p:cNvSpPr>
            <a:spLocks noGrp="1"/>
          </p:cNvSpPr>
          <p:nvPr>
            <p:ph type="subTitle" idx="1"/>
          </p:nvPr>
        </p:nvSpPr>
        <p:spPr/>
        <p:txBody>
          <a:bodyPr/>
          <a:lstStyle/>
          <a:p>
            <a:r>
              <a:rPr lang="en-US" dirty="0" smtClean="0"/>
              <a:t>Presented by Katelyn Maner, Mark Murdoch, and Rishabh Mohta</a:t>
            </a:r>
            <a:endParaRPr lang="en-US" dirty="0"/>
          </a:p>
        </p:txBody>
      </p:sp>
    </p:spTree>
    <p:extLst>
      <p:ext uri="{BB962C8B-B14F-4D97-AF65-F5344CB8AC3E}">
        <p14:creationId xmlns:p14="http://schemas.microsoft.com/office/powerpoint/2010/main" val="1043501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Internal Emissions</a:t>
            </a:r>
            <a:endParaRPr lang="en-US" dirty="0"/>
          </a:p>
        </p:txBody>
      </p:sp>
      <p:sp>
        <p:nvSpPr>
          <p:cNvPr id="3" name="Content Placeholder 2"/>
          <p:cNvSpPr>
            <a:spLocks noGrp="1"/>
          </p:cNvSpPr>
          <p:nvPr>
            <p:ph sz="quarter" idx="11"/>
          </p:nvPr>
        </p:nvSpPr>
        <p:spPr/>
        <p:txBody>
          <a:bodyPr/>
          <a:lstStyle/>
          <a:p>
            <a:pPr>
              <a:lnSpc>
                <a:spcPct val="200000"/>
              </a:lnSpc>
            </a:pPr>
            <a:r>
              <a:rPr lang="en-US" dirty="0" smtClean="0"/>
              <a:t>There are many ways insurers can reduce the emissions from their own operations:</a:t>
            </a:r>
          </a:p>
          <a:p>
            <a:pPr lvl="1">
              <a:lnSpc>
                <a:spcPct val="200000"/>
              </a:lnSpc>
            </a:pPr>
            <a:r>
              <a:rPr lang="en-US" dirty="0" smtClean="0"/>
              <a:t>Renewable Energy Guarantees of Origin Certificates</a:t>
            </a:r>
          </a:p>
          <a:p>
            <a:pPr lvl="1">
              <a:lnSpc>
                <a:spcPct val="200000"/>
              </a:lnSpc>
            </a:pPr>
            <a:r>
              <a:rPr lang="en-US" dirty="0" smtClean="0"/>
              <a:t>Reducing travel (air in particular)</a:t>
            </a:r>
          </a:p>
          <a:p>
            <a:pPr lvl="1">
              <a:lnSpc>
                <a:spcPct val="200000"/>
              </a:lnSpc>
            </a:pPr>
            <a:r>
              <a:rPr lang="en-US" dirty="0" smtClean="0"/>
              <a:t>More efficient energy use in offices</a:t>
            </a:r>
          </a:p>
          <a:p>
            <a:pPr lvl="1">
              <a:lnSpc>
                <a:spcPct val="200000"/>
              </a:lnSpc>
            </a:pPr>
            <a:r>
              <a:rPr lang="en-US" dirty="0" smtClean="0"/>
              <a:t>Reduce, reuse, recycle</a:t>
            </a:r>
          </a:p>
          <a:p>
            <a:pPr lvl="1">
              <a:lnSpc>
                <a:spcPct val="200000"/>
              </a:lnSpc>
            </a:pPr>
            <a:r>
              <a:rPr lang="en-US" dirty="0" smtClean="0"/>
              <a:t>Reducing single use plastic and excessive printing</a:t>
            </a:r>
          </a:p>
          <a:p>
            <a:pPr marL="457200" lvl="1" inden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730938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Product Offerings</a:t>
            </a:r>
            <a:endParaRPr lang="en-US" dirty="0">
              <a:solidFill>
                <a:srgbClr val="FF0000"/>
              </a:solidFill>
            </a:endParaRPr>
          </a:p>
        </p:txBody>
      </p:sp>
      <p:sp>
        <p:nvSpPr>
          <p:cNvPr id="3" name="Content Placeholder 2"/>
          <p:cNvSpPr>
            <a:spLocks noGrp="1"/>
          </p:cNvSpPr>
          <p:nvPr>
            <p:ph sz="quarter" idx="11"/>
          </p:nvPr>
        </p:nvSpPr>
        <p:spPr/>
        <p:txBody>
          <a:bodyPr/>
          <a:lstStyle/>
          <a:p>
            <a:r>
              <a:rPr lang="en-US" dirty="0" smtClean="0"/>
              <a:t>Some </a:t>
            </a:r>
            <a:r>
              <a:rPr lang="en-US" dirty="0"/>
              <a:t>insurers offer homeowners insurance add-ons or discounts </a:t>
            </a:r>
            <a:r>
              <a:rPr lang="en-US" dirty="0" smtClean="0"/>
              <a:t>to </a:t>
            </a:r>
            <a:r>
              <a:rPr lang="en-US" dirty="0"/>
              <a:t>encourage homeowners to use sustainable building materials and conserve </a:t>
            </a:r>
            <a:r>
              <a:rPr lang="en-US" dirty="0" smtClean="0"/>
              <a:t>energy</a:t>
            </a:r>
            <a:endParaRPr lang="en-US" dirty="0"/>
          </a:p>
          <a:p>
            <a:endParaRPr lang="en-US" dirty="0" smtClean="0"/>
          </a:p>
          <a:p>
            <a:r>
              <a:rPr lang="en-US" dirty="0" smtClean="0"/>
              <a:t>Eco-friendly material replacement endorsements: If you have an eco-friendly material endorsement on your homeowners insurance policy, the insurer will reimburse you for the replacement cost of green alternatives, up to the policy limit</a:t>
            </a:r>
          </a:p>
          <a:p>
            <a:pPr marL="0" indent="0">
              <a:buNone/>
            </a:pPr>
            <a:endParaRPr lang="en-US" dirty="0" smtClean="0"/>
          </a:p>
          <a:p>
            <a:r>
              <a:rPr lang="en-US" dirty="0" smtClean="0"/>
              <a:t>Paperless </a:t>
            </a:r>
            <a:r>
              <a:rPr lang="en-US" dirty="0"/>
              <a:t>discount: </a:t>
            </a:r>
            <a:r>
              <a:rPr lang="en-US" dirty="0" smtClean="0"/>
              <a:t>A discount offered to incentivize insurance customers to receive policy documents and bills electronically </a:t>
            </a:r>
            <a:endParaRPr lang="en-US" dirty="0"/>
          </a:p>
        </p:txBody>
      </p:sp>
      <p:sp>
        <p:nvSpPr>
          <p:cNvPr id="4" name="Rectangle 3"/>
          <p:cNvSpPr/>
          <p:nvPr/>
        </p:nvSpPr>
        <p:spPr>
          <a:xfrm>
            <a:off x="5971607"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35732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Product Offering</a:t>
            </a:r>
            <a:endParaRPr lang="en-US" dirty="0"/>
          </a:p>
        </p:txBody>
      </p:sp>
      <p:sp>
        <p:nvSpPr>
          <p:cNvPr id="3" name="Content Placeholder 2"/>
          <p:cNvSpPr>
            <a:spLocks noGrp="1"/>
          </p:cNvSpPr>
          <p:nvPr>
            <p:ph sz="quarter" idx="11"/>
          </p:nvPr>
        </p:nvSpPr>
        <p:spPr/>
        <p:txBody>
          <a:bodyPr/>
          <a:lstStyle/>
          <a:p>
            <a:r>
              <a:rPr lang="en-US" dirty="0" smtClean="0"/>
              <a:t>Usage-based </a:t>
            </a:r>
            <a:r>
              <a:rPr lang="en-US" dirty="0"/>
              <a:t>auto </a:t>
            </a:r>
            <a:r>
              <a:rPr lang="en-US" dirty="0" smtClean="0"/>
              <a:t>insurance: Tracks </a:t>
            </a:r>
            <a:r>
              <a:rPr lang="en-US" dirty="0"/>
              <a:t>driving through cell phone or GPS technology, or through devices plugged into a car port. </a:t>
            </a:r>
            <a:r>
              <a:rPr lang="en-US" dirty="0" smtClean="0"/>
              <a:t>Premiums are calculated based on the miles driven. Lower miles driven benefits the customer and the planet. </a:t>
            </a:r>
          </a:p>
          <a:p>
            <a:pPr marL="0" indent="0">
              <a:buNone/>
            </a:pPr>
            <a:endParaRPr lang="en-US" dirty="0" smtClean="0"/>
          </a:p>
          <a:p>
            <a:r>
              <a:rPr lang="en-US" dirty="0" smtClean="0"/>
              <a:t>Munich </a:t>
            </a:r>
            <a:r>
              <a:rPr lang="en-US" dirty="0"/>
              <a:t>Re: Green Tech Solutions branch focuses on reinsurance for young green-tech companies</a:t>
            </a:r>
          </a:p>
          <a:p>
            <a:endParaRPr lang="en-US" dirty="0" smtClean="0"/>
          </a:p>
          <a:p>
            <a:pPr marL="0" indent="0">
              <a:buNone/>
            </a:pPr>
            <a:endParaRPr lang="en-US" dirty="0"/>
          </a:p>
        </p:txBody>
      </p:sp>
    </p:spTree>
    <p:extLst>
      <p:ext uri="{BB962C8B-B14F-4D97-AF65-F5344CB8AC3E}">
        <p14:creationId xmlns:p14="http://schemas.microsoft.com/office/powerpoint/2010/main" val="428591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Regulatory and Reporting</a:t>
            </a:r>
            <a:endParaRPr lang="en-US" dirty="0"/>
          </a:p>
        </p:txBody>
      </p:sp>
      <p:sp>
        <p:nvSpPr>
          <p:cNvPr id="3" name="Content Placeholder 2"/>
          <p:cNvSpPr>
            <a:spLocks noGrp="1"/>
          </p:cNvSpPr>
          <p:nvPr>
            <p:ph sz="quarter" idx="11"/>
          </p:nvPr>
        </p:nvSpPr>
        <p:spPr/>
        <p:txBody>
          <a:bodyPr>
            <a:normAutofit/>
          </a:bodyPr>
          <a:lstStyle/>
          <a:p>
            <a:r>
              <a:rPr lang="en-US" dirty="0" smtClean="0"/>
              <a:t>There is not a regulatory standard for disclosure of climate risks by companies in the US, but regulation is increasing in Europe after a few years of unprecedented droughts</a:t>
            </a:r>
          </a:p>
          <a:p>
            <a:pPr>
              <a:lnSpc>
                <a:spcPct val="200000"/>
              </a:lnSpc>
            </a:pPr>
            <a:r>
              <a:rPr lang="en-US" dirty="0" smtClean="0"/>
              <a:t>Insurer </a:t>
            </a:r>
            <a:r>
              <a:rPr lang="en-US" dirty="0"/>
              <a:t>Climate Risk Disclosure Data </a:t>
            </a:r>
            <a:r>
              <a:rPr lang="en-US" dirty="0" smtClean="0"/>
              <a:t>Survey</a:t>
            </a:r>
            <a:endParaRPr lang="en-US" dirty="0"/>
          </a:p>
          <a:p>
            <a:pPr>
              <a:lnSpc>
                <a:spcPct val="200000"/>
              </a:lnSpc>
            </a:pPr>
            <a:r>
              <a:rPr lang="en-US" dirty="0" smtClean="0"/>
              <a:t>Action </a:t>
            </a:r>
            <a:r>
              <a:rPr lang="en-US" dirty="0"/>
              <a:t>steps </a:t>
            </a:r>
            <a:r>
              <a:rPr lang="en-US" dirty="0" smtClean="0"/>
              <a:t>for financial regulators:</a:t>
            </a:r>
            <a:endParaRPr lang="en-US" dirty="0"/>
          </a:p>
          <a:p>
            <a:pPr lvl="1">
              <a:lnSpc>
                <a:spcPct val="200000"/>
              </a:lnSpc>
            </a:pPr>
            <a:r>
              <a:rPr lang="en-US" dirty="0" smtClean="0"/>
              <a:t>Affirmation </a:t>
            </a:r>
            <a:r>
              <a:rPr lang="en-US" dirty="0"/>
              <a:t>and </a:t>
            </a:r>
            <a:r>
              <a:rPr lang="en-US" dirty="0" smtClean="0"/>
              <a:t>Research</a:t>
            </a:r>
          </a:p>
          <a:p>
            <a:pPr lvl="1">
              <a:lnSpc>
                <a:spcPct val="200000"/>
              </a:lnSpc>
            </a:pPr>
            <a:r>
              <a:rPr lang="en-US" dirty="0" smtClean="0"/>
              <a:t>Prudential supervision</a:t>
            </a:r>
            <a:endParaRPr lang="en-US" dirty="0"/>
          </a:p>
        </p:txBody>
      </p:sp>
    </p:spTree>
    <p:extLst>
      <p:ext uri="{BB962C8B-B14F-4D97-AF65-F5344CB8AC3E}">
        <p14:creationId xmlns:p14="http://schemas.microsoft.com/office/powerpoint/2010/main" val="3191039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Regulatory and Reporting</a:t>
            </a:r>
            <a:endParaRPr lang="en-US" dirty="0"/>
          </a:p>
        </p:txBody>
      </p:sp>
      <p:sp>
        <p:nvSpPr>
          <p:cNvPr id="3" name="Content Placeholder 2"/>
          <p:cNvSpPr>
            <a:spLocks noGrp="1"/>
          </p:cNvSpPr>
          <p:nvPr>
            <p:ph sz="quarter" idx="11"/>
          </p:nvPr>
        </p:nvSpPr>
        <p:spPr/>
        <p:txBody>
          <a:bodyPr/>
          <a:lstStyle/>
          <a:p>
            <a:pPr>
              <a:lnSpc>
                <a:spcPct val="200000"/>
              </a:lnSpc>
            </a:pPr>
            <a:r>
              <a:rPr lang="en-US" dirty="0"/>
              <a:t>Action steps </a:t>
            </a:r>
            <a:r>
              <a:rPr lang="en-US" dirty="0" smtClean="0"/>
              <a:t>continued:</a:t>
            </a:r>
            <a:endParaRPr lang="en-US" dirty="0"/>
          </a:p>
          <a:p>
            <a:pPr lvl="1">
              <a:lnSpc>
                <a:spcPct val="200000"/>
              </a:lnSpc>
            </a:pPr>
            <a:r>
              <a:rPr lang="en-US" dirty="0" smtClean="0"/>
              <a:t>Disclosure</a:t>
            </a:r>
          </a:p>
          <a:p>
            <a:pPr lvl="1">
              <a:lnSpc>
                <a:spcPct val="200000"/>
              </a:lnSpc>
            </a:pPr>
            <a:r>
              <a:rPr lang="en-US" dirty="0" smtClean="0"/>
              <a:t>Collaboration</a:t>
            </a:r>
          </a:p>
          <a:p>
            <a:pPr lvl="2">
              <a:lnSpc>
                <a:spcPct val="200000"/>
              </a:lnSpc>
            </a:pPr>
            <a:r>
              <a:rPr lang="en-US" dirty="0" smtClean="0"/>
              <a:t>Insurers may find themselves needing to collaborate more with each other and with government entities as the climate exacerbates large or frequent losses (wildfires in CA, flooding in FL)</a:t>
            </a:r>
          </a:p>
        </p:txBody>
      </p:sp>
    </p:spTree>
    <p:extLst>
      <p:ext uri="{BB962C8B-B14F-4D97-AF65-F5344CB8AC3E}">
        <p14:creationId xmlns:p14="http://schemas.microsoft.com/office/powerpoint/2010/main" val="2990169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Recent Events</a:t>
            </a:r>
            <a:endParaRPr lang="en-US" dirty="0"/>
          </a:p>
        </p:txBody>
      </p:sp>
      <p:sp>
        <p:nvSpPr>
          <p:cNvPr id="3" name="Content Placeholder 2"/>
          <p:cNvSpPr>
            <a:spLocks noGrp="1"/>
          </p:cNvSpPr>
          <p:nvPr>
            <p:ph sz="quarter" idx="11"/>
          </p:nvPr>
        </p:nvSpPr>
        <p:spPr/>
        <p:txBody>
          <a:bodyPr/>
          <a:lstStyle/>
          <a:p>
            <a:r>
              <a:rPr lang="en-US" dirty="0" smtClean="0"/>
              <a:t>AM Best became signatory of the United Nations Environment Program (UNEP)</a:t>
            </a:r>
          </a:p>
          <a:p>
            <a:pPr marL="0" indent="0">
              <a:buNone/>
            </a:pPr>
            <a:endParaRPr lang="en-US" dirty="0" smtClean="0"/>
          </a:p>
          <a:p>
            <a:r>
              <a:rPr lang="en-US" dirty="0" smtClean="0"/>
              <a:t>Zurich shows support for the United States rejoining Paris Agreement</a:t>
            </a:r>
            <a:endParaRPr lang="en-US" dirty="0"/>
          </a:p>
        </p:txBody>
      </p:sp>
    </p:spTree>
    <p:extLst>
      <p:ext uri="{BB962C8B-B14F-4D97-AF65-F5344CB8AC3E}">
        <p14:creationId xmlns:p14="http://schemas.microsoft.com/office/powerpoint/2010/main" val="1361117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smtClean="0"/>
              <a:t>Thank You for Your Attention</a:t>
            </a:r>
            <a:endParaRPr lang="en-US" dirty="0"/>
          </a:p>
        </p:txBody>
      </p:sp>
      <p:sp>
        <p:nvSpPr>
          <p:cNvPr id="10" name="Content Placeholder 9"/>
          <p:cNvSpPr>
            <a:spLocks noGrp="1"/>
          </p:cNvSpPr>
          <p:nvPr>
            <p:ph sz="quarter" idx="16"/>
          </p:nvPr>
        </p:nvSpPr>
        <p:spPr>
          <a:xfrm>
            <a:off x="4495800" y="1213464"/>
            <a:ext cx="7010400" cy="457200"/>
          </a:xfrm>
        </p:spPr>
        <p:txBody>
          <a:bodyPr/>
          <a:lstStyle/>
          <a:p>
            <a:r>
              <a:rPr lang="en-US" sz="2400" dirty="0" smtClean="0"/>
              <a:t>Katelyn Maner</a:t>
            </a:r>
            <a:endParaRPr lang="en-US" sz="2400" dirty="0"/>
          </a:p>
        </p:txBody>
      </p:sp>
      <p:sp>
        <p:nvSpPr>
          <p:cNvPr id="11" name="Content Placeholder 10"/>
          <p:cNvSpPr>
            <a:spLocks noGrp="1"/>
          </p:cNvSpPr>
          <p:nvPr>
            <p:ph sz="quarter" idx="17"/>
          </p:nvPr>
        </p:nvSpPr>
        <p:spPr>
          <a:xfrm>
            <a:off x="4495800" y="1708764"/>
            <a:ext cx="7010400" cy="457200"/>
          </a:xfrm>
        </p:spPr>
        <p:txBody>
          <a:bodyPr/>
          <a:lstStyle/>
          <a:p>
            <a:r>
              <a:rPr lang="en-US" sz="2000" dirty="0" smtClean="0"/>
              <a:t>KManer@pinnacleactuaries.com</a:t>
            </a:r>
            <a:endParaRPr lang="en-US" sz="2000" dirty="0"/>
          </a:p>
        </p:txBody>
      </p:sp>
      <p:sp>
        <p:nvSpPr>
          <p:cNvPr id="12" name="Content Placeholder 11"/>
          <p:cNvSpPr>
            <a:spLocks noGrp="1"/>
          </p:cNvSpPr>
          <p:nvPr>
            <p:ph sz="quarter" idx="18"/>
          </p:nvPr>
        </p:nvSpPr>
        <p:spPr>
          <a:xfrm>
            <a:off x="4495800" y="2438400"/>
            <a:ext cx="7010400" cy="457200"/>
          </a:xfrm>
        </p:spPr>
        <p:txBody>
          <a:bodyPr/>
          <a:lstStyle/>
          <a:p>
            <a:r>
              <a:rPr lang="en-US" sz="2400" dirty="0" smtClean="0"/>
              <a:t>Mark Murdoch</a:t>
            </a:r>
            <a:endParaRPr lang="en-US" sz="2400" dirty="0"/>
          </a:p>
        </p:txBody>
      </p:sp>
      <p:sp>
        <p:nvSpPr>
          <p:cNvPr id="13" name="Content Placeholder 12"/>
          <p:cNvSpPr>
            <a:spLocks noGrp="1"/>
          </p:cNvSpPr>
          <p:nvPr>
            <p:ph sz="quarter" idx="19"/>
          </p:nvPr>
        </p:nvSpPr>
        <p:spPr>
          <a:xfrm>
            <a:off x="4495800" y="2941320"/>
            <a:ext cx="7010400" cy="457200"/>
          </a:xfrm>
        </p:spPr>
        <p:txBody>
          <a:bodyPr/>
          <a:lstStyle/>
          <a:p>
            <a:r>
              <a:rPr lang="en-US" sz="2000" dirty="0" smtClean="0"/>
              <a:t>MMurdoch@pinnacleactuaries.com</a:t>
            </a:r>
            <a:endParaRPr lang="en-US" sz="2000" dirty="0"/>
          </a:p>
        </p:txBody>
      </p:sp>
      <p:sp>
        <p:nvSpPr>
          <p:cNvPr id="14" name="Content Placeholder 13"/>
          <p:cNvSpPr>
            <a:spLocks noGrp="1"/>
          </p:cNvSpPr>
          <p:nvPr>
            <p:ph sz="quarter" idx="20"/>
          </p:nvPr>
        </p:nvSpPr>
        <p:spPr>
          <a:xfrm>
            <a:off x="4495800" y="3640320"/>
            <a:ext cx="7010400" cy="457200"/>
          </a:xfrm>
        </p:spPr>
        <p:txBody>
          <a:bodyPr/>
          <a:lstStyle/>
          <a:p>
            <a:r>
              <a:rPr lang="en-US" sz="2400" dirty="0" smtClean="0"/>
              <a:t>Rishabh Mohta</a:t>
            </a:r>
            <a:endParaRPr lang="en-US" sz="2400" dirty="0"/>
          </a:p>
        </p:txBody>
      </p:sp>
      <p:sp>
        <p:nvSpPr>
          <p:cNvPr id="15" name="Content Placeholder 14"/>
          <p:cNvSpPr>
            <a:spLocks noGrp="1"/>
          </p:cNvSpPr>
          <p:nvPr>
            <p:ph sz="quarter" idx="21"/>
          </p:nvPr>
        </p:nvSpPr>
        <p:spPr>
          <a:xfrm>
            <a:off x="4495800" y="4143240"/>
            <a:ext cx="7010400" cy="457200"/>
          </a:xfrm>
        </p:spPr>
        <p:txBody>
          <a:bodyPr/>
          <a:lstStyle/>
          <a:p>
            <a:r>
              <a:rPr lang="en-US" sz="2000" smtClean="0"/>
              <a:t>RMohta@ilstu.edu</a:t>
            </a:r>
            <a:endParaRPr lang="en-US" sz="2000" dirty="0"/>
          </a:p>
        </p:txBody>
      </p:sp>
    </p:spTree>
    <p:extLst>
      <p:ext uri="{BB962C8B-B14F-4D97-AF65-F5344CB8AC3E}">
        <p14:creationId xmlns:p14="http://schemas.microsoft.com/office/powerpoint/2010/main" val="997248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Sources</a:t>
            </a:r>
            <a:endParaRPr lang="en-US" dirty="0"/>
          </a:p>
        </p:txBody>
      </p:sp>
      <p:sp>
        <p:nvSpPr>
          <p:cNvPr id="3" name="Content Placeholder 2"/>
          <p:cNvSpPr>
            <a:spLocks noGrp="1"/>
          </p:cNvSpPr>
          <p:nvPr>
            <p:ph sz="quarter" idx="11"/>
          </p:nvPr>
        </p:nvSpPr>
        <p:spPr/>
        <p:txBody>
          <a:bodyPr>
            <a:noAutofit/>
          </a:bodyPr>
          <a:lstStyle/>
          <a:p>
            <a:r>
              <a:rPr lang="en-US" sz="1550" dirty="0">
                <a:hlinkClick r:id="rId2"/>
              </a:rPr>
              <a:t>https://www.ncdc.noaa.gov/billions</a:t>
            </a:r>
            <a:r>
              <a:rPr lang="en-US" sz="1550" dirty="0" smtClean="0">
                <a:hlinkClick r:id="rId2"/>
              </a:rPr>
              <a:t>/</a:t>
            </a:r>
            <a:endParaRPr lang="en-US" sz="1550" dirty="0" smtClean="0"/>
          </a:p>
          <a:p>
            <a:r>
              <a:rPr lang="en-US" sz="1550" dirty="0">
                <a:hlinkClick r:id="rId3"/>
              </a:rPr>
              <a:t>https://www.upi.com/Archives/1992/09/24/Hurricane-Andrew-claims-another-insurance-firm/8067717307200</a:t>
            </a:r>
            <a:r>
              <a:rPr lang="en-US" sz="1550" dirty="0" smtClean="0">
                <a:hlinkClick r:id="rId3"/>
              </a:rPr>
              <a:t>/</a:t>
            </a:r>
            <a:endParaRPr lang="en-US" sz="1550" dirty="0"/>
          </a:p>
          <a:p>
            <a:r>
              <a:rPr lang="en-US" sz="1550" dirty="0">
                <a:hlinkClick r:id="rId4"/>
              </a:rPr>
              <a:t>https://</a:t>
            </a:r>
            <a:r>
              <a:rPr lang="en-US" sz="1550" dirty="0" smtClean="0">
                <a:hlinkClick r:id="rId4"/>
              </a:rPr>
              <a:t>www.nytimes.com/1992/10/27/business/company-news-2-insurers-are-liquidated.html</a:t>
            </a:r>
            <a:r>
              <a:rPr lang="en-US" sz="1550" dirty="0" smtClean="0"/>
              <a:t> </a:t>
            </a:r>
          </a:p>
          <a:p>
            <a:r>
              <a:rPr lang="en-US" sz="1550" dirty="0">
                <a:hlinkClick r:id="rId5"/>
              </a:rPr>
              <a:t>https://</a:t>
            </a:r>
            <a:r>
              <a:rPr lang="en-US" sz="1550" dirty="0" smtClean="0">
                <a:hlinkClick r:id="rId5"/>
              </a:rPr>
              <a:t>www.iii.org/sites/default/files/paper_HurricaneAndrew_final.pdf</a:t>
            </a:r>
            <a:endParaRPr lang="en-US" sz="1550" dirty="0" smtClean="0"/>
          </a:p>
          <a:p>
            <a:r>
              <a:rPr lang="en-US" sz="1550" dirty="0">
                <a:hlinkClick r:id="rId6"/>
              </a:rPr>
              <a:t>https://</a:t>
            </a:r>
            <a:r>
              <a:rPr lang="en-US" sz="1550" dirty="0" smtClean="0">
                <a:hlinkClick r:id="rId6"/>
              </a:rPr>
              <a:t>www.forbes.com/advisor/life-insurance/company-out-of-business</a:t>
            </a:r>
            <a:endParaRPr lang="en-US" sz="1550" dirty="0" smtClean="0"/>
          </a:p>
          <a:p>
            <a:r>
              <a:rPr lang="en-US" sz="1550" dirty="0">
                <a:hlinkClick r:id="rId7"/>
              </a:rPr>
              <a:t>https://</a:t>
            </a:r>
            <a:r>
              <a:rPr lang="en-US" sz="1550" dirty="0" smtClean="0">
                <a:hlinkClick r:id="rId7"/>
              </a:rPr>
              <a:t>www.forbes.com/advisor/life-insurance/company-out-of-businessv</a:t>
            </a:r>
            <a:r>
              <a:rPr lang="en-US" sz="1550" dirty="0" smtClean="0"/>
              <a:t> </a:t>
            </a:r>
          </a:p>
          <a:p>
            <a:r>
              <a:rPr lang="en-US" sz="1550" dirty="0" smtClean="0">
                <a:hlinkClick r:id="rId8"/>
              </a:rPr>
              <a:t>https</a:t>
            </a:r>
            <a:r>
              <a:rPr lang="en-US" sz="1550" dirty="0">
                <a:hlinkClick r:id="rId8"/>
              </a:rPr>
              <a:t>://</a:t>
            </a:r>
            <a:r>
              <a:rPr lang="en-US" sz="1550" dirty="0" smtClean="0">
                <a:hlinkClick r:id="rId8"/>
              </a:rPr>
              <a:t>blogs.ethz.ch/math_phys_alumni/files/2011/08/Invisible_Hand_of_Insurance_Wuermli.pdf</a:t>
            </a:r>
            <a:r>
              <a:rPr lang="en-US" sz="1550" dirty="0" smtClean="0"/>
              <a:t> </a:t>
            </a:r>
            <a:endParaRPr lang="en-US" sz="1550" dirty="0"/>
          </a:p>
          <a:p>
            <a:r>
              <a:rPr lang="en-US" sz="1550" dirty="0">
                <a:hlinkClick r:id="rId9"/>
              </a:rPr>
              <a:t>https://</a:t>
            </a:r>
            <a:r>
              <a:rPr lang="en-US" sz="1550" dirty="0" smtClean="0">
                <a:hlinkClick r:id="rId9"/>
              </a:rPr>
              <a:t>www.theguardian.com/environment/2017/dec/12/insurance-giant-axa-dumps-investments-tar-sands-pipelines</a:t>
            </a:r>
            <a:endParaRPr lang="en-US" sz="1550" dirty="0" smtClean="0"/>
          </a:p>
          <a:p>
            <a:r>
              <a:rPr lang="en-US" sz="1550" dirty="0">
                <a:hlinkClick r:id="rId10"/>
              </a:rPr>
              <a:t>https://</a:t>
            </a:r>
            <a:r>
              <a:rPr lang="en-US" sz="1550" dirty="0" smtClean="0">
                <a:hlinkClick r:id="rId10"/>
              </a:rPr>
              <a:t>www.theguardian.com/business/2018/jan/21/lloyds-of-london-to-divest-from-coal-over-climate-change</a:t>
            </a:r>
            <a:endParaRPr lang="en-US" sz="1550" dirty="0" smtClean="0"/>
          </a:p>
          <a:p>
            <a:r>
              <a:rPr lang="en-US" sz="1550" dirty="0">
                <a:hlinkClick r:id="rId11"/>
              </a:rPr>
              <a:t>https://</a:t>
            </a:r>
            <a:r>
              <a:rPr lang="en-US" sz="1550" dirty="0" smtClean="0">
                <a:hlinkClick r:id="rId11"/>
              </a:rPr>
              <a:t>www.theguardian.com/environment/2018/dec/03/insurers-in-uk-and-us-lagging-behind-in-divesting-from-coal-report-finds</a:t>
            </a:r>
            <a:endParaRPr lang="en-US" sz="1550" dirty="0" smtClean="0"/>
          </a:p>
          <a:p>
            <a:r>
              <a:rPr lang="en-US" sz="1550" dirty="0">
                <a:hlinkClick r:id="rId12"/>
              </a:rPr>
              <a:t>https://www.forbes.com/advisor/homeowners-insurance</a:t>
            </a:r>
            <a:r>
              <a:rPr lang="en-US" sz="1550" dirty="0" smtClean="0">
                <a:hlinkClick r:id="rId12"/>
              </a:rPr>
              <a:t>/</a:t>
            </a:r>
            <a:endParaRPr lang="en-US" sz="1550" dirty="0" smtClean="0"/>
          </a:p>
          <a:p>
            <a:r>
              <a:rPr lang="en-US" sz="1550" dirty="0">
                <a:hlinkClick r:id="rId13"/>
              </a:rPr>
              <a:t>https://www.forbes.com/advisor/car-insurance/usage-based-insurance</a:t>
            </a:r>
            <a:r>
              <a:rPr lang="en-US" sz="1550" dirty="0" smtClean="0">
                <a:hlinkClick r:id="rId13"/>
              </a:rPr>
              <a:t>/</a:t>
            </a:r>
            <a:endParaRPr lang="en-US" sz="1550" dirty="0" smtClean="0"/>
          </a:p>
          <a:p>
            <a:r>
              <a:rPr lang="en-US" sz="1550" dirty="0">
                <a:hlinkClick r:id="rId14"/>
              </a:rPr>
              <a:t>https://www.forbes.com/advisor/car-insurance/pay-per-mile</a:t>
            </a:r>
            <a:r>
              <a:rPr lang="en-US" sz="1550" dirty="0" smtClean="0">
                <a:hlinkClick r:id="rId14"/>
              </a:rPr>
              <a:t>/</a:t>
            </a:r>
            <a:endParaRPr lang="en-US" sz="1550" dirty="0">
              <a:hlinkClick r:id="rId14"/>
            </a:endParaRPr>
          </a:p>
          <a:p>
            <a:r>
              <a:rPr lang="en-US" sz="1550" dirty="0">
                <a:hlinkClick r:id="rId15"/>
              </a:rPr>
              <a:t>https://www.businesswire.com/news/home/20210316005650/en</a:t>
            </a:r>
            <a:r>
              <a:rPr lang="en-US" sz="1550" dirty="0" smtClean="0">
                <a:hlinkClick r:id="rId15"/>
              </a:rPr>
              <a:t>/</a:t>
            </a:r>
            <a:r>
              <a:rPr lang="en-US" sz="1550" dirty="0" smtClean="0"/>
              <a:t> </a:t>
            </a:r>
            <a:endParaRPr lang="en-US" sz="1550" dirty="0"/>
          </a:p>
          <a:p>
            <a:r>
              <a:rPr lang="en-US" sz="1550" dirty="0">
                <a:hlinkClick r:id="rId16"/>
              </a:rPr>
              <a:t>https://</a:t>
            </a:r>
            <a:r>
              <a:rPr lang="en-US" sz="1550" dirty="0" smtClean="0">
                <a:hlinkClick r:id="rId16"/>
              </a:rPr>
              <a:t>www.insurancebusinessmag.com/us/news/environmental/zurich-north-america-applauds-us-rejoining-paris-climate-accord-245274.aspx</a:t>
            </a:r>
            <a:r>
              <a:rPr lang="en-US" sz="1550" dirty="0" smtClean="0"/>
              <a:t> </a:t>
            </a:r>
            <a:endParaRPr lang="en-US" sz="1550" dirty="0"/>
          </a:p>
          <a:p>
            <a:endParaRPr lang="en-US" sz="1550" dirty="0" smtClean="0"/>
          </a:p>
        </p:txBody>
      </p:sp>
    </p:spTree>
    <p:extLst>
      <p:ext uri="{BB962C8B-B14F-4D97-AF65-F5344CB8AC3E}">
        <p14:creationId xmlns:p14="http://schemas.microsoft.com/office/powerpoint/2010/main" val="88261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84231" y="199489"/>
            <a:ext cx="11153055" cy="584775"/>
          </a:xfrm>
        </p:spPr>
        <p:txBody>
          <a:bodyPr/>
          <a:lstStyle/>
          <a:p>
            <a:r>
              <a:rPr lang="en-US" dirty="0"/>
              <a:t>Agenda</a:t>
            </a:r>
          </a:p>
        </p:txBody>
      </p:sp>
      <p:sp>
        <p:nvSpPr>
          <p:cNvPr id="5" name="Content Placeholder 4"/>
          <p:cNvSpPr>
            <a:spLocks noGrp="1"/>
          </p:cNvSpPr>
          <p:nvPr>
            <p:ph sz="quarter" idx="11"/>
          </p:nvPr>
        </p:nvSpPr>
        <p:spPr>
          <a:xfrm>
            <a:off x="548957" y="838200"/>
            <a:ext cx="11023600" cy="5105400"/>
          </a:xfrm>
        </p:spPr>
        <p:txBody>
          <a:bodyPr/>
          <a:lstStyle/>
          <a:p>
            <a:pPr fontAlgn="base">
              <a:lnSpc>
                <a:spcPct val="200000"/>
              </a:lnSpc>
            </a:pPr>
            <a:r>
              <a:rPr lang="en-US" dirty="0"/>
              <a:t>Data on Disasters</a:t>
            </a:r>
          </a:p>
          <a:p>
            <a:pPr fontAlgn="base">
              <a:lnSpc>
                <a:spcPct val="200000"/>
              </a:lnSpc>
            </a:pPr>
            <a:r>
              <a:rPr lang="en-US" dirty="0" smtClean="0"/>
              <a:t>Costs </a:t>
            </a:r>
            <a:r>
              <a:rPr lang="en-US" dirty="0"/>
              <a:t>to Insurers</a:t>
            </a:r>
          </a:p>
          <a:p>
            <a:pPr fontAlgn="base">
              <a:lnSpc>
                <a:spcPct val="200000"/>
              </a:lnSpc>
            </a:pPr>
            <a:r>
              <a:rPr lang="en-US" dirty="0" smtClean="0"/>
              <a:t>Climate Conscious Initiatives </a:t>
            </a:r>
            <a:r>
              <a:rPr lang="en-US" dirty="0"/>
              <a:t>in the Industry</a:t>
            </a:r>
          </a:p>
          <a:p>
            <a:pPr fontAlgn="base">
              <a:lnSpc>
                <a:spcPct val="200000"/>
              </a:lnSpc>
            </a:pPr>
            <a:r>
              <a:rPr lang="en-US" dirty="0" smtClean="0"/>
              <a:t>Regulatory and Reporting</a:t>
            </a:r>
          </a:p>
          <a:p>
            <a:pPr fontAlgn="base">
              <a:lnSpc>
                <a:spcPct val="200000"/>
              </a:lnSpc>
            </a:pPr>
            <a:r>
              <a:rPr lang="en-US" dirty="0" smtClean="0"/>
              <a:t>Recent Events</a:t>
            </a:r>
            <a:endParaRPr lang="en-US" dirty="0"/>
          </a:p>
        </p:txBody>
      </p:sp>
    </p:spTree>
    <p:extLst>
      <p:ext uri="{BB962C8B-B14F-4D97-AF65-F5344CB8AC3E}">
        <p14:creationId xmlns:p14="http://schemas.microsoft.com/office/powerpoint/2010/main" val="761620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on Disasters</a:t>
            </a:r>
            <a:endParaRPr lang="en-US" dirty="0"/>
          </a:p>
        </p:txBody>
      </p:sp>
      <p:pic>
        <p:nvPicPr>
          <p:cNvPr id="4" name="Content Placeholder 3"/>
          <p:cNvPicPr>
            <a:picLocks noGrp="1" noChangeAspect="1"/>
          </p:cNvPicPr>
          <p:nvPr>
            <p:ph sz="quarter" idx="11"/>
          </p:nvPr>
        </p:nvPicPr>
        <p:blipFill>
          <a:blip r:embed="rId3" cstate="print">
            <a:extLst>
              <a:ext uri="{28A0092B-C50C-407E-A947-70E740481C1C}">
                <a14:useLocalDpi xmlns:a14="http://schemas.microsoft.com/office/drawing/2010/main" val="0"/>
              </a:ext>
            </a:extLst>
          </a:blip>
          <a:stretch>
            <a:fillRect/>
          </a:stretch>
        </p:blipFill>
        <p:spPr>
          <a:xfrm>
            <a:off x="2261001" y="1044575"/>
            <a:ext cx="7600148" cy="5105400"/>
          </a:xfrm>
        </p:spPr>
      </p:pic>
      <p:sp>
        <p:nvSpPr>
          <p:cNvPr id="5" name="TextBox 4"/>
          <p:cNvSpPr txBox="1"/>
          <p:nvPr/>
        </p:nvSpPr>
        <p:spPr>
          <a:xfrm>
            <a:off x="2133600" y="6149975"/>
            <a:ext cx="7010401" cy="830997"/>
          </a:xfrm>
          <a:prstGeom prst="rect">
            <a:avLst/>
          </a:prstGeom>
          <a:noFill/>
        </p:spPr>
        <p:txBody>
          <a:bodyPr wrap="square" rtlCol="0">
            <a:spAutoFit/>
          </a:bodyPr>
          <a:lstStyle/>
          <a:p>
            <a:r>
              <a:rPr lang="en-US" sz="1200" dirty="0">
                <a:latin typeface="Calibri" panose="020F0502020204030204" pitchFamily="34" charset="0"/>
                <a:cs typeface="Calibri" panose="020F0502020204030204" pitchFamily="34" charset="0"/>
              </a:rPr>
              <a:t>NOAA National Centers for Environmental Information (NCEI) U.S. Billion-Dollar Weather and Climate Disasters (2021). </a:t>
            </a:r>
            <a:r>
              <a:rPr lang="en-US" sz="1200" dirty="0">
                <a:latin typeface="Calibri" panose="020F0502020204030204" pitchFamily="34" charset="0"/>
                <a:cs typeface="Calibri" panose="020F0502020204030204" pitchFamily="34" charset="0"/>
                <a:hlinkClick r:id="rId4"/>
              </a:rPr>
              <a:t>https://www.ncdc.noaa.gov/billions/</a:t>
            </a:r>
            <a:r>
              <a:rPr lang="en-US" sz="1200" dirty="0">
                <a:latin typeface="Calibri" panose="020F0502020204030204" pitchFamily="34" charset="0"/>
                <a:cs typeface="Calibri" panose="020F0502020204030204" pitchFamily="34" charset="0"/>
              </a:rPr>
              <a:t>, DOI: </a:t>
            </a:r>
            <a:r>
              <a:rPr lang="en-US" sz="1200" dirty="0">
                <a:latin typeface="Calibri" panose="020F0502020204030204" pitchFamily="34" charset="0"/>
                <a:cs typeface="Calibri" panose="020F0502020204030204" pitchFamily="34" charset="0"/>
                <a:hlinkClick r:id="rId5"/>
              </a:rPr>
              <a:t>10.25921/stkw-7w73</a:t>
            </a:r>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
            </a:r>
            <a:br>
              <a:rPr lang="en-US" sz="1200" dirty="0">
                <a:latin typeface="Calibri" panose="020F0502020204030204" pitchFamily="34" charset="0"/>
                <a:cs typeface="Calibri" panose="020F0502020204030204" pitchFamily="34" charset="0"/>
              </a:rPr>
            </a:br>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024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Cost to Insurers</a:t>
            </a:r>
            <a:endParaRPr lang="en-US" dirty="0"/>
          </a:p>
        </p:txBody>
      </p:sp>
      <p:sp>
        <p:nvSpPr>
          <p:cNvPr id="3" name="Content Placeholder 2"/>
          <p:cNvSpPr>
            <a:spLocks noGrp="1"/>
          </p:cNvSpPr>
          <p:nvPr>
            <p:ph sz="quarter" idx="11"/>
          </p:nvPr>
        </p:nvSpPr>
        <p:spPr>
          <a:xfrm>
            <a:off x="548957" y="1044537"/>
            <a:ext cx="11023600" cy="4670463"/>
          </a:xfrm>
        </p:spPr>
        <p:txBody>
          <a:bodyPr>
            <a:normAutofit fontScale="92500" lnSpcReduction="10000"/>
          </a:bodyPr>
          <a:lstStyle/>
          <a:p>
            <a:pPr>
              <a:lnSpc>
                <a:spcPct val="150000"/>
              </a:lnSpc>
            </a:pPr>
            <a:r>
              <a:rPr lang="en-US" dirty="0" smtClean="0"/>
              <a:t>Solvency</a:t>
            </a:r>
          </a:p>
          <a:p>
            <a:pPr lvl="1">
              <a:lnSpc>
                <a:spcPct val="150000"/>
              </a:lnSpc>
            </a:pPr>
            <a:r>
              <a:rPr lang="en-US" dirty="0" smtClean="0"/>
              <a:t>Hurricane Andrew (1992) – 12 companies</a:t>
            </a:r>
          </a:p>
          <a:p>
            <a:pPr lvl="2">
              <a:lnSpc>
                <a:spcPct val="150000"/>
              </a:lnSpc>
            </a:pPr>
            <a:r>
              <a:rPr lang="en-US" dirty="0" smtClean="0"/>
              <a:t>Regency Insurance Company</a:t>
            </a:r>
          </a:p>
          <a:p>
            <a:pPr lvl="2">
              <a:lnSpc>
                <a:spcPct val="150000"/>
              </a:lnSpc>
            </a:pPr>
            <a:r>
              <a:rPr lang="en-US" dirty="0" smtClean="0"/>
              <a:t>MCA Insurance Company</a:t>
            </a:r>
          </a:p>
          <a:p>
            <a:pPr lvl="2">
              <a:lnSpc>
                <a:spcPct val="150000"/>
              </a:lnSpc>
            </a:pPr>
            <a:r>
              <a:rPr lang="en-US" dirty="0" smtClean="0"/>
              <a:t>Great Republic Insurance</a:t>
            </a:r>
          </a:p>
          <a:p>
            <a:pPr>
              <a:lnSpc>
                <a:spcPct val="150000"/>
              </a:lnSpc>
            </a:pPr>
            <a:r>
              <a:rPr lang="en-US" dirty="0" smtClean="0"/>
              <a:t>Resulting Changes</a:t>
            </a:r>
          </a:p>
          <a:p>
            <a:pPr lvl="1">
              <a:lnSpc>
                <a:spcPct val="150000"/>
              </a:lnSpc>
            </a:pPr>
            <a:r>
              <a:rPr lang="en-US" dirty="0" smtClean="0"/>
              <a:t>Coastal exposures – management and government role</a:t>
            </a:r>
          </a:p>
          <a:p>
            <a:pPr lvl="1">
              <a:lnSpc>
                <a:spcPct val="150000"/>
              </a:lnSpc>
            </a:pPr>
            <a:r>
              <a:rPr lang="en-US" dirty="0" smtClean="0"/>
              <a:t>Reinsurance</a:t>
            </a:r>
          </a:p>
          <a:p>
            <a:pPr lvl="1">
              <a:lnSpc>
                <a:spcPct val="150000"/>
              </a:lnSpc>
            </a:pPr>
            <a:r>
              <a:rPr lang="en-US" dirty="0" smtClean="0"/>
              <a:t>Catastrophe modeling</a:t>
            </a:r>
          </a:p>
          <a:p>
            <a:pPr>
              <a:lnSpc>
                <a:spcPct val="150000"/>
              </a:lnSpc>
            </a:pPr>
            <a:endParaRPr lang="en-US" dirty="0"/>
          </a:p>
        </p:txBody>
      </p:sp>
    </p:spTree>
    <p:extLst>
      <p:ext uri="{BB962C8B-B14F-4D97-AF65-F5344CB8AC3E}">
        <p14:creationId xmlns:p14="http://schemas.microsoft.com/office/powerpoint/2010/main" val="179786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Cost to Insurers</a:t>
            </a:r>
            <a:endParaRPr lang="en-US" dirty="0"/>
          </a:p>
        </p:txBody>
      </p:sp>
      <p:sp>
        <p:nvSpPr>
          <p:cNvPr id="3" name="Content Placeholder 2"/>
          <p:cNvSpPr>
            <a:spLocks noGrp="1"/>
          </p:cNvSpPr>
          <p:nvPr>
            <p:ph sz="quarter" idx="11"/>
          </p:nvPr>
        </p:nvSpPr>
        <p:spPr/>
        <p:txBody>
          <a:bodyPr/>
          <a:lstStyle/>
          <a:p>
            <a:pPr>
              <a:lnSpc>
                <a:spcPct val="150000"/>
              </a:lnSpc>
            </a:pPr>
            <a:r>
              <a:rPr lang="en-US" dirty="0"/>
              <a:t>Loss of business to another </a:t>
            </a:r>
            <a:r>
              <a:rPr lang="en-US" dirty="0" smtClean="0"/>
              <a:t>insurer</a:t>
            </a:r>
            <a:endParaRPr lang="en-US" dirty="0"/>
          </a:p>
          <a:p>
            <a:pPr>
              <a:lnSpc>
                <a:spcPct val="150000"/>
              </a:lnSpc>
            </a:pPr>
            <a:r>
              <a:rPr lang="en-US" dirty="0"/>
              <a:t>Environment as a </a:t>
            </a:r>
            <a:r>
              <a:rPr lang="en-US" dirty="0" smtClean="0"/>
              <a:t>whole</a:t>
            </a:r>
          </a:p>
          <a:p>
            <a:pPr lvl="1">
              <a:lnSpc>
                <a:spcPct val="150000"/>
              </a:lnSpc>
            </a:pPr>
            <a:r>
              <a:rPr lang="en-US" dirty="0" smtClean="0"/>
              <a:t>Be a responsible role model</a:t>
            </a:r>
          </a:p>
          <a:p>
            <a:pPr lvl="1">
              <a:lnSpc>
                <a:spcPct val="150000"/>
              </a:lnSpc>
            </a:pPr>
            <a:r>
              <a:rPr lang="en-US" dirty="0" smtClean="0"/>
              <a:t>Invisible hand of insurance</a:t>
            </a:r>
            <a:endParaRPr lang="en-US" dirty="0"/>
          </a:p>
        </p:txBody>
      </p:sp>
    </p:spTree>
    <p:extLst>
      <p:ext uri="{BB962C8B-B14F-4D97-AF65-F5344CB8AC3E}">
        <p14:creationId xmlns:p14="http://schemas.microsoft.com/office/powerpoint/2010/main" val="302958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Climate Conscious Initiatives in the Industry</a:t>
            </a:r>
            <a:endParaRPr lang="en-US" dirty="0"/>
          </a:p>
        </p:txBody>
      </p:sp>
      <p:sp>
        <p:nvSpPr>
          <p:cNvPr id="3" name="Content Placeholder 2"/>
          <p:cNvSpPr>
            <a:spLocks noGrp="1"/>
          </p:cNvSpPr>
          <p:nvPr>
            <p:ph sz="quarter" idx="11"/>
          </p:nvPr>
        </p:nvSpPr>
        <p:spPr/>
        <p:txBody>
          <a:bodyPr/>
          <a:lstStyle/>
          <a:p>
            <a:r>
              <a:rPr lang="en-US" smtClean="0"/>
              <a:t>Underwriting</a:t>
            </a:r>
          </a:p>
          <a:p>
            <a:r>
              <a:rPr lang="en-US" smtClean="0"/>
              <a:t>Investment Portfolio</a:t>
            </a:r>
          </a:p>
          <a:p>
            <a:r>
              <a:rPr lang="en-US" smtClean="0"/>
              <a:t>Internal Emissions</a:t>
            </a:r>
          </a:p>
          <a:p>
            <a:r>
              <a:rPr lang="en-US" smtClean="0"/>
              <a:t>Product Offerings</a:t>
            </a:r>
          </a:p>
          <a:p>
            <a:endParaRPr lang="en-US" smtClean="0"/>
          </a:p>
          <a:p>
            <a:endParaRPr lang="en-US" smtClean="0"/>
          </a:p>
          <a:p>
            <a:endParaRPr lang="en-US" dirty="0"/>
          </a:p>
        </p:txBody>
      </p:sp>
    </p:spTree>
    <p:extLst>
      <p:ext uri="{BB962C8B-B14F-4D97-AF65-F5344CB8AC3E}">
        <p14:creationId xmlns:p14="http://schemas.microsoft.com/office/powerpoint/2010/main" val="16725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Underwriting</a:t>
            </a:r>
            <a:endParaRPr lang="en-US" dirty="0"/>
          </a:p>
        </p:txBody>
      </p:sp>
      <p:sp>
        <p:nvSpPr>
          <p:cNvPr id="3" name="Content Placeholder 2"/>
          <p:cNvSpPr>
            <a:spLocks noGrp="1"/>
          </p:cNvSpPr>
          <p:nvPr>
            <p:ph sz="quarter" idx="11"/>
          </p:nvPr>
        </p:nvSpPr>
        <p:spPr/>
        <p:txBody>
          <a:bodyPr>
            <a:normAutofit/>
          </a:bodyPr>
          <a:lstStyle/>
          <a:p>
            <a:r>
              <a:rPr lang="en-US" smtClean="0"/>
              <a:t>Insurers are recognizing the implications of underwriting risks in industries that have large negative effects on the environment</a:t>
            </a:r>
          </a:p>
          <a:p>
            <a:endParaRPr lang="en-US" smtClean="0"/>
          </a:p>
          <a:p>
            <a:r>
              <a:rPr lang="en-US" smtClean="0"/>
              <a:t>Chubb, Allianz, Generali, AXA, Lloyds of London</a:t>
            </a:r>
          </a:p>
          <a:p>
            <a:endParaRPr lang="en-US" smtClean="0"/>
          </a:p>
          <a:p>
            <a:r>
              <a:rPr lang="en-US" smtClean="0"/>
              <a:t>“Unfriend Coal” campaign</a:t>
            </a:r>
          </a:p>
          <a:p>
            <a:endParaRPr lang="en-US" smtClean="0"/>
          </a:p>
          <a:p>
            <a:r>
              <a:rPr lang="en-US" smtClean="0"/>
              <a:t>Swiss Re advises the Global Maritime Forum on how to improve the sustainability of the global shipping industry </a:t>
            </a:r>
            <a:endParaRPr lang="en-US" dirty="0"/>
          </a:p>
        </p:txBody>
      </p:sp>
    </p:spTree>
    <p:extLst>
      <p:ext uri="{BB962C8B-B14F-4D97-AF65-F5344CB8AC3E}">
        <p14:creationId xmlns:p14="http://schemas.microsoft.com/office/powerpoint/2010/main" val="1320964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Investment Portfolio</a:t>
            </a:r>
            <a:endParaRPr lang="en-US" dirty="0"/>
          </a:p>
        </p:txBody>
      </p:sp>
      <p:sp>
        <p:nvSpPr>
          <p:cNvPr id="3" name="Content Placeholder 2"/>
          <p:cNvSpPr>
            <a:spLocks noGrp="1"/>
          </p:cNvSpPr>
          <p:nvPr>
            <p:ph sz="quarter" idx="11"/>
          </p:nvPr>
        </p:nvSpPr>
        <p:spPr/>
        <p:txBody>
          <a:bodyPr/>
          <a:lstStyle/>
          <a:p>
            <a:r>
              <a:rPr lang="en-US" smtClean="0"/>
              <a:t>Roughly 80% of insurers have considered climate change in their investment portfolios, more than half admit to not altering their strategy in response to those considerations</a:t>
            </a:r>
          </a:p>
          <a:p>
            <a:r>
              <a:rPr lang="en-US" smtClean="0"/>
              <a:t>Swiss Re has announced it will stop investing in the top 10% of carbon-intensive oil and gas producers by 2023</a:t>
            </a:r>
          </a:p>
          <a:p>
            <a:endParaRPr lang="en-US" dirty="0"/>
          </a:p>
        </p:txBody>
      </p:sp>
    </p:spTree>
    <p:extLst>
      <p:ext uri="{BB962C8B-B14F-4D97-AF65-F5344CB8AC3E}">
        <p14:creationId xmlns:p14="http://schemas.microsoft.com/office/powerpoint/2010/main" val="275630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Investment Portfolio</a:t>
            </a:r>
            <a:endParaRPr lang="en-US" dirty="0"/>
          </a:p>
        </p:txBody>
      </p:sp>
      <p:sp>
        <p:nvSpPr>
          <p:cNvPr id="3" name="Content Placeholder 2"/>
          <p:cNvSpPr>
            <a:spLocks noGrp="1"/>
          </p:cNvSpPr>
          <p:nvPr>
            <p:ph sz="quarter" idx="11"/>
          </p:nvPr>
        </p:nvSpPr>
        <p:spPr/>
        <p:txBody>
          <a:bodyPr/>
          <a:lstStyle/>
          <a:p>
            <a:r>
              <a:rPr lang="en-US" dirty="0" smtClean="0"/>
              <a:t>Stranded Assets</a:t>
            </a:r>
          </a:p>
          <a:p>
            <a:pPr lvl="1"/>
            <a:r>
              <a:rPr lang="en-US" dirty="0" smtClean="0"/>
              <a:t>Between $1 trillion and $4 trillion worth of assets in the oil and gas sector</a:t>
            </a:r>
          </a:p>
          <a:p>
            <a:pPr lvl="1"/>
            <a:endParaRPr lang="en-US" dirty="0"/>
          </a:p>
          <a:p>
            <a:pPr marL="342900" lvl="1" indent="-342900">
              <a:buClr>
                <a:srgbClr val="FF6900"/>
              </a:buClr>
              <a:buFont typeface="Arial" pitchFamily="34" charset="0"/>
              <a:buChar char="•"/>
            </a:pPr>
            <a:r>
              <a:rPr lang="en-US" sz="2400" dirty="0"/>
              <a:t>Potential for </a:t>
            </a:r>
            <a:r>
              <a:rPr lang="en-US" sz="2400" dirty="0" smtClean="0"/>
              <a:t>Growth</a:t>
            </a:r>
          </a:p>
          <a:p>
            <a:pPr lvl="1"/>
            <a:r>
              <a:rPr lang="en-US" dirty="0"/>
              <a:t>Global electricity demand is expected to drive $23 trillion in renewable energy </a:t>
            </a:r>
            <a:r>
              <a:rPr lang="en-US" dirty="0" smtClean="0"/>
              <a:t>investments over the next ten years</a:t>
            </a:r>
            <a:endParaRPr lang="en-US" dirty="0"/>
          </a:p>
          <a:p>
            <a:pPr marL="400050" lvl="2" indent="0">
              <a:buClr>
                <a:srgbClr val="FF6900"/>
              </a:buClr>
              <a:buNone/>
            </a:pPr>
            <a:endParaRPr lang="en-US" sz="2200" dirty="0"/>
          </a:p>
          <a:p>
            <a:pPr marL="400050" lvl="2" indent="0">
              <a:buClr>
                <a:srgbClr val="FF6900"/>
              </a:buClr>
              <a:buNone/>
            </a:pPr>
            <a:endParaRPr lang="en-US" sz="2200" dirty="0"/>
          </a:p>
          <a:p>
            <a:pPr marL="457200" lvl="1" indent="0">
              <a:buNone/>
            </a:pPr>
            <a:endParaRPr lang="en-US" dirty="0" smtClean="0"/>
          </a:p>
          <a:p>
            <a:pPr lvl="1"/>
            <a:endParaRPr lang="en-US" dirty="0"/>
          </a:p>
          <a:p>
            <a:pPr lvl="1"/>
            <a:endParaRPr lang="en-US" dirty="0" smtClean="0"/>
          </a:p>
          <a:p>
            <a:pPr marL="457200" lvl="1" indent="0">
              <a:buNone/>
            </a:pPr>
            <a:endParaRPr lang="en-US" dirty="0" smtClean="0"/>
          </a:p>
          <a:p>
            <a:pPr marL="457200" lvl="1" indent="0">
              <a:buNone/>
            </a:pPr>
            <a:endParaRPr lang="en-US" dirty="0" smtClean="0"/>
          </a:p>
          <a:p>
            <a:endParaRPr lang="en-US" dirty="0"/>
          </a:p>
        </p:txBody>
      </p:sp>
    </p:spTree>
    <p:extLst>
      <p:ext uri="{BB962C8B-B14F-4D97-AF65-F5344CB8AC3E}">
        <p14:creationId xmlns:p14="http://schemas.microsoft.com/office/powerpoint/2010/main" val="3159866182"/>
      </p:ext>
    </p:extLst>
  </p:cSld>
  <p:clrMapOvr>
    <a:masterClrMapping/>
  </p:clrMapOvr>
</p:sld>
</file>

<file path=ppt/theme/theme1.xml><?xml version="1.0" encoding="utf-8"?>
<a:theme xmlns:a="http://schemas.openxmlformats.org/drawingml/2006/main" name="Office Theme">
  <a:themeElements>
    <a:clrScheme name="pinnacle">
      <a:dk1>
        <a:sysClr val="windowText" lastClr="000000"/>
      </a:dk1>
      <a:lt1>
        <a:sysClr val="window" lastClr="FFFFFF"/>
      </a:lt1>
      <a:dk2>
        <a:srgbClr val="1F497D"/>
      </a:dk2>
      <a:lt2>
        <a:srgbClr val="EEECE1"/>
      </a:lt2>
      <a:accent1>
        <a:srgbClr val="FBA252"/>
      </a:accent1>
      <a:accent2>
        <a:srgbClr val="9497CC"/>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1567</Words>
  <Application>Microsoft Office PowerPoint</Application>
  <PresentationFormat>Widescreen</PresentationFormat>
  <Paragraphs>189</Paragraphs>
  <Slides>17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Climate Conscious Initiatives in the Insurance Industry</vt:lpstr>
      <vt:lpstr>Agenda</vt:lpstr>
      <vt:lpstr>Data on Disasters</vt:lpstr>
      <vt:lpstr>Cost to Insurers</vt:lpstr>
      <vt:lpstr>Cost to Insurers</vt:lpstr>
      <vt:lpstr>Climate Conscious Initiatives in the Industry</vt:lpstr>
      <vt:lpstr>Underwriting</vt:lpstr>
      <vt:lpstr>Investment Portfolio</vt:lpstr>
      <vt:lpstr>Investment Portfolio</vt:lpstr>
      <vt:lpstr>Internal Emissions</vt:lpstr>
      <vt:lpstr>Product Offerings</vt:lpstr>
      <vt:lpstr>Product Offering</vt:lpstr>
      <vt:lpstr>Regulatory and Reporting</vt:lpstr>
      <vt:lpstr>Regulatory and Reporting</vt:lpstr>
      <vt:lpstr>Recent Events</vt:lpstr>
      <vt:lpstr>Thank You for Your Attention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PinnacleMarketingGroup@pinnacleactuaries.com</dc:creator>
  <cp:lastModifiedBy>Fromme, Laura</cp:lastModifiedBy>
  <cp:revision>104</cp:revision>
  <dcterms:created xsi:type="dcterms:W3CDTF">2012-11-15T15:32:41Z</dcterms:created>
  <dcterms:modified xsi:type="dcterms:W3CDTF">2021-03-19T18:52:20Z</dcterms:modified>
</cp:coreProperties>
</file>