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305" r:id="rId4"/>
    <p:sldId id="297" r:id="rId5"/>
    <p:sldId id="299" r:id="rId6"/>
    <p:sldId id="300" r:id="rId7"/>
    <p:sldId id="298" r:id="rId8"/>
    <p:sldId id="301" r:id="rId9"/>
    <p:sldId id="304" r:id="rId10"/>
    <p:sldId id="309" r:id="rId11"/>
    <p:sldId id="302" r:id="rId12"/>
    <p:sldId id="303" r:id="rId13"/>
    <p:sldId id="280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313" r:id="rId23"/>
    <p:sldId id="293" r:id="rId24"/>
    <p:sldId id="294" r:id="rId25"/>
    <p:sldId id="295" r:id="rId26"/>
    <p:sldId id="296" r:id="rId27"/>
    <p:sldId id="306" r:id="rId28"/>
    <p:sldId id="307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CCC6E-A8A5-CD7C-7F7A-F379027CB6C8}" name="Alberts, Joseph" initials="AJ" userId="S::JAlberts@pinnacleactuaries.com::c819fec0-4ac6-4ca7-a7c0-63026b8796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7A779"/>
    <a:srgbClr val="FE6B01"/>
    <a:srgbClr val="72B1C8"/>
    <a:srgbClr val="FF6900"/>
    <a:srgbClr val="8D85C0"/>
    <a:srgbClr val="F36C21"/>
    <a:srgbClr val="8BA9D8"/>
    <a:srgbClr val="FBA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6"/>
    <p:restoredTop sz="94645"/>
  </p:normalViewPr>
  <p:slideViewPr>
    <p:cSldViewPr showGuides="1">
      <p:cViewPr varScale="1">
        <p:scale>
          <a:sx n="108" d="100"/>
          <a:sy n="108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2CC90E-1051-7BE4-CB51-338A6883A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4B39D-E956-C65F-C554-4678AC26BF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6BED-8486-1C41-87F4-4690EACCEFD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94CA-10A1-06AA-46A1-1971C5814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FFF6-E9D2-9715-87FE-606F6BD80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EFA7-3E7B-E34C-8DDC-8B6E9305D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EA69B-ED96-45DF-BCB3-51A986092C6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AE3F-C8AE-4EC3-A29D-A5BCB343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3FF-8876-4309-BA3A-FDE3A2FAD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2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E0713330-2B30-80CD-A01E-C561C90E4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r="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" y="2565981"/>
            <a:ext cx="12192000" cy="4252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5411473"/>
            <a:ext cx="1842581" cy="12277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9990" y="5036945"/>
            <a:ext cx="9372020" cy="563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F36C2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9990" y="4316914"/>
            <a:ext cx="9372019" cy="55882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5CB9E-C79B-7952-E3D6-7C9A0476E9EE}"/>
              </a:ext>
            </a:extLst>
          </p:cNvPr>
          <p:cNvSpPr/>
          <p:nvPr userDrawn="1"/>
        </p:nvSpPr>
        <p:spPr>
          <a:xfrm>
            <a:off x="-1" y="2532849"/>
            <a:ext cx="12192000" cy="6626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7D8272-1369-B80F-76DB-C334D7032237}"/>
              </a:ext>
            </a:extLst>
          </p:cNvPr>
          <p:cNvSpPr/>
          <p:nvPr userDrawn="1"/>
        </p:nvSpPr>
        <p:spPr>
          <a:xfrm>
            <a:off x="4664336" y="1104612"/>
            <a:ext cx="2863327" cy="2863327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513947-4DF8-BB9E-FEA5-BE364E114B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23" y="1166275"/>
            <a:ext cx="2729151" cy="2729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4B2AF-66A5-6756-3F4E-9B02DA77A6CF}"/>
              </a:ext>
            </a:extLst>
          </p:cNvPr>
          <p:cNvSpPr/>
          <p:nvPr userDrawn="1"/>
        </p:nvSpPr>
        <p:spPr>
          <a:xfrm>
            <a:off x="-1" y="6557458"/>
            <a:ext cx="12192000" cy="30728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449866" y="6572515"/>
            <a:ext cx="9372020" cy="26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F36C2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kern="1200" spc="150" baseline="0" dirty="0">
                <a:solidFill>
                  <a:schemeClr val="bg1"/>
                </a:solidFill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68858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A15F601-38B3-D28E-68B3-DEADCE610366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C9D085-89F0-99F1-141E-9768AC3BC31F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A712DB-C4A2-CA01-7330-5E4FFF5588E5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261F35-FF75-2356-8395-84A8441FBC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5305F02-F787-AC5C-5E88-264398AFFC4D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336A93-E923-5BFB-27B3-802A16288D6A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3E3388-8630-71F7-5A84-7D302B98A8E2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482EAA19-8D88-6245-1836-4D95B6B70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997683C-84BB-4E0B-59EE-A9DCD4E079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1411817"/>
            <a:ext cx="10810557" cy="48811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>
                <a:solidFill>
                  <a:srgbClr val="FE6B01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6002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4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A15F601-38B3-D28E-68B3-DEADCE610366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C9D085-89F0-99F1-141E-9768AC3BC31F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A712DB-C4A2-CA01-7330-5E4FFF5588E5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261F35-FF75-2356-8395-84A8441FBC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5305F02-F787-AC5C-5E88-264398AFFC4D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336A93-E923-5BFB-27B3-802A16288D6A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3E3388-8630-71F7-5A84-7D302B98A8E2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482EAA19-8D88-6245-1836-4D95B6B70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997683C-84BB-4E0B-59EE-A9DCD4E079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08094"/>
            <a:ext cx="5181599" cy="48811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>
                <a:solidFill>
                  <a:srgbClr val="FE6B01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6002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DACDFA9-29E0-B892-9949-C1E0FE9797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308093"/>
            <a:ext cx="5181599" cy="48811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>
                <a:solidFill>
                  <a:srgbClr val="FE6B01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6002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0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0929E-494D-BC30-E080-CB12E8006D32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F4BAB1-E0E0-C43F-C4C6-7F06A7746D99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CE388-D607-8FA4-BA1A-1493E63B1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5FA4CF-964C-22F9-4016-A0CF9FBDE5F6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523BB0-5D47-8495-FB3E-4316366F17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7BE56AA-C8B9-4D0C-1CE1-CB44E5536CF1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2EF02AE-E339-9EAA-5A16-B21A7774D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2446AC6-5063-E739-C664-A934E3566C3C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690331-1982-424F-AB5B-E326366B304C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0E9A4691-BCC3-764F-C32F-3AB6E4679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7D1F0C1-7688-D991-23B6-612320CB654D}"/>
              </a:ext>
            </a:extLst>
          </p:cNvPr>
          <p:cNvGrpSpPr/>
          <p:nvPr userDrawn="1"/>
        </p:nvGrpSpPr>
        <p:grpSpPr>
          <a:xfrm>
            <a:off x="2323435" y="1950095"/>
            <a:ext cx="105640" cy="1600200"/>
            <a:chOff x="2475835" y="2133600"/>
            <a:chExt cx="105640" cy="16002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785C12-194F-78E1-D884-A1531AB823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B1122DF9-ABB5-49C9-4610-8A66CFD7DCA0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icture Placeholder 52">
            <a:extLst>
              <a:ext uri="{FF2B5EF4-FFF2-40B4-BE49-F238E27FC236}">
                <a16:creationId xmlns:a16="http://schemas.microsoft.com/office/drawing/2014/main" id="{5E651673-E4CF-0200-426D-231FDFC311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950095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702B65E0-E711-E42F-6C8A-C640E8D6A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2331095"/>
            <a:ext cx="3208369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F09D1F07-E88B-03FA-CB09-17CFDC54EE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0800" y="2802370"/>
            <a:ext cx="3208364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4EABBB-54A1-F5F3-2BAB-1A4740E4E20D}"/>
              </a:ext>
            </a:extLst>
          </p:cNvPr>
          <p:cNvGrpSpPr/>
          <p:nvPr userDrawn="1"/>
        </p:nvGrpSpPr>
        <p:grpSpPr>
          <a:xfrm>
            <a:off x="2323435" y="3920469"/>
            <a:ext cx="105640" cy="1600200"/>
            <a:chOff x="2475835" y="2133600"/>
            <a:chExt cx="105640" cy="16002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AB4461-E6E2-7C28-9171-7DA27F023D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8CA9B96D-996F-B438-E6A6-8DCD230FA752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icture Placeholder 52">
            <a:extLst>
              <a:ext uri="{FF2B5EF4-FFF2-40B4-BE49-F238E27FC236}">
                <a16:creationId xmlns:a16="http://schemas.microsoft.com/office/drawing/2014/main" id="{2DF0673D-4C12-792D-C418-AA5B77DBAB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3920469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BF500106-61DB-FBC1-57DD-9CD4B9A50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0800" y="4301469"/>
            <a:ext cx="3208378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69A6A870-CC44-5D5E-673A-1D4E00929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4772744"/>
            <a:ext cx="3208371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278AB6-632C-F2AB-59F6-30144E4B3D94}"/>
              </a:ext>
            </a:extLst>
          </p:cNvPr>
          <p:cNvGrpSpPr/>
          <p:nvPr userDrawn="1"/>
        </p:nvGrpSpPr>
        <p:grpSpPr>
          <a:xfrm>
            <a:off x="8011905" y="1905000"/>
            <a:ext cx="105640" cy="1600200"/>
            <a:chOff x="2475835" y="2133600"/>
            <a:chExt cx="105640" cy="16002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E55859A-013A-F032-F021-7C2DA8DE80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632B9A39-7C20-A5A3-79F9-337415CA00A3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Picture Placeholder 52">
            <a:extLst>
              <a:ext uri="{FF2B5EF4-FFF2-40B4-BE49-F238E27FC236}">
                <a16:creationId xmlns:a16="http://schemas.microsoft.com/office/drawing/2014/main" id="{ABA67CEF-EA88-0891-2FD4-3AA0960604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8070" y="1905000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34C45044-9B76-63E9-9FFD-3918F16AB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270" y="2286000"/>
            <a:ext cx="3208369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DBFD2D5B-A253-86D0-8B89-786FD3850F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9270" y="2757275"/>
            <a:ext cx="3208364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5DEC5B-8E49-37A1-9F5A-84CFB912D6A8}"/>
              </a:ext>
            </a:extLst>
          </p:cNvPr>
          <p:cNvGrpSpPr/>
          <p:nvPr userDrawn="1"/>
        </p:nvGrpSpPr>
        <p:grpSpPr>
          <a:xfrm>
            <a:off x="8011905" y="3875374"/>
            <a:ext cx="105640" cy="1600200"/>
            <a:chOff x="2475835" y="2133600"/>
            <a:chExt cx="105640" cy="16002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C55A22E-8FCD-BFC7-FA12-08B2012C6F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75835" y="2133600"/>
              <a:ext cx="0" cy="160020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riangle 77">
              <a:extLst>
                <a:ext uri="{FF2B5EF4-FFF2-40B4-BE49-F238E27FC236}">
                  <a16:creationId xmlns:a16="http://schemas.microsoft.com/office/drawing/2014/main" id="{57285728-A5E9-1D33-3160-A977AE6B3BEA}"/>
                </a:ext>
              </a:extLst>
            </p:cNvPr>
            <p:cNvSpPr/>
            <p:nvPr userDrawn="1"/>
          </p:nvSpPr>
          <p:spPr>
            <a:xfrm rot="5400000">
              <a:off x="2456483" y="2899598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Picture Placeholder 52">
            <a:extLst>
              <a:ext uri="{FF2B5EF4-FFF2-40B4-BE49-F238E27FC236}">
                <a16:creationId xmlns:a16="http://schemas.microsoft.com/office/drawing/2014/main" id="{D9A03F0E-39C4-1919-6B3F-4ED8ECD7BD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98070" y="3875374"/>
            <a:ext cx="1600200" cy="1600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  <a:p>
            <a:r>
              <a:rPr lang="en-US" dirty="0"/>
              <a:t>Place photo here</a:t>
            </a:r>
          </a:p>
        </p:txBody>
      </p:sp>
      <p:sp>
        <p:nvSpPr>
          <p:cNvPr id="80" name="Text Placeholder 55">
            <a:extLst>
              <a:ext uri="{FF2B5EF4-FFF2-40B4-BE49-F238E27FC236}">
                <a16:creationId xmlns:a16="http://schemas.microsoft.com/office/drawing/2014/main" id="{F8DF9DCA-BA00-29E2-F8AD-BD60B416A8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9270" y="4256374"/>
            <a:ext cx="3208378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81" name="Text Placeholder 55">
            <a:extLst>
              <a:ext uri="{FF2B5EF4-FFF2-40B4-BE49-F238E27FC236}">
                <a16:creationId xmlns:a16="http://schemas.microsoft.com/office/drawing/2014/main" id="{1CE56956-961F-7D01-143F-9857BB60FC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9270" y="4727649"/>
            <a:ext cx="3208371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8065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EEAFB-7FB3-4939-C999-9716FD96774E}"/>
              </a:ext>
            </a:extLst>
          </p:cNvPr>
          <p:cNvSpPr/>
          <p:nvPr userDrawn="1"/>
        </p:nvSpPr>
        <p:spPr>
          <a:xfrm>
            <a:off x="5781" y="914399"/>
            <a:ext cx="12192000" cy="5638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BF168-6D8E-E0D1-839E-4050059AA89B}"/>
              </a:ext>
            </a:extLst>
          </p:cNvPr>
          <p:cNvSpPr/>
          <p:nvPr userDrawn="1"/>
        </p:nvSpPr>
        <p:spPr>
          <a:xfrm>
            <a:off x="0" y="871832"/>
            <a:ext cx="12192000" cy="4571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16CDF42-32D7-B90B-DFBF-BA3B143EB5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83991"/>
            <a:ext cx="933178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8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6AB7E5-A95B-E1EC-0DE1-365B57A0C4F4}"/>
              </a:ext>
            </a:extLst>
          </p:cNvPr>
          <p:cNvGrpSpPr/>
          <p:nvPr userDrawn="1"/>
        </p:nvGrpSpPr>
        <p:grpSpPr>
          <a:xfrm>
            <a:off x="569378" y="177157"/>
            <a:ext cx="93779" cy="523220"/>
            <a:chOff x="543585" y="206793"/>
            <a:chExt cx="93779" cy="52322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F332AB-DD50-7FF9-685B-F7D8DDDCC3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3585" y="206793"/>
              <a:ext cx="0" cy="52322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71CF6BA6-AE4A-0CDD-A468-4EBFEDFC7764}"/>
                </a:ext>
              </a:extLst>
            </p:cNvPr>
            <p:cNvSpPr/>
            <p:nvPr userDrawn="1"/>
          </p:nvSpPr>
          <p:spPr>
            <a:xfrm rot="5400000">
              <a:off x="512372" y="429636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8A204C26-F637-3AC1-AFB4-1B0AB6146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F4A95C1-1A3B-059F-EE3C-3B6ED14B83EA}"/>
              </a:ext>
            </a:extLst>
          </p:cNvPr>
          <p:cNvGrpSpPr/>
          <p:nvPr userDrawn="1"/>
        </p:nvGrpSpPr>
        <p:grpSpPr>
          <a:xfrm>
            <a:off x="10389664" y="235375"/>
            <a:ext cx="1318632" cy="1318632"/>
            <a:chOff x="10011920" y="595967"/>
            <a:chExt cx="1752600" cy="1752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2864D8-2133-B0F3-57F5-B55065649B84}"/>
                </a:ext>
              </a:extLst>
            </p:cNvPr>
            <p:cNvSpPr/>
            <p:nvPr userDrawn="1"/>
          </p:nvSpPr>
          <p:spPr>
            <a:xfrm>
              <a:off x="10011920" y="595967"/>
              <a:ext cx="1752600" cy="17526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C430CB78-6B6F-4AC8-E504-172DD85427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269" y="646316"/>
              <a:ext cx="1651901" cy="1651901"/>
            </a:xfrm>
            <a:prstGeom prst="rect">
              <a:avLst/>
            </a:prstGeom>
          </p:spPr>
        </p:pic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D63EDB5-BB8D-7E68-62AA-2061569BB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92" y="5694441"/>
            <a:ext cx="1494008" cy="6515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1F23AC-FEB0-ADE0-008D-7BBA692E60CA}"/>
              </a:ext>
            </a:extLst>
          </p:cNvPr>
          <p:cNvGrpSpPr/>
          <p:nvPr userDrawn="1"/>
        </p:nvGrpSpPr>
        <p:grpSpPr>
          <a:xfrm>
            <a:off x="2528706" y="1600200"/>
            <a:ext cx="100858" cy="1281150"/>
            <a:chOff x="2023910" y="1785372"/>
            <a:chExt cx="100858" cy="128115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785C12-194F-78E1-D884-A1531AB823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23910" y="1785372"/>
              <a:ext cx="0" cy="128115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B1122DF9-ABB5-49C9-4610-8A66CFD7DCA0}"/>
                </a:ext>
              </a:extLst>
            </p:cNvPr>
            <p:cNvSpPr/>
            <p:nvPr userDrawn="1"/>
          </p:nvSpPr>
          <p:spPr>
            <a:xfrm rot="5400000">
              <a:off x="1999776" y="2391845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icture Placeholder 52">
            <a:extLst>
              <a:ext uri="{FF2B5EF4-FFF2-40B4-BE49-F238E27FC236}">
                <a16:creationId xmlns:a16="http://schemas.microsoft.com/office/drawing/2014/main" id="{5E651673-E4CF-0200-426D-231FDFC311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7482" y="1600200"/>
            <a:ext cx="1281150" cy="1281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702B65E0-E711-E42F-6C8A-C640E8D6A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1851662"/>
            <a:ext cx="5333998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F09D1F07-E88B-03FA-CB09-17CFDC54EE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199" y="2322937"/>
            <a:ext cx="5341977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DB3F46-B57B-D631-6551-DA0020A57DEC}"/>
              </a:ext>
            </a:extLst>
          </p:cNvPr>
          <p:cNvGrpSpPr/>
          <p:nvPr userDrawn="1"/>
        </p:nvGrpSpPr>
        <p:grpSpPr>
          <a:xfrm>
            <a:off x="2528701" y="3102880"/>
            <a:ext cx="100858" cy="1281150"/>
            <a:chOff x="2023910" y="1785372"/>
            <a:chExt cx="100858" cy="12811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53C04D-1E4F-9E5A-9747-5EBDB4C150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23910" y="1785372"/>
              <a:ext cx="0" cy="128115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BD687CA1-85AA-E57C-682F-AA6124A42A55}"/>
                </a:ext>
              </a:extLst>
            </p:cNvPr>
            <p:cNvSpPr/>
            <p:nvPr userDrawn="1"/>
          </p:nvSpPr>
          <p:spPr>
            <a:xfrm rot="5400000">
              <a:off x="1999776" y="2391845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icture Placeholder 52">
            <a:extLst>
              <a:ext uri="{FF2B5EF4-FFF2-40B4-BE49-F238E27FC236}">
                <a16:creationId xmlns:a16="http://schemas.microsoft.com/office/drawing/2014/main" id="{DF21C50A-6307-542B-6571-3591FAC5B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7477" y="3102880"/>
            <a:ext cx="1281150" cy="1281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1" name="Text Placeholder 55">
            <a:extLst>
              <a:ext uri="{FF2B5EF4-FFF2-40B4-BE49-F238E27FC236}">
                <a16:creationId xmlns:a16="http://schemas.microsoft.com/office/drawing/2014/main" id="{87392801-AF79-399D-9754-9600E490E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3195" y="3354342"/>
            <a:ext cx="5341977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12" name="Text Placeholder 55">
            <a:extLst>
              <a:ext uri="{FF2B5EF4-FFF2-40B4-BE49-F238E27FC236}">
                <a16:creationId xmlns:a16="http://schemas.microsoft.com/office/drawing/2014/main" id="{FDAB7D24-01B0-2083-9B9A-5875CD4F94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194" y="3825617"/>
            <a:ext cx="5349967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8E7EFB-71B2-2B57-FDC3-FA54719D3B0C}"/>
              </a:ext>
            </a:extLst>
          </p:cNvPr>
          <p:cNvGrpSpPr/>
          <p:nvPr userDrawn="1"/>
        </p:nvGrpSpPr>
        <p:grpSpPr>
          <a:xfrm>
            <a:off x="2528701" y="4585792"/>
            <a:ext cx="100858" cy="1281150"/>
            <a:chOff x="2023910" y="1785372"/>
            <a:chExt cx="100858" cy="1281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0A9062-5999-22C5-6A9F-7920547095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23910" y="1785372"/>
              <a:ext cx="0" cy="1281150"/>
            </a:xfrm>
            <a:prstGeom prst="line">
              <a:avLst/>
            </a:prstGeom>
            <a:ln w="76200">
              <a:solidFill>
                <a:srgbClr val="FE6B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02EBB1F6-E12E-9CD8-D53B-DD1D0843E83B}"/>
                </a:ext>
              </a:extLst>
            </p:cNvPr>
            <p:cNvSpPr/>
            <p:nvPr userDrawn="1"/>
          </p:nvSpPr>
          <p:spPr>
            <a:xfrm rot="5400000">
              <a:off x="1999776" y="2391845"/>
              <a:ext cx="181780" cy="68205"/>
            </a:xfrm>
            <a:prstGeom prst="triangle">
              <a:avLst>
                <a:gd name="adj" fmla="val 49363"/>
              </a:avLst>
            </a:prstGeom>
            <a:solidFill>
              <a:srgbClr val="FE6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2D0B40C-EEDE-7784-BFD9-BDDC86B77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7477" y="4585792"/>
            <a:ext cx="1281150" cy="1281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8" name="Text Placeholder 55">
            <a:extLst>
              <a:ext uri="{FF2B5EF4-FFF2-40B4-BE49-F238E27FC236}">
                <a16:creationId xmlns:a16="http://schemas.microsoft.com/office/drawing/2014/main" id="{CC2DC379-76B7-1D20-A6AD-7B420C6F1A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3195" y="4837254"/>
            <a:ext cx="5349965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sz="2000" dirty="0"/>
              <a:t>PRESENTER NAME</a:t>
            </a:r>
            <a:endParaRPr lang="en-US" dirty="0"/>
          </a:p>
        </p:txBody>
      </p:sp>
      <p:sp>
        <p:nvSpPr>
          <p:cNvPr id="19" name="Text Placeholder 55">
            <a:extLst>
              <a:ext uri="{FF2B5EF4-FFF2-40B4-BE49-F238E27FC236}">
                <a16:creationId xmlns:a16="http://schemas.microsoft.com/office/drawing/2014/main" id="{60FD609C-8309-F932-4553-4DEA9CC33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43194" y="5308529"/>
            <a:ext cx="5349961" cy="2434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6900"/>
                </a:solidFill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8448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B0304BDA-4B8F-FD7E-E5DA-95D1F1B9B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r="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AA0D617-E50B-7340-7504-24E340C46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60" y="5703038"/>
            <a:ext cx="1494008" cy="65157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9472" y="2590800"/>
            <a:ext cx="11153055" cy="101566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6000" b="1" i="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27789F1-97AD-8375-F023-2A30BE4FB5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" y="5703038"/>
            <a:ext cx="766088" cy="766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234919-D885-0692-AA17-D472B5D63744}"/>
              </a:ext>
            </a:extLst>
          </p:cNvPr>
          <p:cNvSpPr/>
          <p:nvPr userDrawn="1"/>
        </p:nvSpPr>
        <p:spPr>
          <a:xfrm>
            <a:off x="0" y="6550711"/>
            <a:ext cx="12192000" cy="30728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91A55-A036-A5A4-2F45-50B85859F8FB}"/>
              </a:ext>
            </a:extLst>
          </p:cNvPr>
          <p:cNvSpPr txBox="1"/>
          <p:nvPr userDrawn="1"/>
        </p:nvSpPr>
        <p:spPr>
          <a:xfrm>
            <a:off x="11545440" y="6541872"/>
            <a:ext cx="341760" cy="294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solidFill>
                  <a:schemeClr val="bg1"/>
                </a:solidFill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4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10DB90-BD83-FBF5-2B0D-B17500684670}"/>
              </a:ext>
            </a:extLst>
          </p:cNvPr>
          <p:cNvSpPr/>
          <p:nvPr userDrawn="1"/>
        </p:nvSpPr>
        <p:spPr>
          <a:xfrm>
            <a:off x="0" y="6550711"/>
            <a:ext cx="12192000" cy="30728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8D4209-2658-5117-45D4-2088BFE93C0F}"/>
              </a:ext>
            </a:extLst>
          </p:cNvPr>
          <p:cNvSpPr txBox="1"/>
          <p:nvPr userDrawn="1"/>
        </p:nvSpPr>
        <p:spPr>
          <a:xfrm>
            <a:off x="11545440" y="6541872"/>
            <a:ext cx="341760" cy="294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98A42"/>
              </a:buClr>
              <a:buFont typeface="+mj-lt"/>
              <a:buNone/>
            </a:pPr>
            <a:fld id="{4E767558-C559-4A44-BA97-A8EEE0BC1F5E}" type="slidenum">
              <a:rPr lang="en-US" sz="1000" b="0" i="0" smtClean="0">
                <a:solidFill>
                  <a:schemeClr val="bg1"/>
                </a:solidFill>
                <a:latin typeface="Arial"/>
                <a:cs typeface="Arial"/>
              </a:rPr>
              <a:pPr marL="0" indent="0" algn="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98A42"/>
                </a:buClr>
                <a:buFont typeface="+mj-lt"/>
                <a:buNone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34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9" r:id="rId4"/>
    <p:sldLayoutId id="2147483661" r:id="rId5"/>
    <p:sldLayoutId id="21474836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akina@ilstu.edu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Zhang@pinnacleactuaries.com" TargetMode="External"/><Relationship Id="rId5" Type="http://schemas.openxmlformats.org/officeDocument/2006/relationships/hyperlink" Target="mailto:JAlberts@pinnacleactuaries.com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Changes and the Parallelogram Method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Samuel </a:t>
            </a:r>
            <a:r>
              <a:rPr lang="en-US" dirty="0" err="1"/>
              <a:t>Akinade</a:t>
            </a:r>
            <a:r>
              <a:rPr lang="en-US" dirty="0"/>
              <a:t>, Joseph Alberts and Ashley Zhang</a:t>
            </a:r>
          </a:p>
        </p:txBody>
      </p:sp>
    </p:spTree>
    <p:extLst>
      <p:ext uri="{BB962C8B-B14F-4D97-AF65-F5344CB8AC3E}">
        <p14:creationId xmlns:p14="http://schemas.microsoft.com/office/powerpoint/2010/main" val="104350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EC94-92C6-6577-4664-0CEC062E1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Extension of Exposures Method: Simple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562D-ACEF-3E84-A0F7-4B3F384F4C5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371600"/>
            <a:ext cx="11582400" cy="5759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 Initial premium for 5 exposure of class Y: 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1000 x 5 x 0.7 = $3,500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 on-level premium for 5 exposure of class Y: 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1366 x 5 x 0.8 = $5,464</a:t>
            </a:r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AAF781-C6C2-A7AC-FF29-10DBA9EBD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85260"/>
              </p:ext>
            </p:extLst>
          </p:nvPr>
        </p:nvGraphicFramePr>
        <p:xfrm>
          <a:off x="1143000" y="1752600"/>
          <a:ext cx="6477000" cy="237744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5558">
                  <a:extLst>
                    <a:ext uri="{9D8B030D-6E8A-4147-A177-3AD203B41FA5}">
                      <a16:colId xmlns:a16="http://schemas.microsoft.com/office/drawing/2014/main" val="891138779"/>
                    </a:ext>
                  </a:extLst>
                </a:gridCol>
                <a:gridCol w="1359347">
                  <a:extLst>
                    <a:ext uri="{9D8B030D-6E8A-4147-A177-3AD203B41FA5}">
                      <a16:colId xmlns:a16="http://schemas.microsoft.com/office/drawing/2014/main" val="279340067"/>
                    </a:ext>
                  </a:extLst>
                </a:gridCol>
                <a:gridCol w="1146125">
                  <a:extLst>
                    <a:ext uri="{9D8B030D-6E8A-4147-A177-3AD203B41FA5}">
                      <a16:colId xmlns:a16="http://schemas.microsoft.com/office/drawing/2014/main" val="4073243167"/>
                    </a:ext>
                  </a:extLst>
                </a:gridCol>
                <a:gridCol w="1085770">
                  <a:extLst>
                    <a:ext uri="{9D8B030D-6E8A-4147-A177-3AD203B41FA5}">
                      <a16:colId xmlns:a16="http://schemas.microsoft.com/office/drawing/2014/main" val="22418693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577439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83094041"/>
                    </a:ext>
                  </a:extLst>
                </a:gridCol>
              </a:tblGrid>
              <a:tr h="91440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Level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Effective Date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Rate Change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Rate per Exposure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07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714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5942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58882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09/01/2021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9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04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C907-1855-FE09-0C21-1DA99FA1D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36CC-B506-EF84-3FDB-3E9D923C21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71600"/>
            <a:ext cx="9677399" cy="488119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Geometrical approach used to find the on-level factor for a calendar/policy year to obtain the current on-level premium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Assumptions             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Policies are written uniformly throughout the year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Premium is written evenly throughout the time period </a:t>
            </a:r>
          </a:p>
        </p:txBody>
      </p:sp>
    </p:spTree>
    <p:extLst>
      <p:ext uri="{BB962C8B-B14F-4D97-AF65-F5344CB8AC3E}">
        <p14:creationId xmlns:p14="http://schemas.microsoft.com/office/powerpoint/2010/main" val="289126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855E-1378-821D-9733-937DD1339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Rate Change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07E7-F35E-E6DF-B8EF-1139038F45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066800"/>
            <a:ext cx="10810557" cy="4881197"/>
          </a:xfrm>
        </p:spPr>
        <p:txBody>
          <a:bodyPr/>
          <a:lstStyle/>
          <a:p>
            <a:r>
              <a:rPr lang="en-US" sz="2200" dirty="0"/>
              <a:t>Rectangle -&gt; Calendar year (CY1 and CY2)</a:t>
            </a:r>
          </a:p>
          <a:p>
            <a:r>
              <a:rPr lang="en-US" sz="2200" dirty="0"/>
              <a:t>Diagonal line -&gt; time of the rate change (T1 and T2)</a:t>
            </a:r>
          </a:p>
          <a:p>
            <a:r>
              <a:rPr lang="en-US" sz="2200" dirty="0"/>
              <a:t>The proportion of premium earned in each calendar year at each rate level is indicated by A1, B1, A2, B2 and C2.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5CA96-6896-731F-F50D-66736E82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2"/>
          <a:stretch/>
        </p:blipFill>
        <p:spPr>
          <a:xfrm>
            <a:off x="2514600" y="3048000"/>
            <a:ext cx="6640736" cy="3240036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211178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21870"/>
            <a:ext cx="10810557" cy="1102783"/>
          </a:xfrm>
        </p:spPr>
        <p:txBody>
          <a:bodyPr/>
          <a:lstStyle/>
          <a:p>
            <a:r>
              <a:rPr lang="en-US" dirty="0"/>
              <a:t>Hypothetical company: Florida homeowners’ insurance</a:t>
            </a:r>
          </a:p>
          <a:p>
            <a:r>
              <a:rPr lang="en-US" dirty="0"/>
              <a:t>Data made up based on real companies’ annual reports</a:t>
            </a:r>
          </a:p>
          <a:p>
            <a:endParaRPr lang="en-US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9CD018B-85D3-10D9-75DD-C059D10EE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"/>
          <a:stretch/>
        </p:blipFill>
        <p:spPr>
          <a:xfrm>
            <a:off x="1256914" y="3215836"/>
            <a:ext cx="2895600" cy="2333391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8938059-AE39-CA08-F3D2-12CB21B67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13774" r="-216"/>
          <a:stretch/>
        </p:blipFill>
        <p:spPr>
          <a:xfrm>
            <a:off x="6550352" y="3160931"/>
            <a:ext cx="2833451" cy="2333391"/>
          </a:xfrm>
          <a:prstGeom prst="rect">
            <a:avLst/>
          </a:prstGeom>
          <a:ln>
            <a:solidFill>
              <a:srgbClr val="4D4D4D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96903C-511D-312B-69FC-D72350ADB8E6}"/>
              </a:ext>
            </a:extLst>
          </p:cNvPr>
          <p:cNvSpPr txBox="1">
            <a:spLocks/>
          </p:cNvSpPr>
          <p:nvPr/>
        </p:nvSpPr>
        <p:spPr>
          <a:xfrm>
            <a:off x="873840" y="2530087"/>
            <a:ext cx="2895600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 kern="1200">
                <a:solidFill>
                  <a:srgbClr val="FE6B01"/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 kern="1200">
                <a:solidFill>
                  <a:srgbClr val="4D4D4D"/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Earned premium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C64B3C-B9A3-F7E1-D171-A66BD020F3EC}"/>
              </a:ext>
            </a:extLst>
          </p:cNvPr>
          <p:cNvSpPr txBox="1">
            <a:spLocks/>
          </p:cNvSpPr>
          <p:nvPr/>
        </p:nvSpPr>
        <p:spPr>
          <a:xfrm>
            <a:off x="6167278" y="2514600"/>
            <a:ext cx="2895600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80000"/>
              <a:buFont typeface="Calibri" panose="020F0502020204030204" pitchFamily="34" charset="0"/>
              <a:buChar char="‒"/>
              <a:defRPr sz="2000" kern="1200">
                <a:solidFill>
                  <a:srgbClr val="FE6B01"/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110000"/>
              <a:buFont typeface="Calibri" panose="020F0502020204030204" pitchFamily="34" charset="0"/>
              <a:buChar char="›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SzPct val="90000"/>
              <a:buFont typeface="Courier New" panose="02070309020205020404" pitchFamily="49" charset="0"/>
              <a:buChar char="o"/>
              <a:defRPr sz="1600" kern="1200">
                <a:solidFill>
                  <a:srgbClr val="4D4D4D"/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changes</a:t>
            </a:r>
          </a:p>
        </p:txBody>
      </p:sp>
    </p:spTree>
    <p:extLst>
      <p:ext uri="{BB962C8B-B14F-4D97-AF65-F5344CB8AC3E}">
        <p14:creationId xmlns:p14="http://schemas.microsoft.com/office/powerpoint/2010/main" val="114589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95400"/>
            <a:ext cx="10810557" cy="4881197"/>
          </a:xfrm>
        </p:spPr>
        <p:txBody>
          <a:bodyPr/>
          <a:lstStyle/>
          <a:p>
            <a:r>
              <a:rPr lang="en-US" dirty="0"/>
              <a:t>Step 1: Visually represent the rate changes in the graph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Each calendar year (CY) represented by a green box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Each rate change by a blue 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316A3407-853A-927C-027E-79BED9FBC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" b="8333"/>
          <a:stretch/>
        </p:blipFill>
        <p:spPr>
          <a:xfrm>
            <a:off x="914400" y="2895600"/>
            <a:ext cx="9748517" cy="2895599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277987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95400"/>
            <a:ext cx="10810557" cy="4881197"/>
          </a:xfrm>
        </p:spPr>
        <p:txBody>
          <a:bodyPr/>
          <a:lstStyle/>
          <a:p>
            <a:r>
              <a:rPr lang="en-US" dirty="0"/>
              <a:t>Step 2: Calculate cumulative rate change factors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E.g., </a:t>
            </a:r>
            <a:r>
              <a:rPr lang="en-US" sz="2000" dirty="0">
                <a:solidFill>
                  <a:srgbClr val="4D4D4D"/>
                </a:solidFill>
              </a:rPr>
              <a:t>a 1.3% increase followed by a 5.8% increase results in a cumulative 1.013 x 1.058 – 1 = 7.18% increase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F99AC-B845-264B-8658-C4B0C2AAD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0"/>
            <a:ext cx="4648200" cy="2792595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80143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9B66492-7355-9E6A-7514-D63892CE0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1" r="16021" b="6045"/>
          <a:stretch/>
        </p:blipFill>
        <p:spPr>
          <a:xfrm>
            <a:off x="6424775" y="3806615"/>
            <a:ext cx="1975443" cy="1927436"/>
          </a:xfrm>
          <a:prstGeom prst="rect">
            <a:avLst/>
          </a:prstGeom>
          <a:ln>
            <a:solidFill>
              <a:srgbClr val="4D4D4D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48561"/>
            <a:ext cx="4114800" cy="4881197"/>
          </a:xfrm>
        </p:spPr>
        <p:txBody>
          <a:bodyPr/>
          <a:lstStyle/>
          <a:p>
            <a:r>
              <a:rPr lang="en-US" dirty="0"/>
              <a:t>Step 3: Find the area of each rate level	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4CF2E29-036C-8EFC-0DB0-919061598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"/>
          <a:stretch/>
        </p:blipFill>
        <p:spPr>
          <a:xfrm>
            <a:off x="5376166" y="1348561"/>
            <a:ext cx="4774881" cy="1927436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79FE2-7F24-7C54-30FD-4321C0C5E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06" r="5590"/>
          <a:stretch/>
        </p:blipFill>
        <p:spPr>
          <a:xfrm>
            <a:off x="2362200" y="3212902"/>
            <a:ext cx="2667000" cy="2521148"/>
          </a:xfrm>
          <a:prstGeom prst="rect">
            <a:avLst/>
          </a:prstGeom>
          <a:ln>
            <a:solidFill>
              <a:srgbClr val="4D4D4D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E6F070-839B-806D-AD02-5B9C464AD932}"/>
              </a:ext>
            </a:extLst>
          </p:cNvPr>
          <p:cNvCxnSpPr>
            <a:cxnSpLocks/>
          </p:cNvCxnSpPr>
          <p:nvPr/>
        </p:nvCxnSpPr>
        <p:spPr>
          <a:xfrm>
            <a:off x="4191001" y="5029243"/>
            <a:ext cx="3164751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5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71600"/>
            <a:ext cx="10810557" cy="4881197"/>
          </a:xfrm>
        </p:spPr>
        <p:txBody>
          <a:bodyPr/>
          <a:lstStyle/>
          <a:p>
            <a:r>
              <a:rPr lang="en-US" dirty="0"/>
              <a:t>Step 4: Calculate the average rate level factor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E.g., for CY20, 1.0130 x 0.7778 + 1.0718 x 0.2222 = 1.0261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8C4B8A4-2E74-F839-8342-C4F6E59AB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52" y="2819400"/>
            <a:ext cx="8387895" cy="2230059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76186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1998" y="1295400"/>
            <a:ext cx="10810557" cy="4881197"/>
          </a:xfrm>
        </p:spPr>
        <p:txBody>
          <a:bodyPr/>
          <a:lstStyle/>
          <a:p>
            <a:r>
              <a:rPr lang="en-US" dirty="0"/>
              <a:t>Step 5: Calculate the on-level factor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dirty="0"/>
              <a:t>-On-level factor = Current rate level factor/Average rate level factor of period</a:t>
            </a:r>
          </a:p>
          <a:p>
            <a:pPr marL="0" indent="0">
              <a:buNone/>
            </a:pPr>
            <a:r>
              <a:rPr lang="en-US" sz="2200" dirty="0"/>
              <a:t>	-E.g., for CY 19, on-level factor = 1.3665 / 1.0065 = 1.3577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AEA91-1020-22F5-EA69-6F72784F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62" y="2959609"/>
            <a:ext cx="8453276" cy="2602991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195638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1: Requested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95400"/>
            <a:ext cx="10810557" cy="4881197"/>
          </a:xfrm>
        </p:spPr>
        <p:txBody>
          <a:bodyPr/>
          <a:lstStyle/>
          <a:p>
            <a:r>
              <a:rPr lang="en-US" dirty="0"/>
              <a:t>Step 6: Calculate the on-level earned premium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sz="2200" dirty="0"/>
              <a:t>On-level earned premium = Earned premium x on-level factor</a:t>
            </a:r>
          </a:p>
          <a:p>
            <a:pPr marL="0" indent="0">
              <a:buNone/>
            </a:pPr>
            <a:r>
              <a:rPr lang="en-US" sz="2200" dirty="0"/>
              <a:t>	-E.g., for CY 19, on-level earned premium = $852,400 x 1.3577= $1,157,271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FFDFB-BA1B-B6B7-0084-8B8A2D4E3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6" t="4908" r="13468" b="6748"/>
          <a:stretch/>
        </p:blipFill>
        <p:spPr>
          <a:xfrm>
            <a:off x="2895600" y="3141895"/>
            <a:ext cx="6400800" cy="2304288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305933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EE65-FECF-24C4-0D30-1984C883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5635"/>
            <a:ext cx="11153055" cy="523220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pic>
        <p:nvPicPr>
          <p:cNvPr id="9" name="Picture Placeholder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99E9A82-A1FA-BB65-AB4C-B1BBABFBF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 b="11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AB7C4-2EA1-8151-A4B5-666FD6B4A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Samuel </a:t>
            </a:r>
            <a:r>
              <a:rPr lang="en-US" dirty="0" err="1"/>
              <a:t>Akinade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9B0C3-254C-F571-ED50-C2D547C57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seakina@ilstu.edu</a:t>
            </a:r>
            <a:endParaRPr lang="en-US" dirty="0"/>
          </a:p>
        </p:txBody>
      </p:sp>
      <p:pic>
        <p:nvPicPr>
          <p:cNvPr id="12" name="Picture Placeholder 11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7F62299-A256-B146-1795-EF9179C0C6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r="14283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4D5EDC-9E9F-9897-8C8B-090F73E14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1178" y="3354342"/>
            <a:ext cx="5341977" cy="381000"/>
          </a:xfrm>
        </p:spPr>
        <p:txBody>
          <a:bodyPr/>
          <a:lstStyle/>
          <a:p>
            <a:r>
              <a:rPr lang="en-US" dirty="0"/>
              <a:t>Joseph Alberts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F448A4-8A7E-3A49-CBCB-2706BF88D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JAlberts@pinnacleactuaries.com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4B4443-14F6-3A95-68CC-0F011949AF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Ashley Zhang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E4D591-A3DC-394A-356B-034FD381A9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AZhang@pinnacleactuaries.com</a:t>
            </a:r>
            <a:endParaRPr lang="en-US" dirty="0"/>
          </a:p>
        </p:txBody>
      </p:sp>
      <p:pic>
        <p:nvPicPr>
          <p:cNvPr id="27" name="Picture Placeholder 2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5D43981-A939-4658-26E3-A98880D6E5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13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04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2: Legislation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19200"/>
            <a:ext cx="10810557" cy="4881197"/>
          </a:xfrm>
        </p:spPr>
        <p:txBody>
          <a:bodyPr/>
          <a:lstStyle/>
          <a:p>
            <a:r>
              <a:rPr lang="en-US" dirty="0"/>
              <a:t>Florida Senate Bill 2D </a:t>
            </a:r>
            <a:endParaRPr lang="en-US" sz="2200" dirty="0"/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Premium reduction of 4% for in-force property policies (for insurers participating in the Reinsurance Assistance Program)</a:t>
            </a:r>
          </a:p>
          <a:p>
            <a:pPr lvl="1"/>
            <a:r>
              <a:rPr lang="en-US" sz="2200" dirty="0">
                <a:solidFill>
                  <a:srgbClr val="4D4D4D"/>
                </a:solidFill>
              </a:rPr>
              <a:t>Effective on May 26, 2022</a:t>
            </a:r>
          </a:p>
          <a:p>
            <a:r>
              <a:rPr lang="en-US" dirty="0"/>
              <a:t>The legislation change is represented by the red line below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152F0-B45E-727E-75C3-4AC5DC1BE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" r="3262" b="4029"/>
          <a:stretch/>
        </p:blipFill>
        <p:spPr>
          <a:xfrm>
            <a:off x="2057399" y="3624800"/>
            <a:ext cx="8036389" cy="2395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3669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2: Legislation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2438400"/>
            <a:ext cx="4495799" cy="4881197"/>
          </a:xfrm>
        </p:spPr>
        <p:txBody>
          <a:bodyPr>
            <a:normAutofit/>
          </a:bodyPr>
          <a:lstStyle/>
          <a:p>
            <a:r>
              <a:rPr lang="en-US" sz="2200" dirty="0"/>
              <a:t>Cumulative rate changes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Areas under each rate level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EA26D07-BFB9-8488-3040-FC75B0B1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6709229" cy="2023610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DD0E2-26A7-240C-9716-9E2594BF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7" r="5457" b="5344"/>
          <a:stretch/>
        </p:blipFill>
        <p:spPr>
          <a:xfrm>
            <a:off x="4185821" y="3886200"/>
            <a:ext cx="7620000" cy="23622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7535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4785-23B0-9CCD-5630-581D03440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2: Legislation Changes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F4CCA-145A-4677-A210-164E7644BBFE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Average rate factor before 2D law:</a:t>
                </a:r>
              </a:p>
              <a:p>
                <a:pPr lvl="1"/>
                <a:r>
                  <a:rPr lang="en-US" dirty="0"/>
                  <a:t>1.0718 x 0.222 + 1.3665 x 0.778 = 𝟏.𝟑𝟎𝟏1</a:t>
                </a:r>
              </a:p>
              <a:p>
                <a:r>
                  <a:rPr lang="en-US" sz="2400" dirty="0"/>
                  <a:t>On-level factor before 2D law: =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1.3665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1.301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1.0503</a:t>
                </a:r>
              </a:p>
              <a:p>
                <a:endParaRPr lang="en-US" dirty="0"/>
              </a:p>
              <a:p>
                <a:r>
                  <a:rPr lang="en-US" dirty="0"/>
                  <a:t>Average rate factor after 2D law:</a:t>
                </a:r>
              </a:p>
              <a:p>
                <a:pPr lvl="1"/>
                <a:r>
                  <a:rPr lang="en-US" dirty="0"/>
                  <a:t>1.0718 x 0.187 + 1.3665 x 0.213 + 1.0289 x 0.035 + 1.3118 x 0.565 = </a:t>
                </a:r>
                <a:r>
                  <a:rPr lang="en-US" b="1" dirty="0"/>
                  <a:t>1.2686</a:t>
                </a:r>
              </a:p>
              <a:p>
                <a:r>
                  <a:rPr lang="en-US" sz="2400" dirty="0"/>
                  <a:t>On-level factor after 2D law: =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1.3665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2686</m:t>
                        </m:r>
                      </m:den>
                    </m:f>
                  </m:oMath>
                </a14:m>
                <a:r>
                  <a:rPr lang="en-US" dirty="0"/>
                  <a:t> = 1.0340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F4CCA-145A-4677-A210-164E7644B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395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262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3: Unevenly Written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524000"/>
            <a:ext cx="10810557" cy="488119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two previous examples assume policies are written evenly throughout the year</a:t>
            </a:r>
          </a:p>
          <a:p>
            <a:pPr>
              <a:spcAft>
                <a:spcPts val="600"/>
              </a:spcAft>
            </a:pPr>
            <a:r>
              <a:rPr lang="en-US" dirty="0"/>
              <a:t>Suppose in 2020 the policy distribution is as follows (with even distribution within each quarter):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BD6AA604-B15B-07C7-DEE5-26F8A550D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12" y="3200400"/>
            <a:ext cx="4788975" cy="2344811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54869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3: Unevenly Written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Areas under each rate level for CY 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118A8-28BF-EEAF-347F-CF9072A8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97" b="4644"/>
          <a:stretch/>
        </p:blipFill>
        <p:spPr>
          <a:xfrm>
            <a:off x="2209800" y="2571770"/>
            <a:ext cx="2667000" cy="3091212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CE7752-0A3B-82DA-17A4-AFA5C41AF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5" r="30551" b="4255"/>
          <a:stretch/>
        </p:blipFill>
        <p:spPr>
          <a:xfrm>
            <a:off x="6096000" y="2571770"/>
            <a:ext cx="1752600" cy="3093773"/>
          </a:xfrm>
          <a:prstGeom prst="rect">
            <a:avLst/>
          </a:prstGeom>
          <a:ln>
            <a:solidFill>
              <a:srgbClr val="4D4D4D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DB6ACA-854F-775E-963D-12A56FD632EC}"/>
              </a:ext>
            </a:extLst>
          </p:cNvPr>
          <p:cNvCxnSpPr/>
          <p:nvPr/>
        </p:nvCxnSpPr>
        <p:spPr>
          <a:xfrm flipV="1">
            <a:off x="3886200" y="4648200"/>
            <a:ext cx="3200400" cy="1524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6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3: Unevenly Written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71600"/>
            <a:ext cx="10810557" cy="4881197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On-level factors for CY 20</a:t>
            </a:r>
          </a:p>
          <a:p>
            <a:pPr marL="0" indent="0">
              <a:buNone/>
            </a:pPr>
            <a:r>
              <a:rPr lang="en-US" sz="3800" dirty="0"/>
              <a:t>	-E.g., for Q2 2020, average rate factor = 0.9444 x 1.0130 + 0.0556 x 1.0718 = 1.0163</a:t>
            </a:r>
          </a:p>
          <a:p>
            <a:pPr marL="0" indent="0">
              <a:buNone/>
            </a:pPr>
            <a:r>
              <a:rPr lang="en-US" sz="3800" dirty="0"/>
              <a:t>	                                 on-level factor = 1.3665 / 1.0163 = 1.3446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22600-32BD-7CF5-5275-6C4B812F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7162800" cy="2727516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2661554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D9B2-2631-2804-D68F-378104ECA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Parallelogram Method Example 3: Unevenly Written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FD73-635D-1CD9-461A-1D3F46E05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19201"/>
            <a:ext cx="9601200" cy="5073814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/>
              <a:t>On-level earned premium for CY 2020</a:t>
            </a:r>
          </a:p>
          <a:p>
            <a:pPr marL="0" indent="0">
              <a:buNone/>
            </a:pPr>
            <a:r>
              <a:rPr lang="en-US" sz="5500" dirty="0"/>
              <a:t>	-E.g., for Q2 2020, on-level earned premium = $765,663 x 30% x 1.3446</a:t>
            </a:r>
          </a:p>
          <a:p>
            <a:pPr marL="0" indent="0">
              <a:buNone/>
            </a:pPr>
            <a:r>
              <a:rPr lang="en-US" sz="5500" dirty="0"/>
              <a:t>	 = $308,857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5100" dirty="0"/>
          </a:p>
          <a:p>
            <a:r>
              <a:rPr lang="en-US" sz="5500" dirty="0"/>
              <a:t>Total on-level earned premium for CY 2020 is $1,011,809</a:t>
            </a:r>
          </a:p>
          <a:p>
            <a:pPr lvl="1"/>
            <a:r>
              <a:rPr lang="en-US" sz="5500" dirty="0">
                <a:solidFill>
                  <a:srgbClr val="4D4D4D"/>
                </a:solidFill>
              </a:rPr>
              <a:t>0.8% lower than the total when assuming evenly written policies throughout the year ($1,019,698)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28DCB-8422-4145-D994-C0C9B4A92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6" t="5307" r="12950"/>
          <a:stretch/>
        </p:blipFill>
        <p:spPr>
          <a:xfrm>
            <a:off x="2514600" y="2514600"/>
            <a:ext cx="6477000" cy="24505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2601234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8E0D-E9C2-8A2B-C6B8-53304C6AC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27F00-822C-3A93-485D-EAC212ED58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95400"/>
            <a:ext cx="10810557" cy="48811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Parallelogram method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On aggregate level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Assumes evenly written policies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Reasonability check for the extension of exposure method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5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8E0D-E9C2-8A2B-C6B8-53304C6AC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27F00-822C-3A93-485D-EAC212ED58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21" y="1295400"/>
            <a:ext cx="10810557" cy="4881197"/>
          </a:xfrm>
        </p:spPr>
        <p:txBody>
          <a:bodyPr/>
          <a:lstStyle/>
          <a:p>
            <a:r>
              <a:rPr lang="en-US" dirty="0"/>
              <a:t>Purpose of Parallelogram method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8CA10-EB4E-8AA5-6B60-94C53B1205E7}"/>
              </a:ext>
            </a:extLst>
          </p:cNvPr>
          <p:cNvSpPr/>
          <p:nvPr/>
        </p:nvSpPr>
        <p:spPr>
          <a:xfrm>
            <a:off x="3581400" y="2164118"/>
            <a:ext cx="4093346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premium from historical to current level (Parallelogram)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4035FB5-EA15-3C9D-61FD-95C5B32BB09E}"/>
              </a:ext>
            </a:extLst>
          </p:cNvPr>
          <p:cNvSpPr/>
          <p:nvPr/>
        </p:nvSpPr>
        <p:spPr>
          <a:xfrm>
            <a:off x="5420927" y="29566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2B426-2C07-D023-5E2F-38D297ED06E9}"/>
              </a:ext>
            </a:extLst>
          </p:cNvPr>
          <p:cNvSpPr/>
          <p:nvPr/>
        </p:nvSpPr>
        <p:spPr>
          <a:xfrm>
            <a:off x="3581400" y="3581400"/>
            <a:ext cx="4093346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premium (at current level) to the prospective period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27FB3D7-9EAB-0BD5-5456-3A4C201AEFCE}"/>
              </a:ext>
            </a:extLst>
          </p:cNvPr>
          <p:cNvSpPr/>
          <p:nvPr/>
        </p:nvSpPr>
        <p:spPr>
          <a:xfrm>
            <a:off x="5420927" y="4377613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AE4904-DB11-7047-FB6D-2E32663E0C41}"/>
              </a:ext>
            </a:extLst>
          </p:cNvPr>
          <p:cNvSpPr/>
          <p:nvPr/>
        </p:nvSpPr>
        <p:spPr>
          <a:xfrm>
            <a:off x="3478382" y="4996616"/>
            <a:ext cx="4189890" cy="849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fundamental insurance equation: 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Premium= Losses + Expenses + Profit</a:t>
            </a:r>
          </a:p>
        </p:txBody>
      </p:sp>
    </p:spTree>
    <p:extLst>
      <p:ext uri="{BB962C8B-B14F-4D97-AF65-F5344CB8AC3E}">
        <p14:creationId xmlns:p14="http://schemas.microsoft.com/office/powerpoint/2010/main" val="2703934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F23A-E0D8-1ADA-AE72-807DD2B5A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11153055" cy="70788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441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1284-07F6-66CF-D99A-6D1EB9B07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83991"/>
            <a:ext cx="9331788" cy="52322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B5C3-7828-EEE1-F89D-B7D500EFAC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95400"/>
            <a:ext cx="10810557" cy="48811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Rate Changes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What Causes Them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Examples</a:t>
            </a:r>
          </a:p>
          <a:p>
            <a:pPr>
              <a:spcAft>
                <a:spcPts val="600"/>
              </a:spcAft>
            </a:pPr>
            <a:r>
              <a:rPr lang="en-US" dirty="0"/>
              <a:t>Adjustments for One-Time Changes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Extensions of Exposures method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Parallelogram Method</a:t>
            </a:r>
          </a:p>
          <a:p>
            <a:pPr>
              <a:spcAft>
                <a:spcPts val="600"/>
              </a:spcAft>
            </a:pPr>
            <a:r>
              <a:rPr lang="en-US" dirty="0"/>
              <a:t> Parallelogram Method Examples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2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C989-B550-3487-5FB8-C868FBAADB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1295400"/>
            <a:ext cx="10810557" cy="48811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How are premiums determined?</a:t>
            </a:r>
          </a:p>
          <a:p>
            <a:pPr>
              <a:spcAft>
                <a:spcPts val="600"/>
              </a:spcAft>
            </a:pPr>
            <a:r>
              <a:rPr lang="en-US" dirty="0"/>
              <a:t>In response to changing market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Indication of claims experience across industry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Increased litigation</a:t>
            </a:r>
          </a:p>
          <a:p>
            <a:pPr>
              <a:spcAft>
                <a:spcPts val="600"/>
              </a:spcAft>
            </a:pPr>
            <a:r>
              <a:rPr lang="en-US" dirty="0"/>
              <a:t>Law changes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State regulated</a:t>
            </a:r>
          </a:p>
          <a:p>
            <a:pPr>
              <a:spcAft>
                <a:spcPts val="600"/>
              </a:spcAft>
            </a:pPr>
            <a:r>
              <a:rPr lang="en-US" dirty="0"/>
              <a:t>Court decision</a:t>
            </a:r>
          </a:p>
          <a:p>
            <a:pPr>
              <a:spcAft>
                <a:spcPts val="600"/>
              </a:spcAft>
            </a:pPr>
            <a:r>
              <a:rPr lang="en-US" dirty="0"/>
              <a:t>Expense change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632CB-4177-43F8-F4ED-08CBECE93C9B}"/>
              </a:ext>
            </a:extLst>
          </p:cNvPr>
          <p:cNvSpPr txBox="1">
            <a:spLocks/>
          </p:cNvSpPr>
          <p:nvPr/>
        </p:nvSpPr>
        <p:spPr>
          <a:xfrm>
            <a:off x="762000" y="228600"/>
            <a:ext cx="9331788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D4D4D"/>
                </a:solidFill>
                <a:latin typeface="Calibri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Why Do Premium Rates Change?</a:t>
            </a:r>
          </a:p>
        </p:txBody>
      </p:sp>
    </p:spTree>
    <p:extLst>
      <p:ext uri="{BB962C8B-B14F-4D97-AF65-F5344CB8AC3E}">
        <p14:creationId xmlns:p14="http://schemas.microsoft.com/office/powerpoint/2010/main" val="22706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0BD8-6C3D-D6FE-606F-FA9014F0C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3B67-3C22-5983-E2E5-ADC223E86C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295400"/>
            <a:ext cx="5410199" cy="4881197"/>
          </a:xfrm>
        </p:spPr>
        <p:txBody>
          <a:bodyPr/>
          <a:lstStyle/>
          <a:p>
            <a:r>
              <a:rPr lang="en-US" dirty="0"/>
              <a:t>Change from rate indication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olidFill>
                  <a:srgbClr val="4D4D4D"/>
                </a:solidFill>
              </a:rPr>
              <a:t>Florida insurers report that they must raise rates to cover the costs of handling lawsuits</a:t>
            </a:r>
            <a:endParaRPr lang="en-US" sz="2200" dirty="0"/>
          </a:p>
          <a:p>
            <a:r>
              <a:rPr lang="en-US" dirty="0"/>
              <a:t>Law change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rgbClr val="4D4D4D"/>
                </a:solidFill>
              </a:rPr>
              <a:t>Michigan regulation change on July 1, 2020 no longer requires unlimited PIP Medical Benefits for auto insurance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442B9-B83E-8019-97D6-1812037B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43000"/>
            <a:ext cx="3311989" cy="48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8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A108-0EF8-04C9-3D98-BA9D9D917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C183-9C2B-34F5-A348-761AF5ABF6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411817"/>
            <a:ext cx="5257800" cy="48811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Law change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rgbClr val="4D4D4D"/>
                </a:solidFill>
              </a:rPr>
              <a:t>California legislation requires incorporation of “wildfire risk scores” in calculating homeowners’ and business owners’ insurance rates</a:t>
            </a:r>
          </a:p>
          <a:p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A783B28-C6DB-2D5C-716B-132E830B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4419600" cy="3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6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0555-CFB4-4B0B-9FB5-274EF048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83991"/>
            <a:ext cx="9331788" cy="523220"/>
          </a:xfrm>
        </p:spPr>
        <p:txBody>
          <a:bodyPr/>
          <a:lstStyle/>
          <a:p>
            <a:r>
              <a:rPr lang="en-US" dirty="0"/>
              <a:t>Effects of One-Time Premium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BA7F-4EC0-C784-2E48-BB9196B7FE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Direct effects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Immediate consequence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Known before implementation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Indirect effects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Delayed consequence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Guessed, but not truly known before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2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0688-C5AF-9289-8C18-37902920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Premium Adjustments for One-Time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B558-D674-E118-58B1-E4B10336B7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Extension of exposure method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More accurate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Requires extensive data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Parallelogram method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Less accurate in practice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</a:rPr>
              <a:t>Suitable for limited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D6D1-75DA-E560-AD7B-021E2F408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Extension of Exposures Method: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7C5DC-AD48-BEAF-8207-D05A840C29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1" y="1371600"/>
            <a:ext cx="10810557" cy="4881197"/>
          </a:xfrm>
        </p:spPr>
        <p:txBody>
          <a:bodyPr>
            <a:normAutofit fontScale="92500" lnSpcReduction="10000"/>
          </a:bodyPr>
          <a:lstStyle/>
          <a:p>
            <a:pPr rtl="0">
              <a:lnSpc>
                <a:spcPct val="134000"/>
              </a:lnSpc>
              <a:spcAft>
                <a:spcPts val="600"/>
              </a:spcAft>
            </a:pPr>
            <a:r>
              <a:rPr lang="en-US" sz="2600" b="0" i="0" u="none" strike="noStrike" dirty="0">
                <a:effectLst/>
              </a:rPr>
              <a:t>Exposure - the basic unit of risk that determines insurance premiums</a:t>
            </a:r>
            <a:endParaRPr lang="en-US" sz="2600" b="0" dirty="0">
              <a:effectLst/>
            </a:endParaRPr>
          </a:p>
          <a:p>
            <a:pPr rtl="0">
              <a:lnSpc>
                <a:spcPct val="134000"/>
              </a:lnSpc>
              <a:spcAft>
                <a:spcPts val="600"/>
              </a:spcAft>
            </a:pPr>
            <a:r>
              <a:rPr lang="en-US" sz="2600" b="0" i="0" u="none" strike="noStrike" dirty="0">
                <a:effectLst/>
              </a:rPr>
              <a:t>Base rate -  the rate applicable to the base risk</a:t>
            </a:r>
            <a:endParaRPr lang="en-US" sz="2600" b="0" dirty="0">
              <a:effectLst/>
            </a:endParaRPr>
          </a:p>
          <a:p>
            <a:pPr rtl="0">
              <a:lnSpc>
                <a:spcPct val="134000"/>
              </a:lnSpc>
              <a:spcAft>
                <a:spcPts val="600"/>
              </a:spcAft>
            </a:pPr>
            <a:r>
              <a:rPr lang="en-US" sz="2600" b="0" i="0" u="none" strike="noStrike" dirty="0">
                <a:effectLst/>
              </a:rPr>
              <a:t>Base rate = Rate/Exposure 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2600" dirty="0"/>
              <a:t>The extension of exposure method involves rerating every policy to adjust the historical premium to the current rates (on-level)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2600" dirty="0">
                <a:solidFill>
                  <a:srgbClr val="4D4D4D"/>
                </a:solidFill>
              </a:rPr>
              <a:t>Re-rate each historic individual policy with current rates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2600" dirty="0">
                <a:solidFill>
                  <a:srgbClr val="4D4D4D"/>
                </a:solidFill>
              </a:rPr>
              <a:t>Historic premiums restated at the current rate level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2600" dirty="0">
                <a:solidFill>
                  <a:srgbClr val="4D4D4D"/>
                </a:solidFill>
              </a:rPr>
              <a:t>Most commonly used in practice 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2600" dirty="0">
                <a:solidFill>
                  <a:srgbClr val="4D4D4D"/>
                </a:solidFill>
              </a:rPr>
              <a:t>Require each current rating variable available for historic policy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2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nnacle Brand Colors">
      <a:dk1>
        <a:srgbClr val="000000"/>
      </a:dk1>
      <a:lt1>
        <a:srgbClr val="FFFFFF"/>
      </a:lt1>
      <a:dk2>
        <a:srgbClr val="4C4C4F"/>
      </a:dk2>
      <a:lt2>
        <a:srgbClr val="EEECE1"/>
      </a:lt2>
      <a:accent1>
        <a:srgbClr val="F26C20"/>
      </a:accent1>
      <a:accent2>
        <a:srgbClr val="8D84C0"/>
      </a:accent2>
      <a:accent3>
        <a:srgbClr val="8BA7D8"/>
      </a:accent3>
      <a:accent4>
        <a:srgbClr val="71B0C7"/>
      </a:accent4>
      <a:accent5>
        <a:srgbClr val="1E8979"/>
      </a:accent5>
      <a:accent6>
        <a:srgbClr val="627798"/>
      </a:accent6>
      <a:hlink>
        <a:srgbClr val="726B9B"/>
      </a:hlink>
      <a:folHlink>
        <a:srgbClr val="517D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15169</TotalTime>
  <Words>1090</Words>
  <Application>Microsoft Office PowerPoint</Application>
  <PresentationFormat>Widescreen</PresentationFormat>
  <Paragraphs>241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Office Theme</vt:lpstr>
      <vt:lpstr>Rate Changes and the Parallelogram Method</vt:lpstr>
      <vt:lpstr>Presenters</vt:lpstr>
      <vt:lpstr>Agenda</vt:lpstr>
      <vt:lpstr>PowerPoint Presentation</vt:lpstr>
      <vt:lpstr>Examples of Rate Changes</vt:lpstr>
      <vt:lpstr>Continued…</vt:lpstr>
      <vt:lpstr>Effects of One-Time Premium Rate Changes</vt:lpstr>
      <vt:lpstr>Premium Adjustments for One-Time Changes</vt:lpstr>
      <vt:lpstr>Extension of Exposures Method: Key Terms</vt:lpstr>
      <vt:lpstr>Extension of Exposures Method: Simple Example</vt:lpstr>
      <vt:lpstr>Parallelogram Method</vt:lpstr>
      <vt:lpstr>Parallelogram Rate Change Graph</vt:lpstr>
      <vt:lpstr>Parallelogram Method Example 1: Requested Rate Changes</vt:lpstr>
      <vt:lpstr>Parallelogram Method Example 1: Requested Rate Changes</vt:lpstr>
      <vt:lpstr>Parallelogram Method Example 1: Requested Rate Changes</vt:lpstr>
      <vt:lpstr>Parallelogram Method Example 1: Requested Rate Changes</vt:lpstr>
      <vt:lpstr>Parallelogram Method Example 1: Requested Rate Changes</vt:lpstr>
      <vt:lpstr>Parallelogram Method Example 1: Requested Rate Changes</vt:lpstr>
      <vt:lpstr>Parallelogram Method Example 1: Requested Rate Changes</vt:lpstr>
      <vt:lpstr>Parallelogram Method Example 2: Legislation Changes</vt:lpstr>
      <vt:lpstr>Parallelogram Method Example 2: Legislation Changes</vt:lpstr>
      <vt:lpstr>Parallelogram Method Example 2: Legislation Changes</vt:lpstr>
      <vt:lpstr>Parallelogram Method Example 3: Unevenly Written Policies</vt:lpstr>
      <vt:lpstr>Parallelogram Method Example 3: Unevenly Written Policies</vt:lpstr>
      <vt:lpstr>Parallelogram Method Example 3: Unevenly Written Policies</vt:lpstr>
      <vt:lpstr>Parallelogram Method Example 3: Unevenly Written Policies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PinnacleMarketingGroup@pinnacleactuaries.com</dc:creator>
  <cp:lastModifiedBy>Alberts, Joseph</cp:lastModifiedBy>
  <cp:revision>132</cp:revision>
  <dcterms:created xsi:type="dcterms:W3CDTF">2012-11-15T15:32:41Z</dcterms:created>
  <dcterms:modified xsi:type="dcterms:W3CDTF">2023-03-27T13:19:54Z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2d710b-8a11-4dbe-a6d6-4f4bf8052d7d_Enabled">
    <vt:lpwstr>true</vt:lpwstr>
  </property>
  <property fmtid="{D5CDD505-2E9C-101B-9397-08002B2CF9AE}" pid="3" name="MSIP_Label_2f2d710b-8a11-4dbe-a6d6-4f4bf8052d7d_SetDate">
    <vt:lpwstr>2023-02-07T23:12:03Z</vt:lpwstr>
  </property>
  <property fmtid="{D5CDD505-2E9C-101B-9397-08002B2CF9AE}" pid="4" name="MSIP_Label_2f2d710b-8a11-4dbe-a6d6-4f4bf8052d7d_Method">
    <vt:lpwstr>Standard</vt:lpwstr>
  </property>
  <property fmtid="{D5CDD505-2E9C-101B-9397-08002B2CF9AE}" pid="5" name="MSIP_Label_2f2d710b-8a11-4dbe-a6d6-4f4bf8052d7d_Name">
    <vt:lpwstr>defa4170-0d19-0005-0004-bc88714345d2</vt:lpwstr>
  </property>
  <property fmtid="{D5CDD505-2E9C-101B-9397-08002B2CF9AE}" pid="6" name="MSIP_Label_2f2d710b-8a11-4dbe-a6d6-4f4bf8052d7d_SiteId">
    <vt:lpwstr>d65af3e7-5261-40c7-9820-17c1694bd8cb</vt:lpwstr>
  </property>
  <property fmtid="{D5CDD505-2E9C-101B-9397-08002B2CF9AE}" pid="7" name="MSIP_Label_2f2d710b-8a11-4dbe-a6d6-4f4bf8052d7d_ActionId">
    <vt:lpwstr>e53e01dd-04eb-4dfb-86c6-48850f5f187f</vt:lpwstr>
  </property>
  <property fmtid="{D5CDD505-2E9C-101B-9397-08002B2CF9AE}" pid="8" name="MSIP_Label_2f2d710b-8a11-4dbe-a6d6-4f4bf8052d7d_ContentBits">
    <vt:lpwstr>0</vt:lpwstr>
  </property>
</Properties>
</file>