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2"/>
  </p:notesMasterIdLst>
  <p:sldIdLst>
    <p:sldId id="256" r:id="rId2"/>
    <p:sldId id="262" r:id="rId3"/>
    <p:sldId id="264" r:id="rId4"/>
    <p:sldId id="269" r:id="rId5"/>
    <p:sldId id="265" r:id="rId6"/>
    <p:sldId id="263" r:id="rId7"/>
    <p:sldId id="266" r:id="rId8"/>
    <p:sldId id="282" r:id="rId9"/>
    <p:sldId id="283" r:id="rId10"/>
    <p:sldId id="284" r:id="rId11"/>
    <p:sldId id="285" r:id="rId12"/>
    <p:sldId id="275" r:id="rId13"/>
    <p:sldId id="286" r:id="rId14"/>
    <p:sldId id="274" r:id="rId15"/>
    <p:sldId id="276" r:id="rId16"/>
    <p:sldId id="277" r:id="rId17"/>
    <p:sldId id="278" r:id="rId18"/>
    <p:sldId id="268" r:id="rId19"/>
    <p:sldId id="280"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B01"/>
    <a:srgbClr val="72B1C8"/>
    <a:srgbClr val="8D85C0"/>
    <a:srgbClr val="4D4D4D"/>
    <a:srgbClr val="F36C21"/>
    <a:srgbClr val="8BA9D8"/>
    <a:srgbClr val="FF6900"/>
    <a:srgbClr val="FBA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47" autoAdjust="0"/>
  </p:normalViewPr>
  <p:slideViewPr>
    <p:cSldViewPr showGuides="1">
      <p:cViewPr varScale="1">
        <p:scale>
          <a:sx n="86" d="100"/>
          <a:sy n="86" d="100"/>
        </p:scale>
        <p:origin x="1448" y="6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CC5DD-5796-4B42-8C14-AC2F0AFE22B0}" type="doc">
      <dgm:prSet loTypeId="urn:microsoft.com/office/officeart/2005/8/layout/pyramid3" loCatId="pyramid" qsTypeId="urn:microsoft.com/office/officeart/2005/8/quickstyle/simple1" qsCatId="simple" csTypeId="urn:microsoft.com/office/officeart/2005/8/colors/colorful1" csCatId="colorful" phldr="1"/>
      <dgm:spPr/>
    </dgm:pt>
    <dgm:pt modelId="{1F1FA667-318C-4FAC-806D-3320AA3E4E27}">
      <dgm:prSet phldrT="[Text]" custT="1"/>
      <dgm:spPr/>
      <dgm:t>
        <a:bodyPr/>
        <a:lstStyle/>
        <a:p>
          <a:r>
            <a:rPr lang="en-US" sz="2800" dirty="0" smtClean="0">
              <a:latin typeface="Calibri" panose="020F0502020204030204" pitchFamily="34" charset="0"/>
              <a:cs typeface="Calibri" panose="020F0502020204030204" pitchFamily="34" charset="0"/>
            </a:rPr>
            <a:t>Mega-Influencers (1M+)</a:t>
          </a:r>
          <a:endParaRPr lang="en-US" sz="2800" dirty="0">
            <a:latin typeface="Calibri" panose="020F0502020204030204" pitchFamily="34" charset="0"/>
            <a:cs typeface="Calibri" panose="020F0502020204030204" pitchFamily="34" charset="0"/>
          </a:endParaRPr>
        </a:p>
      </dgm:t>
    </dgm:pt>
    <dgm:pt modelId="{98E829FE-20FF-4B14-9094-4EE16CBD8DF5}" type="parTrans" cxnId="{A9DA978D-59AF-4D78-9380-0C78AF2237F7}">
      <dgm:prSet/>
      <dgm:spPr/>
      <dgm:t>
        <a:bodyPr/>
        <a:lstStyle/>
        <a:p>
          <a:endParaRPr lang="en-US" sz="1600">
            <a:latin typeface="Calibri" panose="020F0502020204030204" pitchFamily="34" charset="0"/>
            <a:cs typeface="Calibri" panose="020F0502020204030204" pitchFamily="34" charset="0"/>
          </a:endParaRPr>
        </a:p>
      </dgm:t>
    </dgm:pt>
    <dgm:pt modelId="{096ACB5C-CCA2-423D-81E7-CA4D604D3C8D}" type="sibTrans" cxnId="{A9DA978D-59AF-4D78-9380-0C78AF2237F7}">
      <dgm:prSet/>
      <dgm:spPr/>
      <dgm:t>
        <a:bodyPr/>
        <a:lstStyle/>
        <a:p>
          <a:endParaRPr lang="en-US" sz="1600">
            <a:latin typeface="Calibri" panose="020F0502020204030204" pitchFamily="34" charset="0"/>
            <a:cs typeface="Calibri" panose="020F0502020204030204" pitchFamily="34" charset="0"/>
          </a:endParaRPr>
        </a:p>
      </dgm:t>
    </dgm:pt>
    <dgm:pt modelId="{39E409B0-D184-4ABA-906C-CA99D3DC572B}">
      <dgm:prSet phldrT="[Text]" custT="1"/>
      <dgm:spPr>
        <a:solidFill>
          <a:srgbClr val="72B1C8"/>
        </a:solidFill>
      </dgm:spPr>
      <dgm:t>
        <a:bodyPr/>
        <a:lstStyle/>
        <a:p>
          <a:r>
            <a:rPr lang="en-US" sz="2800" dirty="0" smtClean="0">
              <a:latin typeface="Calibri" panose="020F0502020204030204" pitchFamily="34" charset="0"/>
              <a:cs typeface="Calibri" panose="020F0502020204030204" pitchFamily="34" charset="0"/>
            </a:rPr>
            <a:t>Macro-Influencers (40K-1M)</a:t>
          </a:r>
          <a:endParaRPr lang="en-US" sz="2800" dirty="0">
            <a:latin typeface="Calibri" panose="020F0502020204030204" pitchFamily="34" charset="0"/>
            <a:cs typeface="Calibri" panose="020F0502020204030204" pitchFamily="34" charset="0"/>
          </a:endParaRPr>
        </a:p>
      </dgm:t>
    </dgm:pt>
    <dgm:pt modelId="{E55D3282-1FA3-447F-A88B-690A8A5B2692}" type="parTrans" cxnId="{FE1BE1FF-50FC-452A-AFD6-2C04D0C0F736}">
      <dgm:prSet/>
      <dgm:spPr/>
      <dgm:t>
        <a:bodyPr/>
        <a:lstStyle/>
        <a:p>
          <a:endParaRPr lang="en-US" sz="1600">
            <a:latin typeface="Calibri" panose="020F0502020204030204" pitchFamily="34" charset="0"/>
            <a:cs typeface="Calibri" panose="020F0502020204030204" pitchFamily="34" charset="0"/>
          </a:endParaRPr>
        </a:p>
      </dgm:t>
    </dgm:pt>
    <dgm:pt modelId="{DB075E90-CBCD-4764-AA99-C4012D69601E}" type="sibTrans" cxnId="{FE1BE1FF-50FC-452A-AFD6-2C04D0C0F736}">
      <dgm:prSet/>
      <dgm:spPr/>
      <dgm:t>
        <a:bodyPr/>
        <a:lstStyle/>
        <a:p>
          <a:endParaRPr lang="en-US" sz="1600">
            <a:latin typeface="Calibri" panose="020F0502020204030204" pitchFamily="34" charset="0"/>
            <a:cs typeface="Calibri" panose="020F0502020204030204" pitchFamily="34" charset="0"/>
          </a:endParaRPr>
        </a:p>
      </dgm:t>
    </dgm:pt>
    <dgm:pt modelId="{84BC479A-2E4C-4355-8F50-65A0C24B96DA}">
      <dgm:prSet phldrT="[Text]" custT="1"/>
      <dgm:spPr>
        <a:solidFill>
          <a:schemeClr val="accent3"/>
        </a:solidFill>
      </dgm:spPr>
      <dgm:t>
        <a:bodyPr/>
        <a:lstStyle/>
        <a:p>
          <a:r>
            <a:rPr lang="en-US" sz="2800" dirty="0" smtClean="0">
              <a:latin typeface="Calibri" panose="020F0502020204030204" pitchFamily="34" charset="0"/>
              <a:cs typeface="Calibri" panose="020F0502020204030204" pitchFamily="34" charset="0"/>
            </a:rPr>
            <a:t>Micro-Influencers (1K-40K)</a:t>
          </a:r>
        </a:p>
      </dgm:t>
    </dgm:pt>
    <dgm:pt modelId="{96D33D07-DDC9-4DC7-AC99-F0AB048E8749}" type="parTrans" cxnId="{AF13D9D7-3172-4553-B3D0-FB1E51CC9D97}">
      <dgm:prSet/>
      <dgm:spPr/>
      <dgm:t>
        <a:bodyPr/>
        <a:lstStyle/>
        <a:p>
          <a:endParaRPr lang="en-US" sz="1600">
            <a:latin typeface="Calibri" panose="020F0502020204030204" pitchFamily="34" charset="0"/>
            <a:cs typeface="Calibri" panose="020F0502020204030204" pitchFamily="34" charset="0"/>
          </a:endParaRPr>
        </a:p>
      </dgm:t>
    </dgm:pt>
    <dgm:pt modelId="{2D4FFA21-AD47-40C8-AA96-E021547308C0}" type="sibTrans" cxnId="{AF13D9D7-3172-4553-B3D0-FB1E51CC9D97}">
      <dgm:prSet/>
      <dgm:spPr/>
      <dgm:t>
        <a:bodyPr/>
        <a:lstStyle/>
        <a:p>
          <a:endParaRPr lang="en-US" sz="1600">
            <a:latin typeface="Calibri" panose="020F0502020204030204" pitchFamily="34" charset="0"/>
            <a:cs typeface="Calibri" panose="020F0502020204030204" pitchFamily="34" charset="0"/>
          </a:endParaRPr>
        </a:p>
      </dgm:t>
    </dgm:pt>
    <dgm:pt modelId="{1C41DD92-1F38-4CAB-A433-23B4D2F23B8C}">
      <dgm:prSet phldrT="[Text]" custT="1"/>
      <dgm:spPr>
        <a:solidFill>
          <a:schemeClr val="accent6"/>
        </a:solidFill>
      </dgm:spPr>
      <dgm:t>
        <a:bodyPr/>
        <a:lstStyle/>
        <a:p>
          <a:r>
            <a:rPr lang="en-US" sz="2800" dirty="0" smtClean="0">
              <a:latin typeface="Calibri" panose="020F0502020204030204" pitchFamily="34" charset="0"/>
              <a:cs typeface="Calibri" panose="020F0502020204030204" pitchFamily="34" charset="0"/>
            </a:rPr>
            <a:t>Nano-Influencers (&lt;1K)</a:t>
          </a:r>
        </a:p>
      </dgm:t>
    </dgm:pt>
    <dgm:pt modelId="{F677331C-E24E-4EC8-9DB0-E06CE1D38616}" type="parTrans" cxnId="{A15AA0ED-F8ED-4DBE-90B3-80E25D82D206}">
      <dgm:prSet/>
      <dgm:spPr/>
      <dgm:t>
        <a:bodyPr/>
        <a:lstStyle/>
        <a:p>
          <a:endParaRPr lang="en-US" sz="1600">
            <a:latin typeface="Calibri" panose="020F0502020204030204" pitchFamily="34" charset="0"/>
            <a:cs typeface="Calibri" panose="020F0502020204030204" pitchFamily="34" charset="0"/>
          </a:endParaRPr>
        </a:p>
      </dgm:t>
    </dgm:pt>
    <dgm:pt modelId="{65E7D46E-6453-45AB-94E6-BFE34840E0D5}" type="sibTrans" cxnId="{A15AA0ED-F8ED-4DBE-90B3-80E25D82D206}">
      <dgm:prSet/>
      <dgm:spPr/>
      <dgm:t>
        <a:bodyPr/>
        <a:lstStyle/>
        <a:p>
          <a:endParaRPr lang="en-US" sz="1600">
            <a:latin typeface="Calibri" panose="020F0502020204030204" pitchFamily="34" charset="0"/>
            <a:cs typeface="Calibri" panose="020F0502020204030204" pitchFamily="34" charset="0"/>
          </a:endParaRPr>
        </a:p>
      </dgm:t>
    </dgm:pt>
    <dgm:pt modelId="{E7C66C33-3879-49F5-9DA2-CAE6F7E4A41C}" type="pres">
      <dgm:prSet presAssocID="{457CC5DD-5796-4B42-8C14-AC2F0AFE22B0}" presName="Name0" presStyleCnt="0">
        <dgm:presLayoutVars>
          <dgm:dir/>
          <dgm:animLvl val="lvl"/>
          <dgm:resizeHandles val="exact"/>
        </dgm:presLayoutVars>
      </dgm:prSet>
      <dgm:spPr/>
    </dgm:pt>
    <dgm:pt modelId="{C808CF43-0334-4F8A-9811-8CF4365DBCF8}" type="pres">
      <dgm:prSet presAssocID="{1F1FA667-318C-4FAC-806D-3320AA3E4E27}" presName="Name8" presStyleCnt="0"/>
      <dgm:spPr/>
    </dgm:pt>
    <dgm:pt modelId="{BEC6B539-E436-47ED-8F6B-31B41D40769F}" type="pres">
      <dgm:prSet presAssocID="{1F1FA667-318C-4FAC-806D-3320AA3E4E27}" presName="level" presStyleLbl="node1" presStyleIdx="0" presStyleCnt="4">
        <dgm:presLayoutVars>
          <dgm:chMax val="1"/>
          <dgm:bulletEnabled val="1"/>
        </dgm:presLayoutVars>
      </dgm:prSet>
      <dgm:spPr/>
      <dgm:t>
        <a:bodyPr/>
        <a:lstStyle/>
        <a:p>
          <a:endParaRPr lang="en-US"/>
        </a:p>
      </dgm:t>
    </dgm:pt>
    <dgm:pt modelId="{F09386B1-C907-4261-B6B7-2B9887123164}" type="pres">
      <dgm:prSet presAssocID="{1F1FA667-318C-4FAC-806D-3320AA3E4E27}" presName="levelTx" presStyleLbl="revTx" presStyleIdx="0" presStyleCnt="0">
        <dgm:presLayoutVars>
          <dgm:chMax val="1"/>
          <dgm:bulletEnabled val="1"/>
        </dgm:presLayoutVars>
      </dgm:prSet>
      <dgm:spPr/>
      <dgm:t>
        <a:bodyPr/>
        <a:lstStyle/>
        <a:p>
          <a:endParaRPr lang="en-US"/>
        </a:p>
      </dgm:t>
    </dgm:pt>
    <dgm:pt modelId="{CBB07CC1-BBED-440C-8631-0F534D40AD6D}" type="pres">
      <dgm:prSet presAssocID="{39E409B0-D184-4ABA-906C-CA99D3DC572B}" presName="Name8" presStyleCnt="0"/>
      <dgm:spPr/>
    </dgm:pt>
    <dgm:pt modelId="{1EBE775D-FAB2-417F-A75C-57B5A7FB54B6}" type="pres">
      <dgm:prSet presAssocID="{39E409B0-D184-4ABA-906C-CA99D3DC572B}" presName="level" presStyleLbl="node1" presStyleIdx="1" presStyleCnt="4">
        <dgm:presLayoutVars>
          <dgm:chMax val="1"/>
          <dgm:bulletEnabled val="1"/>
        </dgm:presLayoutVars>
      </dgm:prSet>
      <dgm:spPr/>
      <dgm:t>
        <a:bodyPr/>
        <a:lstStyle/>
        <a:p>
          <a:endParaRPr lang="en-US"/>
        </a:p>
      </dgm:t>
    </dgm:pt>
    <dgm:pt modelId="{8D4856C6-4F2E-46A3-9998-F79D6128CDC4}" type="pres">
      <dgm:prSet presAssocID="{39E409B0-D184-4ABA-906C-CA99D3DC572B}" presName="levelTx" presStyleLbl="revTx" presStyleIdx="0" presStyleCnt="0">
        <dgm:presLayoutVars>
          <dgm:chMax val="1"/>
          <dgm:bulletEnabled val="1"/>
        </dgm:presLayoutVars>
      </dgm:prSet>
      <dgm:spPr/>
      <dgm:t>
        <a:bodyPr/>
        <a:lstStyle/>
        <a:p>
          <a:endParaRPr lang="en-US"/>
        </a:p>
      </dgm:t>
    </dgm:pt>
    <dgm:pt modelId="{16E7F5ED-D9A1-46E1-92A9-3D27E9D4EA81}" type="pres">
      <dgm:prSet presAssocID="{84BC479A-2E4C-4355-8F50-65A0C24B96DA}" presName="Name8" presStyleCnt="0"/>
      <dgm:spPr/>
    </dgm:pt>
    <dgm:pt modelId="{C3A6293D-FF50-4D6F-BC85-5AEAF75B8504}" type="pres">
      <dgm:prSet presAssocID="{84BC479A-2E4C-4355-8F50-65A0C24B96DA}" presName="level" presStyleLbl="node1" presStyleIdx="2" presStyleCnt="4">
        <dgm:presLayoutVars>
          <dgm:chMax val="1"/>
          <dgm:bulletEnabled val="1"/>
        </dgm:presLayoutVars>
      </dgm:prSet>
      <dgm:spPr/>
      <dgm:t>
        <a:bodyPr/>
        <a:lstStyle/>
        <a:p>
          <a:endParaRPr lang="en-US"/>
        </a:p>
      </dgm:t>
    </dgm:pt>
    <dgm:pt modelId="{81BC9428-DF39-4630-A1D4-9F2B043A56FE}" type="pres">
      <dgm:prSet presAssocID="{84BC479A-2E4C-4355-8F50-65A0C24B96DA}" presName="levelTx" presStyleLbl="revTx" presStyleIdx="0" presStyleCnt="0">
        <dgm:presLayoutVars>
          <dgm:chMax val="1"/>
          <dgm:bulletEnabled val="1"/>
        </dgm:presLayoutVars>
      </dgm:prSet>
      <dgm:spPr/>
      <dgm:t>
        <a:bodyPr/>
        <a:lstStyle/>
        <a:p>
          <a:endParaRPr lang="en-US"/>
        </a:p>
      </dgm:t>
    </dgm:pt>
    <dgm:pt modelId="{97CB2383-D1E6-47B9-94F4-817BEA611638}" type="pres">
      <dgm:prSet presAssocID="{1C41DD92-1F38-4CAB-A433-23B4D2F23B8C}" presName="Name8" presStyleCnt="0"/>
      <dgm:spPr/>
    </dgm:pt>
    <dgm:pt modelId="{5C80F6DA-E626-4CC1-9C88-873B606330C1}" type="pres">
      <dgm:prSet presAssocID="{1C41DD92-1F38-4CAB-A433-23B4D2F23B8C}" presName="level" presStyleLbl="node1" presStyleIdx="3" presStyleCnt="4">
        <dgm:presLayoutVars>
          <dgm:chMax val="1"/>
          <dgm:bulletEnabled val="1"/>
        </dgm:presLayoutVars>
      </dgm:prSet>
      <dgm:spPr/>
      <dgm:t>
        <a:bodyPr/>
        <a:lstStyle/>
        <a:p>
          <a:endParaRPr lang="en-US"/>
        </a:p>
      </dgm:t>
    </dgm:pt>
    <dgm:pt modelId="{CBB0DDF7-95D3-4863-85FD-144EF88F592F}" type="pres">
      <dgm:prSet presAssocID="{1C41DD92-1F38-4CAB-A433-23B4D2F23B8C}" presName="levelTx" presStyleLbl="revTx" presStyleIdx="0" presStyleCnt="0">
        <dgm:presLayoutVars>
          <dgm:chMax val="1"/>
          <dgm:bulletEnabled val="1"/>
        </dgm:presLayoutVars>
      </dgm:prSet>
      <dgm:spPr/>
      <dgm:t>
        <a:bodyPr/>
        <a:lstStyle/>
        <a:p>
          <a:endParaRPr lang="en-US"/>
        </a:p>
      </dgm:t>
    </dgm:pt>
  </dgm:ptLst>
  <dgm:cxnLst>
    <dgm:cxn modelId="{A9DA978D-59AF-4D78-9380-0C78AF2237F7}" srcId="{457CC5DD-5796-4B42-8C14-AC2F0AFE22B0}" destId="{1F1FA667-318C-4FAC-806D-3320AA3E4E27}" srcOrd="0" destOrd="0" parTransId="{98E829FE-20FF-4B14-9094-4EE16CBD8DF5}" sibTransId="{096ACB5C-CCA2-423D-81E7-CA4D604D3C8D}"/>
    <dgm:cxn modelId="{AF13D9D7-3172-4553-B3D0-FB1E51CC9D97}" srcId="{457CC5DD-5796-4B42-8C14-AC2F0AFE22B0}" destId="{84BC479A-2E4C-4355-8F50-65A0C24B96DA}" srcOrd="2" destOrd="0" parTransId="{96D33D07-DDC9-4DC7-AC99-F0AB048E8749}" sibTransId="{2D4FFA21-AD47-40C8-AA96-E021547308C0}"/>
    <dgm:cxn modelId="{6B812B36-3560-43AF-92B9-F7D28AE38C05}" type="presOf" srcId="{1F1FA667-318C-4FAC-806D-3320AA3E4E27}" destId="{BEC6B539-E436-47ED-8F6B-31B41D40769F}" srcOrd="0" destOrd="0" presId="urn:microsoft.com/office/officeart/2005/8/layout/pyramid3"/>
    <dgm:cxn modelId="{3828AFB5-FB73-4B63-8928-D0E8226FC38F}" type="presOf" srcId="{457CC5DD-5796-4B42-8C14-AC2F0AFE22B0}" destId="{E7C66C33-3879-49F5-9DA2-CAE6F7E4A41C}" srcOrd="0" destOrd="0" presId="urn:microsoft.com/office/officeart/2005/8/layout/pyramid3"/>
    <dgm:cxn modelId="{A15AA0ED-F8ED-4DBE-90B3-80E25D82D206}" srcId="{457CC5DD-5796-4B42-8C14-AC2F0AFE22B0}" destId="{1C41DD92-1F38-4CAB-A433-23B4D2F23B8C}" srcOrd="3" destOrd="0" parTransId="{F677331C-E24E-4EC8-9DB0-E06CE1D38616}" sibTransId="{65E7D46E-6453-45AB-94E6-BFE34840E0D5}"/>
    <dgm:cxn modelId="{CB0FA442-A881-43EC-AF86-3AA9F12D1DD8}" type="presOf" srcId="{1C41DD92-1F38-4CAB-A433-23B4D2F23B8C}" destId="{CBB0DDF7-95D3-4863-85FD-144EF88F592F}" srcOrd="1" destOrd="0" presId="urn:microsoft.com/office/officeart/2005/8/layout/pyramid3"/>
    <dgm:cxn modelId="{E285F8A4-7C96-45F0-9FC1-CE72C51EFA4B}" type="presOf" srcId="{39E409B0-D184-4ABA-906C-CA99D3DC572B}" destId="{8D4856C6-4F2E-46A3-9998-F79D6128CDC4}" srcOrd="1" destOrd="0" presId="urn:microsoft.com/office/officeart/2005/8/layout/pyramid3"/>
    <dgm:cxn modelId="{F19E7967-F547-4E56-BDB7-04F4C3069E64}" type="presOf" srcId="{84BC479A-2E4C-4355-8F50-65A0C24B96DA}" destId="{81BC9428-DF39-4630-A1D4-9F2B043A56FE}" srcOrd="1" destOrd="0" presId="urn:microsoft.com/office/officeart/2005/8/layout/pyramid3"/>
    <dgm:cxn modelId="{47C2A56A-E009-4740-87A9-ED1B9F932BC1}" type="presOf" srcId="{39E409B0-D184-4ABA-906C-CA99D3DC572B}" destId="{1EBE775D-FAB2-417F-A75C-57B5A7FB54B6}" srcOrd="0" destOrd="0" presId="urn:microsoft.com/office/officeart/2005/8/layout/pyramid3"/>
    <dgm:cxn modelId="{5E4D9756-B07E-443D-9811-00433F29DD71}" type="presOf" srcId="{1F1FA667-318C-4FAC-806D-3320AA3E4E27}" destId="{F09386B1-C907-4261-B6B7-2B9887123164}" srcOrd="1" destOrd="0" presId="urn:microsoft.com/office/officeart/2005/8/layout/pyramid3"/>
    <dgm:cxn modelId="{FE1BE1FF-50FC-452A-AFD6-2C04D0C0F736}" srcId="{457CC5DD-5796-4B42-8C14-AC2F0AFE22B0}" destId="{39E409B0-D184-4ABA-906C-CA99D3DC572B}" srcOrd="1" destOrd="0" parTransId="{E55D3282-1FA3-447F-A88B-690A8A5B2692}" sibTransId="{DB075E90-CBCD-4764-AA99-C4012D69601E}"/>
    <dgm:cxn modelId="{71486AD7-078E-46B7-B119-F1136D872EBE}" type="presOf" srcId="{84BC479A-2E4C-4355-8F50-65A0C24B96DA}" destId="{C3A6293D-FF50-4D6F-BC85-5AEAF75B8504}" srcOrd="0" destOrd="0" presId="urn:microsoft.com/office/officeart/2005/8/layout/pyramid3"/>
    <dgm:cxn modelId="{64D161C7-5A38-4D25-A044-EE6266D1C514}" type="presOf" srcId="{1C41DD92-1F38-4CAB-A433-23B4D2F23B8C}" destId="{5C80F6DA-E626-4CC1-9C88-873B606330C1}" srcOrd="0" destOrd="0" presId="urn:microsoft.com/office/officeart/2005/8/layout/pyramid3"/>
    <dgm:cxn modelId="{F415D7FD-05CC-4239-84A6-0D19CAC57011}" type="presParOf" srcId="{E7C66C33-3879-49F5-9DA2-CAE6F7E4A41C}" destId="{C808CF43-0334-4F8A-9811-8CF4365DBCF8}" srcOrd="0" destOrd="0" presId="urn:microsoft.com/office/officeart/2005/8/layout/pyramid3"/>
    <dgm:cxn modelId="{98F6E4AC-9F3D-405E-89C7-B32EFC61BC9E}" type="presParOf" srcId="{C808CF43-0334-4F8A-9811-8CF4365DBCF8}" destId="{BEC6B539-E436-47ED-8F6B-31B41D40769F}" srcOrd="0" destOrd="0" presId="urn:microsoft.com/office/officeart/2005/8/layout/pyramid3"/>
    <dgm:cxn modelId="{6DEF0368-8021-4626-A6B1-CC385825BBFC}" type="presParOf" srcId="{C808CF43-0334-4F8A-9811-8CF4365DBCF8}" destId="{F09386B1-C907-4261-B6B7-2B9887123164}" srcOrd="1" destOrd="0" presId="urn:microsoft.com/office/officeart/2005/8/layout/pyramid3"/>
    <dgm:cxn modelId="{E2984D5F-A171-4F2F-A988-DCAD3F5B6738}" type="presParOf" srcId="{E7C66C33-3879-49F5-9DA2-CAE6F7E4A41C}" destId="{CBB07CC1-BBED-440C-8631-0F534D40AD6D}" srcOrd="1" destOrd="0" presId="urn:microsoft.com/office/officeart/2005/8/layout/pyramid3"/>
    <dgm:cxn modelId="{89AB6895-B43E-4E32-A57F-6BFB7D5BF122}" type="presParOf" srcId="{CBB07CC1-BBED-440C-8631-0F534D40AD6D}" destId="{1EBE775D-FAB2-417F-A75C-57B5A7FB54B6}" srcOrd="0" destOrd="0" presId="urn:microsoft.com/office/officeart/2005/8/layout/pyramid3"/>
    <dgm:cxn modelId="{088DF8BA-4343-4E41-BEEF-9DE0D7DB4ABD}" type="presParOf" srcId="{CBB07CC1-BBED-440C-8631-0F534D40AD6D}" destId="{8D4856C6-4F2E-46A3-9998-F79D6128CDC4}" srcOrd="1" destOrd="0" presId="urn:microsoft.com/office/officeart/2005/8/layout/pyramid3"/>
    <dgm:cxn modelId="{687BDC7C-B1ED-41DF-8F6E-CE5224060DF9}" type="presParOf" srcId="{E7C66C33-3879-49F5-9DA2-CAE6F7E4A41C}" destId="{16E7F5ED-D9A1-46E1-92A9-3D27E9D4EA81}" srcOrd="2" destOrd="0" presId="urn:microsoft.com/office/officeart/2005/8/layout/pyramid3"/>
    <dgm:cxn modelId="{6530763F-560D-4D79-8674-E8542D8ECC64}" type="presParOf" srcId="{16E7F5ED-D9A1-46E1-92A9-3D27E9D4EA81}" destId="{C3A6293D-FF50-4D6F-BC85-5AEAF75B8504}" srcOrd="0" destOrd="0" presId="urn:microsoft.com/office/officeart/2005/8/layout/pyramid3"/>
    <dgm:cxn modelId="{B964787F-DD35-4EE6-9D32-B1B4140E0624}" type="presParOf" srcId="{16E7F5ED-D9A1-46E1-92A9-3D27E9D4EA81}" destId="{81BC9428-DF39-4630-A1D4-9F2B043A56FE}" srcOrd="1" destOrd="0" presId="urn:microsoft.com/office/officeart/2005/8/layout/pyramid3"/>
    <dgm:cxn modelId="{C8DD38CF-479F-49AC-B084-70AD57EB036F}" type="presParOf" srcId="{E7C66C33-3879-49F5-9DA2-CAE6F7E4A41C}" destId="{97CB2383-D1E6-47B9-94F4-817BEA611638}" srcOrd="3" destOrd="0" presId="urn:microsoft.com/office/officeart/2005/8/layout/pyramid3"/>
    <dgm:cxn modelId="{F25C275A-7CE2-49A5-BAAB-BE552730DEBF}" type="presParOf" srcId="{97CB2383-D1E6-47B9-94F4-817BEA611638}" destId="{5C80F6DA-E626-4CC1-9C88-873B606330C1}" srcOrd="0" destOrd="0" presId="urn:microsoft.com/office/officeart/2005/8/layout/pyramid3"/>
    <dgm:cxn modelId="{0D3F00AA-E5B2-40E2-9328-526DDBDF06E7}" type="presParOf" srcId="{97CB2383-D1E6-47B9-94F4-817BEA611638}" destId="{CBB0DDF7-95D3-4863-85FD-144EF88F592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8E9AF-E336-4263-B2F3-A535023195B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214341C-B5FB-46B4-A0F3-ED7D4C47D36A}">
      <dgm:prSet phldrT="[Text]"/>
      <dgm:spPr/>
      <dgm:t>
        <a:bodyPr/>
        <a:lstStyle/>
        <a:p>
          <a:r>
            <a:rPr lang="en-US" dirty="0" smtClean="0">
              <a:latin typeface="Calibri" panose="020F0502020204030204" pitchFamily="34" charset="0"/>
              <a:cs typeface="Calibri" panose="020F0502020204030204" pitchFamily="34" charset="0"/>
            </a:rPr>
            <a:t>Sponsorships</a:t>
          </a:r>
          <a:endParaRPr lang="en-US" dirty="0">
            <a:latin typeface="Calibri" panose="020F0502020204030204" pitchFamily="34" charset="0"/>
            <a:cs typeface="Calibri" panose="020F0502020204030204" pitchFamily="34" charset="0"/>
          </a:endParaRPr>
        </a:p>
      </dgm:t>
    </dgm:pt>
    <dgm:pt modelId="{EFDABC49-23D7-4FE2-A433-545823B97748}" type="parTrans" cxnId="{B1CDCB79-75AC-44D4-BF0B-5DCF2D12D8D0}">
      <dgm:prSet/>
      <dgm:spPr/>
      <dgm:t>
        <a:bodyPr/>
        <a:lstStyle/>
        <a:p>
          <a:endParaRPr lang="en-US">
            <a:latin typeface="Calibri" panose="020F0502020204030204" pitchFamily="34" charset="0"/>
            <a:cs typeface="Calibri" panose="020F0502020204030204" pitchFamily="34" charset="0"/>
          </a:endParaRPr>
        </a:p>
      </dgm:t>
    </dgm:pt>
    <dgm:pt modelId="{7EA2EC4B-F188-4770-8389-E3F3AB5C16AA}" type="sibTrans" cxnId="{B1CDCB79-75AC-44D4-BF0B-5DCF2D12D8D0}">
      <dgm:prSet/>
      <dgm:spPr/>
      <dgm:t>
        <a:bodyPr/>
        <a:lstStyle/>
        <a:p>
          <a:endParaRPr lang="en-US">
            <a:latin typeface="Calibri" panose="020F0502020204030204" pitchFamily="34" charset="0"/>
            <a:cs typeface="Calibri" panose="020F0502020204030204" pitchFamily="34" charset="0"/>
          </a:endParaRPr>
        </a:p>
      </dgm:t>
    </dgm:pt>
    <dgm:pt modelId="{0C690D14-279F-448D-AE39-31A2F1FBA3AD}">
      <dgm:prSet phldrT="[Text]"/>
      <dgm:spPr/>
      <dgm:t>
        <a:bodyPr/>
        <a:lstStyle/>
        <a:p>
          <a:r>
            <a:rPr lang="en-US" dirty="0" smtClean="0">
              <a:latin typeface="Calibri" panose="020F0502020204030204" pitchFamily="34" charset="0"/>
              <a:cs typeface="Calibri" panose="020F0502020204030204" pitchFamily="34" charset="0"/>
            </a:rPr>
            <a:t>Influencer paid to promote product/service</a:t>
          </a:r>
          <a:endParaRPr lang="en-US" dirty="0">
            <a:latin typeface="Calibri" panose="020F0502020204030204" pitchFamily="34" charset="0"/>
            <a:cs typeface="Calibri" panose="020F0502020204030204" pitchFamily="34" charset="0"/>
          </a:endParaRPr>
        </a:p>
      </dgm:t>
    </dgm:pt>
    <dgm:pt modelId="{99F5277A-7210-4F1B-8A03-E4118CD64DED}" type="parTrans" cxnId="{B56A64B2-91C1-4824-AC79-EDE7B0D9C9EC}">
      <dgm:prSet/>
      <dgm:spPr/>
      <dgm:t>
        <a:bodyPr/>
        <a:lstStyle/>
        <a:p>
          <a:endParaRPr lang="en-US">
            <a:latin typeface="Calibri" panose="020F0502020204030204" pitchFamily="34" charset="0"/>
            <a:cs typeface="Calibri" panose="020F0502020204030204" pitchFamily="34" charset="0"/>
          </a:endParaRPr>
        </a:p>
      </dgm:t>
    </dgm:pt>
    <dgm:pt modelId="{0CB9E862-7962-4695-A2AF-025621C08ABB}" type="sibTrans" cxnId="{B56A64B2-91C1-4824-AC79-EDE7B0D9C9EC}">
      <dgm:prSet/>
      <dgm:spPr/>
      <dgm:t>
        <a:bodyPr/>
        <a:lstStyle/>
        <a:p>
          <a:endParaRPr lang="en-US">
            <a:latin typeface="Calibri" panose="020F0502020204030204" pitchFamily="34" charset="0"/>
            <a:cs typeface="Calibri" panose="020F0502020204030204" pitchFamily="34" charset="0"/>
          </a:endParaRPr>
        </a:p>
      </dgm:t>
    </dgm:pt>
    <dgm:pt modelId="{E95C6459-DFAA-4FB6-BAF1-C9C1F35088DD}">
      <dgm:prSet phldrT="[Text]"/>
      <dgm:spPr/>
      <dgm:t>
        <a:bodyPr/>
        <a:lstStyle/>
        <a:p>
          <a:r>
            <a:rPr lang="en-US" dirty="0" smtClean="0">
              <a:latin typeface="Calibri" panose="020F0502020204030204" pitchFamily="34" charset="0"/>
              <a:cs typeface="Calibri" panose="020F0502020204030204" pitchFamily="34" charset="0"/>
            </a:rPr>
            <a:t>Business Promotion</a:t>
          </a:r>
          <a:endParaRPr lang="en-US" dirty="0">
            <a:latin typeface="Calibri" panose="020F0502020204030204" pitchFamily="34" charset="0"/>
            <a:cs typeface="Calibri" panose="020F0502020204030204" pitchFamily="34" charset="0"/>
          </a:endParaRPr>
        </a:p>
      </dgm:t>
    </dgm:pt>
    <dgm:pt modelId="{3F1D0199-A35B-47A0-8789-A4B5D8D1EE64}" type="parTrans" cxnId="{FB7AFFC1-710D-45C8-8D94-120D473F5F1A}">
      <dgm:prSet/>
      <dgm:spPr/>
      <dgm:t>
        <a:bodyPr/>
        <a:lstStyle/>
        <a:p>
          <a:endParaRPr lang="en-US">
            <a:latin typeface="Calibri" panose="020F0502020204030204" pitchFamily="34" charset="0"/>
            <a:cs typeface="Calibri" panose="020F0502020204030204" pitchFamily="34" charset="0"/>
          </a:endParaRPr>
        </a:p>
      </dgm:t>
    </dgm:pt>
    <dgm:pt modelId="{9E754F7B-407F-487D-A11F-39F38E48E6DD}" type="sibTrans" cxnId="{FB7AFFC1-710D-45C8-8D94-120D473F5F1A}">
      <dgm:prSet/>
      <dgm:spPr/>
      <dgm:t>
        <a:bodyPr/>
        <a:lstStyle/>
        <a:p>
          <a:endParaRPr lang="en-US">
            <a:latin typeface="Calibri" panose="020F0502020204030204" pitchFamily="34" charset="0"/>
            <a:cs typeface="Calibri" panose="020F0502020204030204" pitchFamily="34" charset="0"/>
          </a:endParaRPr>
        </a:p>
      </dgm:t>
    </dgm:pt>
    <dgm:pt modelId="{289BD747-3998-4A2A-9DEB-EBCA51B02749}">
      <dgm:prSet phldrT="[Text]"/>
      <dgm:spPr/>
      <dgm:t>
        <a:bodyPr/>
        <a:lstStyle/>
        <a:p>
          <a:r>
            <a:rPr lang="en-US" dirty="0" smtClean="0">
              <a:latin typeface="Calibri" panose="020F0502020204030204" pitchFamily="34" charset="0"/>
              <a:cs typeface="Calibri" panose="020F0502020204030204" pitchFamily="34" charset="0"/>
            </a:rPr>
            <a:t>Direct advertising by companies</a:t>
          </a:r>
          <a:endParaRPr lang="en-US" dirty="0">
            <a:latin typeface="Calibri" panose="020F0502020204030204" pitchFamily="34" charset="0"/>
            <a:cs typeface="Calibri" panose="020F0502020204030204" pitchFamily="34" charset="0"/>
          </a:endParaRPr>
        </a:p>
      </dgm:t>
    </dgm:pt>
    <dgm:pt modelId="{67952DBA-00FE-4F3C-917F-046A367CE038}" type="parTrans" cxnId="{CEDDB51C-D7C2-4828-A748-AD0F26454435}">
      <dgm:prSet/>
      <dgm:spPr/>
      <dgm:t>
        <a:bodyPr/>
        <a:lstStyle/>
        <a:p>
          <a:endParaRPr lang="en-US">
            <a:latin typeface="Calibri" panose="020F0502020204030204" pitchFamily="34" charset="0"/>
            <a:cs typeface="Calibri" panose="020F0502020204030204" pitchFamily="34" charset="0"/>
          </a:endParaRPr>
        </a:p>
      </dgm:t>
    </dgm:pt>
    <dgm:pt modelId="{4DC5235E-970C-408A-9796-5F8B162EE0CF}" type="sibTrans" cxnId="{CEDDB51C-D7C2-4828-A748-AD0F26454435}">
      <dgm:prSet/>
      <dgm:spPr/>
      <dgm:t>
        <a:bodyPr/>
        <a:lstStyle/>
        <a:p>
          <a:endParaRPr lang="en-US">
            <a:latin typeface="Calibri" panose="020F0502020204030204" pitchFamily="34" charset="0"/>
            <a:cs typeface="Calibri" panose="020F0502020204030204" pitchFamily="34" charset="0"/>
          </a:endParaRPr>
        </a:p>
      </dgm:t>
    </dgm:pt>
    <dgm:pt modelId="{1A840BE0-6FD2-4A7A-9BAB-9C178003F539}">
      <dgm:prSet phldrT="[Text]"/>
      <dgm:spPr/>
      <dgm:t>
        <a:bodyPr/>
        <a:lstStyle/>
        <a:p>
          <a:r>
            <a:rPr lang="en-US" dirty="0" smtClean="0">
              <a:latin typeface="Calibri" panose="020F0502020204030204" pitchFamily="34" charset="0"/>
              <a:cs typeface="Calibri" panose="020F0502020204030204" pitchFamily="34" charset="0"/>
            </a:rPr>
            <a:t>User Donations</a:t>
          </a:r>
          <a:endParaRPr lang="en-US" dirty="0">
            <a:latin typeface="Calibri" panose="020F0502020204030204" pitchFamily="34" charset="0"/>
            <a:cs typeface="Calibri" panose="020F0502020204030204" pitchFamily="34" charset="0"/>
          </a:endParaRPr>
        </a:p>
      </dgm:t>
    </dgm:pt>
    <dgm:pt modelId="{0093BDEF-6F69-4CDA-8D0A-8DE6DAD75E0A}" type="parTrans" cxnId="{45A62EB7-A9C0-431A-82A6-B21CE0A162BA}">
      <dgm:prSet/>
      <dgm:spPr/>
      <dgm:t>
        <a:bodyPr/>
        <a:lstStyle/>
        <a:p>
          <a:endParaRPr lang="en-US">
            <a:latin typeface="Calibri" panose="020F0502020204030204" pitchFamily="34" charset="0"/>
            <a:cs typeface="Calibri" panose="020F0502020204030204" pitchFamily="34" charset="0"/>
          </a:endParaRPr>
        </a:p>
      </dgm:t>
    </dgm:pt>
    <dgm:pt modelId="{821F2D6F-C18B-47B0-97F6-2F3AC6FEC096}" type="sibTrans" cxnId="{45A62EB7-A9C0-431A-82A6-B21CE0A162BA}">
      <dgm:prSet/>
      <dgm:spPr/>
      <dgm:t>
        <a:bodyPr/>
        <a:lstStyle/>
        <a:p>
          <a:endParaRPr lang="en-US">
            <a:latin typeface="Calibri" panose="020F0502020204030204" pitchFamily="34" charset="0"/>
            <a:cs typeface="Calibri" panose="020F0502020204030204" pitchFamily="34" charset="0"/>
          </a:endParaRPr>
        </a:p>
      </dgm:t>
    </dgm:pt>
    <dgm:pt modelId="{C4820F22-5212-4550-B7C6-FC2309B5041D}">
      <dgm:prSet phldrT="[Text]"/>
      <dgm:spPr/>
      <dgm:t>
        <a:bodyPr/>
        <a:lstStyle/>
        <a:p>
          <a:r>
            <a:rPr lang="en-US" dirty="0" smtClean="0">
              <a:latin typeface="Calibri" panose="020F0502020204030204" pitchFamily="34" charset="0"/>
              <a:cs typeface="Calibri" panose="020F0502020204030204" pitchFamily="34" charset="0"/>
            </a:rPr>
            <a:t>Third party source of income</a:t>
          </a:r>
          <a:endParaRPr lang="en-US" dirty="0">
            <a:latin typeface="Calibri" panose="020F0502020204030204" pitchFamily="34" charset="0"/>
            <a:cs typeface="Calibri" panose="020F0502020204030204" pitchFamily="34" charset="0"/>
          </a:endParaRPr>
        </a:p>
      </dgm:t>
    </dgm:pt>
    <dgm:pt modelId="{547E008F-A2DB-40C0-A0AD-2A62A65ABEE4}" type="parTrans" cxnId="{D7A6B859-A5E5-4940-89C6-2CBE4FE2D00C}">
      <dgm:prSet/>
      <dgm:spPr/>
      <dgm:t>
        <a:bodyPr/>
        <a:lstStyle/>
        <a:p>
          <a:endParaRPr lang="en-US">
            <a:latin typeface="Calibri" panose="020F0502020204030204" pitchFamily="34" charset="0"/>
            <a:cs typeface="Calibri" panose="020F0502020204030204" pitchFamily="34" charset="0"/>
          </a:endParaRPr>
        </a:p>
      </dgm:t>
    </dgm:pt>
    <dgm:pt modelId="{20DE73D7-E4ED-4F24-A3C1-E1938E9F0272}" type="sibTrans" cxnId="{D7A6B859-A5E5-4940-89C6-2CBE4FE2D00C}">
      <dgm:prSet/>
      <dgm:spPr/>
      <dgm:t>
        <a:bodyPr/>
        <a:lstStyle/>
        <a:p>
          <a:endParaRPr lang="en-US">
            <a:latin typeface="Calibri" panose="020F0502020204030204" pitchFamily="34" charset="0"/>
            <a:cs typeface="Calibri" panose="020F0502020204030204" pitchFamily="34" charset="0"/>
          </a:endParaRPr>
        </a:p>
      </dgm:t>
    </dgm:pt>
    <dgm:pt modelId="{7B79B7B8-6CC7-44EE-BD26-3B5D95B04D46}">
      <dgm:prSet phldrT="[Text]"/>
      <dgm:spPr/>
      <dgm:t>
        <a:bodyPr/>
        <a:lstStyle/>
        <a:p>
          <a:r>
            <a:rPr lang="en-US" dirty="0" smtClean="0">
              <a:latin typeface="Calibri" panose="020F0502020204030204" pitchFamily="34" charset="0"/>
              <a:cs typeface="Calibri" panose="020F0502020204030204" pitchFamily="34" charset="0"/>
            </a:rPr>
            <a:t>Ad Monetization</a:t>
          </a:r>
          <a:endParaRPr lang="en-US" dirty="0">
            <a:latin typeface="Calibri" panose="020F0502020204030204" pitchFamily="34" charset="0"/>
            <a:cs typeface="Calibri" panose="020F0502020204030204" pitchFamily="34" charset="0"/>
          </a:endParaRPr>
        </a:p>
      </dgm:t>
    </dgm:pt>
    <dgm:pt modelId="{9014FAD8-8207-4D43-ACE7-56F0520A020C}" type="parTrans" cxnId="{D78B2E0F-D8AE-490B-A886-4697B33E69B9}">
      <dgm:prSet/>
      <dgm:spPr/>
      <dgm:t>
        <a:bodyPr/>
        <a:lstStyle/>
        <a:p>
          <a:endParaRPr lang="en-US">
            <a:latin typeface="Calibri" panose="020F0502020204030204" pitchFamily="34" charset="0"/>
            <a:cs typeface="Calibri" panose="020F0502020204030204" pitchFamily="34" charset="0"/>
          </a:endParaRPr>
        </a:p>
      </dgm:t>
    </dgm:pt>
    <dgm:pt modelId="{EAA7F767-68A8-46ED-918D-6183B7289CC7}" type="sibTrans" cxnId="{D78B2E0F-D8AE-490B-A886-4697B33E69B9}">
      <dgm:prSet/>
      <dgm:spPr/>
      <dgm:t>
        <a:bodyPr/>
        <a:lstStyle/>
        <a:p>
          <a:endParaRPr lang="en-US">
            <a:latin typeface="Calibri" panose="020F0502020204030204" pitchFamily="34" charset="0"/>
            <a:cs typeface="Calibri" panose="020F0502020204030204" pitchFamily="34" charset="0"/>
          </a:endParaRPr>
        </a:p>
      </dgm:t>
    </dgm:pt>
    <dgm:pt modelId="{87138FE0-E5DF-4EF7-9DF2-B779E1D84265}" type="pres">
      <dgm:prSet presAssocID="{4D88E9AF-E336-4263-B2F3-A535023195B5}" presName="linear" presStyleCnt="0">
        <dgm:presLayoutVars>
          <dgm:animLvl val="lvl"/>
          <dgm:resizeHandles val="exact"/>
        </dgm:presLayoutVars>
      </dgm:prSet>
      <dgm:spPr/>
      <dgm:t>
        <a:bodyPr/>
        <a:lstStyle/>
        <a:p>
          <a:endParaRPr lang="en-US"/>
        </a:p>
      </dgm:t>
    </dgm:pt>
    <dgm:pt modelId="{5A8D4492-9DA2-4680-B359-ABE86A945DFE}" type="pres">
      <dgm:prSet presAssocID="{2214341C-B5FB-46B4-A0F3-ED7D4C47D36A}" presName="parentText" presStyleLbl="node1" presStyleIdx="0" presStyleCnt="4">
        <dgm:presLayoutVars>
          <dgm:chMax val="0"/>
          <dgm:bulletEnabled val="1"/>
        </dgm:presLayoutVars>
      </dgm:prSet>
      <dgm:spPr/>
      <dgm:t>
        <a:bodyPr/>
        <a:lstStyle/>
        <a:p>
          <a:endParaRPr lang="en-US"/>
        </a:p>
      </dgm:t>
    </dgm:pt>
    <dgm:pt modelId="{03367F74-CCA3-4642-997E-253E9C92FEAE}" type="pres">
      <dgm:prSet presAssocID="{2214341C-B5FB-46B4-A0F3-ED7D4C47D36A}" presName="childText" presStyleLbl="revTx" presStyleIdx="0" presStyleCnt="3">
        <dgm:presLayoutVars>
          <dgm:bulletEnabled val="1"/>
        </dgm:presLayoutVars>
      </dgm:prSet>
      <dgm:spPr/>
      <dgm:t>
        <a:bodyPr/>
        <a:lstStyle/>
        <a:p>
          <a:endParaRPr lang="en-US"/>
        </a:p>
      </dgm:t>
    </dgm:pt>
    <dgm:pt modelId="{05070561-58E8-4CDC-9BD9-AE307C72B4FC}" type="pres">
      <dgm:prSet presAssocID="{E95C6459-DFAA-4FB6-BAF1-C9C1F35088DD}" presName="parentText" presStyleLbl="node1" presStyleIdx="1" presStyleCnt="4">
        <dgm:presLayoutVars>
          <dgm:chMax val="0"/>
          <dgm:bulletEnabled val="1"/>
        </dgm:presLayoutVars>
      </dgm:prSet>
      <dgm:spPr/>
      <dgm:t>
        <a:bodyPr/>
        <a:lstStyle/>
        <a:p>
          <a:endParaRPr lang="en-US"/>
        </a:p>
      </dgm:t>
    </dgm:pt>
    <dgm:pt modelId="{63FBCACC-FA26-4C00-B47F-B6AD11A08F68}" type="pres">
      <dgm:prSet presAssocID="{E95C6459-DFAA-4FB6-BAF1-C9C1F35088DD}" presName="childText" presStyleLbl="revTx" presStyleIdx="1" presStyleCnt="3">
        <dgm:presLayoutVars>
          <dgm:bulletEnabled val="1"/>
        </dgm:presLayoutVars>
      </dgm:prSet>
      <dgm:spPr/>
      <dgm:t>
        <a:bodyPr/>
        <a:lstStyle/>
        <a:p>
          <a:endParaRPr lang="en-US"/>
        </a:p>
      </dgm:t>
    </dgm:pt>
    <dgm:pt modelId="{09BB6BA3-B9E1-4B13-8271-90DBB3972AFC}" type="pres">
      <dgm:prSet presAssocID="{1A840BE0-6FD2-4A7A-9BAB-9C178003F539}" presName="parentText" presStyleLbl="node1" presStyleIdx="2" presStyleCnt="4">
        <dgm:presLayoutVars>
          <dgm:chMax val="0"/>
          <dgm:bulletEnabled val="1"/>
        </dgm:presLayoutVars>
      </dgm:prSet>
      <dgm:spPr/>
      <dgm:t>
        <a:bodyPr/>
        <a:lstStyle/>
        <a:p>
          <a:endParaRPr lang="en-US"/>
        </a:p>
      </dgm:t>
    </dgm:pt>
    <dgm:pt modelId="{AE7A9FB9-B0D5-410F-8F77-1544611EEE47}" type="pres">
      <dgm:prSet presAssocID="{1A840BE0-6FD2-4A7A-9BAB-9C178003F539}" presName="childText" presStyleLbl="revTx" presStyleIdx="2" presStyleCnt="3">
        <dgm:presLayoutVars>
          <dgm:bulletEnabled val="1"/>
        </dgm:presLayoutVars>
      </dgm:prSet>
      <dgm:spPr/>
      <dgm:t>
        <a:bodyPr/>
        <a:lstStyle/>
        <a:p>
          <a:endParaRPr lang="en-US"/>
        </a:p>
      </dgm:t>
    </dgm:pt>
    <dgm:pt modelId="{B7C36C94-17B5-4673-82B1-B4B52A4C6868}" type="pres">
      <dgm:prSet presAssocID="{7B79B7B8-6CC7-44EE-BD26-3B5D95B04D46}" presName="parentText" presStyleLbl="node1" presStyleIdx="3" presStyleCnt="4">
        <dgm:presLayoutVars>
          <dgm:chMax val="0"/>
          <dgm:bulletEnabled val="1"/>
        </dgm:presLayoutVars>
      </dgm:prSet>
      <dgm:spPr/>
      <dgm:t>
        <a:bodyPr/>
        <a:lstStyle/>
        <a:p>
          <a:endParaRPr lang="en-US"/>
        </a:p>
      </dgm:t>
    </dgm:pt>
  </dgm:ptLst>
  <dgm:cxnLst>
    <dgm:cxn modelId="{63ADEC3B-3B5D-4A57-856C-EB94D3A03CB6}" type="presOf" srcId="{C4820F22-5212-4550-B7C6-FC2309B5041D}" destId="{AE7A9FB9-B0D5-410F-8F77-1544611EEE47}" srcOrd="0" destOrd="0" presId="urn:microsoft.com/office/officeart/2005/8/layout/vList2"/>
    <dgm:cxn modelId="{D78B2E0F-D8AE-490B-A886-4697B33E69B9}" srcId="{4D88E9AF-E336-4263-B2F3-A535023195B5}" destId="{7B79B7B8-6CC7-44EE-BD26-3B5D95B04D46}" srcOrd="3" destOrd="0" parTransId="{9014FAD8-8207-4D43-ACE7-56F0520A020C}" sibTransId="{EAA7F767-68A8-46ED-918D-6183B7289CC7}"/>
    <dgm:cxn modelId="{FB7AFFC1-710D-45C8-8D94-120D473F5F1A}" srcId="{4D88E9AF-E336-4263-B2F3-A535023195B5}" destId="{E95C6459-DFAA-4FB6-BAF1-C9C1F35088DD}" srcOrd="1" destOrd="0" parTransId="{3F1D0199-A35B-47A0-8789-A4B5D8D1EE64}" sibTransId="{9E754F7B-407F-487D-A11F-39F38E48E6DD}"/>
    <dgm:cxn modelId="{F7DAB236-5DE3-4A60-938A-C83245CFC838}" type="presOf" srcId="{0C690D14-279F-448D-AE39-31A2F1FBA3AD}" destId="{03367F74-CCA3-4642-997E-253E9C92FEAE}" srcOrd="0" destOrd="0" presId="urn:microsoft.com/office/officeart/2005/8/layout/vList2"/>
    <dgm:cxn modelId="{1EFD1592-734E-4592-A071-F47F27E685BE}" type="presOf" srcId="{1A840BE0-6FD2-4A7A-9BAB-9C178003F539}" destId="{09BB6BA3-B9E1-4B13-8271-90DBB3972AFC}" srcOrd="0" destOrd="0" presId="urn:microsoft.com/office/officeart/2005/8/layout/vList2"/>
    <dgm:cxn modelId="{CEDDB51C-D7C2-4828-A748-AD0F26454435}" srcId="{E95C6459-DFAA-4FB6-BAF1-C9C1F35088DD}" destId="{289BD747-3998-4A2A-9DEB-EBCA51B02749}" srcOrd="0" destOrd="0" parTransId="{67952DBA-00FE-4F3C-917F-046A367CE038}" sibTransId="{4DC5235E-970C-408A-9796-5F8B162EE0CF}"/>
    <dgm:cxn modelId="{B1CDCB79-75AC-44D4-BF0B-5DCF2D12D8D0}" srcId="{4D88E9AF-E336-4263-B2F3-A535023195B5}" destId="{2214341C-B5FB-46B4-A0F3-ED7D4C47D36A}" srcOrd="0" destOrd="0" parTransId="{EFDABC49-23D7-4FE2-A433-545823B97748}" sibTransId="{7EA2EC4B-F188-4770-8389-E3F3AB5C16AA}"/>
    <dgm:cxn modelId="{D5DB90C2-3601-4FC1-8C8F-ED551A6EC194}" type="presOf" srcId="{289BD747-3998-4A2A-9DEB-EBCA51B02749}" destId="{63FBCACC-FA26-4C00-B47F-B6AD11A08F68}" srcOrd="0" destOrd="0" presId="urn:microsoft.com/office/officeart/2005/8/layout/vList2"/>
    <dgm:cxn modelId="{282BBF7F-36A4-475E-AD8F-FFCDFC3F0CD6}" type="presOf" srcId="{7B79B7B8-6CC7-44EE-BD26-3B5D95B04D46}" destId="{B7C36C94-17B5-4673-82B1-B4B52A4C6868}" srcOrd="0" destOrd="0" presId="urn:microsoft.com/office/officeart/2005/8/layout/vList2"/>
    <dgm:cxn modelId="{B56A64B2-91C1-4824-AC79-EDE7B0D9C9EC}" srcId="{2214341C-B5FB-46B4-A0F3-ED7D4C47D36A}" destId="{0C690D14-279F-448D-AE39-31A2F1FBA3AD}" srcOrd="0" destOrd="0" parTransId="{99F5277A-7210-4F1B-8A03-E4118CD64DED}" sibTransId="{0CB9E862-7962-4695-A2AF-025621C08ABB}"/>
    <dgm:cxn modelId="{45A62EB7-A9C0-431A-82A6-B21CE0A162BA}" srcId="{4D88E9AF-E336-4263-B2F3-A535023195B5}" destId="{1A840BE0-6FD2-4A7A-9BAB-9C178003F539}" srcOrd="2" destOrd="0" parTransId="{0093BDEF-6F69-4CDA-8D0A-8DE6DAD75E0A}" sibTransId="{821F2D6F-C18B-47B0-97F6-2F3AC6FEC096}"/>
    <dgm:cxn modelId="{4C9E7344-5BAC-4FF4-870A-9895F8E172B2}" type="presOf" srcId="{2214341C-B5FB-46B4-A0F3-ED7D4C47D36A}" destId="{5A8D4492-9DA2-4680-B359-ABE86A945DFE}" srcOrd="0" destOrd="0" presId="urn:microsoft.com/office/officeart/2005/8/layout/vList2"/>
    <dgm:cxn modelId="{59748A81-400C-4925-84B8-BC6D6F0C4D46}" type="presOf" srcId="{E95C6459-DFAA-4FB6-BAF1-C9C1F35088DD}" destId="{05070561-58E8-4CDC-9BD9-AE307C72B4FC}" srcOrd="0" destOrd="0" presId="urn:microsoft.com/office/officeart/2005/8/layout/vList2"/>
    <dgm:cxn modelId="{D7A6B859-A5E5-4940-89C6-2CBE4FE2D00C}" srcId="{1A840BE0-6FD2-4A7A-9BAB-9C178003F539}" destId="{C4820F22-5212-4550-B7C6-FC2309B5041D}" srcOrd="0" destOrd="0" parTransId="{547E008F-A2DB-40C0-A0AD-2A62A65ABEE4}" sibTransId="{20DE73D7-E4ED-4F24-A3C1-E1938E9F0272}"/>
    <dgm:cxn modelId="{6269CFD9-9839-456F-BA82-155548C8DBF6}" type="presOf" srcId="{4D88E9AF-E336-4263-B2F3-A535023195B5}" destId="{87138FE0-E5DF-4EF7-9DF2-B779E1D84265}" srcOrd="0" destOrd="0" presId="urn:microsoft.com/office/officeart/2005/8/layout/vList2"/>
    <dgm:cxn modelId="{8F5E0042-4989-4C4B-AA17-698C6964C741}" type="presParOf" srcId="{87138FE0-E5DF-4EF7-9DF2-B779E1D84265}" destId="{5A8D4492-9DA2-4680-B359-ABE86A945DFE}" srcOrd="0" destOrd="0" presId="urn:microsoft.com/office/officeart/2005/8/layout/vList2"/>
    <dgm:cxn modelId="{F9AF1220-517C-4120-821F-8A36BE9DB5F8}" type="presParOf" srcId="{87138FE0-E5DF-4EF7-9DF2-B779E1D84265}" destId="{03367F74-CCA3-4642-997E-253E9C92FEAE}" srcOrd="1" destOrd="0" presId="urn:microsoft.com/office/officeart/2005/8/layout/vList2"/>
    <dgm:cxn modelId="{CD0053ED-9BDD-44F3-953A-94B07C71E5DC}" type="presParOf" srcId="{87138FE0-E5DF-4EF7-9DF2-B779E1D84265}" destId="{05070561-58E8-4CDC-9BD9-AE307C72B4FC}" srcOrd="2" destOrd="0" presId="urn:microsoft.com/office/officeart/2005/8/layout/vList2"/>
    <dgm:cxn modelId="{BF4F90DD-B8EB-44A3-822F-FA33D6494050}" type="presParOf" srcId="{87138FE0-E5DF-4EF7-9DF2-B779E1D84265}" destId="{63FBCACC-FA26-4C00-B47F-B6AD11A08F68}" srcOrd="3" destOrd="0" presId="urn:microsoft.com/office/officeart/2005/8/layout/vList2"/>
    <dgm:cxn modelId="{A2DE2173-1455-4E76-B2E6-41ADD1267AE1}" type="presParOf" srcId="{87138FE0-E5DF-4EF7-9DF2-B779E1D84265}" destId="{09BB6BA3-B9E1-4B13-8271-90DBB3972AFC}" srcOrd="4" destOrd="0" presId="urn:microsoft.com/office/officeart/2005/8/layout/vList2"/>
    <dgm:cxn modelId="{C3D923FC-752F-43F5-85A0-F86E5583765E}" type="presParOf" srcId="{87138FE0-E5DF-4EF7-9DF2-B779E1D84265}" destId="{AE7A9FB9-B0D5-410F-8F77-1544611EEE47}" srcOrd="5" destOrd="0" presId="urn:microsoft.com/office/officeart/2005/8/layout/vList2"/>
    <dgm:cxn modelId="{47EB2230-ECF1-4D8E-9594-AAB1720DDF66}" type="presParOf" srcId="{87138FE0-E5DF-4EF7-9DF2-B779E1D84265}" destId="{B7C36C94-17B5-4673-82B1-B4B52A4C686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84F01-99C6-4579-9263-8373A6F7398C}" type="doc">
      <dgm:prSet loTypeId="urn:microsoft.com/office/officeart/2008/layout/VerticalAccentList" loCatId="list" qsTypeId="urn:microsoft.com/office/officeart/2005/8/quickstyle/simple1" qsCatId="simple" csTypeId="urn:microsoft.com/office/officeart/2005/8/colors/accent6_3" csCatId="accent6" phldr="1"/>
      <dgm:spPr/>
      <dgm:t>
        <a:bodyPr/>
        <a:lstStyle/>
        <a:p>
          <a:endParaRPr lang="en-US"/>
        </a:p>
      </dgm:t>
    </dgm:pt>
    <dgm:pt modelId="{D09E2C94-3D5C-4911-8408-0FD6B4D0A242}">
      <dgm:prSet phldrT="[Text]"/>
      <dgm:spPr/>
      <dgm:t>
        <a:bodyPr/>
        <a:lstStyle/>
        <a:p>
          <a:r>
            <a:rPr lang="en-US" dirty="0" smtClean="0">
              <a:latin typeface="Calibri" panose="020F0502020204030204" pitchFamily="34" charset="0"/>
              <a:cs typeface="Calibri" panose="020F0502020204030204" pitchFamily="34" charset="0"/>
            </a:rPr>
            <a:t>Differentiating risk potential</a:t>
          </a:r>
          <a:endParaRPr lang="en-US" dirty="0">
            <a:latin typeface="Calibri" panose="020F0502020204030204" pitchFamily="34" charset="0"/>
            <a:cs typeface="Calibri" panose="020F0502020204030204" pitchFamily="34" charset="0"/>
          </a:endParaRPr>
        </a:p>
      </dgm:t>
    </dgm:pt>
    <dgm:pt modelId="{83919E0B-3FF8-4261-947E-E392957A95CC}" type="parTrans" cxnId="{0323E373-4FBB-468C-AC31-9F3D67126444}">
      <dgm:prSet/>
      <dgm:spPr/>
      <dgm:t>
        <a:bodyPr/>
        <a:lstStyle/>
        <a:p>
          <a:endParaRPr lang="en-US">
            <a:latin typeface="Calibri" panose="020F0502020204030204" pitchFamily="34" charset="0"/>
            <a:cs typeface="Calibri" panose="020F0502020204030204" pitchFamily="34" charset="0"/>
          </a:endParaRPr>
        </a:p>
      </dgm:t>
    </dgm:pt>
    <dgm:pt modelId="{6085F0DA-5157-4241-B0E1-8783C169AE11}" type="sibTrans" cxnId="{0323E373-4FBB-468C-AC31-9F3D67126444}">
      <dgm:prSet/>
      <dgm:spPr/>
      <dgm:t>
        <a:bodyPr/>
        <a:lstStyle/>
        <a:p>
          <a:endParaRPr lang="en-US">
            <a:latin typeface="Calibri" panose="020F0502020204030204" pitchFamily="34" charset="0"/>
            <a:cs typeface="Calibri" panose="020F0502020204030204" pitchFamily="34" charset="0"/>
          </a:endParaRPr>
        </a:p>
      </dgm:t>
    </dgm:pt>
    <dgm:pt modelId="{CEA025F2-B23A-4F73-A2FC-9E88863B4477}">
      <dgm:prSet phldrT="[Text]"/>
      <dgm:spPr/>
      <dgm:t>
        <a:bodyPr/>
        <a:lstStyle/>
        <a:p>
          <a:r>
            <a:rPr lang="en-US" dirty="0" smtClean="0">
              <a:latin typeface="Calibri" panose="020F0502020204030204" pitchFamily="34" charset="0"/>
              <a:cs typeface="Calibri" panose="020F0502020204030204" pitchFamily="34" charset="0"/>
            </a:rPr>
            <a:t>Moral hazard</a:t>
          </a:r>
        </a:p>
      </dgm:t>
    </dgm:pt>
    <dgm:pt modelId="{E9FB7CE2-C7A1-42EA-9E03-D810A3BEF281}" type="parTrans" cxnId="{E3273F87-7FC0-4912-AB15-D6992520DC5F}">
      <dgm:prSet/>
      <dgm:spPr/>
      <dgm:t>
        <a:bodyPr/>
        <a:lstStyle/>
        <a:p>
          <a:endParaRPr lang="en-US">
            <a:latin typeface="Calibri" panose="020F0502020204030204" pitchFamily="34" charset="0"/>
            <a:cs typeface="Calibri" panose="020F0502020204030204" pitchFamily="34" charset="0"/>
          </a:endParaRPr>
        </a:p>
      </dgm:t>
    </dgm:pt>
    <dgm:pt modelId="{56FB1C60-AA61-42B2-BA7C-7E02615A799E}" type="sibTrans" cxnId="{E3273F87-7FC0-4912-AB15-D6992520DC5F}">
      <dgm:prSet/>
      <dgm:spPr/>
      <dgm:t>
        <a:bodyPr/>
        <a:lstStyle/>
        <a:p>
          <a:endParaRPr lang="en-US">
            <a:latin typeface="Calibri" panose="020F0502020204030204" pitchFamily="34" charset="0"/>
            <a:cs typeface="Calibri" panose="020F0502020204030204" pitchFamily="34" charset="0"/>
          </a:endParaRPr>
        </a:p>
      </dgm:t>
    </dgm:pt>
    <dgm:pt modelId="{5DE34DE0-A227-43EC-AD71-DBCF5205F04C}">
      <dgm:prSet phldrT="[Text]"/>
      <dgm:spPr/>
      <dgm:t>
        <a:bodyPr/>
        <a:lstStyle/>
        <a:p>
          <a:r>
            <a:rPr lang="en-US" dirty="0" smtClean="0">
              <a:latin typeface="Calibri" panose="020F0502020204030204" pitchFamily="34" charset="0"/>
              <a:cs typeface="Calibri" panose="020F0502020204030204" pitchFamily="34" charset="0"/>
            </a:rPr>
            <a:t>Impact of adverse event across multiple brands</a:t>
          </a:r>
          <a:endParaRPr lang="en-US" dirty="0">
            <a:latin typeface="Calibri" panose="020F0502020204030204" pitchFamily="34" charset="0"/>
            <a:cs typeface="Calibri" panose="020F0502020204030204" pitchFamily="34" charset="0"/>
          </a:endParaRPr>
        </a:p>
      </dgm:t>
    </dgm:pt>
    <dgm:pt modelId="{544177FB-BA8F-475B-BD21-BDEB1A4A6C0E}" type="parTrans" cxnId="{A0F6A83D-A397-46BC-B453-C6E5CA16CBAA}">
      <dgm:prSet/>
      <dgm:spPr/>
      <dgm:t>
        <a:bodyPr/>
        <a:lstStyle/>
        <a:p>
          <a:endParaRPr lang="en-US">
            <a:latin typeface="Calibri" panose="020F0502020204030204" pitchFamily="34" charset="0"/>
            <a:cs typeface="Calibri" panose="020F0502020204030204" pitchFamily="34" charset="0"/>
          </a:endParaRPr>
        </a:p>
      </dgm:t>
    </dgm:pt>
    <dgm:pt modelId="{9491E06C-78DC-4C2F-801D-5A47CC778645}" type="sibTrans" cxnId="{A0F6A83D-A397-46BC-B453-C6E5CA16CBAA}">
      <dgm:prSet/>
      <dgm:spPr/>
      <dgm:t>
        <a:bodyPr/>
        <a:lstStyle/>
        <a:p>
          <a:endParaRPr lang="en-US">
            <a:latin typeface="Calibri" panose="020F0502020204030204" pitchFamily="34" charset="0"/>
            <a:cs typeface="Calibri" panose="020F0502020204030204" pitchFamily="34" charset="0"/>
          </a:endParaRPr>
        </a:p>
      </dgm:t>
    </dgm:pt>
    <dgm:pt modelId="{1F2337A0-E6D4-40FC-8EB1-96DD24AC4A7C}">
      <dgm:prSet phldrT="[Text]"/>
      <dgm:spPr/>
      <dgm:t>
        <a:bodyPr/>
        <a:lstStyle/>
        <a:p>
          <a:r>
            <a:rPr lang="en-US" smtClean="0">
              <a:latin typeface="Calibri" panose="020F0502020204030204" pitchFamily="34" charset="0"/>
              <a:cs typeface="Calibri" panose="020F0502020204030204" pitchFamily="34" charset="0"/>
            </a:rPr>
            <a:t>Difficult to quantify</a:t>
          </a:r>
          <a:endParaRPr lang="en-US" dirty="0" smtClean="0">
            <a:latin typeface="Calibri" panose="020F0502020204030204" pitchFamily="34" charset="0"/>
            <a:cs typeface="Calibri" panose="020F0502020204030204" pitchFamily="34" charset="0"/>
          </a:endParaRPr>
        </a:p>
      </dgm:t>
    </dgm:pt>
    <dgm:pt modelId="{1D951E99-5A89-460C-9931-3E031AC20B26}" type="parTrans" cxnId="{3CCD1030-E8FC-4695-8DD8-536245F9A3DA}">
      <dgm:prSet/>
      <dgm:spPr/>
      <dgm:t>
        <a:bodyPr/>
        <a:lstStyle/>
        <a:p>
          <a:endParaRPr lang="en-US">
            <a:latin typeface="Calibri" panose="020F0502020204030204" pitchFamily="34" charset="0"/>
            <a:cs typeface="Calibri" panose="020F0502020204030204" pitchFamily="34" charset="0"/>
          </a:endParaRPr>
        </a:p>
      </dgm:t>
    </dgm:pt>
    <dgm:pt modelId="{3881E696-1585-4270-B8CF-22D66A4434C3}" type="sibTrans" cxnId="{3CCD1030-E8FC-4695-8DD8-536245F9A3DA}">
      <dgm:prSet/>
      <dgm:spPr/>
      <dgm:t>
        <a:bodyPr/>
        <a:lstStyle/>
        <a:p>
          <a:endParaRPr lang="en-US">
            <a:latin typeface="Calibri" panose="020F0502020204030204" pitchFamily="34" charset="0"/>
            <a:cs typeface="Calibri" panose="020F0502020204030204" pitchFamily="34" charset="0"/>
          </a:endParaRPr>
        </a:p>
      </dgm:t>
    </dgm:pt>
    <dgm:pt modelId="{DFD56812-9F4A-40BC-8826-99DCBA2C6249}" type="pres">
      <dgm:prSet presAssocID="{CF384F01-99C6-4579-9263-8373A6F7398C}" presName="Name0" presStyleCnt="0">
        <dgm:presLayoutVars>
          <dgm:chMax/>
          <dgm:chPref/>
          <dgm:dir/>
        </dgm:presLayoutVars>
      </dgm:prSet>
      <dgm:spPr/>
      <dgm:t>
        <a:bodyPr/>
        <a:lstStyle/>
        <a:p>
          <a:endParaRPr lang="en-US"/>
        </a:p>
      </dgm:t>
    </dgm:pt>
    <dgm:pt modelId="{F0E42702-5995-44ED-8DB8-D52877A1EC59}" type="pres">
      <dgm:prSet presAssocID="{D09E2C94-3D5C-4911-8408-0FD6B4D0A242}" presName="parenttextcomposite" presStyleCnt="0"/>
      <dgm:spPr/>
      <dgm:t>
        <a:bodyPr/>
        <a:lstStyle/>
        <a:p>
          <a:endParaRPr lang="en-US"/>
        </a:p>
      </dgm:t>
    </dgm:pt>
    <dgm:pt modelId="{144C41EC-F028-4A14-AB90-FA56D59365A9}" type="pres">
      <dgm:prSet presAssocID="{D09E2C94-3D5C-4911-8408-0FD6B4D0A242}" presName="parenttext" presStyleLbl="revTx" presStyleIdx="0" presStyleCnt="4">
        <dgm:presLayoutVars>
          <dgm:chMax/>
          <dgm:chPref val="2"/>
          <dgm:bulletEnabled val="1"/>
        </dgm:presLayoutVars>
      </dgm:prSet>
      <dgm:spPr/>
      <dgm:t>
        <a:bodyPr/>
        <a:lstStyle/>
        <a:p>
          <a:endParaRPr lang="en-US"/>
        </a:p>
      </dgm:t>
    </dgm:pt>
    <dgm:pt modelId="{F788BD3E-6EA9-4D88-8410-D42C46F6C50C}" type="pres">
      <dgm:prSet presAssocID="{D09E2C94-3D5C-4911-8408-0FD6B4D0A242}" presName="parallelogramComposite" presStyleCnt="0"/>
      <dgm:spPr/>
      <dgm:t>
        <a:bodyPr/>
        <a:lstStyle/>
        <a:p>
          <a:endParaRPr lang="en-US"/>
        </a:p>
      </dgm:t>
    </dgm:pt>
    <dgm:pt modelId="{D5AC0654-8C84-4B60-B3BA-3526F9959099}" type="pres">
      <dgm:prSet presAssocID="{D09E2C94-3D5C-4911-8408-0FD6B4D0A242}" presName="parallelogram1" presStyleLbl="alignNode1" presStyleIdx="0" presStyleCnt="28"/>
      <dgm:spPr/>
      <dgm:t>
        <a:bodyPr/>
        <a:lstStyle/>
        <a:p>
          <a:endParaRPr lang="en-US"/>
        </a:p>
      </dgm:t>
    </dgm:pt>
    <dgm:pt modelId="{B95CDD87-5D9E-4E9D-8072-FCC38D7E9E79}" type="pres">
      <dgm:prSet presAssocID="{D09E2C94-3D5C-4911-8408-0FD6B4D0A242}" presName="parallelogram2" presStyleLbl="alignNode1" presStyleIdx="1" presStyleCnt="28"/>
      <dgm:spPr/>
      <dgm:t>
        <a:bodyPr/>
        <a:lstStyle/>
        <a:p>
          <a:endParaRPr lang="en-US"/>
        </a:p>
      </dgm:t>
    </dgm:pt>
    <dgm:pt modelId="{60D47625-5F59-4260-B591-5F9CBC0B4EE1}" type="pres">
      <dgm:prSet presAssocID="{D09E2C94-3D5C-4911-8408-0FD6B4D0A242}" presName="parallelogram3" presStyleLbl="alignNode1" presStyleIdx="2" presStyleCnt="28"/>
      <dgm:spPr/>
      <dgm:t>
        <a:bodyPr/>
        <a:lstStyle/>
        <a:p>
          <a:endParaRPr lang="en-US"/>
        </a:p>
      </dgm:t>
    </dgm:pt>
    <dgm:pt modelId="{D44BB8B5-B959-4071-836F-F44B43F02E29}" type="pres">
      <dgm:prSet presAssocID="{D09E2C94-3D5C-4911-8408-0FD6B4D0A242}" presName="parallelogram4" presStyleLbl="alignNode1" presStyleIdx="3" presStyleCnt="28"/>
      <dgm:spPr/>
      <dgm:t>
        <a:bodyPr/>
        <a:lstStyle/>
        <a:p>
          <a:endParaRPr lang="en-US"/>
        </a:p>
      </dgm:t>
    </dgm:pt>
    <dgm:pt modelId="{FA981B4B-CD5E-421A-B48C-93D51B364BA5}" type="pres">
      <dgm:prSet presAssocID="{D09E2C94-3D5C-4911-8408-0FD6B4D0A242}" presName="parallelogram5" presStyleLbl="alignNode1" presStyleIdx="4" presStyleCnt="28"/>
      <dgm:spPr/>
      <dgm:t>
        <a:bodyPr/>
        <a:lstStyle/>
        <a:p>
          <a:endParaRPr lang="en-US"/>
        </a:p>
      </dgm:t>
    </dgm:pt>
    <dgm:pt modelId="{E7EF1094-6D77-427A-B192-EF478E208405}" type="pres">
      <dgm:prSet presAssocID="{D09E2C94-3D5C-4911-8408-0FD6B4D0A242}" presName="parallelogram6" presStyleLbl="alignNode1" presStyleIdx="5" presStyleCnt="28"/>
      <dgm:spPr/>
      <dgm:t>
        <a:bodyPr/>
        <a:lstStyle/>
        <a:p>
          <a:endParaRPr lang="en-US"/>
        </a:p>
      </dgm:t>
    </dgm:pt>
    <dgm:pt modelId="{AC002B8C-12CF-4C23-A938-2AD55E4BD76B}" type="pres">
      <dgm:prSet presAssocID="{D09E2C94-3D5C-4911-8408-0FD6B4D0A242}" presName="parallelogram7" presStyleLbl="alignNode1" presStyleIdx="6" presStyleCnt="28"/>
      <dgm:spPr/>
      <dgm:t>
        <a:bodyPr/>
        <a:lstStyle/>
        <a:p>
          <a:endParaRPr lang="en-US"/>
        </a:p>
      </dgm:t>
    </dgm:pt>
    <dgm:pt modelId="{271A075C-CC6B-4E2D-84B5-91D214C297E0}" type="pres">
      <dgm:prSet presAssocID="{6085F0DA-5157-4241-B0E1-8783C169AE11}" presName="sibTrans" presStyleCnt="0"/>
      <dgm:spPr/>
      <dgm:t>
        <a:bodyPr/>
        <a:lstStyle/>
        <a:p>
          <a:endParaRPr lang="en-US"/>
        </a:p>
      </dgm:t>
    </dgm:pt>
    <dgm:pt modelId="{A81FFD0F-8A92-4BC9-809B-F0D0CFAC2197}" type="pres">
      <dgm:prSet presAssocID="{CEA025F2-B23A-4F73-A2FC-9E88863B4477}" presName="parenttextcomposite" presStyleCnt="0"/>
      <dgm:spPr/>
      <dgm:t>
        <a:bodyPr/>
        <a:lstStyle/>
        <a:p>
          <a:endParaRPr lang="en-US"/>
        </a:p>
      </dgm:t>
    </dgm:pt>
    <dgm:pt modelId="{3C4EDFE5-193D-46F7-AA0A-5B066F8B17EF}" type="pres">
      <dgm:prSet presAssocID="{CEA025F2-B23A-4F73-A2FC-9E88863B4477}" presName="parenttext" presStyleLbl="revTx" presStyleIdx="1" presStyleCnt="4">
        <dgm:presLayoutVars>
          <dgm:chMax/>
          <dgm:chPref val="2"/>
          <dgm:bulletEnabled val="1"/>
        </dgm:presLayoutVars>
      </dgm:prSet>
      <dgm:spPr/>
      <dgm:t>
        <a:bodyPr/>
        <a:lstStyle/>
        <a:p>
          <a:endParaRPr lang="en-US"/>
        </a:p>
      </dgm:t>
    </dgm:pt>
    <dgm:pt modelId="{BB5ACE73-DFCC-47BC-934C-84DB37405CC4}" type="pres">
      <dgm:prSet presAssocID="{CEA025F2-B23A-4F73-A2FC-9E88863B4477}" presName="parallelogramComposite" presStyleCnt="0"/>
      <dgm:spPr/>
      <dgm:t>
        <a:bodyPr/>
        <a:lstStyle/>
        <a:p>
          <a:endParaRPr lang="en-US"/>
        </a:p>
      </dgm:t>
    </dgm:pt>
    <dgm:pt modelId="{4091EACA-2CF7-4318-A5BC-F1666DC58BA8}" type="pres">
      <dgm:prSet presAssocID="{CEA025F2-B23A-4F73-A2FC-9E88863B4477}" presName="parallelogram1" presStyleLbl="alignNode1" presStyleIdx="7" presStyleCnt="28"/>
      <dgm:spPr/>
      <dgm:t>
        <a:bodyPr/>
        <a:lstStyle/>
        <a:p>
          <a:endParaRPr lang="en-US"/>
        </a:p>
      </dgm:t>
    </dgm:pt>
    <dgm:pt modelId="{B9413044-3B72-4095-A91E-704866DA7439}" type="pres">
      <dgm:prSet presAssocID="{CEA025F2-B23A-4F73-A2FC-9E88863B4477}" presName="parallelogram2" presStyleLbl="alignNode1" presStyleIdx="8" presStyleCnt="28"/>
      <dgm:spPr/>
      <dgm:t>
        <a:bodyPr/>
        <a:lstStyle/>
        <a:p>
          <a:endParaRPr lang="en-US"/>
        </a:p>
      </dgm:t>
    </dgm:pt>
    <dgm:pt modelId="{EF55BDF1-DE5D-429A-96B3-8D26B73F1032}" type="pres">
      <dgm:prSet presAssocID="{CEA025F2-B23A-4F73-A2FC-9E88863B4477}" presName="parallelogram3" presStyleLbl="alignNode1" presStyleIdx="9" presStyleCnt="28"/>
      <dgm:spPr/>
      <dgm:t>
        <a:bodyPr/>
        <a:lstStyle/>
        <a:p>
          <a:endParaRPr lang="en-US"/>
        </a:p>
      </dgm:t>
    </dgm:pt>
    <dgm:pt modelId="{F28BE22B-F4A6-4372-955B-9EAA4524C949}" type="pres">
      <dgm:prSet presAssocID="{CEA025F2-B23A-4F73-A2FC-9E88863B4477}" presName="parallelogram4" presStyleLbl="alignNode1" presStyleIdx="10" presStyleCnt="28"/>
      <dgm:spPr/>
      <dgm:t>
        <a:bodyPr/>
        <a:lstStyle/>
        <a:p>
          <a:endParaRPr lang="en-US"/>
        </a:p>
      </dgm:t>
    </dgm:pt>
    <dgm:pt modelId="{80FC78FF-04BE-45C0-812C-420608497BC2}" type="pres">
      <dgm:prSet presAssocID="{CEA025F2-B23A-4F73-A2FC-9E88863B4477}" presName="parallelogram5" presStyleLbl="alignNode1" presStyleIdx="11" presStyleCnt="28"/>
      <dgm:spPr/>
      <dgm:t>
        <a:bodyPr/>
        <a:lstStyle/>
        <a:p>
          <a:endParaRPr lang="en-US"/>
        </a:p>
      </dgm:t>
    </dgm:pt>
    <dgm:pt modelId="{9B8BF7E6-0B08-4532-92E8-B39710D7FBB6}" type="pres">
      <dgm:prSet presAssocID="{CEA025F2-B23A-4F73-A2FC-9E88863B4477}" presName="parallelogram6" presStyleLbl="alignNode1" presStyleIdx="12" presStyleCnt="28"/>
      <dgm:spPr/>
      <dgm:t>
        <a:bodyPr/>
        <a:lstStyle/>
        <a:p>
          <a:endParaRPr lang="en-US"/>
        </a:p>
      </dgm:t>
    </dgm:pt>
    <dgm:pt modelId="{22BD22B6-A7B7-4402-A3A6-47928759FB23}" type="pres">
      <dgm:prSet presAssocID="{CEA025F2-B23A-4F73-A2FC-9E88863B4477}" presName="parallelogram7" presStyleLbl="alignNode1" presStyleIdx="13" presStyleCnt="28"/>
      <dgm:spPr/>
      <dgm:t>
        <a:bodyPr/>
        <a:lstStyle/>
        <a:p>
          <a:endParaRPr lang="en-US"/>
        </a:p>
      </dgm:t>
    </dgm:pt>
    <dgm:pt modelId="{3B7976BA-C98D-486C-BC7B-4081701818CE}" type="pres">
      <dgm:prSet presAssocID="{56FB1C60-AA61-42B2-BA7C-7E02615A799E}" presName="sibTrans" presStyleCnt="0"/>
      <dgm:spPr/>
      <dgm:t>
        <a:bodyPr/>
        <a:lstStyle/>
        <a:p>
          <a:endParaRPr lang="en-US"/>
        </a:p>
      </dgm:t>
    </dgm:pt>
    <dgm:pt modelId="{D58832A4-85BB-49C3-A2D9-8FDC5B737E58}" type="pres">
      <dgm:prSet presAssocID="{1F2337A0-E6D4-40FC-8EB1-96DD24AC4A7C}" presName="parenttextcomposite" presStyleCnt="0"/>
      <dgm:spPr/>
      <dgm:t>
        <a:bodyPr/>
        <a:lstStyle/>
        <a:p>
          <a:endParaRPr lang="en-US"/>
        </a:p>
      </dgm:t>
    </dgm:pt>
    <dgm:pt modelId="{81087EB0-B130-4799-9C2E-8322A5503FFC}" type="pres">
      <dgm:prSet presAssocID="{1F2337A0-E6D4-40FC-8EB1-96DD24AC4A7C}" presName="parenttext" presStyleLbl="revTx" presStyleIdx="2" presStyleCnt="4">
        <dgm:presLayoutVars>
          <dgm:chMax/>
          <dgm:chPref val="2"/>
          <dgm:bulletEnabled val="1"/>
        </dgm:presLayoutVars>
      </dgm:prSet>
      <dgm:spPr/>
      <dgm:t>
        <a:bodyPr/>
        <a:lstStyle/>
        <a:p>
          <a:endParaRPr lang="en-US"/>
        </a:p>
      </dgm:t>
    </dgm:pt>
    <dgm:pt modelId="{B7B00647-F45B-4C6F-A1D3-5CCAB8F9BC13}" type="pres">
      <dgm:prSet presAssocID="{1F2337A0-E6D4-40FC-8EB1-96DD24AC4A7C}" presName="parallelogramComposite" presStyleCnt="0"/>
      <dgm:spPr/>
      <dgm:t>
        <a:bodyPr/>
        <a:lstStyle/>
        <a:p>
          <a:endParaRPr lang="en-US"/>
        </a:p>
      </dgm:t>
    </dgm:pt>
    <dgm:pt modelId="{F333B9FA-248C-4051-8CF6-3867D422B60A}" type="pres">
      <dgm:prSet presAssocID="{1F2337A0-E6D4-40FC-8EB1-96DD24AC4A7C}" presName="parallelogram1" presStyleLbl="alignNode1" presStyleIdx="14" presStyleCnt="28"/>
      <dgm:spPr/>
      <dgm:t>
        <a:bodyPr/>
        <a:lstStyle/>
        <a:p>
          <a:endParaRPr lang="en-US"/>
        </a:p>
      </dgm:t>
    </dgm:pt>
    <dgm:pt modelId="{A9BB079D-048C-4625-9A6B-7CB921ECE5FB}" type="pres">
      <dgm:prSet presAssocID="{1F2337A0-E6D4-40FC-8EB1-96DD24AC4A7C}" presName="parallelogram2" presStyleLbl="alignNode1" presStyleIdx="15" presStyleCnt="28"/>
      <dgm:spPr/>
      <dgm:t>
        <a:bodyPr/>
        <a:lstStyle/>
        <a:p>
          <a:endParaRPr lang="en-US"/>
        </a:p>
      </dgm:t>
    </dgm:pt>
    <dgm:pt modelId="{8CCBFED9-991E-468A-822B-A0154CA0076D}" type="pres">
      <dgm:prSet presAssocID="{1F2337A0-E6D4-40FC-8EB1-96DD24AC4A7C}" presName="parallelogram3" presStyleLbl="alignNode1" presStyleIdx="16" presStyleCnt="28"/>
      <dgm:spPr/>
      <dgm:t>
        <a:bodyPr/>
        <a:lstStyle/>
        <a:p>
          <a:endParaRPr lang="en-US"/>
        </a:p>
      </dgm:t>
    </dgm:pt>
    <dgm:pt modelId="{215C3E9F-5EFA-40BB-939A-B6D60AA3C12E}" type="pres">
      <dgm:prSet presAssocID="{1F2337A0-E6D4-40FC-8EB1-96DD24AC4A7C}" presName="parallelogram4" presStyleLbl="alignNode1" presStyleIdx="17" presStyleCnt="28"/>
      <dgm:spPr/>
      <dgm:t>
        <a:bodyPr/>
        <a:lstStyle/>
        <a:p>
          <a:endParaRPr lang="en-US"/>
        </a:p>
      </dgm:t>
    </dgm:pt>
    <dgm:pt modelId="{D1AD5367-4AC9-4D77-91D3-025CB0C3AA6F}" type="pres">
      <dgm:prSet presAssocID="{1F2337A0-E6D4-40FC-8EB1-96DD24AC4A7C}" presName="parallelogram5" presStyleLbl="alignNode1" presStyleIdx="18" presStyleCnt="28"/>
      <dgm:spPr/>
      <dgm:t>
        <a:bodyPr/>
        <a:lstStyle/>
        <a:p>
          <a:endParaRPr lang="en-US"/>
        </a:p>
      </dgm:t>
    </dgm:pt>
    <dgm:pt modelId="{4CDACAD2-EC53-4232-B65F-2A4DA5E21D09}" type="pres">
      <dgm:prSet presAssocID="{1F2337A0-E6D4-40FC-8EB1-96DD24AC4A7C}" presName="parallelogram6" presStyleLbl="alignNode1" presStyleIdx="19" presStyleCnt="28"/>
      <dgm:spPr/>
      <dgm:t>
        <a:bodyPr/>
        <a:lstStyle/>
        <a:p>
          <a:endParaRPr lang="en-US"/>
        </a:p>
      </dgm:t>
    </dgm:pt>
    <dgm:pt modelId="{A94157ED-267F-4B23-9F76-F3A81E0A0B09}" type="pres">
      <dgm:prSet presAssocID="{1F2337A0-E6D4-40FC-8EB1-96DD24AC4A7C}" presName="parallelogram7" presStyleLbl="alignNode1" presStyleIdx="20" presStyleCnt="28"/>
      <dgm:spPr/>
      <dgm:t>
        <a:bodyPr/>
        <a:lstStyle/>
        <a:p>
          <a:endParaRPr lang="en-US"/>
        </a:p>
      </dgm:t>
    </dgm:pt>
    <dgm:pt modelId="{F9883282-2CAE-4229-9E2C-418A145D790C}" type="pres">
      <dgm:prSet presAssocID="{3881E696-1585-4270-B8CF-22D66A4434C3}" presName="sibTrans" presStyleCnt="0"/>
      <dgm:spPr/>
      <dgm:t>
        <a:bodyPr/>
        <a:lstStyle/>
        <a:p>
          <a:endParaRPr lang="en-US"/>
        </a:p>
      </dgm:t>
    </dgm:pt>
    <dgm:pt modelId="{4870A6C1-ACCE-4762-B31F-C767382F4E22}" type="pres">
      <dgm:prSet presAssocID="{5DE34DE0-A227-43EC-AD71-DBCF5205F04C}" presName="parenttextcomposite" presStyleCnt="0"/>
      <dgm:spPr/>
      <dgm:t>
        <a:bodyPr/>
        <a:lstStyle/>
        <a:p>
          <a:endParaRPr lang="en-US"/>
        </a:p>
      </dgm:t>
    </dgm:pt>
    <dgm:pt modelId="{CF698656-3A6E-472F-8DD3-A58BC9CCF675}" type="pres">
      <dgm:prSet presAssocID="{5DE34DE0-A227-43EC-AD71-DBCF5205F04C}" presName="parenttext" presStyleLbl="revTx" presStyleIdx="3" presStyleCnt="4">
        <dgm:presLayoutVars>
          <dgm:chMax/>
          <dgm:chPref val="2"/>
          <dgm:bulletEnabled val="1"/>
        </dgm:presLayoutVars>
      </dgm:prSet>
      <dgm:spPr/>
      <dgm:t>
        <a:bodyPr/>
        <a:lstStyle/>
        <a:p>
          <a:endParaRPr lang="en-US"/>
        </a:p>
      </dgm:t>
    </dgm:pt>
    <dgm:pt modelId="{EA159BF0-5998-426E-B7D4-085D5560F290}" type="pres">
      <dgm:prSet presAssocID="{5DE34DE0-A227-43EC-AD71-DBCF5205F04C}" presName="parallelogramComposite" presStyleCnt="0"/>
      <dgm:spPr/>
      <dgm:t>
        <a:bodyPr/>
        <a:lstStyle/>
        <a:p>
          <a:endParaRPr lang="en-US"/>
        </a:p>
      </dgm:t>
    </dgm:pt>
    <dgm:pt modelId="{A705B5A6-9A57-4492-8A7B-708933CF13FA}" type="pres">
      <dgm:prSet presAssocID="{5DE34DE0-A227-43EC-AD71-DBCF5205F04C}" presName="parallelogram1" presStyleLbl="alignNode1" presStyleIdx="21" presStyleCnt="28"/>
      <dgm:spPr/>
      <dgm:t>
        <a:bodyPr/>
        <a:lstStyle/>
        <a:p>
          <a:endParaRPr lang="en-US"/>
        </a:p>
      </dgm:t>
    </dgm:pt>
    <dgm:pt modelId="{E91C571E-9DEE-4EA1-8AE6-CD2CFA5F41EF}" type="pres">
      <dgm:prSet presAssocID="{5DE34DE0-A227-43EC-AD71-DBCF5205F04C}" presName="parallelogram2" presStyleLbl="alignNode1" presStyleIdx="22" presStyleCnt="28"/>
      <dgm:spPr/>
      <dgm:t>
        <a:bodyPr/>
        <a:lstStyle/>
        <a:p>
          <a:endParaRPr lang="en-US"/>
        </a:p>
      </dgm:t>
    </dgm:pt>
    <dgm:pt modelId="{6EFB8D73-66BB-4B72-86CC-A21442D3FF6B}" type="pres">
      <dgm:prSet presAssocID="{5DE34DE0-A227-43EC-AD71-DBCF5205F04C}" presName="parallelogram3" presStyleLbl="alignNode1" presStyleIdx="23" presStyleCnt="28"/>
      <dgm:spPr/>
      <dgm:t>
        <a:bodyPr/>
        <a:lstStyle/>
        <a:p>
          <a:endParaRPr lang="en-US"/>
        </a:p>
      </dgm:t>
    </dgm:pt>
    <dgm:pt modelId="{BABE4C3C-6289-42A7-B2C3-F426B5C76A3D}" type="pres">
      <dgm:prSet presAssocID="{5DE34DE0-A227-43EC-AD71-DBCF5205F04C}" presName="parallelogram4" presStyleLbl="alignNode1" presStyleIdx="24" presStyleCnt="28"/>
      <dgm:spPr/>
      <dgm:t>
        <a:bodyPr/>
        <a:lstStyle/>
        <a:p>
          <a:endParaRPr lang="en-US"/>
        </a:p>
      </dgm:t>
    </dgm:pt>
    <dgm:pt modelId="{E82DE5E9-DA35-4108-8102-9E2472AD2261}" type="pres">
      <dgm:prSet presAssocID="{5DE34DE0-A227-43EC-AD71-DBCF5205F04C}" presName="parallelogram5" presStyleLbl="alignNode1" presStyleIdx="25" presStyleCnt="28"/>
      <dgm:spPr/>
      <dgm:t>
        <a:bodyPr/>
        <a:lstStyle/>
        <a:p>
          <a:endParaRPr lang="en-US"/>
        </a:p>
      </dgm:t>
    </dgm:pt>
    <dgm:pt modelId="{AB8D8EB2-90FF-47F7-8409-A04307EDA1A8}" type="pres">
      <dgm:prSet presAssocID="{5DE34DE0-A227-43EC-AD71-DBCF5205F04C}" presName="parallelogram6" presStyleLbl="alignNode1" presStyleIdx="26" presStyleCnt="28"/>
      <dgm:spPr/>
      <dgm:t>
        <a:bodyPr/>
        <a:lstStyle/>
        <a:p>
          <a:endParaRPr lang="en-US"/>
        </a:p>
      </dgm:t>
    </dgm:pt>
    <dgm:pt modelId="{A44FEFB1-DE87-4DB8-92F3-082BADE01B45}" type="pres">
      <dgm:prSet presAssocID="{5DE34DE0-A227-43EC-AD71-DBCF5205F04C}" presName="parallelogram7" presStyleLbl="alignNode1" presStyleIdx="27" presStyleCnt="28"/>
      <dgm:spPr/>
      <dgm:t>
        <a:bodyPr/>
        <a:lstStyle/>
        <a:p>
          <a:endParaRPr lang="en-US"/>
        </a:p>
      </dgm:t>
    </dgm:pt>
  </dgm:ptLst>
  <dgm:cxnLst>
    <dgm:cxn modelId="{0323E373-4FBB-468C-AC31-9F3D67126444}" srcId="{CF384F01-99C6-4579-9263-8373A6F7398C}" destId="{D09E2C94-3D5C-4911-8408-0FD6B4D0A242}" srcOrd="0" destOrd="0" parTransId="{83919E0B-3FF8-4261-947E-E392957A95CC}" sibTransId="{6085F0DA-5157-4241-B0E1-8783C169AE11}"/>
    <dgm:cxn modelId="{3CCD1030-E8FC-4695-8DD8-536245F9A3DA}" srcId="{CF384F01-99C6-4579-9263-8373A6F7398C}" destId="{1F2337A0-E6D4-40FC-8EB1-96DD24AC4A7C}" srcOrd="2" destOrd="0" parTransId="{1D951E99-5A89-460C-9931-3E031AC20B26}" sibTransId="{3881E696-1585-4270-B8CF-22D66A4434C3}"/>
    <dgm:cxn modelId="{8694C6B1-1455-4158-8FEA-28EF7BED98CC}" type="presOf" srcId="{5DE34DE0-A227-43EC-AD71-DBCF5205F04C}" destId="{CF698656-3A6E-472F-8DD3-A58BC9CCF675}" srcOrd="0" destOrd="0" presId="urn:microsoft.com/office/officeart/2008/layout/VerticalAccentList"/>
    <dgm:cxn modelId="{E3273F87-7FC0-4912-AB15-D6992520DC5F}" srcId="{CF384F01-99C6-4579-9263-8373A6F7398C}" destId="{CEA025F2-B23A-4F73-A2FC-9E88863B4477}" srcOrd="1" destOrd="0" parTransId="{E9FB7CE2-C7A1-42EA-9E03-D810A3BEF281}" sibTransId="{56FB1C60-AA61-42B2-BA7C-7E02615A799E}"/>
    <dgm:cxn modelId="{B3F2BB6E-43D5-4E3C-89AC-1ED960D3B0DC}" type="presOf" srcId="{CF384F01-99C6-4579-9263-8373A6F7398C}" destId="{DFD56812-9F4A-40BC-8826-99DCBA2C6249}" srcOrd="0" destOrd="0" presId="urn:microsoft.com/office/officeart/2008/layout/VerticalAccentList"/>
    <dgm:cxn modelId="{A0F6A83D-A397-46BC-B453-C6E5CA16CBAA}" srcId="{CF384F01-99C6-4579-9263-8373A6F7398C}" destId="{5DE34DE0-A227-43EC-AD71-DBCF5205F04C}" srcOrd="3" destOrd="0" parTransId="{544177FB-BA8F-475B-BD21-BDEB1A4A6C0E}" sibTransId="{9491E06C-78DC-4C2F-801D-5A47CC778645}"/>
    <dgm:cxn modelId="{A90E6B60-7050-439C-926A-413878F710C1}" type="presOf" srcId="{1F2337A0-E6D4-40FC-8EB1-96DD24AC4A7C}" destId="{81087EB0-B130-4799-9C2E-8322A5503FFC}" srcOrd="0" destOrd="0" presId="urn:microsoft.com/office/officeart/2008/layout/VerticalAccentList"/>
    <dgm:cxn modelId="{A674577D-E999-421F-A36A-47B8AD29EBCC}" type="presOf" srcId="{D09E2C94-3D5C-4911-8408-0FD6B4D0A242}" destId="{144C41EC-F028-4A14-AB90-FA56D59365A9}" srcOrd="0" destOrd="0" presId="urn:microsoft.com/office/officeart/2008/layout/VerticalAccentList"/>
    <dgm:cxn modelId="{E5AFEF35-05E7-4161-9A10-2821DE2CA486}" type="presOf" srcId="{CEA025F2-B23A-4F73-A2FC-9E88863B4477}" destId="{3C4EDFE5-193D-46F7-AA0A-5B066F8B17EF}" srcOrd="0" destOrd="0" presId="urn:microsoft.com/office/officeart/2008/layout/VerticalAccentList"/>
    <dgm:cxn modelId="{5B2D871F-C768-4B75-BEAD-1AABBFF1916A}" type="presParOf" srcId="{DFD56812-9F4A-40BC-8826-99DCBA2C6249}" destId="{F0E42702-5995-44ED-8DB8-D52877A1EC59}" srcOrd="0" destOrd="0" presId="urn:microsoft.com/office/officeart/2008/layout/VerticalAccentList"/>
    <dgm:cxn modelId="{8A336190-91FD-41BA-807A-22E4E9D9AEA2}" type="presParOf" srcId="{F0E42702-5995-44ED-8DB8-D52877A1EC59}" destId="{144C41EC-F028-4A14-AB90-FA56D59365A9}" srcOrd="0" destOrd="0" presId="urn:microsoft.com/office/officeart/2008/layout/VerticalAccentList"/>
    <dgm:cxn modelId="{5F1A77E1-1456-4709-B88D-C827367804DE}" type="presParOf" srcId="{DFD56812-9F4A-40BC-8826-99DCBA2C6249}" destId="{F788BD3E-6EA9-4D88-8410-D42C46F6C50C}" srcOrd="1" destOrd="0" presId="urn:microsoft.com/office/officeart/2008/layout/VerticalAccentList"/>
    <dgm:cxn modelId="{43BF8BB4-7154-4C72-B9C4-30D6ED83AC0A}" type="presParOf" srcId="{F788BD3E-6EA9-4D88-8410-D42C46F6C50C}" destId="{D5AC0654-8C84-4B60-B3BA-3526F9959099}" srcOrd="0" destOrd="0" presId="urn:microsoft.com/office/officeart/2008/layout/VerticalAccentList"/>
    <dgm:cxn modelId="{59F973B5-6E09-4EB0-8B4F-2EC0690CB9D0}" type="presParOf" srcId="{F788BD3E-6EA9-4D88-8410-D42C46F6C50C}" destId="{B95CDD87-5D9E-4E9D-8072-FCC38D7E9E79}" srcOrd="1" destOrd="0" presId="urn:microsoft.com/office/officeart/2008/layout/VerticalAccentList"/>
    <dgm:cxn modelId="{786166F8-8DDD-4CF4-BD74-6809608C9EFE}" type="presParOf" srcId="{F788BD3E-6EA9-4D88-8410-D42C46F6C50C}" destId="{60D47625-5F59-4260-B591-5F9CBC0B4EE1}" srcOrd="2" destOrd="0" presId="urn:microsoft.com/office/officeart/2008/layout/VerticalAccentList"/>
    <dgm:cxn modelId="{8C5B809A-2A80-404A-BFD3-50D0C95707A0}" type="presParOf" srcId="{F788BD3E-6EA9-4D88-8410-D42C46F6C50C}" destId="{D44BB8B5-B959-4071-836F-F44B43F02E29}" srcOrd="3" destOrd="0" presId="urn:microsoft.com/office/officeart/2008/layout/VerticalAccentList"/>
    <dgm:cxn modelId="{E3C6AE21-3866-4139-86FA-BAE36995DE44}" type="presParOf" srcId="{F788BD3E-6EA9-4D88-8410-D42C46F6C50C}" destId="{FA981B4B-CD5E-421A-B48C-93D51B364BA5}" srcOrd="4" destOrd="0" presId="urn:microsoft.com/office/officeart/2008/layout/VerticalAccentList"/>
    <dgm:cxn modelId="{B8363319-732A-485D-9D62-562DC4D03BC5}" type="presParOf" srcId="{F788BD3E-6EA9-4D88-8410-D42C46F6C50C}" destId="{E7EF1094-6D77-427A-B192-EF478E208405}" srcOrd="5" destOrd="0" presId="urn:microsoft.com/office/officeart/2008/layout/VerticalAccentList"/>
    <dgm:cxn modelId="{44A4540A-E93E-47BD-81C6-726FA3479927}" type="presParOf" srcId="{F788BD3E-6EA9-4D88-8410-D42C46F6C50C}" destId="{AC002B8C-12CF-4C23-A938-2AD55E4BD76B}" srcOrd="6" destOrd="0" presId="urn:microsoft.com/office/officeart/2008/layout/VerticalAccentList"/>
    <dgm:cxn modelId="{835F7D82-F28A-4969-9D99-463458E2AC4E}" type="presParOf" srcId="{DFD56812-9F4A-40BC-8826-99DCBA2C6249}" destId="{271A075C-CC6B-4E2D-84B5-91D214C297E0}" srcOrd="2" destOrd="0" presId="urn:microsoft.com/office/officeart/2008/layout/VerticalAccentList"/>
    <dgm:cxn modelId="{4861F731-64F4-4C46-B964-FA23C05BD564}" type="presParOf" srcId="{DFD56812-9F4A-40BC-8826-99DCBA2C6249}" destId="{A81FFD0F-8A92-4BC9-809B-F0D0CFAC2197}" srcOrd="3" destOrd="0" presId="urn:microsoft.com/office/officeart/2008/layout/VerticalAccentList"/>
    <dgm:cxn modelId="{23EC68B3-DB1B-428D-AC44-A5C27269ABB5}" type="presParOf" srcId="{A81FFD0F-8A92-4BC9-809B-F0D0CFAC2197}" destId="{3C4EDFE5-193D-46F7-AA0A-5B066F8B17EF}" srcOrd="0" destOrd="0" presId="urn:microsoft.com/office/officeart/2008/layout/VerticalAccentList"/>
    <dgm:cxn modelId="{57CCA0FF-EE58-4F0D-9919-EF54FF71AC23}" type="presParOf" srcId="{DFD56812-9F4A-40BC-8826-99DCBA2C6249}" destId="{BB5ACE73-DFCC-47BC-934C-84DB37405CC4}" srcOrd="4" destOrd="0" presId="urn:microsoft.com/office/officeart/2008/layout/VerticalAccentList"/>
    <dgm:cxn modelId="{1BD883BB-D0D1-45FF-A4F1-55468A370322}" type="presParOf" srcId="{BB5ACE73-DFCC-47BC-934C-84DB37405CC4}" destId="{4091EACA-2CF7-4318-A5BC-F1666DC58BA8}" srcOrd="0" destOrd="0" presId="urn:microsoft.com/office/officeart/2008/layout/VerticalAccentList"/>
    <dgm:cxn modelId="{97A10685-4B56-4264-8ED4-D930EF00A89B}" type="presParOf" srcId="{BB5ACE73-DFCC-47BC-934C-84DB37405CC4}" destId="{B9413044-3B72-4095-A91E-704866DA7439}" srcOrd="1" destOrd="0" presId="urn:microsoft.com/office/officeart/2008/layout/VerticalAccentList"/>
    <dgm:cxn modelId="{A8859FE7-0B8E-48CC-9631-0E7D6C3C6F3B}" type="presParOf" srcId="{BB5ACE73-DFCC-47BC-934C-84DB37405CC4}" destId="{EF55BDF1-DE5D-429A-96B3-8D26B73F1032}" srcOrd="2" destOrd="0" presId="urn:microsoft.com/office/officeart/2008/layout/VerticalAccentList"/>
    <dgm:cxn modelId="{557F3744-FB29-48D2-BB28-ECF63EE261DB}" type="presParOf" srcId="{BB5ACE73-DFCC-47BC-934C-84DB37405CC4}" destId="{F28BE22B-F4A6-4372-955B-9EAA4524C949}" srcOrd="3" destOrd="0" presId="urn:microsoft.com/office/officeart/2008/layout/VerticalAccentList"/>
    <dgm:cxn modelId="{E36E7CD7-8F0D-4D1D-AA26-5EF9182095AF}" type="presParOf" srcId="{BB5ACE73-DFCC-47BC-934C-84DB37405CC4}" destId="{80FC78FF-04BE-45C0-812C-420608497BC2}" srcOrd="4" destOrd="0" presId="urn:microsoft.com/office/officeart/2008/layout/VerticalAccentList"/>
    <dgm:cxn modelId="{A43FFC4E-00F1-426D-B464-E0E7915B7BA5}" type="presParOf" srcId="{BB5ACE73-DFCC-47BC-934C-84DB37405CC4}" destId="{9B8BF7E6-0B08-4532-92E8-B39710D7FBB6}" srcOrd="5" destOrd="0" presId="urn:microsoft.com/office/officeart/2008/layout/VerticalAccentList"/>
    <dgm:cxn modelId="{C3AC3AAD-AD60-4D15-8EFF-9C95AA45B46A}" type="presParOf" srcId="{BB5ACE73-DFCC-47BC-934C-84DB37405CC4}" destId="{22BD22B6-A7B7-4402-A3A6-47928759FB23}" srcOrd="6" destOrd="0" presId="urn:microsoft.com/office/officeart/2008/layout/VerticalAccentList"/>
    <dgm:cxn modelId="{C9FA9C83-9E3B-4C7C-9C80-89DA439A2957}" type="presParOf" srcId="{DFD56812-9F4A-40BC-8826-99DCBA2C6249}" destId="{3B7976BA-C98D-486C-BC7B-4081701818CE}" srcOrd="5" destOrd="0" presId="urn:microsoft.com/office/officeart/2008/layout/VerticalAccentList"/>
    <dgm:cxn modelId="{769DFC26-1736-4C9A-83B2-49D70D4CA71E}" type="presParOf" srcId="{DFD56812-9F4A-40BC-8826-99DCBA2C6249}" destId="{D58832A4-85BB-49C3-A2D9-8FDC5B737E58}" srcOrd="6" destOrd="0" presId="urn:microsoft.com/office/officeart/2008/layout/VerticalAccentList"/>
    <dgm:cxn modelId="{0B6E0471-9F66-4CA2-9871-01B1E51DB2CA}" type="presParOf" srcId="{D58832A4-85BB-49C3-A2D9-8FDC5B737E58}" destId="{81087EB0-B130-4799-9C2E-8322A5503FFC}" srcOrd="0" destOrd="0" presId="urn:microsoft.com/office/officeart/2008/layout/VerticalAccentList"/>
    <dgm:cxn modelId="{D4543166-F843-4156-9EEF-759908CF85AC}" type="presParOf" srcId="{DFD56812-9F4A-40BC-8826-99DCBA2C6249}" destId="{B7B00647-F45B-4C6F-A1D3-5CCAB8F9BC13}" srcOrd="7" destOrd="0" presId="urn:microsoft.com/office/officeart/2008/layout/VerticalAccentList"/>
    <dgm:cxn modelId="{3380F378-2EAF-4C66-B597-808084F83825}" type="presParOf" srcId="{B7B00647-F45B-4C6F-A1D3-5CCAB8F9BC13}" destId="{F333B9FA-248C-4051-8CF6-3867D422B60A}" srcOrd="0" destOrd="0" presId="urn:microsoft.com/office/officeart/2008/layout/VerticalAccentList"/>
    <dgm:cxn modelId="{3FDCD260-96B6-4422-BA0F-205BD483F111}" type="presParOf" srcId="{B7B00647-F45B-4C6F-A1D3-5CCAB8F9BC13}" destId="{A9BB079D-048C-4625-9A6B-7CB921ECE5FB}" srcOrd="1" destOrd="0" presId="urn:microsoft.com/office/officeart/2008/layout/VerticalAccentList"/>
    <dgm:cxn modelId="{79BB018A-F49A-4B8B-A39E-BB5300CFE588}" type="presParOf" srcId="{B7B00647-F45B-4C6F-A1D3-5CCAB8F9BC13}" destId="{8CCBFED9-991E-468A-822B-A0154CA0076D}" srcOrd="2" destOrd="0" presId="urn:microsoft.com/office/officeart/2008/layout/VerticalAccentList"/>
    <dgm:cxn modelId="{9B55599A-5CDB-4140-A178-ED71B6866747}" type="presParOf" srcId="{B7B00647-F45B-4C6F-A1D3-5CCAB8F9BC13}" destId="{215C3E9F-5EFA-40BB-939A-B6D60AA3C12E}" srcOrd="3" destOrd="0" presId="urn:microsoft.com/office/officeart/2008/layout/VerticalAccentList"/>
    <dgm:cxn modelId="{2B11BA8C-9120-4225-9D28-80692EDD8011}" type="presParOf" srcId="{B7B00647-F45B-4C6F-A1D3-5CCAB8F9BC13}" destId="{D1AD5367-4AC9-4D77-91D3-025CB0C3AA6F}" srcOrd="4" destOrd="0" presId="urn:microsoft.com/office/officeart/2008/layout/VerticalAccentList"/>
    <dgm:cxn modelId="{8F119A87-E980-407B-9458-69E225B33502}" type="presParOf" srcId="{B7B00647-F45B-4C6F-A1D3-5CCAB8F9BC13}" destId="{4CDACAD2-EC53-4232-B65F-2A4DA5E21D09}" srcOrd="5" destOrd="0" presId="urn:microsoft.com/office/officeart/2008/layout/VerticalAccentList"/>
    <dgm:cxn modelId="{40329FE6-95A6-478B-BF07-0F982B448C33}" type="presParOf" srcId="{B7B00647-F45B-4C6F-A1D3-5CCAB8F9BC13}" destId="{A94157ED-267F-4B23-9F76-F3A81E0A0B09}" srcOrd="6" destOrd="0" presId="urn:microsoft.com/office/officeart/2008/layout/VerticalAccentList"/>
    <dgm:cxn modelId="{821EB189-9FD9-455F-BB92-69A4E7490A94}" type="presParOf" srcId="{DFD56812-9F4A-40BC-8826-99DCBA2C6249}" destId="{F9883282-2CAE-4229-9E2C-418A145D790C}" srcOrd="8" destOrd="0" presId="urn:microsoft.com/office/officeart/2008/layout/VerticalAccentList"/>
    <dgm:cxn modelId="{EDC971D0-F65B-4090-9760-148F07A1BB56}" type="presParOf" srcId="{DFD56812-9F4A-40BC-8826-99DCBA2C6249}" destId="{4870A6C1-ACCE-4762-B31F-C767382F4E22}" srcOrd="9" destOrd="0" presId="urn:microsoft.com/office/officeart/2008/layout/VerticalAccentList"/>
    <dgm:cxn modelId="{BDEDAFE7-40FB-4B49-9A4A-07D28B782BE2}" type="presParOf" srcId="{4870A6C1-ACCE-4762-B31F-C767382F4E22}" destId="{CF698656-3A6E-472F-8DD3-A58BC9CCF675}" srcOrd="0" destOrd="0" presId="urn:microsoft.com/office/officeart/2008/layout/VerticalAccentList"/>
    <dgm:cxn modelId="{350DE7A1-7FEB-4DBC-A7AE-BF2EB9A35661}" type="presParOf" srcId="{DFD56812-9F4A-40BC-8826-99DCBA2C6249}" destId="{EA159BF0-5998-426E-B7D4-085D5560F290}" srcOrd="10" destOrd="0" presId="urn:microsoft.com/office/officeart/2008/layout/VerticalAccentList"/>
    <dgm:cxn modelId="{FE23C4C9-C5D3-4BD8-8F1E-11F70EDFD318}" type="presParOf" srcId="{EA159BF0-5998-426E-B7D4-085D5560F290}" destId="{A705B5A6-9A57-4492-8A7B-708933CF13FA}" srcOrd="0" destOrd="0" presId="urn:microsoft.com/office/officeart/2008/layout/VerticalAccentList"/>
    <dgm:cxn modelId="{9C70A200-C81E-4954-B770-462D33887A4C}" type="presParOf" srcId="{EA159BF0-5998-426E-B7D4-085D5560F290}" destId="{E91C571E-9DEE-4EA1-8AE6-CD2CFA5F41EF}" srcOrd="1" destOrd="0" presId="urn:microsoft.com/office/officeart/2008/layout/VerticalAccentList"/>
    <dgm:cxn modelId="{E5FCACCF-6DA0-4030-907F-FE5E72E9AE8F}" type="presParOf" srcId="{EA159BF0-5998-426E-B7D4-085D5560F290}" destId="{6EFB8D73-66BB-4B72-86CC-A21442D3FF6B}" srcOrd="2" destOrd="0" presId="urn:microsoft.com/office/officeart/2008/layout/VerticalAccentList"/>
    <dgm:cxn modelId="{7C7B12FB-99C3-4EF6-9C6B-3A6D17E3AE09}" type="presParOf" srcId="{EA159BF0-5998-426E-B7D4-085D5560F290}" destId="{BABE4C3C-6289-42A7-B2C3-F426B5C76A3D}" srcOrd="3" destOrd="0" presId="urn:microsoft.com/office/officeart/2008/layout/VerticalAccentList"/>
    <dgm:cxn modelId="{AEDAC75B-1332-4117-BAC9-CD930057632B}" type="presParOf" srcId="{EA159BF0-5998-426E-B7D4-085D5560F290}" destId="{E82DE5E9-DA35-4108-8102-9E2472AD2261}" srcOrd="4" destOrd="0" presId="urn:microsoft.com/office/officeart/2008/layout/VerticalAccentList"/>
    <dgm:cxn modelId="{782CA4BF-9E60-47E7-88B6-69BC09B5C0B4}" type="presParOf" srcId="{EA159BF0-5998-426E-B7D4-085D5560F290}" destId="{AB8D8EB2-90FF-47F7-8409-A04307EDA1A8}" srcOrd="5" destOrd="0" presId="urn:microsoft.com/office/officeart/2008/layout/VerticalAccentList"/>
    <dgm:cxn modelId="{FEE00BA4-8969-45E6-A828-36196516F159}" type="presParOf" srcId="{EA159BF0-5998-426E-B7D4-085D5560F290}" destId="{A44FEFB1-DE87-4DB8-92F3-082BADE01B45}"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6B539-E436-47ED-8F6B-31B41D40769F}">
      <dsp:nvSpPr>
        <dsp:cNvPr id="0" name=""/>
        <dsp:cNvSpPr/>
      </dsp:nvSpPr>
      <dsp:spPr>
        <a:xfrm rot="10800000">
          <a:off x="0" y="0"/>
          <a:ext cx="11023600" cy="1276350"/>
        </a:xfrm>
        <a:prstGeom prst="trapezoid">
          <a:avLst>
            <a:gd name="adj" fmla="val 10796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anose="020F0502020204030204" pitchFamily="34" charset="0"/>
              <a:cs typeface="Calibri" panose="020F0502020204030204" pitchFamily="34" charset="0"/>
            </a:rPr>
            <a:t>Mega-Influencers (1M+)</a:t>
          </a:r>
          <a:endParaRPr lang="en-US" sz="2800" kern="1200" dirty="0">
            <a:latin typeface="Calibri" panose="020F0502020204030204" pitchFamily="34" charset="0"/>
            <a:cs typeface="Calibri" panose="020F0502020204030204" pitchFamily="34" charset="0"/>
          </a:endParaRPr>
        </a:p>
      </dsp:txBody>
      <dsp:txXfrm rot="-10800000">
        <a:off x="1929129" y="0"/>
        <a:ext cx="7165340" cy="1276350"/>
      </dsp:txXfrm>
    </dsp:sp>
    <dsp:sp modelId="{1EBE775D-FAB2-417F-A75C-57B5A7FB54B6}">
      <dsp:nvSpPr>
        <dsp:cNvPr id="0" name=""/>
        <dsp:cNvSpPr/>
      </dsp:nvSpPr>
      <dsp:spPr>
        <a:xfrm rot="10800000">
          <a:off x="1377950" y="1276350"/>
          <a:ext cx="8267700" cy="1276350"/>
        </a:xfrm>
        <a:prstGeom prst="trapezoid">
          <a:avLst>
            <a:gd name="adj" fmla="val 107960"/>
          </a:avLst>
        </a:prstGeom>
        <a:solidFill>
          <a:srgbClr val="72B1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anose="020F0502020204030204" pitchFamily="34" charset="0"/>
              <a:cs typeface="Calibri" panose="020F0502020204030204" pitchFamily="34" charset="0"/>
            </a:rPr>
            <a:t>Macro-Influencers (40K-1M)</a:t>
          </a:r>
          <a:endParaRPr lang="en-US" sz="2800" kern="1200" dirty="0">
            <a:latin typeface="Calibri" panose="020F0502020204030204" pitchFamily="34" charset="0"/>
            <a:cs typeface="Calibri" panose="020F0502020204030204" pitchFamily="34" charset="0"/>
          </a:endParaRPr>
        </a:p>
      </dsp:txBody>
      <dsp:txXfrm rot="-10800000">
        <a:off x="2824797" y="1276350"/>
        <a:ext cx="5374005" cy="1276350"/>
      </dsp:txXfrm>
    </dsp:sp>
    <dsp:sp modelId="{C3A6293D-FF50-4D6F-BC85-5AEAF75B8504}">
      <dsp:nvSpPr>
        <dsp:cNvPr id="0" name=""/>
        <dsp:cNvSpPr/>
      </dsp:nvSpPr>
      <dsp:spPr>
        <a:xfrm rot="10800000">
          <a:off x="2755900" y="2552700"/>
          <a:ext cx="5511800" cy="1276350"/>
        </a:xfrm>
        <a:prstGeom prst="trapezoid">
          <a:avLst>
            <a:gd name="adj" fmla="val 10796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anose="020F0502020204030204" pitchFamily="34" charset="0"/>
              <a:cs typeface="Calibri" panose="020F0502020204030204" pitchFamily="34" charset="0"/>
            </a:rPr>
            <a:t>Micro-Influencers (1K-40K)</a:t>
          </a:r>
        </a:p>
      </dsp:txBody>
      <dsp:txXfrm rot="-10800000">
        <a:off x="3720465" y="2552700"/>
        <a:ext cx="3582670" cy="1276350"/>
      </dsp:txXfrm>
    </dsp:sp>
    <dsp:sp modelId="{5C80F6DA-E626-4CC1-9C88-873B606330C1}">
      <dsp:nvSpPr>
        <dsp:cNvPr id="0" name=""/>
        <dsp:cNvSpPr/>
      </dsp:nvSpPr>
      <dsp:spPr>
        <a:xfrm rot="10800000">
          <a:off x="4133850" y="3829050"/>
          <a:ext cx="2755900" cy="1276350"/>
        </a:xfrm>
        <a:prstGeom prst="trapezoid">
          <a:avLst>
            <a:gd name="adj" fmla="val 10796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anose="020F0502020204030204" pitchFamily="34" charset="0"/>
              <a:cs typeface="Calibri" panose="020F0502020204030204" pitchFamily="34" charset="0"/>
            </a:rPr>
            <a:t>Nano-Influencers (&lt;1K)</a:t>
          </a:r>
        </a:p>
      </dsp:txBody>
      <dsp:txXfrm rot="-10800000">
        <a:off x="4133850" y="3829050"/>
        <a:ext cx="2755900" cy="1276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D4492-9DA2-4680-B359-ABE86A945DFE}">
      <dsp:nvSpPr>
        <dsp:cNvPr id="0" name=""/>
        <dsp:cNvSpPr/>
      </dsp:nvSpPr>
      <dsp:spPr>
        <a:xfrm>
          <a:off x="0" y="36612"/>
          <a:ext cx="11023600" cy="7195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Sponsorships</a:t>
          </a:r>
          <a:endParaRPr lang="en-US" sz="3000" kern="1200" dirty="0">
            <a:latin typeface="Calibri" panose="020F0502020204030204" pitchFamily="34" charset="0"/>
            <a:cs typeface="Calibri" panose="020F0502020204030204" pitchFamily="34" charset="0"/>
          </a:endParaRPr>
        </a:p>
      </dsp:txBody>
      <dsp:txXfrm>
        <a:off x="35125" y="71737"/>
        <a:ext cx="10953350" cy="649299"/>
      </dsp:txXfrm>
    </dsp:sp>
    <dsp:sp modelId="{03367F74-CCA3-4642-997E-253E9C92FEAE}">
      <dsp:nvSpPr>
        <dsp:cNvPr id="0" name=""/>
        <dsp:cNvSpPr/>
      </dsp:nvSpPr>
      <dsp:spPr>
        <a:xfrm>
          <a:off x="0" y="756162"/>
          <a:ext cx="110236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99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latin typeface="Calibri" panose="020F0502020204030204" pitchFamily="34" charset="0"/>
              <a:cs typeface="Calibri" panose="020F0502020204030204" pitchFamily="34" charset="0"/>
            </a:rPr>
            <a:t>Influencer paid to promote product/service</a:t>
          </a:r>
          <a:endParaRPr lang="en-US" sz="2300" kern="1200" dirty="0">
            <a:latin typeface="Calibri" panose="020F0502020204030204" pitchFamily="34" charset="0"/>
            <a:cs typeface="Calibri" panose="020F0502020204030204" pitchFamily="34" charset="0"/>
          </a:endParaRPr>
        </a:p>
      </dsp:txBody>
      <dsp:txXfrm>
        <a:off x="0" y="756162"/>
        <a:ext cx="11023600" cy="496800"/>
      </dsp:txXfrm>
    </dsp:sp>
    <dsp:sp modelId="{05070561-58E8-4CDC-9BD9-AE307C72B4FC}">
      <dsp:nvSpPr>
        <dsp:cNvPr id="0" name=""/>
        <dsp:cNvSpPr/>
      </dsp:nvSpPr>
      <dsp:spPr>
        <a:xfrm>
          <a:off x="0" y="1252962"/>
          <a:ext cx="11023600" cy="7195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Business Promotion</a:t>
          </a:r>
          <a:endParaRPr lang="en-US" sz="3000" kern="1200" dirty="0">
            <a:latin typeface="Calibri" panose="020F0502020204030204" pitchFamily="34" charset="0"/>
            <a:cs typeface="Calibri" panose="020F0502020204030204" pitchFamily="34" charset="0"/>
          </a:endParaRPr>
        </a:p>
      </dsp:txBody>
      <dsp:txXfrm>
        <a:off x="35125" y="1288087"/>
        <a:ext cx="10953350" cy="649299"/>
      </dsp:txXfrm>
    </dsp:sp>
    <dsp:sp modelId="{63FBCACC-FA26-4C00-B47F-B6AD11A08F68}">
      <dsp:nvSpPr>
        <dsp:cNvPr id="0" name=""/>
        <dsp:cNvSpPr/>
      </dsp:nvSpPr>
      <dsp:spPr>
        <a:xfrm>
          <a:off x="0" y="1972512"/>
          <a:ext cx="110236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99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latin typeface="Calibri" panose="020F0502020204030204" pitchFamily="34" charset="0"/>
              <a:cs typeface="Calibri" panose="020F0502020204030204" pitchFamily="34" charset="0"/>
            </a:rPr>
            <a:t>Direct advertising by companies</a:t>
          </a:r>
          <a:endParaRPr lang="en-US" sz="2300" kern="1200" dirty="0">
            <a:latin typeface="Calibri" panose="020F0502020204030204" pitchFamily="34" charset="0"/>
            <a:cs typeface="Calibri" panose="020F0502020204030204" pitchFamily="34" charset="0"/>
          </a:endParaRPr>
        </a:p>
      </dsp:txBody>
      <dsp:txXfrm>
        <a:off x="0" y="1972512"/>
        <a:ext cx="11023600" cy="496800"/>
      </dsp:txXfrm>
    </dsp:sp>
    <dsp:sp modelId="{09BB6BA3-B9E1-4B13-8271-90DBB3972AFC}">
      <dsp:nvSpPr>
        <dsp:cNvPr id="0" name=""/>
        <dsp:cNvSpPr/>
      </dsp:nvSpPr>
      <dsp:spPr>
        <a:xfrm>
          <a:off x="0" y="2469312"/>
          <a:ext cx="11023600" cy="7195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User Donations</a:t>
          </a:r>
          <a:endParaRPr lang="en-US" sz="3000" kern="1200" dirty="0">
            <a:latin typeface="Calibri" panose="020F0502020204030204" pitchFamily="34" charset="0"/>
            <a:cs typeface="Calibri" panose="020F0502020204030204" pitchFamily="34" charset="0"/>
          </a:endParaRPr>
        </a:p>
      </dsp:txBody>
      <dsp:txXfrm>
        <a:off x="35125" y="2504437"/>
        <a:ext cx="10953350" cy="649299"/>
      </dsp:txXfrm>
    </dsp:sp>
    <dsp:sp modelId="{AE7A9FB9-B0D5-410F-8F77-1544611EEE47}">
      <dsp:nvSpPr>
        <dsp:cNvPr id="0" name=""/>
        <dsp:cNvSpPr/>
      </dsp:nvSpPr>
      <dsp:spPr>
        <a:xfrm>
          <a:off x="0" y="3188862"/>
          <a:ext cx="110236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99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latin typeface="Calibri" panose="020F0502020204030204" pitchFamily="34" charset="0"/>
              <a:cs typeface="Calibri" panose="020F0502020204030204" pitchFamily="34" charset="0"/>
            </a:rPr>
            <a:t>Third party source of income</a:t>
          </a:r>
          <a:endParaRPr lang="en-US" sz="2300" kern="1200" dirty="0">
            <a:latin typeface="Calibri" panose="020F0502020204030204" pitchFamily="34" charset="0"/>
            <a:cs typeface="Calibri" panose="020F0502020204030204" pitchFamily="34" charset="0"/>
          </a:endParaRPr>
        </a:p>
      </dsp:txBody>
      <dsp:txXfrm>
        <a:off x="0" y="3188862"/>
        <a:ext cx="11023600" cy="496800"/>
      </dsp:txXfrm>
    </dsp:sp>
    <dsp:sp modelId="{B7C36C94-17B5-4673-82B1-B4B52A4C6868}">
      <dsp:nvSpPr>
        <dsp:cNvPr id="0" name=""/>
        <dsp:cNvSpPr/>
      </dsp:nvSpPr>
      <dsp:spPr>
        <a:xfrm>
          <a:off x="0" y="3685662"/>
          <a:ext cx="11023600" cy="7195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Ad Monetization</a:t>
          </a:r>
          <a:endParaRPr lang="en-US" sz="3000" kern="1200" dirty="0">
            <a:latin typeface="Calibri" panose="020F0502020204030204" pitchFamily="34" charset="0"/>
            <a:cs typeface="Calibri" panose="020F0502020204030204" pitchFamily="34" charset="0"/>
          </a:endParaRPr>
        </a:p>
      </dsp:txBody>
      <dsp:txXfrm>
        <a:off x="35125" y="3720787"/>
        <a:ext cx="10953350" cy="64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C41EC-F028-4A14-AB90-FA56D59365A9}">
      <dsp:nvSpPr>
        <dsp:cNvPr id="0" name=""/>
        <dsp:cNvSpPr/>
      </dsp:nvSpPr>
      <dsp:spPr>
        <a:xfrm>
          <a:off x="419099" y="839893"/>
          <a:ext cx="7543800"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Differentiating risk potential</a:t>
          </a:r>
          <a:endParaRPr lang="en-US" sz="3000" kern="1200" dirty="0">
            <a:latin typeface="Calibri" panose="020F0502020204030204" pitchFamily="34" charset="0"/>
            <a:cs typeface="Calibri" panose="020F0502020204030204" pitchFamily="34" charset="0"/>
          </a:endParaRPr>
        </a:p>
      </dsp:txBody>
      <dsp:txXfrm>
        <a:off x="419099" y="839893"/>
        <a:ext cx="7543800" cy="685800"/>
      </dsp:txXfrm>
    </dsp:sp>
    <dsp:sp modelId="{D5AC0654-8C84-4B60-B3BA-3526F9959099}">
      <dsp:nvSpPr>
        <dsp:cNvPr id="0" name=""/>
        <dsp:cNvSpPr/>
      </dsp:nvSpPr>
      <dsp:spPr>
        <a:xfrm>
          <a:off x="419099" y="1525693"/>
          <a:ext cx="1005840" cy="167640"/>
        </a:xfrm>
        <a:prstGeom prst="parallelogram">
          <a:avLst>
            <a:gd name="adj" fmla="val 140840"/>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5CDD87-5D9E-4E9D-8072-FCC38D7E9E79}">
      <dsp:nvSpPr>
        <dsp:cNvPr id="0" name=""/>
        <dsp:cNvSpPr/>
      </dsp:nvSpPr>
      <dsp:spPr>
        <a:xfrm>
          <a:off x="1483614" y="1525693"/>
          <a:ext cx="1005840" cy="167640"/>
        </a:xfrm>
        <a:prstGeom prst="parallelogram">
          <a:avLst>
            <a:gd name="adj" fmla="val 140840"/>
          </a:avLst>
        </a:prstGeom>
        <a:solidFill>
          <a:schemeClr val="accent6">
            <a:shade val="80000"/>
            <a:hueOff val="-14137"/>
            <a:satOff val="630"/>
            <a:lumOff val="881"/>
            <a:alphaOff val="0"/>
          </a:schemeClr>
        </a:solidFill>
        <a:ln w="25400" cap="flat" cmpd="sng" algn="ctr">
          <a:solidFill>
            <a:schemeClr val="accent6">
              <a:shade val="80000"/>
              <a:hueOff val="-14137"/>
              <a:satOff val="630"/>
              <a:lumOff val="8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47625-5F59-4260-B591-5F9CBC0B4EE1}">
      <dsp:nvSpPr>
        <dsp:cNvPr id="0" name=""/>
        <dsp:cNvSpPr/>
      </dsp:nvSpPr>
      <dsp:spPr>
        <a:xfrm>
          <a:off x="2548128" y="1525693"/>
          <a:ext cx="1005840" cy="167640"/>
        </a:xfrm>
        <a:prstGeom prst="parallelogram">
          <a:avLst>
            <a:gd name="adj" fmla="val 140840"/>
          </a:avLst>
        </a:prstGeom>
        <a:solidFill>
          <a:schemeClr val="accent6">
            <a:shade val="80000"/>
            <a:hueOff val="-28273"/>
            <a:satOff val="1260"/>
            <a:lumOff val="1761"/>
            <a:alphaOff val="0"/>
          </a:schemeClr>
        </a:solidFill>
        <a:ln w="25400" cap="flat" cmpd="sng" algn="ctr">
          <a:solidFill>
            <a:schemeClr val="accent6">
              <a:shade val="80000"/>
              <a:hueOff val="-28273"/>
              <a:satOff val="1260"/>
              <a:lumOff val="17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BB8B5-B959-4071-836F-F44B43F02E29}">
      <dsp:nvSpPr>
        <dsp:cNvPr id="0" name=""/>
        <dsp:cNvSpPr/>
      </dsp:nvSpPr>
      <dsp:spPr>
        <a:xfrm>
          <a:off x="3612642" y="1525693"/>
          <a:ext cx="1005840" cy="167640"/>
        </a:xfrm>
        <a:prstGeom prst="parallelogram">
          <a:avLst>
            <a:gd name="adj" fmla="val 140840"/>
          </a:avLst>
        </a:prstGeom>
        <a:solidFill>
          <a:schemeClr val="accent6">
            <a:shade val="80000"/>
            <a:hueOff val="-42410"/>
            <a:satOff val="1890"/>
            <a:lumOff val="2642"/>
            <a:alphaOff val="0"/>
          </a:schemeClr>
        </a:solidFill>
        <a:ln w="25400" cap="flat" cmpd="sng" algn="ctr">
          <a:solidFill>
            <a:schemeClr val="accent6">
              <a:shade val="80000"/>
              <a:hueOff val="-42410"/>
              <a:satOff val="1890"/>
              <a:lumOff val="26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81B4B-CD5E-421A-B48C-93D51B364BA5}">
      <dsp:nvSpPr>
        <dsp:cNvPr id="0" name=""/>
        <dsp:cNvSpPr/>
      </dsp:nvSpPr>
      <dsp:spPr>
        <a:xfrm>
          <a:off x="4677156" y="1525693"/>
          <a:ext cx="1005840" cy="167640"/>
        </a:xfrm>
        <a:prstGeom prst="parallelogram">
          <a:avLst>
            <a:gd name="adj" fmla="val 140840"/>
          </a:avLst>
        </a:prstGeom>
        <a:solidFill>
          <a:schemeClr val="accent6">
            <a:shade val="80000"/>
            <a:hueOff val="-56547"/>
            <a:satOff val="2520"/>
            <a:lumOff val="3523"/>
            <a:alphaOff val="0"/>
          </a:schemeClr>
        </a:solidFill>
        <a:ln w="25400" cap="flat" cmpd="sng" algn="ctr">
          <a:solidFill>
            <a:schemeClr val="accent6">
              <a:shade val="80000"/>
              <a:hueOff val="-56547"/>
              <a:satOff val="2520"/>
              <a:lumOff val="3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F1094-6D77-427A-B192-EF478E208405}">
      <dsp:nvSpPr>
        <dsp:cNvPr id="0" name=""/>
        <dsp:cNvSpPr/>
      </dsp:nvSpPr>
      <dsp:spPr>
        <a:xfrm>
          <a:off x="5741670" y="1525693"/>
          <a:ext cx="1005840" cy="167640"/>
        </a:xfrm>
        <a:prstGeom prst="parallelogram">
          <a:avLst>
            <a:gd name="adj" fmla="val 140840"/>
          </a:avLst>
        </a:prstGeom>
        <a:solidFill>
          <a:schemeClr val="accent6">
            <a:shade val="80000"/>
            <a:hueOff val="-70684"/>
            <a:satOff val="3150"/>
            <a:lumOff val="4404"/>
            <a:alphaOff val="0"/>
          </a:schemeClr>
        </a:solidFill>
        <a:ln w="25400" cap="flat" cmpd="sng" algn="ctr">
          <a:solidFill>
            <a:schemeClr val="accent6">
              <a:shade val="80000"/>
              <a:hueOff val="-70684"/>
              <a:satOff val="3150"/>
              <a:lumOff val="44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02B8C-12CF-4C23-A938-2AD55E4BD76B}">
      <dsp:nvSpPr>
        <dsp:cNvPr id="0" name=""/>
        <dsp:cNvSpPr/>
      </dsp:nvSpPr>
      <dsp:spPr>
        <a:xfrm>
          <a:off x="6806184" y="1525693"/>
          <a:ext cx="1005840" cy="167640"/>
        </a:xfrm>
        <a:prstGeom prst="parallelogram">
          <a:avLst>
            <a:gd name="adj" fmla="val 140840"/>
          </a:avLst>
        </a:prstGeom>
        <a:solidFill>
          <a:schemeClr val="accent6">
            <a:shade val="80000"/>
            <a:hueOff val="-84820"/>
            <a:satOff val="3780"/>
            <a:lumOff val="5284"/>
            <a:alphaOff val="0"/>
          </a:schemeClr>
        </a:solidFill>
        <a:ln w="25400" cap="flat" cmpd="sng" algn="ctr">
          <a:solidFill>
            <a:schemeClr val="accent6">
              <a:shade val="80000"/>
              <a:hueOff val="-84820"/>
              <a:satOff val="3780"/>
              <a:lumOff val="52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EDFE5-193D-46F7-AA0A-5B066F8B17EF}">
      <dsp:nvSpPr>
        <dsp:cNvPr id="0" name=""/>
        <dsp:cNvSpPr/>
      </dsp:nvSpPr>
      <dsp:spPr>
        <a:xfrm>
          <a:off x="419099" y="1801706"/>
          <a:ext cx="7543800"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Moral hazard</a:t>
          </a:r>
        </a:p>
      </dsp:txBody>
      <dsp:txXfrm>
        <a:off x="419099" y="1801706"/>
        <a:ext cx="7543800" cy="685800"/>
      </dsp:txXfrm>
    </dsp:sp>
    <dsp:sp modelId="{4091EACA-2CF7-4318-A5BC-F1666DC58BA8}">
      <dsp:nvSpPr>
        <dsp:cNvPr id="0" name=""/>
        <dsp:cNvSpPr/>
      </dsp:nvSpPr>
      <dsp:spPr>
        <a:xfrm>
          <a:off x="419099" y="2487506"/>
          <a:ext cx="1005840" cy="167640"/>
        </a:xfrm>
        <a:prstGeom prst="parallelogram">
          <a:avLst>
            <a:gd name="adj" fmla="val 140840"/>
          </a:avLst>
        </a:prstGeom>
        <a:solidFill>
          <a:schemeClr val="accent6">
            <a:shade val="80000"/>
            <a:hueOff val="-98957"/>
            <a:satOff val="4410"/>
            <a:lumOff val="6165"/>
            <a:alphaOff val="0"/>
          </a:schemeClr>
        </a:solidFill>
        <a:ln w="25400" cap="flat" cmpd="sng" algn="ctr">
          <a:solidFill>
            <a:schemeClr val="accent6">
              <a:shade val="80000"/>
              <a:hueOff val="-98957"/>
              <a:satOff val="4410"/>
              <a:lumOff val="61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13044-3B72-4095-A91E-704866DA7439}">
      <dsp:nvSpPr>
        <dsp:cNvPr id="0" name=""/>
        <dsp:cNvSpPr/>
      </dsp:nvSpPr>
      <dsp:spPr>
        <a:xfrm>
          <a:off x="1483614" y="2487506"/>
          <a:ext cx="1005840" cy="167640"/>
        </a:xfrm>
        <a:prstGeom prst="parallelogram">
          <a:avLst>
            <a:gd name="adj" fmla="val 140840"/>
          </a:avLst>
        </a:prstGeom>
        <a:solidFill>
          <a:schemeClr val="accent6">
            <a:shade val="80000"/>
            <a:hueOff val="-113094"/>
            <a:satOff val="5040"/>
            <a:lumOff val="7046"/>
            <a:alphaOff val="0"/>
          </a:schemeClr>
        </a:solidFill>
        <a:ln w="25400" cap="flat" cmpd="sng" algn="ctr">
          <a:solidFill>
            <a:schemeClr val="accent6">
              <a:shade val="80000"/>
              <a:hueOff val="-113094"/>
              <a:satOff val="5040"/>
              <a:lumOff val="7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5BDF1-DE5D-429A-96B3-8D26B73F1032}">
      <dsp:nvSpPr>
        <dsp:cNvPr id="0" name=""/>
        <dsp:cNvSpPr/>
      </dsp:nvSpPr>
      <dsp:spPr>
        <a:xfrm>
          <a:off x="2548128" y="2487506"/>
          <a:ext cx="1005840" cy="167640"/>
        </a:xfrm>
        <a:prstGeom prst="parallelogram">
          <a:avLst>
            <a:gd name="adj" fmla="val 140840"/>
          </a:avLst>
        </a:prstGeom>
        <a:solidFill>
          <a:schemeClr val="accent6">
            <a:shade val="80000"/>
            <a:hueOff val="-127231"/>
            <a:satOff val="5670"/>
            <a:lumOff val="7926"/>
            <a:alphaOff val="0"/>
          </a:schemeClr>
        </a:solidFill>
        <a:ln w="25400" cap="flat" cmpd="sng" algn="ctr">
          <a:solidFill>
            <a:schemeClr val="accent6">
              <a:shade val="80000"/>
              <a:hueOff val="-127231"/>
              <a:satOff val="5670"/>
              <a:lumOff val="79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8BE22B-F4A6-4372-955B-9EAA4524C949}">
      <dsp:nvSpPr>
        <dsp:cNvPr id="0" name=""/>
        <dsp:cNvSpPr/>
      </dsp:nvSpPr>
      <dsp:spPr>
        <a:xfrm>
          <a:off x="3612642" y="2487506"/>
          <a:ext cx="1005840" cy="167640"/>
        </a:xfrm>
        <a:prstGeom prst="parallelogram">
          <a:avLst>
            <a:gd name="adj" fmla="val 140840"/>
          </a:avLst>
        </a:prstGeom>
        <a:solidFill>
          <a:schemeClr val="accent6">
            <a:shade val="80000"/>
            <a:hueOff val="-141367"/>
            <a:satOff val="6300"/>
            <a:lumOff val="8807"/>
            <a:alphaOff val="0"/>
          </a:schemeClr>
        </a:solidFill>
        <a:ln w="25400" cap="flat" cmpd="sng" algn="ctr">
          <a:solidFill>
            <a:schemeClr val="accent6">
              <a:shade val="80000"/>
              <a:hueOff val="-141367"/>
              <a:satOff val="6300"/>
              <a:lumOff val="88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C78FF-04BE-45C0-812C-420608497BC2}">
      <dsp:nvSpPr>
        <dsp:cNvPr id="0" name=""/>
        <dsp:cNvSpPr/>
      </dsp:nvSpPr>
      <dsp:spPr>
        <a:xfrm>
          <a:off x="4677156" y="2487506"/>
          <a:ext cx="1005840" cy="167640"/>
        </a:xfrm>
        <a:prstGeom prst="parallelogram">
          <a:avLst>
            <a:gd name="adj" fmla="val 140840"/>
          </a:avLst>
        </a:prstGeom>
        <a:solidFill>
          <a:schemeClr val="accent6">
            <a:shade val="80000"/>
            <a:hueOff val="-155504"/>
            <a:satOff val="6930"/>
            <a:lumOff val="9688"/>
            <a:alphaOff val="0"/>
          </a:schemeClr>
        </a:solidFill>
        <a:ln w="25400" cap="flat" cmpd="sng" algn="ctr">
          <a:solidFill>
            <a:schemeClr val="accent6">
              <a:shade val="80000"/>
              <a:hueOff val="-155504"/>
              <a:satOff val="6930"/>
              <a:lumOff val="96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BF7E6-0B08-4532-92E8-B39710D7FBB6}">
      <dsp:nvSpPr>
        <dsp:cNvPr id="0" name=""/>
        <dsp:cNvSpPr/>
      </dsp:nvSpPr>
      <dsp:spPr>
        <a:xfrm>
          <a:off x="5741670" y="2487506"/>
          <a:ext cx="1005840" cy="167640"/>
        </a:xfrm>
        <a:prstGeom prst="parallelogram">
          <a:avLst>
            <a:gd name="adj" fmla="val 140840"/>
          </a:avLst>
        </a:prstGeom>
        <a:solidFill>
          <a:schemeClr val="accent6">
            <a:shade val="80000"/>
            <a:hueOff val="-169641"/>
            <a:satOff val="7560"/>
            <a:lumOff val="10568"/>
            <a:alphaOff val="0"/>
          </a:schemeClr>
        </a:solidFill>
        <a:ln w="25400" cap="flat" cmpd="sng" algn="ctr">
          <a:solidFill>
            <a:schemeClr val="accent6">
              <a:shade val="80000"/>
              <a:hueOff val="-169641"/>
              <a:satOff val="7560"/>
              <a:lumOff val="105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D22B6-A7B7-4402-A3A6-47928759FB23}">
      <dsp:nvSpPr>
        <dsp:cNvPr id="0" name=""/>
        <dsp:cNvSpPr/>
      </dsp:nvSpPr>
      <dsp:spPr>
        <a:xfrm>
          <a:off x="6806184" y="2487506"/>
          <a:ext cx="1005840" cy="167640"/>
        </a:xfrm>
        <a:prstGeom prst="parallelogram">
          <a:avLst>
            <a:gd name="adj" fmla="val 140840"/>
          </a:avLst>
        </a:prstGeom>
        <a:solidFill>
          <a:schemeClr val="accent6">
            <a:shade val="80000"/>
            <a:hueOff val="-183778"/>
            <a:satOff val="8190"/>
            <a:lumOff val="11449"/>
            <a:alphaOff val="0"/>
          </a:schemeClr>
        </a:solidFill>
        <a:ln w="25400" cap="flat" cmpd="sng" algn="ctr">
          <a:solidFill>
            <a:schemeClr val="accent6">
              <a:shade val="80000"/>
              <a:hueOff val="-183778"/>
              <a:satOff val="8190"/>
              <a:lumOff val="114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87EB0-B130-4799-9C2E-8322A5503FFC}">
      <dsp:nvSpPr>
        <dsp:cNvPr id="0" name=""/>
        <dsp:cNvSpPr/>
      </dsp:nvSpPr>
      <dsp:spPr>
        <a:xfrm>
          <a:off x="419099" y="2763520"/>
          <a:ext cx="7543800"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lvl="0" algn="l" defTabSz="1333500">
            <a:lnSpc>
              <a:spcPct val="90000"/>
            </a:lnSpc>
            <a:spcBef>
              <a:spcPct val="0"/>
            </a:spcBef>
            <a:spcAft>
              <a:spcPct val="35000"/>
            </a:spcAft>
          </a:pPr>
          <a:r>
            <a:rPr lang="en-US" sz="3000" kern="1200" smtClean="0">
              <a:latin typeface="Calibri" panose="020F0502020204030204" pitchFamily="34" charset="0"/>
              <a:cs typeface="Calibri" panose="020F0502020204030204" pitchFamily="34" charset="0"/>
            </a:rPr>
            <a:t>Difficult to quantify</a:t>
          </a:r>
          <a:endParaRPr lang="en-US" sz="3000" kern="1200" dirty="0" smtClean="0">
            <a:latin typeface="Calibri" panose="020F0502020204030204" pitchFamily="34" charset="0"/>
            <a:cs typeface="Calibri" panose="020F0502020204030204" pitchFamily="34" charset="0"/>
          </a:endParaRPr>
        </a:p>
      </dsp:txBody>
      <dsp:txXfrm>
        <a:off x="419099" y="2763520"/>
        <a:ext cx="7543800" cy="685800"/>
      </dsp:txXfrm>
    </dsp:sp>
    <dsp:sp modelId="{F333B9FA-248C-4051-8CF6-3867D422B60A}">
      <dsp:nvSpPr>
        <dsp:cNvPr id="0" name=""/>
        <dsp:cNvSpPr/>
      </dsp:nvSpPr>
      <dsp:spPr>
        <a:xfrm>
          <a:off x="419099" y="3449320"/>
          <a:ext cx="1005840" cy="167640"/>
        </a:xfrm>
        <a:prstGeom prst="parallelogram">
          <a:avLst>
            <a:gd name="adj" fmla="val 140840"/>
          </a:avLst>
        </a:prstGeom>
        <a:solidFill>
          <a:schemeClr val="accent6">
            <a:shade val="80000"/>
            <a:hueOff val="-197914"/>
            <a:satOff val="8819"/>
            <a:lumOff val="12330"/>
            <a:alphaOff val="0"/>
          </a:schemeClr>
        </a:solidFill>
        <a:ln w="25400" cap="flat" cmpd="sng" algn="ctr">
          <a:solidFill>
            <a:schemeClr val="accent6">
              <a:shade val="80000"/>
              <a:hueOff val="-197914"/>
              <a:satOff val="8819"/>
              <a:lumOff val="123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B079D-048C-4625-9A6B-7CB921ECE5FB}">
      <dsp:nvSpPr>
        <dsp:cNvPr id="0" name=""/>
        <dsp:cNvSpPr/>
      </dsp:nvSpPr>
      <dsp:spPr>
        <a:xfrm>
          <a:off x="1483614" y="3449320"/>
          <a:ext cx="1005840" cy="167640"/>
        </a:xfrm>
        <a:prstGeom prst="parallelogram">
          <a:avLst>
            <a:gd name="adj" fmla="val 140840"/>
          </a:avLst>
        </a:prstGeom>
        <a:solidFill>
          <a:schemeClr val="accent6">
            <a:shade val="80000"/>
            <a:hueOff val="-212051"/>
            <a:satOff val="9449"/>
            <a:lumOff val="13211"/>
            <a:alphaOff val="0"/>
          </a:schemeClr>
        </a:solidFill>
        <a:ln w="25400" cap="flat" cmpd="sng" algn="ctr">
          <a:solidFill>
            <a:schemeClr val="accent6">
              <a:shade val="80000"/>
              <a:hueOff val="-212051"/>
              <a:satOff val="9449"/>
              <a:lumOff val="132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CBFED9-991E-468A-822B-A0154CA0076D}">
      <dsp:nvSpPr>
        <dsp:cNvPr id="0" name=""/>
        <dsp:cNvSpPr/>
      </dsp:nvSpPr>
      <dsp:spPr>
        <a:xfrm>
          <a:off x="2548128" y="3449320"/>
          <a:ext cx="1005840" cy="167640"/>
        </a:xfrm>
        <a:prstGeom prst="parallelogram">
          <a:avLst>
            <a:gd name="adj" fmla="val 140840"/>
          </a:avLst>
        </a:prstGeom>
        <a:solidFill>
          <a:schemeClr val="accent6">
            <a:shade val="80000"/>
            <a:hueOff val="-226188"/>
            <a:satOff val="10079"/>
            <a:lumOff val="14091"/>
            <a:alphaOff val="0"/>
          </a:schemeClr>
        </a:solidFill>
        <a:ln w="25400" cap="flat" cmpd="sng" algn="ctr">
          <a:solidFill>
            <a:schemeClr val="accent6">
              <a:shade val="80000"/>
              <a:hueOff val="-226188"/>
              <a:satOff val="10079"/>
              <a:lumOff val="140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5C3E9F-5EFA-40BB-939A-B6D60AA3C12E}">
      <dsp:nvSpPr>
        <dsp:cNvPr id="0" name=""/>
        <dsp:cNvSpPr/>
      </dsp:nvSpPr>
      <dsp:spPr>
        <a:xfrm>
          <a:off x="3612642" y="3449320"/>
          <a:ext cx="1005840" cy="167640"/>
        </a:xfrm>
        <a:prstGeom prst="parallelogram">
          <a:avLst>
            <a:gd name="adj" fmla="val 140840"/>
          </a:avLst>
        </a:prstGeom>
        <a:solidFill>
          <a:schemeClr val="accent6">
            <a:shade val="80000"/>
            <a:hueOff val="-240325"/>
            <a:satOff val="10709"/>
            <a:lumOff val="14972"/>
            <a:alphaOff val="0"/>
          </a:schemeClr>
        </a:solidFill>
        <a:ln w="25400" cap="flat" cmpd="sng" algn="ctr">
          <a:solidFill>
            <a:schemeClr val="accent6">
              <a:shade val="80000"/>
              <a:hueOff val="-240325"/>
              <a:satOff val="10709"/>
              <a:lumOff val="149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D5367-4AC9-4D77-91D3-025CB0C3AA6F}">
      <dsp:nvSpPr>
        <dsp:cNvPr id="0" name=""/>
        <dsp:cNvSpPr/>
      </dsp:nvSpPr>
      <dsp:spPr>
        <a:xfrm>
          <a:off x="4677156" y="3449320"/>
          <a:ext cx="1005840" cy="167640"/>
        </a:xfrm>
        <a:prstGeom prst="parallelogram">
          <a:avLst>
            <a:gd name="adj" fmla="val 140840"/>
          </a:avLst>
        </a:prstGeom>
        <a:solidFill>
          <a:schemeClr val="accent6">
            <a:shade val="80000"/>
            <a:hueOff val="-254461"/>
            <a:satOff val="11339"/>
            <a:lumOff val="15853"/>
            <a:alphaOff val="0"/>
          </a:schemeClr>
        </a:solidFill>
        <a:ln w="25400" cap="flat" cmpd="sng" algn="ctr">
          <a:solidFill>
            <a:schemeClr val="accent6">
              <a:shade val="80000"/>
              <a:hueOff val="-254461"/>
              <a:satOff val="11339"/>
              <a:lumOff val="15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ACAD2-EC53-4232-B65F-2A4DA5E21D09}">
      <dsp:nvSpPr>
        <dsp:cNvPr id="0" name=""/>
        <dsp:cNvSpPr/>
      </dsp:nvSpPr>
      <dsp:spPr>
        <a:xfrm>
          <a:off x="5741670" y="3449320"/>
          <a:ext cx="1005840" cy="167640"/>
        </a:xfrm>
        <a:prstGeom prst="parallelogram">
          <a:avLst>
            <a:gd name="adj" fmla="val 140840"/>
          </a:avLst>
        </a:prstGeom>
        <a:solidFill>
          <a:schemeClr val="accent6">
            <a:shade val="80000"/>
            <a:hueOff val="-268598"/>
            <a:satOff val="11969"/>
            <a:lumOff val="16733"/>
            <a:alphaOff val="0"/>
          </a:schemeClr>
        </a:solidFill>
        <a:ln w="25400" cap="flat" cmpd="sng" algn="ctr">
          <a:solidFill>
            <a:schemeClr val="accent6">
              <a:shade val="80000"/>
              <a:hueOff val="-268598"/>
              <a:satOff val="11969"/>
              <a:lumOff val="167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157ED-267F-4B23-9F76-F3A81E0A0B09}">
      <dsp:nvSpPr>
        <dsp:cNvPr id="0" name=""/>
        <dsp:cNvSpPr/>
      </dsp:nvSpPr>
      <dsp:spPr>
        <a:xfrm>
          <a:off x="6806184" y="3449320"/>
          <a:ext cx="1005840" cy="167640"/>
        </a:xfrm>
        <a:prstGeom prst="parallelogram">
          <a:avLst>
            <a:gd name="adj" fmla="val 140840"/>
          </a:avLst>
        </a:prstGeom>
        <a:solidFill>
          <a:schemeClr val="accent6">
            <a:shade val="80000"/>
            <a:hueOff val="-282735"/>
            <a:satOff val="12599"/>
            <a:lumOff val="17614"/>
            <a:alphaOff val="0"/>
          </a:schemeClr>
        </a:solidFill>
        <a:ln w="25400" cap="flat" cmpd="sng" algn="ctr">
          <a:solidFill>
            <a:schemeClr val="accent6">
              <a:shade val="80000"/>
              <a:hueOff val="-282735"/>
              <a:satOff val="12599"/>
              <a:lumOff val="176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98656-3A6E-472F-8DD3-A58BC9CCF675}">
      <dsp:nvSpPr>
        <dsp:cNvPr id="0" name=""/>
        <dsp:cNvSpPr/>
      </dsp:nvSpPr>
      <dsp:spPr>
        <a:xfrm>
          <a:off x="419099" y="3725333"/>
          <a:ext cx="7543800"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Impact of adverse event across multiple brands</a:t>
          </a:r>
          <a:endParaRPr lang="en-US" sz="3000" kern="1200" dirty="0">
            <a:latin typeface="Calibri" panose="020F0502020204030204" pitchFamily="34" charset="0"/>
            <a:cs typeface="Calibri" panose="020F0502020204030204" pitchFamily="34" charset="0"/>
          </a:endParaRPr>
        </a:p>
      </dsp:txBody>
      <dsp:txXfrm>
        <a:off x="419099" y="3725333"/>
        <a:ext cx="7543800" cy="685800"/>
      </dsp:txXfrm>
    </dsp:sp>
    <dsp:sp modelId="{A705B5A6-9A57-4492-8A7B-708933CF13FA}">
      <dsp:nvSpPr>
        <dsp:cNvPr id="0" name=""/>
        <dsp:cNvSpPr/>
      </dsp:nvSpPr>
      <dsp:spPr>
        <a:xfrm>
          <a:off x="419099" y="4411133"/>
          <a:ext cx="1005840" cy="167640"/>
        </a:xfrm>
        <a:prstGeom prst="parallelogram">
          <a:avLst>
            <a:gd name="adj" fmla="val 140840"/>
          </a:avLst>
        </a:prstGeom>
        <a:solidFill>
          <a:schemeClr val="accent6">
            <a:shade val="80000"/>
            <a:hueOff val="-296872"/>
            <a:satOff val="13229"/>
            <a:lumOff val="18495"/>
            <a:alphaOff val="0"/>
          </a:schemeClr>
        </a:solidFill>
        <a:ln w="25400" cap="flat" cmpd="sng" algn="ctr">
          <a:solidFill>
            <a:schemeClr val="accent6">
              <a:shade val="80000"/>
              <a:hueOff val="-296872"/>
              <a:satOff val="13229"/>
              <a:lumOff val="184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C571E-9DEE-4EA1-8AE6-CD2CFA5F41EF}">
      <dsp:nvSpPr>
        <dsp:cNvPr id="0" name=""/>
        <dsp:cNvSpPr/>
      </dsp:nvSpPr>
      <dsp:spPr>
        <a:xfrm>
          <a:off x="1483614" y="4411133"/>
          <a:ext cx="1005840" cy="167640"/>
        </a:xfrm>
        <a:prstGeom prst="parallelogram">
          <a:avLst>
            <a:gd name="adj" fmla="val 140840"/>
          </a:avLst>
        </a:prstGeom>
        <a:solidFill>
          <a:schemeClr val="accent6">
            <a:shade val="80000"/>
            <a:hueOff val="-311008"/>
            <a:satOff val="13859"/>
            <a:lumOff val="19375"/>
            <a:alphaOff val="0"/>
          </a:schemeClr>
        </a:solidFill>
        <a:ln w="25400" cap="flat" cmpd="sng" algn="ctr">
          <a:solidFill>
            <a:schemeClr val="accent6">
              <a:shade val="80000"/>
              <a:hueOff val="-311008"/>
              <a:satOff val="13859"/>
              <a:lumOff val="193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B8D73-66BB-4B72-86CC-A21442D3FF6B}">
      <dsp:nvSpPr>
        <dsp:cNvPr id="0" name=""/>
        <dsp:cNvSpPr/>
      </dsp:nvSpPr>
      <dsp:spPr>
        <a:xfrm>
          <a:off x="2548128" y="4411133"/>
          <a:ext cx="1005840" cy="167640"/>
        </a:xfrm>
        <a:prstGeom prst="parallelogram">
          <a:avLst>
            <a:gd name="adj" fmla="val 140840"/>
          </a:avLst>
        </a:prstGeom>
        <a:solidFill>
          <a:schemeClr val="accent6">
            <a:shade val="80000"/>
            <a:hueOff val="-325145"/>
            <a:satOff val="14489"/>
            <a:lumOff val="20256"/>
            <a:alphaOff val="0"/>
          </a:schemeClr>
        </a:solidFill>
        <a:ln w="25400" cap="flat" cmpd="sng" algn="ctr">
          <a:solidFill>
            <a:schemeClr val="accent6">
              <a:shade val="80000"/>
              <a:hueOff val="-325145"/>
              <a:satOff val="14489"/>
              <a:lumOff val="202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BE4C3C-6289-42A7-B2C3-F426B5C76A3D}">
      <dsp:nvSpPr>
        <dsp:cNvPr id="0" name=""/>
        <dsp:cNvSpPr/>
      </dsp:nvSpPr>
      <dsp:spPr>
        <a:xfrm>
          <a:off x="3612642" y="4411133"/>
          <a:ext cx="1005840" cy="167640"/>
        </a:xfrm>
        <a:prstGeom prst="parallelogram">
          <a:avLst>
            <a:gd name="adj" fmla="val 140840"/>
          </a:avLst>
        </a:prstGeom>
        <a:solidFill>
          <a:schemeClr val="accent6">
            <a:shade val="80000"/>
            <a:hueOff val="-339282"/>
            <a:satOff val="15119"/>
            <a:lumOff val="21137"/>
            <a:alphaOff val="0"/>
          </a:schemeClr>
        </a:solidFill>
        <a:ln w="25400" cap="flat" cmpd="sng" algn="ctr">
          <a:solidFill>
            <a:schemeClr val="accent6">
              <a:shade val="80000"/>
              <a:hueOff val="-339282"/>
              <a:satOff val="15119"/>
              <a:lumOff val="21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DE5E9-DA35-4108-8102-9E2472AD2261}">
      <dsp:nvSpPr>
        <dsp:cNvPr id="0" name=""/>
        <dsp:cNvSpPr/>
      </dsp:nvSpPr>
      <dsp:spPr>
        <a:xfrm>
          <a:off x="4677156" y="4411133"/>
          <a:ext cx="1005840" cy="167640"/>
        </a:xfrm>
        <a:prstGeom prst="parallelogram">
          <a:avLst>
            <a:gd name="adj" fmla="val 140840"/>
          </a:avLst>
        </a:prstGeom>
        <a:solidFill>
          <a:schemeClr val="accent6">
            <a:shade val="80000"/>
            <a:hueOff val="-353419"/>
            <a:satOff val="15749"/>
            <a:lumOff val="22018"/>
            <a:alphaOff val="0"/>
          </a:schemeClr>
        </a:solidFill>
        <a:ln w="25400" cap="flat" cmpd="sng" algn="ctr">
          <a:solidFill>
            <a:schemeClr val="accent6">
              <a:shade val="80000"/>
              <a:hueOff val="-353419"/>
              <a:satOff val="15749"/>
              <a:lumOff val="220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D8EB2-90FF-47F7-8409-A04307EDA1A8}">
      <dsp:nvSpPr>
        <dsp:cNvPr id="0" name=""/>
        <dsp:cNvSpPr/>
      </dsp:nvSpPr>
      <dsp:spPr>
        <a:xfrm>
          <a:off x="5741670" y="4411133"/>
          <a:ext cx="1005840" cy="167640"/>
        </a:xfrm>
        <a:prstGeom prst="parallelogram">
          <a:avLst>
            <a:gd name="adj" fmla="val 140840"/>
          </a:avLst>
        </a:prstGeom>
        <a:solidFill>
          <a:schemeClr val="accent6">
            <a:shade val="80000"/>
            <a:hueOff val="-367555"/>
            <a:satOff val="16379"/>
            <a:lumOff val="22898"/>
            <a:alphaOff val="0"/>
          </a:schemeClr>
        </a:solidFill>
        <a:ln w="25400" cap="flat" cmpd="sng" algn="ctr">
          <a:solidFill>
            <a:schemeClr val="accent6">
              <a:shade val="80000"/>
              <a:hueOff val="-367555"/>
              <a:satOff val="16379"/>
              <a:lumOff val="228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FEFB1-DE87-4DB8-92F3-082BADE01B45}">
      <dsp:nvSpPr>
        <dsp:cNvPr id="0" name=""/>
        <dsp:cNvSpPr/>
      </dsp:nvSpPr>
      <dsp:spPr>
        <a:xfrm>
          <a:off x="6806184" y="4411133"/>
          <a:ext cx="1005840" cy="167640"/>
        </a:xfrm>
        <a:prstGeom prst="parallelogram">
          <a:avLst>
            <a:gd name="adj" fmla="val 140840"/>
          </a:avLst>
        </a:prstGeom>
        <a:solidFill>
          <a:schemeClr val="accent6">
            <a:shade val="80000"/>
            <a:hueOff val="-381692"/>
            <a:satOff val="17009"/>
            <a:lumOff val="23779"/>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6DC22-484D-4CDC-9AF1-A8F47FA6F2C6}"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77572-3C1A-4EC9-89A5-98BC09CF3C0A}" type="slidenum">
              <a:rPr lang="en-US" smtClean="0"/>
              <a:t>‹#›</a:t>
            </a:fld>
            <a:endParaRPr lang="en-US"/>
          </a:p>
        </p:txBody>
      </p:sp>
    </p:spTree>
    <p:extLst>
      <p:ext uri="{BB962C8B-B14F-4D97-AF65-F5344CB8AC3E}">
        <p14:creationId xmlns:p14="http://schemas.microsoft.com/office/powerpoint/2010/main" val="334468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https://online.maryville.edu/blog/evolution-social-media/#:~:text=In%201987%2C%20the%20direct%20precursor,social%20media%20platform%20was%20launched.</a:t>
            </a:r>
          </a:p>
          <a:p>
            <a:r>
              <a:rPr lang="en-US" dirty="0" smtClean="0"/>
              <a:t>https://www.pewresearch.org/fact-tank/2021/06/01/facts-about-americans-and-facebook/</a:t>
            </a:r>
          </a:p>
          <a:p>
            <a:endParaRPr lang="en-US" dirty="0"/>
          </a:p>
        </p:txBody>
      </p:sp>
      <p:sp>
        <p:nvSpPr>
          <p:cNvPr id="4" name="Slide Number Placeholder 3"/>
          <p:cNvSpPr>
            <a:spLocks noGrp="1"/>
          </p:cNvSpPr>
          <p:nvPr>
            <p:ph type="sldNum" sz="quarter" idx="10"/>
          </p:nvPr>
        </p:nvSpPr>
        <p:spPr/>
        <p:txBody>
          <a:bodyPr/>
          <a:lstStyle/>
          <a:p>
            <a:fld id="{AFE77572-3C1A-4EC9-89A5-98BC09CF3C0A}" type="slidenum">
              <a:rPr lang="en-US" smtClean="0"/>
              <a:t>2</a:t>
            </a:fld>
            <a:endParaRPr lang="en-US"/>
          </a:p>
        </p:txBody>
      </p:sp>
    </p:spTree>
    <p:extLst>
      <p:ext uri="{BB962C8B-B14F-4D97-AF65-F5344CB8AC3E}">
        <p14:creationId xmlns:p14="http://schemas.microsoft.com/office/powerpoint/2010/main" val="152429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 social media influencer is an individual who uses one or more types of social media to create posts about or relating to a topic or area of expertise. These topics can be as specific as weightlifting tutorials for men in their twenties, or as broad as the overall genre of comedy. These influencers hold a significant amount of knowledge and credibility in the topic that they create posts about. This knowledge and credibility, along with their frequent posts, draw in a large amount of followers. The followers view and interact with the posts for entertainment, for more knowledge regarding the topic, and a variety of other reasons. An example of a social media influencer who I personally follow is Daniel Mac. Daniel goes around wealthy areas of the United States looking for expensive cars. He then knocks on the window of the cars and asks the individual what they do for a living. Another</a:t>
            </a:r>
            <a:r>
              <a:rPr lang="en-US" sz="1200" b="0" i="0" u="none" strike="noStrike" kern="1200" baseline="0" dirty="0" smtClean="0">
                <a:solidFill>
                  <a:schemeClr val="tx1"/>
                </a:solidFill>
                <a:effectLst/>
                <a:latin typeface="+mn-lt"/>
                <a:ea typeface="+mn-ea"/>
                <a:cs typeface="+mn-cs"/>
              </a:rPr>
              <a:t> example is Olivia Dunne, a gymnast at Louisiana State University. Olivia makes videos highlighting her experience as a college athlete to inform and entertain her followers. Last but not least, my final example is </a:t>
            </a:r>
            <a:r>
              <a:rPr lang="en-US" sz="1200" b="0" i="0" u="none" strike="noStrike" kern="1200" baseline="0" dirty="0" err="1" smtClean="0">
                <a:solidFill>
                  <a:schemeClr val="tx1"/>
                </a:solidFill>
                <a:effectLst/>
                <a:latin typeface="+mn-lt"/>
                <a:ea typeface="+mn-ea"/>
                <a:cs typeface="+mn-cs"/>
              </a:rPr>
              <a:t>MrBeast</a:t>
            </a:r>
            <a:r>
              <a:rPr lang="en-US" sz="1200" b="0" i="0" u="none" strike="noStrike" kern="1200" baseline="0" dirty="0" smtClean="0">
                <a:solidFill>
                  <a:schemeClr val="tx1"/>
                </a:solidFill>
                <a:effectLst/>
                <a:latin typeface="+mn-lt"/>
                <a:ea typeface="+mn-ea"/>
                <a:cs typeface="+mn-cs"/>
              </a:rPr>
              <a:t>, a social media influencer who started his career performing extensive stunts on social media and now has amassed over 23 billion views. </a:t>
            </a:r>
            <a:endParaRPr lang="en-US" dirty="0"/>
          </a:p>
        </p:txBody>
      </p:sp>
      <p:sp>
        <p:nvSpPr>
          <p:cNvPr id="4" name="Slide Number Placeholder 3"/>
          <p:cNvSpPr>
            <a:spLocks noGrp="1"/>
          </p:cNvSpPr>
          <p:nvPr>
            <p:ph type="sldNum" sz="quarter" idx="10"/>
          </p:nvPr>
        </p:nvSpPr>
        <p:spPr/>
        <p:txBody>
          <a:bodyPr/>
          <a:lstStyle/>
          <a:p>
            <a:fld id="{AFE77572-3C1A-4EC9-89A5-98BC09CF3C0A}" type="slidenum">
              <a:rPr lang="en-US" smtClean="0"/>
              <a:t>4</a:t>
            </a:fld>
            <a:endParaRPr lang="en-US"/>
          </a:p>
        </p:txBody>
      </p:sp>
    </p:spTree>
    <p:extLst>
      <p:ext uri="{BB962C8B-B14F-4D97-AF65-F5344CB8AC3E}">
        <p14:creationId xmlns:p14="http://schemas.microsoft.com/office/powerpoint/2010/main" val="394136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 influencer may be located</a:t>
            </a:r>
          </a:p>
          <a:p>
            <a:r>
              <a:rPr lang="en-US" dirty="0" smtClean="0"/>
              <a:t>Type of content being generated by influencer</a:t>
            </a:r>
          </a:p>
          <a:p>
            <a:r>
              <a:rPr lang="en-US" dirty="0" smtClean="0"/>
              <a:t>The age that is being targeted</a:t>
            </a:r>
          </a:p>
          <a:p>
            <a:r>
              <a:rPr lang="en-US" dirty="0" smtClean="0"/>
              <a:t>Risks associated with platforms</a:t>
            </a:r>
          </a:p>
          <a:p>
            <a:pPr lvl="1"/>
            <a:r>
              <a:rPr lang="en-US" dirty="0" smtClean="0"/>
              <a:t>Shutdown of platform or sudden change in algorithm</a:t>
            </a:r>
          </a:p>
          <a:p>
            <a:endParaRPr lang="en-US" dirty="0"/>
          </a:p>
        </p:txBody>
      </p:sp>
      <p:sp>
        <p:nvSpPr>
          <p:cNvPr id="4" name="Slide Number Placeholder 3"/>
          <p:cNvSpPr>
            <a:spLocks noGrp="1"/>
          </p:cNvSpPr>
          <p:nvPr>
            <p:ph type="sldNum" sz="quarter" idx="10"/>
          </p:nvPr>
        </p:nvSpPr>
        <p:spPr/>
        <p:txBody>
          <a:bodyPr/>
          <a:lstStyle/>
          <a:p>
            <a:fld id="{AFE77572-3C1A-4EC9-89A5-98BC09CF3C0A}" type="slidenum">
              <a:rPr lang="en-US" smtClean="0"/>
              <a:t>9</a:t>
            </a:fld>
            <a:endParaRPr lang="en-US"/>
          </a:p>
        </p:txBody>
      </p:sp>
    </p:spTree>
    <p:extLst>
      <p:ext uri="{BB962C8B-B14F-4D97-AF65-F5344CB8AC3E}">
        <p14:creationId xmlns:p14="http://schemas.microsoft.com/office/powerpoint/2010/main" val="399123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Defamation: claims related to negatively affecting the reputation of a brand or entity. Lack of transparency from the influencers side may fall under this risk.</a:t>
            </a:r>
          </a:p>
          <a:p>
            <a:pPr fontAlgn="base"/>
            <a:r>
              <a:rPr lang="en-US" dirty="0" smtClean="0"/>
              <a:t>Personal injury: advertising injuries or dealing with side effects of trying a product may be of concern. Personal injury may lead to customer termination and financial damage .</a:t>
            </a:r>
          </a:p>
          <a:p>
            <a:endParaRPr lang="en-US" dirty="0"/>
          </a:p>
        </p:txBody>
      </p:sp>
      <p:sp>
        <p:nvSpPr>
          <p:cNvPr id="4" name="Slide Number Placeholder 3"/>
          <p:cNvSpPr>
            <a:spLocks noGrp="1"/>
          </p:cNvSpPr>
          <p:nvPr>
            <p:ph type="sldNum" sz="quarter" idx="10"/>
          </p:nvPr>
        </p:nvSpPr>
        <p:spPr/>
        <p:txBody>
          <a:bodyPr/>
          <a:lstStyle/>
          <a:p>
            <a:fld id="{AFE77572-3C1A-4EC9-89A5-98BC09CF3C0A}" type="slidenum">
              <a:rPr lang="en-US" smtClean="0"/>
              <a:t>10</a:t>
            </a:fld>
            <a:endParaRPr lang="en-US"/>
          </a:p>
        </p:txBody>
      </p:sp>
    </p:spTree>
    <p:extLst>
      <p:ext uri="{BB962C8B-B14F-4D97-AF65-F5344CB8AC3E}">
        <p14:creationId xmlns:p14="http://schemas.microsoft.com/office/powerpoint/2010/main" val="84999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Regulations: sponsored content must be communicated transparently, in simple and clear language and by using #sponsored , #ad as required by the FTC ( Federal Trade Commission).</a:t>
            </a:r>
          </a:p>
          <a:p>
            <a:pPr fontAlgn="base"/>
            <a:r>
              <a:rPr lang="en-US" dirty="0" smtClean="0"/>
              <a:t>Non-performance of contract – Influencers may be sued  If they fail to deliver the content they are contracted to complete or if they negatively affect a brand’s reputation.</a:t>
            </a:r>
          </a:p>
          <a:p>
            <a:pPr fontAlgn="base"/>
            <a:r>
              <a:rPr lang="en-US" dirty="0" smtClean="0"/>
              <a:t>Copyright infringement/Financial fraud – for making claims about a product or service that aren’t true.</a:t>
            </a:r>
          </a:p>
          <a:p>
            <a:endParaRPr lang="en-US" dirty="0"/>
          </a:p>
        </p:txBody>
      </p:sp>
      <p:sp>
        <p:nvSpPr>
          <p:cNvPr id="4" name="Slide Number Placeholder 3"/>
          <p:cNvSpPr>
            <a:spLocks noGrp="1"/>
          </p:cNvSpPr>
          <p:nvPr>
            <p:ph type="sldNum" sz="quarter" idx="10"/>
          </p:nvPr>
        </p:nvSpPr>
        <p:spPr/>
        <p:txBody>
          <a:bodyPr/>
          <a:lstStyle/>
          <a:p>
            <a:fld id="{AFE77572-3C1A-4EC9-89A5-98BC09CF3C0A}" type="slidenum">
              <a:rPr lang="en-US" smtClean="0"/>
              <a:t>11</a:t>
            </a:fld>
            <a:endParaRPr lang="en-US"/>
          </a:p>
        </p:txBody>
      </p:sp>
    </p:spTree>
    <p:extLst>
      <p:ext uri="{BB962C8B-B14F-4D97-AF65-F5344CB8AC3E}">
        <p14:creationId xmlns:p14="http://schemas.microsoft.com/office/powerpoint/2010/main" val="286651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Hence, the need for social media insurance.</a:t>
            </a:r>
          </a:p>
          <a:p>
            <a:endParaRPr lang="en-US" dirty="0"/>
          </a:p>
        </p:txBody>
      </p:sp>
      <p:sp>
        <p:nvSpPr>
          <p:cNvPr id="4" name="Slide Number Placeholder 3"/>
          <p:cNvSpPr>
            <a:spLocks noGrp="1"/>
          </p:cNvSpPr>
          <p:nvPr>
            <p:ph type="sldNum" sz="quarter" idx="10"/>
          </p:nvPr>
        </p:nvSpPr>
        <p:spPr/>
        <p:txBody>
          <a:bodyPr/>
          <a:lstStyle/>
          <a:p>
            <a:fld id="{AFE77572-3C1A-4EC9-89A5-98BC09CF3C0A}" type="slidenum">
              <a:rPr lang="en-US" smtClean="0"/>
              <a:t>12</a:t>
            </a:fld>
            <a:endParaRPr lang="en-US"/>
          </a:p>
        </p:txBody>
      </p:sp>
    </p:spTree>
    <p:extLst>
      <p:ext uri="{BB962C8B-B14F-4D97-AF65-F5344CB8AC3E}">
        <p14:creationId xmlns:p14="http://schemas.microsoft.com/office/powerpoint/2010/main" val="3273437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switch screen</a:t>
            </a:r>
            <a:r>
              <a:rPr lang="en-US" baseline="0" dirty="0" smtClean="0"/>
              <a:t> to show page 317 of P:\Analysts Folders\Marshall\Presentations\Media Liability Rate Filing ME_08_2019_200910_1321076</a:t>
            </a:r>
            <a:endParaRPr lang="en-US" dirty="0"/>
          </a:p>
        </p:txBody>
      </p:sp>
      <p:sp>
        <p:nvSpPr>
          <p:cNvPr id="4" name="Slide Number Placeholder 3"/>
          <p:cNvSpPr>
            <a:spLocks noGrp="1"/>
          </p:cNvSpPr>
          <p:nvPr>
            <p:ph type="sldNum" sz="quarter" idx="10"/>
          </p:nvPr>
        </p:nvSpPr>
        <p:spPr/>
        <p:txBody>
          <a:bodyPr/>
          <a:lstStyle/>
          <a:p>
            <a:fld id="{AFE77572-3C1A-4EC9-89A5-98BC09CF3C0A}" type="slidenum">
              <a:rPr lang="en-US" smtClean="0"/>
              <a:t>16</a:t>
            </a:fld>
            <a:endParaRPr lang="en-US"/>
          </a:p>
        </p:txBody>
      </p:sp>
    </p:spTree>
    <p:extLst>
      <p:ext uri="{BB962C8B-B14F-4D97-AF65-F5344CB8AC3E}">
        <p14:creationId xmlns:p14="http://schemas.microsoft.com/office/powerpoint/2010/main" val="1625264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Insurers could use various factors to adjust a base rate</a:t>
            </a:r>
          </a:p>
          <a:p>
            <a:pPr lvl="2"/>
            <a:r>
              <a:rPr lang="en-US" dirty="0" smtClean="0"/>
              <a:t>Social Media Income Level</a:t>
            </a:r>
          </a:p>
          <a:p>
            <a:pPr lvl="2"/>
            <a:r>
              <a:rPr lang="en-US" dirty="0" smtClean="0"/>
              <a:t>Follower Count</a:t>
            </a:r>
          </a:p>
          <a:p>
            <a:pPr lvl="2"/>
            <a:r>
              <a:rPr lang="en-US" dirty="0" smtClean="0"/>
              <a:t>Industry</a:t>
            </a:r>
          </a:p>
          <a:p>
            <a:pPr lvl="2"/>
            <a:r>
              <a:rPr lang="en-US" dirty="0" smtClean="0"/>
              <a:t>Historical Incidents</a:t>
            </a:r>
          </a:p>
          <a:p>
            <a:endParaRPr lang="en-US" dirty="0"/>
          </a:p>
        </p:txBody>
      </p:sp>
      <p:sp>
        <p:nvSpPr>
          <p:cNvPr id="4" name="Slide Number Placeholder 3"/>
          <p:cNvSpPr>
            <a:spLocks noGrp="1"/>
          </p:cNvSpPr>
          <p:nvPr>
            <p:ph type="sldNum" sz="quarter" idx="10"/>
          </p:nvPr>
        </p:nvSpPr>
        <p:spPr/>
        <p:txBody>
          <a:bodyPr/>
          <a:lstStyle/>
          <a:p>
            <a:fld id="{AFE77572-3C1A-4EC9-89A5-98BC09CF3C0A}" type="slidenum">
              <a:rPr lang="en-US" smtClean="0"/>
              <a:t>17</a:t>
            </a:fld>
            <a:endParaRPr lang="en-US"/>
          </a:p>
        </p:txBody>
      </p:sp>
    </p:spTree>
    <p:extLst>
      <p:ext uri="{BB962C8B-B14F-4D97-AF65-F5344CB8AC3E}">
        <p14:creationId xmlns:p14="http://schemas.microsoft.com/office/powerpoint/2010/main" val="2705630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9519" y="2939650"/>
            <a:ext cx="9372019" cy="1177780"/>
          </a:xfrm>
        </p:spPr>
        <p:txBody>
          <a:bodyPr anchor="b">
            <a:normAutofit/>
          </a:bodyPr>
          <a:lstStyle>
            <a:lvl1pPr>
              <a:defRPr sz="3600" b="1" baseline="0">
                <a:solidFill>
                  <a:schemeClr val="tx1">
                    <a:lumMod val="65000"/>
                    <a:lumOff val="35000"/>
                  </a:schemeClr>
                </a:solidFill>
                <a:latin typeface="Calibri" pitchFamily="34" charset="0"/>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1417477" y="4402068"/>
            <a:ext cx="9372020" cy="933882"/>
          </a:xfrm>
        </p:spPr>
        <p:txBody>
          <a:bodyPr>
            <a:normAutofit/>
          </a:bodyPr>
          <a:lstStyle>
            <a:lvl1pPr marL="0" indent="0" algn="ctr">
              <a:buNone/>
              <a:defRPr sz="2400" baseline="0">
                <a:solidFill>
                  <a:srgbClr val="F36C2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endParaRPr lang="en-US" dirty="0"/>
          </a:p>
        </p:txBody>
      </p:sp>
      <p:sp>
        <p:nvSpPr>
          <p:cNvPr id="9" name="Subtitle 2"/>
          <p:cNvSpPr txBox="1">
            <a:spLocks/>
          </p:cNvSpPr>
          <p:nvPr userDrawn="1"/>
        </p:nvSpPr>
        <p:spPr>
          <a:xfrm>
            <a:off x="1439519" y="5788334"/>
            <a:ext cx="9372020" cy="563445"/>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2400" kern="1200" baseline="0">
                <a:solidFill>
                  <a:srgbClr val="F36C21"/>
                </a:solidFill>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400" b="1" dirty="0" smtClean="0">
                <a:solidFill>
                  <a:schemeClr val="tx1">
                    <a:lumMod val="65000"/>
                    <a:lumOff val="35000"/>
                  </a:schemeClr>
                </a:solidFill>
              </a:rPr>
              <a:t>March 2022</a:t>
            </a:r>
            <a:endParaRPr lang="en-US" sz="2400" b="1" dirty="0">
              <a:solidFill>
                <a:schemeClr val="tx1">
                  <a:lumMod val="65000"/>
                  <a:lumOff val="35000"/>
                </a:schemeClr>
              </a:solidFill>
            </a:endParaRPr>
          </a:p>
        </p:txBody>
      </p:sp>
      <p:sp>
        <p:nvSpPr>
          <p:cNvPr id="10" name="Rectangle 9"/>
          <p:cNvSpPr/>
          <p:nvPr userDrawn="1"/>
        </p:nvSpPr>
        <p:spPr>
          <a:xfrm>
            <a:off x="0" y="6582075"/>
            <a:ext cx="12192000"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7243" y="367110"/>
            <a:ext cx="2772486" cy="277248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477" y="5368034"/>
            <a:ext cx="1842581" cy="1227706"/>
          </a:xfrm>
          <a:prstGeom prst="rect">
            <a:avLst/>
          </a:prstGeom>
        </p:spPr>
      </p:pic>
    </p:spTree>
    <p:extLst>
      <p:ext uri="{BB962C8B-B14F-4D97-AF65-F5344CB8AC3E}">
        <p14:creationId xmlns:p14="http://schemas.microsoft.com/office/powerpoint/2010/main" val="6885817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Box 7"/>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cxnSp>
        <p:nvCxnSpPr>
          <p:cNvPr id="9" name="Straight Connector 8"/>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10" name="Content Placeholder 10"/>
          <p:cNvSpPr>
            <a:spLocks noGrp="1"/>
          </p:cNvSpPr>
          <p:nvPr>
            <p:ph sz="quarter" idx="11"/>
          </p:nvPr>
        </p:nvSpPr>
        <p:spPr>
          <a:xfrm>
            <a:off x="548957" y="1044537"/>
            <a:ext cx="11023600" cy="5105400"/>
          </a:xfrm>
        </p:spPr>
        <p:txBody>
          <a:bodyPr>
            <a:normAutofit/>
          </a:bodyPr>
          <a:lstStyle>
            <a:lvl1pPr marL="342900" indent="-342900">
              <a:lnSpc>
                <a:spcPct val="114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cxnSp>
        <p:nvCxnSpPr>
          <p:cNvPr id="6" name="Straight Connector 5"/>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Tree>
    <p:extLst>
      <p:ext uri="{BB962C8B-B14F-4D97-AF65-F5344CB8AC3E}">
        <p14:creationId xmlns:p14="http://schemas.microsoft.com/office/powerpoint/2010/main" val="19763135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6" name="TextBox 5"/>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Tree>
    <p:extLst>
      <p:ext uri="{BB962C8B-B14F-4D97-AF65-F5344CB8AC3E}">
        <p14:creationId xmlns:p14="http://schemas.microsoft.com/office/powerpoint/2010/main" val="19763135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6687" y="2743200"/>
            <a:ext cx="11153055" cy="646331"/>
          </a:xfrm>
          <a:prstGeom prst="rect">
            <a:avLst/>
          </a:prstGeom>
        </p:spPr>
        <p:txBody>
          <a:bodyPr wrap="square" anchor="t">
            <a:spAutoFit/>
          </a:bodyPr>
          <a:lstStyle>
            <a:lvl1pPr algn="ctr">
              <a:defRPr sz="3600" b="0" i="0">
                <a:solidFill>
                  <a:srgbClr val="FE6B01"/>
                </a:solidFill>
                <a:latin typeface="Calibri" pitchFamily="34" charset="0"/>
              </a:defRPr>
            </a:lvl1pPr>
          </a:lstStyle>
          <a:p>
            <a:r>
              <a:rPr lang="en-US" dirty="0" smtClean="0"/>
              <a:t>Click to Edit Slide Title</a:t>
            </a:r>
            <a:endParaRPr lang="en-US" dirty="0"/>
          </a:p>
        </p:txBody>
      </p:sp>
      <p:sp>
        <p:nvSpPr>
          <p:cNvPr id="6" name="TextBox 5"/>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Tree>
    <p:extLst>
      <p:ext uri="{BB962C8B-B14F-4D97-AF65-F5344CB8AC3E}">
        <p14:creationId xmlns:p14="http://schemas.microsoft.com/office/powerpoint/2010/main" val="14238110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83706"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10" name="Subtitle 2"/>
          <p:cNvSpPr>
            <a:spLocks noGrp="1"/>
          </p:cNvSpPr>
          <p:nvPr>
            <p:ph type="subTitle" idx="1" hasCustomPrompt="1"/>
          </p:nvPr>
        </p:nvSpPr>
        <p:spPr>
          <a:xfrm>
            <a:off x="483179" y="807720"/>
            <a:ext cx="11154108" cy="400110"/>
          </a:xfrm>
          <a:prstGeom prst="rect">
            <a:avLst/>
          </a:prstGeom>
        </p:spPr>
        <p:txBody>
          <a:bodyPr wrap="square">
            <a:spAutoFit/>
          </a:bodyPr>
          <a:lstStyle>
            <a:lvl1pPr marL="0" indent="0" algn="l">
              <a:buNone/>
              <a:defRPr sz="2000">
                <a:solidFill>
                  <a:srgbClr val="FF69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SUBTITLE</a:t>
            </a:r>
            <a:endParaRPr lang="en-US" dirty="0"/>
          </a:p>
        </p:txBody>
      </p:sp>
      <p:cxnSp>
        <p:nvCxnSpPr>
          <p:cNvPr id="8" name="Straight Connector 7"/>
          <p:cNvCxnSpPr/>
          <p:nvPr userDrawn="1"/>
        </p:nvCxnSpPr>
        <p:spPr>
          <a:xfrm>
            <a:off x="599233" y="1295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
        <p:nvSpPr>
          <p:cNvPr id="17" name="Content Placeholder 10"/>
          <p:cNvSpPr>
            <a:spLocks noGrp="1"/>
          </p:cNvSpPr>
          <p:nvPr>
            <p:ph sz="quarter" idx="11"/>
          </p:nvPr>
        </p:nvSpPr>
        <p:spPr>
          <a:xfrm>
            <a:off x="548433" y="1366275"/>
            <a:ext cx="11023600" cy="4783661"/>
          </a:xfrm>
        </p:spPr>
        <p:txBody>
          <a:bodyPr>
            <a:normAutofit/>
          </a:bodyPr>
          <a:lstStyle>
            <a:lvl1pPr marL="342900" indent="-342900">
              <a:lnSpc>
                <a:spcPct val="114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cxnSp>
        <p:nvCxnSpPr>
          <p:cNvPr id="8" name="Straight Connector 7"/>
          <p:cNvCxnSpPr/>
          <p:nvPr userDrawn="1"/>
        </p:nvCxnSpPr>
        <p:spPr>
          <a:xfrm>
            <a:off x="629920" y="914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
        <p:nvSpPr>
          <p:cNvPr id="16" name="Content Placeholder 10"/>
          <p:cNvSpPr>
            <a:spLocks noGrp="1"/>
          </p:cNvSpPr>
          <p:nvPr>
            <p:ph sz="quarter" idx="11"/>
          </p:nvPr>
        </p:nvSpPr>
        <p:spPr>
          <a:xfrm>
            <a:off x="548433" y="1061477"/>
            <a:ext cx="5445967" cy="5088459"/>
          </a:xfrm>
        </p:spPr>
        <p:txBody>
          <a:bodyPr>
            <a:normAutofit/>
          </a:bodyPr>
          <a:lstStyle>
            <a:lvl1pPr marL="342900" indent="-342900">
              <a:lnSpc>
                <a:spcPct val="114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0"/>
          <p:cNvSpPr>
            <a:spLocks noGrp="1"/>
          </p:cNvSpPr>
          <p:nvPr>
            <p:ph sz="quarter" idx="14"/>
          </p:nvPr>
        </p:nvSpPr>
        <p:spPr>
          <a:xfrm>
            <a:off x="6161660" y="1060579"/>
            <a:ext cx="5445967" cy="5088459"/>
          </a:xfrm>
        </p:spPr>
        <p:txBody>
          <a:bodyPr>
            <a:normAutofit/>
          </a:bodyPr>
          <a:lstStyle>
            <a:lvl1pPr marL="342900" indent="-342900">
              <a:lnSpc>
                <a:spcPct val="114000"/>
              </a:lnSpc>
              <a:spcBef>
                <a:spcPts val="600"/>
              </a:spcBef>
              <a:buClr>
                <a:srgbClr val="4D4D4D"/>
              </a:buClr>
              <a:buSzPct val="90000"/>
              <a:buFont typeface="Wingdings" panose="05000000000000000000" pitchFamily="2" charset="2"/>
              <a:buChar char="à"/>
              <a:defRPr sz="24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2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20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8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spTree>
    <p:extLst>
      <p:ext uri="{BB962C8B-B14F-4D97-AF65-F5344CB8AC3E}">
        <p14:creationId xmlns:p14="http://schemas.microsoft.com/office/powerpoint/2010/main" val="31951215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84231" y="236049"/>
            <a:ext cx="11153055" cy="584775"/>
          </a:xfrm>
          <a:prstGeom prst="rect">
            <a:avLst/>
          </a:prstGeom>
        </p:spPr>
        <p:txBody>
          <a:bodyPr wrap="square" anchor="b">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8" name="Subtitle 2"/>
          <p:cNvSpPr>
            <a:spLocks noGrp="1"/>
          </p:cNvSpPr>
          <p:nvPr>
            <p:ph type="subTitle" idx="1" hasCustomPrompt="1"/>
          </p:nvPr>
        </p:nvSpPr>
        <p:spPr>
          <a:xfrm>
            <a:off x="483179" y="822960"/>
            <a:ext cx="11154108" cy="400110"/>
          </a:xfrm>
          <a:prstGeom prst="rect">
            <a:avLst/>
          </a:prstGeom>
        </p:spPr>
        <p:txBody>
          <a:bodyPr wrap="square">
            <a:spAutoFit/>
          </a:bodyPr>
          <a:lstStyle>
            <a:lvl1pPr marL="0" indent="0" algn="l">
              <a:buNone/>
              <a:defRPr sz="2000">
                <a:solidFill>
                  <a:srgbClr val="FF69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Subtitle</a:t>
            </a:r>
            <a:endParaRPr lang="en-US" dirty="0"/>
          </a:p>
        </p:txBody>
      </p:sp>
      <p:sp>
        <p:nvSpPr>
          <p:cNvPr id="9" name="Text Placeholder 27"/>
          <p:cNvSpPr>
            <a:spLocks noGrp="1"/>
          </p:cNvSpPr>
          <p:nvPr>
            <p:ph type="body" sz="quarter" idx="10"/>
          </p:nvPr>
        </p:nvSpPr>
        <p:spPr>
          <a:xfrm>
            <a:off x="507999" y="1371600"/>
            <a:ext cx="11129287" cy="1833874"/>
          </a:xfrm>
          <a:prstGeom prst="rect">
            <a:avLst/>
          </a:prstGeom>
        </p:spPr>
        <p:txBody>
          <a:bodyPr vert="horz">
            <a:normAutofit/>
          </a:bodyPr>
          <a:lstStyle>
            <a:lvl1pPr marL="0" indent="0">
              <a:lnSpc>
                <a:spcPct val="150000"/>
              </a:lnSpc>
              <a:spcBef>
                <a:spcPts val="336"/>
              </a:spcBef>
              <a:spcAft>
                <a:spcPts val="0"/>
              </a:spcAft>
              <a:buFontTx/>
              <a:buNone/>
              <a:defRPr lang="en-US" sz="1800" b="0" i="0" u="none" strike="noStrike" baseline="0" smtClean="0">
                <a:solidFill>
                  <a:schemeClr val="tx1"/>
                </a:solidFill>
                <a:latin typeface="Calibri" pitchFamily="34" charset="0"/>
              </a:defRPr>
            </a:lvl1pPr>
          </a:lstStyle>
          <a:p>
            <a:pPr lvl="0"/>
            <a:endParaRPr lang="en-US" dirty="0" smtClean="0"/>
          </a:p>
        </p:txBody>
      </p:sp>
      <p:cxnSp>
        <p:nvCxnSpPr>
          <p:cNvPr id="12" name="Straight Connector 11"/>
          <p:cNvCxnSpPr/>
          <p:nvPr userDrawn="1"/>
        </p:nvCxnSpPr>
        <p:spPr>
          <a:xfrm>
            <a:off x="609600" y="1295400"/>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278527" y="6477001"/>
            <a:ext cx="341760" cy="323165"/>
          </a:xfrm>
          <a:prstGeom prst="rect">
            <a:avLst/>
          </a:prstGeom>
          <a:noFill/>
        </p:spPr>
        <p:txBody>
          <a:bodyPr wrap="none" rtlCol="0">
            <a:spAutoFit/>
          </a:bodyPr>
          <a:lstStyle/>
          <a:p>
            <a:pPr marL="0" indent="0" algn="r">
              <a:lnSpc>
                <a:spcPct val="150000"/>
              </a:lnSpc>
              <a:spcBef>
                <a:spcPts val="600"/>
              </a:spcBef>
              <a:spcAft>
                <a:spcPts val="0"/>
              </a:spcAft>
              <a:buClr>
                <a:srgbClr val="E98A42"/>
              </a:buClr>
              <a:buFont typeface="+mj-lt"/>
              <a:buNone/>
            </a:pPr>
            <a:fld id="{4E767558-C559-4A44-BA97-A8EEE0BC1F5E}" type="slidenum">
              <a:rPr lang="en-US" sz="1000" b="0" i="0" smtClean="0">
                <a:latin typeface="Arial"/>
                <a:cs typeface="Arial"/>
              </a:rPr>
              <a:pPr marL="0" indent="0" algn="r">
                <a:lnSpc>
                  <a:spcPct val="150000"/>
                </a:lnSpc>
                <a:spcBef>
                  <a:spcPts val="600"/>
                </a:spcBef>
                <a:spcAft>
                  <a:spcPts val="0"/>
                </a:spcAft>
                <a:buClr>
                  <a:srgbClr val="E98A42"/>
                </a:buClr>
                <a:buFont typeface="+mj-lt"/>
                <a:buNone/>
              </a:pPr>
              <a:t>‹#›</a:t>
            </a:fld>
            <a:endParaRPr lang="en-US" sz="1000" b="0" i="0" dirty="0" smtClean="0">
              <a:latin typeface="Arial"/>
              <a:cs typeface="Aria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82" y="5705590"/>
            <a:ext cx="1630204" cy="76608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687" y="5643409"/>
            <a:ext cx="1008137" cy="1013055"/>
          </a:xfrm>
          <a:prstGeom prst="rect">
            <a:avLst/>
          </a:prstGeom>
        </p:spPr>
      </p:pic>
      <p:sp>
        <p:nvSpPr>
          <p:cNvPr id="14" name="Content Placeholder 10"/>
          <p:cNvSpPr>
            <a:spLocks noGrp="1"/>
          </p:cNvSpPr>
          <p:nvPr>
            <p:ph sz="quarter" idx="11"/>
          </p:nvPr>
        </p:nvSpPr>
        <p:spPr>
          <a:xfrm>
            <a:off x="507998" y="3258760"/>
            <a:ext cx="11129287" cy="2384650"/>
          </a:xfrm>
        </p:spPr>
        <p:txBody>
          <a:bodyPr>
            <a:normAutofit/>
          </a:bodyPr>
          <a:lstStyle>
            <a:lvl1pPr marL="342900" indent="-342900">
              <a:lnSpc>
                <a:spcPct val="114000"/>
              </a:lnSpc>
              <a:spcBef>
                <a:spcPts val="600"/>
              </a:spcBef>
              <a:buClr>
                <a:srgbClr val="4D4D4D"/>
              </a:buClr>
              <a:buSzPct val="80000"/>
              <a:buFont typeface="Wingdings" panose="05000000000000000000" pitchFamily="2" charset="2"/>
              <a:buChar char="à"/>
              <a:defRPr sz="2000">
                <a:latin typeface="Calibri" pitchFamily="34" charset="0"/>
              </a:defRPr>
            </a:lvl1pPr>
            <a:lvl2pPr marL="742950" indent="-285750">
              <a:lnSpc>
                <a:spcPct val="114000"/>
              </a:lnSpc>
              <a:spcBef>
                <a:spcPts val="600"/>
              </a:spcBef>
              <a:buClr>
                <a:srgbClr val="4D4D4D"/>
              </a:buClr>
              <a:buSzPct val="110000"/>
              <a:buFont typeface="Calibri" panose="020F0502020204030204" pitchFamily="34" charset="0"/>
              <a:buChar char="‒"/>
              <a:defRPr sz="2000">
                <a:latin typeface="Calibri" pitchFamily="34" charset="0"/>
              </a:defRPr>
            </a:lvl2pPr>
            <a:lvl3pPr marL="1143000" indent="-228600">
              <a:lnSpc>
                <a:spcPct val="114000"/>
              </a:lnSpc>
              <a:spcBef>
                <a:spcPts val="600"/>
              </a:spcBef>
              <a:buClr>
                <a:srgbClr val="4D4D4D"/>
              </a:buClr>
              <a:buSzPct val="110000"/>
              <a:buFont typeface="Calibri" panose="020F0502020204030204" pitchFamily="34" charset="0"/>
              <a:buChar char="›"/>
              <a:defRPr sz="1800">
                <a:latin typeface="Calibri" pitchFamily="34" charset="0"/>
              </a:defRPr>
            </a:lvl3pPr>
            <a:lvl4pPr marL="1600200" indent="-228600">
              <a:lnSpc>
                <a:spcPct val="114000"/>
              </a:lnSpc>
              <a:spcBef>
                <a:spcPts val="600"/>
              </a:spcBef>
              <a:buClr>
                <a:srgbClr val="4D4D4D"/>
              </a:buClr>
              <a:buSzPct val="90000"/>
              <a:buFont typeface="Courier New" panose="02070309020205020404" pitchFamily="49" charset="0"/>
              <a:buChar char="o"/>
              <a:defRPr sz="1600">
                <a:latin typeface="Calibri" pitchFamily="34" charset="0"/>
              </a:defRPr>
            </a:lvl4pPr>
            <a:lvl5pPr marL="2057400" indent="-228600">
              <a:lnSpc>
                <a:spcPct val="114000"/>
              </a:lnSpc>
              <a:spcBef>
                <a:spcPts val="600"/>
              </a:spcBef>
              <a:buClr>
                <a:srgbClr val="4D4D4D"/>
              </a:buClr>
              <a:buFont typeface="Arial" panose="020B0604020202020204" pitchFamily="34" charset="0"/>
              <a:buChar char="•"/>
              <a:defRPr sz="1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90505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84231" y="199489"/>
            <a:ext cx="11153055" cy="584775"/>
          </a:xfrm>
          <a:prstGeom prst="rect">
            <a:avLst/>
          </a:prstGeom>
        </p:spPr>
        <p:txBody>
          <a:bodyPr wrap="square" anchor="t">
            <a:spAutoFit/>
          </a:bodyPr>
          <a:lstStyle>
            <a:lvl1pPr algn="l">
              <a:defRPr sz="3200" b="1" i="0">
                <a:solidFill>
                  <a:schemeClr val="tx1"/>
                </a:solidFill>
                <a:latin typeface="Calibri" pitchFamily="34" charset="0"/>
              </a:defRPr>
            </a:lvl1pPr>
          </a:lstStyle>
          <a:p>
            <a:r>
              <a:rPr lang="en-US" dirty="0" smtClean="0"/>
              <a:t>Click to Edit Slide Title</a:t>
            </a:r>
            <a:endParaRPr lang="en-US" dirty="0"/>
          </a:p>
        </p:txBody>
      </p:sp>
      <p:sp>
        <p:nvSpPr>
          <p:cNvPr id="18" name="Content Placeholder 17"/>
          <p:cNvSpPr>
            <a:spLocks noGrp="1"/>
          </p:cNvSpPr>
          <p:nvPr>
            <p:ph sz="quarter" idx="16" hasCustomPrompt="1"/>
          </p:nvPr>
        </p:nvSpPr>
        <p:spPr>
          <a:xfrm>
            <a:off x="4572000" y="1213464"/>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smtClean="0"/>
              <a:t>Click to Edit Presenter Name</a:t>
            </a:r>
            <a:endParaRPr lang="en-US" dirty="0"/>
          </a:p>
        </p:txBody>
      </p:sp>
      <p:sp>
        <p:nvSpPr>
          <p:cNvPr id="20" name="Content Placeholder 17"/>
          <p:cNvSpPr>
            <a:spLocks noGrp="1"/>
          </p:cNvSpPr>
          <p:nvPr>
            <p:ph sz="quarter" idx="17" hasCustomPrompt="1"/>
          </p:nvPr>
        </p:nvSpPr>
        <p:spPr>
          <a:xfrm>
            <a:off x="4572000" y="1708764"/>
            <a:ext cx="7010400" cy="457200"/>
          </a:xfrm>
        </p:spPr>
        <p:txBody>
          <a:bodyPr anchor="t">
            <a:noAutofit/>
          </a:bodyPr>
          <a:lstStyle>
            <a:lvl1pPr marL="0" indent="0" algn="r">
              <a:spcBef>
                <a:spcPts val="400"/>
              </a:spcBef>
              <a:spcAft>
                <a:spcPts val="400"/>
              </a:spcAft>
              <a:buNone/>
              <a:defRPr sz="1800" b="0" baseline="0">
                <a:solidFill>
                  <a:schemeClr val="tx1"/>
                </a:solidFill>
                <a:latin typeface="Calibri" pitchFamily="34" charset="0"/>
              </a:defRPr>
            </a:lvl1pPr>
          </a:lstStyle>
          <a:p>
            <a:pPr lvl="0"/>
            <a:r>
              <a:rPr lang="en-US" dirty="0" smtClean="0"/>
              <a:t>Click to enter Contact Information</a:t>
            </a:r>
          </a:p>
        </p:txBody>
      </p:sp>
      <p:sp>
        <p:nvSpPr>
          <p:cNvPr id="21" name="Content Placeholder 17"/>
          <p:cNvSpPr>
            <a:spLocks noGrp="1"/>
          </p:cNvSpPr>
          <p:nvPr>
            <p:ph sz="quarter" idx="18" hasCustomPrompt="1"/>
          </p:nvPr>
        </p:nvSpPr>
        <p:spPr>
          <a:xfrm>
            <a:off x="4572000" y="2438400"/>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smtClean="0"/>
              <a:t>Click to Edit Presenter Name</a:t>
            </a:r>
            <a:endParaRPr lang="en-US" dirty="0"/>
          </a:p>
        </p:txBody>
      </p:sp>
      <p:sp>
        <p:nvSpPr>
          <p:cNvPr id="22" name="Content Placeholder 17"/>
          <p:cNvSpPr>
            <a:spLocks noGrp="1"/>
          </p:cNvSpPr>
          <p:nvPr>
            <p:ph sz="quarter" idx="19" hasCustomPrompt="1"/>
          </p:nvPr>
        </p:nvSpPr>
        <p:spPr>
          <a:xfrm>
            <a:off x="4572000" y="2941320"/>
            <a:ext cx="7010400" cy="457200"/>
          </a:xfrm>
        </p:spPr>
        <p:txBody>
          <a:bodyPr anchor="t">
            <a:noAutofit/>
          </a:bodyPr>
          <a:lstStyle>
            <a:lvl1pPr marL="0" indent="0" algn="r">
              <a:spcBef>
                <a:spcPts val="400"/>
              </a:spcBef>
              <a:spcAft>
                <a:spcPts val="400"/>
              </a:spcAft>
              <a:buNone/>
              <a:defRPr sz="1800" b="0">
                <a:solidFill>
                  <a:schemeClr val="tx1"/>
                </a:solidFill>
                <a:latin typeface="Calibri" pitchFamily="34" charset="0"/>
              </a:defRPr>
            </a:lvl1pPr>
          </a:lstStyle>
          <a:p>
            <a:pPr lvl="0"/>
            <a:r>
              <a:rPr lang="en-US" dirty="0" smtClean="0"/>
              <a:t>Click to enter Contact Information</a:t>
            </a:r>
          </a:p>
          <a:p>
            <a:pPr lvl="0"/>
            <a:endParaRPr lang="en-US" dirty="0" smtClean="0"/>
          </a:p>
        </p:txBody>
      </p:sp>
      <p:sp>
        <p:nvSpPr>
          <p:cNvPr id="11" name="Content Placeholder 17"/>
          <p:cNvSpPr>
            <a:spLocks noGrp="1"/>
          </p:cNvSpPr>
          <p:nvPr>
            <p:ph sz="quarter" idx="20" hasCustomPrompt="1"/>
          </p:nvPr>
        </p:nvSpPr>
        <p:spPr>
          <a:xfrm>
            <a:off x="4572000" y="3640320"/>
            <a:ext cx="7010400" cy="457200"/>
          </a:xfrm>
        </p:spPr>
        <p:txBody>
          <a:bodyPr anchor="b">
            <a:normAutofit/>
          </a:bodyPr>
          <a:lstStyle>
            <a:lvl1pPr marL="0" indent="0" algn="r">
              <a:buNone/>
              <a:defRPr sz="2200" b="1">
                <a:solidFill>
                  <a:srgbClr val="FF6900"/>
                </a:solidFill>
                <a:latin typeface="Calibri" pitchFamily="34" charset="0"/>
              </a:defRPr>
            </a:lvl1pPr>
          </a:lstStyle>
          <a:p>
            <a:pPr lvl="0"/>
            <a:r>
              <a:rPr lang="en-US" dirty="0" smtClean="0"/>
              <a:t>Click to Edit Presenter Name</a:t>
            </a:r>
            <a:endParaRPr lang="en-US" dirty="0"/>
          </a:p>
        </p:txBody>
      </p:sp>
      <p:sp>
        <p:nvSpPr>
          <p:cNvPr id="12" name="Content Placeholder 17"/>
          <p:cNvSpPr>
            <a:spLocks noGrp="1"/>
          </p:cNvSpPr>
          <p:nvPr>
            <p:ph sz="quarter" idx="21" hasCustomPrompt="1"/>
          </p:nvPr>
        </p:nvSpPr>
        <p:spPr>
          <a:xfrm>
            <a:off x="4572000" y="4143240"/>
            <a:ext cx="7010400" cy="457200"/>
          </a:xfrm>
        </p:spPr>
        <p:txBody>
          <a:bodyPr anchor="t">
            <a:noAutofit/>
          </a:bodyPr>
          <a:lstStyle>
            <a:lvl1pPr marL="0" indent="0" algn="r">
              <a:spcBef>
                <a:spcPts val="400"/>
              </a:spcBef>
              <a:spcAft>
                <a:spcPts val="400"/>
              </a:spcAft>
              <a:buNone/>
              <a:defRPr sz="1800" b="0">
                <a:solidFill>
                  <a:schemeClr val="tx1"/>
                </a:solidFill>
                <a:latin typeface="Calibri" pitchFamily="34" charset="0"/>
              </a:defRPr>
            </a:lvl1pPr>
          </a:lstStyle>
          <a:p>
            <a:pPr lvl="0"/>
            <a:r>
              <a:rPr lang="en-US" dirty="0" smtClean="0"/>
              <a:t>Click to enter Contact Information</a:t>
            </a:r>
          </a:p>
          <a:p>
            <a:pPr lvl="0"/>
            <a:endParaRPr lang="en-US" dirty="0" smtClean="0"/>
          </a:p>
        </p:txBody>
      </p:sp>
      <p:sp>
        <p:nvSpPr>
          <p:cNvPr id="13" name="Rectangle 12"/>
          <p:cNvSpPr/>
          <p:nvPr userDrawn="1"/>
        </p:nvSpPr>
        <p:spPr>
          <a:xfrm>
            <a:off x="0" y="6582076"/>
            <a:ext cx="12192000"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3" name="Straight Connector 22"/>
          <p:cNvCxnSpPr/>
          <p:nvPr userDrawn="1"/>
        </p:nvCxnSpPr>
        <p:spPr>
          <a:xfrm>
            <a:off x="609600" y="913311"/>
            <a:ext cx="1092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160" y="1314067"/>
            <a:ext cx="3374510" cy="3374510"/>
          </a:xfrm>
          <a:prstGeom prst="rect">
            <a:avLst/>
          </a:prstGeom>
        </p:spPr>
      </p:pic>
    </p:spTree>
    <p:extLst>
      <p:ext uri="{BB962C8B-B14F-4D97-AF65-F5344CB8AC3E}">
        <p14:creationId xmlns:p14="http://schemas.microsoft.com/office/powerpoint/2010/main" val="14080746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solidFill>
                <a:latin typeface="Arial" pitchFamily="34" charset="0"/>
              </a:defRPr>
            </a:lvl1pPr>
          </a:lstStyle>
          <a:p>
            <a:fld id="{AE21777C-9391-4F27-A0F1-DFD259E56658}" type="datetimeFigureOut">
              <a:rPr lang="en-US" smtClean="0"/>
              <a:pPr/>
              <a:t>3/25/2022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solidFill>
                <a:latin typeface="Arial" pitchFamily="34"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latin typeface="Arial" pitchFamily="34" charset="0"/>
              </a:defRPr>
            </a:lvl1pPr>
          </a:lstStyle>
          <a:p>
            <a:fld id="{D2216F56-E94C-46AF-883F-C51831788FAC}" type="slidenum">
              <a:rPr lang="en-US" smtClean="0"/>
              <a:pPr/>
              <a:t>‹#›</a:t>
            </a:fld>
            <a:endParaRPr lang="en-US" dirty="0"/>
          </a:p>
        </p:txBody>
      </p:sp>
    </p:spTree>
    <p:extLst>
      <p:ext uri="{BB962C8B-B14F-4D97-AF65-F5344CB8AC3E}">
        <p14:creationId xmlns:p14="http://schemas.microsoft.com/office/powerpoint/2010/main" val="226234345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7" r:id="rId5"/>
    <p:sldLayoutId id="2147483656" r:id="rId6"/>
    <p:sldLayoutId id="2147483655" r:id="rId7"/>
    <p:sldLayoutId id="2147483650" r:id="rId8"/>
    <p:sldLayoutId id="2147483651"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Risky Business of Social Media</a:t>
            </a:r>
            <a:endParaRPr lang="en-US" dirty="0"/>
          </a:p>
        </p:txBody>
      </p:sp>
      <p:sp>
        <p:nvSpPr>
          <p:cNvPr id="5" name="Subtitle 4"/>
          <p:cNvSpPr>
            <a:spLocks noGrp="1"/>
          </p:cNvSpPr>
          <p:nvPr>
            <p:ph type="subTitle" idx="1"/>
          </p:nvPr>
        </p:nvSpPr>
        <p:spPr>
          <a:xfrm>
            <a:off x="1417477" y="4402068"/>
            <a:ext cx="9372020" cy="1998732"/>
          </a:xfrm>
        </p:spPr>
        <p:txBody>
          <a:bodyPr>
            <a:normAutofit/>
          </a:bodyPr>
          <a:lstStyle/>
          <a:p>
            <a:r>
              <a:rPr lang="en-US" dirty="0" smtClean="0"/>
              <a:t>Presented by</a:t>
            </a:r>
          </a:p>
          <a:p>
            <a:r>
              <a:rPr lang="en-US" dirty="0"/>
              <a:t>Sara </a:t>
            </a:r>
            <a:r>
              <a:rPr lang="en-US" dirty="0" err="1" smtClean="0"/>
              <a:t>Haouassia</a:t>
            </a:r>
            <a:r>
              <a:rPr lang="en-US" dirty="0" smtClean="0"/>
              <a:t>, Kristen Marshall, Tom Barnes and Jabari Washington</a:t>
            </a:r>
            <a:endParaRPr lang="en-US" dirty="0"/>
          </a:p>
        </p:txBody>
      </p:sp>
    </p:spTree>
    <p:extLst>
      <p:ext uri="{BB962C8B-B14F-4D97-AF65-F5344CB8AC3E}">
        <p14:creationId xmlns:p14="http://schemas.microsoft.com/office/powerpoint/2010/main" val="1043501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231" y="199489"/>
            <a:ext cx="11153055" cy="584775"/>
          </a:xfrm>
        </p:spPr>
        <p:txBody>
          <a:bodyPr/>
          <a:lstStyle/>
          <a:p>
            <a:r>
              <a:rPr lang="en-US" dirty="0" smtClean="0"/>
              <a:t>Risks </a:t>
            </a:r>
            <a:r>
              <a:rPr lang="en-US" dirty="0"/>
              <a:t>S</a:t>
            </a:r>
            <a:r>
              <a:rPr lang="en-US" dirty="0" smtClean="0"/>
              <a:t>ocial Media Influencers Face </a:t>
            </a:r>
            <a:endParaRPr lang="en-US" dirty="0"/>
          </a:p>
        </p:txBody>
      </p:sp>
      <p:sp>
        <p:nvSpPr>
          <p:cNvPr id="3" name="Content Placeholder 2"/>
          <p:cNvSpPr>
            <a:spLocks noGrp="1"/>
          </p:cNvSpPr>
          <p:nvPr>
            <p:ph sz="quarter" idx="11"/>
          </p:nvPr>
        </p:nvSpPr>
        <p:spPr/>
        <p:txBody>
          <a:bodyPr>
            <a:normAutofit/>
          </a:bodyPr>
          <a:lstStyle/>
          <a:p>
            <a:r>
              <a:rPr lang="en-US" dirty="0" smtClean="0"/>
              <a:t>Loss of revenue from loss of followers</a:t>
            </a:r>
          </a:p>
          <a:p>
            <a:pPr lvl="1"/>
            <a:r>
              <a:rPr lang="en-US" dirty="0"/>
              <a:t>EX: Influencer X had posted a statement deemed offensive towards a situation in another country. This </a:t>
            </a:r>
            <a:r>
              <a:rPr lang="en-US" dirty="0" smtClean="0"/>
              <a:t>resulted </a:t>
            </a:r>
            <a:r>
              <a:rPr lang="en-US" dirty="0"/>
              <a:t>in 1.2 million of their 21.3 million followers being lost on their platform.</a:t>
            </a:r>
          </a:p>
          <a:p>
            <a:pPr lvl="1"/>
            <a:endParaRPr lang="en-US" dirty="0" smtClean="0"/>
          </a:p>
          <a:p>
            <a:pPr marL="0" indent="0">
              <a:buNone/>
            </a:pPr>
            <a:endParaRPr lang="en-US" dirty="0"/>
          </a:p>
        </p:txBody>
      </p:sp>
      <p:pic>
        <p:nvPicPr>
          <p:cNvPr id="4" name="Picture 2" descr="MacBook Pro">
            <a:extLst>
              <a:ext uri="{FF2B5EF4-FFF2-40B4-BE49-F238E27FC236}">
                <a16:creationId xmlns:a16="http://schemas.microsoft.com/office/drawing/2014/main" id="{79B3B9DF-2342-4C04-A8C4-1107299843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6653" y="3352800"/>
            <a:ext cx="3508208" cy="2339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71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231" y="199489"/>
            <a:ext cx="11153055" cy="584775"/>
          </a:xfrm>
        </p:spPr>
        <p:txBody>
          <a:bodyPr/>
          <a:lstStyle/>
          <a:p>
            <a:r>
              <a:rPr lang="en-US" dirty="0"/>
              <a:t>Risks Social Media Influencers </a:t>
            </a:r>
            <a:r>
              <a:rPr lang="en-US" dirty="0" smtClean="0"/>
              <a:t>Face (Continued)</a:t>
            </a:r>
            <a:endParaRPr lang="en-US" dirty="0"/>
          </a:p>
        </p:txBody>
      </p:sp>
      <p:sp>
        <p:nvSpPr>
          <p:cNvPr id="3" name="Content Placeholder 2"/>
          <p:cNvSpPr>
            <a:spLocks noGrp="1"/>
          </p:cNvSpPr>
          <p:nvPr>
            <p:ph sz="quarter" idx="11"/>
          </p:nvPr>
        </p:nvSpPr>
        <p:spPr/>
        <p:txBody>
          <a:bodyPr>
            <a:normAutofit/>
          </a:bodyPr>
          <a:lstStyle/>
          <a:p>
            <a:pPr fontAlgn="base"/>
            <a:r>
              <a:rPr lang="en-US" dirty="0" smtClean="0"/>
              <a:t>Defamation: negatively </a:t>
            </a:r>
            <a:r>
              <a:rPr lang="en-US" dirty="0"/>
              <a:t>affecting the reputation of a brand or </a:t>
            </a:r>
            <a:r>
              <a:rPr lang="en-US" dirty="0" smtClean="0"/>
              <a:t>entity</a:t>
            </a:r>
            <a:endParaRPr lang="en-US" dirty="0"/>
          </a:p>
          <a:p>
            <a:pPr fontAlgn="base"/>
            <a:r>
              <a:rPr lang="en-US" dirty="0"/>
              <a:t>Personal injury: advertising injuries or dealing with side effects of trying a product may be of </a:t>
            </a:r>
            <a:r>
              <a:rPr lang="en-US" dirty="0" smtClean="0"/>
              <a:t>concern</a:t>
            </a:r>
          </a:p>
          <a:p>
            <a:pPr fontAlgn="base"/>
            <a:endParaRPr lang="en-US" dirty="0"/>
          </a:p>
          <a:p>
            <a:pPr marL="0" indent="0">
              <a:buNone/>
            </a:pPr>
            <a:endParaRPr lang="en-US" dirty="0"/>
          </a:p>
        </p:txBody>
      </p:sp>
      <p:pic>
        <p:nvPicPr>
          <p:cNvPr id="1026" name="Picture 2" descr="group of people standing on brown fl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453" y="3124200"/>
            <a:ext cx="4012608" cy="2676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94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Risks Social Media Influencers </a:t>
            </a:r>
            <a:r>
              <a:rPr lang="en-US" dirty="0" smtClean="0"/>
              <a:t>Face </a:t>
            </a:r>
            <a:r>
              <a:rPr lang="en-US" dirty="0"/>
              <a:t>(Continued)</a:t>
            </a:r>
          </a:p>
        </p:txBody>
      </p:sp>
      <p:sp>
        <p:nvSpPr>
          <p:cNvPr id="3" name="Content Placeholder 2"/>
          <p:cNvSpPr>
            <a:spLocks noGrp="1"/>
          </p:cNvSpPr>
          <p:nvPr>
            <p:ph sz="quarter" idx="11"/>
          </p:nvPr>
        </p:nvSpPr>
        <p:spPr/>
        <p:txBody>
          <a:bodyPr/>
          <a:lstStyle/>
          <a:p>
            <a:pPr fontAlgn="base"/>
            <a:r>
              <a:rPr lang="en-US" dirty="0" smtClean="0"/>
              <a:t>Fines due to regulatory </a:t>
            </a:r>
            <a:r>
              <a:rPr lang="en-US" dirty="0"/>
              <a:t>non-compliance – sponsored content must </a:t>
            </a:r>
            <a:r>
              <a:rPr lang="en-US" dirty="0" smtClean="0"/>
              <a:t>use </a:t>
            </a:r>
            <a:r>
              <a:rPr lang="en-US" dirty="0"/>
              <a:t>#sponsored </a:t>
            </a:r>
            <a:r>
              <a:rPr lang="en-US" dirty="0" smtClean="0"/>
              <a:t>or </a:t>
            </a:r>
            <a:r>
              <a:rPr lang="en-US" dirty="0"/>
              <a:t>#ad as required by the FTC </a:t>
            </a:r>
            <a:r>
              <a:rPr lang="en-US" dirty="0" smtClean="0"/>
              <a:t>(Federal </a:t>
            </a:r>
            <a:r>
              <a:rPr lang="en-US" dirty="0"/>
              <a:t>Trade Commission</a:t>
            </a:r>
            <a:r>
              <a:rPr lang="en-US" dirty="0" smtClean="0"/>
              <a:t>)</a:t>
            </a:r>
            <a:endParaRPr lang="en-US" dirty="0"/>
          </a:p>
          <a:p>
            <a:pPr fontAlgn="base"/>
            <a:r>
              <a:rPr lang="en-US" dirty="0"/>
              <a:t>Non-performance of contract – </a:t>
            </a:r>
            <a:r>
              <a:rPr lang="en-US" dirty="0" smtClean="0"/>
              <a:t>lawsuit potential against influencer</a:t>
            </a:r>
            <a:endParaRPr lang="en-US" dirty="0"/>
          </a:p>
          <a:p>
            <a:pPr fontAlgn="base"/>
            <a:r>
              <a:rPr lang="en-US" dirty="0"/>
              <a:t>Copyright infringement/Financial fraud – for </a:t>
            </a:r>
            <a:r>
              <a:rPr lang="en-US" dirty="0" smtClean="0"/>
              <a:t>making false </a:t>
            </a:r>
            <a:r>
              <a:rPr lang="en-US" dirty="0"/>
              <a:t>claims about a </a:t>
            </a:r>
            <a:r>
              <a:rPr lang="en-US" dirty="0" smtClean="0"/>
              <a:t>product/service</a:t>
            </a:r>
            <a:endParaRPr lang="en-US" dirty="0"/>
          </a:p>
        </p:txBody>
      </p:sp>
      <p:pic>
        <p:nvPicPr>
          <p:cNvPr id="8194" name="Picture 2" descr="brown wooden chess piece on brown 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018" y="3661683"/>
            <a:ext cx="3779477" cy="2520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29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Social Media Platforms are Regulated</a:t>
            </a:r>
            <a:endParaRPr lang="en-US" dirty="0"/>
          </a:p>
        </p:txBody>
      </p:sp>
      <p:sp>
        <p:nvSpPr>
          <p:cNvPr id="3" name="Content Placeholder 2"/>
          <p:cNvSpPr>
            <a:spLocks noGrp="1"/>
          </p:cNvSpPr>
          <p:nvPr>
            <p:ph sz="quarter" idx="11"/>
          </p:nvPr>
        </p:nvSpPr>
        <p:spPr/>
        <p:txBody>
          <a:bodyPr/>
          <a:lstStyle/>
          <a:p>
            <a:pPr fontAlgn="base"/>
            <a:r>
              <a:rPr lang="en-US" dirty="0" smtClean="0"/>
              <a:t>Section 230 of the Communications Decency Act of 1996</a:t>
            </a:r>
          </a:p>
          <a:p>
            <a:pPr lvl="1" fontAlgn="base"/>
            <a:r>
              <a:rPr lang="en-US" dirty="0"/>
              <a:t>"No provider or user of an interactive computer service shall be treated as the publisher or speaker of any information provided by another information content provider" (47 U.S.C. § 230</a:t>
            </a:r>
            <a:r>
              <a:rPr lang="en-US" dirty="0" smtClean="0"/>
              <a:t>)</a:t>
            </a:r>
          </a:p>
          <a:p>
            <a:pPr lvl="2" fontAlgn="base"/>
            <a:r>
              <a:rPr lang="en-US" dirty="0" smtClean="0"/>
              <a:t>Protects platforms from being held legally responsible for the speech of their users</a:t>
            </a:r>
          </a:p>
          <a:p>
            <a:pPr lvl="1" fontAlgn="base"/>
            <a:r>
              <a:rPr lang="en-US" dirty="0" smtClean="0"/>
              <a:t>Social media platforms have freedom to create their own rules to regulate content</a:t>
            </a:r>
          </a:p>
          <a:p>
            <a:pPr lvl="1" fontAlgn="base"/>
            <a:r>
              <a:rPr lang="en-US" dirty="0" smtClean="0"/>
              <a:t>Algorithms and restrictions can be seen as unclear or inconsistent</a:t>
            </a:r>
          </a:p>
          <a:p>
            <a:pPr marL="457200" lvl="1" indent="0" fontAlgn="base">
              <a:buNone/>
            </a:pPr>
            <a:endParaRPr lang="en-US" dirty="0"/>
          </a:p>
        </p:txBody>
      </p:sp>
    </p:spTree>
    <p:extLst>
      <p:ext uri="{BB962C8B-B14F-4D97-AF65-F5344CB8AC3E}">
        <p14:creationId xmlns:p14="http://schemas.microsoft.com/office/powerpoint/2010/main" val="605131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52400" y="5498551"/>
            <a:ext cx="1676400" cy="1323439"/>
          </a:xfrm>
          <a:prstGeom prst="rect">
            <a:avLst/>
          </a:prstGeom>
          <a:solidFill>
            <a:schemeClr val="bg1"/>
          </a:solidFill>
        </p:spPr>
        <p:txBody>
          <a:bodyPr vert="horz" wrap="square" lIns="91440" tIns="45720" rIns="91440" bIns="45720" rtlCol="0" anchor="t">
            <a:spAutoFit/>
          </a:bodyPr>
          <a:lstStyle>
            <a:lvl1pPr algn="l" defTabSz="914400" rtl="0" eaLnBrk="1" latinLnBrk="0" hangingPunct="1">
              <a:spcBef>
                <a:spcPct val="0"/>
              </a:spcBef>
              <a:buNone/>
              <a:defRPr sz="3200" b="1" i="0" kern="1200">
                <a:solidFill>
                  <a:schemeClr val="tx1"/>
                </a:solidFill>
                <a:latin typeface="Calibri" pitchFamily="34" charset="0"/>
                <a:ea typeface="+mj-ea"/>
                <a:cs typeface="+mj-cs"/>
              </a:defRPr>
            </a:lvl1pPr>
          </a:lstStyle>
          <a:p>
            <a:endParaRPr lang="en-US" sz="8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10058400" cy="6038168"/>
          </a:xfrm>
          <a:prstGeom prst="rect">
            <a:avLst/>
          </a:prstGeom>
        </p:spPr>
      </p:pic>
      <p:sp>
        <p:nvSpPr>
          <p:cNvPr id="3" name="Title 1"/>
          <p:cNvSpPr>
            <a:spLocks noGrp="1"/>
          </p:cNvSpPr>
          <p:nvPr>
            <p:ph type="ctrTitle"/>
          </p:nvPr>
        </p:nvSpPr>
        <p:spPr>
          <a:xfrm>
            <a:off x="228600" y="228600"/>
            <a:ext cx="7772400" cy="838200"/>
          </a:xfrm>
          <a:solidFill>
            <a:schemeClr val="bg1"/>
          </a:solidFill>
        </p:spPr>
        <p:txBody>
          <a:bodyPr/>
          <a:lstStyle/>
          <a:p>
            <a:r>
              <a:rPr lang="en-US" dirty="0" smtClean="0"/>
              <a:t>Social Media Restrictions by Region</a:t>
            </a:r>
            <a:endParaRPr lang="en-US" dirty="0"/>
          </a:p>
        </p:txBody>
      </p:sp>
    </p:spTree>
    <p:extLst>
      <p:ext uri="{BB962C8B-B14F-4D97-AF65-F5344CB8AC3E}">
        <p14:creationId xmlns:p14="http://schemas.microsoft.com/office/powerpoint/2010/main" val="1437292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231" y="199489"/>
            <a:ext cx="11153055" cy="584775"/>
          </a:xfrm>
        </p:spPr>
        <p:txBody>
          <a:bodyPr/>
          <a:lstStyle/>
          <a:p>
            <a:r>
              <a:rPr lang="en-US" dirty="0"/>
              <a:t>Why </a:t>
            </a:r>
            <a:r>
              <a:rPr lang="en-US" dirty="0" smtClean="0"/>
              <a:t>Social Media Influencers Need Insurance</a:t>
            </a:r>
            <a:endParaRPr lang="en-US" dirty="0"/>
          </a:p>
        </p:txBody>
      </p:sp>
      <p:sp>
        <p:nvSpPr>
          <p:cNvPr id="3" name="Content Placeholder 2"/>
          <p:cNvSpPr>
            <a:spLocks noGrp="1"/>
          </p:cNvSpPr>
          <p:nvPr>
            <p:ph sz="quarter" idx="11"/>
          </p:nvPr>
        </p:nvSpPr>
        <p:spPr>
          <a:xfrm>
            <a:off x="548957" y="1044537"/>
            <a:ext cx="7223443" cy="5105400"/>
          </a:xfrm>
        </p:spPr>
        <p:txBody>
          <a:bodyPr/>
          <a:lstStyle/>
          <a:p>
            <a:r>
              <a:rPr lang="en-US" dirty="0" smtClean="0"/>
              <a:t>Risky business</a:t>
            </a:r>
          </a:p>
          <a:p>
            <a:r>
              <a:rPr lang="en-US" dirty="0" smtClean="0"/>
              <a:t>Possible contractual requirement</a:t>
            </a:r>
          </a:p>
          <a:p>
            <a:r>
              <a:rPr lang="en-US" dirty="0" smtClean="0"/>
              <a:t>Adds credibility to professional </a:t>
            </a:r>
            <a:r>
              <a:rPr lang="en-US" dirty="0"/>
              <a:t>endeavor of </a:t>
            </a:r>
            <a:r>
              <a:rPr lang="en-US" dirty="0" smtClean="0"/>
              <a:t>influencers, improving chances of receiving contract offer from brands</a:t>
            </a:r>
          </a:p>
        </p:txBody>
      </p:sp>
      <p:pic>
        <p:nvPicPr>
          <p:cNvPr id="1026" name="Picture 2" descr="man holding smartphone in close up phot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05800" y="1371600"/>
            <a:ext cx="2971800" cy="3961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274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Available Insurance</a:t>
            </a:r>
            <a:endParaRPr lang="en-US" dirty="0"/>
          </a:p>
        </p:txBody>
      </p:sp>
      <p:sp>
        <p:nvSpPr>
          <p:cNvPr id="3" name="Content Placeholder 2"/>
          <p:cNvSpPr>
            <a:spLocks noGrp="1"/>
          </p:cNvSpPr>
          <p:nvPr>
            <p:ph sz="quarter" idx="11"/>
          </p:nvPr>
        </p:nvSpPr>
        <p:spPr/>
        <p:txBody>
          <a:bodyPr/>
          <a:lstStyle/>
          <a:p>
            <a:r>
              <a:rPr lang="en-US" dirty="0" smtClean="0"/>
              <a:t>General Liability, Professional Liability, D&amp;O</a:t>
            </a:r>
          </a:p>
          <a:p>
            <a:pPr lvl="1"/>
            <a:r>
              <a:rPr lang="en-US" dirty="0" smtClean="0"/>
              <a:t>Basic coverage to protect against lawsuits</a:t>
            </a:r>
          </a:p>
          <a:p>
            <a:pPr lvl="1"/>
            <a:r>
              <a:rPr lang="en-US" dirty="0" smtClean="0"/>
              <a:t>Not specifically made for influencers</a:t>
            </a:r>
          </a:p>
          <a:p>
            <a:pPr lvl="1"/>
            <a:r>
              <a:rPr lang="en-US" dirty="0" smtClean="0"/>
              <a:t>Does not cover loss of income</a:t>
            </a:r>
          </a:p>
          <a:p>
            <a:pPr lvl="1"/>
            <a:r>
              <a:rPr lang="en-US" dirty="0" smtClean="0"/>
              <a:t>Significant exclusions</a:t>
            </a:r>
          </a:p>
          <a:p>
            <a:r>
              <a:rPr lang="en-US" dirty="0" smtClean="0"/>
              <a:t>Founder Shield</a:t>
            </a:r>
          </a:p>
          <a:p>
            <a:pPr lvl="1"/>
            <a:r>
              <a:rPr lang="en-US" dirty="0" smtClean="0"/>
              <a:t>More specific to social media influencers</a:t>
            </a:r>
          </a:p>
          <a:p>
            <a:pPr lvl="1"/>
            <a:r>
              <a:rPr lang="en-US" dirty="0" smtClean="0"/>
              <a:t>Does not cover loss of income</a:t>
            </a:r>
          </a:p>
          <a:p>
            <a:pPr lvl="1"/>
            <a:r>
              <a:rPr lang="en-US" dirty="0" smtClean="0"/>
              <a:t>Significant number </a:t>
            </a:r>
            <a:r>
              <a:rPr lang="en-US" smtClean="0"/>
              <a:t>of exclusions </a:t>
            </a:r>
            <a:endParaRPr lang="en-US" dirty="0" smtClean="0"/>
          </a:p>
        </p:txBody>
      </p:sp>
      <p:pic>
        <p:nvPicPr>
          <p:cNvPr id="2050" name="Picture 2" descr="https://images.unsplash.com/photo-1637763723578-79a4ca9225f7?ixlib=rb-1.2.1&amp;ixid=MnwxMjA3fDB8MHxzZWFyY2h8MTR8fGluc3VyYW5jZXxlbnwwfHwwfHw%3D&amp;w=1000&amp;q=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133600"/>
            <a:ext cx="434123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741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Rate Filing</a:t>
            </a:r>
            <a:endParaRPr lang="en-US" dirty="0"/>
          </a:p>
        </p:txBody>
      </p:sp>
    </p:spTree>
    <p:extLst>
      <p:ext uri="{BB962C8B-B14F-4D97-AF65-F5344CB8AC3E}">
        <p14:creationId xmlns:p14="http://schemas.microsoft.com/office/powerpoint/2010/main" val="3278369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Challenges in Insuring Social Media Risks</a:t>
            </a:r>
            <a:endParaRPr lang="en-US" dirty="0"/>
          </a:p>
        </p:txBody>
      </p:sp>
      <p:graphicFrame>
        <p:nvGraphicFramePr>
          <p:cNvPr id="4" name="Diagram 3"/>
          <p:cNvGraphicFramePr/>
          <p:nvPr>
            <p:extLst>
              <p:ext uri="{D42A27DB-BD31-4B8C-83A1-F6EECF244321}">
                <p14:modId xmlns:p14="http://schemas.microsoft.com/office/powerpoint/2010/main" val="2686987321"/>
              </p:ext>
            </p:extLst>
          </p:nvPr>
        </p:nvGraphicFramePr>
        <p:xfrm>
          <a:off x="1676400" y="609600"/>
          <a:ext cx="8382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8033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Looking Forward</a:t>
            </a:r>
            <a:endParaRPr lang="en-US" dirty="0"/>
          </a:p>
        </p:txBody>
      </p:sp>
      <p:sp>
        <p:nvSpPr>
          <p:cNvPr id="3" name="Content Placeholder 2"/>
          <p:cNvSpPr>
            <a:spLocks noGrp="1"/>
          </p:cNvSpPr>
          <p:nvPr>
            <p:ph sz="quarter" idx="11"/>
          </p:nvPr>
        </p:nvSpPr>
        <p:spPr/>
        <p:txBody>
          <a:bodyPr/>
          <a:lstStyle/>
          <a:p>
            <a:r>
              <a:rPr lang="en-US" dirty="0" smtClean="0"/>
              <a:t>Social Media Outlook</a:t>
            </a:r>
          </a:p>
          <a:p>
            <a:r>
              <a:rPr lang="en-US" dirty="0" smtClean="0"/>
              <a:t>Influencer Career Outlook</a:t>
            </a:r>
          </a:p>
          <a:p>
            <a:r>
              <a:rPr lang="en-US" dirty="0" smtClean="0"/>
              <a:t>Insurance Outlook</a:t>
            </a:r>
            <a:endParaRPr lang="en-US" dirty="0"/>
          </a:p>
        </p:txBody>
      </p:sp>
      <p:pic>
        <p:nvPicPr>
          <p:cNvPr id="9218" name="Picture 2" descr="silhouette of road signage during golden h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371600"/>
            <a:ext cx="4724400" cy="3151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172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5" name="Content Placeholder 4"/>
          <p:cNvSpPr>
            <a:spLocks noGrp="1"/>
          </p:cNvSpPr>
          <p:nvPr>
            <p:ph sz="quarter" idx="11"/>
          </p:nvPr>
        </p:nvSpPr>
        <p:spPr>
          <a:xfrm>
            <a:off x="6934199" y="1752599"/>
            <a:ext cx="4638357" cy="4397337"/>
          </a:xfrm>
        </p:spPr>
        <p:txBody>
          <a:bodyPr/>
          <a:lstStyle/>
          <a:p>
            <a:r>
              <a:rPr lang="en-US" dirty="0" smtClean="0"/>
              <a:t>The Rise of Social Media</a:t>
            </a:r>
          </a:p>
          <a:p>
            <a:r>
              <a:rPr lang="en-US" dirty="0" smtClean="0"/>
              <a:t>How Influencers Cash In</a:t>
            </a:r>
          </a:p>
          <a:p>
            <a:r>
              <a:rPr lang="en-US" dirty="0" smtClean="0"/>
              <a:t>Risks Influencers Face</a:t>
            </a:r>
          </a:p>
          <a:p>
            <a:r>
              <a:rPr lang="en-US" dirty="0" smtClean="0"/>
              <a:t>Insurance to Mitigate Risk</a:t>
            </a:r>
          </a:p>
          <a:p>
            <a:r>
              <a:rPr lang="en-US" dirty="0" smtClean="0"/>
              <a:t>Looking Ahead</a:t>
            </a:r>
          </a:p>
        </p:txBody>
      </p:sp>
      <p:pic>
        <p:nvPicPr>
          <p:cNvPr id="2050" name="Picture 2" descr="assorted-color social media signage"/>
          <p:cNvPicPr>
            <a:picLocks noChangeAspect="1" noChangeArrowheads="1"/>
          </p:cNvPicPr>
          <p:nvPr/>
        </p:nvPicPr>
        <p:blipFill rotWithShape="1">
          <a:blip r:embed="rId2">
            <a:extLst>
              <a:ext uri="{28A0092B-C50C-407E-A947-70E740481C1C}">
                <a14:useLocalDpi xmlns:a14="http://schemas.microsoft.com/office/drawing/2010/main" val="0"/>
              </a:ext>
            </a:extLst>
          </a:blip>
          <a:srcRect t="24533" b="20000"/>
          <a:stretch/>
        </p:blipFill>
        <p:spPr bwMode="auto">
          <a:xfrm>
            <a:off x="609600" y="1752600"/>
            <a:ext cx="5888182" cy="2449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620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Thank You</a:t>
            </a:r>
            <a:endParaRPr lang="en-US" dirty="0"/>
          </a:p>
        </p:txBody>
      </p:sp>
      <p:sp>
        <p:nvSpPr>
          <p:cNvPr id="10" name="Content Placeholder 9"/>
          <p:cNvSpPr>
            <a:spLocks noGrp="1"/>
          </p:cNvSpPr>
          <p:nvPr>
            <p:ph sz="quarter" idx="16"/>
          </p:nvPr>
        </p:nvSpPr>
        <p:spPr/>
        <p:txBody>
          <a:bodyPr/>
          <a:lstStyle/>
          <a:p>
            <a:r>
              <a:rPr lang="en-US" dirty="0"/>
              <a:t>Sara Haouassia</a:t>
            </a:r>
          </a:p>
        </p:txBody>
      </p:sp>
      <p:sp>
        <p:nvSpPr>
          <p:cNvPr id="11" name="Content Placeholder 10"/>
          <p:cNvSpPr>
            <a:spLocks noGrp="1"/>
          </p:cNvSpPr>
          <p:nvPr>
            <p:ph sz="quarter" idx="17"/>
          </p:nvPr>
        </p:nvSpPr>
        <p:spPr/>
        <p:txBody>
          <a:bodyPr/>
          <a:lstStyle/>
          <a:p>
            <a:r>
              <a:rPr lang="en-US" dirty="0" smtClean="0"/>
              <a:t>Illinois State University</a:t>
            </a:r>
            <a:endParaRPr lang="en-US" dirty="0"/>
          </a:p>
        </p:txBody>
      </p:sp>
      <p:sp>
        <p:nvSpPr>
          <p:cNvPr id="12" name="Content Placeholder 11"/>
          <p:cNvSpPr>
            <a:spLocks noGrp="1"/>
          </p:cNvSpPr>
          <p:nvPr>
            <p:ph sz="quarter" idx="18"/>
          </p:nvPr>
        </p:nvSpPr>
        <p:spPr/>
        <p:txBody>
          <a:bodyPr/>
          <a:lstStyle/>
          <a:p>
            <a:r>
              <a:rPr lang="en-US" dirty="0" smtClean="0"/>
              <a:t>Kristen Marshall</a:t>
            </a:r>
            <a:endParaRPr lang="en-US" dirty="0"/>
          </a:p>
        </p:txBody>
      </p:sp>
      <p:sp>
        <p:nvSpPr>
          <p:cNvPr id="13" name="Content Placeholder 12"/>
          <p:cNvSpPr>
            <a:spLocks noGrp="1"/>
          </p:cNvSpPr>
          <p:nvPr>
            <p:ph sz="quarter" idx="19"/>
          </p:nvPr>
        </p:nvSpPr>
        <p:spPr/>
        <p:txBody>
          <a:bodyPr/>
          <a:lstStyle/>
          <a:p>
            <a:r>
              <a:rPr lang="en-US" dirty="0" smtClean="0"/>
              <a:t>Pinnacle Actuarial Resources</a:t>
            </a:r>
            <a:endParaRPr lang="en-US" dirty="0"/>
          </a:p>
        </p:txBody>
      </p:sp>
      <p:sp>
        <p:nvSpPr>
          <p:cNvPr id="14" name="Content Placeholder 13"/>
          <p:cNvSpPr>
            <a:spLocks noGrp="1"/>
          </p:cNvSpPr>
          <p:nvPr>
            <p:ph sz="quarter" idx="20"/>
          </p:nvPr>
        </p:nvSpPr>
        <p:spPr/>
        <p:txBody>
          <a:bodyPr/>
          <a:lstStyle/>
          <a:p>
            <a:r>
              <a:rPr lang="en-US" dirty="0" smtClean="0"/>
              <a:t>Tom Barnes</a:t>
            </a:r>
            <a:endParaRPr lang="en-US" dirty="0"/>
          </a:p>
        </p:txBody>
      </p:sp>
      <p:sp>
        <p:nvSpPr>
          <p:cNvPr id="15" name="Content Placeholder 14"/>
          <p:cNvSpPr>
            <a:spLocks noGrp="1"/>
          </p:cNvSpPr>
          <p:nvPr>
            <p:ph sz="quarter" idx="21"/>
          </p:nvPr>
        </p:nvSpPr>
        <p:spPr/>
        <p:txBody>
          <a:bodyPr/>
          <a:lstStyle/>
          <a:p>
            <a:r>
              <a:rPr lang="en-US" dirty="0" smtClean="0"/>
              <a:t>Pinnacle Actuarial Resources</a:t>
            </a:r>
            <a:endParaRPr lang="en-US" dirty="0"/>
          </a:p>
        </p:txBody>
      </p:sp>
      <p:sp>
        <p:nvSpPr>
          <p:cNvPr id="16" name="Content Placeholder 13"/>
          <p:cNvSpPr txBox="1">
            <a:spLocks/>
          </p:cNvSpPr>
          <p:nvPr/>
        </p:nvSpPr>
        <p:spPr>
          <a:xfrm>
            <a:off x="4572000" y="4754880"/>
            <a:ext cx="7010400" cy="457200"/>
          </a:xfrm>
          <a:prstGeom prst="rect">
            <a:avLst/>
          </a:prstGeom>
        </p:spPr>
        <p:txBody>
          <a:bodyPr vert="horz" lIns="91440" tIns="45720" rIns="91440" bIns="45720" rtlCol="0" anchor="b">
            <a:normAutofit/>
          </a:bodyPr>
          <a:lstStyle>
            <a:lvl1pPr marL="0" indent="0" algn="r" defTabSz="914400" rtl="0" eaLnBrk="1" latinLnBrk="0" hangingPunct="1">
              <a:spcBef>
                <a:spcPct val="20000"/>
              </a:spcBef>
              <a:buFont typeface="Arial" pitchFamily="34" charset="0"/>
              <a:buNone/>
              <a:defRPr sz="2200" b="1" kern="1200">
                <a:solidFill>
                  <a:srgbClr val="FF6900"/>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Jabari Washington</a:t>
            </a:r>
            <a:endParaRPr lang="en-US" dirty="0"/>
          </a:p>
        </p:txBody>
      </p:sp>
      <p:sp>
        <p:nvSpPr>
          <p:cNvPr id="17" name="Content Placeholder 14"/>
          <p:cNvSpPr txBox="1">
            <a:spLocks/>
          </p:cNvSpPr>
          <p:nvPr/>
        </p:nvSpPr>
        <p:spPr>
          <a:xfrm>
            <a:off x="4572000" y="5257800"/>
            <a:ext cx="7010400" cy="457200"/>
          </a:xfrm>
          <a:prstGeom prst="rect">
            <a:avLst/>
          </a:prstGeom>
        </p:spPr>
        <p:txBody>
          <a:bodyPr vert="horz" lIns="91440" tIns="45720" rIns="91440" bIns="45720" rtlCol="0" anchor="t">
            <a:noAutofit/>
          </a:bodyPr>
          <a:lstStyle>
            <a:lvl1pPr marL="0" indent="0" algn="r" defTabSz="914400" rtl="0" eaLnBrk="1" latinLnBrk="0" hangingPunct="1">
              <a:spcBef>
                <a:spcPts val="400"/>
              </a:spcBef>
              <a:spcAft>
                <a:spcPts val="400"/>
              </a:spcAft>
              <a:buFont typeface="Arial" pitchFamily="34" charset="0"/>
              <a:buNone/>
              <a:defRPr sz="1800" b="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Pinnacle Actuarial Resources</a:t>
            </a:r>
            <a:endParaRPr lang="en-US" dirty="0"/>
          </a:p>
        </p:txBody>
      </p:sp>
    </p:spTree>
    <p:extLst>
      <p:ext uri="{BB962C8B-B14F-4D97-AF65-F5344CB8AC3E}">
        <p14:creationId xmlns:p14="http://schemas.microsoft.com/office/powerpoint/2010/main" val="997248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Rise of Social Media</a:t>
            </a:r>
            <a:endParaRPr lang="en-US" dirty="0"/>
          </a:p>
        </p:txBody>
      </p:sp>
      <p:grpSp>
        <p:nvGrpSpPr>
          <p:cNvPr id="4" name="Group 3"/>
          <p:cNvGrpSpPr/>
          <p:nvPr/>
        </p:nvGrpSpPr>
        <p:grpSpPr>
          <a:xfrm>
            <a:off x="484231" y="3733800"/>
            <a:ext cx="10401296" cy="370324"/>
            <a:chOff x="1357217" y="3771016"/>
            <a:chExt cx="10401296" cy="370324"/>
          </a:xfrm>
        </p:grpSpPr>
        <p:sp>
          <p:nvSpPr>
            <p:cNvPr id="5" name="Isosceles Triangle 4"/>
            <p:cNvSpPr/>
            <p:nvPr/>
          </p:nvSpPr>
          <p:spPr>
            <a:xfrm rot="5400000">
              <a:off x="11476331" y="3859158"/>
              <a:ext cx="370323" cy="19404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57217" y="3771016"/>
              <a:ext cx="10207256" cy="370324"/>
            </a:xfrm>
            <a:prstGeom prst="rect">
              <a:avLst/>
            </a:prstGeom>
            <a:gradFill flip="none" rotWithShape="1">
              <a:gsLst>
                <a:gs pos="0">
                  <a:schemeClr val="bg1">
                    <a:lumMod val="85000"/>
                  </a:schemeClr>
                </a:gs>
                <a:gs pos="12000">
                  <a:schemeClr val="bg1">
                    <a:lumMod val="85000"/>
                  </a:schemeClr>
                </a:gs>
                <a:gs pos="100000">
                  <a:schemeClr val="bg1">
                    <a:lumMod val="9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373155" y="1668140"/>
            <a:ext cx="3031875" cy="559689"/>
            <a:chOff x="567018" y="538162"/>
            <a:chExt cx="3031875" cy="559689"/>
          </a:xfrm>
        </p:grpSpPr>
        <p:sp>
          <p:nvSpPr>
            <p:cNvPr id="8" name="Rectangle 7"/>
            <p:cNvSpPr/>
            <p:nvPr/>
          </p:nvSpPr>
          <p:spPr>
            <a:xfrm>
              <a:off x="567018" y="538162"/>
              <a:ext cx="3031875" cy="5596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p:cNvSpPr txBox="1"/>
            <p:nvPr/>
          </p:nvSpPr>
          <p:spPr>
            <a:xfrm>
              <a:off x="567018" y="538162"/>
              <a:ext cx="3031875" cy="5596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l" defTabSz="711200">
                <a:lnSpc>
                  <a:spcPct val="90000"/>
                </a:lnSpc>
                <a:spcBef>
                  <a:spcPct val="0"/>
                </a:spcBef>
                <a:spcAft>
                  <a:spcPct val="35000"/>
                </a:spcAft>
                <a:defRPr b="1"/>
              </a:pPr>
              <a:r>
                <a:rPr lang="en-US" sz="2000" b="1" kern="1200" dirty="0" smtClean="0">
                  <a:solidFill>
                    <a:schemeClr val="tx1">
                      <a:lumMod val="65000"/>
                      <a:lumOff val="35000"/>
                    </a:schemeClr>
                  </a:solidFill>
                  <a:latin typeface="Calibri" panose="020F0502020204030204" pitchFamily="34" charset="0"/>
                  <a:cs typeface="Calibri" panose="020F0502020204030204" pitchFamily="34" charset="0"/>
                </a:rPr>
                <a:t>The Start </a:t>
              </a:r>
              <a:endParaRPr lang="en-US" sz="1400" kern="1200" dirty="0">
                <a:solidFill>
                  <a:schemeClr val="tx1">
                    <a:lumMod val="65000"/>
                    <a:lumOff val="35000"/>
                  </a:schemeClr>
                </a:solidFill>
                <a:latin typeface="Calibri" panose="020F0502020204030204" pitchFamily="34" charset="0"/>
                <a:cs typeface="Calibri" panose="020F0502020204030204" pitchFamily="34" charset="0"/>
              </a:endParaRPr>
            </a:p>
          </p:txBody>
        </p:sp>
      </p:grpSp>
      <p:grpSp>
        <p:nvGrpSpPr>
          <p:cNvPr id="10" name="Group 9"/>
          <p:cNvGrpSpPr/>
          <p:nvPr/>
        </p:nvGrpSpPr>
        <p:grpSpPr>
          <a:xfrm>
            <a:off x="1379021" y="2141822"/>
            <a:ext cx="2341733" cy="652067"/>
            <a:chOff x="567018" y="989143"/>
            <a:chExt cx="3031875" cy="1701669"/>
          </a:xfrm>
        </p:grpSpPr>
        <p:sp>
          <p:nvSpPr>
            <p:cNvPr id="11" name="Rectangle 10"/>
            <p:cNvSpPr/>
            <p:nvPr/>
          </p:nvSpPr>
          <p:spPr>
            <a:xfrm>
              <a:off x="567018" y="1097851"/>
              <a:ext cx="3031875" cy="15929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p:cNvSpPr txBox="1"/>
            <p:nvPr/>
          </p:nvSpPr>
          <p:spPr>
            <a:xfrm>
              <a:off x="567018" y="989143"/>
              <a:ext cx="3031875" cy="15929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400" kern="1200" dirty="0" smtClean="0">
                  <a:solidFill>
                    <a:schemeClr val="tx1">
                      <a:lumMod val="65000"/>
                      <a:lumOff val="35000"/>
                    </a:schemeClr>
                  </a:solidFill>
                </a:rPr>
                <a:t>In 1997, a profile uploading service was short-lived</a:t>
              </a:r>
              <a:endParaRPr lang="en-US" sz="1400" kern="1200" dirty="0">
                <a:solidFill>
                  <a:schemeClr val="tx1">
                    <a:lumMod val="65000"/>
                    <a:lumOff val="35000"/>
                  </a:schemeClr>
                </a:solidFill>
              </a:endParaRPr>
            </a:p>
          </p:txBody>
        </p:sp>
      </p:grpSp>
      <p:grpSp>
        <p:nvGrpSpPr>
          <p:cNvPr id="13" name="Group 12"/>
          <p:cNvGrpSpPr/>
          <p:nvPr/>
        </p:nvGrpSpPr>
        <p:grpSpPr>
          <a:xfrm>
            <a:off x="875611" y="1692480"/>
            <a:ext cx="395759" cy="2276854"/>
            <a:chOff x="1482379" y="1781782"/>
            <a:chExt cx="395759" cy="2276854"/>
          </a:xfrm>
          <a:solidFill>
            <a:srgbClr val="8D85C0"/>
          </a:solidFill>
        </p:grpSpPr>
        <p:grpSp>
          <p:nvGrpSpPr>
            <p:cNvPr id="14" name="Group 13"/>
            <p:cNvGrpSpPr/>
            <p:nvPr/>
          </p:nvGrpSpPr>
          <p:grpSpPr>
            <a:xfrm>
              <a:off x="1482379" y="1781782"/>
              <a:ext cx="395759" cy="395759"/>
              <a:chOff x="1482379" y="1781782"/>
              <a:chExt cx="395759" cy="395759"/>
            </a:xfrm>
            <a:grpFill/>
          </p:grpSpPr>
          <p:sp>
            <p:nvSpPr>
              <p:cNvPr id="17" name="Teardrop 16"/>
              <p:cNvSpPr/>
              <p:nvPr/>
            </p:nvSpPr>
            <p:spPr>
              <a:xfrm rot="8100000">
                <a:off x="1482379" y="1781782"/>
                <a:ext cx="395759" cy="395759"/>
              </a:xfrm>
              <a:prstGeom prst="teardrop">
                <a:avLst>
                  <a:gd name="adj" fmla="val 115000"/>
                </a:avLst>
              </a:prstGeom>
              <a:grpFill/>
              <a:ln>
                <a:solidFill>
                  <a:srgbClr val="72B1C8"/>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Donut 17"/>
              <p:cNvSpPr/>
              <p:nvPr/>
            </p:nvSpPr>
            <p:spPr>
              <a:xfrm>
                <a:off x="1526343" y="1825746"/>
                <a:ext cx="307829" cy="307829"/>
              </a:xfrm>
              <a:prstGeom prst="donut">
                <a:avLst/>
              </a:prstGeom>
              <a:grpFill/>
              <a:ln w="12700" cap="flat" cmpd="sng" algn="ctr">
                <a:solidFill>
                  <a:srgbClr val="72B1C8"/>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15" name="Straight Connector 14"/>
            <p:cNvSpPr/>
            <p:nvPr/>
          </p:nvSpPr>
          <p:spPr>
            <a:xfrm flipH="1">
              <a:off x="1663995" y="2301162"/>
              <a:ext cx="14069" cy="1686047"/>
            </a:xfrm>
            <a:prstGeom prst="line">
              <a:avLst/>
            </a:prstGeom>
            <a:grpFill/>
            <a:ln w="3175" cap="flat" cmpd="sng" algn="ctr">
              <a:solidFill>
                <a:srgbClr val="72B1C8"/>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6" name="Oval 15"/>
            <p:cNvSpPr/>
            <p:nvPr/>
          </p:nvSpPr>
          <p:spPr>
            <a:xfrm>
              <a:off x="1620657" y="3957892"/>
              <a:ext cx="100744" cy="100744"/>
            </a:xfrm>
            <a:prstGeom prst="ellipse">
              <a:avLst/>
            </a:prstGeom>
            <a:grpFill/>
            <a:ln w="6350" cap="flat" cmpd="sng" algn="ctr">
              <a:solidFill>
                <a:srgbClr val="72B1C8"/>
              </a:solidFill>
              <a:prstDash val="solid"/>
              <a:miter lim="800000"/>
            </a:ln>
            <a:effectLst/>
          </p:spPr>
          <p:style>
            <a:lnRef idx="2">
              <a:scrgbClr r="0" g="0" b="0"/>
            </a:lnRef>
            <a:fillRef idx="1">
              <a:scrgbClr r="0" g="0" b="0"/>
            </a:fillRef>
            <a:effectRef idx="0">
              <a:scrgbClr r="0" g="0" b="0"/>
            </a:effectRef>
            <a:fontRef idx="minor">
              <a:schemeClr val="lt1"/>
            </a:fontRef>
          </p:style>
        </p:sp>
      </p:grpSp>
      <p:grpSp>
        <p:nvGrpSpPr>
          <p:cNvPr id="19" name="Group 18"/>
          <p:cNvGrpSpPr/>
          <p:nvPr/>
        </p:nvGrpSpPr>
        <p:grpSpPr>
          <a:xfrm>
            <a:off x="8528363" y="1692439"/>
            <a:ext cx="395759" cy="2276854"/>
            <a:chOff x="1482379" y="1781782"/>
            <a:chExt cx="395759" cy="2276854"/>
          </a:xfrm>
          <a:solidFill>
            <a:srgbClr val="8D85C0"/>
          </a:solidFill>
        </p:grpSpPr>
        <p:grpSp>
          <p:nvGrpSpPr>
            <p:cNvPr id="20" name="Group 19"/>
            <p:cNvGrpSpPr/>
            <p:nvPr/>
          </p:nvGrpSpPr>
          <p:grpSpPr>
            <a:xfrm>
              <a:off x="1482379" y="1781782"/>
              <a:ext cx="395759" cy="395759"/>
              <a:chOff x="1482379" y="1781782"/>
              <a:chExt cx="395759" cy="395759"/>
            </a:xfrm>
            <a:grpFill/>
          </p:grpSpPr>
          <p:sp>
            <p:nvSpPr>
              <p:cNvPr id="23" name="Teardrop 22"/>
              <p:cNvSpPr/>
              <p:nvPr/>
            </p:nvSpPr>
            <p:spPr>
              <a:xfrm rot="8100000">
                <a:off x="1482379" y="1781782"/>
                <a:ext cx="395759" cy="395759"/>
              </a:xfrm>
              <a:prstGeom prst="teardrop">
                <a:avLst>
                  <a:gd name="adj" fmla="val 115000"/>
                </a:avLst>
              </a:prstGeom>
              <a:grpFill/>
              <a:ln>
                <a:solidFill>
                  <a:srgbClr val="72B1C8"/>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Donut 23"/>
              <p:cNvSpPr/>
              <p:nvPr/>
            </p:nvSpPr>
            <p:spPr>
              <a:xfrm>
                <a:off x="1526343" y="1825746"/>
                <a:ext cx="307829" cy="307829"/>
              </a:xfrm>
              <a:prstGeom prst="donut">
                <a:avLst/>
              </a:prstGeom>
              <a:grpFill/>
              <a:ln w="12700" cap="flat" cmpd="sng" algn="ctr">
                <a:solidFill>
                  <a:srgbClr val="72B1C8"/>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21" name="Straight Connector 20"/>
            <p:cNvSpPr/>
            <p:nvPr/>
          </p:nvSpPr>
          <p:spPr>
            <a:xfrm flipH="1">
              <a:off x="1663995" y="2301162"/>
              <a:ext cx="14069" cy="1686047"/>
            </a:xfrm>
            <a:prstGeom prst="line">
              <a:avLst/>
            </a:prstGeom>
            <a:grpFill/>
            <a:ln w="3175" cap="flat" cmpd="sng" algn="ctr">
              <a:solidFill>
                <a:srgbClr val="72B1C8"/>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2" name="Oval 21"/>
            <p:cNvSpPr/>
            <p:nvPr/>
          </p:nvSpPr>
          <p:spPr>
            <a:xfrm>
              <a:off x="1620657" y="3957892"/>
              <a:ext cx="100744" cy="100744"/>
            </a:xfrm>
            <a:prstGeom prst="ellipse">
              <a:avLst/>
            </a:prstGeom>
            <a:grpFill/>
            <a:ln w="6350" cap="flat" cmpd="sng" algn="ctr">
              <a:solidFill>
                <a:srgbClr val="72B1C8"/>
              </a:solidFill>
              <a:prstDash val="solid"/>
              <a:miter lim="800000"/>
            </a:ln>
            <a:effectLst/>
          </p:spPr>
          <p:style>
            <a:lnRef idx="2">
              <a:scrgbClr r="0" g="0" b="0"/>
            </a:lnRef>
            <a:fillRef idx="1">
              <a:scrgbClr r="0" g="0" b="0"/>
            </a:fillRef>
            <a:effectRef idx="0">
              <a:scrgbClr r="0" g="0" b="0"/>
            </a:effectRef>
            <a:fontRef idx="minor">
              <a:schemeClr val="lt1"/>
            </a:fontRef>
          </p:style>
        </p:sp>
      </p:grpSp>
      <p:grpSp>
        <p:nvGrpSpPr>
          <p:cNvPr id="25" name="Group 24"/>
          <p:cNvGrpSpPr/>
          <p:nvPr/>
        </p:nvGrpSpPr>
        <p:grpSpPr>
          <a:xfrm rot="10800000">
            <a:off x="2589816" y="3873383"/>
            <a:ext cx="395759" cy="2276854"/>
            <a:chOff x="1482379" y="1781782"/>
            <a:chExt cx="395759" cy="2276854"/>
          </a:xfrm>
          <a:solidFill>
            <a:srgbClr val="8D85C0"/>
          </a:solidFill>
        </p:grpSpPr>
        <p:grpSp>
          <p:nvGrpSpPr>
            <p:cNvPr id="26" name="Group 25"/>
            <p:cNvGrpSpPr/>
            <p:nvPr/>
          </p:nvGrpSpPr>
          <p:grpSpPr>
            <a:xfrm>
              <a:off x="1482379" y="1781782"/>
              <a:ext cx="395759" cy="395759"/>
              <a:chOff x="1482379" y="1781782"/>
              <a:chExt cx="395759" cy="395759"/>
            </a:xfrm>
            <a:grpFill/>
          </p:grpSpPr>
          <p:sp>
            <p:nvSpPr>
              <p:cNvPr id="29" name="Teardrop 28"/>
              <p:cNvSpPr/>
              <p:nvPr/>
            </p:nvSpPr>
            <p:spPr>
              <a:xfrm rot="8100000">
                <a:off x="1482379" y="1781782"/>
                <a:ext cx="395759" cy="395759"/>
              </a:xfrm>
              <a:prstGeom prst="teardrop">
                <a:avLst>
                  <a:gd name="adj" fmla="val 115000"/>
                </a:avLst>
              </a:prstGeom>
              <a:grpFill/>
              <a:ln>
                <a:solidFill>
                  <a:srgbClr val="72B1C8"/>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Donut 29"/>
              <p:cNvSpPr/>
              <p:nvPr/>
            </p:nvSpPr>
            <p:spPr>
              <a:xfrm>
                <a:off x="1526343" y="1825746"/>
                <a:ext cx="307829" cy="307829"/>
              </a:xfrm>
              <a:prstGeom prst="donut">
                <a:avLst/>
              </a:prstGeom>
              <a:grpFill/>
              <a:ln w="12700" cap="flat" cmpd="sng" algn="ctr">
                <a:solidFill>
                  <a:srgbClr val="72B1C8"/>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27" name="Straight Connector 26"/>
            <p:cNvSpPr/>
            <p:nvPr/>
          </p:nvSpPr>
          <p:spPr>
            <a:xfrm flipH="1">
              <a:off x="1663995" y="2301162"/>
              <a:ext cx="14069" cy="1686047"/>
            </a:xfrm>
            <a:prstGeom prst="line">
              <a:avLst/>
            </a:prstGeom>
            <a:grpFill/>
            <a:ln w="3175" cap="flat" cmpd="sng" algn="ctr">
              <a:solidFill>
                <a:srgbClr val="72B1C8"/>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8" name="Oval 27"/>
            <p:cNvSpPr/>
            <p:nvPr/>
          </p:nvSpPr>
          <p:spPr>
            <a:xfrm>
              <a:off x="1620657" y="3957892"/>
              <a:ext cx="100744" cy="100744"/>
            </a:xfrm>
            <a:prstGeom prst="ellipse">
              <a:avLst/>
            </a:prstGeom>
            <a:grpFill/>
            <a:ln w="6350" cap="flat" cmpd="sng" algn="ctr">
              <a:solidFill>
                <a:srgbClr val="72B1C8"/>
              </a:solidFill>
              <a:prstDash val="solid"/>
              <a:miter lim="800000"/>
            </a:ln>
            <a:effectLst/>
          </p:spPr>
          <p:style>
            <a:lnRef idx="2">
              <a:scrgbClr r="0" g="0" b="0"/>
            </a:lnRef>
            <a:fillRef idx="1">
              <a:scrgbClr r="0" g="0" b="0"/>
            </a:fillRef>
            <a:effectRef idx="0">
              <a:scrgbClr r="0" g="0" b="0"/>
            </a:effectRef>
            <a:fontRef idx="minor">
              <a:schemeClr val="lt1"/>
            </a:fontRef>
          </p:style>
        </p:sp>
      </p:grpSp>
      <p:grpSp>
        <p:nvGrpSpPr>
          <p:cNvPr id="31" name="Group 30"/>
          <p:cNvGrpSpPr/>
          <p:nvPr/>
        </p:nvGrpSpPr>
        <p:grpSpPr>
          <a:xfrm>
            <a:off x="4995911" y="1708388"/>
            <a:ext cx="2212660" cy="2260905"/>
            <a:chOff x="2707283" y="1797772"/>
            <a:chExt cx="2212660" cy="2260905"/>
          </a:xfrm>
          <a:solidFill>
            <a:srgbClr val="8D85C0"/>
          </a:solidFill>
        </p:grpSpPr>
        <p:grpSp>
          <p:nvGrpSpPr>
            <p:cNvPr id="32" name="Group 31"/>
            <p:cNvGrpSpPr/>
            <p:nvPr/>
          </p:nvGrpSpPr>
          <p:grpSpPr>
            <a:xfrm>
              <a:off x="4524184" y="1797772"/>
              <a:ext cx="395759" cy="395759"/>
              <a:chOff x="1482379" y="1781782"/>
              <a:chExt cx="395759" cy="395759"/>
            </a:xfrm>
            <a:grpFill/>
          </p:grpSpPr>
          <p:sp>
            <p:nvSpPr>
              <p:cNvPr id="37" name="Teardrop 36"/>
              <p:cNvSpPr/>
              <p:nvPr/>
            </p:nvSpPr>
            <p:spPr>
              <a:xfrm rot="8100000">
                <a:off x="1482379" y="1781782"/>
                <a:ext cx="395759" cy="395759"/>
              </a:xfrm>
              <a:prstGeom prst="teardrop">
                <a:avLst>
                  <a:gd name="adj" fmla="val 115000"/>
                </a:avLst>
              </a:prstGeom>
              <a:grpFill/>
              <a:ln>
                <a:solidFill>
                  <a:srgbClr val="72B1C8"/>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Donut 37"/>
              <p:cNvSpPr/>
              <p:nvPr/>
            </p:nvSpPr>
            <p:spPr>
              <a:xfrm>
                <a:off x="1526343" y="1825746"/>
                <a:ext cx="307829" cy="307829"/>
              </a:xfrm>
              <a:prstGeom prst="donut">
                <a:avLst/>
              </a:prstGeom>
              <a:grpFill/>
              <a:ln w="12700" cap="flat" cmpd="sng" algn="ctr">
                <a:solidFill>
                  <a:srgbClr val="72B1C8"/>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33" name="Straight Connector 32"/>
            <p:cNvSpPr/>
            <p:nvPr/>
          </p:nvSpPr>
          <p:spPr>
            <a:xfrm>
              <a:off x="4719869" y="2317152"/>
              <a:ext cx="6304" cy="911529"/>
            </a:xfrm>
            <a:prstGeom prst="line">
              <a:avLst/>
            </a:prstGeom>
            <a:grpFill/>
            <a:ln w="3175" cap="flat" cmpd="sng" algn="ctr">
              <a:solidFill>
                <a:srgbClr val="72B1C8"/>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4" name="Oval 33"/>
            <p:cNvSpPr/>
            <p:nvPr/>
          </p:nvSpPr>
          <p:spPr>
            <a:xfrm>
              <a:off x="2707283" y="3957933"/>
              <a:ext cx="100744" cy="100744"/>
            </a:xfrm>
            <a:prstGeom prst="ellipse">
              <a:avLst/>
            </a:prstGeom>
            <a:grpFill/>
            <a:ln w="6350" cap="flat" cmpd="sng" algn="ctr">
              <a:solidFill>
                <a:srgbClr val="72B1C8"/>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5" name="Straight Connector 34"/>
            <p:cNvSpPr/>
            <p:nvPr/>
          </p:nvSpPr>
          <p:spPr>
            <a:xfrm flipH="1">
              <a:off x="2757654" y="3228681"/>
              <a:ext cx="13121" cy="729211"/>
            </a:xfrm>
            <a:prstGeom prst="line">
              <a:avLst/>
            </a:prstGeom>
            <a:grpFill/>
            <a:ln w="3175" cap="flat" cmpd="sng" algn="ctr">
              <a:solidFill>
                <a:srgbClr val="72B1C8"/>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6" name="Straight Connector 35"/>
            <p:cNvSpPr/>
            <p:nvPr/>
          </p:nvSpPr>
          <p:spPr>
            <a:xfrm flipH="1" flipV="1">
              <a:off x="2770774" y="3228639"/>
              <a:ext cx="1949093" cy="40"/>
            </a:xfrm>
            <a:prstGeom prst="line">
              <a:avLst/>
            </a:prstGeom>
            <a:grpFill/>
            <a:ln w="3175" cap="flat" cmpd="sng" algn="ctr">
              <a:solidFill>
                <a:srgbClr val="72B1C8"/>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grpSp>
      <p:grpSp>
        <p:nvGrpSpPr>
          <p:cNvPr id="39" name="Group 38"/>
          <p:cNvGrpSpPr/>
          <p:nvPr/>
        </p:nvGrpSpPr>
        <p:grpSpPr>
          <a:xfrm>
            <a:off x="473754" y="4434815"/>
            <a:ext cx="2814503" cy="1266954"/>
            <a:chOff x="1366208" y="2489575"/>
            <a:chExt cx="4050706" cy="1794199"/>
          </a:xfrm>
        </p:grpSpPr>
        <p:sp>
          <p:nvSpPr>
            <p:cNvPr id="40" name="Rectangle 39"/>
            <p:cNvSpPr/>
            <p:nvPr/>
          </p:nvSpPr>
          <p:spPr>
            <a:xfrm>
              <a:off x="2385039" y="2690813"/>
              <a:ext cx="3031875" cy="15929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TextBox 40"/>
            <p:cNvSpPr txBox="1"/>
            <p:nvPr/>
          </p:nvSpPr>
          <p:spPr>
            <a:xfrm>
              <a:off x="1366208" y="2489575"/>
              <a:ext cx="3031875" cy="15929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42875" rIns="0" bIns="95250" numCol="1" spcCol="1270" anchor="b" anchorCtr="0">
              <a:noAutofit/>
            </a:bodyPr>
            <a:lstStyle/>
            <a:p>
              <a:pPr lvl="0" algn="r" defTabSz="666750">
                <a:lnSpc>
                  <a:spcPct val="90000"/>
                </a:lnSpc>
                <a:spcBef>
                  <a:spcPct val="0"/>
                </a:spcBef>
                <a:spcAft>
                  <a:spcPct val="35000"/>
                </a:spcAft>
              </a:pPr>
              <a:r>
                <a:rPr lang="en-US" sz="2000" b="1" kern="1200" dirty="0" smtClean="0">
                  <a:solidFill>
                    <a:schemeClr val="tx1">
                      <a:lumMod val="65000"/>
                      <a:lumOff val="35000"/>
                    </a:schemeClr>
                  </a:solidFill>
                  <a:latin typeface="Calibri" panose="020F0502020204030204" pitchFamily="34" charset="0"/>
                  <a:cs typeface="Calibri" panose="020F0502020204030204" pitchFamily="34" charset="0"/>
                </a:rPr>
                <a:t>LinkedIn</a:t>
              </a:r>
              <a:endParaRPr lang="en-US" sz="2000" b="1" kern="1200" dirty="0">
                <a:solidFill>
                  <a:schemeClr val="tx1">
                    <a:lumMod val="65000"/>
                    <a:lumOff val="35000"/>
                  </a:schemeClr>
                </a:solidFill>
                <a:latin typeface="Calibri" panose="020F0502020204030204" pitchFamily="34" charset="0"/>
                <a:cs typeface="Calibri" panose="020F0502020204030204" pitchFamily="34" charset="0"/>
              </a:endParaRPr>
            </a:p>
            <a:p>
              <a:pPr marL="0" lvl="1" algn="r" defTabSz="533400">
                <a:lnSpc>
                  <a:spcPct val="90000"/>
                </a:lnSpc>
                <a:spcBef>
                  <a:spcPct val="0"/>
                </a:spcBef>
                <a:spcAft>
                  <a:spcPct val="15000"/>
                </a:spcAft>
              </a:pPr>
              <a:r>
                <a:rPr lang="en-US" sz="1400" dirty="0" smtClean="0">
                  <a:solidFill>
                    <a:schemeClr val="tx1">
                      <a:lumMod val="65000"/>
                      <a:lumOff val="35000"/>
                    </a:schemeClr>
                  </a:solidFill>
                  <a:latin typeface="Calibri" panose="020F0502020204030204" pitchFamily="34" charset="0"/>
                  <a:cs typeface="Calibri" panose="020F0502020204030204" pitchFamily="34" charset="0"/>
                </a:rPr>
                <a:t>Launched in 2002</a:t>
              </a:r>
              <a:endParaRPr lang="en-US" sz="1400" kern="1200" dirty="0">
                <a:solidFill>
                  <a:schemeClr val="tx1">
                    <a:lumMod val="65000"/>
                    <a:lumOff val="35000"/>
                  </a:schemeClr>
                </a:solidFill>
                <a:latin typeface="Calibri" panose="020F0502020204030204" pitchFamily="34" charset="0"/>
                <a:cs typeface="Calibri" panose="020F0502020204030204" pitchFamily="34" charset="0"/>
              </a:endParaRPr>
            </a:p>
          </p:txBody>
        </p:sp>
      </p:grpSp>
      <p:grpSp>
        <p:nvGrpSpPr>
          <p:cNvPr id="42" name="Group 41"/>
          <p:cNvGrpSpPr/>
          <p:nvPr/>
        </p:nvGrpSpPr>
        <p:grpSpPr>
          <a:xfrm>
            <a:off x="4876616" y="1984134"/>
            <a:ext cx="2085178" cy="1592961"/>
            <a:chOff x="4203060" y="1097851"/>
            <a:chExt cx="3031875" cy="1592961"/>
          </a:xfrm>
        </p:grpSpPr>
        <p:sp>
          <p:nvSpPr>
            <p:cNvPr id="43" name="Rectangle 42"/>
            <p:cNvSpPr/>
            <p:nvPr/>
          </p:nvSpPr>
          <p:spPr>
            <a:xfrm>
              <a:off x="4203060" y="1097851"/>
              <a:ext cx="3031875" cy="15929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TextBox 43"/>
            <p:cNvSpPr txBox="1"/>
            <p:nvPr/>
          </p:nvSpPr>
          <p:spPr>
            <a:xfrm>
              <a:off x="4203060" y="1097851"/>
              <a:ext cx="3031875" cy="15929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2000" b="1" kern="1200" dirty="0" smtClean="0">
                  <a:solidFill>
                    <a:schemeClr val="tx1">
                      <a:lumMod val="65000"/>
                      <a:lumOff val="35000"/>
                    </a:schemeClr>
                  </a:solidFill>
                  <a:latin typeface="Calibri" panose="020F0502020204030204" pitchFamily="34" charset="0"/>
                  <a:cs typeface="Calibri" panose="020F0502020204030204" pitchFamily="34" charset="0"/>
                </a:rPr>
                <a:t>Myspace</a:t>
              </a:r>
            </a:p>
            <a:p>
              <a:pPr marL="0" lvl="1" algn="l" defTabSz="533400">
                <a:lnSpc>
                  <a:spcPct val="90000"/>
                </a:lnSpc>
                <a:spcBef>
                  <a:spcPct val="0"/>
                </a:spcBef>
                <a:spcAft>
                  <a:spcPct val="15000"/>
                </a:spcAft>
              </a:pPr>
              <a:r>
                <a:rPr lang="en-US" sz="1400" dirty="0" smtClean="0">
                  <a:solidFill>
                    <a:schemeClr val="tx1">
                      <a:lumMod val="65000"/>
                      <a:lumOff val="35000"/>
                    </a:schemeClr>
                  </a:solidFill>
                  <a:latin typeface="Calibri" panose="020F0502020204030204" pitchFamily="34" charset="0"/>
                  <a:cs typeface="Calibri" panose="020F0502020204030204" pitchFamily="34" charset="0"/>
                </a:rPr>
                <a:t>Launched in 2003, reached 1M active users in 2004</a:t>
              </a:r>
              <a:endParaRPr lang="en-US" sz="1400" kern="1200" dirty="0">
                <a:solidFill>
                  <a:schemeClr val="tx1">
                    <a:lumMod val="65000"/>
                    <a:lumOff val="35000"/>
                  </a:schemeClr>
                </a:solidFill>
                <a:latin typeface="Calibri" panose="020F0502020204030204" pitchFamily="34" charset="0"/>
                <a:cs typeface="Calibri" panose="020F0502020204030204" pitchFamily="34" charset="0"/>
              </a:endParaRPr>
            </a:p>
          </p:txBody>
        </p:sp>
      </p:grpSp>
      <p:grpSp>
        <p:nvGrpSpPr>
          <p:cNvPr id="45" name="Group 44"/>
          <p:cNvGrpSpPr/>
          <p:nvPr/>
        </p:nvGrpSpPr>
        <p:grpSpPr>
          <a:xfrm>
            <a:off x="5172443" y="4829583"/>
            <a:ext cx="2047533" cy="1592961"/>
            <a:chOff x="6021081" y="2690813"/>
            <a:chExt cx="3031875" cy="1592961"/>
          </a:xfrm>
        </p:grpSpPr>
        <p:sp>
          <p:nvSpPr>
            <p:cNvPr id="46" name="Rectangle 45"/>
            <p:cNvSpPr/>
            <p:nvPr/>
          </p:nvSpPr>
          <p:spPr>
            <a:xfrm>
              <a:off x="6021081" y="2690813"/>
              <a:ext cx="3031875" cy="15929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7" name="TextBox 46"/>
            <p:cNvSpPr txBox="1"/>
            <p:nvPr/>
          </p:nvSpPr>
          <p:spPr>
            <a:xfrm>
              <a:off x="6021081" y="2690813"/>
              <a:ext cx="3031875" cy="15929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2000" b="1" kern="1200" dirty="0" smtClean="0">
                  <a:solidFill>
                    <a:schemeClr val="tx1">
                      <a:lumMod val="65000"/>
                      <a:lumOff val="35000"/>
                    </a:schemeClr>
                  </a:solidFill>
                  <a:latin typeface="Calibri" panose="020F0502020204030204" pitchFamily="34" charset="0"/>
                  <a:cs typeface="Calibri" panose="020F0502020204030204" pitchFamily="34" charset="0"/>
                </a:rPr>
                <a:t>Facebook</a:t>
              </a:r>
              <a:endParaRPr lang="en-US" sz="2000" kern="1200" dirty="0">
                <a:solidFill>
                  <a:schemeClr val="tx1">
                    <a:lumMod val="65000"/>
                    <a:lumOff val="35000"/>
                  </a:schemeClr>
                </a:solidFill>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US" sz="1400" kern="1200" dirty="0" smtClean="0">
                  <a:solidFill>
                    <a:schemeClr val="tx1">
                      <a:lumMod val="65000"/>
                      <a:lumOff val="35000"/>
                    </a:schemeClr>
                  </a:solidFill>
                  <a:latin typeface="Calibri" panose="020F0502020204030204" pitchFamily="34" charset="0"/>
                  <a:cs typeface="Calibri" panose="020F0502020204030204" pitchFamily="34" charset="0"/>
                </a:rPr>
                <a:t>Over 2.8B users globally</a:t>
              </a:r>
            </a:p>
            <a:p>
              <a:pPr marL="114300" lvl="1" indent="-114300" algn="l" defTabSz="533400">
                <a:lnSpc>
                  <a:spcPct val="90000"/>
                </a:lnSpc>
                <a:spcBef>
                  <a:spcPct val="0"/>
                </a:spcBef>
                <a:spcAft>
                  <a:spcPct val="15000"/>
                </a:spcAft>
                <a:buChar char="••"/>
              </a:pPr>
              <a:r>
                <a:rPr lang="en-US" sz="1400" dirty="0" smtClean="0">
                  <a:solidFill>
                    <a:schemeClr val="tx1">
                      <a:lumMod val="65000"/>
                      <a:lumOff val="35000"/>
                    </a:schemeClr>
                  </a:solidFill>
                  <a:latin typeface="Calibri" panose="020F0502020204030204" pitchFamily="34" charset="0"/>
                  <a:cs typeface="Calibri" panose="020F0502020204030204" pitchFamily="34" charset="0"/>
                </a:rPr>
                <a:t>First launched in 2004</a:t>
              </a:r>
              <a:endParaRPr lang="en-US" sz="1400" kern="1200" dirty="0">
                <a:solidFill>
                  <a:schemeClr val="tx1">
                    <a:lumMod val="65000"/>
                    <a:lumOff val="35000"/>
                  </a:schemeClr>
                </a:solidFill>
                <a:latin typeface="Calibri" panose="020F0502020204030204" pitchFamily="34" charset="0"/>
                <a:cs typeface="Calibri" panose="020F0502020204030204" pitchFamily="34" charset="0"/>
              </a:endParaRPr>
            </a:p>
            <a:p>
              <a:pPr lvl="0" algn="l" defTabSz="666750">
                <a:lnSpc>
                  <a:spcPct val="90000"/>
                </a:lnSpc>
                <a:spcBef>
                  <a:spcPct val="0"/>
                </a:spcBef>
                <a:spcAft>
                  <a:spcPct val="35000"/>
                </a:spcAft>
              </a:pPr>
              <a:endParaRPr lang="en-US" sz="1600" kern="1200" dirty="0">
                <a:solidFill>
                  <a:schemeClr val="tx1">
                    <a:lumMod val="65000"/>
                    <a:lumOff val="35000"/>
                  </a:schemeClr>
                </a:solidFill>
                <a:latin typeface="Calibri" panose="020F0502020204030204" pitchFamily="34" charset="0"/>
                <a:cs typeface="Calibri" panose="020F0502020204030204" pitchFamily="34" charset="0"/>
              </a:endParaRPr>
            </a:p>
          </p:txBody>
        </p:sp>
      </p:grpSp>
      <p:grpSp>
        <p:nvGrpSpPr>
          <p:cNvPr id="48" name="Group 47"/>
          <p:cNvGrpSpPr/>
          <p:nvPr/>
        </p:nvGrpSpPr>
        <p:grpSpPr>
          <a:xfrm>
            <a:off x="4571830" y="3855668"/>
            <a:ext cx="2541591" cy="2280736"/>
            <a:chOff x="6175313" y="3957892"/>
            <a:chExt cx="2541591" cy="2280736"/>
          </a:xfrm>
          <a:solidFill>
            <a:srgbClr val="8D85C0"/>
          </a:solidFill>
        </p:grpSpPr>
        <p:grpSp>
          <p:nvGrpSpPr>
            <p:cNvPr id="49" name="Group 48"/>
            <p:cNvGrpSpPr/>
            <p:nvPr/>
          </p:nvGrpSpPr>
          <p:grpSpPr>
            <a:xfrm rot="10800000">
              <a:off x="6175313" y="5842869"/>
              <a:ext cx="395759" cy="395759"/>
              <a:chOff x="1482379" y="1781782"/>
              <a:chExt cx="395759" cy="395759"/>
            </a:xfrm>
            <a:grpFill/>
          </p:grpSpPr>
          <p:sp>
            <p:nvSpPr>
              <p:cNvPr id="54" name="Teardrop 53"/>
              <p:cNvSpPr/>
              <p:nvPr/>
            </p:nvSpPr>
            <p:spPr>
              <a:xfrm rot="8100000">
                <a:off x="1482379" y="1781782"/>
                <a:ext cx="395759" cy="395759"/>
              </a:xfrm>
              <a:prstGeom prst="teardrop">
                <a:avLst>
                  <a:gd name="adj" fmla="val 115000"/>
                </a:avLst>
              </a:prstGeom>
              <a:grpFill/>
              <a:ln>
                <a:solidFill>
                  <a:srgbClr val="72B1C8"/>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Donut 54"/>
              <p:cNvSpPr/>
              <p:nvPr/>
            </p:nvSpPr>
            <p:spPr>
              <a:xfrm>
                <a:off x="1526343" y="1825746"/>
                <a:ext cx="307829" cy="307829"/>
              </a:xfrm>
              <a:prstGeom prst="donut">
                <a:avLst/>
              </a:prstGeom>
              <a:grpFill/>
              <a:ln w="12700" cap="flat" cmpd="sng" algn="ctr">
                <a:solidFill>
                  <a:srgbClr val="72B1C8"/>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50" name="Straight Connector 49"/>
            <p:cNvSpPr/>
            <p:nvPr/>
          </p:nvSpPr>
          <p:spPr>
            <a:xfrm rot="10800000" flipH="1">
              <a:off x="8668919" y="4029319"/>
              <a:ext cx="4647" cy="1075768"/>
            </a:xfrm>
            <a:prstGeom prst="line">
              <a:avLst/>
            </a:prstGeom>
            <a:grpFill/>
            <a:ln w="3175" cap="flat" cmpd="sng" algn="ctr">
              <a:solidFill>
                <a:srgbClr val="72B1C8"/>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1" name="Oval 50"/>
            <p:cNvSpPr/>
            <p:nvPr/>
          </p:nvSpPr>
          <p:spPr>
            <a:xfrm rot="10800000">
              <a:off x="8616160" y="3957892"/>
              <a:ext cx="100744" cy="100744"/>
            </a:xfrm>
            <a:prstGeom prst="ellipse">
              <a:avLst/>
            </a:prstGeom>
            <a:grpFill/>
            <a:ln w="6350" cap="flat" cmpd="sng" algn="ctr">
              <a:solidFill>
                <a:srgbClr val="72B1C8"/>
              </a:solidFill>
              <a:prstDash val="solid"/>
              <a:miter lim="800000"/>
            </a:ln>
            <a:effectLst/>
          </p:spPr>
          <p:style>
            <a:lnRef idx="2">
              <a:scrgbClr r="0" g="0" b="0"/>
            </a:lnRef>
            <a:fillRef idx="1">
              <a:scrgbClr r="0" g="0" b="0"/>
            </a:fillRef>
            <a:effectRef idx="0">
              <a:scrgbClr r="0" g="0" b="0"/>
            </a:effectRef>
            <a:fontRef idx="minor">
              <a:schemeClr val="lt1"/>
            </a:fontRef>
          </p:style>
        </p:sp>
        <p:sp>
          <p:nvSpPr>
            <p:cNvPr id="52" name="Straight Connector 51"/>
            <p:cNvSpPr/>
            <p:nvPr/>
          </p:nvSpPr>
          <p:spPr>
            <a:xfrm flipH="1" flipV="1">
              <a:off x="6369049" y="5104453"/>
              <a:ext cx="2299869" cy="674"/>
            </a:xfrm>
            <a:prstGeom prst="line">
              <a:avLst/>
            </a:prstGeom>
            <a:grpFill/>
            <a:ln w="3175" cap="flat" cmpd="sng" algn="ctr">
              <a:solidFill>
                <a:srgbClr val="72B1C8"/>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3" name="Straight Connector 52"/>
            <p:cNvSpPr/>
            <p:nvPr/>
          </p:nvSpPr>
          <p:spPr>
            <a:xfrm flipH="1">
              <a:off x="6369047" y="5102943"/>
              <a:ext cx="6560" cy="612423"/>
            </a:xfrm>
            <a:prstGeom prst="line">
              <a:avLst/>
            </a:prstGeom>
            <a:grpFill/>
            <a:ln w="3175" cap="flat" cmpd="sng" algn="ctr">
              <a:solidFill>
                <a:srgbClr val="72B1C8"/>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grpSp>
      <p:grpSp>
        <p:nvGrpSpPr>
          <p:cNvPr id="56" name="Group 55"/>
          <p:cNvGrpSpPr/>
          <p:nvPr/>
        </p:nvGrpSpPr>
        <p:grpSpPr>
          <a:xfrm>
            <a:off x="9082800" y="1343729"/>
            <a:ext cx="2787827" cy="2555598"/>
            <a:chOff x="7746047" y="1195774"/>
            <a:chExt cx="3118977" cy="2058166"/>
          </a:xfrm>
        </p:grpSpPr>
        <p:sp>
          <p:nvSpPr>
            <p:cNvPr id="57" name="Rectangle 56"/>
            <p:cNvSpPr/>
            <p:nvPr/>
          </p:nvSpPr>
          <p:spPr>
            <a:xfrm>
              <a:off x="7750220" y="1195774"/>
              <a:ext cx="3031875" cy="15929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8" name="TextBox 57"/>
            <p:cNvSpPr txBox="1"/>
            <p:nvPr/>
          </p:nvSpPr>
          <p:spPr>
            <a:xfrm>
              <a:off x="7746047" y="1225355"/>
              <a:ext cx="3118977" cy="20285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01600" rIns="101600" bIns="152400" numCol="1" spcCol="1270" anchor="t" anchorCtr="0">
              <a:noAutofit/>
            </a:bodyPr>
            <a:lstStyle/>
            <a:p>
              <a:pPr lvl="0" algn="l" defTabSz="711200">
                <a:lnSpc>
                  <a:spcPct val="90000"/>
                </a:lnSpc>
                <a:spcBef>
                  <a:spcPct val="0"/>
                </a:spcBef>
                <a:spcAft>
                  <a:spcPct val="35000"/>
                </a:spcAft>
              </a:pPr>
              <a:r>
                <a:rPr lang="en-US" sz="2000" b="1" kern="1200" dirty="0" smtClean="0">
                  <a:solidFill>
                    <a:schemeClr val="tx1">
                      <a:lumMod val="65000"/>
                      <a:lumOff val="35000"/>
                    </a:schemeClr>
                  </a:solidFill>
                  <a:latin typeface="Calibri" panose="020F0502020204030204" pitchFamily="34" charset="0"/>
                  <a:cs typeface="Calibri" panose="020F0502020204030204" pitchFamily="34" charset="0"/>
                </a:rPr>
                <a:t>3.4B Social Media Users</a:t>
              </a:r>
              <a:endParaRPr lang="en-US" sz="2000" kern="1200" dirty="0">
                <a:solidFill>
                  <a:schemeClr val="tx1">
                    <a:lumMod val="65000"/>
                    <a:lumOff val="35000"/>
                  </a:schemeClr>
                </a:solidFill>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US" sz="1400" kern="1200" dirty="0" err="1" smtClean="0">
                  <a:solidFill>
                    <a:schemeClr val="tx1">
                      <a:lumMod val="65000"/>
                      <a:lumOff val="35000"/>
                    </a:schemeClr>
                  </a:solidFill>
                  <a:latin typeface="Calibri" panose="020F0502020204030204" pitchFamily="34" charset="0"/>
                  <a:cs typeface="Calibri" panose="020F0502020204030204" pitchFamily="34" charset="0"/>
                </a:rPr>
                <a:t>TikTok</a:t>
              </a:r>
              <a:endParaRPr lang="en-US" sz="1400" kern="1200" dirty="0" smtClean="0">
                <a:solidFill>
                  <a:schemeClr val="tx1">
                    <a:lumMod val="65000"/>
                    <a:lumOff val="35000"/>
                  </a:schemeClr>
                </a:solidFill>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US" sz="1400" dirty="0" smtClean="0">
                  <a:solidFill>
                    <a:schemeClr val="tx1">
                      <a:lumMod val="65000"/>
                      <a:lumOff val="35000"/>
                    </a:schemeClr>
                  </a:solidFill>
                  <a:latin typeface="Calibri" panose="020F0502020204030204" pitchFamily="34" charset="0"/>
                  <a:cs typeface="Calibri" panose="020F0502020204030204" pitchFamily="34" charset="0"/>
                </a:rPr>
                <a:t>Instagram</a:t>
              </a:r>
            </a:p>
            <a:p>
              <a:pPr marL="114300" lvl="1" indent="-114300" algn="l" defTabSz="533400">
                <a:lnSpc>
                  <a:spcPct val="90000"/>
                </a:lnSpc>
                <a:spcBef>
                  <a:spcPct val="0"/>
                </a:spcBef>
                <a:spcAft>
                  <a:spcPct val="15000"/>
                </a:spcAft>
                <a:buChar char="••"/>
              </a:pPr>
              <a:r>
                <a:rPr lang="en-US" sz="1400" kern="1200" dirty="0" err="1" smtClean="0">
                  <a:solidFill>
                    <a:schemeClr val="tx1">
                      <a:lumMod val="65000"/>
                      <a:lumOff val="35000"/>
                    </a:schemeClr>
                  </a:solidFill>
                  <a:latin typeface="Calibri" panose="020F0502020204030204" pitchFamily="34" charset="0"/>
                  <a:cs typeface="Calibri" panose="020F0502020204030204" pitchFamily="34" charset="0"/>
                </a:rPr>
                <a:t>Reddit</a:t>
              </a:r>
              <a:endParaRPr lang="en-US" sz="1400" kern="1200" dirty="0" smtClean="0">
                <a:solidFill>
                  <a:schemeClr val="tx1">
                    <a:lumMod val="65000"/>
                    <a:lumOff val="35000"/>
                  </a:schemeClr>
                </a:solidFill>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US" sz="1400" dirty="0" smtClean="0">
                  <a:solidFill>
                    <a:schemeClr val="tx1">
                      <a:lumMod val="65000"/>
                      <a:lumOff val="35000"/>
                    </a:schemeClr>
                  </a:solidFill>
                  <a:latin typeface="Calibri" panose="020F0502020204030204" pitchFamily="34" charset="0"/>
                  <a:cs typeface="Calibri" panose="020F0502020204030204" pitchFamily="34" charset="0"/>
                </a:rPr>
                <a:t>Twitter</a:t>
              </a:r>
            </a:p>
            <a:p>
              <a:pPr marL="114300" lvl="1" indent="-114300" algn="l" defTabSz="533400">
                <a:lnSpc>
                  <a:spcPct val="90000"/>
                </a:lnSpc>
                <a:spcBef>
                  <a:spcPct val="0"/>
                </a:spcBef>
                <a:spcAft>
                  <a:spcPct val="15000"/>
                </a:spcAft>
                <a:buChar char="••"/>
              </a:pPr>
              <a:r>
                <a:rPr lang="en-US" sz="1400" kern="1200" dirty="0" smtClean="0">
                  <a:solidFill>
                    <a:schemeClr val="tx1">
                      <a:lumMod val="65000"/>
                      <a:lumOff val="35000"/>
                    </a:schemeClr>
                  </a:solidFill>
                  <a:latin typeface="Calibri" panose="020F0502020204030204" pitchFamily="34" charset="0"/>
                  <a:cs typeface="Calibri" panose="020F0502020204030204" pitchFamily="34" charset="0"/>
                </a:rPr>
                <a:t>Pinterest</a:t>
              </a:r>
            </a:p>
            <a:p>
              <a:pPr marL="114300" lvl="1" indent="-114300" algn="l" defTabSz="533400">
                <a:lnSpc>
                  <a:spcPct val="90000"/>
                </a:lnSpc>
                <a:spcBef>
                  <a:spcPct val="0"/>
                </a:spcBef>
                <a:spcAft>
                  <a:spcPct val="15000"/>
                </a:spcAft>
                <a:buChar char="••"/>
              </a:pPr>
              <a:r>
                <a:rPr lang="en-US" sz="1400" dirty="0" smtClean="0">
                  <a:solidFill>
                    <a:schemeClr val="tx1">
                      <a:lumMod val="65000"/>
                      <a:lumOff val="35000"/>
                    </a:schemeClr>
                  </a:solidFill>
                  <a:latin typeface="Calibri" panose="020F0502020204030204" pitchFamily="34" charset="0"/>
                  <a:cs typeface="Calibri" panose="020F0502020204030204" pitchFamily="34" charset="0"/>
                </a:rPr>
                <a:t>Snapchat</a:t>
              </a:r>
            </a:p>
            <a:p>
              <a:pPr marL="114300" lvl="1" indent="-114300" algn="l" defTabSz="533400">
                <a:lnSpc>
                  <a:spcPct val="90000"/>
                </a:lnSpc>
                <a:spcBef>
                  <a:spcPct val="0"/>
                </a:spcBef>
                <a:spcAft>
                  <a:spcPct val="15000"/>
                </a:spcAft>
                <a:buChar char="••"/>
              </a:pPr>
              <a:r>
                <a:rPr lang="en-US" sz="1400" kern="1200" dirty="0" smtClean="0">
                  <a:solidFill>
                    <a:schemeClr val="tx1">
                      <a:lumMod val="65000"/>
                      <a:lumOff val="35000"/>
                    </a:schemeClr>
                  </a:solidFill>
                  <a:latin typeface="Calibri" panose="020F0502020204030204" pitchFamily="34" charset="0"/>
                  <a:cs typeface="Calibri" panose="020F0502020204030204" pitchFamily="34" charset="0"/>
                </a:rPr>
                <a:t>Facebook</a:t>
              </a:r>
            </a:p>
            <a:p>
              <a:pPr marL="114300" lvl="1" indent="-114300" algn="l" defTabSz="533400">
                <a:lnSpc>
                  <a:spcPct val="90000"/>
                </a:lnSpc>
                <a:spcBef>
                  <a:spcPct val="0"/>
                </a:spcBef>
                <a:spcAft>
                  <a:spcPct val="15000"/>
                </a:spcAft>
                <a:buChar char="••"/>
              </a:pPr>
              <a:r>
                <a:rPr lang="en-US" sz="1400" dirty="0" smtClean="0">
                  <a:solidFill>
                    <a:schemeClr val="tx1">
                      <a:lumMod val="65000"/>
                      <a:lumOff val="35000"/>
                    </a:schemeClr>
                  </a:solidFill>
                  <a:latin typeface="Calibri" panose="020F0502020204030204" pitchFamily="34" charset="0"/>
                  <a:cs typeface="Calibri" panose="020F0502020204030204" pitchFamily="34" charset="0"/>
                </a:rPr>
                <a:t>YouTube</a:t>
              </a:r>
              <a:endParaRPr lang="en-US" sz="1400" kern="1200" dirty="0">
                <a:solidFill>
                  <a:schemeClr val="tx1">
                    <a:lumMod val="65000"/>
                    <a:lumOff val="3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94532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Media Statistics</a:t>
            </a:r>
            <a:endParaRPr lang="en-US" dirty="0"/>
          </a:p>
        </p:txBody>
      </p:sp>
      <p:sp>
        <p:nvSpPr>
          <p:cNvPr id="3" name="Content Placeholder 2"/>
          <p:cNvSpPr>
            <a:spLocks noGrp="1"/>
          </p:cNvSpPr>
          <p:nvPr>
            <p:ph sz="quarter" idx="11"/>
          </p:nvPr>
        </p:nvSpPr>
        <p:spPr/>
        <p:txBody>
          <a:bodyPr/>
          <a:lstStyle/>
          <a:p>
            <a:r>
              <a:rPr lang="en-US" dirty="0" smtClean="0"/>
              <a:t>3.4 billion people use social media</a:t>
            </a:r>
          </a:p>
          <a:p>
            <a:pPr lvl="1"/>
            <a:r>
              <a:rPr lang="en-US" dirty="0" smtClean="0"/>
              <a:t>45% of the world’s population</a:t>
            </a:r>
          </a:p>
          <a:p>
            <a:r>
              <a:rPr lang="en-US" dirty="0" smtClean="0"/>
              <a:t>Exponential growth over the last decade</a:t>
            </a:r>
          </a:p>
          <a:p>
            <a:pPr lvl="1"/>
            <a:r>
              <a:rPr lang="en-US" dirty="0" smtClean="0"/>
              <a:t>424 million new social media users each year</a:t>
            </a:r>
          </a:p>
          <a:p>
            <a:r>
              <a:rPr lang="en-US" dirty="0" smtClean="0"/>
              <a:t>Average individual uses 7.5 platforms per month</a:t>
            </a:r>
          </a:p>
          <a:p>
            <a:pPr lvl="1"/>
            <a:r>
              <a:rPr lang="en-US" dirty="0" err="1" smtClean="0"/>
              <a:t>TikTok</a:t>
            </a:r>
            <a:r>
              <a:rPr lang="en-US" dirty="0" smtClean="0"/>
              <a:t>, Facebook, Twitter, Instagram, LinkedIn, Snapchat, </a:t>
            </a:r>
            <a:r>
              <a:rPr lang="en-US" dirty="0" err="1" smtClean="0"/>
              <a:t>MapMyRun</a:t>
            </a:r>
            <a:r>
              <a:rPr lang="en-US" dirty="0" smtClean="0"/>
              <a:t>, YouTube</a:t>
            </a:r>
          </a:p>
          <a:p>
            <a:r>
              <a:rPr lang="en-US" dirty="0" smtClean="0"/>
              <a:t>93.4% of internet users</a:t>
            </a:r>
          </a:p>
        </p:txBody>
      </p:sp>
      <p:pic>
        <p:nvPicPr>
          <p:cNvPr id="4" name="Picture 3"/>
          <p:cNvPicPr>
            <a:picLocks noChangeAspect="1"/>
          </p:cNvPicPr>
          <p:nvPr/>
        </p:nvPicPr>
        <p:blipFill>
          <a:blip r:embed="rId2"/>
          <a:stretch>
            <a:fillRect/>
          </a:stretch>
        </p:blipFill>
        <p:spPr>
          <a:xfrm>
            <a:off x="7848600" y="1143000"/>
            <a:ext cx="3581400" cy="2012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1837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are Social Media Influencers?</a:t>
            </a:r>
            <a:endParaRPr lang="en-US" dirty="0"/>
          </a:p>
        </p:txBody>
      </p:sp>
      <p:pic>
        <p:nvPicPr>
          <p:cNvPr id="1026" name="Picture 2" descr="turned on gold iphone 6"/>
          <p:cNvPicPr>
            <a:picLocks noGrp="1" noChangeAspect="1" noChangeArrowheads="1"/>
          </p:cNvPicPr>
          <p:nvPr>
            <p:ph sz="quarter" idx="11"/>
          </p:nvPr>
        </p:nvPicPr>
        <p:blipFill rotWithShape="1">
          <a:blip r:embed="rId3" cstate="print">
            <a:extLst>
              <a:ext uri="{28A0092B-C50C-407E-A947-70E740481C1C}">
                <a14:useLocalDpi xmlns:a14="http://schemas.microsoft.com/office/drawing/2010/main" val="0"/>
              </a:ext>
            </a:extLst>
          </a:blip>
          <a:srcRect l="8955" t="19403"/>
          <a:stretch/>
        </p:blipFill>
        <p:spPr bwMode="auto">
          <a:xfrm>
            <a:off x="772159" y="1219200"/>
            <a:ext cx="30988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191000" y="1219199"/>
            <a:ext cx="7381556" cy="4930737"/>
          </a:xfrm>
          <a:prstGeom prst="rect">
            <a:avLst/>
          </a:prstGeom>
        </p:spPr>
        <p:txBody>
          <a:bodyPr vert="horz" lIns="91440" tIns="45720" rIns="91440" bIns="45720" rtlCol="0">
            <a:normAutofit/>
          </a:bodyPr>
          <a:lstStyle>
            <a:lvl1pPr marL="342900" indent="-342900" algn="l" defTabSz="914400" rtl="0" eaLnBrk="1" latinLnBrk="0" hangingPunct="1">
              <a:lnSpc>
                <a:spcPct val="114000"/>
              </a:lnSpc>
              <a:spcBef>
                <a:spcPts val="600"/>
              </a:spcBef>
              <a:buClr>
                <a:srgbClr val="4D4D4D"/>
              </a:buClr>
              <a:buSzPct val="90000"/>
              <a:buFont typeface="Wingdings" panose="05000000000000000000" pitchFamily="2" charset="2"/>
              <a:buChar char="à"/>
              <a:defRPr sz="2400" kern="1200">
                <a:solidFill>
                  <a:schemeClr val="tx1"/>
                </a:solidFill>
                <a:latin typeface="Calibri" pitchFamily="34" charset="0"/>
                <a:ea typeface="+mn-ea"/>
                <a:cs typeface="+mn-cs"/>
              </a:defRPr>
            </a:lvl1pPr>
            <a:lvl2pPr marL="742950" indent="-285750" algn="l" defTabSz="914400" rtl="0" eaLnBrk="1" latinLnBrk="0" hangingPunct="1">
              <a:lnSpc>
                <a:spcPct val="114000"/>
              </a:lnSpc>
              <a:spcBef>
                <a:spcPts val="600"/>
              </a:spcBef>
              <a:buClr>
                <a:srgbClr val="4D4D4D"/>
              </a:buClr>
              <a:buSzPct val="110000"/>
              <a:buFont typeface="Calibri" panose="020F0502020204030204" pitchFamily="34" charset="0"/>
              <a:buChar char="‒"/>
              <a:defRPr sz="2200" kern="1200">
                <a:solidFill>
                  <a:schemeClr val="tx1"/>
                </a:solidFill>
                <a:latin typeface="Calibri" pitchFamily="34" charset="0"/>
                <a:ea typeface="+mn-ea"/>
                <a:cs typeface="+mn-cs"/>
              </a:defRPr>
            </a:lvl2pPr>
            <a:lvl3pPr marL="1143000" indent="-228600" algn="l" defTabSz="914400" rtl="0" eaLnBrk="1" latinLnBrk="0" hangingPunct="1">
              <a:lnSpc>
                <a:spcPct val="114000"/>
              </a:lnSpc>
              <a:spcBef>
                <a:spcPts val="600"/>
              </a:spcBef>
              <a:buClr>
                <a:srgbClr val="4D4D4D"/>
              </a:buClr>
              <a:buSzPct val="110000"/>
              <a:buFont typeface="Calibri" panose="020F050202020403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114000"/>
              </a:lnSpc>
              <a:spcBef>
                <a:spcPts val="600"/>
              </a:spcBef>
              <a:buClr>
                <a:srgbClr val="4D4D4D"/>
              </a:buClr>
              <a:buSzPct val="90000"/>
              <a:buFont typeface="Courier New" panose="02070309020205020404" pitchFamily="49" charset="0"/>
              <a:buChar char="o"/>
              <a:defRPr sz="1800" kern="1200">
                <a:solidFill>
                  <a:schemeClr val="tx1"/>
                </a:solidFill>
                <a:latin typeface="Calibri" pitchFamily="34" charset="0"/>
                <a:ea typeface="+mn-ea"/>
                <a:cs typeface="+mn-cs"/>
              </a:defRPr>
            </a:lvl4pPr>
            <a:lvl5pPr marL="2057400" indent="-228600" algn="l" defTabSz="914400" rtl="0" eaLnBrk="1" latinLnBrk="0" hangingPunct="1">
              <a:lnSpc>
                <a:spcPct val="114000"/>
              </a:lnSpc>
              <a:spcBef>
                <a:spcPts val="600"/>
              </a:spcBef>
              <a:buClr>
                <a:srgbClr val="4D4D4D"/>
              </a:buClr>
              <a:buFont typeface="Arial" panose="020B0604020202020204"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Use one or more social media platforms</a:t>
            </a:r>
          </a:p>
          <a:p>
            <a:r>
              <a:rPr lang="en-US" dirty="0" smtClean="0"/>
              <a:t>Knowledge and credibility</a:t>
            </a:r>
          </a:p>
          <a:p>
            <a:r>
              <a:rPr lang="en-US" dirty="0" smtClean="0"/>
              <a:t>Regular posts</a:t>
            </a:r>
          </a:p>
          <a:p>
            <a:r>
              <a:rPr lang="en-US" dirty="0" smtClean="0"/>
              <a:t>Generate large followings</a:t>
            </a:r>
          </a:p>
          <a:p>
            <a:r>
              <a:rPr lang="en-US" dirty="0" smtClean="0"/>
              <a:t>Daniel Mac, Olivia Dunne, </a:t>
            </a:r>
            <a:r>
              <a:rPr lang="en-US" dirty="0" err="1" smtClean="0"/>
              <a:t>MrBeast</a:t>
            </a:r>
            <a:endParaRPr lang="en-US" dirty="0" smtClean="0"/>
          </a:p>
        </p:txBody>
      </p:sp>
    </p:spTree>
    <p:extLst>
      <p:ext uri="{BB962C8B-B14F-4D97-AF65-F5344CB8AC3E}">
        <p14:creationId xmlns:p14="http://schemas.microsoft.com/office/powerpoint/2010/main" val="3561385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Types of Influencers</a:t>
            </a:r>
            <a:endParaRPr lang="en-US" dirty="0"/>
          </a:p>
        </p:txBody>
      </p:sp>
      <p:graphicFrame>
        <p:nvGraphicFramePr>
          <p:cNvPr id="3" name="Content Placeholder 2"/>
          <p:cNvGraphicFramePr>
            <a:graphicFrameLocks noGrp="1"/>
          </p:cNvGraphicFramePr>
          <p:nvPr>
            <p:ph sz="quarter" idx="11"/>
            <p:extLst>
              <p:ext uri="{D42A27DB-BD31-4B8C-83A1-F6EECF244321}">
                <p14:modId xmlns:p14="http://schemas.microsoft.com/office/powerpoint/2010/main" val="1894702731"/>
              </p:ext>
            </p:extLst>
          </p:nvPr>
        </p:nvGraphicFramePr>
        <p:xfrm>
          <a:off x="549275" y="1044575"/>
          <a:ext cx="11023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321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Influencers Make Money</a:t>
            </a:r>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401554051"/>
              </p:ext>
            </p:extLst>
          </p:nvPr>
        </p:nvGraphicFramePr>
        <p:xfrm>
          <a:off x="549275" y="1044575"/>
          <a:ext cx="11023600" cy="444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0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231" y="199489"/>
            <a:ext cx="11153055" cy="584775"/>
          </a:xfrm>
        </p:spPr>
        <p:txBody>
          <a:bodyPr/>
          <a:lstStyle/>
          <a:p>
            <a:r>
              <a:rPr lang="en-US" dirty="0"/>
              <a:t>Determinants of Payment</a:t>
            </a:r>
          </a:p>
        </p:txBody>
      </p:sp>
      <p:pic>
        <p:nvPicPr>
          <p:cNvPr id="5122" name="Picture 2" descr="100 U.S. dollar banknote lot"/>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6400800" y="2286000"/>
            <a:ext cx="4384679" cy="292458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E150B68F-A566-4361-8BC3-4CAA0C3BEDCE}"/>
              </a:ext>
            </a:extLst>
          </p:cNvPr>
          <p:cNvSpPr txBox="1">
            <a:spLocks/>
          </p:cNvSpPr>
          <p:nvPr/>
        </p:nvSpPr>
        <p:spPr>
          <a:xfrm>
            <a:off x="548957" y="1044537"/>
            <a:ext cx="11023600" cy="5105400"/>
          </a:xfrm>
          <a:prstGeom prst="rect">
            <a:avLst/>
          </a:prstGeom>
        </p:spPr>
        <p:txBody>
          <a:bodyPr vert="horz" lIns="91440" tIns="45720" rIns="91440" bIns="45720" rtlCol="0">
            <a:normAutofit/>
          </a:bodyPr>
          <a:lstStyle>
            <a:lvl1pPr marL="342900" indent="-342900" algn="l" defTabSz="914400" rtl="0" eaLnBrk="1" latinLnBrk="0" hangingPunct="1">
              <a:lnSpc>
                <a:spcPct val="114000"/>
              </a:lnSpc>
              <a:spcBef>
                <a:spcPts val="600"/>
              </a:spcBef>
              <a:buClr>
                <a:srgbClr val="4D4D4D"/>
              </a:buClr>
              <a:buSzPct val="90000"/>
              <a:buFont typeface="Wingdings" panose="05000000000000000000" pitchFamily="2" charset="2"/>
              <a:buChar char="à"/>
              <a:defRPr sz="2400" kern="1200">
                <a:solidFill>
                  <a:schemeClr val="tx1"/>
                </a:solidFill>
                <a:latin typeface="Calibri" pitchFamily="34" charset="0"/>
                <a:ea typeface="+mn-ea"/>
                <a:cs typeface="+mn-cs"/>
              </a:defRPr>
            </a:lvl1pPr>
            <a:lvl2pPr marL="742950" indent="-285750" algn="l" defTabSz="914400" rtl="0" eaLnBrk="1" latinLnBrk="0" hangingPunct="1">
              <a:lnSpc>
                <a:spcPct val="114000"/>
              </a:lnSpc>
              <a:spcBef>
                <a:spcPts val="600"/>
              </a:spcBef>
              <a:buClr>
                <a:srgbClr val="4D4D4D"/>
              </a:buClr>
              <a:buSzPct val="110000"/>
              <a:buFont typeface="Calibri" panose="020F0502020204030204" pitchFamily="34" charset="0"/>
              <a:buChar char="‒"/>
              <a:defRPr sz="2200" kern="1200">
                <a:solidFill>
                  <a:schemeClr val="tx1"/>
                </a:solidFill>
                <a:latin typeface="Calibri" pitchFamily="34" charset="0"/>
                <a:ea typeface="+mn-ea"/>
                <a:cs typeface="+mn-cs"/>
              </a:defRPr>
            </a:lvl2pPr>
            <a:lvl3pPr marL="1143000" indent="-228600" algn="l" defTabSz="914400" rtl="0" eaLnBrk="1" latinLnBrk="0" hangingPunct="1">
              <a:lnSpc>
                <a:spcPct val="114000"/>
              </a:lnSpc>
              <a:spcBef>
                <a:spcPts val="600"/>
              </a:spcBef>
              <a:buClr>
                <a:srgbClr val="4D4D4D"/>
              </a:buClr>
              <a:buSzPct val="110000"/>
              <a:buFont typeface="Calibri" panose="020F050202020403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114000"/>
              </a:lnSpc>
              <a:spcBef>
                <a:spcPts val="600"/>
              </a:spcBef>
              <a:buClr>
                <a:srgbClr val="4D4D4D"/>
              </a:buClr>
              <a:buSzPct val="90000"/>
              <a:buFont typeface="Courier New" panose="02070309020205020404" pitchFamily="49" charset="0"/>
              <a:buChar char="o"/>
              <a:defRPr sz="1800" kern="1200">
                <a:solidFill>
                  <a:schemeClr val="tx1"/>
                </a:solidFill>
                <a:latin typeface="Calibri" pitchFamily="34" charset="0"/>
                <a:ea typeface="+mn-ea"/>
                <a:cs typeface="+mn-cs"/>
              </a:defRPr>
            </a:lvl4pPr>
            <a:lvl5pPr marL="2057400" indent="-228600" algn="l" defTabSz="914400" rtl="0" eaLnBrk="1" latinLnBrk="0" hangingPunct="1">
              <a:lnSpc>
                <a:spcPct val="114000"/>
              </a:lnSpc>
              <a:spcBef>
                <a:spcPts val="600"/>
              </a:spcBef>
              <a:buClr>
                <a:srgbClr val="4D4D4D"/>
              </a:buClr>
              <a:buFont typeface="Arial" panose="020B0604020202020204"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Types of sponsorship</a:t>
            </a:r>
          </a:p>
          <a:p>
            <a:pPr lvl="1"/>
            <a:r>
              <a:rPr lang="en-US" dirty="0"/>
              <a:t>Fully integrated vs sponsor mention vs affiliate sponsorship</a:t>
            </a:r>
          </a:p>
          <a:p>
            <a:r>
              <a:rPr lang="en-US" dirty="0"/>
              <a:t>Video composition, measures quality</a:t>
            </a:r>
          </a:p>
          <a:p>
            <a:pPr lvl="1"/>
            <a:r>
              <a:rPr lang="en-US" dirty="0"/>
              <a:t>Length, quality</a:t>
            </a:r>
          </a:p>
          <a:p>
            <a:r>
              <a:rPr lang="en-US" dirty="0"/>
              <a:t>Sphere of influence</a:t>
            </a:r>
          </a:p>
          <a:p>
            <a:pPr lvl="1"/>
            <a:r>
              <a:rPr lang="en-US" dirty="0"/>
              <a:t>One way is by subscriber count</a:t>
            </a:r>
          </a:p>
          <a:p>
            <a:r>
              <a:rPr lang="en-US" dirty="0"/>
              <a:t>Platform usage</a:t>
            </a:r>
          </a:p>
        </p:txBody>
      </p:sp>
    </p:spTree>
    <p:extLst>
      <p:ext uri="{BB962C8B-B14F-4D97-AF65-F5344CB8AC3E}">
        <p14:creationId xmlns:p14="http://schemas.microsoft.com/office/powerpoint/2010/main" val="3332565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square" anchor="t">
            <a:normAutofit/>
          </a:bodyPr>
          <a:lstStyle/>
          <a:p>
            <a:r>
              <a:rPr lang="en-US" dirty="0"/>
              <a:t>How to Make Money </a:t>
            </a:r>
            <a:r>
              <a:rPr lang="en-US" dirty="0" smtClean="0"/>
              <a:t>on Instagram </a:t>
            </a:r>
            <a:r>
              <a:rPr lang="en-US" dirty="0"/>
              <a:t>vs </a:t>
            </a:r>
            <a:r>
              <a:rPr lang="en-US" dirty="0" smtClean="0"/>
              <a:t>YouTube</a:t>
            </a:r>
            <a:endParaRPr lang="en-US" dirty="0"/>
          </a:p>
        </p:txBody>
      </p:sp>
      <p:sp>
        <p:nvSpPr>
          <p:cNvPr id="8" name="Content Placeholder 2">
            <a:extLst>
              <a:ext uri="{FF2B5EF4-FFF2-40B4-BE49-F238E27FC236}">
                <a16:creationId xmlns:a16="http://schemas.microsoft.com/office/drawing/2014/main" id="{3B4A024B-5DC6-2D20-F854-37C741FC9891}"/>
              </a:ext>
            </a:extLst>
          </p:cNvPr>
          <p:cNvSpPr>
            <a:spLocks noGrp="1"/>
          </p:cNvSpPr>
          <p:nvPr>
            <p:ph sz="quarter" idx="11"/>
          </p:nvPr>
        </p:nvSpPr>
        <p:spPr/>
        <p:txBody>
          <a:bodyPr/>
          <a:lstStyle/>
          <a:p>
            <a:pPr marL="0" indent="0" algn="ctr">
              <a:buNone/>
            </a:pPr>
            <a:r>
              <a:rPr lang="en-US" b="1" dirty="0"/>
              <a:t>Instagram</a:t>
            </a:r>
          </a:p>
          <a:p>
            <a:r>
              <a:rPr lang="en-US" dirty="0"/>
              <a:t>Influencers not paid through platform</a:t>
            </a:r>
          </a:p>
          <a:p>
            <a:r>
              <a:rPr lang="en-US" dirty="0"/>
              <a:t>Revenue measured by followers</a:t>
            </a:r>
          </a:p>
          <a:p>
            <a:r>
              <a:rPr lang="en-US" dirty="0"/>
              <a:t>Sponsorships from outside brands and companies</a:t>
            </a:r>
          </a:p>
          <a:p>
            <a:pPr lvl="1"/>
            <a:r>
              <a:rPr lang="en-US" dirty="0"/>
              <a:t>About $10 per 1000 followers</a:t>
            </a:r>
          </a:p>
        </p:txBody>
      </p:sp>
      <p:sp>
        <p:nvSpPr>
          <p:cNvPr id="10" name="Content Placeholder 3">
            <a:extLst>
              <a:ext uri="{FF2B5EF4-FFF2-40B4-BE49-F238E27FC236}">
                <a16:creationId xmlns:a16="http://schemas.microsoft.com/office/drawing/2014/main" id="{4151E004-86DB-70D3-1FB3-4379BBAD6FE0}"/>
              </a:ext>
            </a:extLst>
          </p:cNvPr>
          <p:cNvSpPr>
            <a:spLocks noGrp="1"/>
          </p:cNvSpPr>
          <p:nvPr>
            <p:ph sz="quarter" idx="14"/>
          </p:nvPr>
        </p:nvSpPr>
        <p:spPr/>
        <p:txBody>
          <a:bodyPr/>
          <a:lstStyle/>
          <a:p>
            <a:pPr marL="0" indent="0" algn="ctr">
              <a:buNone/>
            </a:pPr>
            <a:r>
              <a:rPr lang="en-US" b="1" dirty="0"/>
              <a:t>YouTube</a:t>
            </a:r>
          </a:p>
          <a:p>
            <a:r>
              <a:rPr lang="en-US" dirty="0"/>
              <a:t>Revenue measured by views</a:t>
            </a:r>
          </a:p>
          <a:p>
            <a:r>
              <a:rPr lang="en-US" dirty="0"/>
              <a:t>Partner program through </a:t>
            </a:r>
            <a:r>
              <a:rPr lang="en-US" dirty="0" err="1"/>
              <a:t>Adsense</a:t>
            </a:r>
            <a:endParaRPr lang="en-US" dirty="0"/>
          </a:p>
          <a:p>
            <a:pPr lvl="1"/>
            <a:r>
              <a:rPr lang="en-US" dirty="0"/>
              <a:t>Paid per video viewed</a:t>
            </a:r>
          </a:p>
          <a:p>
            <a:pPr lvl="1"/>
            <a:r>
              <a:rPr lang="en-US" dirty="0"/>
              <a:t>$2 to $8 per 1000 views</a:t>
            </a:r>
          </a:p>
          <a:p>
            <a:r>
              <a:rPr lang="en-US" dirty="0"/>
              <a:t>Sponsorships, paid outside of YouTube</a:t>
            </a:r>
          </a:p>
          <a:p>
            <a:pPr lvl="1"/>
            <a:r>
              <a:rPr lang="en-US" dirty="0"/>
              <a:t>$10 </a:t>
            </a:r>
            <a:r>
              <a:rPr lang="en-US" dirty="0" smtClean="0"/>
              <a:t>to </a:t>
            </a:r>
            <a:r>
              <a:rPr lang="en-US" dirty="0"/>
              <a:t>$50 per 1000 views</a:t>
            </a:r>
          </a:p>
          <a:p>
            <a:pPr lvl="1"/>
            <a:endParaRPr lang="en-US" b="1" dirty="0"/>
          </a:p>
          <a:p>
            <a:endParaRPr lang="en-US" b="1" dirty="0"/>
          </a:p>
        </p:txBody>
      </p:sp>
    </p:spTree>
    <p:extLst>
      <p:ext uri="{BB962C8B-B14F-4D97-AF65-F5344CB8AC3E}">
        <p14:creationId xmlns:p14="http://schemas.microsoft.com/office/powerpoint/2010/main" val="1547503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innacle">
      <a:dk1>
        <a:sysClr val="windowText" lastClr="000000"/>
      </a:dk1>
      <a:lt1>
        <a:sysClr val="window" lastClr="FFFFFF"/>
      </a:lt1>
      <a:dk2>
        <a:srgbClr val="1F497D"/>
      </a:dk2>
      <a:lt2>
        <a:srgbClr val="EEECE1"/>
      </a:lt2>
      <a:accent1>
        <a:srgbClr val="FBA252"/>
      </a:accent1>
      <a:accent2>
        <a:srgbClr val="9497CC"/>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1129</Words>
  <Application>Microsoft Office PowerPoint</Application>
  <PresentationFormat>Widescreen</PresentationFormat>
  <Paragraphs>154</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Wingdings</vt:lpstr>
      <vt:lpstr>Office Theme</vt:lpstr>
      <vt:lpstr>The Risky Business of Social Media</vt:lpstr>
      <vt:lpstr>Agenda</vt:lpstr>
      <vt:lpstr>The Rise of Social Media</vt:lpstr>
      <vt:lpstr>Social Media Statistics</vt:lpstr>
      <vt:lpstr>Who are Social Media Influencers?</vt:lpstr>
      <vt:lpstr>Types of Influencers</vt:lpstr>
      <vt:lpstr>How Influencers Make Money</vt:lpstr>
      <vt:lpstr>Determinants of Payment</vt:lpstr>
      <vt:lpstr>How to Make Money on Instagram vs YouTube</vt:lpstr>
      <vt:lpstr>Risks Social Media Influencers Face </vt:lpstr>
      <vt:lpstr>Risks Social Media Influencers Face (Continued)</vt:lpstr>
      <vt:lpstr>Risks Social Media Influencers Face (Continued)</vt:lpstr>
      <vt:lpstr>How Social Media Platforms are Regulated</vt:lpstr>
      <vt:lpstr>Social Media Restrictions by Region</vt:lpstr>
      <vt:lpstr>Why Social Media Influencers Need Insurance</vt:lpstr>
      <vt:lpstr>Available Insurance</vt:lpstr>
      <vt:lpstr>Rate Filing</vt:lpstr>
      <vt:lpstr>Challenges in Insuring Social Media Risks</vt:lpstr>
      <vt:lpstr>Looking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PinnacleMarketingGroup@pinnacleactuaries.com</dc:creator>
  <cp:lastModifiedBy>Fromme, Laura</cp:lastModifiedBy>
  <cp:revision>124</cp:revision>
  <dcterms:created xsi:type="dcterms:W3CDTF">2012-11-15T15:32:41Z</dcterms:created>
  <dcterms:modified xsi:type="dcterms:W3CDTF">2022-03-25T16:24:43Z</dcterms:modified>
</cp:coreProperties>
</file>