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62" r:id="rId4"/>
    <p:sldId id="263" r:id="rId5"/>
    <p:sldId id="264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6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0000FF"/>
    <a:srgbClr val="000099"/>
    <a:srgbClr val="F36C21"/>
    <a:srgbClr val="FBA252"/>
    <a:srgbClr val="4D4D4D"/>
    <a:srgbClr val="8D85C0"/>
    <a:srgbClr val="72B1C8"/>
    <a:srgbClr val="8BA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979" autoAdjust="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6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6D40-64AA-465D-A54D-4AE1ACB22A1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95238-781A-4E97-B125-78394298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0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95238-781A-4E97-B125-78394298AC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4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9639" y="2939650"/>
            <a:ext cx="7029014" cy="1177780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3107" y="4402068"/>
            <a:ext cx="7029015" cy="93388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F36C21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495800" y="6553200"/>
            <a:ext cx="4648200" cy="304800"/>
          </a:xfrm>
          <a:prstGeom prst="rect">
            <a:avLst/>
          </a:prstGeom>
          <a:solidFill>
            <a:srgbClr val="8D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943659" y="6553200"/>
            <a:ext cx="2438399" cy="304800"/>
          </a:xfrm>
          <a:prstGeom prst="rect">
            <a:avLst/>
          </a:prstGeom>
          <a:solidFill>
            <a:srgbClr val="8BA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553200"/>
            <a:ext cx="1829918" cy="304800"/>
          </a:xfrm>
          <a:prstGeom prst="rect">
            <a:avLst/>
          </a:prstGeom>
          <a:solidFill>
            <a:srgbClr val="72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10" y="357735"/>
            <a:ext cx="2786011" cy="27912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304800" y="5401694"/>
            <a:ext cx="1905000" cy="87085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1257300" y="5788333"/>
            <a:ext cx="7029015" cy="563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rgbClr val="F36C2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4D4D4D"/>
                </a:solidFill>
              </a:rPr>
              <a:t>April 30, 2020</a:t>
            </a:r>
            <a:endParaRPr 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8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2440" y="914400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1"/>
          </p:nvPr>
        </p:nvSpPr>
        <p:spPr>
          <a:xfrm>
            <a:off x="411718" y="1044537"/>
            <a:ext cx="826770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8BA9D8"/>
              </a:buClr>
              <a:defRPr sz="2200">
                <a:latin typeface="Calibri" pitchFamily="34" charset="0"/>
              </a:defRPr>
            </a:lvl2pPr>
            <a:lvl3pPr>
              <a:buClr>
                <a:srgbClr val="8BA9D8"/>
              </a:buClr>
              <a:defRPr sz="2000">
                <a:latin typeface="Calibri" pitchFamily="34" charset="0"/>
              </a:defRPr>
            </a:lvl3pPr>
            <a:lvl4pPr>
              <a:buClr>
                <a:srgbClr val="8BA9D8"/>
              </a:buClr>
              <a:defRPr sz="1800">
                <a:latin typeface="Calibri" pitchFamily="34" charset="0"/>
              </a:defRPr>
            </a:lvl4pPr>
            <a:lvl5pPr>
              <a:buClr>
                <a:srgbClr val="F36C21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642459"/>
            <a:ext cx="1013055" cy="101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2440" y="914400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" y="5642459"/>
            <a:ext cx="1013055" cy="101495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" y="5642459"/>
            <a:ext cx="1013055" cy="10149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8150" y="1371600"/>
            <a:ext cx="8267700" cy="48006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8BA9D8"/>
              </a:buClr>
              <a:defRPr sz="2200">
                <a:latin typeface="Calibri" pitchFamily="34" charset="0"/>
              </a:defRPr>
            </a:lvl2pPr>
            <a:lvl3pPr>
              <a:buClr>
                <a:srgbClr val="8BA9D8"/>
              </a:buClr>
              <a:defRPr sz="2000">
                <a:latin typeface="Calibri" pitchFamily="34" charset="0"/>
              </a:defRPr>
            </a:lvl3pPr>
            <a:lvl4pPr>
              <a:buClr>
                <a:srgbClr val="8BA9D8"/>
              </a:buClr>
              <a:defRPr sz="1800">
                <a:latin typeface="Calibri" pitchFamily="34" charset="0"/>
              </a:defRPr>
            </a:lvl4pPr>
            <a:lvl5pPr>
              <a:buClr>
                <a:srgbClr val="F36C21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384" y="807720"/>
            <a:ext cx="836558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Slide Subtitle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2440" y="1295400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" y="5642459"/>
            <a:ext cx="1013055" cy="101495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438150" y="1066800"/>
            <a:ext cx="405765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8BA9D8"/>
              </a:buClr>
              <a:defRPr sz="2200">
                <a:latin typeface="Calibri" pitchFamily="34" charset="0"/>
              </a:defRPr>
            </a:lvl2pPr>
            <a:lvl3pPr>
              <a:buClr>
                <a:srgbClr val="8BA9D8"/>
              </a:buClr>
              <a:defRPr sz="2000">
                <a:latin typeface="Calibri" pitchFamily="34" charset="0"/>
              </a:defRPr>
            </a:lvl3pPr>
            <a:lvl4pPr>
              <a:buClr>
                <a:srgbClr val="8BA9D8"/>
              </a:buClr>
              <a:defRPr sz="1800">
                <a:latin typeface="Calibri" pitchFamily="34" charset="0"/>
              </a:defRPr>
            </a:lvl4pPr>
            <a:lvl5pPr>
              <a:buClr>
                <a:srgbClr val="F36C21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2440" y="914400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621245" y="1066800"/>
            <a:ext cx="405765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8BA9D8"/>
              </a:buClr>
              <a:defRPr sz="2200">
                <a:latin typeface="Calibri" pitchFamily="34" charset="0"/>
              </a:defRPr>
            </a:lvl2pPr>
            <a:lvl3pPr>
              <a:buClr>
                <a:srgbClr val="8BA9D8"/>
              </a:buClr>
              <a:defRPr sz="2000">
                <a:latin typeface="Calibri" pitchFamily="34" charset="0"/>
              </a:defRPr>
            </a:lvl3pPr>
            <a:lvl4pPr>
              <a:buClr>
                <a:srgbClr val="8BA9D8"/>
              </a:buClr>
              <a:defRPr sz="1800">
                <a:latin typeface="Calibri" pitchFamily="34" charset="0"/>
              </a:defRPr>
            </a:lvl4pPr>
            <a:lvl5pPr>
              <a:buClr>
                <a:srgbClr val="F36C21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" y="5642459"/>
            <a:ext cx="1013055" cy="101495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381000" y="3276600"/>
            <a:ext cx="8346964" cy="2895600"/>
          </a:xfrm>
        </p:spPr>
        <p:txBody>
          <a:bodyPr>
            <a:normAutofit/>
          </a:bodyPr>
          <a:lstStyle>
            <a:lvl1pPr marL="228600" indent="-228600">
              <a:buClr>
                <a:srgbClr val="FBA252"/>
              </a:buClr>
              <a:buFont typeface="+mj-lt"/>
              <a:buAutoNum type="arabicPeriod"/>
              <a:defRPr sz="1800" baseline="0">
                <a:latin typeface="Calibri" pitchFamily="34" charset="0"/>
              </a:defRPr>
            </a:lvl1pPr>
            <a:lvl2pPr marL="635000" indent="-177800">
              <a:buClr>
                <a:srgbClr val="8BA9D8"/>
              </a:buClr>
              <a:buFont typeface="Arial" pitchFamily="34" charset="0"/>
              <a:buChar char="•"/>
              <a:defRPr sz="1600">
                <a:latin typeface="Calibri" pitchFamily="34" charset="0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Click to add text —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236048"/>
            <a:ext cx="8364791" cy="58477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384" y="822960"/>
            <a:ext cx="836558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Slide Subtitle</a:t>
            </a:r>
            <a:endParaRPr lang="en-US" dirty="0"/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80999" y="1371600"/>
            <a:ext cx="8346965" cy="18338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FontTx/>
              <a:buNone/>
              <a:defRPr lang="en-US" sz="1800" b="0" i="0" u="none" strike="noStrike" baseline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7113731" y="5705590"/>
            <a:ext cx="1675813" cy="7660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" y="5642459"/>
            <a:ext cx="1013055" cy="101495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373455" y="6477000"/>
            <a:ext cx="341760" cy="294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0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3429000" y="1213464"/>
            <a:ext cx="5257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3429000" y="1708764"/>
            <a:ext cx="52578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3429000" y="2438400"/>
            <a:ext cx="5257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3429000" y="2941320"/>
            <a:ext cx="52578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  <a:p>
            <a:pPr lvl="0"/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8" y="1341411"/>
            <a:ext cx="2781371" cy="2786589"/>
          </a:xfrm>
          <a:prstGeom prst="rect">
            <a:avLst/>
          </a:prstGeom>
        </p:spPr>
      </p:pic>
      <p:sp>
        <p:nvSpPr>
          <p:cNvPr id="11" name="Content Placeholder 17"/>
          <p:cNvSpPr>
            <a:spLocks noGrp="1"/>
          </p:cNvSpPr>
          <p:nvPr>
            <p:ph sz="quarter" idx="20" hasCustomPrompt="1"/>
          </p:nvPr>
        </p:nvSpPr>
        <p:spPr>
          <a:xfrm>
            <a:off x="3429000" y="3640320"/>
            <a:ext cx="5257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12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3429000" y="4143240"/>
            <a:ext cx="52578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  <a:p>
            <a:pPr lvl="0"/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4495800" y="6553200"/>
            <a:ext cx="4648200" cy="304800"/>
          </a:xfrm>
          <a:prstGeom prst="rect">
            <a:avLst/>
          </a:prstGeom>
          <a:solidFill>
            <a:srgbClr val="8D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943659" y="6553200"/>
            <a:ext cx="2438399" cy="304800"/>
          </a:xfrm>
          <a:prstGeom prst="rect">
            <a:avLst/>
          </a:prstGeom>
          <a:solidFill>
            <a:srgbClr val="8BA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553200"/>
            <a:ext cx="1829918" cy="304800"/>
          </a:xfrm>
          <a:prstGeom prst="rect">
            <a:avLst/>
          </a:prstGeom>
          <a:solidFill>
            <a:srgbClr val="72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3311"/>
            <a:ext cx="8191500" cy="0"/>
          </a:xfrm>
          <a:prstGeom prst="line">
            <a:avLst/>
          </a:prstGeom>
          <a:ln w="19050">
            <a:solidFill>
              <a:srgbClr val="8D85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74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AE21777C-9391-4F27-A0F1-DFD259E56658}" type="datetimeFigureOut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D2216F56-E94C-46AF-883F-C51831788F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5" r:id="rId6"/>
    <p:sldLayoutId id="2147483650" r:id="rId7"/>
    <p:sldLayoutId id="214748365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Michigan’s Auto Insurance Reform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en-US" dirty="0"/>
              <a:t>Kyle Stablein, Mitch Caster, and James Ridgeway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"/>
            <a:ext cx="6879638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6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173" y="199489"/>
            <a:ext cx="8364791" cy="569387"/>
          </a:xfrm>
        </p:spPr>
        <p:txBody>
          <a:bodyPr/>
          <a:lstStyle/>
          <a:p>
            <a:r>
              <a:rPr lang="en-US" sz="3100" dirty="0"/>
              <a:t>Michigan Catastrophic Claims Association (MCCA)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Reinsures member companies for claims excess of $580,000</a:t>
            </a:r>
            <a:endParaRPr lang="en-US" dirty="0"/>
          </a:p>
          <a:p>
            <a:r>
              <a:rPr lang="en-US" dirty="0" smtClean="0"/>
              <a:t>Will lower fees from $220 to $100 per vehicle for 1 year</a:t>
            </a:r>
            <a:endParaRPr lang="en-US" dirty="0"/>
          </a:p>
          <a:p>
            <a:pPr lvl="1"/>
            <a:r>
              <a:rPr lang="en-US" dirty="0" smtClean="0"/>
              <a:t>Non-unlimited limited policy exempt</a:t>
            </a:r>
            <a:endParaRPr lang="en-US" dirty="0"/>
          </a:p>
          <a:p>
            <a:r>
              <a:rPr lang="en-US" dirty="0"/>
              <a:t>In a 3.9 billion dollar deficit </a:t>
            </a:r>
          </a:p>
          <a:p>
            <a:r>
              <a:rPr lang="en-US" dirty="0"/>
              <a:t>Paid out 1.2 billion to claimants in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2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The Department of Financial and Insurance Services must approve all rates and policies </a:t>
            </a:r>
          </a:p>
          <a:p>
            <a:r>
              <a:rPr lang="en-US" dirty="0"/>
              <a:t>Increased fines and penalties for violations by insurers</a:t>
            </a:r>
          </a:p>
          <a:p>
            <a:r>
              <a:rPr lang="en-US" dirty="0"/>
              <a:t>Increased penalties for driving without insurance</a:t>
            </a:r>
          </a:p>
          <a:p>
            <a:r>
              <a:rPr lang="en-US" dirty="0"/>
              <a:t>New fraud investigation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Regulation Changes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Certain rating criterion are now prohibited</a:t>
            </a:r>
          </a:p>
          <a:p>
            <a:pPr lvl="1"/>
            <a:r>
              <a:rPr lang="en-US" sz="2000" dirty="0" smtClean="0"/>
              <a:t>Sex/Marital status</a:t>
            </a:r>
          </a:p>
          <a:p>
            <a:pPr lvl="1"/>
            <a:r>
              <a:rPr lang="en-US" sz="2000" dirty="0" smtClean="0"/>
              <a:t>Home ownership</a:t>
            </a:r>
          </a:p>
          <a:p>
            <a:pPr lvl="1"/>
            <a:r>
              <a:rPr lang="en-US" sz="2000" dirty="0" smtClean="0"/>
              <a:t>Credit Score </a:t>
            </a:r>
          </a:p>
          <a:p>
            <a:pPr lvl="1"/>
            <a:r>
              <a:rPr lang="en-US" sz="2000" dirty="0" smtClean="0"/>
              <a:t>Education</a:t>
            </a:r>
          </a:p>
          <a:p>
            <a:pPr lvl="1"/>
            <a:r>
              <a:rPr lang="en-US" sz="2000" dirty="0" smtClean="0"/>
              <a:t>Zip codes</a:t>
            </a:r>
          </a:p>
          <a:p>
            <a:r>
              <a:rPr lang="en-US" sz="2000" dirty="0" smtClean="0"/>
              <a:t>Insurer Workarounds:</a:t>
            </a:r>
          </a:p>
          <a:p>
            <a:pPr lvl="1"/>
            <a:r>
              <a:rPr lang="en-US" sz="2000" dirty="0" smtClean="0"/>
              <a:t>Geography can be used as long as there can be a connection to risk</a:t>
            </a:r>
          </a:p>
          <a:p>
            <a:pPr lvl="2"/>
            <a:r>
              <a:rPr lang="en-US" dirty="0" smtClean="0"/>
              <a:t>Geocodes</a:t>
            </a:r>
          </a:p>
          <a:p>
            <a:pPr lvl="2"/>
            <a:r>
              <a:rPr lang="en-US" dirty="0" smtClean="0"/>
              <a:t>Counties or cities</a:t>
            </a:r>
            <a:endParaRPr lang="en-US" dirty="0"/>
          </a:p>
          <a:p>
            <a:pPr lvl="1"/>
            <a:r>
              <a:rPr lang="en-US" sz="2000" dirty="0"/>
              <a:t>Credit </a:t>
            </a:r>
            <a:r>
              <a:rPr lang="en-US" sz="2000" dirty="0" smtClean="0"/>
              <a:t>reports (but not the scores they create) are allowed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71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Inadequacies </a:t>
            </a:r>
            <a:r>
              <a:rPr lang="en-US" dirty="0"/>
              <a:t>A</a:t>
            </a:r>
            <a:r>
              <a:rPr lang="en-US" dirty="0" smtClean="0"/>
              <a:t>ddressed by Reforms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Reforms passed in the spring of 2019 don’t take effect until July 1, 2020</a:t>
            </a:r>
          </a:p>
          <a:p>
            <a:r>
              <a:rPr lang="en-US" dirty="0" smtClean="0"/>
              <a:t>Michigan is allocating additional funds to oversight</a:t>
            </a:r>
          </a:p>
          <a:p>
            <a:r>
              <a:rPr lang="en-US" dirty="0"/>
              <a:t>Changing “File and use” </a:t>
            </a:r>
            <a:r>
              <a:rPr lang="en-US" dirty="0" smtClean="0"/>
              <a:t>system adjustments</a:t>
            </a:r>
          </a:p>
          <a:p>
            <a:r>
              <a:rPr lang="en-US" dirty="0" smtClean="0"/>
              <a:t>Saving percentages are based on policies that were in place May 1, 2019</a:t>
            </a:r>
          </a:p>
          <a:p>
            <a:r>
              <a:rPr lang="en-US" dirty="0" smtClean="0"/>
              <a:t>Companies might file rates under new </a:t>
            </a:r>
            <a:r>
              <a:rPr lang="en-US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70256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Lower </a:t>
            </a:r>
            <a:r>
              <a:rPr lang="en-US" dirty="0" smtClean="0"/>
              <a:t>PIP limits </a:t>
            </a:r>
            <a:r>
              <a:rPr lang="en-US" dirty="0"/>
              <a:t>and </a:t>
            </a:r>
            <a:r>
              <a:rPr lang="en-US" dirty="0" smtClean="0"/>
              <a:t>new fee </a:t>
            </a:r>
            <a:r>
              <a:rPr lang="en-US" dirty="0"/>
              <a:t>schedules </a:t>
            </a:r>
            <a:r>
              <a:rPr lang="en-US" dirty="0" smtClean="0"/>
              <a:t>could </a:t>
            </a:r>
            <a:r>
              <a:rPr lang="en-US" dirty="0"/>
              <a:t>lead to lower premiums</a:t>
            </a:r>
          </a:p>
          <a:p>
            <a:r>
              <a:rPr lang="en-US" dirty="0"/>
              <a:t>S</a:t>
            </a:r>
            <a:r>
              <a:rPr lang="en-US" dirty="0" smtClean="0"/>
              <a:t>avings appear </a:t>
            </a:r>
            <a:r>
              <a:rPr lang="en-US" dirty="0"/>
              <a:t>overstated and </a:t>
            </a:r>
            <a:r>
              <a:rPr lang="en-US" dirty="0" smtClean="0"/>
              <a:t>coverage will be reduced</a:t>
            </a:r>
            <a:endParaRPr lang="en-US" dirty="0"/>
          </a:p>
          <a:p>
            <a:r>
              <a:rPr lang="en-US" dirty="0"/>
              <a:t>Additional expenses </a:t>
            </a:r>
            <a:r>
              <a:rPr lang="en-US" dirty="0" smtClean="0"/>
              <a:t>may be passed to customers</a:t>
            </a:r>
          </a:p>
          <a:p>
            <a:pPr lvl="1"/>
            <a:r>
              <a:rPr lang="en-US" dirty="0" smtClean="0"/>
              <a:t>New territories, pricing models, etc.</a:t>
            </a:r>
            <a:endParaRPr lang="en-US" dirty="0"/>
          </a:p>
          <a:p>
            <a:r>
              <a:rPr lang="en-US" dirty="0" smtClean="0"/>
              <a:t>The MCCA reserve requirements are still a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4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Kyle Stablein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Kylestablein@gmail.com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Mitch Caster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9"/>
          </p:nvPr>
        </p:nvSpPr>
        <p:spPr>
          <a:xfrm>
            <a:off x="2895600" y="3017520"/>
            <a:ext cx="5791200" cy="457200"/>
          </a:xfrm>
        </p:spPr>
        <p:txBody>
          <a:bodyPr/>
          <a:lstStyle/>
          <a:p>
            <a:r>
              <a:rPr lang="en-US" dirty="0"/>
              <a:t>MCaster@pinnacleactuaries.com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8"/>
          </p:nvPr>
        </p:nvSpPr>
        <p:spPr>
          <a:xfrm>
            <a:off x="2895600" y="3810000"/>
            <a:ext cx="5791200" cy="457200"/>
          </a:xfrm>
        </p:spPr>
        <p:txBody>
          <a:bodyPr/>
          <a:lstStyle/>
          <a:p>
            <a:r>
              <a:rPr lang="en-US" dirty="0" smtClean="0"/>
              <a:t>James Ridgeway</a:t>
            </a:r>
            <a:endParaRPr lang="en-US" dirty="0"/>
          </a:p>
        </p:txBody>
      </p:sp>
      <p:sp>
        <p:nvSpPr>
          <p:cNvPr id="8" name="Content Placeholder 12"/>
          <p:cNvSpPr>
            <a:spLocks noGrp="1"/>
          </p:cNvSpPr>
          <p:nvPr>
            <p:ph sz="quarter" idx="19"/>
          </p:nvPr>
        </p:nvSpPr>
        <p:spPr>
          <a:xfrm>
            <a:off x="2895600" y="4312920"/>
            <a:ext cx="5791200" cy="457200"/>
          </a:xfrm>
        </p:spPr>
        <p:txBody>
          <a:bodyPr/>
          <a:lstStyle/>
          <a:p>
            <a:r>
              <a:rPr lang="en-US" dirty="0" smtClean="0"/>
              <a:t>JRidgeway@pinnacleactuaries.com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Background of Michigan personal auto insurance</a:t>
            </a:r>
          </a:p>
          <a:p>
            <a:pPr lvl="1"/>
            <a:r>
              <a:rPr lang="en-US" dirty="0" smtClean="0"/>
              <a:t>Current issues the state faces</a:t>
            </a:r>
          </a:p>
          <a:p>
            <a:r>
              <a:rPr lang="en-US" dirty="0"/>
              <a:t>Introduction to the new reform bill</a:t>
            </a:r>
          </a:p>
          <a:p>
            <a:pPr lvl="1"/>
            <a:r>
              <a:rPr lang="en-US" dirty="0"/>
              <a:t>Public Acts 21 and 22 of 2019</a:t>
            </a:r>
          </a:p>
          <a:p>
            <a:r>
              <a:rPr lang="en-US" dirty="0" smtClean="0"/>
              <a:t>Impact on insureds and insurers</a:t>
            </a:r>
          </a:p>
          <a:p>
            <a:r>
              <a:rPr lang="en-US" dirty="0" smtClean="0"/>
              <a:t>Insurers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5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173" y="199489"/>
            <a:ext cx="8364791" cy="569387"/>
          </a:xfrm>
        </p:spPr>
        <p:txBody>
          <a:bodyPr/>
          <a:lstStyle/>
          <a:p>
            <a:r>
              <a:rPr lang="en-US" sz="3100" dirty="0" smtClean="0"/>
              <a:t>Background of Michigan Personal Auto Insurance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No-fault </a:t>
            </a:r>
            <a:r>
              <a:rPr lang="en-US" sz="1800" dirty="0" smtClean="0"/>
              <a:t>state</a:t>
            </a:r>
          </a:p>
          <a:p>
            <a:pPr lvl="1"/>
            <a:r>
              <a:rPr lang="en-US" sz="1800" dirty="0" smtClean="0"/>
              <a:t>Michigan mini-tort discussion</a:t>
            </a:r>
          </a:p>
          <a:p>
            <a:r>
              <a:rPr lang="en-US" sz="1800" dirty="0" smtClean="0"/>
              <a:t>“</a:t>
            </a:r>
            <a:r>
              <a:rPr lang="en-US" sz="1800" dirty="0"/>
              <a:t>F</a:t>
            </a:r>
            <a:r>
              <a:rPr lang="en-US" sz="1800" dirty="0" smtClean="0"/>
              <a:t>ile and use” rating system for insurance carriers</a:t>
            </a:r>
            <a:endParaRPr lang="en-US" sz="1800" dirty="0"/>
          </a:p>
          <a:p>
            <a:r>
              <a:rPr lang="en-US" sz="1800" dirty="0"/>
              <a:t>Average yearly </a:t>
            </a:r>
            <a:r>
              <a:rPr lang="en-US" sz="1800" dirty="0" smtClean="0"/>
              <a:t>personal auto </a:t>
            </a:r>
            <a:r>
              <a:rPr lang="en-US" sz="1800" dirty="0"/>
              <a:t>insurance </a:t>
            </a:r>
            <a:r>
              <a:rPr lang="en-US" sz="1800" dirty="0" smtClean="0"/>
              <a:t>cost: $2,738; highest nationally (ustreasury.gov)</a:t>
            </a:r>
          </a:p>
          <a:p>
            <a:pPr lvl="1"/>
            <a:r>
              <a:rPr lang="en-US" sz="1800" dirty="0"/>
              <a:t>National </a:t>
            </a:r>
            <a:r>
              <a:rPr lang="en-US" sz="1800" dirty="0" smtClean="0"/>
              <a:t>average: </a:t>
            </a:r>
            <a:r>
              <a:rPr lang="en-US" sz="1800" dirty="0"/>
              <a:t>$</a:t>
            </a:r>
            <a:r>
              <a:rPr lang="en-US" sz="1800" dirty="0" smtClean="0"/>
              <a:t>1,517</a:t>
            </a:r>
          </a:p>
          <a:p>
            <a:r>
              <a:rPr lang="en-US" sz="1800" dirty="0" smtClean="0"/>
              <a:t>Bodily </a:t>
            </a:r>
            <a:r>
              <a:rPr lang="en-US" sz="1800" dirty="0"/>
              <a:t>Injury / Property Damage minimums</a:t>
            </a:r>
          </a:p>
          <a:p>
            <a:pPr lvl="1"/>
            <a:r>
              <a:rPr lang="en-US" sz="1800" dirty="0"/>
              <a:t>Up to $20,000 for a person who is hurt or killed in an accident</a:t>
            </a:r>
          </a:p>
          <a:p>
            <a:pPr lvl="1"/>
            <a:r>
              <a:rPr lang="en-US" sz="1800" dirty="0"/>
              <a:t>Up to $40,000 for each accident if several people are hurt or killed</a:t>
            </a:r>
          </a:p>
          <a:p>
            <a:pPr lvl="1"/>
            <a:r>
              <a:rPr lang="en-US" sz="1800" dirty="0"/>
              <a:t>Up to $10,000 for property damage in another </a:t>
            </a:r>
            <a:r>
              <a:rPr lang="en-US" sz="1800" dirty="0" smtClean="0"/>
              <a:t>state</a:t>
            </a:r>
          </a:p>
          <a:p>
            <a:r>
              <a:rPr lang="en-US" sz="1800" dirty="0" smtClean="0"/>
              <a:t>Required unlimited </a:t>
            </a:r>
            <a:r>
              <a:rPr lang="en-US" sz="1800" dirty="0"/>
              <a:t>personal injury protection (PIP) </a:t>
            </a:r>
            <a:endParaRPr lang="en-US" sz="1800" dirty="0" smtClean="0"/>
          </a:p>
          <a:p>
            <a:pPr lvl="1"/>
            <a:r>
              <a:rPr lang="en-US" sz="1800" dirty="0" smtClean="0"/>
              <a:t>Covers </a:t>
            </a:r>
            <a:r>
              <a:rPr lang="en-US" sz="1800" dirty="0"/>
              <a:t>all lifetime medical costs from an accident </a:t>
            </a:r>
            <a:endParaRPr lang="en-US" sz="1800" dirty="0" smtClean="0"/>
          </a:p>
          <a:p>
            <a:pPr lvl="1"/>
            <a:r>
              <a:rPr lang="en-US" sz="1800" dirty="0" smtClean="0"/>
              <a:t>Covers up to 85</a:t>
            </a:r>
            <a:r>
              <a:rPr lang="en-US" sz="1800" dirty="0"/>
              <a:t>% of income for three </a:t>
            </a:r>
            <a:r>
              <a:rPr lang="en-US" sz="1800" dirty="0" smtClean="0"/>
              <a:t>years</a:t>
            </a:r>
          </a:p>
          <a:p>
            <a:pPr lvl="1"/>
            <a:r>
              <a:rPr lang="en-US" sz="1800" dirty="0" smtClean="0"/>
              <a:t>Michigan </a:t>
            </a:r>
            <a:r>
              <a:rPr lang="en-US" sz="1800" dirty="0"/>
              <a:t>Catastrophic </a:t>
            </a:r>
            <a:r>
              <a:rPr lang="en-US" sz="1800" dirty="0" smtClean="0"/>
              <a:t>Claims </a:t>
            </a:r>
            <a:r>
              <a:rPr lang="en-US" sz="1800" dirty="0"/>
              <a:t>Association (MCCA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endParaRPr lang="en-US" sz="1950" dirty="0" smtClean="0"/>
          </a:p>
          <a:p>
            <a:pPr lvl="1"/>
            <a:endParaRPr lang="en-US" sz="1950" dirty="0"/>
          </a:p>
          <a:p>
            <a:pPr marL="457200" lvl="1" indent="0">
              <a:buNone/>
            </a:pPr>
            <a:endParaRPr lang="en-US" sz="1950" dirty="0" smtClean="0"/>
          </a:p>
        </p:txBody>
      </p:sp>
    </p:spTree>
    <p:extLst>
      <p:ext uri="{BB962C8B-B14F-4D97-AF65-F5344CB8AC3E}">
        <p14:creationId xmlns:p14="http://schemas.microsoft.com/office/powerpoint/2010/main" val="7616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173" y="199489"/>
            <a:ext cx="8364791" cy="584775"/>
          </a:xfrm>
        </p:spPr>
        <p:txBody>
          <a:bodyPr/>
          <a:lstStyle/>
          <a:p>
            <a:r>
              <a:rPr lang="en-US" dirty="0" smtClean="0"/>
              <a:t>Complications for the 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Significantly </a:t>
            </a:r>
            <a:r>
              <a:rPr lang="en-US" dirty="0">
                <a:solidFill>
                  <a:srgbClr val="FF0000"/>
                </a:solidFill>
              </a:rPr>
              <a:t>higher premiums than other states for similar </a:t>
            </a:r>
            <a:r>
              <a:rPr lang="en-US" dirty="0" smtClean="0">
                <a:solidFill>
                  <a:srgbClr val="FF0000"/>
                </a:solidFill>
              </a:rPr>
              <a:t>coverage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Michigan </a:t>
            </a:r>
            <a:r>
              <a:rPr lang="en-US" dirty="0">
                <a:solidFill>
                  <a:srgbClr val="FF0000"/>
                </a:solidFill>
              </a:rPr>
              <a:t>is the </a:t>
            </a:r>
            <a:r>
              <a:rPr lang="en-US" dirty="0" smtClean="0">
                <a:solidFill>
                  <a:srgbClr val="FF0000"/>
                </a:solidFill>
              </a:rPr>
              <a:t>14th </a:t>
            </a:r>
            <a:r>
              <a:rPr lang="en-US" dirty="0">
                <a:solidFill>
                  <a:srgbClr val="FF0000"/>
                </a:solidFill>
              </a:rPr>
              <a:t>highest state in </a:t>
            </a:r>
            <a:r>
              <a:rPr lang="en-US" dirty="0" smtClean="0">
                <a:solidFill>
                  <a:srgbClr val="FF0000"/>
                </a:solidFill>
              </a:rPr>
              <a:t>poverty in </a:t>
            </a:r>
            <a:r>
              <a:rPr lang="en-US" dirty="0">
                <a:solidFill>
                  <a:srgbClr val="FF0000"/>
                </a:solidFill>
              </a:rPr>
              <a:t>2018 (14.2%)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36th </a:t>
            </a:r>
            <a:r>
              <a:rPr lang="en-US" dirty="0">
                <a:solidFill>
                  <a:srgbClr val="FF0000"/>
                </a:solidFill>
              </a:rPr>
              <a:t>in GDP per capita at $</a:t>
            </a:r>
            <a:r>
              <a:rPr lang="en-US" dirty="0" smtClean="0">
                <a:solidFill>
                  <a:srgbClr val="FF0000"/>
                </a:solidFill>
              </a:rPr>
              <a:t>43,372</a:t>
            </a:r>
          </a:p>
          <a:p>
            <a:r>
              <a:rPr lang="en-US" dirty="0"/>
              <a:t>Fourth highest rate of uninsured drivers nationally (15%)</a:t>
            </a:r>
          </a:p>
          <a:p>
            <a:r>
              <a:rPr lang="en-US" dirty="0" smtClean="0"/>
              <a:t>High risk of fraudulent claims</a:t>
            </a:r>
          </a:p>
          <a:p>
            <a:r>
              <a:rPr lang="en-US" dirty="0" smtClean="0"/>
              <a:t>MCCA operating with significant reserve agendas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Bipartisan bill signed into law by Governor </a:t>
            </a:r>
            <a:r>
              <a:rPr lang="en-US" dirty="0" err="1" smtClean="0"/>
              <a:t>Whitmer</a:t>
            </a:r>
            <a:endParaRPr lang="en-US" dirty="0" smtClean="0"/>
          </a:p>
          <a:p>
            <a:pPr lvl="1"/>
            <a:r>
              <a:rPr lang="en-US" dirty="0"/>
              <a:t>Public Acts 21 and 22 of </a:t>
            </a:r>
            <a:r>
              <a:rPr lang="en-US" dirty="0" smtClean="0"/>
              <a:t>2019 </a:t>
            </a:r>
            <a:endParaRPr lang="en-US" dirty="0"/>
          </a:p>
          <a:p>
            <a:r>
              <a:rPr lang="en-US" dirty="0" smtClean="0"/>
              <a:t>Effective July </a:t>
            </a:r>
            <a:r>
              <a:rPr lang="en-US" dirty="0"/>
              <a:t>1st, 2020</a:t>
            </a:r>
          </a:p>
          <a:p>
            <a:r>
              <a:rPr lang="en-US" dirty="0" smtClean="0"/>
              <a:t>Mandatory no-fault coverage remains</a:t>
            </a:r>
          </a:p>
          <a:p>
            <a:pPr lvl="1"/>
            <a:r>
              <a:rPr lang="en-US" dirty="0" smtClean="0"/>
              <a:t>New limit options exist</a:t>
            </a:r>
          </a:p>
          <a:p>
            <a:r>
              <a:rPr lang="en-US" dirty="0" smtClean="0"/>
              <a:t>Acceptable rating criteria has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5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Personal </a:t>
            </a:r>
            <a:r>
              <a:rPr lang="en-US" dirty="0"/>
              <a:t>Injury Protection (PIP</a:t>
            </a:r>
            <a:r>
              <a:rPr lang="en-US" dirty="0" smtClean="0"/>
              <a:t>)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PIP coverage remains mandatory</a:t>
            </a:r>
          </a:p>
          <a:p>
            <a:pPr lvl="1"/>
            <a:r>
              <a:rPr lang="en-US" dirty="0" smtClean="0"/>
              <a:t>Exceptions/exemptions:</a:t>
            </a:r>
          </a:p>
          <a:p>
            <a:pPr lvl="2"/>
            <a:r>
              <a:rPr lang="en-US" dirty="0" smtClean="0"/>
              <a:t>Individuals </a:t>
            </a:r>
            <a:r>
              <a:rPr lang="en-US" dirty="0"/>
              <a:t>covered through their health insurance for automobile accidents may subsidize PIP coverage </a:t>
            </a:r>
          </a:p>
          <a:p>
            <a:pPr lvl="2"/>
            <a:r>
              <a:rPr lang="en-US" dirty="0"/>
              <a:t>Individuals with Medicaid or Medicare can apply for partial or complete PIP exception</a:t>
            </a:r>
          </a:p>
          <a:p>
            <a:r>
              <a:rPr lang="en-US" dirty="0" smtClean="0"/>
              <a:t>Carriers required to reduce premium by the following schedule (for eight years):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86782"/>
              </p:ext>
            </p:extLst>
          </p:nvPr>
        </p:nvGraphicFramePr>
        <p:xfrm>
          <a:off x="2209800" y="4114800"/>
          <a:ext cx="4114800" cy="2388813"/>
        </p:xfrm>
        <a:graphic>
          <a:graphicData uri="http://schemas.openxmlformats.org/drawingml/2006/table">
            <a:tbl>
              <a:tblPr/>
              <a:tblGrid>
                <a:gridCol w="2093494">
                  <a:extLst>
                    <a:ext uri="{9D8B030D-6E8A-4147-A177-3AD203B41FA5}">
                      <a16:colId xmlns:a16="http://schemas.microsoft.com/office/drawing/2014/main" val="2934279911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val="1109545023"/>
                    </a:ext>
                  </a:extLst>
                </a:gridCol>
              </a:tblGrid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064104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61945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08255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14369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51067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13906"/>
                  </a:ext>
                </a:extLst>
              </a:tr>
              <a:tr h="341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Unlimited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1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9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Bodily Injury/Property Damage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Default Coverage Limits:</a:t>
            </a:r>
          </a:p>
          <a:p>
            <a:pPr lvl="1"/>
            <a:r>
              <a:rPr lang="en-US" dirty="0"/>
              <a:t>$250,000 for a person who is injured or killed in an accident</a:t>
            </a:r>
          </a:p>
          <a:p>
            <a:pPr lvl="1"/>
            <a:r>
              <a:rPr lang="en-US" dirty="0"/>
              <a:t>$500,000 per accident if multiple people are hurt or killed</a:t>
            </a:r>
          </a:p>
          <a:p>
            <a:pPr lvl="1"/>
            <a:r>
              <a:rPr lang="en-US" dirty="0"/>
              <a:t>$10,000 for property damage in another state</a:t>
            </a:r>
          </a:p>
          <a:p>
            <a:r>
              <a:rPr lang="en-US" dirty="0"/>
              <a:t>Lowest Coverage Limits:</a:t>
            </a:r>
          </a:p>
          <a:p>
            <a:pPr lvl="1"/>
            <a:r>
              <a:rPr lang="en-US" dirty="0"/>
              <a:t>$50,000 for a person who is injured or killed in an accident</a:t>
            </a:r>
          </a:p>
          <a:p>
            <a:pPr lvl="1"/>
            <a:r>
              <a:rPr lang="en-US" dirty="0"/>
              <a:t>$100,000 per accident if multiple people are hurt or killed</a:t>
            </a:r>
          </a:p>
          <a:p>
            <a:pPr lvl="1"/>
            <a:r>
              <a:rPr lang="en-US" dirty="0"/>
              <a:t>$10,000 for property damage in another </a:t>
            </a:r>
            <a:r>
              <a:rPr lang="en-US" dirty="0" smtClean="0"/>
              <a:t>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Michigan Mini-Tort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/>
              <a:t>increased from $</a:t>
            </a:r>
            <a:r>
              <a:rPr lang="en-US" dirty="0" smtClean="0"/>
              <a:t>1,000 </a:t>
            </a:r>
            <a:r>
              <a:rPr lang="en-US" dirty="0"/>
              <a:t>to $</a:t>
            </a:r>
            <a:r>
              <a:rPr lang="en-US" dirty="0" smtClean="0"/>
              <a:t>3,000</a:t>
            </a:r>
          </a:p>
          <a:p>
            <a:r>
              <a:rPr lang="en-US" dirty="0" smtClean="0"/>
              <a:t>Claims cannot be paid by insurance carriers</a:t>
            </a:r>
          </a:p>
          <a:p>
            <a:r>
              <a:rPr lang="en-US" dirty="0" smtClean="0"/>
              <a:t>Claims paid on a “comparative fault” basis</a:t>
            </a:r>
          </a:p>
          <a:p>
            <a:r>
              <a:rPr lang="en-US" dirty="0" smtClean="0"/>
              <a:t>Uninsured motorist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5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/>
              <a:t>preset </a:t>
            </a:r>
            <a:r>
              <a:rPr lang="en-US" dirty="0" smtClean="0"/>
              <a:t>3 tier fee schedule </a:t>
            </a:r>
            <a:r>
              <a:rPr lang="en-US" dirty="0"/>
              <a:t>between auto insurers and medical </a:t>
            </a:r>
            <a:r>
              <a:rPr lang="en-US" dirty="0" smtClean="0"/>
              <a:t>providers: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mount </a:t>
            </a:r>
            <a:r>
              <a:rPr lang="en-US" dirty="0"/>
              <a:t>payable to the person for the treatment or training under </a:t>
            </a:r>
            <a:r>
              <a:rPr lang="en-US" dirty="0" smtClean="0"/>
              <a:t>Medicare</a:t>
            </a:r>
          </a:p>
          <a:p>
            <a:pPr lvl="1"/>
            <a:r>
              <a:rPr lang="en-US" dirty="0"/>
              <a:t>Amount payable under the person’s </a:t>
            </a:r>
            <a:r>
              <a:rPr lang="en-US" dirty="0" smtClean="0"/>
              <a:t>charge description master, </a:t>
            </a:r>
            <a:r>
              <a:rPr lang="en-US" dirty="0"/>
              <a:t>in effect on January 1, </a:t>
            </a:r>
            <a:r>
              <a:rPr lang="en-US" dirty="0" smtClean="0"/>
              <a:t>2019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amount the person charged for the treatment on January 1, 2019</a:t>
            </a:r>
          </a:p>
          <a:p>
            <a:r>
              <a:rPr lang="en-US" dirty="0"/>
              <a:t>Prices are regulated and based on Michigan’s worker compensation fees</a:t>
            </a:r>
          </a:p>
          <a:p>
            <a:r>
              <a:rPr lang="en-US" dirty="0" smtClean="0"/>
              <a:t>Interesting discrepancy between no-fault medical bills and other line of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nnac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BA252"/>
      </a:accent1>
      <a:accent2>
        <a:srgbClr val="9497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758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Michigan’s Auto Insurance Reform</vt:lpstr>
      <vt:lpstr>Agenda</vt:lpstr>
      <vt:lpstr>Background of Michigan Personal Auto Insurance</vt:lpstr>
      <vt:lpstr>Complications for the Current System</vt:lpstr>
      <vt:lpstr>New Legislation</vt:lpstr>
      <vt:lpstr>New Personal Injury Protection (PIP) Limits</vt:lpstr>
      <vt:lpstr>Bodily Injury/Property Damage Coverage</vt:lpstr>
      <vt:lpstr>Michigan Mini-Tort</vt:lpstr>
      <vt:lpstr>Fee Schedules</vt:lpstr>
      <vt:lpstr>PowerPoint Presentation</vt:lpstr>
      <vt:lpstr>Michigan Catastrophic Claims Association (MCCA)</vt:lpstr>
      <vt:lpstr>Regulation Changes</vt:lpstr>
      <vt:lpstr>Regulation Changes Continued</vt:lpstr>
      <vt:lpstr>Other Inadequacies Addressed by Reforms </vt:lpstr>
      <vt:lpstr>Conclusion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PinnacleMarketingGroup@pinnacleactuaries.com</dc:creator>
  <cp:lastModifiedBy>Ridgeway, James</cp:lastModifiedBy>
  <cp:revision>109</cp:revision>
  <dcterms:created xsi:type="dcterms:W3CDTF">2012-11-15T15:32:41Z</dcterms:created>
  <dcterms:modified xsi:type="dcterms:W3CDTF">2020-04-29T13:51:19Z</dcterms:modified>
</cp:coreProperties>
</file>