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0"/>
  </p:notes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59"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a:srgbClr val="4D4D4D"/>
    <a:srgbClr val="8D85C0"/>
    <a:srgbClr val="F36C21"/>
    <a:srgbClr val="72B1C8"/>
    <a:srgbClr val="8BA9D8"/>
    <a:srgbClr val="FBA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72" autoAdjust="0"/>
  </p:normalViewPr>
  <p:slideViewPr>
    <p:cSldViewPr showGuides="1">
      <p:cViewPr varScale="1">
        <p:scale>
          <a:sx n="107" d="100"/>
          <a:sy n="107" d="100"/>
        </p:scale>
        <p:origin x="1734"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5BF36-CF39-46A9-B944-2C40E5E0691B}" type="datetimeFigureOut">
              <a:rPr lang="en-US" smtClean="0"/>
              <a:t>4/7/2020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896F4-8FE9-4D5A-A359-F26F5565AE51}" type="slidenum">
              <a:rPr lang="en-US" smtClean="0"/>
              <a:t>‹#›</a:t>
            </a:fld>
            <a:endParaRPr lang="en-US"/>
          </a:p>
        </p:txBody>
      </p:sp>
    </p:spTree>
    <p:extLst>
      <p:ext uri="{BB962C8B-B14F-4D97-AF65-F5344CB8AC3E}">
        <p14:creationId xmlns:p14="http://schemas.microsoft.com/office/powerpoint/2010/main" val="78944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asact.org/pubs/monographs/papers/01-Meyer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owardsdatascience.com/an-overview-of-monte-carlo-methods-675384eb169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f1877fcee_0_7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f1877fcee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SWJ</a:t>
            </a:r>
            <a:endParaRPr/>
          </a:p>
        </p:txBody>
      </p:sp>
    </p:spTree>
    <p:extLst>
      <p:ext uri="{BB962C8B-B14F-4D97-AF65-F5344CB8AC3E}">
        <p14:creationId xmlns:p14="http://schemas.microsoft.com/office/powerpoint/2010/main" val="984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154034099_2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154034099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3253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154034099_2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154034099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Standard deviation does not converge well, until n really large</a:t>
            </a:r>
            <a:endParaRPr/>
          </a:p>
          <a:p>
            <a:pPr marL="0" lvl="0" indent="0" algn="l" rtl="0">
              <a:spcBef>
                <a:spcPts val="0"/>
              </a:spcBef>
              <a:spcAft>
                <a:spcPts val="0"/>
              </a:spcAft>
              <a:buNone/>
            </a:pPr>
            <a:r>
              <a:rPr lang="en"/>
              <a:t>	Sets up point in second example that n mutes the effect of variance</a:t>
            </a:r>
            <a:endParaRPr/>
          </a:p>
        </p:txBody>
      </p:sp>
    </p:spTree>
    <p:extLst>
      <p:ext uri="{BB962C8B-B14F-4D97-AF65-F5344CB8AC3E}">
        <p14:creationId xmlns:p14="http://schemas.microsoft.com/office/powerpoint/2010/main" val="798421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154034099_2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154034099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Standard deviation does not converge well, until n really large</a:t>
            </a:r>
            <a:endParaRPr/>
          </a:p>
          <a:p>
            <a:pPr marL="0" lvl="0" indent="0" algn="l" rtl="0">
              <a:spcBef>
                <a:spcPts val="0"/>
              </a:spcBef>
              <a:spcAft>
                <a:spcPts val="0"/>
              </a:spcAft>
              <a:buNone/>
            </a:pPr>
            <a:r>
              <a:rPr lang="en"/>
              <a:t>	Sets up point in second example that n mutes the effect of variance</a:t>
            </a:r>
            <a:endParaRPr/>
          </a:p>
          <a:p>
            <a:pPr marL="0" lvl="0" indent="0" algn="l" rtl="0">
              <a:spcBef>
                <a:spcPts val="0"/>
              </a:spcBef>
              <a:spcAft>
                <a:spcPts val="0"/>
              </a:spcAft>
              <a:buNone/>
            </a:pPr>
            <a:r>
              <a:rPr lang="en"/>
              <a:t>	Reason it does not converge is that we have the squared term in the numerator...highly influenced by outliers</a:t>
            </a:r>
            <a:endParaRPr/>
          </a:p>
        </p:txBody>
      </p:sp>
    </p:spTree>
    <p:extLst>
      <p:ext uri="{BB962C8B-B14F-4D97-AF65-F5344CB8AC3E}">
        <p14:creationId xmlns:p14="http://schemas.microsoft.com/office/powerpoint/2010/main" val="1405306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0d92fb27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0d92fb2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could go if need be</a:t>
            </a:r>
            <a:endParaRPr/>
          </a:p>
        </p:txBody>
      </p:sp>
    </p:spTree>
    <p:extLst>
      <p:ext uri="{BB962C8B-B14F-4D97-AF65-F5344CB8AC3E}">
        <p14:creationId xmlns:p14="http://schemas.microsoft.com/office/powerpoint/2010/main" val="3683362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154034099_2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154034099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*these could go if need be</a:t>
            </a:r>
            <a:endParaRPr/>
          </a:p>
        </p:txBody>
      </p:sp>
    </p:spTree>
    <p:extLst>
      <p:ext uri="{BB962C8B-B14F-4D97-AF65-F5344CB8AC3E}">
        <p14:creationId xmlns:p14="http://schemas.microsoft.com/office/powerpoint/2010/main" val="4098357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143b6450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143b645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323232"/>
              </a:buClr>
              <a:buSzPts val="1200"/>
              <a:buAutoNum type="arabicPeriod"/>
            </a:pPr>
            <a:r>
              <a:rPr lang="en" sz="1200">
                <a:solidFill>
                  <a:srgbClr val="323232"/>
                </a:solidFill>
                <a:highlight>
                  <a:srgbClr val="FFFFFF"/>
                </a:highlight>
              </a:rPr>
              <a:t>The number of loss events in year </a:t>
            </a:r>
            <a:r>
              <a:rPr lang="en" sz="1200">
                <a:solidFill>
                  <a:srgbClr val="323232"/>
                </a:solidFill>
                <a:highlight>
                  <a:srgbClr val="FFFFFF"/>
                </a:highlight>
                <a:latin typeface="Courier New"/>
                <a:ea typeface="Courier New"/>
                <a:cs typeface="Courier New"/>
                <a:sym typeface="Courier New"/>
              </a:rPr>
              <a:t>i</a:t>
            </a:r>
            <a:r>
              <a:rPr lang="en" sz="1200">
                <a:solidFill>
                  <a:srgbClr val="323232"/>
                </a:solidFill>
                <a:highlight>
                  <a:srgbClr val="FFFFFF"/>
                </a:highlight>
              </a:rPr>
              <a:t> is drawn at random from the frequency distribution, and is denoted </a:t>
            </a:r>
            <a:r>
              <a:rPr lang="en" sz="1200">
                <a:solidFill>
                  <a:srgbClr val="323232"/>
                </a:solidFill>
                <a:highlight>
                  <a:srgbClr val="FFFFFF"/>
                </a:highlight>
                <a:latin typeface="Courier New"/>
                <a:ea typeface="Courier New"/>
                <a:cs typeface="Courier New"/>
                <a:sym typeface="Courier New"/>
              </a:rPr>
              <a:t>Ni</a:t>
            </a:r>
            <a:r>
              <a:rPr lang="en" sz="1200">
                <a:solidFill>
                  <a:srgbClr val="323232"/>
                </a:solidFill>
                <a:highlight>
                  <a:srgbClr val="FFFFFF"/>
                </a:highlight>
              </a:rPr>
              <a:t>.</a:t>
            </a:r>
            <a:endParaRPr sz="1200">
              <a:solidFill>
                <a:srgbClr val="323232"/>
              </a:solidFill>
              <a:highlight>
                <a:srgbClr val="FFFFFF"/>
              </a:highlight>
            </a:endParaRPr>
          </a:p>
          <a:p>
            <a:pPr marL="457200" lvl="0" indent="-304800" algn="l" rtl="0">
              <a:lnSpc>
                <a:spcPct val="115000"/>
              </a:lnSpc>
              <a:spcBef>
                <a:spcPts val="0"/>
              </a:spcBef>
              <a:spcAft>
                <a:spcPts val="0"/>
              </a:spcAft>
              <a:buClr>
                <a:srgbClr val="323232"/>
              </a:buClr>
              <a:buSzPts val="1200"/>
              <a:buAutoNum type="arabicPeriod"/>
            </a:pPr>
            <a:r>
              <a:rPr lang="en" sz="1200">
                <a:solidFill>
                  <a:srgbClr val="323232"/>
                </a:solidFill>
                <a:highlight>
                  <a:srgbClr val="FFFFFF"/>
                </a:highlight>
              </a:rPr>
              <a:t>Ni individual losses </a:t>
            </a:r>
            <a:r>
              <a:rPr lang="en" sz="1200">
                <a:solidFill>
                  <a:srgbClr val="323232"/>
                </a:solidFill>
                <a:highlight>
                  <a:srgbClr val="FFFFFF"/>
                </a:highlight>
                <a:latin typeface="Courier New"/>
                <a:ea typeface="Courier New"/>
                <a:cs typeface="Courier New"/>
                <a:sym typeface="Courier New"/>
              </a:rPr>
              <a:t>{l(1), ... , l(Ni)}</a:t>
            </a:r>
            <a:r>
              <a:rPr lang="en" sz="1200">
                <a:solidFill>
                  <a:srgbClr val="323232"/>
                </a:solidFill>
                <a:highlight>
                  <a:srgbClr val="FFFFFF"/>
                </a:highlight>
              </a:rPr>
              <a:t> are drawn from the severity distribution. The </a:t>
            </a:r>
            <a:r>
              <a:rPr lang="en" sz="1200">
                <a:solidFill>
                  <a:srgbClr val="323232"/>
                </a:solidFill>
                <a:highlight>
                  <a:srgbClr val="FFFFFF"/>
                </a:highlight>
                <a:latin typeface="Courier New"/>
                <a:ea typeface="Courier New"/>
                <a:cs typeface="Courier New"/>
                <a:sym typeface="Courier New"/>
              </a:rPr>
              <a:t>Ni</a:t>
            </a:r>
            <a:r>
              <a:rPr lang="en" sz="1200">
                <a:solidFill>
                  <a:srgbClr val="323232"/>
                </a:solidFill>
                <a:highlight>
                  <a:srgbClr val="FFFFFF"/>
                </a:highlight>
              </a:rPr>
              <a:t> losses are summed to obtain the aggregate loss for year </a:t>
            </a:r>
            <a:r>
              <a:rPr lang="en" sz="1200">
                <a:solidFill>
                  <a:srgbClr val="323232"/>
                </a:solidFill>
                <a:highlight>
                  <a:srgbClr val="FFFFFF"/>
                </a:highlight>
                <a:latin typeface="Courier New"/>
                <a:ea typeface="Courier New"/>
                <a:cs typeface="Courier New"/>
                <a:sym typeface="Courier New"/>
              </a:rPr>
              <a:t>I</a:t>
            </a:r>
            <a:r>
              <a:rPr lang="en" sz="1200">
                <a:solidFill>
                  <a:srgbClr val="323232"/>
                </a:solidFill>
                <a:highlight>
                  <a:srgbClr val="FFFFFF"/>
                </a:highlight>
              </a:rPr>
              <a:t>, representing one data point in the aggregate loss distribution.</a:t>
            </a:r>
            <a:endParaRPr sz="1200">
              <a:solidFill>
                <a:srgbClr val="323232"/>
              </a:solidFill>
              <a:highlight>
                <a:srgbClr val="FFFFFF"/>
              </a:highlight>
            </a:endParaRPr>
          </a:p>
          <a:p>
            <a:pPr marL="457200" lvl="0" indent="-304800" algn="l" rtl="0">
              <a:lnSpc>
                <a:spcPct val="115000"/>
              </a:lnSpc>
              <a:spcBef>
                <a:spcPts val="0"/>
              </a:spcBef>
              <a:spcAft>
                <a:spcPts val="0"/>
              </a:spcAft>
              <a:buClr>
                <a:srgbClr val="323232"/>
              </a:buClr>
              <a:buSzPts val="1200"/>
              <a:buAutoNum type="arabicPeriod"/>
            </a:pPr>
            <a:r>
              <a:rPr lang="en" sz="1200">
                <a:solidFill>
                  <a:srgbClr val="323232"/>
                </a:solidFill>
                <a:highlight>
                  <a:srgbClr val="FFFFFF"/>
                </a:highlight>
              </a:rPr>
              <a:t>This process is repeated for </a:t>
            </a:r>
            <a:r>
              <a:rPr lang="en" sz="1200">
                <a:solidFill>
                  <a:srgbClr val="323232"/>
                </a:solidFill>
                <a:highlight>
                  <a:srgbClr val="FFFFFF"/>
                </a:highlight>
                <a:latin typeface="Courier New"/>
                <a:ea typeface="Courier New"/>
                <a:cs typeface="Courier New"/>
                <a:sym typeface="Courier New"/>
              </a:rPr>
              <a:t>Z</a:t>
            </a:r>
            <a:r>
              <a:rPr lang="en" sz="1200">
                <a:solidFill>
                  <a:srgbClr val="323232"/>
                </a:solidFill>
                <a:highlight>
                  <a:srgbClr val="FFFFFF"/>
                </a:highlight>
              </a:rPr>
              <a:t> simulated years to obtain the aggregate loss distribution.</a:t>
            </a:r>
            <a:endParaRPr sz="1200">
              <a:solidFill>
                <a:srgbClr val="323232"/>
              </a:solidFill>
              <a:highlight>
                <a:srgbClr val="FFFFFF"/>
              </a:highlight>
            </a:endParaRPr>
          </a:p>
          <a:p>
            <a:pPr marL="0" lvl="0" indent="0" algn="l" rtl="0">
              <a:lnSpc>
                <a:spcPct val="115000"/>
              </a:lnSpc>
              <a:spcBef>
                <a:spcPts val="0"/>
              </a:spcBef>
              <a:spcAft>
                <a:spcPts val="0"/>
              </a:spcAft>
              <a:buNone/>
            </a:pPr>
            <a:endParaRPr sz="1200">
              <a:solidFill>
                <a:srgbClr val="323232"/>
              </a:solidFill>
              <a:highlight>
                <a:srgbClr val="FFFFFF"/>
              </a:highlight>
            </a:endParaRPr>
          </a:p>
          <a:p>
            <a:pPr marL="0" lvl="0" indent="0" algn="l" rtl="0">
              <a:lnSpc>
                <a:spcPct val="115000"/>
              </a:lnSpc>
              <a:spcBef>
                <a:spcPts val="0"/>
              </a:spcBef>
              <a:spcAft>
                <a:spcPts val="0"/>
              </a:spcAft>
              <a:buNone/>
            </a:pPr>
            <a:r>
              <a:rPr lang="en" sz="1200">
                <a:solidFill>
                  <a:srgbClr val="323232"/>
                </a:solidFill>
                <a:highlight>
                  <a:srgbClr val="FFFFFF"/>
                </a:highlight>
              </a:rPr>
              <a:t>The Aggregate Loss Distribution is the distribution of aggregate dollar loss of all events that occurred over a one-year time horizon. It combines the results of its subcomponents, the frequency distribution, and the severity distribution</a:t>
            </a:r>
            <a:endParaRPr sz="1200">
              <a:solidFill>
                <a:srgbClr val="323232"/>
              </a:solidFill>
              <a:highlight>
                <a:srgbClr val="FFFFFF"/>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46289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143b64507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143b6450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23232"/>
                </a:solidFill>
                <a:highlight>
                  <a:srgbClr val="FFFFFF"/>
                </a:highlight>
              </a:rPr>
              <a:t>Technical Person might ask about the seed...we should probably hybridize Mani code with mine</a:t>
            </a:r>
            <a:endParaRPr sz="1200">
              <a:solidFill>
                <a:srgbClr val="323232"/>
              </a:solidFill>
              <a:highlight>
                <a:srgbClr val="FFFFFF"/>
              </a:highlight>
            </a:endParaRPr>
          </a:p>
          <a:p>
            <a:pPr marL="0" lvl="0" indent="0" algn="l" rtl="0">
              <a:lnSpc>
                <a:spcPct val="115000"/>
              </a:lnSpc>
              <a:spcBef>
                <a:spcPts val="0"/>
              </a:spcBef>
              <a:spcAft>
                <a:spcPts val="0"/>
              </a:spcAft>
              <a:buNone/>
            </a:pPr>
            <a:endParaRPr sz="1200">
              <a:solidFill>
                <a:srgbClr val="323232"/>
              </a:solidFill>
              <a:highlight>
                <a:srgbClr val="FFFFFF"/>
              </a:highlight>
            </a:endParaRPr>
          </a:p>
          <a:p>
            <a:pPr marL="0" lvl="0" indent="0" algn="l" rtl="0">
              <a:lnSpc>
                <a:spcPct val="115000"/>
              </a:lnSpc>
              <a:spcBef>
                <a:spcPts val="0"/>
              </a:spcBef>
              <a:spcAft>
                <a:spcPts val="0"/>
              </a:spcAft>
              <a:buNone/>
            </a:pPr>
            <a:r>
              <a:rPr lang="en" sz="1200">
                <a:solidFill>
                  <a:srgbClr val="323232"/>
                </a:solidFill>
                <a:highlight>
                  <a:srgbClr val="FFFFFF"/>
                </a:highlight>
              </a:rPr>
              <a:t>Also, do we even want a slide with code?  Only point I see in having this is to show what our parameters were, and how easy it is to simulate data</a:t>
            </a:r>
            <a:endParaRPr sz="1200">
              <a:solidFill>
                <a:srgbClr val="323232"/>
              </a:solidFill>
              <a:highlight>
                <a:srgbClr val="FFFFFF"/>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5440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143b64507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143b645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636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143b64507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143b6450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323232"/>
              </a:buClr>
              <a:buSzPts val="1200"/>
              <a:buAutoNum type="arabicPeriod"/>
            </a:pPr>
            <a:r>
              <a:rPr lang="en" sz="1200">
                <a:solidFill>
                  <a:srgbClr val="323232"/>
                </a:solidFill>
                <a:highlight>
                  <a:srgbClr val="FFFFFF"/>
                </a:highlight>
              </a:rPr>
              <a:t>The number of loss events in year </a:t>
            </a:r>
            <a:r>
              <a:rPr lang="en" sz="1200">
                <a:solidFill>
                  <a:srgbClr val="323232"/>
                </a:solidFill>
                <a:highlight>
                  <a:srgbClr val="FFFFFF"/>
                </a:highlight>
                <a:latin typeface="Courier New"/>
                <a:ea typeface="Courier New"/>
                <a:cs typeface="Courier New"/>
                <a:sym typeface="Courier New"/>
              </a:rPr>
              <a:t>i</a:t>
            </a:r>
            <a:r>
              <a:rPr lang="en" sz="1200">
                <a:solidFill>
                  <a:srgbClr val="323232"/>
                </a:solidFill>
                <a:highlight>
                  <a:srgbClr val="FFFFFF"/>
                </a:highlight>
              </a:rPr>
              <a:t> is drawn at random from the frequency distribution, and is denoted </a:t>
            </a:r>
            <a:r>
              <a:rPr lang="en" sz="1200">
                <a:solidFill>
                  <a:srgbClr val="323232"/>
                </a:solidFill>
                <a:highlight>
                  <a:srgbClr val="FFFFFF"/>
                </a:highlight>
                <a:latin typeface="Courier New"/>
                <a:ea typeface="Courier New"/>
                <a:cs typeface="Courier New"/>
                <a:sym typeface="Courier New"/>
              </a:rPr>
              <a:t>Ni</a:t>
            </a:r>
            <a:r>
              <a:rPr lang="en" sz="1200">
                <a:solidFill>
                  <a:srgbClr val="323232"/>
                </a:solidFill>
                <a:highlight>
                  <a:srgbClr val="FFFFFF"/>
                </a:highlight>
              </a:rPr>
              <a:t>.</a:t>
            </a:r>
            <a:endParaRPr sz="1200">
              <a:solidFill>
                <a:srgbClr val="323232"/>
              </a:solidFill>
              <a:highlight>
                <a:srgbClr val="FFFFFF"/>
              </a:highlight>
            </a:endParaRPr>
          </a:p>
          <a:p>
            <a:pPr marL="457200" lvl="0" indent="-304800" algn="l" rtl="0">
              <a:lnSpc>
                <a:spcPct val="115000"/>
              </a:lnSpc>
              <a:spcBef>
                <a:spcPts val="0"/>
              </a:spcBef>
              <a:spcAft>
                <a:spcPts val="0"/>
              </a:spcAft>
              <a:buClr>
                <a:srgbClr val="323232"/>
              </a:buClr>
              <a:buSzPts val="1200"/>
              <a:buAutoNum type="arabicPeriod"/>
            </a:pPr>
            <a:r>
              <a:rPr lang="en" sz="1200">
                <a:solidFill>
                  <a:srgbClr val="323232"/>
                </a:solidFill>
                <a:highlight>
                  <a:srgbClr val="FFFFFF"/>
                </a:highlight>
              </a:rPr>
              <a:t>Ni individual losses </a:t>
            </a:r>
            <a:r>
              <a:rPr lang="en" sz="1200">
                <a:solidFill>
                  <a:srgbClr val="323232"/>
                </a:solidFill>
                <a:highlight>
                  <a:srgbClr val="FFFFFF"/>
                </a:highlight>
                <a:latin typeface="Courier New"/>
                <a:ea typeface="Courier New"/>
                <a:cs typeface="Courier New"/>
                <a:sym typeface="Courier New"/>
              </a:rPr>
              <a:t>{l(1), ... , l(Ni)}</a:t>
            </a:r>
            <a:r>
              <a:rPr lang="en" sz="1200">
                <a:solidFill>
                  <a:srgbClr val="323232"/>
                </a:solidFill>
                <a:highlight>
                  <a:srgbClr val="FFFFFF"/>
                </a:highlight>
              </a:rPr>
              <a:t> are drawn from the severity distribution. The </a:t>
            </a:r>
            <a:r>
              <a:rPr lang="en" sz="1200">
                <a:solidFill>
                  <a:srgbClr val="323232"/>
                </a:solidFill>
                <a:highlight>
                  <a:srgbClr val="FFFFFF"/>
                </a:highlight>
                <a:latin typeface="Courier New"/>
                <a:ea typeface="Courier New"/>
                <a:cs typeface="Courier New"/>
                <a:sym typeface="Courier New"/>
              </a:rPr>
              <a:t>Ni</a:t>
            </a:r>
            <a:r>
              <a:rPr lang="en" sz="1200">
                <a:solidFill>
                  <a:srgbClr val="323232"/>
                </a:solidFill>
                <a:highlight>
                  <a:srgbClr val="FFFFFF"/>
                </a:highlight>
              </a:rPr>
              <a:t> losses are summed to obtain the aggregate loss for year </a:t>
            </a:r>
            <a:r>
              <a:rPr lang="en" sz="1200">
                <a:solidFill>
                  <a:srgbClr val="323232"/>
                </a:solidFill>
                <a:highlight>
                  <a:srgbClr val="FFFFFF"/>
                </a:highlight>
                <a:latin typeface="Courier New"/>
                <a:ea typeface="Courier New"/>
                <a:cs typeface="Courier New"/>
                <a:sym typeface="Courier New"/>
              </a:rPr>
              <a:t>I</a:t>
            </a:r>
            <a:r>
              <a:rPr lang="en" sz="1200">
                <a:solidFill>
                  <a:srgbClr val="323232"/>
                </a:solidFill>
                <a:highlight>
                  <a:srgbClr val="FFFFFF"/>
                </a:highlight>
              </a:rPr>
              <a:t>, representing one data point in the aggregate loss distribution.</a:t>
            </a:r>
            <a:endParaRPr sz="1200">
              <a:solidFill>
                <a:srgbClr val="323232"/>
              </a:solidFill>
              <a:highlight>
                <a:srgbClr val="FFFFFF"/>
              </a:highlight>
            </a:endParaRPr>
          </a:p>
          <a:p>
            <a:pPr marL="457200" lvl="0" indent="-304800" algn="l" rtl="0">
              <a:lnSpc>
                <a:spcPct val="115000"/>
              </a:lnSpc>
              <a:spcBef>
                <a:spcPts val="0"/>
              </a:spcBef>
              <a:spcAft>
                <a:spcPts val="0"/>
              </a:spcAft>
              <a:buClr>
                <a:srgbClr val="323232"/>
              </a:buClr>
              <a:buSzPts val="1200"/>
              <a:buAutoNum type="arabicPeriod"/>
            </a:pPr>
            <a:r>
              <a:rPr lang="en" sz="1200">
                <a:solidFill>
                  <a:srgbClr val="323232"/>
                </a:solidFill>
                <a:highlight>
                  <a:srgbClr val="FFFFFF"/>
                </a:highlight>
              </a:rPr>
              <a:t>This process is repeated for </a:t>
            </a:r>
            <a:r>
              <a:rPr lang="en" sz="1200">
                <a:solidFill>
                  <a:srgbClr val="323232"/>
                </a:solidFill>
                <a:highlight>
                  <a:srgbClr val="FFFFFF"/>
                </a:highlight>
                <a:latin typeface="Courier New"/>
                <a:ea typeface="Courier New"/>
                <a:cs typeface="Courier New"/>
                <a:sym typeface="Courier New"/>
              </a:rPr>
              <a:t>Z</a:t>
            </a:r>
            <a:r>
              <a:rPr lang="en" sz="1200">
                <a:solidFill>
                  <a:srgbClr val="323232"/>
                </a:solidFill>
                <a:highlight>
                  <a:srgbClr val="FFFFFF"/>
                </a:highlight>
              </a:rPr>
              <a:t> simulated years to obtain the aggregate loss distribution.</a:t>
            </a:r>
            <a:endParaRPr sz="1200">
              <a:solidFill>
                <a:srgbClr val="323232"/>
              </a:solidFill>
              <a:highlight>
                <a:srgbClr val="FFFFFF"/>
              </a:highlight>
            </a:endParaRPr>
          </a:p>
          <a:p>
            <a:pPr marL="0" lvl="0" indent="0" algn="l" rtl="0">
              <a:lnSpc>
                <a:spcPct val="115000"/>
              </a:lnSpc>
              <a:spcBef>
                <a:spcPts val="0"/>
              </a:spcBef>
              <a:spcAft>
                <a:spcPts val="0"/>
              </a:spcAft>
              <a:buNone/>
            </a:pPr>
            <a:endParaRPr sz="1200">
              <a:solidFill>
                <a:srgbClr val="323232"/>
              </a:solidFill>
              <a:highlight>
                <a:srgbClr val="FFFFFF"/>
              </a:highlight>
            </a:endParaRPr>
          </a:p>
          <a:p>
            <a:pPr marL="0" lvl="0" indent="0" algn="l" rtl="0">
              <a:lnSpc>
                <a:spcPct val="115000"/>
              </a:lnSpc>
              <a:spcBef>
                <a:spcPts val="0"/>
              </a:spcBef>
              <a:spcAft>
                <a:spcPts val="0"/>
              </a:spcAft>
              <a:buNone/>
            </a:pPr>
            <a:r>
              <a:rPr lang="en" sz="1200">
                <a:solidFill>
                  <a:srgbClr val="323232"/>
                </a:solidFill>
                <a:highlight>
                  <a:srgbClr val="FFFFFF"/>
                </a:highlight>
              </a:rPr>
              <a:t>The Aggregate Loss Distribution is the distribution of aggregate dollar loss of all events that occurred over a one-year time horizon. It combines the results of its subcomponents, the frequency distribution, and the severity distribution</a:t>
            </a:r>
            <a:endParaRPr sz="1200">
              <a:solidFill>
                <a:srgbClr val="323232"/>
              </a:solidFill>
              <a:highlight>
                <a:srgbClr val="FFFFFF"/>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81091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143b64507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8143b6450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23232"/>
                </a:solidFill>
                <a:highlight>
                  <a:srgbClr val="FFFFFF"/>
                </a:highlight>
              </a:rPr>
              <a:t>Change in CI Width….chart from slide 19</a:t>
            </a:r>
            <a:endParaRPr sz="1200">
              <a:solidFill>
                <a:srgbClr val="323232"/>
              </a:solidFill>
              <a:highlight>
                <a:srgbClr val="FFFFFF"/>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0000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ec511ba1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ec511ba1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SWJ</a:t>
            </a:r>
            <a:endParaRPr/>
          </a:p>
          <a:p>
            <a:pPr marL="457200" lvl="0" indent="-298450" algn="l" rtl="0">
              <a:spcBef>
                <a:spcPts val="0"/>
              </a:spcBef>
              <a:spcAft>
                <a:spcPts val="0"/>
              </a:spcAft>
              <a:buSzPts val="1100"/>
              <a:buChar char="●"/>
            </a:pPr>
            <a:r>
              <a:rPr lang="en"/>
              <a:t>Incredibly large topic for such a short presentation - will start broad then quickly narrow in on what we wish to discuss/what we completed</a:t>
            </a:r>
            <a:endParaRPr/>
          </a:p>
          <a:p>
            <a:pPr marL="457200" lvl="0" indent="-298450" algn="l" rtl="0">
              <a:spcBef>
                <a:spcPts val="0"/>
              </a:spcBef>
              <a:spcAft>
                <a:spcPts val="0"/>
              </a:spcAft>
              <a:buSzPts val="1100"/>
              <a:buChar char="●"/>
            </a:pPr>
            <a:r>
              <a:rPr lang="en"/>
              <a:t>In layman's terms, a proprietary goal of any simulation: Obtain some insight on real world events and their outcomes through the modeling of random events which closely match what ones that we are trying to perceive or discern in earnest</a:t>
            </a:r>
            <a:endParaRPr/>
          </a:p>
          <a:p>
            <a:pPr marL="457200" lvl="0" indent="-298450" algn="l" rtl="0">
              <a:spcBef>
                <a:spcPts val="0"/>
              </a:spcBef>
              <a:spcAft>
                <a:spcPts val="0"/>
              </a:spcAft>
              <a:buSzPts val="1100"/>
              <a:buChar char="●"/>
            </a:pPr>
            <a:r>
              <a:rPr lang="en"/>
              <a:t>Step 0: doing historical research, coming up with a known model fit beforehand</a:t>
            </a:r>
            <a:endParaRPr/>
          </a:p>
        </p:txBody>
      </p:sp>
    </p:spTree>
    <p:extLst>
      <p:ext uri="{BB962C8B-B14F-4D97-AF65-F5344CB8AC3E}">
        <p14:creationId xmlns:p14="http://schemas.microsoft.com/office/powerpoint/2010/main" val="4155959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15f2eb19a_3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15f2eb19a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23232"/>
                </a:solidFill>
                <a:highlight>
                  <a:srgbClr val="FFFFFF"/>
                </a:highlight>
              </a:rPr>
              <a:t>*****Make white transparent when pull out of google slides*****</a:t>
            </a:r>
            <a:endParaRPr sz="1200">
              <a:solidFill>
                <a:srgbClr val="323232"/>
              </a:solidFill>
              <a:highlight>
                <a:srgbClr val="FFFFFF"/>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932336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11cda77c3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11cda77c3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our models we used would be implemented in industry</a:t>
            </a:r>
            <a:endParaRPr/>
          </a:p>
          <a:p>
            <a:pPr marL="0" lvl="0" indent="0" algn="l" rtl="0">
              <a:spcBef>
                <a:spcPts val="0"/>
              </a:spcBef>
              <a:spcAft>
                <a:spcPts val="0"/>
              </a:spcAft>
              <a:buNone/>
            </a:pPr>
            <a:r>
              <a:rPr lang="en"/>
              <a:t>Get more generalize, broaden</a:t>
            </a:r>
            <a:endParaRPr/>
          </a:p>
        </p:txBody>
      </p:sp>
    </p:spTree>
    <p:extLst>
      <p:ext uri="{BB962C8B-B14F-4D97-AF65-F5344CB8AC3E}">
        <p14:creationId xmlns:p14="http://schemas.microsoft.com/office/powerpoint/2010/main" val="582568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154034099_3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8154034099_3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805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ec511ba1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ec511ba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SWJ</a:t>
            </a:r>
            <a:endParaRPr/>
          </a:p>
          <a:p>
            <a:pPr marL="0" lvl="0" indent="0" algn="l" rtl="0">
              <a:spcBef>
                <a:spcPts val="0"/>
              </a:spcBef>
              <a:spcAft>
                <a:spcPts val="0"/>
              </a:spcAft>
              <a:buNone/>
            </a:pPr>
            <a:endParaRPr u="sng"/>
          </a:p>
          <a:p>
            <a:pPr marL="0" lvl="0" indent="0" algn="l" rtl="0">
              <a:spcBef>
                <a:spcPts val="0"/>
              </a:spcBef>
              <a:spcAft>
                <a:spcPts val="0"/>
              </a:spcAft>
              <a:buNone/>
            </a:pPr>
            <a:r>
              <a:rPr lang="en" u="sng"/>
              <a:t>EAD March 2018 APEX notes</a:t>
            </a:r>
            <a:endParaRPr u="sng"/>
          </a:p>
          <a:p>
            <a:pPr marL="457200" lvl="0" indent="-298450" algn="l" rtl="0">
              <a:spcBef>
                <a:spcPts val="0"/>
              </a:spcBef>
              <a:spcAft>
                <a:spcPts val="0"/>
              </a:spcAft>
              <a:buSzPts val="1100"/>
              <a:buChar char="●"/>
            </a:pPr>
            <a:r>
              <a:rPr lang="en"/>
              <a:t>“EAD is Pinnacle’s solution to quantifying internal risk distributions based on the number of statistically independent risk units”</a:t>
            </a:r>
            <a:endParaRPr/>
          </a:p>
          <a:p>
            <a:pPr marL="457200" lvl="0" indent="-298450" algn="l" rtl="0">
              <a:spcBef>
                <a:spcPts val="0"/>
              </a:spcBef>
              <a:spcAft>
                <a:spcPts val="0"/>
              </a:spcAft>
              <a:buSzPts val="1100"/>
              <a:buChar char="●"/>
            </a:pPr>
            <a:r>
              <a:rPr lang="en"/>
              <a:t>Solution to problem in captive insurance industry, metric that quantifies level of risk distribution, helps aim to reduce volatility of any one risk unit, comparable to ERD expected reinsurance deficit that is used to quantify risk transfer.  </a:t>
            </a:r>
            <a:endParaRPr/>
          </a:p>
          <a:p>
            <a:pPr marL="457200" lvl="0" indent="-298450" algn="l" rtl="0">
              <a:spcBef>
                <a:spcPts val="0"/>
              </a:spcBef>
              <a:spcAft>
                <a:spcPts val="0"/>
              </a:spcAft>
              <a:buSzPts val="1100"/>
              <a:buChar char="●"/>
            </a:pPr>
            <a:r>
              <a:rPr lang="en"/>
              <a:t>Risk transfer and risk distribution are joined at the hip - things you do to increase risk transfer will reduce risk distribution</a:t>
            </a:r>
            <a:endParaRPr/>
          </a:p>
          <a:p>
            <a:pPr marL="914400" lvl="1" indent="-298450" algn="l" rtl="0">
              <a:spcBef>
                <a:spcPts val="0"/>
              </a:spcBef>
              <a:spcAft>
                <a:spcPts val="0"/>
              </a:spcAft>
              <a:buSzPts val="1100"/>
              <a:buChar char="○"/>
            </a:pPr>
            <a:r>
              <a:rPr lang="en"/>
              <a:t>Risk transfer - Shifting of pure risk from one party onto another</a:t>
            </a:r>
            <a:endParaRPr/>
          </a:p>
          <a:p>
            <a:pPr marL="914400" lvl="1" indent="-298450" algn="l" rtl="0">
              <a:spcBef>
                <a:spcPts val="0"/>
              </a:spcBef>
              <a:spcAft>
                <a:spcPts val="0"/>
              </a:spcAft>
              <a:buSzPts val="1100"/>
              <a:buChar char="○"/>
            </a:pPr>
            <a:r>
              <a:rPr lang="en"/>
              <a:t>Risk distribution - the actuarially credible premiums of the many pay the expected losses of the few</a:t>
            </a:r>
            <a:endParaRPr/>
          </a:p>
          <a:p>
            <a:pPr marL="457200" lvl="0" indent="-298450" algn="l" rtl="0">
              <a:spcBef>
                <a:spcPts val="0"/>
              </a:spcBef>
              <a:spcAft>
                <a:spcPts val="0"/>
              </a:spcAft>
              <a:buSzPts val="1100"/>
              <a:buChar char="●"/>
            </a:pPr>
            <a:r>
              <a:rPr lang="en"/>
              <a:t>Notable risk distribution case law</a:t>
            </a:r>
            <a:endParaRPr/>
          </a:p>
          <a:p>
            <a:pPr marL="914400" lvl="1" indent="-298450" algn="l" rtl="0">
              <a:spcBef>
                <a:spcPts val="0"/>
              </a:spcBef>
              <a:spcAft>
                <a:spcPts val="0"/>
              </a:spcAft>
              <a:buSzPts val="1100"/>
              <a:buChar char="○"/>
            </a:pPr>
            <a:r>
              <a:rPr lang="en"/>
              <a:t>Most recently, Avrahami - Conclusion that reinsurance was not bona fide insurance - which was based on lack of independent risk exposures, not the corporate structure</a:t>
            </a:r>
            <a:endParaRPr/>
          </a:p>
          <a:p>
            <a:pPr marL="457200" lvl="0" indent="-298450" algn="l" rtl="0">
              <a:spcBef>
                <a:spcPts val="0"/>
              </a:spcBef>
              <a:spcAft>
                <a:spcPts val="0"/>
              </a:spcAft>
              <a:buSzPts val="1100"/>
              <a:buChar char="●"/>
            </a:pPr>
            <a:r>
              <a:rPr lang="en"/>
              <a:t>Problem: There is no single objective way to determine/assess risk distribution. Some guidance from IRS (corporate structure wise), there’s some tax court decisions, but not always consistent in filings, and overall is just subjective in nature</a:t>
            </a:r>
            <a:endParaRPr/>
          </a:p>
          <a:p>
            <a:pPr marL="457200" lvl="0" indent="-298450" algn="l" rtl="0">
              <a:spcBef>
                <a:spcPts val="0"/>
              </a:spcBef>
              <a:spcAft>
                <a:spcPts val="0"/>
              </a:spcAft>
              <a:buSzPts val="1100"/>
              <a:buChar char="●"/>
            </a:pPr>
            <a:r>
              <a:rPr lang="en"/>
              <a:t>Actuarial measure to try and solve this should focus on pool of statistically independent risk exposures, reduction in variability between expected losses and actual losses as a result of aggregating these risks</a:t>
            </a:r>
            <a:endParaRPr/>
          </a:p>
          <a:p>
            <a:pPr marL="457200" lvl="0" indent="-298450" algn="l" rtl="0">
              <a:spcBef>
                <a:spcPts val="0"/>
              </a:spcBef>
              <a:spcAft>
                <a:spcPts val="0"/>
              </a:spcAft>
              <a:buSzPts val="1100"/>
              <a:buChar char="●"/>
            </a:pPr>
            <a:r>
              <a:rPr lang="en"/>
              <a:t>Criteria for evaluating metrics and tests as this solution</a:t>
            </a:r>
            <a:endParaRPr/>
          </a:p>
          <a:p>
            <a:pPr marL="914400" lvl="1" indent="-298450" algn="l" rtl="0">
              <a:spcBef>
                <a:spcPts val="0"/>
              </a:spcBef>
              <a:spcAft>
                <a:spcPts val="0"/>
              </a:spcAft>
              <a:buSzPts val="1100"/>
              <a:buChar char="○"/>
            </a:pPr>
            <a:r>
              <a:rPr lang="en"/>
              <a:t>One-sided tests are preferred (exclude speculative risk)</a:t>
            </a:r>
            <a:endParaRPr/>
          </a:p>
          <a:p>
            <a:pPr marL="914400" lvl="1" indent="-298450" algn="l" rtl="0">
              <a:spcBef>
                <a:spcPts val="0"/>
              </a:spcBef>
              <a:spcAft>
                <a:spcPts val="0"/>
              </a:spcAft>
              <a:buSzPts val="1100"/>
              <a:buChar char="○"/>
            </a:pPr>
            <a:r>
              <a:rPr lang="en"/>
              <a:t>Transparency - easy to explain to other parties</a:t>
            </a:r>
            <a:endParaRPr/>
          </a:p>
          <a:p>
            <a:pPr marL="914400" lvl="1" indent="-298450" algn="l" rtl="0">
              <a:spcBef>
                <a:spcPts val="0"/>
              </a:spcBef>
              <a:spcAft>
                <a:spcPts val="0"/>
              </a:spcAft>
              <a:buSzPts val="1100"/>
              <a:buChar char="○"/>
            </a:pPr>
            <a:r>
              <a:rPr lang="en"/>
              <a:t>Acceptability - from all aspects of the industry</a:t>
            </a:r>
            <a:endParaRPr/>
          </a:p>
          <a:p>
            <a:pPr marL="914400" lvl="1" indent="-298450" algn="l" rtl="0">
              <a:spcBef>
                <a:spcPts val="0"/>
              </a:spcBef>
              <a:spcAft>
                <a:spcPts val="0"/>
              </a:spcAft>
              <a:buSzPts val="1100"/>
              <a:buChar char="○"/>
            </a:pPr>
            <a:r>
              <a:rPr lang="en"/>
              <a:t>Less open to manipulation, something that would protect the industry from itself. </a:t>
            </a:r>
            <a:endParaRPr/>
          </a:p>
          <a:p>
            <a:pPr marL="914400" lvl="1" indent="-298450" algn="l" rtl="0">
              <a:spcBef>
                <a:spcPts val="0"/>
              </a:spcBef>
              <a:spcAft>
                <a:spcPts val="0"/>
              </a:spcAft>
              <a:buSzPts val="1100"/>
              <a:buChar char="○"/>
            </a:pPr>
            <a:r>
              <a:rPr lang="en"/>
              <a:t>Measures considered:</a:t>
            </a:r>
            <a:endParaRPr/>
          </a:p>
          <a:p>
            <a:pPr marL="1371600" lvl="2" indent="-298450" algn="l" rtl="0">
              <a:spcBef>
                <a:spcPts val="0"/>
              </a:spcBef>
              <a:spcAft>
                <a:spcPts val="0"/>
              </a:spcAft>
              <a:buSzPts val="1100"/>
              <a:buChar char="■"/>
            </a:pPr>
            <a:r>
              <a:rPr lang="en"/>
              <a:t>VaR &amp; TVaR - but the reliance on a loss distribution could lead to manipulation</a:t>
            </a:r>
            <a:endParaRPr/>
          </a:p>
          <a:p>
            <a:pPr marL="1371600" lvl="2" indent="-298450" algn="l" rtl="0">
              <a:spcBef>
                <a:spcPts val="0"/>
              </a:spcBef>
              <a:spcAft>
                <a:spcPts val="0"/>
              </a:spcAft>
              <a:buSzPts val="1100"/>
              <a:buChar char="■"/>
            </a:pPr>
            <a:r>
              <a:rPr lang="en"/>
              <a:t>Coefficient of variation - but it reflects all risks, not one-sided</a:t>
            </a:r>
            <a:endParaRPr/>
          </a:p>
          <a:p>
            <a:pPr marL="1371600" lvl="2" indent="-298450" algn="l" rtl="0">
              <a:spcBef>
                <a:spcPts val="0"/>
              </a:spcBef>
              <a:spcAft>
                <a:spcPts val="0"/>
              </a:spcAft>
              <a:buSzPts val="1100"/>
              <a:buChar char="■"/>
            </a:pPr>
            <a:r>
              <a:rPr lang="en"/>
              <a:t>Expected policyholder debt ratio - premium reliances lead to issues</a:t>
            </a:r>
            <a:endParaRPr/>
          </a:p>
          <a:p>
            <a:pPr marL="457200" lvl="0" indent="-298450" algn="l" rtl="0">
              <a:spcBef>
                <a:spcPts val="0"/>
              </a:spcBef>
              <a:spcAft>
                <a:spcPts val="0"/>
              </a:spcAft>
              <a:buSzPts val="1100"/>
              <a:buChar char="●"/>
            </a:pPr>
            <a:r>
              <a:rPr lang="en"/>
              <a:t>EAD Ratio Solution</a:t>
            </a:r>
            <a:endParaRPr/>
          </a:p>
          <a:p>
            <a:pPr marL="914400" lvl="1" indent="-298450" algn="l" rtl="0">
              <a:spcBef>
                <a:spcPts val="0"/>
              </a:spcBef>
              <a:spcAft>
                <a:spcPts val="0"/>
              </a:spcAft>
              <a:buSzPts val="1100"/>
              <a:buChar char="○"/>
            </a:pPr>
            <a:r>
              <a:rPr lang="en" b="1"/>
              <a:t>EAD is weighted average of all outputs that can be produced from a simulation model</a:t>
            </a:r>
            <a:endParaRPr b="1"/>
          </a:p>
          <a:p>
            <a:pPr marL="914400" lvl="1" indent="-298450" algn="l" rtl="0">
              <a:spcBef>
                <a:spcPts val="0"/>
              </a:spcBef>
              <a:spcAft>
                <a:spcPts val="0"/>
              </a:spcAft>
              <a:buSzPts val="1100"/>
              <a:buChar char="○"/>
            </a:pPr>
            <a:r>
              <a:rPr lang="en"/>
              <a:t>EAD Ratio = EAD(x) / E(x)  → scale of 0 - 100%</a:t>
            </a:r>
            <a:endParaRPr/>
          </a:p>
          <a:p>
            <a:pPr marL="914400" lvl="1" indent="-298450" algn="l" rtl="0">
              <a:spcBef>
                <a:spcPts val="0"/>
              </a:spcBef>
              <a:spcAft>
                <a:spcPts val="0"/>
              </a:spcAft>
              <a:buSzPts val="1100"/>
              <a:buChar char="○"/>
            </a:pPr>
            <a:r>
              <a:rPr lang="en"/>
              <a:t>Normalize EAD ratio by dividing by expected losses</a:t>
            </a:r>
            <a:endParaRPr/>
          </a:p>
          <a:p>
            <a:pPr marL="914400" lvl="1" indent="-298450" algn="l" rtl="0">
              <a:spcBef>
                <a:spcPts val="0"/>
              </a:spcBef>
              <a:spcAft>
                <a:spcPts val="0"/>
              </a:spcAft>
              <a:buSzPts val="1100"/>
              <a:buChar char="○"/>
            </a:pPr>
            <a:r>
              <a:rPr lang="en"/>
              <a:t>Measures how much volatility or risk an insurance company is taking on relative to expected losses</a:t>
            </a:r>
            <a:endParaRPr/>
          </a:p>
          <a:p>
            <a:pPr marL="914400" lvl="1" indent="-298450" algn="l" rtl="0">
              <a:spcBef>
                <a:spcPts val="0"/>
              </a:spcBef>
              <a:spcAft>
                <a:spcPts val="0"/>
              </a:spcAft>
              <a:buSzPts val="1100"/>
              <a:buChar char="○"/>
            </a:pPr>
            <a:r>
              <a:rPr lang="en"/>
              <a:t>Higher the ratio, the riskier the company </a:t>
            </a:r>
            <a:endParaRPr/>
          </a:p>
          <a:p>
            <a:pPr marL="914400" lvl="1" indent="-298450" algn="l" rtl="0">
              <a:spcBef>
                <a:spcPts val="0"/>
              </a:spcBef>
              <a:spcAft>
                <a:spcPts val="0"/>
              </a:spcAft>
              <a:buSzPts val="1100"/>
              <a:buChar char="○"/>
            </a:pPr>
            <a:r>
              <a:rPr lang="en"/>
              <a:t>As a company diversifies their risk, should expect to see the ratio to decrease</a:t>
            </a:r>
            <a:endParaRPr/>
          </a:p>
          <a:p>
            <a:pPr marL="914400" lvl="1" indent="-298450" algn="l" rtl="0">
              <a:spcBef>
                <a:spcPts val="0"/>
              </a:spcBef>
              <a:spcAft>
                <a:spcPts val="0"/>
              </a:spcAft>
              <a:buSzPts val="1100"/>
              <a:buChar char="○"/>
            </a:pPr>
            <a:r>
              <a:rPr lang="en"/>
              <a:t>Ratio also tends to decrease as number of policies, independent risk exposures increases assuming all other things held equal</a:t>
            </a:r>
            <a:endParaRPr/>
          </a:p>
          <a:p>
            <a:pPr marL="914400" lvl="1" indent="-298450" algn="l" rtl="0">
              <a:spcBef>
                <a:spcPts val="0"/>
              </a:spcBef>
              <a:spcAft>
                <a:spcPts val="0"/>
              </a:spcAft>
              <a:buSzPts val="1100"/>
              <a:buChar char="○"/>
            </a:pPr>
            <a:r>
              <a:rPr lang="en"/>
              <a:t>Other takeaways</a:t>
            </a:r>
            <a:endParaRPr/>
          </a:p>
          <a:p>
            <a:pPr marL="1371600" lvl="2" indent="-298450" algn="l" rtl="0">
              <a:spcBef>
                <a:spcPts val="0"/>
              </a:spcBef>
              <a:spcAft>
                <a:spcPts val="0"/>
              </a:spcAft>
              <a:buSzPts val="1100"/>
              <a:buChar char="■"/>
            </a:pPr>
            <a:r>
              <a:rPr lang="en"/>
              <a:t>EAD ratio will inherently be higher for reinsurance companies</a:t>
            </a:r>
            <a:endParaRPr/>
          </a:p>
          <a:p>
            <a:pPr marL="1371600" lvl="2" indent="-298450" algn="l" rtl="0">
              <a:spcBef>
                <a:spcPts val="0"/>
              </a:spcBef>
              <a:spcAft>
                <a:spcPts val="0"/>
              </a:spcAft>
              <a:buSzPts val="1100"/>
              <a:buChar char="■"/>
            </a:pPr>
            <a:r>
              <a:rPr lang="en"/>
              <a:t>In addition to relying on number of exposure units, the ratio also depends directly on number of expected claims</a:t>
            </a:r>
            <a:endParaRPr/>
          </a:p>
          <a:p>
            <a:pPr marL="1371600" lvl="2" indent="-298450" algn="l" rtl="0">
              <a:spcBef>
                <a:spcPts val="0"/>
              </a:spcBef>
              <a:spcAft>
                <a:spcPts val="0"/>
              </a:spcAft>
              <a:buSzPts val="1100"/>
              <a:buChar char="■"/>
            </a:pPr>
            <a:r>
              <a:rPr lang="en"/>
              <a:t>What is ‘correct’ threshold? </a:t>
            </a:r>
            <a:endParaRPr/>
          </a:p>
          <a:p>
            <a:pPr marL="1828800" lvl="3" indent="-298450" algn="l" rtl="0">
              <a:spcBef>
                <a:spcPts val="0"/>
              </a:spcBef>
              <a:spcAft>
                <a:spcPts val="0"/>
              </a:spcAft>
              <a:buSzPts val="1100"/>
              <a:buChar char="●"/>
            </a:pPr>
            <a:r>
              <a:rPr lang="en"/>
              <a:t>In testing, base exposure was &gt;90%</a:t>
            </a:r>
            <a:endParaRPr/>
          </a:p>
          <a:p>
            <a:pPr marL="1828800" lvl="3" indent="-298450" algn="l" rtl="0">
              <a:spcBef>
                <a:spcPts val="0"/>
              </a:spcBef>
              <a:spcAft>
                <a:spcPts val="0"/>
              </a:spcAft>
              <a:buSzPts val="1100"/>
              <a:buChar char="●"/>
            </a:pPr>
            <a:r>
              <a:rPr lang="en"/>
              <a:t>Exposure then increased to satisfy risk distribution, found EAD ratio typically reduced by ⅔	</a:t>
            </a:r>
            <a:endParaRPr/>
          </a:p>
          <a:p>
            <a:pPr marL="1828800" lvl="3" indent="-298450" algn="l" rtl="0">
              <a:spcBef>
                <a:spcPts val="0"/>
              </a:spcBef>
              <a:spcAft>
                <a:spcPts val="0"/>
              </a:spcAft>
              <a:buSzPts val="1100"/>
              <a:buChar char="●"/>
            </a:pPr>
            <a:r>
              <a:rPr lang="en"/>
              <a:t>EAD ratio of 30% guideline, seems reasonable intuitively when models were ran to identify risk distribution</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907185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ec511ba12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7ec511ba1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TO SELF (TAYLOR) - read CAS monograph </a:t>
            </a:r>
            <a:r>
              <a:rPr lang="en" u="sng">
                <a:solidFill>
                  <a:schemeClr val="hlink"/>
                </a:solidFill>
                <a:hlinkClick r:id="rId3"/>
              </a:rPr>
              <a:t>https://www.casact.org/pubs/monographs/papers/01-Meyers.PDF</a:t>
            </a:r>
            <a:endParaRPr/>
          </a:p>
          <a:p>
            <a:pPr marL="0" lvl="0" indent="0" algn="l" rtl="0">
              <a:spcBef>
                <a:spcPts val="0"/>
              </a:spcBef>
              <a:spcAft>
                <a:spcPts val="0"/>
              </a:spcAft>
              <a:buNone/>
            </a:pPr>
            <a:endParaRPr/>
          </a:p>
          <a:p>
            <a:pPr marL="0" lvl="0" indent="0" algn="l" rtl="0">
              <a:spcBef>
                <a:spcPts val="0"/>
              </a:spcBef>
              <a:spcAft>
                <a:spcPts val="0"/>
              </a:spcAft>
              <a:buNone/>
            </a:pPr>
            <a:r>
              <a:rPr lang="en"/>
              <a:t>Use this slide to conclude/wrap up</a:t>
            </a:r>
            <a:endParaRPr/>
          </a:p>
        </p:txBody>
      </p:sp>
    </p:spTree>
    <p:extLst>
      <p:ext uri="{BB962C8B-B14F-4D97-AF65-F5344CB8AC3E}">
        <p14:creationId xmlns:p14="http://schemas.microsoft.com/office/powerpoint/2010/main" val="4144350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ec511ba12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ec511ba1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885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16b8bb8e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16b8bb8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517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ec511ba1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ec511ba1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SWJ</a:t>
            </a:r>
            <a:endParaRPr/>
          </a:p>
        </p:txBody>
      </p:sp>
    </p:spTree>
    <p:extLst>
      <p:ext uri="{BB962C8B-B14F-4D97-AF65-F5344CB8AC3E}">
        <p14:creationId xmlns:p14="http://schemas.microsoft.com/office/powerpoint/2010/main" val="325113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04c1cda76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04c1cda7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SWJ</a:t>
            </a:r>
            <a:endParaRPr/>
          </a:p>
          <a:p>
            <a:pPr marL="0" lvl="0" indent="0" algn="l" rtl="0">
              <a:spcBef>
                <a:spcPts val="0"/>
              </a:spcBef>
              <a:spcAft>
                <a:spcPts val="0"/>
              </a:spcAft>
              <a:buNone/>
            </a:pPr>
            <a:endParaRPr/>
          </a:p>
          <a:p>
            <a:pPr marL="0" lvl="0" indent="0" algn="l" rtl="0">
              <a:spcBef>
                <a:spcPts val="0"/>
              </a:spcBef>
              <a:spcAft>
                <a:spcPts val="0"/>
              </a:spcAft>
              <a:buNone/>
            </a:pPr>
            <a:r>
              <a:rPr lang="en"/>
              <a:t>Mani I think it would be good to chime in here where you feel comfortable</a:t>
            </a:r>
            <a:endParaRPr/>
          </a:p>
          <a:p>
            <a:pPr marL="0" lvl="0" indent="0" algn="l" rtl="0">
              <a:spcBef>
                <a:spcPts val="0"/>
              </a:spcBef>
              <a:spcAft>
                <a:spcPts val="0"/>
              </a:spcAft>
              <a:buNone/>
            </a:pPr>
            <a:endParaRPr/>
          </a:p>
          <a:p>
            <a:pPr marL="0" lvl="0" indent="0" algn="l" rtl="0">
              <a:spcBef>
                <a:spcPts val="0"/>
              </a:spcBef>
              <a:spcAft>
                <a:spcPts val="0"/>
              </a:spcAft>
              <a:buNone/>
            </a:pPr>
            <a:r>
              <a:rPr lang="en"/>
              <a:t>Going from most theoretical → most practical</a:t>
            </a:r>
            <a:endParaRPr/>
          </a:p>
          <a:p>
            <a:pPr marL="0" lvl="0" indent="0" algn="l" rtl="0">
              <a:spcBef>
                <a:spcPts val="0"/>
              </a:spcBef>
              <a:spcAft>
                <a:spcPts val="0"/>
              </a:spcAft>
              <a:buNone/>
            </a:pPr>
            <a:endParaRPr/>
          </a:p>
          <a:p>
            <a:pPr marL="0" lvl="0" indent="0" algn="l" rtl="0">
              <a:spcBef>
                <a:spcPts val="0"/>
              </a:spcBef>
              <a:spcAft>
                <a:spcPts val="0"/>
              </a:spcAft>
              <a:buNone/>
            </a:pPr>
            <a:r>
              <a:rPr lang="en"/>
              <a:t>Uniform Number Generation</a:t>
            </a:r>
            <a:endParaRPr/>
          </a:p>
          <a:p>
            <a:pPr marL="0" lvl="0" indent="0" algn="l" rtl="0">
              <a:spcBef>
                <a:spcPts val="0"/>
              </a:spcBef>
              <a:spcAft>
                <a:spcPts val="0"/>
              </a:spcAft>
              <a:buNone/>
            </a:pPr>
            <a:endParaRPr/>
          </a:p>
          <a:p>
            <a:pPr marL="0" lvl="0" indent="0" algn="l" rtl="0">
              <a:spcBef>
                <a:spcPts val="0"/>
              </a:spcBef>
              <a:spcAft>
                <a:spcPts val="0"/>
              </a:spcAft>
              <a:buNone/>
            </a:pPr>
            <a:r>
              <a:rPr lang="en"/>
              <a:t>Inverse Transform Method</a:t>
            </a:r>
            <a:endParaRPr/>
          </a:p>
          <a:p>
            <a:pPr marL="0" lvl="0" indent="0" algn="l" rtl="0">
              <a:spcBef>
                <a:spcPts val="0"/>
              </a:spcBef>
              <a:spcAft>
                <a:spcPts val="0"/>
              </a:spcAft>
              <a:buNone/>
            </a:pPr>
            <a:endParaRPr/>
          </a:p>
          <a:p>
            <a:pPr marL="0" lvl="0" indent="0" algn="l" rtl="0">
              <a:spcBef>
                <a:spcPts val="0"/>
              </a:spcBef>
              <a:spcAft>
                <a:spcPts val="0"/>
              </a:spcAft>
              <a:buNone/>
            </a:pPr>
            <a:r>
              <a:rPr lang="en"/>
              <a:t>Acceptance Rejection Method</a:t>
            </a:r>
            <a:endParaRPr/>
          </a:p>
          <a:p>
            <a:pPr marL="0" lvl="0" indent="0" algn="l" rtl="0">
              <a:spcBef>
                <a:spcPts val="0"/>
              </a:spcBef>
              <a:spcAft>
                <a:spcPts val="0"/>
              </a:spcAft>
              <a:buNone/>
            </a:pPr>
            <a:endParaRPr/>
          </a:p>
          <a:p>
            <a:pPr marL="0" lvl="0" indent="0" algn="l" rtl="0">
              <a:spcBef>
                <a:spcPts val="0"/>
              </a:spcBef>
              <a:spcAft>
                <a:spcPts val="0"/>
              </a:spcAft>
              <a:buNone/>
            </a:pPr>
            <a:r>
              <a:rPr lang="en"/>
              <a:t>Monte Carlo</a:t>
            </a:r>
            <a:endParaRPr/>
          </a:p>
        </p:txBody>
      </p:sp>
    </p:spTree>
    <p:extLst>
      <p:ext uri="{BB962C8B-B14F-4D97-AF65-F5344CB8AC3E}">
        <p14:creationId xmlns:p14="http://schemas.microsoft.com/office/powerpoint/2010/main" val="228719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04c1cda76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04c1cda7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i="1" dirty="0">
                <a:solidFill>
                  <a:srgbClr val="666666"/>
                </a:solidFill>
                <a:highlight>
                  <a:srgbClr val="FFFFFF"/>
                </a:highlight>
              </a:rPr>
              <a:t>From IRMI: “Simulation Risk Modeling Method — a risk modeling method that requires a large number of computer-generated "trials" to approximate an answer. These methods are relatively robust and flexible, can accommodate complex relationships (e.g., so-called path-dependent relationships commonly found in options pricing), and depend less on simplifying assumptions and standardized probability distributions. The principal advantage over analytic methods is the ability to model virtually any real-world situation to a desired degree of precision. Often called Monte Carlo method.”</a:t>
            </a:r>
            <a:endParaRPr sz="900" i="1" dirty="0">
              <a:solidFill>
                <a:srgbClr val="666666"/>
              </a:solidFill>
              <a:highlight>
                <a:srgbClr val="FFFFFF"/>
              </a:highlight>
            </a:endParaRPr>
          </a:p>
          <a:p>
            <a:pPr marL="0" lvl="0" indent="0" algn="l" rtl="0">
              <a:spcBef>
                <a:spcPts val="0"/>
              </a:spcBef>
              <a:spcAft>
                <a:spcPts val="0"/>
              </a:spcAft>
              <a:buNone/>
            </a:pPr>
            <a:endParaRPr sz="900" i="1" dirty="0">
              <a:solidFill>
                <a:srgbClr val="666666"/>
              </a:solidFill>
              <a:highlight>
                <a:srgbClr val="FFFFFF"/>
              </a:highlight>
            </a:endParaRPr>
          </a:p>
          <a:p>
            <a:pPr marL="0" lvl="0" indent="0" algn="l" rtl="0">
              <a:spcBef>
                <a:spcPts val="0"/>
              </a:spcBef>
              <a:spcAft>
                <a:spcPts val="0"/>
              </a:spcAft>
              <a:buNone/>
            </a:pPr>
            <a:r>
              <a:rPr lang="en" sz="900" dirty="0">
                <a:solidFill>
                  <a:srgbClr val="666666"/>
                </a:solidFill>
                <a:highlight>
                  <a:srgbClr val="FFFFFF"/>
                </a:highlight>
              </a:rPr>
              <a:t>Stanislaw Ulam</a:t>
            </a:r>
            <a:endParaRPr sz="900" dirty="0">
              <a:solidFill>
                <a:srgbClr val="666666"/>
              </a:solidFill>
              <a:highlight>
                <a:srgbClr val="FFFFFF"/>
              </a:highlight>
            </a:endParaRPr>
          </a:p>
          <a:p>
            <a:pPr marL="457200" lvl="0" indent="-295275" algn="l" rtl="0">
              <a:spcBef>
                <a:spcPts val="0"/>
              </a:spcBef>
              <a:spcAft>
                <a:spcPts val="0"/>
              </a:spcAft>
              <a:buClr>
                <a:srgbClr val="666666"/>
              </a:buClr>
              <a:buSzPts val="1050"/>
              <a:buChar char="●"/>
            </a:pPr>
            <a:r>
              <a:rPr lang="en" sz="900" dirty="0">
                <a:solidFill>
                  <a:srgbClr val="666666"/>
                </a:solidFill>
                <a:highlight>
                  <a:srgbClr val="FFFFFF"/>
                </a:highlight>
              </a:rPr>
              <a:t>Polish Scientist</a:t>
            </a:r>
            <a:endParaRPr sz="900" dirty="0">
              <a:solidFill>
                <a:srgbClr val="666666"/>
              </a:solidFill>
              <a:highlight>
                <a:srgbClr val="FFFFFF"/>
              </a:highlight>
            </a:endParaRPr>
          </a:p>
          <a:p>
            <a:pPr marL="457200" lvl="0" indent="-295275" algn="l" rtl="0">
              <a:spcBef>
                <a:spcPts val="0"/>
              </a:spcBef>
              <a:spcAft>
                <a:spcPts val="0"/>
              </a:spcAft>
              <a:buClr>
                <a:srgbClr val="666666"/>
              </a:buClr>
              <a:buSzPts val="1050"/>
              <a:buChar char="●"/>
            </a:pPr>
            <a:r>
              <a:rPr lang="en" sz="900" dirty="0">
                <a:solidFill>
                  <a:srgbClr val="666666"/>
                </a:solidFill>
                <a:highlight>
                  <a:srgbClr val="FFFFFF"/>
                </a:highlight>
              </a:rPr>
              <a:t>Manhattan Project</a:t>
            </a:r>
            <a:endParaRPr sz="900" dirty="0">
              <a:solidFill>
                <a:srgbClr val="666666"/>
              </a:solidFill>
              <a:highlight>
                <a:srgbClr val="FFFFFF"/>
              </a:highlight>
            </a:endParaRPr>
          </a:p>
          <a:p>
            <a:pPr marL="457200" lvl="0" indent="-295275" algn="l" rtl="0">
              <a:spcBef>
                <a:spcPts val="0"/>
              </a:spcBef>
              <a:spcAft>
                <a:spcPts val="0"/>
              </a:spcAft>
              <a:buClr>
                <a:srgbClr val="666666"/>
              </a:buClr>
              <a:buSzPts val="1050"/>
              <a:buChar char="●"/>
            </a:pPr>
            <a:r>
              <a:rPr lang="en" sz="900" dirty="0">
                <a:solidFill>
                  <a:srgbClr val="666666"/>
                </a:solidFill>
                <a:highlight>
                  <a:srgbClr val="FFFFFF"/>
                </a:highlight>
              </a:rPr>
              <a:t>Created monte carlo - bored while sick and wanted to estimate probability of winning Solitaire</a:t>
            </a:r>
            <a:endParaRPr sz="900" dirty="0">
              <a:solidFill>
                <a:srgbClr val="666666"/>
              </a:solidFill>
              <a:highlight>
                <a:srgbClr val="FFFFFF"/>
              </a:highlight>
            </a:endParaRPr>
          </a:p>
          <a:p>
            <a:pPr marL="457200" lvl="0" indent="-295275" algn="l" rtl="0">
              <a:spcBef>
                <a:spcPts val="0"/>
              </a:spcBef>
              <a:spcAft>
                <a:spcPts val="0"/>
              </a:spcAft>
              <a:buClr>
                <a:srgbClr val="666666"/>
              </a:buClr>
              <a:buSzPts val="1050"/>
              <a:buChar char="●"/>
            </a:pPr>
            <a:r>
              <a:rPr lang="en" sz="900" dirty="0">
                <a:solidFill>
                  <a:srgbClr val="666666"/>
                </a:solidFill>
                <a:highlight>
                  <a:srgbClr val="FFFFFF"/>
                </a:highlight>
              </a:rPr>
              <a:t>Assistant professor at UW Madison</a:t>
            </a:r>
            <a:endParaRPr sz="900" dirty="0">
              <a:solidFill>
                <a:srgbClr val="666666"/>
              </a:solidFill>
              <a:highlight>
                <a:srgbClr val="FFFFFF"/>
              </a:highlight>
            </a:endParaRPr>
          </a:p>
          <a:p>
            <a:pPr marL="457200" lvl="0" indent="-295275" algn="l" rtl="0">
              <a:spcBef>
                <a:spcPts val="0"/>
              </a:spcBef>
              <a:spcAft>
                <a:spcPts val="0"/>
              </a:spcAft>
              <a:buClr>
                <a:srgbClr val="666666"/>
              </a:buClr>
              <a:buSzPts val="1050"/>
              <a:buChar char="●"/>
            </a:pPr>
            <a:r>
              <a:rPr lang="en" sz="900" dirty="0">
                <a:solidFill>
                  <a:srgbClr val="666666"/>
                </a:solidFill>
                <a:highlight>
                  <a:srgbClr val="FFFFFF"/>
                </a:highlight>
              </a:rPr>
              <a:t>Made substantial advancements in ergodic theory</a:t>
            </a:r>
            <a:endParaRPr sz="900" dirty="0">
              <a:solidFill>
                <a:srgbClr val="666666"/>
              </a:solidFill>
              <a:highlight>
                <a:srgbClr val="FFFFFF"/>
              </a:highlight>
            </a:endParaRPr>
          </a:p>
          <a:p>
            <a:pPr marL="0" lvl="0" indent="0" algn="l" rtl="0">
              <a:spcBef>
                <a:spcPts val="0"/>
              </a:spcBef>
              <a:spcAft>
                <a:spcPts val="0"/>
              </a:spcAft>
              <a:buNone/>
            </a:pPr>
            <a:endParaRPr sz="900" dirty="0">
              <a:solidFill>
                <a:srgbClr val="666666"/>
              </a:solidFill>
              <a:highlight>
                <a:srgbClr val="FFFFFF"/>
              </a:highlight>
            </a:endParaRPr>
          </a:p>
          <a:p>
            <a:pPr marL="0" lvl="0" indent="0" algn="l" rtl="0">
              <a:spcBef>
                <a:spcPts val="0"/>
              </a:spcBef>
              <a:spcAft>
                <a:spcPts val="0"/>
              </a:spcAft>
              <a:buNone/>
            </a:pPr>
            <a:r>
              <a:rPr lang="en" sz="900" dirty="0">
                <a:solidFill>
                  <a:srgbClr val="666666"/>
                </a:solidFill>
                <a:highlight>
                  <a:srgbClr val="FFFFFF"/>
                </a:highlight>
              </a:rPr>
              <a:t>ENIAC</a:t>
            </a:r>
            <a:endParaRPr sz="900" dirty="0">
              <a:solidFill>
                <a:srgbClr val="666666"/>
              </a:solidFill>
              <a:highlight>
                <a:srgbClr val="FFFFFF"/>
              </a:highlight>
            </a:endParaRPr>
          </a:p>
          <a:p>
            <a:pPr marL="457200" lvl="0" indent="-295275" algn="l" rtl="0">
              <a:spcBef>
                <a:spcPts val="0"/>
              </a:spcBef>
              <a:spcAft>
                <a:spcPts val="0"/>
              </a:spcAft>
              <a:buClr>
                <a:srgbClr val="666666"/>
              </a:buClr>
              <a:buSzPts val="1050"/>
              <a:buChar char="●"/>
            </a:pPr>
            <a:r>
              <a:rPr lang="en" sz="900" dirty="0">
                <a:solidFill>
                  <a:srgbClr val="666666"/>
                </a:solidFill>
                <a:highlight>
                  <a:srgbClr val="FFFFFF"/>
                </a:highlight>
              </a:rPr>
              <a:t>Electronic Numerical Integrator and Computer</a:t>
            </a:r>
            <a:endParaRPr sz="900" dirty="0">
              <a:solidFill>
                <a:srgbClr val="666666"/>
              </a:solidFill>
              <a:highlight>
                <a:srgbClr val="FFFFFF"/>
              </a:highlight>
            </a:endParaRPr>
          </a:p>
          <a:p>
            <a:pPr marL="457200" lvl="0" indent="-295275" algn="l" rtl="0">
              <a:spcBef>
                <a:spcPts val="0"/>
              </a:spcBef>
              <a:spcAft>
                <a:spcPts val="0"/>
              </a:spcAft>
              <a:buClr>
                <a:srgbClr val="666666"/>
              </a:buClr>
              <a:buSzPts val="1050"/>
              <a:buChar char="●"/>
            </a:pPr>
            <a:r>
              <a:rPr lang="en" sz="900" dirty="0">
                <a:solidFill>
                  <a:srgbClr val="666666"/>
                </a:solidFill>
                <a:highlight>
                  <a:srgbClr val="FFFFFF"/>
                </a:highlight>
              </a:rPr>
              <a:t>Designed primarily for military purposes for United States Army’s Ballistic Laboratory</a:t>
            </a:r>
            <a:endParaRPr sz="900" dirty="0">
              <a:solidFill>
                <a:srgbClr val="666666"/>
              </a:solidFill>
              <a:highlight>
                <a:srgbClr val="FFFFFF"/>
              </a:highlight>
            </a:endParaRPr>
          </a:p>
          <a:p>
            <a:pPr marL="457200" lvl="0" indent="-295275" algn="l" rtl="0">
              <a:spcBef>
                <a:spcPts val="0"/>
              </a:spcBef>
              <a:spcAft>
                <a:spcPts val="0"/>
              </a:spcAft>
              <a:buClr>
                <a:srgbClr val="666666"/>
              </a:buClr>
              <a:buSzPts val="1050"/>
              <a:buChar char="●"/>
            </a:pPr>
            <a:r>
              <a:rPr lang="en" sz="900" dirty="0">
                <a:solidFill>
                  <a:srgbClr val="666666"/>
                </a:solidFill>
                <a:highlight>
                  <a:srgbClr val="FFFFFF"/>
                </a:highlight>
              </a:rPr>
              <a:t>Would take a few hours to run a simulation...now takes a few microseconds</a:t>
            </a:r>
            <a:endParaRPr sz="900" dirty="0">
              <a:solidFill>
                <a:srgbClr val="666666"/>
              </a:solidFill>
              <a:highlight>
                <a:srgbClr val="FFFFFF"/>
              </a:highlight>
            </a:endParaRPr>
          </a:p>
        </p:txBody>
      </p:sp>
    </p:spTree>
    <p:extLst>
      <p:ext uri="{BB962C8B-B14F-4D97-AF65-F5344CB8AC3E}">
        <p14:creationId xmlns:p14="http://schemas.microsoft.com/office/powerpoint/2010/main" val="390987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10b53add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10b53ad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spcBef>
                <a:spcPts val="0"/>
              </a:spcBef>
              <a:spcAft>
                <a:spcPts val="0"/>
              </a:spcAft>
              <a:buClr>
                <a:srgbClr val="666666"/>
              </a:buClr>
              <a:buSzPts val="1050"/>
              <a:buChar char="●"/>
            </a:pPr>
            <a:r>
              <a:rPr lang="en" u="sng">
                <a:solidFill>
                  <a:schemeClr val="hlink"/>
                </a:solidFill>
                <a:hlinkClick r:id="rId3"/>
              </a:rPr>
              <a:t>https://towardsdatascience.com/an-overview-of-monte-carlo-methods-675384eb1694</a:t>
            </a:r>
            <a:endParaRPr sz="1050">
              <a:solidFill>
                <a:srgbClr val="666666"/>
              </a:solidFill>
              <a:highlight>
                <a:srgbClr val="FFFFFF"/>
              </a:highlight>
            </a:endParaRPr>
          </a:p>
          <a:p>
            <a:pPr marL="457200" lvl="0" indent="-295275" algn="l" rtl="0">
              <a:spcBef>
                <a:spcPts val="0"/>
              </a:spcBef>
              <a:spcAft>
                <a:spcPts val="0"/>
              </a:spcAft>
              <a:buClr>
                <a:srgbClr val="666666"/>
              </a:buClr>
              <a:buSzPts val="1050"/>
              <a:buChar char="●"/>
            </a:pPr>
            <a:endParaRPr sz="1050">
              <a:solidFill>
                <a:srgbClr val="666666"/>
              </a:solidFill>
              <a:highlight>
                <a:srgbClr val="FFFFFF"/>
              </a:highlight>
            </a:endParaRPr>
          </a:p>
        </p:txBody>
      </p:sp>
    </p:spTree>
    <p:extLst>
      <p:ext uri="{BB962C8B-B14F-4D97-AF65-F5344CB8AC3E}">
        <p14:creationId xmlns:p14="http://schemas.microsoft.com/office/powerpoint/2010/main" val="404578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0f4c73951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0f4c7395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disadvantages:</a:t>
            </a:r>
            <a:endParaRPr/>
          </a:p>
          <a:p>
            <a:pPr marL="0" lvl="0" indent="0" algn="l" rtl="0">
              <a:spcBef>
                <a:spcPts val="0"/>
              </a:spcBef>
              <a:spcAft>
                <a:spcPts val="0"/>
              </a:spcAft>
              <a:buNone/>
            </a:pPr>
            <a:r>
              <a:rPr lang="en"/>
              <a:t>Choice of parameters and distributions used, results will heavily rely on these (could also be an advantage)</a:t>
            </a:r>
            <a:endParaRPr/>
          </a:p>
          <a:p>
            <a:pPr marL="0" lvl="0" indent="0" algn="l" rtl="0">
              <a:spcBef>
                <a:spcPts val="0"/>
              </a:spcBef>
              <a:spcAft>
                <a:spcPts val="0"/>
              </a:spcAft>
              <a:buNone/>
            </a:pPr>
            <a:endParaRPr/>
          </a:p>
          <a:p>
            <a:pPr marL="0" lvl="0" indent="0" algn="l" rtl="0">
              <a:spcBef>
                <a:spcPts val="0"/>
              </a:spcBef>
              <a:spcAft>
                <a:spcPts val="0"/>
              </a:spcAft>
              <a:buNone/>
            </a:pPr>
            <a:r>
              <a:rPr lang="en"/>
              <a:t>Should expand more on this slide</a:t>
            </a:r>
            <a:endParaRPr/>
          </a:p>
        </p:txBody>
      </p:sp>
    </p:spTree>
    <p:extLst>
      <p:ext uri="{BB962C8B-B14F-4D97-AF65-F5344CB8AC3E}">
        <p14:creationId xmlns:p14="http://schemas.microsoft.com/office/powerpoint/2010/main" val="1088443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ec511ba12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ec511ba1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rgbClr val="323232"/>
              </a:solidFill>
              <a:highlight>
                <a:srgbClr val="FFFFFF"/>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9554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154034099_2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154034099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850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79639" y="2939650"/>
            <a:ext cx="7029014" cy="1177780"/>
          </a:xfrm>
        </p:spPr>
        <p:txBody>
          <a:bodyPr anchor="b">
            <a:normAutofit/>
          </a:bodyPr>
          <a:lstStyle>
            <a:lvl1pPr>
              <a:defRPr sz="3600" b="1" baseline="0">
                <a:solidFill>
                  <a:srgbClr val="4D4D4D"/>
                </a:solidFill>
                <a:latin typeface="Calibri" pitchFamily="34" charset="0"/>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1063107" y="4402068"/>
            <a:ext cx="7029015" cy="933882"/>
          </a:xfrm>
        </p:spPr>
        <p:txBody>
          <a:bodyPr>
            <a:normAutofit/>
          </a:bodyPr>
          <a:lstStyle>
            <a:lvl1pPr marL="0" indent="0" algn="ctr">
              <a:buNone/>
              <a:defRPr sz="2400" baseline="0">
                <a:solidFill>
                  <a:srgbClr val="F36C2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endParaRPr lang="en-US" dirty="0"/>
          </a:p>
        </p:txBody>
      </p:sp>
      <p:sp>
        <p:nvSpPr>
          <p:cNvPr id="4" name="Rectangle 3"/>
          <p:cNvSpPr/>
          <p:nvPr userDrawn="1"/>
        </p:nvSpPr>
        <p:spPr>
          <a:xfrm>
            <a:off x="4495800" y="6553200"/>
            <a:ext cx="4648200" cy="304800"/>
          </a:xfrm>
          <a:prstGeom prst="rect">
            <a:avLst/>
          </a:prstGeom>
          <a:solidFill>
            <a:srgbClr val="8D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943659" y="6553200"/>
            <a:ext cx="2438399" cy="304800"/>
          </a:xfrm>
          <a:prstGeom prst="rect">
            <a:avLst/>
          </a:prstGeom>
          <a:solidFill>
            <a:srgbClr val="8B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553200"/>
            <a:ext cx="1829918" cy="304800"/>
          </a:xfrm>
          <a:prstGeom prst="rect">
            <a:avLst/>
          </a:prstGeom>
          <a:solidFill>
            <a:srgbClr val="72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4610" y="357735"/>
            <a:ext cx="2786011" cy="2791238"/>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t="15697" b="15732"/>
          <a:stretch/>
        </p:blipFill>
        <p:spPr>
          <a:xfrm>
            <a:off x="304800" y="5401694"/>
            <a:ext cx="1905000" cy="870858"/>
          </a:xfrm>
          <a:prstGeom prst="rect">
            <a:avLst/>
          </a:prstGeom>
        </p:spPr>
      </p:pic>
      <p:sp>
        <p:nvSpPr>
          <p:cNvPr id="9" name="Subtitle 2"/>
          <p:cNvSpPr txBox="1">
            <a:spLocks/>
          </p:cNvSpPr>
          <p:nvPr userDrawn="1"/>
        </p:nvSpPr>
        <p:spPr>
          <a:xfrm>
            <a:off x="1257300" y="5788333"/>
            <a:ext cx="7029015" cy="5634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baseline="0">
                <a:solidFill>
                  <a:srgbClr val="F36C21"/>
                </a:solidFill>
                <a:latin typeface="Calibr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b="1" dirty="0" smtClean="0">
                <a:solidFill>
                  <a:srgbClr val="4D4D4D"/>
                </a:solidFill>
              </a:rPr>
              <a:t>April 9, 2020</a:t>
            </a:r>
            <a:endParaRPr lang="en-US" b="1" dirty="0">
              <a:solidFill>
                <a:srgbClr val="4D4D4D"/>
              </a:solidFill>
            </a:endParaRPr>
          </a:p>
        </p:txBody>
      </p:sp>
    </p:spTree>
    <p:extLst>
      <p:ext uri="{BB962C8B-B14F-4D97-AF65-F5344CB8AC3E}">
        <p14:creationId xmlns:p14="http://schemas.microsoft.com/office/powerpoint/2010/main" val="688581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Custom Layout">
  <p:cSld name="6_Custom Layout">
    <p:spTree>
      <p:nvGrpSpPr>
        <p:cNvPr id="1" name="Shape 46"/>
        <p:cNvGrpSpPr/>
        <p:nvPr/>
      </p:nvGrpSpPr>
      <p:grpSpPr>
        <a:xfrm>
          <a:off x="0" y="0"/>
          <a:ext cx="0" cy="0"/>
          <a:chOff x="0" y="0"/>
          <a:chExt cx="0" cy="0"/>
        </a:xfrm>
      </p:grpSpPr>
      <p:sp>
        <p:nvSpPr>
          <p:cNvPr id="47" name="Google Shape;47;p6"/>
          <p:cNvSpPr txBox="1">
            <a:spLocks noGrp="1"/>
          </p:cNvSpPr>
          <p:nvPr>
            <p:ph type="ctrTitle"/>
          </p:nvPr>
        </p:nvSpPr>
        <p:spPr>
          <a:xfrm>
            <a:off x="363173" y="199489"/>
            <a:ext cx="8364900" cy="58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200"/>
              <a:buFont typeface="Calibri"/>
              <a:buNone/>
              <a:defRPr sz="3200" b="1"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6"/>
          <p:cNvPicPr preferRelativeResize="0"/>
          <p:nvPr/>
        </p:nvPicPr>
        <p:blipFill rotWithShape="1">
          <a:blip r:embed="rId2">
            <a:alphaModFix/>
          </a:blip>
          <a:srcRect t="15697" b="15732"/>
          <a:stretch/>
        </p:blipFill>
        <p:spPr>
          <a:xfrm>
            <a:off x="7113732" y="5705590"/>
            <a:ext cx="1675813" cy="766087"/>
          </a:xfrm>
          <a:prstGeom prst="rect">
            <a:avLst/>
          </a:prstGeom>
          <a:noFill/>
          <a:ln>
            <a:noFill/>
          </a:ln>
        </p:spPr>
      </p:pic>
      <p:pic>
        <p:nvPicPr>
          <p:cNvPr id="49" name="Google Shape;49;p6"/>
          <p:cNvPicPr preferRelativeResize="0"/>
          <p:nvPr/>
        </p:nvPicPr>
        <p:blipFill rotWithShape="1">
          <a:blip r:embed="rId3">
            <a:alphaModFix/>
          </a:blip>
          <a:srcRect/>
          <a:stretch/>
        </p:blipFill>
        <p:spPr>
          <a:xfrm>
            <a:off x="301593" y="5642459"/>
            <a:ext cx="759791" cy="1014955"/>
          </a:xfrm>
          <a:prstGeom prst="rect">
            <a:avLst/>
          </a:prstGeom>
          <a:noFill/>
          <a:ln>
            <a:noFill/>
          </a:ln>
        </p:spPr>
      </p:pic>
      <p:sp>
        <p:nvSpPr>
          <p:cNvPr id="50" name="Google Shape;50;p6"/>
          <p:cNvSpPr txBox="1"/>
          <p:nvPr/>
        </p:nvSpPr>
        <p:spPr>
          <a:xfrm>
            <a:off x="8373455" y="6477000"/>
            <a:ext cx="341700" cy="294800"/>
          </a:xfrm>
          <a:prstGeom prst="rect">
            <a:avLst/>
          </a:prstGeom>
          <a:noFill/>
          <a:ln>
            <a:noFill/>
          </a:ln>
        </p:spPr>
        <p:txBody>
          <a:bodyPr spcFirstLastPara="1" wrap="square" lIns="91425" tIns="45700" rIns="91425" bIns="45700" anchor="t" anchorCtr="0">
            <a:noAutofit/>
          </a:bodyPr>
          <a:lstStyle/>
          <a:p>
            <a:pPr marL="0" marR="0" lvl="0" indent="0" algn="r" rtl="0">
              <a:lnSpc>
                <a:spcPct val="150000"/>
              </a:lnSpc>
              <a:spcBef>
                <a:spcPts val="0"/>
              </a:spcBef>
              <a:spcAft>
                <a:spcPts val="0"/>
              </a:spcAft>
              <a:buClr>
                <a:srgbClr val="E98A42"/>
              </a:buClr>
              <a:buSzPts val="1000"/>
              <a:buFont typeface="Arial"/>
              <a:buNone/>
            </a:pPr>
            <a:fld id="{00000000-1234-1234-1234-123412341234}" type="slidenum">
              <a:rPr lang="en" sz="1000" b="0" i="0" u="none" strike="noStrike" cap="none">
                <a:solidFill>
                  <a:schemeClr val="dk1"/>
                </a:solidFill>
                <a:latin typeface="Arial"/>
                <a:ea typeface="Arial"/>
                <a:cs typeface="Arial"/>
                <a:sym typeface="Arial"/>
              </a:rPr>
              <a:pPr marL="0" marR="0" lvl="0" indent="0" algn="r" rtl="0">
                <a:lnSpc>
                  <a:spcPct val="150000"/>
                </a:lnSpc>
                <a:spcBef>
                  <a:spcPts val="0"/>
                </a:spcBef>
                <a:spcAft>
                  <a:spcPts val="0"/>
                </a:spcAft>
                <a:buClr>
                  <a:srgbClr val="E98A42"/>
                </a:buClr>
                <a:buSzPts val="1000"/>
                <a:buFont typeface="Arial"/>
                <a:buNone/>
              </a:pPr>
              <a:t>‹#›</a:t>
            </a:fld>
            <a:endParaRPr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987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15697" b="15732"/>
          <a:stretch/>
        </p:blipFill>
        <p:spPr>
          <a:xfrm>
            <a:off x="7113731" y="5705590"/>
            <a:ext cx="1675813" cy="766087"/>
          </a:xfrm>
          <a:prstGeom prst="rect">
            <a:avLst/>
          </a:prstGeom>
        </p:spPr>
      </p:pic>
      <p:sp>
        <p:nvSpPr>
          <p:cNvPr id="8" name="TextBox 7"/>
          <p:cNvSpPr txBox="1"/>
          <p:nvPr userDrawn="1"/>
        </p:nvSpPr>
        <p:spPr>
          <a:xfrm>
            <a:off x="8373455" y="6477000"/>
            <a:ext cx="341760" cy="294632"/>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9" name="Straight Connector 8"/>
          <p:cNvCxnSpPr/>
          <p:nvPr userDrawn="1"/>
        </p:nvCxnSpPr>
        <p:spPr>
          <a:xfrm>
            <a:off x="472440" y="914400"/>
            <a:ext cx="8191500" cy="0"/>
          </a:xfrm>
          <a:prstGeom prst="line">
            <a:avLst/>
          </a:prstGeom>
          <a:ln w="19050">
            <a:solidFill>
              <a:srgbClr val="8D85C0"/>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hasCustomPrompt="1"/>
          </p:nvPr>
        </p:nvSpPr>
        <p:spPr>
          <a:xfrm>
            <a:off x="363173" y="199489"/>
            <a:ext cx="8364791"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10" name="Content Placeholder 10"/>
          <p:cNvSpPr>
            <a:spLocks noGrp="1"/>
          </p:cNvSpPr>
          <p:nvPr>
            <p:ph sz="quarter" idx="11"/>
          </p:nvPr>
        </p:nvSpPr>
        <p:spPr>
          <a:xfrm>
            <a:off x="411718" y="1044537"/>
            <a:ext cx="8267700" cy="5105400"/>
          </a:xfrm>
        </p:spPr>
        <p:txBody>
          <a:bodyPr>
            <a:normAutofit/>
          </a:bodyPr>
          <a:lstStyle>
            <a:lvl1pPr>
              <a:buClr>
                <a:srgbClr val="FF6900"/>
              </a:buClr>
              <a:defRPr sz="2400">
                <a:latin typeface="Calibri" pitchFamily="34" charset="0"/>
              </a:defRPr>
            </a:lvl1pPr>
            <a:lvl2pPr>
              <a:buClr>
                <a:srgbClr val="8BA9D8"/>
              </a:buClr>
              <a:defRPr sz="2200">
                <a:latin typeface="Calibri" pitchFamily="34" charset="0"/>
              </a:defRPr>
            </a:lvl2pPr>
            <a:lvl3pPr>
              <a:buClr>
                <a:srgbClr val="8BA9D8"/>
              </a:buClr>
              <a:defRPr sz="2000">
                <a:latin typeface="Calibri" pitchFamily="34" charset="0"/>
              </a:defRPr>
            </a:lvl3pPr>
            <a:lvl4pPr>
              <a:buClr>
                <a:srgbClr val="8BA9D8"/>
              </a:buClr>
              <a:defRPr sz="1800">
                <a:latin typeface="Calibri" pitchFamily="34" charset="0"/>
              </a:defRPr>
            </a:lvl4pPr>
            <a:lvl5pPr>
              <a:buClr>
                <a:srgbClr val="F36C21"/>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5642459"/>
            <a:ext cx="1013055" cy="1014955"/>
          </a:xfrm>
          <a:prstGeom prst="rect">
            <a:avLst/>
          </a:prstGeom>
        </p:spPr>
      </p:pic>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63173" y="199489"/>
            <a:ext cx="8364791"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cxnSp>
        <p:nvCxnSpPr>
          <p:cNvPr id="6" name="Straight Connector 5"/>
          <p:cNvCxnSpPr/>
          <p:nvPr userDrawn="1"/>
        </p:nvCxnSpPr>
        <p:spPr>
          <a:xfrm>
            <a:off x="472440" y="914400"/>
            <a:ext cx="8191500" cy="0"/>
          </a:xfrm>
          <a:prstGeom prst="line">
            <a:avLst/>
          </a:prstGeom>
          <a:ln w="19050">
            <a:solidFill>
              <a:srgbClr val="8D85C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t="15697" b="15732"/>
          <a:stretch/>
        </p:blipFill>
        <p:spPr>
          <a:xfrm>
            <a:off x="7113731" y="5705590"/>
            <a:ext cx="1675813" cy="76608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1592" y="5642459"/>
            <a:ext cx="1013055" cy="1014955"/>
          </a:xfrm>
          <a:prstGeom prst="rect">
            <a:avLst/>
          </a:prstGeom>
        </p:spPr>
      </p:pic>
      <p:sp>
        <p:nvSpPr>
          <p:cNvPr id="7" name="TextBox 6"/>
          <p:cNvSpPr txBox="1"/>
          <p:nvPr userDrawn="1"/>
        </p:nvSpPr>
        <p:spPr>
          <a:xfrm>
            <a:off x="8373455" y="6477000"/>
            <a:ext cx="341760" cy="294632"/>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spTree>
    <p:extLst>
      <p:ext uri="{BB962C8B-B14F-4D97-AF65-F5344CB8AC3E}">
        <p14:creationId xmlns:p14="http://schemas.microsoft.com/office/powerpoint/2010/main" val="19763135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63173" y="199489"/>
            <a:ext cx="8364791"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t="15697" b="15732"/>
          <a:stretch/>
        </p:blipFill>
        <p:spPr>
          <a:xfrm>
            <a:off x="7113731" y="5705590"/>
            <a:ext cx="1675813" cy="76608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1592" y="5642459"/>
            <a:ext cx="1013055" cy="1014955"/>
          </a:xfrm>
          <a:prstGeom prst="rect">
            <a:avLst/>
          </a:prstGeom>
        </p:spPr>
      </p:pic>
      <p:sp>
        <p:nvSpPr>
          <p:cNvPr id="6" name="TextBox 5"/>
          <p:cNvSpPr txBox="1"/>
          <p:nvPr userDrawn="1"/>
        </p:nvSpPr>
        <p:spPr>
          <a:xfrm>
            <a:off x="8373455" y="6477000"/>
            <a:ext cx="341760" cy="294632"/>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spTree>
    <p:extLst>
      <p:ext uri="{BB962C8B-B14F-4D97-AF65-F5344CB8AC3E}">
        <p14:creationId xmlns:p14="http://schemas.microsoft.com/office/powerpoint/2010/main" val="19763135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438150" y="1371600"/>
            <a:ext cx="8267700" cy="4800600"/>
          </a:xfrm>
        </p:spPr>
        <p:txBody>
          <a:bodyPr>
            <a:normAutofit/>
          </a:bodyPr>
          <a:lstStyle>
            <a:lvl1pPr>
              <a:buClr>
                <a:srgbClr val="FF6900"/>
              </a:buClr>
              <a:defRPr sz="2400">
                <a:latin typeface="Calibri" pitchFamily="34" charset="0"/>
              </a:defRPr>
            </a:lvl1pPr>
            <a:lvl2pPr>
              <a:buClr>
                <a:srgbClr val="8BA9D8"/>
              </a:buClr>
              <a:defRPr sz="2200">
                <a:latin typeface="Calibri" pitchFamily="34" charset="0"/>
              </a:defRPr>
            </a:lvl2pPr>
            <a:lvl3pPr>
              <a:buClr>
                <a:srgbClr val="8BA9D8"/>
              </a:buClr>
              <a:defRPr sz="2000">
                <a:latin typeface="Calibri" pitchFamily="34" charset="0"/>
              </a:defRPr>
            </a:lvl3pPr>
            <a:lvl4pPr>
              <a:buClr>
                <a:srgbClr val="8BA9D8"/>
              </a:buClr>
              <a:defRPr sz="1800">
                <a:latin typeface="Calibri" pitchFamily="34" charset="0"/>
              </a:defRPr>
            </a:lvl4pPr>
            <a:lvl5pPr>
              <a:buClr>
                <a:srgbClr val="F36C21"/>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363173" y="199489"/>
            <a:ext cx="8364791"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10" name="Subtitle 2"/>
          <p:cNvSpPr>
            <a:spLocks noGrp="1"/>
          </p:cNvSpPr>
          <p:nvPr>
            <p:ph type="subTitle" idx="1" hasCustomPrompt="1"/>
          </p:nvPr>
        </p:nvSpPr>
        <p:spPr>
          <a:xfrm>
            <a:off x="362384" y="807720"/>
            <a:ext cx="8365581" cy="400110"/>
          </a:xfrm>
          <a:prstGeom prst="rect">
            <a:avLst/>
          </a:prstGeom>
        </p:spPr>
        <p:txBody>
          <a:bodyPr wrap="square">
            <a:spAutoFit/>
          </a:bodyPr>
          <a:lstStyle>
            <a:lvl1pPr marL="0" indent="0" algn="l">
              <a:buNone/>
              <a:defRPr sz="2000">
                <a:solidFill>
                  <a:srgbClr val="FF69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Subtitle</a:t>
            </a:r>
            <a:endParaRPr lang="en-US" dirty="0"/>
          </a:p>
        </p:txBody>
      </p:sp>
      <p:cxnSp>
        <p:nvCxnSpPr>
          <p:cNvPr id="8" name="Straight Connector 7"/>
          <p:cNvCxnSpPr/>
          <p:nvPr userDrawn="1"/>
        </p:nvCxnSpPr>
        <p:spPr>
          <a:xfrm>
            <a:off x="472440" y="1295400"/>
            <a:ext cx="8191500" cy="0"/>
          </a:xfrm>
          <a:prstGeom prst="line">
            <a:avLst/>
          </a:prstGeom>
          <a:ln w="19050">
            <a:solidFill>
              <a:srgbClr val="8D85C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15697" b="15732"/>
          <a:stretch/>
        </p:blipFill>
        <p:spPr>
          <a:xfrm>
            <a:off x="7113731" y="5705590"/>
            <a:ext cx="1675813" cy="76608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1592" y="5642459"/>
            <a:ext cx="1013055" cy="1014955"/>
          </a:xfrm>
          <a:prstGeom prst="rect">
            <a:avLst/>
          </a:prstGeom>
        </p:spPr>
      </p:pic>
      <p:sp>
        <p:nvSpPr>
          <p:cNvPr id="9" name="TextBox 8"/>
          <p:cNvSpPr txBox="1"/>
          <p:nvPr userDrawn="1"/>
        </p:nvSpPr>
        <p:spPr>
          <a:xfrm>
            <a:off x="8373455" y="6477000"/>
            <a:ext cx="341760" cy="294632"/>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Content Placeholder 10"/>
          <p:cNvSpPr>
            <a:spLocks noGrp="1"/>
          </p:cNvSpPr>
          <p:nvPr>
            <p:ph sz="quarter" idx="10" hasCustomPrompt="1"/>
          </p:nvPr>
        </p:nvSpPr>
        <p:spPr>
          <a:xfrm>
            <a:off x="438150" y="1066800"/>
            <a:ext cx="4057650" cy="5105400"/>
          </a:xfrm>
        </p:spPr>
        <p:txBody>
          <a:bodyPr>
            <a:normAutofit/>
          </a:bodyPr>
          <a:lstStyle>
            <a:lvl1pPr>
              <a:buClr>
                <a:srgbClr val="FF6900"/>
              </a:buClr>
              <a:defRPr sz="2400">
                <a:latin typeface="Calibri" pitchFamily="34" charset="0"/>
              </a:defRPr>
            </a:lvl1pPr>
            <a:lvl2pPr>
              <a:buClr>
                <a:srgbClr val="8BA9D8"/>
              </a:buClr>
              <a:defRPr sz="2200">
                <a:latin typeface="Calibri" pitchFamily="34" charset="0"/>
              </a:defRPr>
            </a:lvl2pPr>
            <a:lvl3pPr>
              <a:buClr>
                <a:srgbClr val="8BA9D8"/>
              </a:buClr>
              <a:defRPr sz="2000">
                <a:latin typeface="Calibri" pitchFamily="34" charset="0"/>
              </a:defRPr>
            </a:lvl3pPr>
            <a:lvl4pPr>
              <a:buClr>
                <a:srgbClr val="8BA9D8"/>
              </a:buClr>
              <a:defRPr sz="1800">
                <a:latin typeface="Calibri" pitchFamily="34" charset="0"/>
              </a:defRPr>
            </a:lvl4pPr>
            <a:lvl5pPr>
              <a:buClr>
                <a:srgbClr val="F36C21"/>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363173" y="199489"/>
            <a:ext cx="8364791"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cxnSp>
        <p:nvCxnSpPr>
          <p:cNvPr id="8" name="Straight Connector 7"/>
          <p:cNvCxnSpPr/>
          <p:nvPr userDrawn="1"/>
        </p:nvCxnSpPr>
        <p:spPr>
          <a:xfrm>
            <a:off x="472440" y="914400"/>
            <a:ext cx="8191500" cy="0"/>
          </a:xfrm>
          <a:prstGeom prst="line">
            <a:avLst/>
          </a:prstGeom>
          <a:ln w="19050">
            <a:solidFill>
              <a:srgbClr val="8D85C0"/>
            </a:solidFill>
          </a:ln>
        </p:spPr>
        <p:style>
          <a:lnRef idx="1">
            <a:schemeClr val="accent1"/>
          </a:lnRef>
          <a:fillRef idx="0">
            <a:schemeClr val="accent1"/>
          </a:fillRef>
          <a:effectRef idx="0">
            <a:schemeClr val="accent1"/>
          </a:effectRef>
          <a:fontRef idx="minor">
            <a:schemeClr val="tx1"/>
          </a:fontRef>
        </p:style>
      </p:cxnSp>
      <p:sp>
        <p:nvSpPr>
          <p:cNvPr id="18" name="Content Placeholder 10"/>
          <p:cNvSpPr>
            <a:spLocks noGrp="1"/>
          </p:cNvSpPr>
          <p:nvPr>
            <p:ph sz="quarter" idx="13" hasCustomPrompt="1"/>
          </p:nvPr>
        </p:nvSpPr>
        <p:spPr>
          <a:xfrm>
            <a:off x="4621245" y="1066800"/>
            <a:ext cx="4057650" cy="5105400"/>
          </a:xfrm>
        </p:spPr>
        <p:txBody>
          <a:bodyPr>
            <a:normAutofit/>
          </a:bodyPr>
          <a:lstStyle>
            <a:lvl1pPr>
              <a:buClr>
                <a:srgbClr val="FF6900"/>
              </a:buClr>
              <a:defRPr sz="2400">
                <a:latin typeface="Calibri" pitchFamily="34" charset="0"/>
              </a:defRPr>
            </a:lvl1pPr>
            <a:lvl2pPr>
              <a:buClr>
                <a:srgbClr val="8BA9D8"/>
              </a:buClr>
              <a:defRPr sz="2200">
                <a:latin typeface="Calibri" pitchFamily="34" charset="0"/>
              </a:defRPr>
            </a:lvl2pPr>
            <a:lvl3pPr>
              <a:buClr>
                <a:srgbClr val="8BA9D8"/>
              </a:buClr>
              <a:defRPr sz="2000">
                <a:latin typeface="Calibri" pitchFamily="34" charset="0"/>
              </a:defRPr>
            </a:lvl3pPr>
            <a:lvl4pPr>
              <a:buClr>
                <a:srgbClr val="8BA9D8"/>
              </a:buClr>
              <a:defRPr sz="1800">
                <a:latin typeface="Calibri" pitchFamily="34" charset="0"/>
              </a:defRPr>
            </a:lvl4pPr>
            <a:lvl5pPr>
              <a:buClr>
                <a:srgbClr val="F36C21"/>
              </a:buCl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t="15697" b="15732"/>
          <a:stretch/>
        </p:blipFill>
        <p:spPr>
          <a:xfrm>
            <a:off x="7113731" y="5705590"/>
            <a:ext cx="1675813" cy="76608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1592" y="5642459"/>
            <a:ext cx="1013055" cy="1014955"/>
          </a:xfrm>
          <a:prstGeom prst="rect">
            <a:avLst/>
          </a:prstGeom>
        </p:spPr>
      </p:pic>
      <p:sp>
        <p:nvSpPr>
          <p:cNvPr id="9" name="TextBox 8"/>
          <p:cNvSpPr txBox="1"/>
          <p:nvPr userDrawn="1"/>
        </p:nvSpPr>
        <p:spPr>
          <a:xfrm>
            <a:off x="8373455" y="6477000"/>
            <a:ext cx="341760" cy="294632"/>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381000" y="3276600"/>
            <a:ext cx="8346964" cy="2895600"/>
          </a:xfrm>
        </p:spPr>
        <p:txBody>
          <a:bodyPr>
            <a:normAutofit/>
          </a:bodyPr>
          <a:lstStyle>
            <a:lvl1pPr marL="228600" indent="-228600">
              <a:buClr>
                <a:srgbClr val="FBA252"/>
              </a:buClr>
              <a:buFont typeface="+mj-lt"/>
              <a:buAutoNum type="arabicPeriod"/>
              <a:defRPr sz="1800" baseline="0">
                <a:latin typeface="Calibri" pitchFamily="34" charset="0"/>
              </a:defRPr>
            </a:lvl1pPr>
            <a:lvl2pPr marL="635000" indent="-177800">
              <a:buClr>
                <a:srgbClr val="8BA9D8"/>
              </a:buClr>
              <a:buFont typeface="Arial" pitchFamily="34" charset="0"/>
              <a:buChar char="•"/>
              <a:defRPr sz="1600">
                <a:latin typeface="Calibri" pitchFamily="34" charset="0"/>
              </a:defRPr>
            </a:lvl2pPr>
            <a:lvl3pPr>
              <a:defRPr sz="1400"/>
            </a:lvl3pPr>
            <a:lvl4pPr>
              <a:defRPr sz="1400"/>
            </a:lvl4pPr>
            <a:lvl5pPr>
              <a:defRPr sz="1400"/>
            </a:lvl5pPr>
          </a:lstStyle>
          <a:p>
            <a:pPr lvl="0"/>
            <a:r>
              <a:rPr lang="en-US" dirty="0" smtClean="0"/>
              <a:t>Click to add text</a:t>
            </a:r>
          </a:p>
          <a:p>
            <a:pPr lvl="1"/>
            <a:r>
              <a:rPr lang="en-US" dirty="0" smtClean="0"/>
              <a:t>Click to add text — </a:t>
            </a:r>
          </a:p>
        </p:txBody>
      </p:sp>
      <p:sp>
        <p:nvSpPr>
          <p:cNvPr id="7" name="Title 1"/>
          <p:cNvSpPr>
            <a:spLocks noGrp="1"/>
          </p:cNvSpPr>
          <p:nvPr>
            <p:ph type="ctrTitle" hasCustomPrompt="1"/>
          </p:nvPr>
        </p:nvSpPr>
        <p:spPr>
          <a:xfrm>
            <a:off x="363173" y="236048"/>
            <a:ext cx="8364791" cy="584775"/>
          </a:xfrm>
          <a:prstGeom prst="rect">
            <a:avLst/>
          </a:prstGeom>
        </p:spPr>
        <p:txBody>
          <a:bodyPr wrap="square" anchor="b">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8" name="Subtitle 2"/>
          <p:cNvSpPr>
            <a:spLocks noGrp="1"/>
          </p:cNvSpPr>
          <p:nvPr>
            <p:ph type="subTitle" idx="1" hasCustomPrompt="1"/>
          </p:nvPr>
        </p:nvSpPr>
        <p:spPr>
          <a:xfrm>
            <a:off x="362384" y="822960"/>
            <a:ext cx="8365581" cy="400110"/>
          </a:xfrm>
          <a:prstGeom prst="rect">
            <a:avLst/>
          </a:prstGeom>
        </p:spPr>
        <p:txBody>
          <a:bodyPr wrap="square">
            <a:spAutoFit/>
          </a:bodyPr>
          <a:lstStyle>
            <a:lvl1pPr marL="0" indent="0" algn="l">
              <a:buNone/>
              <a:defRPr sz="2000">
                <a:solidFill>
                  <a:srgbClr val="FF69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Subtitle</a:t>
            </a:r>
            <a:endParaRPr lang="en-US" dirty="0"/>
          </a:p>
        </p:txBody>
      </p:sp>
      <p:sp>
        <p:nvSpPr>
          <p:cNvPr id="9" name="Text Placeholder 27"/>
          <p:cNvSpPr>
            <a:spLocks noGrp="1"/>
          </p:cNvSpPr>
          <p:nvPr>
            <p:ph type="body" sz="quarter" idx="10"/>
          </p:nvPr>
        </p:nvSpPr>
        <p:spPr>
          <a:xfrm>
            <a:off x="380999" y="1371600"/>
            <a:ext cx="8346965" cy="1833874"/>
          </a:xfrm>
          <a:prstGeom prst="rect">
            <a:avLst/>
          </a:prstGeom>
        </p:spPr>
        <p:txBody>
          <a:bodyPr vert="horz">
            <a:normAutofit/>
          </a:bodyPr>
          <a:lstStyle>
            <a:lvl1pPr marL="0" indent="0">
              <a:lnSpc>
                <a:spcPct val="150000"/>
              </a:lnSpc>
              <a:spcBef>
                <a:spcPts val="336"/>
              </a:spcBef>
              <a:spcAft>
                <a:spcPts val="0"/>
              </a:spcAft>
              <a:buFontTx/>
              <a:buNone/>
              <a:defRPr lang="en-US" sz="1800" b="0" i="0" u="none" strike="noStrike" baseline="0" smtClean="0">
                <a:solidFill>
                  <a:schemeClr val="tx1"/>
                </a:solidFill>
                <a:latin typeface="Calibri" pitchFamily="34" charset="0"/>
              </a:defRPr>
            </a:lvl1pPr>
          </a:lstStyle>
          <a:p>
            <a:pPr lvl="0"/>
            <a:endParaRPr lang="en-US" dirty="0" smtClean="0"/>
          </a:p>
        </p:txBody>
      </p:sp>
      <p:cxnSp>
        <p:nvCxnSpPr>
          <p:cNvPr id="12" name="Straight Connector 11"/>
          <p:cNvCxnSpPr/>
          <p:nvPr userDrawn="1"/>
        </p:nvCxnSpPr>
        <p:spPr>
          <a:xfrm>
            <a:off x="457200" y="1295400"/>
            <a:ext cx="8191500" cy="0"/>
          </a:xfrm>
          <a:prstGeom prst="line">
            <a:avLst/>
          </a:prstGeom>
          <a:ln w="19050">
            <a:solidFill>
              <a:srgbClr val="8D85C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t="15697" b="15732"/>
          <a:stretch/>
        </p:blipFill>
        <p:spPr>
          <a:xfrm>
            <a:off x="7113731" y="5705590"/>
            <a:ext cx="1675813" cy="76608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1592" y="5642459"/>
            <a:ext cx="1013055" cy="1014955"/>
          </a:xfrm>
          <a:prstGeom prst="rect">
            <a:avLst/>
          </a:prstGeom>
        </p:spPr>
      </p:pic>
      <p:sp>
        <p:nvSpPr>
          <p:cNvPr id="11" name="TextBox 10"/>
          <p:cNvSpPr txBox="1"/>
          <p:nvPr userDrawn="1"/>
        </p:nvSpPr>
        <p:spPr>
          <a:xfrm>
            <a:off x="8373455" y="6477000"/>
            <a:ext cx="341760" cy="294632"/>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spTree>
    <p:extLst>
      <p:ext uri="{BB962C8B-B14F-4D97-AF65-F5344CB8AC3E}">
        <p14:creationId xmlns:p14="http://schemas.microsoft.com/office/powerpoint/2010/main" val="21790505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3173" y="199489"/>
            <a:ext cx="8364791"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18" name="Content Placeholder 17"/>
          <p:cNvSpPr>
            <a:spLocks noGrp="1"/>
          </p:cNvSpPr>
          <p:nvPr>
            <p:ph sz="quarter" idx="16" hasCustomPrompt="1"/>
          </p:nvPr>
        </p:nvSpPr>
        <p:spPr>
          <a:xfrm>
            <a:off x="3429000" y="1213464"/>
            <a:ext cx="52578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smtClean="0"/>
              <a:t>Click to Edit Presenter Name</a:t>
            </a:r>
            <a:endParaRPr lang="en-US" dirty="0"/>
          </a:p>
        </p:txBody>
      </p:sp>
      <p:sp>
        <p:nvSpPr>
          <p:cNvPr id="20" name="Content Placeholder 17"/>
          <p:cNvSpPr>
            <a:spLocks noGrp="1"/>
          </p:cNvSpPr>
          <p:nvPr>
            <p:ph sz="quarter" idx="17" hasCustomPrompt="1"/>
          </p:nvPr>
        </p:nvSpPr>
        <p:spPr>
          <a:xfrm>
            <a:off x="3429000" y="1708764"/>
            <a:ext cx="5257800" cy="457200"/>
          </a:xfrm>
        </p:spPr>
        <p:txBody>
          <a:bodyPr anchor="t">
            <a:noAutofit/>
          </a:bodyPr>
          <a:lstStyle>
            <a:lvl1pPr marL="0" indent="0" algn="r">
              <a:spcBef>
                <a:spcPts val="400"/>
              </a:spcBef>
              <a:spcAft>
                <a:spcPts val="400"/>
              </a:spcAft>
              <a:buNone/>
              <a:defRPr sz="1800" b="0" baseline="0">
                <a:solidFill>
                  <a:schemeClr val="tx1"/>
                </a:solidFill>
                <a:latin typeface="Calibri" pitchFamily="34" charset="0"/>
              </a:defRPr>
            </a:lvl1pPr>
          </a:lstStyle>
          <a:p>
            <a:pPr lvl="0"/>
            <a:r>
              <a:rPr lang="en-US" dirty="0" smtClean="0"/>
              <a:t>Click to enter Contact Information</a:t>
            </a:r>
          </a:p>
        </p:txBody>
      </p:sp>
      <p:sp>
        <p:nvSpPr>
          <p:cNvPr id="21" name="Content Placeholder 17"/>
          <p:cNvSpPr>
            <a:spLocks noGrp="1"/>
          </p:cNvSpPr>
          <p:nvPr>
            <p:ph sz="quarter" idx="18" hasCustomPrompt="1"/>
          </p:nvPr>
        </p:nvSpPr>
        <p:spPr>
          <a:xfrm>
            <a:off x="3429000" y="2438400"/>
            <a:ext cx="52578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smtClean="0"/>
              <a:t>Click to Edit Presenter Name</a:t>
            </a:r>
            <a:endParaRPr lang="en-US" dirty="0"/>
          </a:p>
        </p:txBody>
      </p:sp>
      <p:sp>
        <p:nvSpPr>
          <p:cNvPr id="22" name="Content Placeholder 17"/>
          <p:cNvSpPr>
            <a:spLocks noGrp="1"/>
          </p:cNvSpPr>
          <p:nvPr>
            <p:ph sz="quarter" idx="19" hasCustomPrompt="1"/>
          </p:nvPr>
        </p:nvSpPr>
        <p:spPr>
          <a:xfrm>
            <a:off x="3429000" y="2941320"/>
            <a:ext cx="5257800" cy="457200"/>
          </a:xfrm>
        </p:spPr>
        <p:txBody>
          <a:bodyPr anchor="t">
            <a:noAutofit/>
          </a:bodyPr>
          <a:lstStyle>
            <a:lvl1pPr marL="0" indent="0" algn="r">
              <a:spcBef>
                <a:spcPts val="400"/>
              </a:spcBef>
              <a:spcAft>
                <a:spcPts val="400"/>
              </a:spcAft>
              <a:buNone/>
              <a:defRPr sz="1800" b="0">
                <a:solidFill>
                  <a:schemeClr val="tx1"/>
                </a:solidFill>
                <a:latin typeface="Calibri" pitchFamily="34" charset="0"/>
              </a:defRPr>
            </a:lvl1pPr>
          </a:lstStyle>
          <a:p>
            <a:pPr lvl="0"/>
            <a:r>
              <a:rPr lang="en-US" dirty="0" smtClean="0"/>
              <a:t>Click to enter Contact Information</a:t>
            </a:r>
          </a:p>
          <a:p>
            <a:pPr lvl="0"/>
            <a:endParaRPr lang="en-US" dirty="0" smtClean="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228" y="1341411"/>
            <a:ext cx="2781371" cy="2786589"/>
          </a:xfrm>
          <a:prstGeom prst="rect">
            <a:avLst/>
          </a:prstGeom>
        </p:spPr>
      </p:pic>
      <p:sp>
        <p:nvSpPr>
          <p:cNvPr id="11" name="Content Placeholder 17"/>
          <p:cNvSpPr>
            <a:spLocks noGrp="1"/>
          </p:cNvSpPr>
          <p:nvPr>
            <p:ph sz="quarter" idx="20" hasCustomPrompt="1"/>
          </p:nvPr>
        </p:nvSpPr>
        <p:spPr>
          <a:xfrm>
            <a:off x="3429000" y="3640320"/>
            <a:ext cx="52578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smtClean="0"/>
              <a:t>Click to Edit Presenter Name</a:t>
            </a:r>
            <a:endParaRPr lang="en-US" dirty="0"/>
          </a:p>
        </p:txBody>
      </p:sp>
      <p:sp>
        <p:nvSpPr>
          <p:cNvPr id="12" name="Content Placeholder 17"/>
          <p:cNvSpPr>
            <a:spLocks noGrp="1"/>
          </p:cNvSpPr>
          <p:nvPr>
            <p:ph sz="quarter" idx="21" hasCustomPrompt="1"/>
          </p:nvPr>
        </p:nvSpPr>
        <p:spPr>
          <a:xfrm>
            <a:off x="3429000" y="4143240"/>
            <a:ext cx="5257800" cy="457200"/>
          </a:xfrm>
        </p:spPr>
        <p:txBody>
          <a:bodyPr anchor="t">
            <a:noAutofit/>
          </a:bodyPr>
          <a:lstStyle>
            <a:lvl1pPr marL="0" indent="0" algn="r">
              <a:spcBef>
                <a:spcPts val="400"/>
              </a:spcBef>
              <a:spcAft>
                <a:spcPts val="400"/>
              </a:spcAft>
              <a:buNone/>
              <a:defRPr sz="1800" b="0">
                <a:solidFill>
                  <a:schemeClr val="tx1"/>
                </a:solidFill>
                <a:latin typeface="Calibri" pitchFamily="34" charset="0"/>
              </a:defRPr>
            </a:lvl1pPr>
          </a:lstStyle>
          <a:p>
            <a:pPr lvl="0"/>
            <a:r>
              <a:rPr lang="en-US" dirty="0" smtClean="0"/>
              <a:t>Click to enter Contact Information</a:t>
            </a:r>
          </a:p>
          <a:p>
            <a:pPr lvl="0"/>
            <a:endParaRPr lang="en-US" dirty="0" smtClean="0"/>
          </a:p>
        </p:txBody>
      </p:sp>
      <p:sp>
        <p:nvSpPr>
          <p:cNvPr id="13" name="Rectangle 12"/>
          <p:cNvSpPr/>
          <p:nvPr userDrawn="1"/>
        </p:nvSpPr>
        <p:spPr>
          <a:xfrm>
            <a:off x="4495800" y="6553200"/>
            <a:ext cx="4648200" cy="304800"/>
          </a:xfrm>
          <a:prstGeom prst="rect">
            <a:avLst/>
          </a:prstGeom>
          <a:solidFill>
            <a:srgbClr val="8D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3659" y="6553200"/>
            <a:ext cx="2438399" cy="304800"/>
          </a:xfrm>
          <a:prstGeom prst="rect">
            <a:avLst/>
          </a:prstGeom>
          <a:solidFill>
            <a:srgbClr val="8B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6553200"/>
            <a:ext cx="1829918" cy="304800"/>
          </a:xfrm>
          <a:prstGeom prst="rect">
            <a:avLst/>
          </a:prstGeom>
          <a:solidFill>
            <a:srgbClr val="72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userDrawn="1"/>
        </p:nvCxnSpPr>
        <p:spPr>
          <a:xfrm>
            <a:off x="457200" y="913311"/>
            <a:ext cx="8191500" cy="0"/>
          </a:xfrm>
          <a:prstGeom prst="line">
            <a:avLst/>
          </a:prstGeom>
          <a:ln w="19050">
            <a:solidFill>
              <a:srgbClr val="8D85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0746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6_Custom Layou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t="15697" b="15732"/>
          <a:stretch/>
        </p:blipFill>
        <p:spPr>
          <a:xfrm>
            <a:off x="7113732" y="5705590"/>
            <a:ext cx="1675813" cy="766087"/>
          </a:xfrm>
          <a:prstGeom prst="rect">
            <a:avLst/>
          </a:prstGeom>
          <a:noFill/>
          <a:ln>
            <a:noFill/>
          </a:ln>
        </p:spPr>
      </p:pic>
      <p:sp>
        <p:nvSpPr>
          <p:cNvPr id="22" name="Google Shape;22;p3"/>
          <p:cNvSpPr txBox="1"/>
          <p:nvPr/>
        </p:nvSpPr>
        <p:spPr>
          <a:xfrm>
            <a:off x="8373455" y="6477000"/>
            <a:ext cx="341700" cy="294800"/>
          </a:xfrm>
          <a:prstGeom prst="rect">
            <a:avLst/>
          </a:prstGeom>
          <a:noFill/>
          <a:ln>
            <a:noFill/>
          </a:ln>
        </p:spPr>
        <p:txBody>
          <a:bodyPr spcFirstLastPara="1" wrap="square" lIns="91425" tIns="45700" rIns="91425" bIns="45700" anchor="t" anchorCtr="0">
            <a:noAutofit/>
          </a:bodyPr>
          <a:lstStyle/>
          <a:p>
            <a:pPr marL="0" marR="0" lvl="0" indent="0" algn="r" rtl="0">
              <a:lnSpc>
                <a:spcPct val="150000"/>
              </a:lnSpc>
              <a:spcBef>
                <a:spcPts val="0"/>
              </a:spcBef>
              <a:spcAft>
                <a:spcPts val="0"/>
              </a:spcAft>
              <a:buClr>
                <a:srgbClr val="E98A42"/>
              </a:buClr>
              <a:buSzPts val="1000"/>
              <a:buFont typeface="Arial"/>
              <a:buNone/>
            </a:pPr>
            <a:fld id="{00000000-1234-1234-1234-123412341234}" type="slidenum">
              <a:rPr lang="en" sz="1000" b="0" i="0" u="none" strike="noStrike" cap="none">
                <a:solidFill>
                  <a:schemeClr val="dk1"/>
                </a:solidFill>
                <a:latin typeface="Arial"/>
                <a:ea typeface="Arial"/>
                <a:cs typeface="Arial"/>
                <a:sym typeface="Arial"/>
              </a:rPr>
              <a:pPr marL="0" marR="0" lvl="0" indent="0" algn="r" rtl="0">
                <a:lnSpc>
                  <a:spcPct val="150000"/>
                </a:lnSpc>
                <a:spcBef>
                  <a:spcPts val="0"/>
                </a:spcBef>
                <a:spcAft>
                  <a:spcPts val="0"/>
                </a:spcAft>
                <a:buClr>
                  <a:srgbClr val="E98A42"/>
                </a:buClr>
                <a:buSzPts val="1000"/>
                <a:buFont typeface="Arial"/>
                <a:buNone/>
              </a:pPr>
              <a:t>‹#›</a:t>
            </a:fld>
            <a:endParaRPr sz="1000" b="0" i="0" u="none" strike="noStrike" cap="none">
              <a:solidFill>
                <a:schemeClr val="dk1"/>
              </a:solidFill>
              <a:latin typeface="Arial"/>
              <a:ea typeface="Arial"/>
              <a:cs typeface="Arial"/>
              <a:sym typeface="Arial"/>
            </a:endParaRPr>
          </a:p>
        </p:txBody>
      </p:sp>
      <p:cxnSp>
        <p:nvCxnSpPr>
          <p:cNvPr id="23" name="Google Shape;23;p3"/>
          <p:cNvCxnSpPr/>
          <p:nvPr/>
        </p:nvCxnSpPr>
        <p:spPr>
          <a:xfrm>
            <a:off x="472440" y="914400"/>
            <a:ext cx="8191500" cy="0"/>
          </a:xfrm>
          <a:prstGeom prst="straightConnector1">
            <a:avLst/>
          </a:prstGeom>
          <a:noFill/>
          <a:ln w="19050" cap="flat" cmpd="sng">
            <a:solidFill>
              <a:srgbClr val="8D85C0"/>
            </a:solidFill>
            <a:prstDash val="solid"/>
            <a:round/>
            <a:headEnd type="none" w="sm" len="sm"/>
            <a:tailEnd type="none" w="sm" len="sm"/>
          </a:ln>
        </p:spPr>
      </p:cxnSp>
      <p:sp>
        <p:nvSpPr>
          <p:cNvPr id="24" name="Google Shape;24;p3"/>
          <p:cNvSpPr txBox="1">
            <a:spLocks noGrp="1"/>
          </p:cNvSpPr>
          <p:nvPr>
            <p:ph type="ctrTitle"/>
          </p:nvPr>
        </p:nvSpPr>
        <p:spPr>
          <a:xfrm>
            <a:off x="363173" y="199489"/>
            <a:ext cx="8364900" cy="58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200"/>
              <a:buFont typeface="Calibri"/>
              <a:buNone/>
              <a:defRPr sz="3200" b="1"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11718" y="1044537"/>
            <a:ext cx="8267700" cy="51052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FF6900"/>
              </a:buClr>
              <a:buSzPts val="2400"/>
              <a:buChar char="•"/>
              <a:defRPr sz="2400">
                <a:latin typeface="Calibri"/>
                <a:ea typeface="Calibri"/>
                <a:cs typeface="Calibri"/>
                <a:sym typeface="Calibri"/>
              </a:defRPr>
            </a:lvl1pPr>
            <a:lvl2pPr marL="914400" lvl="1" indent="-368300" algn="l">
              <a:spcBef>
                <a:spcPts val="440"/>
              </a:spcBef>
              <a:spcAft>
                <a:spcPts val="0"/>
              </a:spcAft>
              <a:buClr>
                <a:srgbClr val="8BA9D8"/>
              </a:buClr>
              <a:buSzPts val="2200"/>
              <a:buChar char="–"/>
              <a:defRPr sz="2200">
                <a:latin typeface="Calibri"/>
                <a:ea typeface="Calibri"/>
                <a:cs typeface="Calibri"/>
                <a:sym typeface="Calibri"/>
              </a:defRPr>
            </a:lvl2pPr>
            <a:lvl3pPr marL="1371600" lvl="2" indent="-355600" algn="l">
              <a:spcBef>
                <a:spcPts val="400"/>
              </a:spcBef>
              <a:spcAft>
                <a:spcPts val="0"/>
              </a:spcAft>
              <a:buClr>
                <a:srgbClr val="8BA9D8"/>
              </a:buClr>
              <a:buSzPts val="2000"/>
              <a:buChar char="•"/>
              <a:defRPr sz="2000">
                <a:latin typeface="Calibri"/>
                <a:ea typeface="Calibri"/>
                <a:cs typeface="Calibri"/>
                <a:sym typeface="Calibri"/>
              </a:defRPr>
            </a:lvl3pPr>
            <a:lvl4pPr marL="1828800" lvl="3" indent="-342900" algn="l">
              <a:spcBef>
                <a:spcPts val="360"/>
              </a:spcBef>
              <a:spcAft>
                <a:spcPts val="0"/>
              </a:spcAft>
              <a:buClr>
                <a:srgbClr val="8BA9D8"/>
              </a:buClr>
              <a:buSzPts val="1800"/>
              <a:buChar char="–"/>
              <a:defRPr sz="1800">
                <a:latin typeface="Calibri"/>
                <a:ea typeface="Calibri"/>
                <a:cs typeface="Calibri"/>
                <a:sym typeface="Calibri"/>
              </a:defRPr>
            </a:lvl4pPr>
            <a:lvl5pPr marL="2286000" lvl="4" indent="-330200" algn="l">
              <a:spcBef>
                <a:spcPts val="320"/>
              </a:spcBef>
              <a:spcAft>
                <a:spcPts val="0"/>
              </a:spcAft>
              <a:buClr>
                <a:srgbClr val="F36C21"/>
              </a:buClr>
              <a:buSzPts val="1600"/>
              <a:buChar char="»"/>
              <a:defRPr sz="1600">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6" name="Google Shape;26;p3"/>
          <p:cNvPicPr preferRelativeResize="0"/>
          <p:nvPr/>
        </p:nvPicPr>
        <p:blipFill rotWithShape="1">
          <a:blip r:embed="rId3">
            <a:alphaModFix/>
          </a:blip>
          <a:srcRect/>
          <a:stretch/>
        </p:blipFill>
        <p:spPr>
          <a:xfrm>
            <a:off x="304801" y="5642459"/>
            <a:ext cx="759791" cy="1014955"/>
          </a:xfrm>
          <a:prstGeom prst="rect">
            <a:avLst/>
          </a:prstGeom>
          <a:noFill/>
          <a:ln>
            <a:noFill/>
          </a:ln>
        </p:spPr>
      </p:pic>
    </p:spTree>
    <p:extLst>
      <p:ext uri="{BB962C8B-B14F-4D97-AF65-F5344CB8AC3E}">
        <p14:creationId xmlns:p14="http://schemas.microsoft.com/office/powerpoint/2010/main" val="78397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Arial" pitchFamily="34" charset="0"/>
              </a:defRPr>
            </a:lvl1pPr>
          </a:lstStyle>
          <a:p>
            <a:fld id="{AE21777C-9391-4F27-A0F1-DFD259E56658}" type="datetimeFigureOut">
              <a:rPr lang="en-US" smtClean="0"/>
              <a:pPr/>
              <a:t>4/7/2020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defRPr>
            </a:lvl1pPr>
          </a:lstStyle>
          <a:p>
            <a:fld id="{D2216F56-E94C-46AF-883F-C51831788FAC}" type="slidenum">
              <a:rPr lang="en-US" smtClean="0"/>
              <a:pPr/>
              <a:t>‹#›</a:t>
            </a:fld>
            <a:endParaRPr lang="en-US" dirty="0"/>
          </a:p>
        </p:txBody>
      </p:sp>
    </p:spTree>
    <p:extLst>
      <p:ext uri="{BB962C8B-B14F-4D97-AF65-F5344CB8AC3E}">
        <p14:creationId xmlns:p14="http://schemas.microsoft.com/office/powerpoint/2010/main" val="226234345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5" r:id="rId6"/>
    <p:sldLayoutId id="2147483650" r:id="rId7"/>
    <p:sldLayoutId id="2147483651" r:id="rId8"/>
    <p:sldLayoutId id="2147483657" r:id="rId9"/>
    <p:sldLayoutId id="2147483658"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jagodzinski@pinnacleactuaries.com" TargetMode="External"/><Relationship Id="rId2" Type="http://schemas.openxmlformats.org/officeDocument/2006/relationships/hyperlink" Target="mailto:tdaigle@pinnacleactuaries.com" TargetMode="External"/><Relationship Id="rId1" Type="http://schemas.openxmlformats.org/officeDocument/2006/relationships/slideLayout" Target="../slideLayouts/slideLayout8.xml"/><Relationship Id="rId4" Type="http://schemas.openxmlformats.org/officeDocument/2006/relationships/hyperlink" Target="mailto:mv1492357@gmail.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9639" y="3394220"/>
            <a:ext cx="7029014" cy="1177780"/>
          </a:xfrm>
        </p:spPr>
        <p:txBody>
          <a:bodyPr>
            <a:noAutofit/>
          </a:bodyPr>
          <a:lstStyle/>
          <a:p>
            <a:r>
              <a:rPr lang="en-US" sz="3000" i="1" dirty="0"/>
              <a:t>“To Some Arbitrary n, and Beyond</a:t>
            </a:r>
            <a:r>
              <a:rPr lang="en-US" sz="3000" i="1" dirty="0" smtClean="0"/>
              <a:t>!”</a:t>
            </a:r>
            <a:r>
              <a:rPr lang="en-US" sz="2800" dirty="0" smtClean="0"/>
              <a:t/>
            </a:r>
            <a:br>
              <a:rPr lang="en-US" sz="2800" dirty="0" smtClean="0"/>
            </a:br>
            <a:r>
              <a:rPr lang="en-US" sz="2400" b="0" dirty="0"/>
              <a:t>The </a:t>
            </a:r>
            <a:r>
              <a:rPr lang="en-US" sz="2400" b="0" dirty="0" smtClean="0"/>
              <a:t>Ever-Evolving </a:t>
            </a:r>
            <a:r>
              <a:rPr lang="en-US" sz="2400" b="0" dirty="0"/>
              <a:t>Role of Simulation </a:t>
            </a:r>
            <a:r>
              <a:rPr lang="en-US" sz="2400" b="0" dirty="0" smtClean="0"/>
              <a:t>Theory</a:t>
            </a:r>
            <a:br>
              <a:rPr lang="en-US" sz="2400" b="0" dirty="0" smtClean="0"/>
            </a:br>
            <a:r>
              <a:rPr lang="en-US" sz="2400" b="0" dirty="0" smtClean="0"/>
              <a:t>in </a:t>
            </a:r>
            <a:r>
              <a:rPr lang="en-US" sz="2400" b="0" dirty="0"/>
              <a:t>the Insurance </a:t>
            </a:r>
            <a:r>
              <a:rPr lang="en-US" sz="2400" b="0" dirty="0" smtClean="0"/>
              <a:t>Industry</a:t>
            </a:r>
            <a:endParaRPr lang="en-US" sz="2400" b="0" dirty="0"/>
          </a:p>
        </p:txBody>
      </p:sp>
      <p:sp>
        <p:nvSpPr>
          <p:cNvPr id="5" name="Subtitle 4"/>
          <p:cNvSpPr>
            <a:spLocks noGrp="1"/>
          </p:cNvSpPr>
          <p:nvPr>
            <p:ph type="subTitle" idx="1"/>
          </p:nvPr>
        </p:nvSpPr>
        <p:spPr>
          <a:xfrm>
            <a:off x="1063107" y="4572000"/>
            <a:ext cx="7029015" cy="933882"/>
          </a:xfrm>
        </p:spPr>
        <p:txBody>
          <a:bodyPr anchor="b">
            <a:normAutofit/>
          </a:bodyPr>
          <a:lstStyle/>
          <a:p>
            <a:r>
              <a:rPr lang="en-US" sz="2000" dirty="0" smtClean="0"/>
              <a:t>Presented by</a:t>
            </a:r>
            <a:r>
              <a:rPr lang="en-US" sz="2000" dirty="0"/>
              <a:t> </a:t>
            </a:r>
            <a:r>
              <a:rPr lang="en-US" sz="2000" dirty="0" smtClean="0"/>
              <a:t>Taylor Daigle, </a:t>
            </a:r>
            <a:r>
              <a:rPr lang="en-US" sz="2000" dirty="0"/>
              <a:t>Steve </a:t>
            </a:r>
            <a:r>
              <a:rPr lang="en-US" sz="2000" dirty="0" smtClean="0"/>
              <a:t>Jagodzinski </a:t>
            </a:r>
            <a:br>
              <a:rPr lang="en-US" sz="2000" dirty="0" smtClean="0"/>
            </a:br>
            <a:r>
              <a:rPr lang="en-US" sz="2000" dirty="0" smtClean="0"/>
              <a:t>and </a:t>
            </a:r>
            <a:r>
              <a:rPr lang="en-US" sz="2000" dirty="0"/>
              <a:t>Mani </a:t>
            </a:r>
            <a:r>
              <a:rPr lang="en-US" sz="2000" dirty="0" err="1" smtClean="0"/>
              <a:t>Venkateswaran</a:t>
            </a:r>
            <a:endParaRPr lang="en-US" sz="2000" dirty="0"/>
          </a:p>
        </p:txBody>
      </p:sp>
    </p:spTree>
    <p:extLst>
      <p:ext uri="{BB962C8B-B14F-4D97-AF65-F5344CB8AC3E}">
        <p14:creationId xmlns:p14="http://schemas.microsoft.com/office/powerpoint/2010/main" val="1043501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ctrTitle"/>
          </p:nvPr>
        </p:nvSpPr>
        <p:spPr/>
        <p:txBody>
          <a:bodyPr/>
          <a:lstStyle/>
          <a:p>
            <a:r>
              <a:rPr lang="en-US" dirty="0" smtClean="0"/>
              <a:t>Example 1 (Cont.) - Deductible Factors</a:t>
            </a:r>
            <a:endParaRPr lang="en-US" dirty="0"/>
          </a:p>
        </p:txBody>
      </p:sp>
      <p:pic>
        <p:nvPicPr>
          <p:cNvPr id="159" name="Google Shape;159;p21"/>
          <p:cNvPicPr preferRelativeResize="0">
            <a:picLocks noChangeAspect="1"/>
          </p:cNvPicPr>
          <p:nvPr/>
        </p:nvPicPr>
        <p:blipFill>
          <a:blip r:embed="rId3">
            <a:alphaModFix/>
          </a:blip>
          <a:stretch>
            <a:fillRect/>
          </a:stretch>
        </p:blipFill>
        <p:spPr>
          <a:xfrm>
            <a:off x="1056799" y="1600200"/>
            <a:ext cx="7030403" cy="3363278"/>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49751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2"/>
          <p:cNvSpPr txBox="1">
            <a:spLocks noGrp="1"/>
          </p:cNvSpPr>
          <p:nvPr>
            <p:ph type="ctrTitle"/>
          </p:nvPr>
        </p:nvSpPr>
        <p:spPr/>
        <p:txBody>
          <a:bodyPr/>
          <a:lstStyle/>
          <a:p>
            <a:r>
              <a:rPr lang="fr-FR" dirty="0" err="1" smtClean="0"/>
              <a:t>Example</a:t>
            </a:r>
            <a:r>
              <a:rPr lang="fr-FR" dirty="0" smtClean="0"/>
              <a:t> 1 (</a:t>
            </a:r>
            <a:r>
              <a:rPr lang="fr-FR" dirty="0" err="1"/>
              <a:t>C</a:t>
            </a:r>
            <a:r>
              <a:rPr lang="fr-FR" dirty="0" err="1" smtClean="0"/>
              <a:t>ont</a:t>
            </a:r>
            <a:r>
              <a:rPr lang="fr-FR" dirty="0" smtClean="0"/>
              <a:t>.) - Discount Convergence</a:t>
            </a:r>
            <a:endParaRPr lang="fr-FR" dirty="0"/>
          </a:p>
        </p:txBody>
      </p:sp>
      <p:sp>
        <p:nvSpPr>
          <p:cNvPr id="164" name="Google Shape;164;p22"/>
          <p:cNvSpPr txBox="1">
            <a:spLocks noGrp="1"/>
          </p:cNvSpPr>
          <p:nvPr>
            <p:ph type="body" idx="11"/>
          </p:nvPr>
        </p:nvSpPr>
        <p:spPr/>
        <p:txBody>
          <a:bodyPr/>
          <a:lstStyle/>
          <a:p>
            <a:r>
              <a:rPr lang="en-US" smtClean="0"/>
              <a:t>Discount convergence relative to n = 1M</a:t>
            </a:r>
          </a:p>
          <a:p>
            <a:endParaRPr lang="en-US"/>
          </a:p>
        </p:txBody>
      </p:sp>
      <p:pic>
        <p:nvPicPr>
          <p:cNvPr id="166" name="Google Shape;166;p22"/>
          <p:cNvPicPr preferRelativeResize="0">
            <a:picLocks noChangeAspect="1"/>
          </p:cNvPicPr>
          <p:nvPr/>
        </p:nvPicPr>
        <p:blipFill>
          <a:blip r:embed="rId3">
            <a:alphaModFix/>
          </a:blip>
          <a:stretch>
            <a:fillRect/>
          </a:stretch>
        </p:blipFill>
        <p:spPr>
          <a:xfrm>
            <a:off x="1421078" y="1828404"/>
            <a:ext cx="6301845" cy="3201193"/>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23499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23"/>
          <p:cNvSpPr txBox="1">
            <a:spLocks noGrp="1"/>
          </p:cNvSpPr>
          <p:nvPr>
            <p:ph type="ctrTitle"/>
          </p:nvPr>
        </p:nvSpPr>
        <p:spPr/>
        <p:txBody>
          <a:bodyPr/>
          <a:lstStyle/>
          <a:p>
            <a:r>
              <a:rPr lang="fr-FR" dirty="0" err="1" smtClean="0"/>
              <a:t>Example</a:t>
            </a:r>
            <a:r>
              <a:rPr lang="fr-FR" dirty="0" smtClean="0"/>
              <a:t> 1 (</a:t>
            </a:r>
            <a:r>
              <a:rPr lang="fr-FR" dirty="0" err="1"/>
              <a:t>C</a:t>
            </a:r>
            <a:r>
              <a:rPr lang="fr-FR" dirty="0" err="1" smtClean="0"/>
              <a:t>ont</a:t>
            </a:r>
            <a:r>
              <a:rPr lang="fr-FR" dirty="0" smtClean="0"/>
              <a:t>.) - </a:t>
            </a:r>
            <a:r>
              <a:rPr lang="fr-FR" dirty="0" err="1" smtClean="0"/>
              <a:t>Parameter</a:t>
            </a:r>
            <a:r>
              <a:rPr lang="fr-FR" dirty="0" smtClean="0"/>
              <a:t> Convergence</a:t>
            </a:r>
            <a:endParaRPr lang="fr-FR" dirty="0"/>
          </a:p>
        </p:txBody>
      </p:sp>
      <p:sp>
        <p:nvSpPr>
          <p:cNvPr id="171" name="Google Shape;171;p23"/>
          <p:cNvSpPr txBox="1">
            <a:spLocks noGrp="1"/>
          </p:cNvSpPr>
          <p:nvPr>
            <p:ph type="body" idx="11"/>
          </p:nvPr>
        </p:nvSpPr>
        <p:spPr/>
        <p:txBody>
          <a:bodyPr/>
          <a:lstStyle/>
          <a:p>
            <a:r>
              <a:rPr lang="en-US" smtClean="0"/>
              <a:t>Parameter convergence relative to theoretical</a:t>
            </a:r>
            <a:endParaRPr lang="en-US"/>
          </a:p>
        </p:txBody>
      </p:sp>
      <p:pic>
        <p:nvPicPr>
          <p:cNvPr id="173" name="Google Shape;173;p23"/>
          <p:cNvPicPr preferRelativeResize="0"/>
          <p:nvPr/>
        </p:nvPicPr>
        <p:blipFill>
          <a:blip r:embed="rId3">
            <a:alphaModFix/>
          </a:blip>
          <a:stretch>
            <a:fillRect/>
          </a:stretch>
        </p:blipFill>
        <p:spPr>
          <a:xfrm>
            <a:off x="1629213" y="2155351"/>
            <a:ext cx="5982774" cy="318302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905665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4"/>
          <p:cNvSpPr txBox="1">
            <a:spLocks noGrp="1"/>
          </p:cNvSpPr>
          <p:nvPr>
            <p:ph type="ctrTitle"/>
          </p:nvPr>
        </p:nvSpPr>
        <p:spPr/>
        <p:txBody>
          <a:bodyPr/>
          <a:lstStyle/>
          <a:p>
            <a:r>
              <a:rPr lang="fr-FR" dirty="0" err="1" smtClean="0"/>
              <a:t>Example</a:t>
            </a:r>
            <a:r>
              <a:rPr lang="fr-FR" dirty="0" smtClean="0"/>
              <a:t> 1 (</a:t>
            </a:r>
            <a:r>
              <a:rPr lang="fr-FR" dirty="0" err="1"/>
              <a:t>C</a:t>
            </a:r>
            <a:r>
              <a:rPr lang="fr-FR" dirty="0" err="1" smtClean="0"/>
              <a:t>ont</a:t>
            </a:r>
            <a:r>
              <a:rPr lang="fr-FR" dirty="0" smtClean="0"/>
              <a:t>.) - </a:t>
            </a:r>
            <a:r>
              <a:rPr lang="fr-FR" dirty="0" err="1" smtClean="0"/>
              <a:t>Parameter</a:t>
            </a:r>
            <a:r>
              <a:rPr lang="fr-FR" dirty="0" smtClean="0"/>
              <a:t> Convergence</a:t>
            </a:r>
            <a:endParaRPr lang="fr-FR" dirty="0"/>
          </a:p>
        </p:txBody>
      </p:sp>
      <mc:AlternateContent xmlns:mc="http://schemas.openxmlformats.org/markup-compatibility/2006" xmlns:a14="http://schemas.microsoft.com/office/drawing/2010/main">
        <mc:Choice Requires="a14">
          <p:sp>
            <p:nvSpPr>
              <p:cNvPr id="178" name="Google Shape;178;p24"/>
              <p:cNvSpPr txBox="1">
                <a:spLocks noGrp="1"/>
              </p:cNvSpPr>
              <p:nvPr>
                <p:ph type="body" idx="11"/>
              </p:nvPr>
            </p:nvSpPr>
            <p:spPr/>
            <p:txBody>
              <a:bodyPr/>
              <a:lstStyle/>
              <a:p>
                <a:r>
                  <a:rPr lang="en-US" dirty="0" smtClean="0"/>
                  <a:t>Mean converges</a:t>
                </a:r>
              </a:p>
              <a:p>
                <a:pPr lvl="1"/>
                <a:r>
                  <a:rPr lang="en-US" dirty="0"/>
                  <a:t>“As the number of identically distributed, randomly generated variables increases, their sample mean approaches their theoretical mean”</a:t>
                </a:r>
              </a:p>
              <a:p>
                <a:endParaRPr lang="en-US" dirty="0"/>
              </a:p>
              <a:p>
                <a:r>
                  <a:rPr lang="en-US" dirty="0"/>
                  <a:t>Standard deviation does not readily converge</a:t>
                </a:r>
              </a:p>
              <a:p>
                <a:pPr lvl="1"/>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𝑠</m:t>
                        </m:r>
                      </m:e>
                      <m:sup>
                        <m:r>
                          <a:rPr lang="ar-AE">
                            <a:latin typeface="Cambria Math" panose="02040503050406030204" pitchFamily="18" charset="0"/>
                          </a:rPr>
                          <m:t>2</m:t>
                        </m:r>
                      </m:sup>
                    </m:sSup>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nary>
                              <m:naryPr>
                                <m:chr m:val="∑"/>
                                <m:ctrlPr>
                                  <a:rPr lang="ar-AE" i="1">
                                    <a:latin typeface="Cambria Math" panose="02040503050406030204" pitchFamily="18" charset="0"/>
                                  </a:rPr>
                                </m:ctrlPr>
                              </m:naryPr>
                              <m:sub>
                                <m:r>
                                  <m:rPr>
                                    <m:brk m:alnAt="23"/>
                                  </m:rPr>
                                  <a:rPr lang="ar-AE">
                                    <a:latin typeface="Cambria Math" panose="02040503050406030204" pitchFamily="18" charset="0"/>
                                  </a:rPr>
                                  <m:t>1</m:t>
                                </m:r>
                              </m:sub>
                              <m:sup>
                                <m:r>
                                  <a:rPr lang="ar-AE">
                                    <a:latin typeface="Cambria Math" panose="02040503050406030204" pitchFamily="18" charset="0"/>
                                  </a:rPr>
                                  <m:t>𝑛</m:t>
                                </m:r>
                              </m:sup>
                              <m:e>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𝑖</m:t>
                                    </m:r>
                                  </m:sub>
                                </m:sSub>
                                <m:r>
                                  <a:rPr lang="ar-AE">
                                    <a:latin typeface="Cambria Math" panose="02040503050406030204" pitchFamily="18" charset="0"/>
                                  </a:rPr>
                                  <m:t>−</m:t>
                                </m:r>
                                <m:acc>
                                  <m:accPr>
                                    <m:chr m:val="̅"/>
                                    <m:ctrlPr>
                                      <a:rPr lang="ar-AE" i="1">
                                        <a:latin typeface="Cambria Math" panose="02040503050406030204" pitchFamily="18" charset="0"/>
                                      </a:rPr>
                                    </m:ctrlPr>
                                  </m:accPr>
                                  <m:e>
                                    <m:r>
                                      <a:rPr lang="ar-AE">
                                        <a:latin typeface="Cambria Math" panose="02040503050406030204" pitchFamily="18" charset="0"/>
                                      </a:rPr>
                                      <m:t>𝑥</m:t>
                                    </m:r>
                                  </m:e>
                                </m:acc>
                              </m:e>
                            </m:nary>
                            <m:r>
                              <a:rPr lang="ar-AE">
                                <a:latin typeface="Cambria Math" panose="02040503050406030204" pitchFamily="18" charset="0"/>
                              </a:rPr>
                              <m:t>)</m:t>
                            </m:r>
                            <m:r>
                              <m:rPr>
                                <m:nor/>
                              </m:rPr>
                              <a:rPr lang="ar-AE" dirty="0"/>
                              <m:t> </m:t>
                            </m:r>
                          </m:e>
                          <m:sup>
                            <m:r>
                              <a:rPr lang="ar-AE">
                                <a:latin typeface="Cambria Math" panose="02040503050406030204" pitchFamily="18" charset="0"/>
                              </a:rPr>
                              <m:t>2</m:t>
                            </m:r>
                          </m:sup>
                        </m:sSup>
                      </m:num>
                      <m:den>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den>
                    </m:f>
                  </m:oMath>
                </a14:m>
                <a:endParaRPr lang="ar-AE" dirty="0"/>
              </a:p>
            </p:txBody>
          </p:sp>
        </mc:Choice>
        <mc:Fallback xmlns="">
          <p:sp>
            <p:nvSpPr>
              <p:cNvPr id="178" name="Google Shape;178;p24"/>
              <p:cNvSpPr txBox="1">
                <a:spLocks noGrp="1" noRot="1" noChangeAspect="1" noMove="1" noResize="1" noEditPoints="1" noAdjustHandles="1" noChangeArrowheads="1" noChangeShapeType="1" noTextEdit="1"/>
              </p:cNvSpPr>
              <p:nvPr>
                <p:ph type="body" idx="11"/>
              </p:nvPr>
            </p:nvSpPr>
            <p:spPr>
              <a:blipFill>
                <a:blip r:embed="rId3"/>
                <a:stretch>
                  <a:fillRect l="-1032" t="-955"/>
                </a:stretch>
              </a:blipFill>
            </p:spPr>
            <p:txBody>
              <a:bodyPr/>
              <a:lstStyle/>
              <a:p>
                <a:r>
                  <a:rPr lang="en-US">
                    <a:noFill/>
                  </a:rPr>
                  <a:t> </a:t>
                </a:r>
              </a:p>
            </p:txBody>
          </p:sp>
        </mc:Fallback>
      </mc:AlternateContent>
    </p:spTree>
    <p:extLst>
      <p:ext uri="{BB962C8B-B14F-4D97-AF65-F5344CB8AC3E}">
        <p14:creationId xmlns:p14="http://schemas.microsoft.com/office/powerpoint/2010/main" val="293968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5"/>
          <p:cNvSpPr txBox="1">
            <a:spLocks noGrp="1"/>
          </p:cNvSpPr>
          <p:nvPr>
            <p:ph type="ctrTitle"/>
          </p:nvPr>
        </p:nvSpPr>
        <p:spPr/>
        <p:txBody>
          <a:bodyPr/>
          <a:lstStyle/>
          <a:p>
            <a:r>
              <a:rPr lang="en-US" dirty="0" smtClean="0"/>
              <a:t>Example 1 (Cont.) - Model Evaluation</a:t>
            </a:r>
            <a:endParaRPr lang="en-US" dirty="0"/>
          </a:p>
        </p:txBody>
      </p:sp>
      <p:sp>
        <p:nvSpPr>
          <p:cNvPr id="184" name="Google Shape;184;p25"/>
          <p:cNvSpPr txBox="1">
            <a:spLocks noGrp="1"/>
          </p:cNvSpPr>
          <p:nvPr>
            <p:ph type="body" idx="11"/>
          </p:nvPr>
        </p:nvSpPr>
        <p:spPr>
          <a:xfrm>
            <a:off x="411718" y="1044537"/>
            <a:ext cx="3322082" cy="5105400"/>
          </a:xfrm>
        </p:spPr>
        <p:txBody>
          <a:bodyPr/>
          <a:lstStyle/>
          <a:p>
            <a:r>
              <a:rPr lang="en-US" dirty="0" smtClean="0"/>
              <a:t>Q-Q plot at </a:t>
            </a:r>
            <a:r>
              <a:rPr lang="en-US" dirty="0" err="1" smtClean="0"/>
              <a:t>10k</a:t>
            </a:r>
            <a:r>
              <a:rPr lang="en-US" dirty="0" smtClean="0"/>
              <a:t> iterations</a:t>
            </a:r>
          </a:p>
          <a:p>
            <a:r>
              <a:rPr lang="en-US" dirty="0" smtClean="0"/>
              <a:t>Sampled data matches theoretical distribution</a:t>
            </a:r>
            <a:endParaRPr lang="en-US" dirty="0"/>
          </a:p>
        </p:txBody>
      </p:sp>
      <p:pic>
        <p:nvPicPr>
          <p:cNvPr id="186" name="Google Shape;186;p25"/>
          <p:cNvPicPr preferRelativeResize="0">
            <a:picLocks noChangeAspect="1"/>
          </p:cNvPicPr>
          <p:nvPr/>
        </p:nvPicPr>
        <p:blipFill>
          <a:blip r:embed="rId3">
            <a:alphaModFix/>
          </a:blip>
          <a:stretch>
            <a:fillRect/>
          </a:stretch>
        </p:blipFill>
        <p:spPr>
          <a:xfrm>
            <a:off x="3851349" y="1219200"/>
            <a:ext cx="5050688" cy="36576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969774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6"/>
          <p:cNvSpPr txBox="1">
            <a:spLocks noGrp="1"/>
          </p:cNvSpPr>
          <p:nvPr>
            <p:ph type="ctrTitle"/>
          </p:nvPr>
        </p:nvSpPr>
        <p:spPr/>
        <p:txBody>
          <a:bodyPr/>
          <a:lstStyle/>
          <a:p>
            <a:r>
              <a:rPr lang="en-US" dirty="0" smtClean="0"/>
              <a:t>Example 1 (Cont.) - Model Evaluation</a:t>
            </a:r>
            <a:endParaRPr lang="en-US" dirty="0"/>
          </a:p>
        </p:txBody>
      </p:sp>
      <p:sp>
        <p:nvSpPr>
          <p:cNvPr id="191" name="Google Shape;191;p26"/>
          <p:cNvSpPr txBox="1">
            <a:spLocks noGrp="1"/>
          </p:cNvSpPr>
          <p:nvPr>
            <p:ph type="body" idx="11"/>
          </p:nvPr>
        </p:nvSpPr>
        <p:spPr>
          <a:xfrm>
            <a:off x="411718" y="1044537"/>
            <a:ext cx="3398282" cy="5105400"/>
          </a:xfrm>
        </p:spPr>
        <p:txBody>
          <a:bodyPr/>
          <a:lstStyle/>
          <a:p>
            <a:r>
              <a:rPr lang="en-US" dirty="0" smtClean="0"/>
              <a:t>Q-Q plot at </a:t>
            </a:r>
            <a:r>
              <a:rPr lang="en-US" dirty="0" err="1" smtClean="0"/>
              <a:t>10k</a:t>
            </a:r>
            <a:r>
              <a:rPr lang="en-US" dirty="0" smtClean="0"/>
              <a:t> iterations fitted to Gamma</a:t>
            </a:r>
          </a:p>
          <a:p>
            <a:r>
              <a:rPr lang="en-US" dirty="0" smtClean="0"/>
              <a:t>Performs visibly worse than lognormal but still not a bad guess</a:t>
            </a:r>
            <a:endParaRPr lang="en-US" dirty="0"/>
          </a:p>
        </p:txBody>
      </p:sp>
      <p:pic>
        <p:nvPicPr>
          <p:cNvPr id="193" name="Google Shape;193;p26"/>
          <p:cNvPicPr preferRelativeResize="0">
            <a:picLocks noChangeAspect="1"/>
          </p:cNvPicPr>
          <p:nvPr/>
        </p:nvPicPr>
        <p:blipFill>
          <a:blip r:embed="rId3">
            <a:alphaModFix/>
          </a:blip>
          <a:stretch>
            <a:fillRect/>
          </a:stretch>
        </p:blipFill>
        <p:spPr>
          <a:xfrm>
            <a:off x="3810000" y="1143000"/>
            <a:ext cx="5045152" cy="36576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4226420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27"/>
          <p:cNvSpPr txBox="1">
            <a:spLocks noGrp="1"/>
          </p:cNvSpPr>
          <p:nvPr>
            <p:ph type="ctrTitle"/>
          </p:nvPr>
        </p:nvSpPr>
        <p:spPr/>
        <p:txBody>
          <a:bodyPr/>
          <a:lstStyle/>
          <a:p>
            <a:r>
              <a:rPr lang="en-US" smtClean="0"/>
              <a:t>MCS Model Example 2</a:t>
            </a:r>
            <a:endParaRPr lang="en-US"/>
          </a:p>
        </p:txBody>
      </p:sp>
      <p:sp>
        <p:nvSpPr>
          <p:cNvPr id="198" name="Google Shape;198;p27"/>
          <p:cNvSpPr txBox="1">
            <a:spLocks noGrp="1"/>
          </p:cNvSpPr>
          <p:nvPr>
            <p:ph type="body" idx="11"/>
          </p:nvPr>
        </p:nvSpPr>
        <p:spPr/>
        <p:txBody>
          <a:bodyPr/>
          <a:lstStyle/>
          <a:p>
            <a:r>
              <a:rPr lang="en-US" dirty="0" smtClean="0"/>
              <a:t>Aggregate loss distribution</a:t>
            </a:r>
          </a:p>
          <a:p>
            <a:pPr lvl="1"/>
            <a:r>
              <a:rPr lang="en-US" dirty="0" smtClean="0"/>
              <a:t>Distribution of aggregate dollar loss of all events in a given year</a:t>
            </a:r>
          </a:p>
          <a:p>
            <a:pPr lvl="1"/>
            <a:r>
              <a:rPr lang="en-US" dirty="0" smtClean="0"/>
              <a:t>Simulated n number of years of data</a:t>
            </a:r>
          </a:p>
          <a:p>
            <a:pPr lvl="1"/>
            <a:r>
              <a:rPr lang="en-US" dirty="0" smtClean="0"/>
              <a:t>Number of claims simulated using a Poisson distribution</a:t>
            </a:r>
          </a:p>
          <a:p>
            <a:pPr lvl="1"/>
            <a:r>
              <a:rPr lang="en-US" dirty="0" smtClean="0"/>
              <a:t>Severity simulated using </a:t>
            </a:r>
            <a:r>
              <a:rPr lang="en-US" dirty="0" err="1" smtClean="0"/>
              <a:t>LogNormal</a:t>
            </a:r>
            <a:r>
              <a:rPr lang="en-US" dirty="0" smtClean="0"/>
              <a:t> and Gamma distributions</a:t>
            </a:r>
          </a:p>
          <a:p>
            <a:pPr lvl="2"/>
            <a:r>
              <a:rPr lang="en-US" dirty="0" smtClean="0"/>
              <a:t>Parameters chosen to equate the means and variances of </a:t>
            </a:r>
            <a:r>
              <a:rPr lang="en-US" dirty="0" err="1" smtClean="0"/>
              <a:t>LogNormal</a:t>
            </a:r>
            <a:r>
              <a:rPr lang="en-US" dirty="0" smtClean="0"/>
              <a:t> distribution to Gamma </a:t>
            </a:r>
          </a:p>
          <a:p>
            <a:pPr lvl="1"/>
            <a:r>
              <a:rPr lang="en-US" dirty="0" smtClean="0"/>
              <a:t>Limit of $100k per occurrence</a:t>
            </a:r>
          </a:p>
          <a:p>
            <a:pPr lvl="1"/>
            <a:r>
              <a:rPr lang="en-US" dirty="0" smtClean="0"/>
              <a:t>Expectation?</a:t>
            </a:r>
          </a:p>
          <a:p>
            <a:pPr lvl="2"/>
            <a:r>
              <a:rPr lang="en-US" dirty="0" smtClean="0"/>
              <a:t>NO...EXPLORATION!</a:t>
            </a:r>
          </a:p>
          <a:p>
            <a:endParaRPr lang="en-US" dirty="0"/>
          </a:p>
        </p:txBody>
      </p:sp>
    </p:spTree>
    <p:extLst>
      <p:ext uri="{BB962C8B-B14F-4D97-AF65-F5344CB8AC3E}">
        <p14:creationId xmlns:p14="http://schemas.microsoft.com/office/powerpoint/2010/main" val="2707460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ctrTitle"/>
          </p:nvPr>
        </p:nvSpPr>
        <p:spPr/>
        <p:txBody>
          <a:bodyPr/>
          <a:lstStyle/>
          <a:p>
            <a:r>
              <a:rPr lang="fr-FR" dirty="0" err="1" smtClean="0"/>
              <a:t>Example</a:t>
            </a:r>
            <a:r>
              <a:rPr lang="fr-FR" dirty="0" smtClean="0"/>
              <a:t> 2 (</a:t>
            </a:r>
            <a:r>
              <a:rPr lang="fr-FR" dirty="0" err="1"/>
              <a:t>C</a:t>
            </a:r>
            <a:r>
              <a:rPr lang="fr-FR" dirty="0" err="1" smtClean="0"/>
              <a:t>ont</a:t>
            </a:r>
            <a:r>
              <a:rPr lang="fr-FR" dirty="0" smtClean="0"/>
              <a:t>.) - R Code</a:t>
            </a:r>
            <a:endParaRPr lang="fr-F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185" y="1372145"/>
            <a:ext cx="4618334" cy="3846087"/>
          </a:xfrm>
          <a:prstGeom prst="rect">
            <a:avLst/>
          </a:prstGeom>
        </p:spPr>
      </p:pic>
      <p:cxnSp>
        <p:nvCxnSpPr>
          <p:cNvPr id="5" name="Straight Connector 4"/>
          <p:cNvCxnSpPr/>
          <p:nvPr/>
        </p:nvCxnSpPr>
        <p:spPr>
          <a:xfrm>
            <a:off x="4438491" y="1066800"/>
            <a:ext cx="0" cy="5638800"/>
          </a:xfrm>
          <a:prstGeom prst="line">
            <a:avLst/>
          </a:prstGeom>
          <a:ln w="7620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663" y="1372145"/>
            <a:ext cx="4226135" cy="3846087"/>
          </a:xfrm>
          <a:prstGeom prst="rect">
            <a:avLst/>
          </a:prstGeom>
        </p:spPr>
      </p:pic>
    </p:spTree>
    <p:extLst>
      <p:ext uri="{BB962C8B-B14F-4D97-AF65-F5344CB8AC3E}">
        <p14:creationId xmlns:p14="http://schemas.microsoft.com/office/powerpoint/2010/main" val="3615264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ctrTitle"/>
          </p:nvPr>
        </p:nvSpPr>
        <p:spPr/>
        <p:txBody>
          <a:bodyPr/>
          <a:lstStyle/>
          <a:p>
            <a:r>
              <a:rPr lang="en-US" dirty="0" smtClean="0"/>
              <a:t>Example 2 (Cont.) - Percentiles</a:t>
            </a:r>
            <a:endParaRPr lang="en-US" dirty="0"/>
          </a:p>
        </p:txBody>
      </p:sp>
      <p:pic>
        <p:nvPicPr>
          <p:cNvPr id="212" name="Google Shape;212;p29"/>
          <p:cNvPicPr preferRelativeResize="0">
            <a:picLocks noChangeAspect="1"/>
          </p:cNvPicPr>
          <p:nvPr/>
        </p:nvPicPr>
        <p:blipFill>
          <a:blip r:embed="rId3">
            <a:alphaModFix/>
          </a:blip>
          <a:stretch>
            <a:fillRect/>
          </a:stretch>
        </p:blipFill>
        <p:spPr>
          <a:xfrm>
            <a:off x="2227627" y="1600200"/>
            <a:ext cx="6615391" cy="3840480"/>
          </a:xfrm>
          <a:prstGeom prst="rect">
            <a:avLst/>
          </a:prstGeom>
          <a:noFill/>
          <a:ln>
            <a:noFill/>
          </a:ln>
          <a:effectLst>
            <a:outerShdw blurRad="57150" dist="19050" dir="5400000" algn="bl" rotWithShape="0">
              <a:srgbClr val="000000">
                <a:alpha val="50000"/>
              </a:srgbClr>
            </a:outerShdw>
          </a:effectLst>
        </p:spPr>
      </p:pic>
      <p:pic>
        <p:nvPicPr>
          <p:cNvPr id="213" name="Google Shape;213;p29"/>
          <p:cNvPicPr preferRelativeResize="0">
            <a:picLocks noChangeAspect="1"/>
          </p:cNvPicPr>
          <p:nvPr/>
        </p:nvPicPr>
        <p:blipFill>
          <a:blip r:embed="rId4">
            <a:alphaModFix/>
          </a:blip>
          <a:stretch>
            <a:fillRect/>
          </a:stretch>
        </p:blipFill>
        <p:spPr>
          <a:xfrm>
            <a:off x="304800" y="2331720"/>
            <a:ext cx="1702506" cy="2194560"/>
          </a:xfrm>
          <a:prstGeom prst="rect">
            <a:avLst/>
          </a:prstGeom>
          <a:noFill/>
          <a:ln>
            <a:noFill/>
          </a:ln>
          <a:effectLst/>
        </p:spPr>
      </p:pic>
    </p:spTree>
    <p:extLst>
      <p:ext uri="{BB962C8B-B14F-4D97-AF65-F5344CB8AC3E}">
        <p14:creationId xmlns:p14="http://schemas.microsoft.com/office/powerpoint/2010/main" val="1621700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30"/>
          <p:cNvSpPr txBox="1">
            <a:spLocks noGrp="1"/>
          </p:cNvSpPr>
          <p:nvPr>
            <p:ph type="ctrTitle"/>
          </p:nvPr>
        </p:nvSpPr>
        <p:spPr/>
        <p:txBody>
          <a:bodyPr/>
          <a:lstStyle/>
          <a:p>
            <a:r>
              <a:rPr lang="en-US" dirty="0" smtClean="0"/>
              <a:t>Example 2 (Cont.) - Variation Around the Mean</a:t>
            </a:r>
            <a:endParaRPr lang="en-US" dirty="0"/>
          </a:p>
        </p:txBody>
      </p:sp>
      <p:sp>
        <p:nvSpPr>
          <p:cNvPr id="218" name="Google Shape;218;p30"/>
          <p:cNvSpPr txBox="1">
            <a:spLocks noGrp="1"/>
          </p:cNvSpPr>
          <p:nvPr>
            <p:ph type="body" idx="11"/>
          </p:nvPr>
        </p:nvSpPr>
        <p:spPr/>
        <p:txBody>
          <a:bodyPr/>
          <a:lstStyle/>
          <a:p>
            <a:r>
              <a:rPr lang="en-US" smtClean="0"/>
              <a:t>Uncertainty from variance diminishes as n becomes sufficiently large</a:t>
            </a:r>
          </a:p>
          <a:p>
            <a:r>
              <a:rPr lang="en-US" smtClean="0"/>
              <a:t>80 to 82% decrease in CI width from 500 to 10,000 simulations</a:t>
            </a:r>
            <a:endParaRPr lang="en-US"/>
          </a:p>
        </p:txBody>
      </p:sp>
      <p:pic>
        <p:nvPicPr>
          <p:cNvPr id="220" name="Google Shape;220;p30"/>
          <p:cNvPicPr preferRelativeResize="0">
            <a:picLocks noChangeAspect="1"/>
          </p:cNvPicPr>
          <p:nvPr/>
        </p:nvPicPr>
        <p:blipFill>
          <a:blip r:embed="rId3">
            <a:alphaModFix/>
          </a:blip>
          <a:stretch>
            <a:fillRect/>
          </a:stretch>
        </p:blipFill>
        <p:spPr>
          <a:xfrm>
            <a:off x="855969" y="3401974"/>
            <a:ext cx="2452351" cy="1466603"/>
          </a:xfrm>
          <a:prstGeom prst="rect">
            <a:avLst/>
          </a:prstGeom>
          <a:noFill/>
          <a:ln>
            <a:noFill/>
          </a:ln>
          <a:effectLst/>
        </p:spPr>
      </p:pic>
      <p:pic>
        <p:nvPicPr>
          <p:cNvPr id="221" name="Google Shape;221;p30"/>
          <p:cNvPicPr preferRelativeResize="0">
            <a:picLocks noChangeAspect="1"/>
          </p:cNvPicPr>
          <p:nvPr/>
        </p:nvPicPr>
        <p:blipFill>
          <a:blip r:embed="rId4">
            <a:alphaModFix/>
          </a:blip>
          <a:stretch>
            <a:fillRect/>
          </a:stretch>
        </p:blipFill>
        <p:spPr>
          <a:xfrm>
            <a:off x="5406680" y="3403145"/>
            <a:ext cx="2452340" cy="1464260"/>
          </a:xfrm>
          <a:prstGeom prst="rect">
            <a:avLst/>
          </a:prstGeom>
          <a:noFill/>
          <a:ln>
            <a:noFill/>
          </a:ln>
          <a:effectLst/>
        </p:spPr>
      </p:pic>
      <p:sp>
        <p:nvSpPr>
          <p:cNvPr id="222" name="Google Shape;222;p30"/>
          <p:cNvSpPr/>
          <p:nvPr/>
        </p:nvSpPr>
        <p:spPr>
          <a:xfrm>
            <a:off x="3742050" y="3886050"/>
            <a:ext cx="1239000" cy="438600"/>
          </a:xfrm>
          <a:prstGeom prst="striped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549066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3"/>
          <p:cNvSpPr txBox="1">
            <a:spLocks noGrp="1"/>
          </p:cNvSpPr>
          <p:nvPr>
            <p:ph type="ctrTitle"/>
          </p:nvPr>
        </p:nvSpPr>
        <p:spPr/>
        <p:txBody>
          <a:bodyPr/>
          <a:lstStyle/>
          <a:p>
            <a:r>
              <a:rPr lang="en-US" smtClean="0"/>
              <a:t>Agenda</a:t>
            </a:r>
            <a:endParaRPr lang="en-US"/>
          </a:p>
        </p:txBody>
      </p:sp>
      <p:sp>
        <p:nvSpPr>
          <p:cNvPr id="106" name="Google Shape;106;p13"/>
          <p:cNvSpPr txBox="1">
            <a:spLocks noGrp="1"/>
          </p:cNvSpPr>
          <p:nvPr>
            <p:ph type="body" idx="11"/>
          </p:nvPr>
        </p:nvSpPr>
        <p:spPr/>
        <p:txBody>
          <a:bodyPr/>
          <a:lstStyle/>
          <a:p>
            <a:r>
              <a:rPr lang="en-US" dirty="0" smtClean="0"/>
              <a:t>Simulation Introduction</a:t>
            </a:r>
          </a:p>
          <a:p>
            <a:r>
              <a:rPr lang="en-US" dirty="0" smtClean="0"/>
              <a:t>Uses of Simulation</a:t>
            </a:r>
          </a:p>
          <a:p>
            <a:r>
              <a:rPr lang="en-US" dirty="0" smtClean="0"/>
              <a:t>Common Simulation Techniques</a:t>
            </a:r>
          </a:p>
          <a:p>
            <a:r>
              <a:rPr lang="en-US" dirty="0" smtClean="0"/>
              <a:t>Monte Carlo Simulation (MCS) Briefing</a:t>
            </a:r>
          </a:p>
          <a:p>
            <a:r>
              <a:rPr lang="en-US" dirty="0" smtClean="0"/>
              <a:t>MCS Example </a:t>
            </a:r>
            <a:r>
              <a:rPr lang="en-US" dirty="0" smtClean="0"/>
              <a:t>1 - </a:t>
            </a:r>
            <a:r>
              <a:rPr lang="en-US" dirty="0" smtClean="0"/>
              <a:t>Deductible </a:t>
            </a:r>
            <a:r>
              <a:rPr lang="en-US" dirty="0" smtClean="0"/>
              <a:t>Factors</a:t>
            </a:r>
          </a:p>
          <a:p>
            <a:r>
              <a:rPr lang="en-US" dirty="0" smtClean="0"/>
              <a:t>MCS Example 2 – Aggregate Loss Distribution</a:t>
            </a:r>
            <a:endParaRPr lang="en-US" dirty="0" smtClean="0"/>
          </a:p>
          <a:p>
            <a:r>
              <a:rPr lang="en-US" dirty="0" smtClean="0"/>
              <a:t>More Industry Connections</a:t>
            </a:r>
          </a:p>
          <a:p>
            <a:pPr lvl="1"/>
            <a:r>
              <a:rPr lang="en-US" dirty="0" smtClean="0"/>
              <a:t>Expected Adverse Deviation</a:t>
            </a:r>
          </a:p>
          <a:p>
            <a:pPr lvl="1"/>
            <a:r>
              <a:rPr lang="en-US" dirty="0" smtClean="0"/>
              <a:t>Future of MC Implementation</a:t>
            </a:r>
          </a:p>
          <a:p>
            <a:r>
              <a:rPr lang="en-US" dirty="0" smtClean="0"/>
              <a:t>Closing Remarks </a:t>
            </a:r>
            <a:endParaRPr lang="en-US" dirty="0"/>
          </a:p>
        </p:txBody>
      </p:sp>
    </p:spTree>
    <p:extLst>
      <p:ext uri="{BB962C8B-B14F-4D97-AF65-F5344CB8AC3E}">
        <p14:creationId xmlns:p14="http://schemas.microsoft.com/office/powerpoint/2010/main" val="2795357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ctrTitle"/>
          </p:nvPr>
        </p:nvSpPr>
        <p:spPr/>
        <p:txBody>
          <a:bodyPr/>
          <a:lstStyle/>
          <a:p>
            <a:r>
              <a:rPr lang="en-US" dirty="0" smtClean="0"/>
              <a:t>Example 2 (Cont.) - Variation Around the Mean</a:t>
            </a:r>
            <a:endParaRPr lang="en-US" dirty="0"/>
          </a:p>
        </p:txBody>
      </p:sp>
      <p:pic>
        <p:nvPicPr>
          <p:cNvPr id="228" name="Google Shape;228;p31"/>
          <p:cNvPicPr preferRelativeResize="0">
            <a:picLocks noChangeAspect="1"/>
          </p:cNvPicPr>
          <p:nvPr/>
        </p:nvPicPr>
        <p:blipFill>
          <a:blip r:embed="rId3">
            <a:alphaModFix/>
          </a:blip>
          <a:stretch>
            <a:fillRect/>
          </a:stretch>
        </p:blipFill>
        <p:spPr>
          <a:xfrm>
            <a:off x="1432142" y="1447800"/>
            <a:ext cx="6279717" cy="36576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28921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32"/>
          <p:cNvSpPr txBox="1">
            <a:spLocks noGrp="1"/>
          </p:cNvSpPr>
          <p:nvPr>
            <p:ph type="ctrTitle"/>
          </p:nvPr>
        </p:nvSpPr>
        <p:spPr/>
        <p:txBody>
          <a:bodyPr/>
          <a:lstStyle/>
          <a:p>
            <a:r>
              <a:rPr lang="en-US" dirty="0" smtClean="0"/>
              <a:t>Example 2 (Cont.) - Variation in the </a:t>
            </a:r>
            <a:r>
              <a:rPr lang="en-US" dirty="0"/>
              <a:t>T</a:t>
            </a:r>
            <a:r>
              <a:rPr lang="en-US" dirty="0" smtClean="0"/>
              <a:t>ail</a:t>
            </a:r>
            <a:endParaRPr lang="en-US" dirty="0"/>
          </a:p>
        </p:txBody>
      </p:sp>
      <p:sp>
        <p:nvSpPr>
          <p:cNvPr id="233" name="Google Shape;233;p32"/>
          <p:cNvSpPr txBox="1">
            <a:spLocks noGrp="1"/>
          </p:cNvSpPr>
          <p:nvPr>
            <p:ph type="body" idx="11"/>
          </p:nvPr>
        </p:nvSpPr>
        <p:spPr/>
        <p:txBody>
          <a:bodyPr/>
          <a:lstStyle/>
          <a:p>
            <a:r>
              <a:rPr lang="en-US" smtClean="0"/>
              <a:t>Modeling error at the 99th percentile reduced to 1% at approximately 115,000 simulations</a:t>
            </a:r>
            <a:endParaRPr lang="en-US"/>
          </a:p>
        </p:txBody>
      </p:sp>
      <p:pic>
        <p:nvPicPr>
          <p:cNvPr id="235" name="Google Shape;235;p32"/>
          <p:cNvPicPr preferRelativeResize="0">
            <a:picLocks/>
          </p:cNvPicPr>
          <p:nvPr/>
        </p:nvPicPr>
        <p:blipFill>
          <a:blip r:embed="rId3">
            <a:alphaModFix/>
          </a:blip>
          <a:stretch>
            <a:fillRect/>
          </a:stretch>
        </p:blipFill>
        <p:spPr>
          <a:xfrm>
            <a:off x="1579323" y="2011680"/>
            <a:ext cx="5985355" cy="3474720"/>
          </a:xfrm>
          <a:prstGeom prst="rect">
            <a:avLst/>
          </a:prstGeom>
          <a:noFill/>
          <a:ln>
            <a:noFill/>
          </a:ln>
        </p:spPr>
      </p:pic>
    </p:spTree>
    <p:extLst>
      <p:ext uri="{BB962C8B-B14F-4D97-AF65-F5344CB8AC3E}">
        <p14:creationId xmlns:p14="http://schemas.microsoft.com/office/powerpoint/2010/main" val="2755880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33"/>
          <p:cNvSpPr txBox="1">
            <a:spLocks noGrp="1"/>
          </p:cNvSpPr>
          <p:nvPr>
            <p:ph type="ctrTitle"/>
          </p:nvPr>
        </p:nvSpPr>
        <p:spPr/>
        <p:txBody>
          <a:bodyPr/>
          <a:lstStyle/>
          <a:p>
            <a:r>
              <a:rPr lang="en-US" smtClean="0"/>
              <a:t>Findings</a:t>
            </a:r>
            <a:endParaRPr lang="en-US"/>
          </a:p>
        </p:txBody>
      </p:sp>
      <p:sp>
        <p:nvSpPr>
          <p:cNvPr id="240" name="Google Shape;240;p33"/>
          <p:cNvSpPr txBox="1">
            <a:spLocks noGrp="1"/>
          </p:cNvSpPr>
          <p:nvPr>
            <p:ph type="body" idx="11"/>
          </p:nvPr>
        </p:nvSpPr>
        <p:spPr/>
        <p:txBody>
          <a:bodyPr/>
          <a:lstStyle/>
          <a:p>
            <a:r>
              <a:rPr lang="en-US" smtClean="0"/>
              <a:t>Power of the law of large numbers</a:t>
            </a:r>
          </a:p>
          <a:p>
            <a:r>
              <a:rPr lang="en-US" smtClean="0"/>
              <a:t>MC is an efficient method of building confidence around data insights</a:t>
            </a:r>
          </a:p>
          <a:p>
            <a:r>
              <a:rPr lang="en-US" smtClean="0"/>
              <a:t>Confidence around the mean converges rather quickly</a:t>
            </a:r>
          </a:p>
          <a:p>
            <a:pPr lvl="1"/>
            <a:r>
              <a:rPr lang="en-US" smtClean="0"/>
              <a:t>Important to have a stable estimate of average losses from insurer’s perspective</a:t>
            </a:r>
          </a:p>
          <a:p>
            <a:r>
              <a:rPr lang="en-US" smtClean="0"/>
              <a:t>Confidence in the tail takes a bit longer</a:t>
            </a:r>
          </a:p>
          <a:p>
            <a:pPr lvl="1"/>
            <a:r>
              <a:rPr lang="en-US" smtClean="0"/>
              <a:t>Relevant to insurers (determining risk appetite) and reinsurers alike </a:t>
            </a:r>
            <a:endParaRPr lang="en-US"/>
          </a:p>
        </p:txBody>
      </p:sp>
    </p:spTree>
    <p:extLst>
      <p:ext uri="{BB962C8B-B14F-4D97-AF65-F5344CB8AC3E}">
        <p14:creationId xmlns:p14="http://schemas.microsoft.com/office/powerpoint/2010/main" val="1841530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ctrTitle"/>
          </p:nvPr>
        </p:nvSpPr>
        <p:spPr/>
        <p:txBody>
          <a:bodyPr/>
          <a:lstStyle/>
          <a:p>
            <a:r>
              <a:rPr lang="en-US" smtClean="0"/>
              <a:t>More Industry Connections... </a:t>
            </a:r>
            <a:endParaRPr lang="en-US"/>
          </a:p>
        </p:txBody>
      </p:sp>
      <p:pic>
        <p:nvPicPr>
          <p:cNvPr id="247" name="Google Shape;247;p34"/>
          <p:cNvPicPr preferRelativeResize="0"/>
          <p:nvPr/>
        </p:nvPicPr>
        <p:blipFill>
          <a:blip r:embed="rId3">
            <a:alphaModFix/>
          </a:blip>
          <a:stretch>
            <a:fillRect/>
          </a:stretch>
        </p:blipFill>
        <p:spPr>
          <a:xfrm>
            <a:off x="2086750" y="1773625"/>
            <a:ext cx="4970500" cy="3310751"/>
          </a:xfrm>
          <a:prstGeom prst="rect">
            <a:avLst/>
          </a:prstGeom>
          <a:noFill/>
          <a:ln>
            <a:noFill/>
          </a:ln>
          <a:effectLst>
            <a:outerShdw blurRad="57150" dist="19050" dir="5400000" algn="bl" rotWithShape="0">
              <a:srgbClr val="000000">
                <a:alpha val="50000"/>
              </a:srgbClr>
            </a:outerShdw>
            <a:softEdge rad="127000"/>
          </a:effectLst>
        </p:spPr>
      </p:pic>
    </p:spTree>
    <p:extLst>
      <p:ext uri="{BB962C8B-B14F-4D97-AF65-F5344CB8AC3E}">
        <p14:creationId xmlns:p14="http://schemas.microsoft.com/office/powerpoint/2010/main" val="265522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35"/>
          <p:cNvSpPr txBox="1">
            <a:spLocks noGrp="1"/>
          </p:cNvSpPr>
          <p:nvPr>
            <p:ph type="ctrTitle"/>
          </p:nvPr>
        </p:nvSpPr>
        <p:spPr/>
        <p:txBody>
          <a:bodyPr/>
          <a:lstStyle/>
          <a:p>
            <a:r>
              <a:rPr lang="en-US" smtClean="0"/>
              <a:t>Expected Adverse Deviation</a:t>
            </a:r>
            <a:endParaRPr lang="en-US"/>
          </a:p>
        </p:txBody>
      </p:sp>
      <p:sp>
        <p:nvSpPr>
          <p:cNvPr id="252" name="Google Shape;252;p35"/>
          <p:cNvSpPr txBox="1">
            <a:spLocks noGrp="1"/>
          </p:cNvSpPr>
          <p:nvPr>
            <p:ph type="body" idx="11"/>
          </p:nvPr>
        </p:nvSpPr>
        <p:spPr/>
        <p:txBody>
          <a:bodyPr/>
          <a:lstStyle/>
          <a:p>
            <a:pPr marL="0" indent="0">
              <a:buNone/>
            </a:pPr>
            <a:r>
              <a:rPr lang="en-US" dirty="0" smtClean="0"/>
              <a:t>Def: Average amount of loss an insurance company incurs beyond its expected losses or amount of expected adverse </a:t>
            </a:r>
            <a:r>
              <a:rPr lang="en-US" dirty="0" smtClean="0"/>
              <a:t>deviation (EAD) an </a:t>
            </a:r>
            <a:r>
              <a:rPr lang="en-US" dirty="0" smtClean="0"/>
              <a:t>insurer is exposed to.	</a:t>
            </a:r>
          </a:p>
          <a:p>
            <a:pPr marL="0" indent="0">
              <a:buNone/>
            </a:pPr>
            <a:r>
              <a:rPr lang="en-US" i="1" dirty="0" err="1" smtClean="0"/>
              <a:t>EAD</a:t>
            </a:r>
            <a:r>
              <a:rPr lang="en-US" i="1" dirty="0" smtClean="0"/>
              <a:t> = E[max(X - E(X),0)]		</a:t>
            </a:r>
            <a:r>
              <a:rPr lang="en-US" i="1" dirty="0" err="1" smtClean="0"/>
              <a:t>EAD</a:t>
            </a:r>
            <a:r>
              <a:rPr lang="en-US" i="1" dirty="0" smtClean="0"/>
              <a:t> Ratio = </a:t>
            </a:r>
            <a:r>
              <a:rPr lang="en-US" i="1" dirty="0" err="1" smtClean="0"/>
              <a:t>EAD</a:t>
            </a:r>
            <a:r>
              <a:rPr lang="en-US" i="1" dirty="0" smtClean="0"/>
              <a:t>(X) / E(X)</a:t>
            </a:r>
          </a:p>
          <a:p>
            <a:r>
              <a:rPr lang="en-US" dirty="0" smtClean="0"/>
              <a:t>Weighted average of outputs from MC simulation</a:t>
            </a:r>
          </a:p>
          <a:p>
            <a:r>
              <a:rPr lang="en-US" dirty="0" smtClean="0"/>
              <a:t>Aims to quantify internal risk distributions</a:t>
            </a:r>
          </a:p>
          <a:p>
            <a:r>
              <a:rPr lang="en-US" dirty="0" smtClean="0"/>
              <a:t>Ratio measures how much volatility and risk a company takes on</a:t>
            </a:r>
            <a:endParaRPr lang="en-US" dirty="0"/>
          </a:p>
        </p:txBody>
      </p:sp>
    </p:spTree>
    <p:extLst>
      <p:ext uri="{BB962C8B-B14F-4D97-AF65-F5344CB8AC3E}">
        <p14:creationId xmlns:p14="http://schemas.microsoft.com/office/powerpoint/2010/main" val="424244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36"/>
          <p:cNvSpPr txBox="1">
            <a:spLocks noGrp="1"/>
          </p:cNvSpPr>
          <p:nvPr>
            <p:ph type="ctrTitle"/>
          </p:nvPr>
        </p:nvSpPr>
        <p:spPr/>
        <p:txBody>
          <a:bodyPr/>
          <a:lstStyle/>
          <a:p>
            <a:r>
              <a:rPr lang="en-US" smtClean="0"/>
              <a:t>Future of Monte Carlo</a:t>
            </a:r>
          </a:p>
          <a:p>
            <a:endParaRPr lang="en-US"/>
          </a:p>
        </p:txBody>
      </p:sp>
      <p:sp>
        <p:nvSpPr>
          <p:cNvPr id="258" name="Google Shape;258;p36"/>
          <p:cNvSpPr txBox="1">
            <a:spLocks noGrp="1"/>
          </p:cNvSpPr>
          <p:nvPr>
            <p:ph type="body" idx="11"/>
          </p:nvPr>
        </p:nvSpPr>
        <p:spPr/>
        <p:txBody>
          <a:bodyPr/>
          <a:lstStyle/>
          <a:p>
            <a:r>
              <a:rPr lang="en-US" dirty="0" smtClean="0"/>
              <a:t>Continued use in predictive analytics</a:t>
            </a:r>
          </a:p>
          <a:p>
            <a:r>
              <a:rPr lang="en-US" dirty="0" smtClean="0"/>
              <a:t>Stock price fluctuation</a:t>
            </a:r>
          </a:p>
          <a:p>
            <a:pPr lvl="1"/>
            <a:r>
              <a:rPr lang="en-US" dirty="0" smtClean="0"/>
              <a:t>Time series combined with Monte Carlo</a:t>
            </a:r>
          </a:p>
          <a:p>
            <a:r>
              <a:rPr lang="en-US" dirty="0" smtClean="0"/>
              <a:t> Stochastic reserving</a:t>
            </a:r>
            <a:endParaRPr lang="en-US" dirty="0"/>
          </a:p>
        </p:txBody>
      </p:sp>
      <p:pic>
        <p:nvPicPr>
          <p:cNvPr id="260" name="Google Shape;260;p36"/>
          <p:cNvPicPr preferRelativeResize="0"/>
          <p:nvPr/>
        </p:nvPicPr>
        <p:blipFill>
          <a:blip r:embed="rId3">
            <a:alphaModFix/>
          </a:blip>
          <a:stretch>
            <a:fillRect/>
          </a:stretch>
        </p:blipFill>
        <p:spPr>
          <a:xfrm rot="5">
            <a:off x="2937951" y="3635903"/>
            <a:ext cx="3268099" cy="183364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126647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ctrTitle"/>
          </p:nvPr>
        </p:nvSpPr>
        <p:spPr/>
        <p:txBody>
          <a:bodyPr/>
          <a:lstStyle/>
          <a:p>
            <a:r>
              <a:rPr lang="en-US" smtClean="0"/>
              <a:t>Questions? </a:t>
            </a:r>
            <a:endParaRPr lang="en-US"/>
          </a:p>
        </p:txBody>
      </p:sp>
      <p:sp>
        <p:nvSpPr>
          <p:cNvPr id="266" name="Google Shape;266;p37"/>
          <p:cNvSpPr txBox="1"/>
          <p:nvPr/>
        </p:nvSpPr>
        <p:spPr>
          <a:xfrm>
            <a:off x="3269100" y="2825400"/>
            <a:ext cx="2605800" cy="1207200"/>
          </a:xfrm>
          <a:prstGeom prst="rect">
            <a:avLst/>
          </a:prstGeom>
          <a:noFill/>
          <a:ln>
            <a:noFill/>
          </a:ln>
        </p:spPr>
        <p:txBody>
          <a:bodyPr spcFirstLastPara="1" wrap="square" lIns="91425" tIns="91425" rIns="91425" bIns="91425" anchor="t" anchorCtr="0">
            <a:noAutofit/>
          </a:bodyPr>
          <a:lstStyle/>
          <a:p>
            <a:pPr algn="ctr"/>
            <a:r>
              <a:rPr lang="en" sz="9600" b="1" dirty="0" smtClean="0">
                <a:solidFill>
                  <a:srgbClr val="FF69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 ?</a:t>
            </a:r>
            <a:endParaRPr sz="9600" b="1" dirty="0">
              <a:solidFill>
                <a:srgbClr val="FF69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1058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Thank You for Your Attention</a:t>
            </a:r>
            <a:endParaRPr lang="en-US" dirty="0"/>
          </a:p>
        </p:txBody>
      </p:sp>
      <p:sp>
        <p:nvSpPr>
          <p:cNvPr id="10" name="Content Placeholder 9"/>
          <p:cNvSpPr>
            <a:spLocks noGrp="1"/>
          </p:cNvSpPr>
          <p:nvPr>
            <p:ph sz="quarter" idx="16"/>
          </p:nvPr>
        </p:nvSpPr>
        <p:spPr/>
        <p:txBody>
          <a:bodyPr/>
          <a:lstStyle/>
          <a:p>
            <a:pPr lvl="0">
              <a:spcBef>
                <a:spcPts val="440"/>
              </a:spcBef>
            </a:pPr>
            <a:r>
              <a:rPr lang="en-US" dirty="0"/>
              <a:t>Taylor Daigle</a:t>
            </a:r>
          </a:p>
        </p:txBody>
      </p:sp>
      <p:sp>
        <p:nvSpPr>
          <p:cNvPr id="11" name="Content Placeholder 10"/>
          <p:cNvSpPr>
            <a:spLocks noGrp="1"/>
          </p:cNvSpPr>
          <p:nvPr>
            <p:ph sz="quarter" idx="17"/>
          </p:nvPr>
        </p:nvSpPr>
        <p:spPr>
          <a:xfrm>
            <a:off x="3429000" y="1673862"/>
            <a:ext cx="5257800" cy="457200"/>
          </a:xfrm>
        </p:spPr>
        <p:txBody>
          <a:bodyPr/>
          <a:lstStyle/>
          <a:p>
            <a:r>
              <a:rPr lang="en" u="sng" dirty="0">
                <a:solidFill>
                  <a:schemeClr val="hlink"/>
                </a:solidFill>
                <a:hlinkClick r:id="rId2"/>
              </a:rPr>
              <a:t>tdaigle@pinnacleactuaries.com</a:t>
            </a:r>
            <a:endParaRPr lang="en-US" dirty="0"/>
          </a:p>
        </p:txBody>
      </p:sp>
      <p:sp>
        <p:nvSpPr>
          <p:cNvPr id="12" name="Content Placeholder 11"/>
          <p:cNvSpPr>
            <a:spLocks noGrp="1"/>
          </p:cNvSpPr>
          <p:nvPr>
            <p:ph sz="quarter" idx="18"/>
          </p:nvPr>
        </p:nvSpPr>
        <p:spPr>
          <a:xfrm>
            <a:off x="3429000" y="2513331"/>
            <a:ext cx="5257800" cy="457200"/>
          </a:xfrm>
        </p:spPr>
        <p:txBody>
          <a:bodyPr/>
          <a:lstStyle/>
          <a:p>
            <a:pPr lvl="0">
              <a:spcBef>
                <a:spcPts val="440"/>
              </a:spcBef>
            </a:pPr>
            <a:r>
              <a:rPr lang="en-US" dirty="0"/>
              <a:t>Steve Jagodzinski</a:t>
            </a:r>
          </a:p>
        </p:txBody>
      </p:sp>
      <p:sp>
        <p:nvSpPr>
          <p:cNvPr id="13" name="Content Placeholder 12"/>
          <p:cNvSpPr>
            <a:spLocks noGrp="1"/>
          </p:cNvSpPr>
          <p:nvPr>
            <p:ph sz="quarter" idx="19"/>
          </p:nvPr>
        </p:nvSpPr>
        <p:spPr>
          <a:xfrm>
            <a:off x="2895600" y="2970531"/>
            <a:ext cx="5791200" cy="457200"/>
          </a:xfrm>
        </p:spPr>
        <p:txBody>
          <a:bodyPr/>
          <a:lstStyle/>
          <a:p>
            <a:r>
              <a:rPr lang="en" u="sng" dirty="0">
                <a:solidFill>
                  <a:schemeClr val="hlink"/>
                </a:solidFill>
                <a:hlinkClick r:id="rId3"/>
              </a:rPr>
              <a:t>sjagodzinski@pinnacleactuaries.com</a:t>
            </a:r>
            <a:endParaRPr lang="en-US" dirty="0"/>
          </a:p>
        </p:txBody>
      </p:sp>
      <p:sp>
        <p:nvSpPr>
          <p:cNvPr id="7" name="Content Placeholder 11"/>
          <p:cNvSpPr>
            <a:spLocks noGrp="1"/>
          </p:cNvSpPr>
          <p:nvPr>
            <p:ph sz="quarter" idx="18"/>
          </p:nvPr>
        </p:nvSpPr>
        <p:spPr>
          <a:xfrm>
            <a:off x="2895600" y="3810000"/>
            <a:ext cx="5791200" cy="457200"/>
          </a:xfrm>
        </p:spPr>
        <p:txBody>
          <a:bodyPr/>
          <a:lstStyle/>
          <a:p>
            <a:pPr lvl="0">
              <a:spcBef>
                <a:spcPts val="440"/>
              </a:spcBef>
            </a:pPr>
            <a:r>
              <a:rPr lang="en-US" dirty="0"/>
              <a:t>Mani </a:t>
            </a:r>
            <a:r>
              <a:rPr lang="en-US" dirty="0" err="1"/>
              <a:t>Venkateswaran</a:t>
            </a:r>
            <a:endParaRPr lang="en-US" dirty="0"/>
          </a:p>
        </p:txBody>
      </p:sp>
      <p:sp>
        <p:nvSpPr>
          <p:cNvPr id="8" name="Content Placeholder 12"/>
          <p:cNvSpPr>
            <a:spLocks noGrp="1"/>
          </p:cNvSpPr>
          <p:nvPr>
            <p:ph sz="quarter" idx="19"/>
          </p:nvPr>
        </p:nvSpPr>
        <p:spPr>
          <a:xfrm>
            <a:off x="2895600" y="4267200"/>
            <a:ext cx="5791200" cy="457200"/>
          </a:xfrm>
        </p:spPr>
        <p:txBody>
          <a:bodyPr/>
          <a:lstStyle/>
          <a:p>
            <a:pPr lvl="0">
              <a:spcAft>
                <a:spcPts val="0"/>
              </a:spcAft>
            </a:pPr>
            <a:r>
              <a:rPr lang="en-US" u="sng" dirty="0" err="1" smtClean="0">
                <a:solidFill>
                  <a:schemeClr val="hlink"/>
                </a:solidFill>
                <a:hlinkClick r:id="rId4"/>
              </a:rPr>
              <a:t>mv1492357@gmail.com</a:t>
            </a:r>
            <a:endParaRPr lang="en-US" dirty="0"/>
          </a:p>
        </p:txBody>
      </p:sp>
      <p:sp>
        <p:nvSpPr>
          <p:cNvPr id="2" name="Rectangle 1"/>
          <p:cNvSpPr/>
          <p:nvPr/>
        </p:nvSpPr>
        <p:spPr>
          <a:xfrm>
            <a:off x="363173" y="4360059"/>
            <a:ext cx="3142027" cy="1818447"/>
          </a:xfrm>
          <a:prstGeom prst="rect">
            <a:avLst/>
          </a:prstGeom>
        </p:spPr>
        <p:txBody>
          <a:bodyPr wrap="square">
            <a:spAutoFit/>
          </a:bodyPr>
          <a:lstStyle/>
          <a:p>
            <a:pPr lvl="0">
              <a:spcBef>
                <a:spcPts val="480"/>
              </a:spcBef>
            </a:pPr>
            <a:r>
              <a:rPr lang="en-US" i="1" dirty="0">
                <a:solidFill>
                  <a:srgbClr val="FF6900"/>
                </a:solidFill>
                <a:latin typeface="Calibri"/>
                <a:ea typeface="Calibri"/>
                <a:cs typeface="Calibri"/>
                <a:sym typeface="Calibri"/>
              </a:rPr>
              <a:t>“There is something irreversible about acquiring knowledge; and the simulation of the search for it differs in a most profound way from the reality.” </a:t>
            </a:r>
          </a:p>
          <a:p>
            <a:pPr marL="114300" lvl="0">
              <a:spcBef>
                <a:spcPts val="480"/>
              </a:spcBef>
              <a:buClr>
                <a:srgbClr val="FF6900"/>
              </a:buClr>
              <a:buSzPts val="1800"/>
            </a:pPr>
            <a:r>
              <a:rPr lang="en-US" i="1" dirty="0" smtClean="0">
                <a:solidFill>
                  <a:srgbClr val="FF6900"/>
                </a:solidFill>
                <a:latin typeface="Calibri"/>
                <a:ea typeface="Calibri"/>
                <a:cs typeface="Calibri"/>
                <a:sym typeface="Calibri"/>
              </a:rPr>
              <a:t>- J</a:t>
            </a:r>
            <a:r>
              <a:rPr lang="en-US" i="1" dirty="0">
                <a:solidFill>
                  <a:srgbClr val="FF6900"/>
                </a:solidFill>
                <a:latin typeface="Calibri"/>
                <a:ea typeface="Calibri"/>
                <a:cs typeface="Calibri"/>
                <a:sym typeface="Calibri"/>
              </a:rPr>
              <a:t>. Robert Oppenheimer</a:t>
            </a:r>
            <a:endParaRPr lang="en-US" sz="11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7248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0"/>
          <p:cNvSpPr txBox="1">
            <a:spLocks noGrp="1"/>
          </p:cNvSpPr>
          <p:nvPr>
            <p:ph type="ctrTitle"/>
          </p:nvPr>
        </p:nvSpPr>
        <p:spPr/>
        <p:txBody>
          <a:bodyPr/>
          <a:lstStyle/>
          <a:p>
            <a:r>
              <a:rPr lang="en-US" smtClean="0"/>
              <a:t>Works Cited</a:t>
            </a:r>
            <a:endParaRPr lang="en-US"/>
          </a:p>
        </p:txBody>
      </p:sp>
      <p:sp>
        <p:nvSpPr>
          <p:cNvPr id="290" name="Google Shape;290;p40"/>
          <p:cNvSpPr txBox="1">
            <a:spLocks noGrp="1"/>
          </p:cNvSpPr>
          <p:nvPr>
            <p:ph type="body" idx="11"/>
          </p:nvPr>
        </p:nvSpPr>
        <p:spPr>
          <a:xfrm>
            <a:off x="411718" y="1044537"/>
            <a:ext cx="8267700" cy="4518063"/>
          </a:xfrm>
        </p:spPr>
        <p:txBody>
          <a:bodyPr>
            <a:noAutofit/>
          </a:bodyPr>
          <a:lstStyle/>
          <a:p>
            <a:r>
              <a:rPr lang="en-US" sz="1700" dirty="0" err="1" smtClean="0">
                <a:sym typeface="Arial"/>
              </a:rPr>
              <a:t>Ciesielski</a:t>
            </a:r>
            <a:r>
              <a:rPr lang="en-US" sz="1700" dirty="0" smtClean="0">
                <a:sym typeface="Arial"/>
              </a:rPr>
              <a:t>, Krzysztof, and Themistocles M. </a:t>
            </a:r>
            <a:r>
              <a:rPr lang="en-US" sz="1700" dirty="0" err="1" smtClean="0">
                <a:sym typeface="Arial"/>
              </a:rPr>
              <a:t>Rassias</a:t>
            </a:r>
            <a:r>
              <a:rPr lang="en-US" sz="1700" dirty="0" smtClean="0">
                <a:sym typeface="Arial"/>
              </a:rPr>
              <a:t>. “Stan </a:t>
            </a:r>
            <a:r>
              <a:rPr lang="en-US" sz="1700" dirty="0" err="1" smtClean="0">
                <a:sym typeface="Arial"/>
              </a:rPr>
              <a:t>Ulam</a:t>
            </a:r>
            <a:r>
              <a:rPr lang="en-US" sz="1700" dirty="0" smtClean="0">
                <a:sym typeface="Arial"/>
              </a:rPr>
              <a:t> and His Mathematics.” The Australian Journal of Mathematical Analysis and Applications, 2009, </a:t>
            </a:r>
            <a:r>
              <a:rPr lang="en-US" sz="1700" dirty="0" err="1" smtClean="0">
                <a:sym typeface="Arial"/>
              </a:rPr>
              <a:t>ajmaa.org</a:t>
            </a:r>
            <a:r>
              <a:rPr lang="en-US" sz="1700" dirty="0" smtClean="0">
                <a:sym typeface="Arial"/>
              </a:rPr>
              <a:t>/</a:t>
            </a:r>
            <a:r>
              <a:rPr lang="en-US" sz="1700" dirty="0" err="1" smtClean="0">
                <a:sym typeface="Arial"/>
              </a:rPr>
              <a:t>searchroot</a:t>
            </a:r>
            <a:r>
              <a:rPr lang="en-US" sz="1700" dirty="0" smtClean="0">
                <a:sym typeface="Arial"/>
              </a:rPr>
              <a:t>/files/pdf/</a:t>
            </a:r>
            <a:r>
              <a:rPr lang="en-US" sz="1700" dirty="0" err="1" smtClean="0">
                <a:sym typeface="Arial"/>
              </a:rPr>
              <a:t>v6n1</a:t>
            </a:r>
            <a:r>
              <a:rPr lang="en-US" sz="1700" dirty="0" smtClean="0">
                <a:sym typeface="Arial"/>
              </a:rPr>
              <a:t>/</a:t>
            </a:r>
            <a:r>
              <a:rPr lang="en-US" sz="1700" dirty="0" err="1" smtClean="0">
                <a:sym typeface="Arial"/>
              </a:rPr>
              <a:t>v6i1p1.pdf</a:t>
            </a:r>
            <a:r>
              <a:rPr lang="en-US" sz="1700" dirty="0" smtClean="0">
                <a:sym typeface="Arial"/>
              </a:rPr>
              <a:t>.</a:t>
            </a:r>
          </a:p>
          <a:p>
            <a:r>
              <a:rPr lang="en-US" sz="1700" dirty="0" smtClean="0">
                <a:sym typeface="Arial"/>
              </a:rPr>
              <a:t>Meyers, Glenn. “Stochastic Loss Reserving Using Bayesian </a:t>
            </a:r>
            <a:r>
              <a:rPr lang="en-US" sz="1700" dirty="0" err="1" smtClean="0">
                <a:sym typeface="Arial"/>
              </a:rPr>
              <a:t>MCMC</a:t>
            </a:r>
            <a:r>
              <a:rPr lang="en-US" sz="1700" dirty="0" smtClean="0">
                <a:sym typeface="Arial"/>
              </a:rPr>
              <a:t> Models.” Casualty Actuarial Society, 2015, </a:t>
            </a:r>
            <a:r>
              <a:rPr lang="en-US" sz="1700" dirty="0" err="1" smtClean="0">
                <a:sym typeface="Arial"/>
              </a:rPr>
              <a:t>www.casact.org</a:t>
            </a:r>
            <a:r>
              <a:rPr lang="en-US" sz="1700" dirty="0" smtClean="0">
                <a:sym typeface="Arial"/>
              </a:rPr>
              <a:t>/pubs/monographs/papers/01-</a:t>
            </a:r>
            <a:r>
              <a:rPr lang="en-US" sz="1700" dirty="0" err="1" smtClean="0">
                <a:sym typeface="Arial"/>
              </a:rPr>
              <a:t>Meyers.PDF</a:t>
            </a:r>
            <a:r>
              <a:rPr lang="en-US" sz="1700" dirty="0" smtClean="0">
                <a:sym typeface="Arial"/>
              </a:rPr>
              <a:t>.</a:t>
            </a:r>
          </a:p>
          <a:p>
            <a:r>
              <a:rPr lang="en-US" sz="1700" dirty="0" smtClean="0">
                <a:sym typeface="Arial"/>
              </a:rPr>
              <a:t>Pease, Christopher. “An Overview of Monte Carlo Methods.” Medium, Towards Data Science, 11 Sept. 2018, </a:t>
            </a:r>
            <a:r>
              <a:rPr lang="en-US" sz="1700" dirty="0" err="1" smtClean="0">
                <a:sym typeface="Arial"/>
              </a:rPr>
              <a:t>towardsdatascience.com</a:t>
            </a:r>
            <a:r>
              <a:rPr lang="en-US" sz="1700" dirty="0" smtClean="0">
                <a:sym typeface="Arial"/>
              </a:rPr>
              <a:t>/an-overview-of-</a:t>
            </a:r>
            <a:r>
              <a:rPr lang="en-US" sz="1700" dirty="0" err="1" smtClean="0">
                <a:sym typeface="Arial"/>
              </a:rPr>
              <a:t>monte</a:t>
            </a:r>
            <a:r>
              <a:rPr lang="en-US" sz="1700" dirty="0" smtClean="0">
                <a:sym typeface="Arial"/>
              </a:rPr>
              <a:t>-</a:t>
            </a:r>
            <a:r>
              <a:rPr lang="en-US" sz="1700" dirty="0" err="1" smtClean="0">
                <a:sym typeface="Arial"/>
              </a:rPr>
              <a:t>carlo</a:t>
            </a:r>
            <a:r>
              <a:rPr lang="en-US" sz="1700" dirty="0" smtClean="0">
                <a:sym typeface="Arial"/>
              </a:rPr>
              <a:t>-methods-</a:t>
            </a:r>
            <a:r>
              <a:rPr lang="en-US" sz="1700" dirty="0" err="1" smtClean="0">
                <a:sym typeface="Arial"/>
              </a:rPr>
              <a:t>675384eb1694</a:t>
            </a:r>
            <a:r>
              <a:rPr lang="en-US" sz="1700" dirty="0" smtClean="0">
                <a:sym typeface="Arial"/>
              </a:rPr>
              <a:t>.</a:t>
            </a:r>
          </a:p>
          <a:p>
            <a:r>
              <a:rPr lang="en-US" sz="1700" dirty="0" err="1" smtClean="0">
                <a:sym typeface="Arial"/>
              </a:rPr>
              <a:t>Sigman</a:t>
            </a:r>
            <a:r>
              <a:rPr lang="en-US" sz="1700" dirty="0" smtClean="0">
                <a:sym typeface="Arial"/>
              </a:rPr>
              <a:t>, Karl. “Acceptance Rejection Method.” </a:t>
            </a:r>
            <a:r>
              <a:rPr lang="en-US" sz="1700" dirty="0" err="1" smtClean="0">
                <a:sym typeface="Arial"/>
              </a:rPr>
              <a:t>Columbia.edu</a:t>
            </a:r>
            <a:r>
              <a:rPr lang="en-US" sz="1700" dirty="0" smtClean="0">
                <a:sym typeface="Arial"/>
              </a:rPr>
              <a:t>, 2007, </a:t>
            </a:r>
            <a:r>
              <a:rPr lang="en-US" sz="1700" dirty="0" err="1" smtClean="0">
                <a:sym typeface="Arial"/>
              </a:rPr>
              <a:t>www.columbia.edu</a:t>
            </a:r>
            <a:r>
              <a:rPr lang="en-US" sz="1700" dirty="0" smtClean="0">
                <a:sym typeface="Arial"/>
              </a:rPr>
              <a:t>/~</a:t>
            </a:r>
            <a:r>
              <a:rPr lang="en-US" sz="1700" dirty="0" err="1" smtClean="0">
                <a:sym typeface="Arial"/>
              </a:rPr>
              <a:t>ks20</a:t>
            </a:r>
            <a:r>
              <a:rPr lang="en-US" sz="1700" dirty="0" smtClean="0">
                <a:sym typeface="Arial"/>
              </a:rPr>
              <a:t>/4703-</a:t>
            </a:r>
            <a:r>
              <a:rPr lang="en-US" sz="1700" dirty="0" err="1" smtClean="0">
                <a:sym typeface="Arial"/>
              </a:rPr>
              <a:t>Sigman</a:t>
            </a:r>
            <a:r>
              <a:rPr lang="en-US" sz="1700" dirty="0" smtClean="0">
                <a:sym typeface="Arial"/>
              </a:rPr>
              <a:t>/4703-07-Notes-</a:t>
            </a:r>
            <a:r>
              <a:rPr lang="en-US" sz="1700" dirty="0" err="1" smtClean="0">
                <a:sym typeface="Arial"/>
              </a:rPr>
              <a:t>ARM.pdf</a:t>
            </a:r>
            <a:r>
              <a:rPr lang="en-US" sz="1700" dirty="0" smtClean="0">
                <a:sym typeface="Arial"/>
              </a:rPr>
              <a:t>.</a:t>
            </a:r>
          </a:p>
          <a:p>
            <a:r>
              <a:rPr lang="en-US" sz="1700" dirty="0" smtClean="0">
                <a:sym typeface="Arial"/>
              </a:rPr>
              <a:t>“Stat Trek.” Simulation in Statistics, </a:t>
            </a:r>
            <a:r>
              <a:rPr lang="en-US" sz="1700" dirty="0" err="1" smtClean="0">
                <a:sym typeface="Arial"/>
              </a:rPr>
              <a:t>stattrek.com</a:t>
            </a:r>
            <a:r>
              <a:rPr lang="en-US" sz="1700" dirty="0" smtClean="0">
                <a:sym typeface="Arial"/>
              </a:rPr>
              <a:t>/experiments/</a:t>
            </a:r>
            <a:r>
              <a:rPr lang="en-US" sz="1700" dirty="0" err="1" smtClean="0">
                <a:sym typeface="Arial"/>
              </a:rPr>
              <a:t>simulation.aspx</a:t>
            </a:r>
            <a:r>
              <a:rPr lang="en-US" sz="1700" dirty="0" smtClean="0">
                <a:sym typeface="Arial"/>
              </a:rPr>
              <a:t>.</a:t>
            </a:r>
          </a:p>
          <a:p>
            <a:r>
              <a:rPr lang="en-US" sz="1700" dirty="0" smtClean="0">
                <a:sym typeface="Arial"/>
              </a:rPr>
              <a:t>Walling, Rob. “Expected Adverse Development as a Measure of Risk Distribution.” Pinnacle Actuarial Resources, 2018, </a:t>
            </a:r>
            <a:r>
              <a:rPr lang="en-US" sz="1700" dirty="0" err="1" smtClean="0">
                <a:sym typeface="Arial"/>
              </a:rPr>
              <a:t>pinnacleactuaries.com</a:t>
            </a:r>
            <a:r>
              <a:rPr lang="en-US" sz="1700" dirty="0" smtClean="0">
                <a:sym typeface="Arial"/>
              </a:rPr>
              <a:t>.</a:t>
            </a:r>
          </a:p>
          <a:p>
            <a:r>
              <a:rPr lang="en-US" sz="1700" dirty="0" err="1" smtClean="0">
                <a:sym typeface="Arial"/>
              </a:rPr>
              <a:t>Wicklin</a:t>
            </a:r>
            <a:r>
              <a:rPr lang="en-US" sz="1700" dirty="0" smtClean="0">
                <a:sym typeface="Arial"/>
              </a:rPr>
              <a:t>, Rick. “The Inverse CDF Method for Simulating from a Distribution.” The DO Loop, 22 July 2013, </a:t>
            </a:r>
            <a:r>
              <a:rPr lang="en-US" sz="1700" dirty="0" err="1" smtClean="0">
                <a:sym typeface="Arial"/>
              </a:rPr>
              <a:t>blogs.sas.com</a:t>
            </a:r>
            <a:r>
              <a:rPr lang="en-US" sz="1700" dirty="0" smtClean="0">
                <a:sym typeface="Arial"/>
              </a:rPr>
              <a:t>/content/</a:t>
            </a:r>
            <a:r>
              <a:rPr lang="en-US" sz="1700" dirty="0" err="1" smtClean="0">
                <a:sym typeface="Arial"/>
              </a:rPr>
              <a:t>iml</a:t>
            </a:r>
            <a:r>
              <a:rPr lang="en-US" sz="1700" dirty="0" smtClean="0">
                <a:sym typeface="Arial"/>
              </a:rPr>
              <a:t>/2013/07/22/the-inverse-</a:t>
            </a:r>
            <a:r>
              <a:rPr lang="en-US" sz="1700" dirty="0" err="1" smtClean="0">
                <a:sym typeface="Arial"/>
              </a:rPr>
              <a:t>cdf</a:t>
            </a:r>
            <a:r>
              <a:rPr lang="en-US" sz="1700" dirty="0" smtClean="0">
                <a:sym typeface="Arial"/>
              </a:rPr>
              <a:t>-</a:t>
            </a:r>
            <a:r>
              <a:rPr lang="en-US" sz="1700" dirty="0" err="1" smtClean="0">
                <a:sym typeface="Arial"/>
              </a:rPr>
              <a:t>method.html</a:t>
            </a:r>
            <a:r>
              <a:rPr lang="en-US" sz="1700" dirty="0" smtClean="0">
                <a:sym typeface="Arial"/>
              </a:rPr>
              <a:t>.</a:t>
            </a:r>
          </a:p>
          <a:p>
            <a:endParaRPr lang="en-US" sz="1700" dirty="0"/>
          </a:p>
        </p:txBody>
      </p:sp>
    </p:spTree>
    <p:extLst>
      <p:ext uri="{BB962C8B-B14F-4D97-AF65-F5344CB8AC3E}">
        <p14:creationId xmlns:p14="http://schemas.microsoft.com/office/powerpoint/2010/main" val="201443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ctrTitle"/>
          </p:nvPr>
        </p:nvSpPr>
        <p:spPr/>
        <p:txBody>
          <a:bodyPr/>
          <a:lstStyle/>
          <a:p>
            <a:r>
              <a:rPr lang="en-US" smtClean="0"/>
              <a:t>Background - Simulation Introduction</a:t>
            </a:r>
            <a:endParaRPr lang="en-US"/>
          </a:p>
        </p:txBody>
      </p:sp>
      <p:sp>
        <p:nvSpPr>
          <p:cNvPr id="113" name="Google Shape;113;p14"/>
          <p:cNvSpPr txBox="1">
            <a:spLocks noGrp="1"/>
          </p:cNvSpPr>
          <p:nvPr>
            <p:ph type="body" idx="11"/>
          </p:nvPr>
        </p:nvSpPr>
        <p:spPr/>
        <p:txBody>
          <a:bodyPr/>
          <a:lstStyle/>
          <a:p>
            <a:pPr marL="0" indent="0">
              <a:buNone/>
            </a:pPr>
            <a:r>
              <a:rPr lang="en-US" dirty="0" smtClean="0"/>
              <a:t>General Procedure:</a:t>
            </a:r>
          </a:p>
          <a:p>
            <a:pPr marL="457200" indent="-457200">
              <a:buFont typeface="+mj-lt"/>
              <a:buAutoNum type="arabicPeriod"/>
            </a:pPr>
            <a:r>
              <a:rPr lang="en-US" dirty="0" smtClean="0"/>
              <a:t>Outline possible outcomes</a:t>
            </a:r>
          </a:p>
          <a:p>
            <a:pPr marL="457200" indent="-457200">
              <a:buFont typeface="+mj-lt"/>
              <a:buAutoNum type="arabicPeriod"/>
            </a:pPr>
            <a:r>
              <a:rPr lang="en-US" dirty="0" smtClean="0"/>
              <a:t>Link each outcome to a random number or set of numbers</a:t>
            </a:r>
          </a:p>
          <a:p>
            <a:pPr marL="457200" indent="-457200">
              <a:buFont typeface="+mj-lt"/>
              <a:buAutoNum type="arabicPeriod"/>
            </a:pPr>
            <a:r>
              <a:rPr lang="en-US" dirty="0" smtClean="0"/>
              <a:t>Select a random number from source</a:t>
            </a:r>
          </a:p>
          <a:p>
            <a:pPr marL="457200" indent="-457200">
              <a:buFont typeface="+mj-lt"/>
              <a:buAutoNum type="arabicPeriod"/>
            </a:pPr>
            <a:r>
              <a:rPr lang="en-US" dirty="0" smtClean="0"/>
              <a:t>Note the simulated outcome attached to number selected</a:t>
            </a:r>
          </a:p>
          <a:p>
            <a:pPr marL="457200" indent="-457200">
              <a:buFont typeface="+mj-lt"/>
              <a:buAutoNum type="arabicPeriod"/>
            </a:pPr>
            <a:r>
              <a:rPr lang="en-US" dirty="0" smtClean="0"/>
              <a:t>Repeat steps 3 and 4 a lot</a:t>
            </a:r>
          </a:p>
          <a:p>
            <a:pPr marL="457200" indent="-457200">
              <a:buFont typeface="+mj-lt"/>
              <a:buAutoNum type="arabicPeriod"/>
            </a:pPr>
            <a:r>
              <a:rPr lang="en-US" dirty="0" smtClean="0"/>
              <a:t>Analyze simulated outcomes, assess results</a:t>
            </a:r>
            <a:endParaRPr lang="en-US" dirty="0"/>
          </a:p>
        </p:txBody>
      </p:sp>
    </p:spTree>
    <p:extLst>
      <p:ext uri="{BB962C8B-B14F-4D97-AF65-F5344CB8AC3E}">
        <p14:creationId xmlns:p14="http://schemas.microsoft.com/office/powerpoint/2010/main" val="400487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ctrTitle"/>
          </p:nvPr>
        </p:nvSpPr>
        <p:spPr/>
        <p:txBody>
          <a:bodyPr/>
          <a:lstStyle/>
          <a:p>
            <a:r>
              <a:rPr lang="en-US" smtClean="0"/>
              <a:t>Background - Uses of Simulation</a:t>
            </a:r>
            <a:endParaRPr lang="en-US"/>
          </a:p>
        </p:txBody>
      </p:sp>
      <p:sp>
        <p:nvSpPr>
          <p:cNvPr id="119" name="Google Shape;119;p15"/>
          <p:cNvSpPr txBox="1">
            <a:spLocks noGrp="1"/>
          </p:cNvSpPr>
          <p:nvPr>
            <p:ph type="body" idx="11"/>
          </p:nvPr>
        </p:nvSpPr>
        <p:spPr/>
        <p:txBody>
          <a:bodyPr/>
          <a:lstStyle/>
          <a:p>
            <a:r>
              <a:rPr lang="en-US" dirty="0" smtClean="0"/>
              <a:t>Predictive </a:t>
            </a:r>
            <a:r>
              <a:rPr lang="en-US" dirty="0"/>
              <a:t>a</a:t>
            </a:r>
            <a:r>
              <a:rPr lang="en-US" dirty="0" smtClean="0"/>
              <a:t>nalytics domain</a:t>
            </a:r>
          </a:p>
          <a:p>
            <a:pPr lvl="1"/>
            <a:r>
              <a:rPr lang="en-US" dirty="0" smtClean="0"/>
              <a:t>New </a:t>
            </a:r>
            <a:r>
              <a:rPr lang="en-US" dirty="0" err="1" smtClean="0"/>
              <a:t>ASOP</a:t>
            </a:r>
            <a:r>
              <a:rPr lang="en-US" dirty="0" smtClean="0"/>
              <a:t> 56</a:t>
            </a:r>
          </a:p>
          <a:p>
            <a:r>
              <a:rPr lang="en-US" dirty="0" smtClean="0"/>
              <a:t>Prevalence in the </a:t>
            </a:r>
            <a:r>
              <a:rPr lang="en-US" dirty="0"/>
              <a:t>r</a:t>
            </a:r>
            <a:r>
              <a:rPr lang="en-US" dirty="0" smtClean="0"/>
              <a:t>einsurance </a:t>
            </a:r>
            <a:r>
              <a:rPr lang="en-US" dirty="0"/>
              <a:t>i</a:t>
            </a:r>
            <a:r>
              <a:rPr lang="en-US" dirty="0" smtClean="0"/>
              <a:t>ndustry</a:t>
            </a:r>
          </a:p>
          <a:p>
            <a:r>
              <a:rPr lang="en-US" dirty="0" smtClean="0"/>
              <a:t>Impacts of catastrophes and adverse scenarios </a:t>
            </a:r>
          </a:p>
          <a:p>
            <a:r>
              <a:rPr lang="en-US" dirty="0" smtClean="0"/>
              <a:t>Claim severity, frequency or aggregate </a:t>
            </a:r>
            <a:r>
              <a:rPr lang="en-US" dirty="0"/>
              <a:t>l</a:t>
            </a:r>
            <a:r>
              <a:rPr lang="en-US" dirty="0" smtClean="0"/>
              <a:t>oss </a:t>
            </a:r>
            <a:r>
              <a:rPr lang="en-US" dirty="0"/>
              <a:t>d</a:t>
            </a:r>
            <a:r>
              <a:rPr lang="en-US" dirty="0" smtClean="0"/>
              <a:t>istribution </a:t>
            </a:r>
            <a:r>
              <a:rPr lang="en-US" dirty="0"/>
              <a:t>m</a:t>
            </a:r>
            <a:r>
              <a:rPr lang="en-US" dirty="0" smtClean="0"/>
              <a:t>odeling</a:t>
            </a:r>
          </a:p>
          <a:p>
            <a:r>
              <a:rPr lang="en-US" dirty="0" smtClean="0"/>
              <a:t>Stochastic reserving</a:t>
            </a:r>
            <a:endParaRPr lang="en-US" dirty="0"/>
          </a:p>
        </p:txBody>
      </p:sp>
    </p:spTree>
    <p:extLst>
      <p:ext uri="{BB962C8B-B14F-4D97-AF65-F5344CB8AC3E}">
        <p14:creationId xmlns:p14="http://schemas.microsoft.com/office/powerpoint/2010/main" val="13362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p:nvPr/>
        </p:nvSpPr>
        <p:spPr>
          <a:xfrm>
            <a:off x="7458967" y="1276498"/>
            <a:ext cx="1274249" cy="391553"/>
          </a:xfrm>
          <a:prstGeom prst="rect">
            <a:avLst/>
          </a:prstGeom>
          <a:noFill/>
          <a:ln>
            <a:noFill/>
          </a:ln>
        </p:spPr>
        <p:txBody>
          <a:bodyPr spcFirstLastPara="1" wrap="square" lIns="91425" tIns="91425" rIns="91425" bIns="91425" anchor="t" anchorCtr="0">
            <a:noAutofit/>
          </a:bodyPr>
          <a:lstStyle/>
          <a:p>
            <a:pPr algn="ctr"/>
            <a:r>
              <a:rPr lang="en" sz="1400" b="1" dirty="0">
                <a:latin typeface="Calibri" panose="020F0502020204030204" pitchFamily="34" charset="0"/>
                <a:cs typeface="Calibri" panose="020F0502020204030204" pitchFamily="34" charset="0"/>
              </a:rPr>
              <a:t>Theoretical</a:t>
            </a:r>
            <a:endParaRPr sz="1400" b="1" dirty="0">
              <a:latin typeface="Calibri" panose="020F0502020204030204" pitchFamily="34" charset="0"/>
              <a:cs typeface="Calibri" panose="020F0502020204030204" pitchFamily="34" charset="0"/>
            </a:endParaRPr>
          </a:p>
        </p:txBody>
      </p:sp>
      <p:sp>
        <p:nvSpPr>
          <p:cNvPr id="127" name="Google Shape;127;p16"/>
          <p:cNvSpPr txBox="1">
            <a:spLocks noGrp="1"/>
          </p:cNvSpPr>
          <p:nvPr>
            <p:ph type="ctrTitle"/>
          </p:nvPr>
        </p:nvSpPr>
        <p:spPr>
          <a:xfrm>
            <a:off x="363173" y="199489"/>
            <a:ext cx="8364791" cy="523220"/>
          </a:xfrm>
        </p:spPr>
        <p:txBody>
          <a:bodyPr anchor="ctr"/>
          <a:lstStyle/>
          <a:p>
            <a:r>
              <a:rPr lang="en-US" sz="2800" dirty="0" smtClean="0"/>
              <a:t>Background - Conventional Simulation Techniques</a:t>
            </a:r>
            <a:endParaRPr lang="en-US" sz="2800" dirty="0"/>
          </a:p>
        </p:txBody>
      </p:sp>
      <mc:AlternateContent xmlns:mc="http://schemas.openxmlformats.org/markup-compatibility/2006" xmlns:a14="http://schemas.microsoft.com/office/drawing/2010/main">
        <mc:Choice Requires="a14">
          <p:sp>
            <p:nvSpPr>
              <p:cNvPr id="125" name="Google Shape;125;p16"/>
              <p:cNvSpPr txBox="1">
                <a:spLocks noGrp="1"/>
              </p:cNvSpPr>
              <p:nvPr>
                <p:ph type="body" idx="11"/>
              </p:nvPr>
            </p:nvSpPr>
            <p:spPr>
              <a:xfrm>
                <a:off x="411718" y="914400"/>
                <a:ext cx="7479181" cy="5105400"/>
              </a:xfrm>
            </p:spPr>
            <p:txBody>
              <a:bodyPr/>
              <a:lstStyle/>
              <a:p>
                <a:r>
                  <a:rPr lang="en-US" dirty="0" smtClean="0"/>
                  <a:t>Pseudo-random </a:t>
                </a:r>
                <a:r>
                  <a:rPr lang="en-US" dirty="0"/>
                  <a:t>u</a:t>
                </a:r>
                <a:r>
                  <a:rPr lang="en-US" dirty="0" smtClean="0"/>
                  <a:t>niform </a:t>
                </a:r>
                <a:r>
                  <a:rPr lang="en-US" dirty="0"/>
                  <a:t>n</a:t>
                </a:r>
                <a:r>
                  <a:rPr lang="en-US" dirty="0" smtClean="0"/>
                  <a:t>umber </a:t>
                </a:r>
                <a:r>
                  <a:rPr lang="en-US" dirty="0"/>
                  <a:t>g</a:t>
                </a:r>
                <a:r>
                  <a:rPr lang="en-US" dirty="0" smtClean="0"/>
                  <a:t>eneration</a:t>
                </a:r>
              </a:p>
              <a:p>
                <a:pPr lvl="1"/>
                <a:r>
                  <a:rPr lang="en-US" dirty="0"/>
                  <a:t>Assuming an a, c, m and some X</a:t>
                </a:r>
                <a:r>
                  <a:rPr lang="en-US" baseline="-25000" dirty="0"/>
                  <a:t>0</a:t>
                </a:r>
                <a:r>
                  <a:rPr lang="en-US" dirty="0"/>
                  <a:t> or starting </a:t>
                </a:r>
                <a:r>
                  <a:rPr lang="en-US" dirty="0" smtClean="0"/>
                  <a:t>seed:</a:t>
                </a:r>
              </a:p>
              <a:p>
                <a:pPr marL="457200" lvl="1" indent="0">
                  <a:buNone/>
                </a:pPr>
                <a:r>
                  <a:rPr lang="en-US" dirty="0"/>
                  <a:t>	</a:t>
                </a:r>
                <a:r>
                  <a:rPr lang="en-US" dirty="0" err="1" smtClean="0"/>
                  <a:t>X</a:t>
                </a:r>
                <a:r>
                  <a:rPr lang="en-US" baseline="-25000" dirty="0" err="1" smtClean="0"/>
                  <a:t>n+1</a:t>
                </a:r>
                <a:r>
                  <a:rPr lang="en-US" dirty="0" smtClean="0"/>
                  <a:t> </a:t>
                </a:r>
                <a:r>
                  <a:rPr lang="en-US" dirty="0"/>
                  <a:t>= (aX</a:t>
                </a:r>
                <a:r>
                  <a:rPr lang="en-US" baseline="-25000" dirty="0"/>
                  <a:t>n</a:t>
                </a:r>
                <a:r>
                  <a:rPr lang="en-US" dirty="0"/>
                  <a:t> + c) mod m</a:t>
                </a:r>
              </a:p>
              <a:p>
                <a:r>
                  <a:rPr lang="en-US" dirty="0"/>
                  <a:t>Inverse t</a:t>
                </a:r>
                <a:r>
                  <a:rPr lang="en-US" dirty="0" smtClean="0"/>
                  <a:t>ransform method</a:t>
                </a:r>
                <a:endParaRPr lang="en-US" dirty="0"/>
              </a:p>
              <a:p>
                <a:pPr lvl="1"/>
                <a:r>
                  <a:rPr lang="en-US" dirty="0"/>
                  <a:t>Assuming underlying probability distribution and parameters</a:t>
                </a:r>
              </a:p>
              <a:p>
                <a:pPr lvl="1"/>
                <a:r>
                  <a:rPr lang="en-US" dirty="0"/>
                  <a:t>Inverting CDF, solving for x given u</a:t>
                </a:r>
                <a:r>
                  <a:rPr lang="en-US" dirty="0" smtClean="0"/>
                  <a:t>:  </a:t>
                </a:r>
                <a:r>
                  <a:rPr lang="en" dirty="0"/>
                  <a:t>x</a:t>
                </a:r>
                <a:r>
                  <a:rPr lang="en" baseline="-25000" dirty="0"/>
                  <a:t>i</a:t>
                </a:r>
                <a:r>
                  <a:rPr lang="en" dirty="0"/>
                  <a:t> = F </a:t>
                </a:r>
                <a:r>
                  <a:rPr lang="en" baseline="30000" dirty="0"/>
                  <a:t>-</a:t>
                </a:r>
                <a:r>
                  <a:rPr lang="en" baseline="30000" dirty="0" smtClean="0"/>
                  <a:t>1</a:t>
                </a:r>
                <a:r>
                  <a:rPr lang="en" dirty="0" smtClean="0"/>
                  <a:t>(u</a:t>
                </a:r>
                <a:r>
                  <a:rPr lang="en" baseline="-25000" dirty="0" smtClean="0"/>
                  <a:t>i</a:t>
                </a:r>
                <a:r>
                  <a:rPr lang="en" dirty="0" smtClean="0"/>
                  <a:t>)</a:t>
                </a:r>
                <a:endParaRPr lang="en-US" dirty="0" smtClean="0"/>
              </a:p>
              <a:p>
                <a:r>
                  <a:rPr lang="en-US" dirty="0" smtClean="0"/>
                  <a:t>Acceptance/rejection method</a:t>
                </a:r>
              </a:p>
              <a:p>
                <a:pPr lvl="1"/>
                <a:r>
                  <a:rPr lang="en-US" dirty="0" smtClean="0"/>
                  <a:t>Iterative </a:t>
                </a:r>
                <a:r>
                  <a:rPr lang="en-US" dirty="0"/>
                  <a:t>process of accepting a </a:t>
                </a:r>
                <a:r>
                  <a:rPr lang="en" dirty="0"/>
                  <a:t>y</a:t>
                </a:r>
                <a:r>
                  <a:rPr lang="en" baseline="-25000" dirty="0"/>
                  <a:t>i</a:t>
                </a:r>
                <a:r>
                  <a:rPr lang="en-US" dirty="0" smtClean="0"/>
                  <a:t> </a:t>
                </a:r>
                <a:r>
                  <a:rPr lang="en-US" dirty="0"/>
                  <a:t>conditioned that some </a:t>
                </a:r>
                <a:endParaRPr lang="en-US" dirty="0" smtClean="0"/>
              </a:p>
              <a:p>
                <a:pPr marL="914400" lvl="2" indent="0">
                  <a:buNone/>
                </a:pP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𝑢</m:t>
                        </m:r>
                      </m:e>
                      <m:sub>
                        <m:r>
                          <a:rPr lang="ar-AE">
                            <a:latin typeface="Cambria Math" panose="02040503050406030204" pitchFamily="18" charset="0"/>
                          </a:rPr>
                          <m:t>𝑖</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𝑓</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𝑖</m:t>
                                </m:r>
                              </m:sub>
                            </m:sSub>
                          </m:e>
                        </m:d>
                      </m:num>
                      <m:den>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𝑔</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𝑖</m:t>
                            </m:r>
                          </m:sub>
                        </m:sSub>
                        <m:r>
                          <a:rPr lang="ar-AE">
                            <a:latin typeface="Cambria Math" panose="02040503050406030204" pitchFamily="18" charset="0"/>
                          </a:rPr>
                          <m:t>)</m:t>
                        </m:r>
                      </m:den>
                    </m:f>
                  </m:oMath>
                </a14:m>
                <a:r>
                  <a:rPr lang="ar-AE" dirty="0"/>
                  <a:t> , </a:t>
                </a:r>
                <a:r>
                  <a:rPr lang="en-US" dirty="0"/>
                  <a:t>where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max</m:t>
                        </m:r>
                      </m:fName>
                      <m:e>
                        <m:r>
                          <a:rPr lang="ar-AE">
                            <a:latin typeface="Cambria Math" panose="02040503050406030204" pitchFamily="18" charset="0"/>
                          </a:rPr>
                          <m:t> </m:t>
                        </m:r>
                        <m:f>
                          <m:fPr>
                            <m:ctrlPr>
                              <a:rPr lang="ar-AE" i="1">
                                <a:latin typeface="Cambria Math" panose="02040503050406030204" pitchFamily="18" charset="0"/>
                              </a:rPr>
                            </m:ctrlPr>
                          </m:fPr>
                          <m:num>
                            <m:r>
                              <a:rPr lang="ar-AE">
                                <a:latin typeface="Cambria Math" panose="02040503050406030204" pitchFamily="18" charset="0"/>
                              </a:rPr>
                              <m:t>𝑓</m:t>
                            </m:r>
                            <m:d>
                              <m:dPr>
                                <m:ctrlPr>
                                  <a:rPr lang="ar-AE" i="1">
                                    <a:latin typeface="Cambria Math" panose="02040503050406030204" pitchFamily="18" charset="0"/>
                                  </a:rPr>
                                </m:ctrlPr>
                              </m:dPr>
                              <m:e>
                                <m:r>
                                  <a:rPr lang="ar-AE">
                                    <a:latin typeface="Cambria Math" panose="02040503050406030204" pitchFamily="18" charset="0"/>
                                  </a:rPr>
                                  <m:t>𝑥</m:t>
                                </m:r>
                              </m:e>
                            </m:d>
                          </m:num>
                          <m:den>
                            <m:r>
                              <a:rPr lang="ar-AE">
                                <a:latin typeface="Cambria Math" panose="02040503050406030204" pitchFamily="18" charset="0"/>
                              </a:rPr>
                              <m:t>𝑔</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den>
                        </m:f>
                      </m:e>
                    </m:func>
                  </m:oMath>
                </a14:m>
                <a:endParaRPr lang="ar-AE" dirty="0" smtClean="0"/>
              </a:p>
              <a:p>
                <a:r>
                  <a:rPr lang="en-US" dirty="0" smtClean="0"/>
                  <a:t>Monte Carlo - to be continued</a:t>
                </a:r>
                <a:endParaRPr lang="en-US" dirty="0"/>
              </a:p>
            </p:txBody>
          </p:sp>
        </mc:Choice>
        <mc:Fallback xmlns="">
          <p:sp>
            <p:nvSpPr>
              <p:cNvPr id="125" name="Google Shape;125;p16"/>
              <p:cNvSpPr txBox="1">
                <a:spLocks noGrp="1" noRot="1" noChangeAspect="1" noMove="1" noResize="1" noEditPoints="1" noAdjustHandles="1" noChangeArrowheads="1" noChangeShapeType="1" noTextEdit="1"/>
              </p:cNvSpPr>
              <p:nvPr>
                <p:ph type="body" idx="11"/>
              </p:nvPr>
            </p:nvSpPr>
            <p:spPr>
              <a:xfrm>
                <a:off x="411718" y="914400"/>
                <a:ext cx="7479181" cy="5105400"/>
              </a:xfrm>
              <a:blipFill>
                <a:blip r:embed="rId3"/>
                <a:stretch>
                  <a:fillRect l="-1142" t="-955"/>
                </a:stretch>
              </a:blipFill>
            </p:spPr>
            <p:txBody>
              <a:bodyPr/>
              <a:lstStyle/>
              <a:p>
                <a:r>
                  <a:rPr lang="en-US">
                    <a:noFill/>
                  </a:rPr>
                  <a:t> </a:t>
                </a:r>
              </a:p>
            </p:txBody>
          </p:sp>
        </mc:Fallback>
      </mc:AlternateContent>
      <p:sp>
        <p:nvSpPr>
          <p:cNvPr id="126" name="Google Shape;126;p16"/>
          <p:cNvSpPr txBox="1"/>
          <p:nvPr/>
        </p:nvSpPr>
        <p:spPr>
          <a:xfrm>
            <a:off x="7607248" y="5108063"/>
            <a:ext cx="948300" cy="343747"/>
          </a:xfrm>
          <a:prstGeom prst="rect">
            <a:avLst/>
          </a:prstGeom>
          <a:noFill/>
          <a:ln>
            <a:noFill/>
          </a:ln>
        </p:spPr>
        <p:txBody>
          <a:bodyPr spcFirstLastPara="1" wrap="square" lIns="91425" tIns="91425" rIns="91425" bIns="91425" anchor="t" anchorCtr="0">
            <a:noAutofit/>
          </a:bodyPr>
          <a:lstStyle/>
          <a:p>
            <a:pPr algn="ctr"/>
            <a:r>
              <a:rPr lang="en" sz="1400" b="1" dirty="0">
                <a:latin typeface="Calibri" panose="020F0502020204030204" pitchFamily="34" charset="0"/>
                <a:cs typeface="Calibri" panose="020F0502020204030204" pitchFamily="34" charset="0"/>
              </a:rPr>
              <a:t>Practical</a:t>
            </a:r>
            <a:endParaRPr sz="1400" b="1" dirty="0">
              <a:latin typeface="Calibri" panose="020F0502020204030204" pitchFamily="34" charset="0"/>
              <a:cs typeface="Calibri" panose="020F0502020204030204" pitchFamily="34" charset="0"/>
            </a:endParaRPr>
          </a:p>
        </p:txBody>
      </p:sp>
      <p:sp>
        <p:nvSpPr>
          <p:cNvPr id="128" name="Google Shape;128;p16"/>
          <p:cNvSpPr/>
          <p:nvPr/>
        </p:nvSpPr>
        <p:spPr>
          <a:xfrm>
            <a:off x="7890899" y="1668324"/>
            <a:ext cx="380999" cy="3402830"/>
          </a:xfrm>
          <a:prstGeom prst="upDown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36583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ctrTitle"/>
          </p:nvPr>
        </p:nvSpPr>
        <p:spPr/>
        <p:txBody>
          <a:bodyPr/>
          <a:lstStyle/>
          <a:p>
            <a:r>
              <a:rPr lang="en-US" smtClean="0"/>
              <a:t>History of MCS</a:t>
            </a:r>
            <a:endParaRPr lang="en-US"/>
          </a:p>
        </p:txBody>
      </p:sp>
      <p:sp>
        <p:nvSpPr>
          <p:cNvPr id="134" name="Google Shape;134;p17"/>
          <p:cNvSpPr txBox="1">
            <a:spLocks noGrp="1"/>
          </p:cNvSpPr>
          <p:nvPr>
            <p:ph type="body" idx="11"/>
          </p:nvPr>
        </p:nvSpPr>
        <p:spPr/>
        <p:txBody>
          <a:bodyPr/>
          <a:lstStyle/>
          <a:p>
            <a:r>
              <a:rPr lang="en-US" dirty="0" smtClean="0"/>
              <a:t>Partially invented by Stanislaw </a:t>
            </a:r>
            <a:r>
              <a:rPr lang="en-US" dirty="0" err="1" smtClean="0"/>
              <a:t>Ulam</a:t>
            </a:r>
            <a:endParaRPr lang="en-US" dirty="0" smtClean="0"/>
          </a:p>
          <a:p>
            <a:pPr lvl="1"/>
            <a:r>
              <a:rPr lang="en-US" dirty="0" smtClean="0"/>
              <a:t>Polish scientist who participated in Manhattan Project</a:t>
            </a:r>
          </a:p>
          <a:p>
            <a:pPr lvl="1"/>
            <a:r>
              <a:rPr lang="en-US" dirty="0" smtClean="0"/>
              <a:t>Playing solitaire while recovering from surgery, wanted to predict probability of winning a hand</a:t>
            </a:r>
          </a:p>
          <a:p>
            <a:pPr lvl="1"/>
            <a:r>
              <a:rPr lang="en-US" dirty="0" err="1" smtClean="0"/>
              <a:t>Combinatorics</a:t>
            </a:r>
            <a:r>
              <a:rPr lang="en-US" dirty="0" smtClean="0"/>
              <a:t> was too complex so thought about the possibility of simulating the game</a:t>
            </a:r>
          </a:p>
          <a:p>
            <a:pPr lvl="1"/>
            <a:r>
              <a:rPr lang="en-US" dirty="0" smtClean="0"/>
              <a:t>ENIAC computer made this computationally possible</a:t>
            </a:r>
          </a:p>
          <a:p>
            <a:pPr lvl="1"/>
            <a:r>
              <a:rPr lang="en-US" dirty="0" smtClean="0"/>
              <a:t>Paper published on Monte Carlo in 1949</a:t>
            </a:r>
            <a:endParaRPr lang="en-US" dirty="0"/>
          </a:p>
        </p:txBody>
      </p:sp>
    </p:spTree>
    <p:extLst>
      <p:ext uri="{BB962C8B-B14F-4D97-AF65-F5344CB8AC3E}">
        <p14:creationId xmlns:p14="http://schemas.microsoft.com/office/powerpoint/2010/main" val="240633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sz="quarter" idx="10"/>
          </p:nvPr>
        </p:nvSpPr>
        <p:spPr/>
        <p:txBody>
          <a:bodyPr/>
          <a:lstStyle/>
          <a:p>
            <a:r>
              <a:rPr lang="en-US" dirty="0" smtClean="0"/>
              <a:t>Method of parameter estimation</a:t>
            </a:r>
          </a:p>
          <a:p>
            <a:r>
              <a:rPr lang="en-US" dirty="0" smtClean="0"/>
              <a:t>Random sample information to make inferences about the population</a:t>
            </a:r>
          </a:p>
          <a:p>
            <a:r>
              <a:rPr lang="en-US" dirty="0" smtClean="0"/>
              <a:t>Law of large numbers</a:t>
            </a:r>
          </a:p>
          <a:p>
            <a:pPr lvl="1"/>
            <a:r>
              <a:rPr lang="en-US" dirty="0" smtClean="0"/>
              <a:t>“As the number of identically distributed, randomly generated variables increases, their sample mean approaches their theoretical mean”</a:t>
            </a:r>
            <a:endParaRPr lang="en-US" dirty="0"/>
          </a:p>
        </p:txBody>
      </p:sp>
      <p:sp>
        <p:nvSpPr>
          <p:cNvPr id="140" name="Google Shape;140;p18"/>
          <p:cNvSpPr txBox="1">
            <a:spLocks noGrp="1"/>
          </p:cNvSpPr>
          <p:nvPr>
            <p:ph type="ctrTitle"/>
          </p:nvPr>
        </p:nvSpPr>
        <p:spPr/>
        <p:txBody>
          <a:bodyPr/>
          <a:lstStyle/>
          <a:p>
            <a:r>
              <a:rPr lang="en-US" smtClean="0"/>
              <a:t>Overview of MCS</a:t>
            </a:r>
            <a:endParaRPr lang="en-US"/>
          </a:p>
        </p:txBody>
      </p:sp>
      <mc:AlternateContent xmlns:mc="http://schemas.openxmlformats.org/markup-compatibility/2006" xmlns:a14="http://schemas.microsoft.com/office/drawing/2010/main">
        <mc:Choice Requires="a14">
          <p:sp>
            <p:nvSpPr>
              <p:cNvPr id="141" name="Google Shape;141;p18"/>
              <p:cNvSpPr txBox="1">
                <a:spLocks noGrp="1"/>
              </p:cNvSpPr>
              <p:nvPr>
                <p:ph sz="quarter" idx="13"/>
              </p:nvPr>
            </p:nvSpPr>
            <p:spPr/>
            <p:txBody>
              <a:bodyPr/>
              <a:lstStyle/>
              <a:p>
                <a:r>
                  <a:rPr lang="en-US" dirty="0" smtClean="0"/>
                  <a:t>As variance grows, we need a larger sample to have the same amount of confidence</a:t>
                </a:r>
              </a:p>
              <a:p>
                <a:pPr lvl="1"/>
                <a14:m>
                  <m:oMath xmlns:m="http://schemas.openxmlformats.org/officeDocument/2006/math">
                    <m:acc>
                      <m:accPr>
                        <m:chr m:val="̅"/>
                        <m:ctrlPr>
                          <a:rPr lang="ar-AE" i="1">
                            <a:latin typeface="Cambria Math" panose="02040503050406030204" pitchFamily="18" charset="0"/>
                          </a:rPr>
                        </m:ctrlPr>
                      </m:accPr>
                      <m:e>
                        <m:r>
                          <a:rPr lang="ar-AE">
                            <a:latin typeface="Cambria Math" panose="02040503050406030204" pitchFamily="18" charset="0"/>
                          </a:rPr>
                          <m:t>𝑥</m:t>
                        </m:r>
                      </m:e>
                    </m:acc>
                    <m:r>
                      <a:rPr lang="ar-AE">
                        <a:latin typeface="Cambria Math" panose="02040503050406030204" pitchFamily="18" charset="0"/>
                      </a:rPr>
                      <m:t> ±</m:t>
                    </m:r>
                    <m:r>
                      <a:rPr lang="ar-AE">
                        <a:latin typeface="Cambria Math" panose="02040503050406030204" pitchFamily="18" charset="0"/>
                      </a:rPr>
                      <m:t>𝑧</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𝑠</m:t>
                        </m:r>
                      </m:num>
                      <m:den>
                        <m:rad>
                          <m:radPr>
                            <m:degHide m:val="on"/>
                            <m:ctrlPr>
                              <a:rPr lang="ar-AE" i="1">
                                <a:latin typeface="Cambria Math" panose="02040503050406030204" pitchFamily="18" charset="0"/>
                              </a:rPr>
                            </m:ctrlPr>
                          </m:radPr>
                          <m:deg/>
                          <m:e>
                            <m:r>
                              <a:rPr lang="ar-AE">
                                <a:latin typeface="Cambria Math" panose="02040503050406030204" pitchFamily="18" charset="0"/>
                              </a:rPr>
                              <m:t>𝑛</m:t>
                            </m:r>
                          </m:e>
                        </m:rad>
                      </m:den>
                    </m:f>
                  </m:oMath>
                </a14:m>
                <a:endParaRPr lang="ar-AE" dirty="0"/>
              </a:p>
            </p:txBody>
          </p:sp>
        </mc:Choice>
        <mc:Fallback xmlns="">
          <p:sp>
            <p:nvSpPr>
              <p:cNvPr id="141" name="Google Shape;141;p18"/>
              <p:cNvSpPr txBox="1">
                <a:spLocks noGrp="1" noRot="1" noChangeAspect="1" noMove="1" noResize="1" noEditPoints="1" noAdjustHandles="1" noChangeArrowheads="1" noChangeShapeType="1" noTextEdit="1"/>
              </p:cNvSpPr>
              <p:nvPr>
                <p:ph sz="quarter" idx="13"/>
              </p:nvPr>
            </p:nvSpPr>
            <p:spPr>
              <a:blipFill>
                <a:blip r:embed="rId3"/>
                <a:stretch>
                  <a:fillRect l="-1952" t="-955" r="-1201"/>
                </a:stretch>
              </a:blipFill>
            </p:spPr>
            <p:txBody>
              <a:bodyPr/>
              <a:lstStyle/>
              <a:p>
                <a:r>
                  <a:rPr lang="en-US">
                    <a:noFill/>
                  </a:rPr>
                  <a:t> </a:t>
                </a:r>
              </a:p>
            </p:txBody>
          </p:sp>
        </mc:Fallback>
      </mc:AlternateContent>
    </p:spTree>
    <p:extLst>
      <p:ext uri="{BB962C8B-B14F-4D97-AF65-F5344CB8AC3E}">
        <p14:creationId xmlns:p14="http://schemas.microsoft.com/office/powerpoint/2010/main" val="210537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19"/>
          <p:cNvSpPr txBox="1">
            <a:spLocks noGrp="1"/>
          </p:cNvSpPr>
          <p:nvPr>
            <p:ph type="ctrTitle"/>
          </p:nvPr>
        </p:nvSpPr>
        <p:spPr/>
        <p:txBody>
          <a:bodyPr/>
          <a:lstStyle/>
          <a:p>
            <a:r>
              <a:rPr lang="en-US" smtClean="0"/>
              <a:t>Advantages/Disadvantages of MCS</a:t>
            </a:r>
            <a:endParaRPr lang="en-US"/>
          </a:p>
        </p:txBody>
      </p:sp>
      <p:sp>
        <p:nvSpPr>
          <p:cNvPr id="146" name="Google Shape;146;p19"/>
          <p:cNvSpPr txBox="1">
            <a:spLocks noGrp="1"/>
          </p:cNvSpPr>
          <p:nvPr>
            <p:ph type="body" idx="11"/>
          </p:nvPr>
        </p:nvSpPr>
        <p:spPr/>
        <p:txBody>
          <a:bodyPr/>
          <a:lstStyle/>
          <a:p>
            <a:pPr marL="0" indent="0">
              <a:buNone/>
            </a:pPr>
            <a:r>
              <a:rPr lang="en-US" dirty="0" smtClean="0"/>
              <a:t>Advantages:</a:t>
            </a:r>
          </a:p>
          <a:p>
            <a:r>
              <a:rPr lang="en-US" dirty="0" smtClean="0"/>
              <a:t>Incredibly powerful in data creation, analysis and visualization</a:t>
            </a:r>
          </a:p>
          <a:p>
            <a:r>
              <a:rPr lang="en-US" dirty="0" smtClean="0"/>
              <a:t>Alleviates issues that may result from a small sample size</a:t>
            </a:r>
          </a:p>
          <a:p>
            <a:endParaRPr lang="en-US" dirty="0" smtClean="0"/>
          </a:p>
          <a:p>
            <a:pPr marL="0" indent="0">
              <a:buNone/>
            </a:pPr>
            <a:r>
              <a:rPr lang="en-US" dirty="0" smtClean="0"/>
              <a:t>Disadvantages:</a:t>
            </a:r>
          </a:p>
          <a:p>
            <a:r>
              <a:rPr lang="en-US" dirty="0" smtClean="0"/>
              <a:t>Difficult </a:t>
            </a:r>
            <a:r>
              <a:rPr lang="en-US" smtClean="0"/>
              <a:t>to replicate, can be </a:t>
            </a:r>
            <a:r>
              <a:rPr lang="en-US" dirty="0" smtClean="0"/>
              <a:t>computationally expensive</a:t>
            </a:r>
          </a:p>
          <a:p>
            <a:r>
              <a:rPr lang="en-US" dirty="0" smtClean="0"/>
              <a:t>Still relies on distribution assumptions, parameters chosen</a:t>
            </a:r>
            <a:endParaRPr lang="en-US" dirty="0"/>
          </a:p>
        </p:txBody>
      </p:sp>
    </p:spTree>
    <p:extLst>
      <p:ext uri="{BB962C8B-B14F-4D97-AF65-F5344CB8AC3E}">
        <p14:creationId xmlns:p14="http://schemas.microsoft.com/office/powerpoint/2010/main" val="384483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0"/>
          <p:cNvSpPr txBox="1">
            <a:spLocks noGrp="1"/>
          </p:cNvSpPr>
          <p:nvPr>
            <p:ph type="ctrTitle"/>
          </p:nvPr>
        </p:nvSpPr>
        <p:spPr/>
        <p:txBody>
          <a:bodyPr/>
          <a:lstStyle/>
          <a:p>
            <a:r>
              <a:rPr lang="en-US" smtClean="0"/>
              <a:t>MCS Model Example 1</a:t>
            </a:r>
            <a:endParaRPr lang="en-US"/>
          </a:p>
        </p:txBody>
      </p:sp>
      <p:sp>
        <p:nvSpPr>
          <p:cNvPr id="152" name="Google Shape;152;p20"/>
          <p:cNvSpPr txBox="1">
            <a:spLocks noGrp="1"/>
          </p:cNvSpPr>
          <p:nvPr>
            <p:ph type="body" idx="11"/>
          </p:nvPr>
        </p:nvSpPr>
        <p:spPr/>
        <p:txBody>
          <a:bodyPr/>
          <a:lstStyle/>
          <a:p>
            <a:r>
              <a:rPr lang="en-US" dirty="0" smtClean="0"/>
              <a:t>Deductible Factor</a:t>
            </a:r>
          </a:p>
          <a:p>
            <a:pPr lvl="1"/>
            <a:r>
              <a:rPr lang="en-US" dirty="0" smtClean="0"/>
              <a:t>Proportion of claims above the deductible</a:t>
            </a:r>
          </a:p>
          <a:p>
            <a:pPr lvl="1"/>
            <a:r>
              <a:rPr lang="en-US" dirty="0" smtClean="0"/>
              <a:t>Simulated n number of claims via </a:t>
            </a:r>
            <a:r>
              <a:rPr lang="en-US" dirty="0" err="1" smtClean="0"/>
              <a:t>LogNormal</a:t>
            </a:r>
            <a:r>
              <a:rPr lang="en-US" dirty="0" smtClean="0"/>
              <a:t> distribution</a:t>
            </a:r>
          </a:p>
          <a:p>
            <a:pPr lvl="1"/>
            <a:r>
              <a:rPr lang="en-US" dirty="0" smtClean="0"/>
              <a:t>Expectation?</a:t>
            </a:r>
          </a:p>
          <a:p>
            <a:pPr lvl="2"/>
            <a:r>
              <a:rPr lang="en-US" dirty="0" smtClean="0"/>
              <a:t>Discounts should converge at some number of iterations</a:t>
            </a:r>
            <a:endParaRPr lang="en-US" dirty="0"/>
          </a:p>
        </p:txBody>
      </p:sp>
    </p:spTree>
    <p:extLst>
      <p:ext uri="{BB962C8B-B14F-4D97-AF65-F5344CB8AC3E}">
        <p14:creationId xmlns:p14="http://schemas.microsoft.com/office/powerpoint/2010/main" val="2008550204"/>
      </p:ext>
    </p:extLst>
  </p:cSld>
  <p:clrMapOvr>
    <a:masterClrMapping/>
  </p:clrMapOvr>
</p:sld>
</file>

<file path=ppt/theme/theme1.xml><?xml version="1.0" encoding="utf-8"?>
<a:theme xmlns:a="http://schemas.openxmlformats.org/drawingml/2006/main" name="Office Theme">
  <a:themeElements>
    <a:clrScheme name="pinnacle">
      <a:dk1>
        <a:sysClr val="windowText" lastClr="000000"/>
      </a:dk1>
      <a:lt1>
        <a:sysClr val="window" lastClr="FFFFFF"/>
      </a:lt1>
      <a:dk2>
        <a:srgbClr val="1F497D"/>
      </a:dk2>
      <a:lt2>
        <a:srgbClr val="EEECE1"/>
      </a:lt2>
      <a:accent1>
        <a:srgbClr val="FBA252"/>
      </a:accent1>
      <a:accent2>
        <a:srgbClr val="9497CC"/>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TotalTime>
  <Words>2085</Words>
  <Application>Microsoft Office PowerPoint</Application>
  <PresentationFormat>On-screen Show (4:3)</PresentationFormat>
  <Paragraphs>242</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Cambria Math</vt:lpstr>
      <vt:lpstr>Courier New</vt:lpstr>
      <vt:lpstr>Office Theme</vt:lpstr>
      <vt:lpstr>“To Some Arbitrary n, and Beyond!” The Ever-Evolving Role of Simulation Theory in the Insurance Industry</vt:lpstr>
      <vt:lpstr>Agenda</vt:lpstr>
      <vt:lpstr>Background - Simulation Introduction</vt:lpstr>
      <vt:lpstr>Background - Uses of Simulation</vt:lpstr>
      <vt:lpstr>Background - Conventional Simulation Techniques</vt:lpstr>
      <vt:lpstr>History of MCS</vt:lpstr>
      <vt:lpstr>Overview of MCS</vt:lpstr>
      <vt:lpstr>Advantages/Disadvantages of MCS</vt:lpstr>
      <vt:lpstr>MCS Model Example 1</vt:lpstr>
      <vt:lpstr>Example 1 (Cont.) - Deductible Factors</vt:lpstr>
      <vt:lpstr>Example 1 (Cont.) - Discount Convergence</vt:lpstr>
      <vt:lpstr>Example 1 (Cont.) - Parameter Convergence</vt:lpstr>
      <vt:lpstr>Example 1 (Cont.) - Parameter Convergence</vt:lpstr>
      <vt:lpstr>Example 1 (Cont.) - Model Evaluation</vt:lpstr>
      <vt:lpstr>Example 1 (Cont.) - Model Evaluation</vt:lpstr>
      <vt:lpstr>MCS Model Example 2</vt:lpstr>
      <vt:lpstr>Example 2 (Cont.) - R Code</vt:lpstr>
      <vt:lpstr>Example 2 (Cont.) - Percentiles</vt:lpstr>
      <vt:lpstr>Example 2 (Cont.) - Variation Around the Mean</vt:lpstr>
      <vt:lpstr>Example 2 (Cont.) - Variation Around the Mean</vt:lpstr>
      <vt:lpstr>Example 2 (Cont.) - Variation in the Tail</vt:lpstr>
      <vt:lpstr>Findings</vt:lpstr>
      <vt:lpstr>More Industry Connections... </vt:lpstr>
      <vt:lpstr>Expected Adverse Deviation</vt:lpstr>
      <vt:lpstr>Future of Monte Carlo </vt:lpstr>
      <vt:lpstr>Questions? </vt:lpstr>
      <vt:lpstr>Thank You for Your Attention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PinnacleMarketingGroup@pinnacleactuaries.com</dc:creator>
  <cp:lastModifiedBy>Jagodzinski, Steve</cp:lastModifiedBy>
  <cp:revision>81</cp:revision>
  <dcterms:created xsi:type="dcterms:W3CDTF">2012-11-15T15:32:41Z</dcterms:created>
  <dcterms:modified xsi:type="dcterms:W3CDTF">2020-04-07T17:57:51Z</dcterms:modified>
</cp:coreProperties>
</file>