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5"/>
  </p:notesMasterIdLst>
  <p:sldIdLst>
    <p:sldId id="256" r:id="rId2"/>
    <p:sldId id="264" r:id="rId3"/>
    <p:sldId id="289" r:id="rId4"/>
    <p:sldId id="265" r:id="rId5"/>
    <p:sldId id="294" r:id="rId6"/>
    <p:sldId id="292" r:id="rId7"/>
    <p:sldId id="293" r:id="rId8"/>
    <p:sldId id="277" r:id="rId9"/>
    <p:sldId id="278" r:id="rId10"/>
    <p:sldId id="279" r:id="rId11"/>
    <p:sldId id="280" r:id="rId12"/>
    <p:sldId id="281" r:id="rId13"/>
    <p:sldId id="282" r:id="rId14"/>
    <p:sldId id="283" r:id="rId15"/>
    <p:sldId id="271" r:id="rId16"/>
    <p:sldId id="268" r:id="rId17"/>
    <p:sldId id="298" r:id="rId18"/>
    <p:sldId id="299" r:id="rId19"/>
    <p:sldId id="300" r:id="rId20"/>
    <p:sldId id="301" r:id="rId21"/>
    <p:sldId id="304" r:id="rId22"/>
    <p:sldId id="305" r:id="rId23"/>
    <p:sldId id="307" r:id="rId24"/>
    <p:sldId id="308" r:id="rId25"/>
    <p:sldId id="306" r:id="rId26"/>
    <p:sldId id="302" r:id="rId27"/>
    <p:sldId id="285" r:id="rId28"/>
    <p:sldId id="303" r:id="rId29"/>
    <p:sldId id="286" r:id="rId30"/>
    <p:sldId id="287" r:id="rId31"/>
    <p:sldId id="274" r:id="rId32"/>
    <p:sldId id="288" r:id="rId33"/>
    <p:sldId id="25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s, Robert" initials="AR" lastIdx="1" clrIdx="0">
    <p:extLst>
      <p:ext uri="{19B8F6BF-5375-455C-9EA6-DF929625EA0E}">
        <p15:presenceInfo xmlns:p15="http://schemas.microsoft.com/office/powerpoint/2012/main" userId="S-1-5-21-3091335427-1961983969-2004635991-46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B61A"/>
    <a:srgbClr val="C08C1E"/>
    <a:srgbClr val="545456"/>
    <a:srgbClr val="000000"/>
    <a:srgbClr val="E3B31E"/>
    <a:srgbClr val="DED3C7"/>
    <a:srgbClr val="4D4D4D"/>
    <a:srgbClr val="FE6B01"/>
    <a:srgbClr val="72B1C8"/>
    <a:srgbClr val="8D85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619" autoAdjust="0"/>
  </p:normalViewPr>
  <p:slideViewPr>
    <p:cSldViewPr showGuides="1">
      <p:cViewPr varScale="1">
        <p:scale>
          <a:sx n="55" d="100"/>
          <a:sy n="55" d="100"/>
        </p:scale>
        <p:origin x="1714" y="4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bmifile1\PinnacleData\Analysts%20Folders\Andrews\Pinnacle%20U%202022\Q3%205%20year%20Financial%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bmifile1\PinnacleData\Analysts%20Folders\Andrews\Pinnacle%20U%202022\Q3%205%20year%20Financial%20Data.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Lemonade In-Force</a:t>
            </a:r>
            <a:r>
              <a:rPr lang="en-US" baseline="0" dirty="0"/>
              <a:t> Premium</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'5 Year Financial Analysis'!$A$10:$A$15</c:f>
              <c:strCache>
                <c:ptCount val="6"/>
                <c:pt idx="0">
                  <c:v>2017 </c:v>
                </c:pt>
                <c:pt idx="1">
                  <c:v>2018 </c:v>
                </c:pt>
                <c:pt idx="2">
                  <c:v>2019 </c:v>
                </c:pt>
                <c:pt idx="3">
                  <c:v>2020 </c:v>
                </c:pt>
                <c:pt idx="4">
                  <c:v>2021*</c:v>
                </c:pt>
                <c:pt idx="5">
                  <c:v>2022*</c:v>
                </c:pt>
              </c:strCache>
            </c:strRef>
          </c:cat>
          <c:val>
            <c:numRef>
              <c:f>'5 Year Financial Analysis'!$B$10:$B$15</c:f>
              <c:numCache>
                <c:formatCode>"$"#,##0</c:formatCode>
                <c:ptCount val="6"/>
                <c:pt idx="0">
                  <c:v>8996373</c:v>
                </c:pt>
                <c:pt idx="1">
                  <c:v>46825895</c:v>
                </c:pt>
                <c:pt idx="2">
                  <c:v>115704159</c:v>
                </c:pt>
                <c:pt idx="3">
                  <c:v>213661906</c:v>
                </c:pt>
                <c:pt idx="4">
                  <c:v>375700000</c:v>
                </c:pt>
                <c:pt idx="5">
                  <c:v>535000000</c:v>
                </c:pt>
              </c:numCache>
            </c:numRef>
          </c:val>
          <c:extLst>
            <c:ext xmlns:c16="http://schemas.microsoft.com/office/drawing/2014/chart" uri="{C3380CC4-5D6E-409C-BE32-E72D297353CC}">
              <c16:uniqueId val="{00000000-DAB2-4048-8C73-0D1C7C5A71AE}"/>
            </c:ext>
          </c:extLst>
        </c:ser>
        <c:dLbls>
          <c:showLegendKey val="0"/>
          <c:showVal val="0"/>
          <c:showCatName val="0"/>
          <c:showSerName val="0"/>
          <c:showPercent val="0"/>
          <c:showBubbleSize val="0"/>
        </c:dLbls>
        <c:gapWidth val="219"/>
        <c:overlap val="-27"/>
        <c:axId val="1519842479"/>
        <c:axId val="1519839151"/>
      </c:barChart>
      <c:catAx>
        <c:axId val="151984247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*Projected</a:t>
                </a:r>
                <a:r>
                  <a:rPr lang="en-US" baseline="0" dirty="0"/>
                  <a:t> a</a:t>
                </a:r>
                <a:r>
                  <a:rPr lang="en-US" dirty="0"/>
                  <a:t>ccording to Lemonade Shareholder Letter Q4 2021</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9839151"/>
        <c:crosses val="autoZero"/>
        <c:auto val="1"/>
        <c:lblAlgn val="ctr"/>
        <c:lblOffset val="100"/>
        <c:noMultiLvlLbl val="0"/>
      </c:catAx>
      <c:valAx>
        <c:axId val="1519839151"/>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98424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Lemonade Customer</a:t>
            </a:r>
            <a:r>
              <a:rPr lang="en-US" baseline="0"/>
              <a:t> Base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'5 Year Financial Analysis'!$A$12:$A$14</c:f>
              <c:strCache>
                <c:ptCount val="3"/>
                <c:pt idx="0">
                  <c:v>2019 </c:v>
                </c:pt>
                <c:pt idx="1">
                  <c:v>2020 </c:v>
                </c:pt>
                <c:pt idx="2">
                  <c:v>2021*</c:v>
                </c:pt>
              </c:strCache>
            </c:strRef>
          </c:cat>
          <c:val>
            <c:numRef>
              <c:f>'5 Year Financial Analysis'!$H$12:$H$14</c:f>
              <c:numCache>
                <c:formatCode>#,##0_);\(#,##0\)</c:formatCode>
                <c:ptCount val="3"/>
                <c:pt idx="0">
                  <c:v>643</c:v>
                </c:pt>
                <c:pt idx="1">
                  <c:v>1001</c:v>
                </c:pt>
                <c:pt idx="2">
                  <c:v>1427</c:v>
                </c:pt>
              </c:numCache>
            </c:numRef>
          </c:val>
          <c:extLst>
            <c:ext xmlns:c16="http://schemas.microsoft.com/office/drawing/2014/chart" uri="{C3380CC4-5D6E-409C-BE32-E72D297353CC}">
              <c16:uniqueId val="{00000000-9A01-48A9-83FA-4F94A6D73B39}"/>
            </c:ext>
          </c:extLst>
        </c:ser>
        <c:dLbls>
          <c:showLegendKey val="0"/>
          <c:showVal val="0"/>
          <c:showCatName val="0"/>
          <c:showSerName val="0"/>
          <c:showPercent val="0"/>
          <c:showBubbleSize val="0"/>
        </c:dLbls>
        <c:gapWidth val="219"/>
        <c:overlap val="-27"/>
        <c:axId val="835118703"/>
        <c:axId val="835119951"/>
      </c:barChart>
      <c:catAx>
        <c:axId val="83511870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According to Lemonade</a:t>
                </a:r>
                <a:r>
                  <a:rPr lang="en-US" baseline="0"/>
                  <a:t> Shareholder Letter Q4 2021</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5119951"/>
        <c:crosses val="autoZero"/>
        <c:auto val="1"/>
        <c:lblAlgn val="ctr"/>
        <c:lblOffset val="100"/>
        <c:noMultiLvlLbl val="0"/>
      </c:catAx>
      <c:valAx>
        <c:axId val="8351199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in '000s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51187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Lemonade Premium per Customer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'5 Year Financial Analysis'!$G$3:$G$5</c:f>
              <c:strCache>
                <c:ptCount val="3"/>
                <c:pt idx="0">
                  <c:v>2019 </c:v>
                </c:pt>
                <c:pt idx="1">
                  <c:v>2020 </c:v>
                </c:pt>
                <c:pt idx="2">
                  <c:v>2021*</c:v>
                </c:pt>
              </c:strCache>
            </c:strRef>
          </c:cat>
          <c:val>
            <c:numRef>
              <c:f>'5 Year Financial Analysis'!$H$3:$H$5</c:f>
              <c:numCache>
                <c:formatCode>"$"#,##0</c:formatCode>
                <c:ptCount val="3"/>
                <c:pt idx="0">
                  <c:v>177</c:v>
                </c:pt>
                <c:pt idx="1">
                  <c:v>213</c:v>
                </c:pt>
                <c:pt idx="2">
                  <c:v>266</c:v>
                </c:pt>
              </c:numCache>
            </c:numRef>
          </c:val>
          <c:extLst>
            <c:ext xmlns:c16="http://schemas.microsoft.com/office/drawing/2014/chart" uri="{C3380CC4-5D6E-409C-BE32-E72D297353CC}">
              <c16:uniqueId val="{00000000-483F-4419-A43D-A1C57E2A2E13}"/>
            </c:ext>
          </c:extLst>
        </c:ser>
        <c:dLbls>
          <c:showLegendKey val="0"/>
          <c:showVal val="0"/>
          <c:showCatName val="0"/>
          <c:showSerName val="0"/>
          <c:showPercent val="0"/>
          <c:showBubbleSize val="0"/>
        </c:dLbls>
        <c:gapWidth val="219"/>
        <c:overlap val="-27"/>
        <c:axId val="835125359"/>
        <c:axId val="835133679"/>
      </c:barChart>
      <c:catAx>
        <c:axId val="83512535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According to Lemonade Shareholder Letter Q4 2021</a:t>
                </a:r>
              </a:p>
            </c:rich>
          </c:tx>
          <c:layout>
            <c:manualLayout>
              <c:xMode val="edge"/>
              <c:yMode val="edge"/>
              <c:x val="0.1344289130840331"/>
              <c:y val="0.8008872276995654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5133679"/>
        <c:crosses val="autoZero"/>
        <c:auto val="1"/>
        <c:lblAlgn val="ctr"/>
        <c:lblOffset val="100"/>
        <c:noMultiLvlLbl val="0"/>
      </c:catAx>
      <c:valAx>
        <c:axId val="83513367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51253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a:t>
            </a:r>
            <a:r>
              <a:rPr lang="en-US" baseline="0"/>
              <a:t> of Gross Premium Ceded to Reinsurers</a:t>
            </a:r>
            <a:r>
              <a:rPr lang="en-US"/>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'5 Year Financial Analysis'!$A$10:$A$14</c:f>
              <c:strCache>
                <c:ptCount val="5"/>
                <c:pt idx="0">
                  <c:v>2017 </c:v>
                </c:pt>
                <c:pt idx="1">
                  <c:v>2018 </c:v>
                </c:pt>
                <c:pt idx="2">
                  <c:v>2019 </c:v>
                </c:pt>
                <c:pt idx="3">
                  <c:v>2020 </c:v>
                </c:pt>
                <c:pt idx="4">
                  <c:v>2021*</c:v>
                </c:pt>
              </c:strCache>
            </c:strRef>
          </c:cat>
          <c:val>
            <c:numRef>
              <c:f>'5 Year Financial Analysis'!$B$10:$B$14</c:f>
            </c:numRef>
          </c:val>
          <c:extLst>
            <c:ext xmlns:c16="http://schemas.microsoft.com/office/drawing/2014/chart" uri="{C3380CC4-5D6E-409C-BE32-E72D297353CC}">
              <c16:uniqueId val="{00000000-FA43-4557-A1CF-D336FCD7E382}"/>
            </c:ext>
          </c:extLst>
        </c:ser>
        <c:ser>
          <c:idx val="1"/>
          <c:order val="1"/>
          <c:spPr>
            <a:solidFill>
              <a:schemeClr val="accent4"/>
            </a:solidFill>
            <a:ln>
              <a:noFill/>
            </a:ln>
            <a:effectLst/>
          </c:spPr>
          <c:invertIfNegative val="0"/>
          <c:cat>
            <c:strRef>
              <c:f>'5 Year Financial Analysis'!$A$10:$A$14</c:f>
              <c:strCache>
                <c:ptCount val="5"/>
                <c:pt idx="0">
                  <c:v>2017 </c:v>
                </c:pt>
                <c:pt idx="1">
                  <c:v>2018 </c:v>
                </c:pt>
                <c:pt idx="2">
                  <c:v>2019 </c:v>
                </c:pt>
                <c:pt idx="3">
                  <c:v>2020 </c:v>
                </c:pt>
                <c:pt idx="4">
                  <c:v>2021*</c:v>
                </c:pt>
              </c:strCache>
            </c:strRef>
          </c:cat>
          <c:val>
            <c:numRef>
              <c:f>'5 Year Financial Analysis'!$C$10:$C$14</c:f>
            </c:numRef>
          </c:val>
          <c:extLst>
            <c:ext xmlns:c16="http://schemas.microsoft.com/office/drawing/2014/chart" uri="{C3380CC4-5D6E-409C-BE32-E72D297353CC}">
              <c16:uniqueId val="{00000001-FA43-4557-A1CF-D336FCD7E382}"/>
            </c:ext>
          </c:extLst>
        </c:ser>
        <c:ser>
          <c:idx val="2"/>
          <c:order val="2"/>
          <c:spPr>
            <a:solidFill>
              <a:schemeClr val="accent6"/>
            </a:solidFill>
            <a:ln>
              <a:noFill/>
            </a:ln>
            <a:effectLst/>
          </c:spPr>
          <c:invertIfNegative val="0"/>
          <c:cat>
            <c:strRef>
              <c:f>'5 Year Financial Analysis'!$A$10:$A$14</c:f>
              <c:strCache>
                <c:ptCount val="5"/>
                <c:pt idx="0">
                  <c:v>2017 </c:v>
                </c:pt>
                <c:pt idx="1">
                  <c:v>2018 </c:v>
                </c:pt>
                <c:pt idx="2">
                  <c:v>2019 </c:v>
                </c:pt>
                <c:pt idx="3">
                  <c:v>2020 </c:v>
                </c:pt>
                <c:pt idx="4">
                  <c:v>2021*</c:v>
                </c:pt>
              </c:strCache>
            </c:strRef>
          </c:cat>
          <c:val>
            <c:numRef>
              <c:f>'5 Year Financial Analysis'!$D$10:$D$14</c:f>
              <c:numCache>
                <c:formatCode>0%</c:formatCode>
                <c:ptCount val="5"/>
                <c:pt idx="0">
                  <c:v>7.6345767344239729E-2</c:v>
                </c:pt>
                <c:pt idx="1">
                  <c:v>0.11918680892271252</c:v>
                </c:pt>
                <c:pt idx="2">
                  <c:v>9.6233126762539284E-2</c:v>
                </c:pt>
                <c:pt idx="3">
                  <c:v>0.80103969024782551</c:v>
                </c:pt>
                <c:pt idx="4">
                  <c:v>0.72770827788128822</c:v>
                </c:pt>
              </c:numCache>
            </c:numRef>
          </c:val>
          <c:extLst>
            <c:ext xmlns:c16="http://schemas.microsoft.com/office/drawing/2014/chart" uri="{C3380CC4-5D6E-409C-BE32-E72D297353CC}">
              <c16:uniqueId val="{00000002-FA43-4557-A1CF-D336FCD7E382}"/>
            </c:ext>
          </c:extLst>
        </c:ser>
        <c:dLbls>
          <c:showLegendKey val="0"/>
          <c:showVal val="0"/>
          <c:showCatName val="0"/>
          <c:showSerName val="0"/>
          <c:showPercent val="0"/>
          <c:showBubbleSize val="0"/>
        </c:dLbls>
        <c:gapWidth val="219"/>
        <c:overlap val="-27"/>
        <c:axId val="583531071"/>
        <c:axId val="583528575"/>
      </c:barChart>
      <c:catAx>
        <c:axId val="583531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3528575"/>
        <c:crosses val="autoZero"/>
        <c:auto val="1"/>
        <c:lblAlgn val="ctr"/>
        <c:lblOffset val="100"/>
        <c:noMultiLvlLbl val="0"/>
      </c:catAx>
      <c:valAx>
        <c:axId val="5835285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35310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a:t>
            </a:r>
            <a:r>
              <a:rPr lang="en-US" baseline="0"/>
              <a:t> of Gross Premium Ceded to Reinsurers</a:t>
            </a:r>
            <a:r>
              <a:rPr lang="en-US"/>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'5 Year Financial Analysis'!$A$10:$A$14</c:f>
              <c:strCache>
                <c:ptCount val="5"/>
                <c:pt idx="0">
                  <c:v>2017 </c:v>
                </c:pt>
                <c:pt idx="1">
                  <c:v>2018 </c:v>
                </c:pt>
                <c:pt idx="2">
                  <c:v>2019 </c:v>
                </c:pt>
                <c:pt idx="3">
                  <c:v>2020 </c:v>
                </c:pt>
                <c:pt idx="4">
                  <c:v>2021*</c:v>
                </c:pt>
              </c:strCache>
            </c:strRef>
          </c:cat>
          <c:val>
            <c:numRef>
              <c:f>'5 Year Financial Analysis'!$B$10:$B$14</c:f>
            </c:numRef>
          </c:val>
          <c:extLst>
            <c:ext xmlns:c16="http://schemas.microsoft.com/office/drawing/2014/chart" uri="{C3380CC4-5D6E-409C-BE32-E72D297353CC}">
              <c16:uniqueId val="{00000000-FA43-4557-A1CF-D336FCD7E382}"/>
            </c:ext>
          </c:extLst>
        </c:ser>
        <c:ser>
          <c:idx val="1"/>
          <c:order val="1"/>
          <c:spPr>
            <a:solidFill>
              <a:schemeClr val="accent4"/>
            </a:solidFill>
            <a:ln>
              <a:noFill/>
            </a:ln>
            <a:effectLst/>
          </c:spPr>
          <c:invertIfNegative val="0"/>
          <c:cat>
            <c:strRef>
              <c:f>'5 Year Financial Analysis'!$A$10:$A$14</c:f>
              <c:strCache>
                <c:ptCount val="5"/>
                <c:pt idx="0">
                  <c:v>2017 </c:v>
                </c:pt>
                <c:pt idx="1">
                  <c:v>2018 </c:v>
                </c:pt>
                <c:pt idx="2">
                  <c:v>2019 </c:v>
                </c:pt>
                <c:pt idx="3">
                  <c:v>2020 </c:v>
                </c:pt>
                <c:pt idx="4">
                  <c:v>2021*</c:v>
                </c:pt>
              </c:strCache>
            </c:strRef>
          </c:cat>
          <c:val>
            <c:numRef>
              <c:f>'5 Year Financial Analysis'!$C$10:$C$14</c:f>
            </c:numRef>
          </c:val>
          <c:extLst>
            <c:ext xmlns:c16="http://schemas.microsoft.com/office/drawing/2014/chart" uri="{C3380CC4-5D6E-409C-BE32-E72D297353CC}">
              <c16:uniqueId val="{00000001-FA43-4557-A1CF-D336FCD7E382}"/>
            </c:ext>
          </c:extLst>
        </c:ser>
        <c:ser>
          <c:idx val="2"/>
          <c:order val="2"/>
          <c:spPr>
            <a:solidFill>
              <a:schemeClr val="accent6"/>
            </a:solidFill>
            <a:ln>
              <a:noFill/>
            </a:ln>
            <a:effectLst/>
          </c:spPr>
          <c:invertIfNegative val="0"/>
          <c:cat>
            <c:strRef>
              <c:f>'5 Year Financial Analysis'!$A$10:$A$14</c:f>
              <c:strCache>
                <c:ptCount val="5"/>
                <c:pt idx="0">
                  <c:v>2017 </c:v>
                </c:pt>
                <c:pt idx="1">
                  <c:v>2018 </c:v>
                </c:pt>
                <c:pt idx="2">
                  <c:v>2019 </c:v>
                </c:pt>
                <c:pt idx="3">
                  <c:v>2020 </c:v>
                </c:pt>
                <c:pt idx="4">
                  <c:v>2021*</c:v>
                </c:pt>
              </c:strCache>
            </c:strRef>
          </c:cat>
          <c:val>
            <c:numRef>
              <c:f>'5 Year Financial Analysis'!$D$10:$D$14</c:f>
              <c:numCache>
                <c:formatCode>0%</c:formatCode>
                <c:ptCount val="5"/>
                <c:pt idx="0">
                  <c:v>7.6345767344239729E-2</c:v>
                </c:pt>
                <c:pt idx="1">
                  <c:v>0.11918680892271252</c:v>
                </c:pt>
                <c:pt idx="2">
                  <c:v>9.6233126762539284E-2</c:v>
                </c:pt>
                <c:pt idx="3">
                  <c:v>0.80103969024782551</c:v>
                </c:pt>
                <c:pt idx="4">
                  <c:v>0.72770827788128822</c:v>
                </c:pt>
              </c:numCache>
            </c:numRef>
          </c:val>
          <c:extLst>
            <c:ext xmlns:c16="http://schemas.microsoft.com/office/drawing/2014/chart" uri="{C3380CC4-5D6E-409C-BE32-E72D297353CC}">
              <c16:uniqueId val="{00000002-FA43-4557-A1CF-D336FCD7E382}"/>
            </c:ext>
          </c:extLst>
        </c:ser>
        <c:dLbls>
          <c:showLegendKey val="0"/>
          <c:showVal val="0"/>
          <c:showCatName val="0"/>
          <c:showSerName val="0"/>
          <c:showPercent val="0"/>
          <c:showBubbleSize val="0"/>
        </c:dLbls>
        <c:gapWidth val="219"/>
        <c:overlap val="-27"/>
        <c:axId val="583531071"/>
        <c:axId val="583528575"/>
      </c:barChart>
      <c:catAx>
        <c:axId val="583531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3528575"/>
        <c:crosses val="autoZero"/>
        <c:auto val="1"/>
        <c:lblAlgn val="ctr"/>
        <c:lblOffset val="100"/>
        <c:noMultiLvlLbl val="0"/>
      </c:catAx>
      <c:valAx>
        <c:axId val="5835285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35310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1" Type="http://schemas.openxmlformats.org/officeDocument/2006/relationships/image" Target="../media/image15.png"/></Relationships>
</file>

<file path=ppt/diagrams/_rels/data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6.png"/></Relationships>
</file>

<file path=ppt/diagrams/_rels/data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image" Target="../media/image16.png"/></Relationships>
</file>

<file path=ppt/diagrams/_rels/data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AB4E97-D2F5-455F-AAFD-0B857F90A8E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AFCD018-FDAA-4F09-9E67-A69F1505105E}">
      <dgm:prSet phldrT="[Text]"/>
      <dgm:spPr/>
      <dgm:t>
        <a:bodyPr/>
        <a:lstStyle/>
        <a:p>
          <a:r>
            <a:rPr lang="en-US" dirty="0"/>
            <a:t>Root</a:t>
          </a:r>
        </a:p>
      </dgm:t>
    </dgm:pt>
    <dgm:pt modelId="{C19B86C3-4CBA-451D-840A-3D4012081DE1}" type="parTrans" cxnId="{981D19B5-1E94-4D4D-8C2D-32064D3B5CE5}">
      <dgm:prSet/>
      <dgm:spPr/>
      <dgm:t>
        <a:bodyPr/>
        <a:lstStyle/>
        <a:p>
          <a:endParaRPr lang="en-US"/>
        </a:p>
      </dgm:t>
    </dgm:pt>
    <dgm:pt modelId="{881F29BB-361B-45C7-A829-EF1E5883AA4D}" type="sibTrans" cxnId="{981D19B5-1E94-4D4D-8C2D-32064D3B5CE5}">
      <dgm:prSet/>
      <dgm:spPr/>
      <dgm:t>
        <a:bodyPr/>
        <a:lstStyle/>
        <a:p>
          <a:endParaRPr lang="en-US"/>
        </a:p>
      </dgm:t>
    </dgm:pt>
    <dgm:pt modelId="{7ECB0CBF-BEC7-49F9-80E0-41B2F3F7B8FC}">
      <dgm:prSet phldrT="[Text]"/>
      <dgm:spPr/>
      <dgm:t>
        <a:bodyPr/>
        <a:lstStyle/>
        <a:p>
          <a:r>
            <a:rPr lang="en-US" dirty="0"/>
            <a:t>Car insurance</a:t>
          </a:r>
        </a:p>
      </dgm:t>
    </dgm:pt>
    <dgm:pt modelId="{BB3D03B1-0B18-4C87-BD49-33AA87586D3E}" type="parTrans" cxnId="{08EA3979-D12C-49A5-9475-AE9A7D0CC821}">
      <dgm:prSet/>
      <dgm:spPr/>
      <dgm:t>
        <a:bodyPr/>
        <a:lstStyle/>
        <a:p>
          <a:endParaRPr lang="en-US"/>
        </a:p>
      </dgm:t>
    </dgm:pt>
    <dgm:pt modelId="{FB71CF56-F5E1-4A18-9E72-3B60FD632EF2}" type="sibTrans" cxnId="{08EA3979-D12C-49A5-9475-AE9A7D0CC821}">
      <dgm:prSet/>
      <dgm:spPr/>
      <dgm:t>
        <a:bodyPr/>
        <a:lstStyle/>
        <a:p>
          <a:endParaRPr lang="en-US"/>
        </a:p>
      </dgm:t>
    </dgm:pt>
    <dgm:pt modelId="{CE954F7C-55B2-4AE7-A440-E1A6524BD443}">
      <dgm:prSet phldrT="[Text]"/>
      <dgm:spPr/>
      <dgm:t>
        <a:bodyPr/>
        <a:lstStyle/>
        <a:p>
          <a:r>
            <a:rPr lang="en-US" dirty="0"/>
            <a:t>Tracks driving behavior, then assigns premium based on score</a:t>
          </a:r>
        </a:p>
      </dgm:t>
    </dgm:pt>
    <dgm:pt modelId="{BA665224-4557-4583-AD70-F4203FC90DA1}" type="parTrans" cxnId="{21F643B9-FADE-43A7-9AE1-AE3F8304C585}">
      <dgm:prSet/>
      <dgm:spPr/>
      <dgm:t>
        <a:bodyPr/>
        <a:lstStyle/>
        <a:p>
          <a:endParaRPr lang="en-US"/>
        </a:p>
      </dgm:t>
    </dgm:pt>
    <dgm:pt modelId="{9607CE04-5369-4D31-9752-7E292E6EC29F}" type="sibTrans" cxnId="{21F643B9-FADE-43A7-9AE1-AE3F8304C585}">
      <dgm:prSet/>
      <dgm:spPr/>
      <dgm:t>
        <a:bodyPr/>
        <a:lstStyle/>
        <a:p>
          <a:endParaRPr lang="en-US"/>
        </a:p>
      </dgm:t>
    </dgm:pt>
    <dgm:pt modelId="{04104D39-4351-4415-9957-B9D87FDDB448}">
      <dgm:prSet phldrT="[Text]"/>
      <dgm:spPr/>
      <dgm:t>
        <a:bodyPr/>
        <a:lstStyle/>
        <a:p>
          <a:r>
            <a:rPr lang="en-US" dirty="0"/>
            <a:t>Hippo</a:t>
          </a:r>
        </a:p>
      </dgm:t>
    </dgm:pt>
    <dgm:pt modelId="{9D2BBC83-5B85-469E-A3E5-8E8F3996332D}" type="parTrans" cxnId="{E5111F5E-ADEA-489C-B880-6948EBA9247E}">
      <dgm:prSet/>
      <dgm:spPr/>
      <dgm:t>
        <a:bodyPr/>
        <a:lstStyle/>
        <a:p>
          <a:endParaRPr lang="en-US"/>
        </a:p>
      </dgm:t>
    </dgm:pt>
    <dgm:pt modelId="{8D2EE5ED-490E-4979-A292-BAB016FE4C52}" type="sibTrans" cxnId="{E5111F5E-ADEA-489C-B880-6948EBA9247E}">
      <dgm:prSet/>
      <dgm:spPr/>
      <dgm:t>
        <a:bodyPr/>
        <a:lstStyle/>
        <a:p>
          <a:endParaRPr lang="en-US"/>
        </a:p>
      </dgm:t>
    </dgm:pt>
    <dgm:pt modelId="{3096E6A8-7EDF-4743-985F-050D68C68654}">
      <dgm:prSet phldrT="[Text]"/>
      <dgm:spPr/>
      <dgm:t>
        <a:bodyPr/>
        <a:lstStyle/>
        <a:p>
          <a:r>
            <a:rPr lang="en-US" dirty="0"/>
            <a:t>Homeowners insurance</a:t>
          </a:r>
        </a:p>
      </dgm:t>
    </dgm:pt>
    <dgm:pt modelId="{51B0E2FD-CB55-495E-8836-88DA768FE0B7}" type="parTrans" cxnId="{23C2897C-FDE2-46DF-9E85-5671165EEB4D}">
      <dgm:prSet/>
      <dgm:spPr/>
      <dgm:t>
        <a:bodyPr/>
        <a:lstStyle/>
        <a:p>
          <a:endParaRPr lang="en-US"/>
        </a:p>
      </dgm:t>
    </dgm:pt>
    <dgm:pt modelId="{689D57F3-4683-4F89-ABB9-7C4AA6150B87}" type="sibTrans" cxnId="{23C2897C-FDE2-46DF-9E85-5671165EEB4D}">
      <dgm:prSet/>
      <dgm:spPr/>
      <dgm:t>
        <a:bodyPr/>
        <a:lstStyle/>
        <a:p>
          <a:endParaRPr lang="en-US"/>
        </a:p>
      </dgm:t>
    </dgm:pt>
    <dgm:pt modelId="{47F7791C-6BB3-4FE8-A1D8-1A685D02DD1A}">
      <dgm:prSet phldrT="[Text]"/>
      <dgm:spPr/>
      <dgm:t>
        <a:bodyPr/>
        <a:lstStyle/>
        <a:p>
          <a:r>
            <a:rPr lang="en-US" dirty="0"/>
            <a:t>Smart home devices, loss control services, AI driven underwriting</a:t>
          </a:r>
        </a:p>
      </dgm:t>
    </dgm:pt>
    <dgm:pt modelId="{DFB77914-9112-4487-9266-34BA5980ABF9}" type="parTrans" cxnId="{BECB18AF-4D61-4037-A583-D1DDBA4D7A91}">
      <dgm:prSet/>
      <dgm:spPr/>
      <dgm:t>
        <a:bodyPr/>
        <a:lstStyle/>
        <a:p>
          <a:endParaRPr lang="en-US"/>
        </a:p>
      </dgm:t>
    </dgm:pt>
    <dgm:pt modelId="{36B9EB52-C03B-413C-9DA1-9FD433FB7813}" type="sibTrans" cxnId="{BECB18AF-4D61-4037-A583-D1DDBA4D7A91}">
      <dgm:prSet/>
      <dgm:spPr/>
      <dgm:t>
        <a:bodyPr/>
        <a:lstStyle/>
        <a:p>
          <a:endParaRPr lang="en-US"/>
        </a:p>
      </dgm:t>
    </dgm:pt>
    <dgm:pt modelId="{B507F581-57CD-4695-B8AC-9B8D4725AE4D}">
      <dgm:prSet phldrT="[Text]"/>
      <dgm:spPr/>
      <dgm:t>
        <a:bodyPr/>
        <a:lstStyle/>
        <a:p>
          <a:r>
            <a:rPr lang="en-US" dirty="0" err="1"/>
            <a:t>Metromile</a:t>
          </a:r>
          <a:endParaRPr lang="en-US" dirty="0"/>
        </a:p>
      </dgm:t>
    </dgm:pt>
    <dgm:pt modelId="{2101E463-BA2D-4059-A5AC-66ADFE409C68}" type="parTrans" cxnId="{DC6EBFBF-0C57-4700-BAE5-85751FFD6794}">
      <dgm:prSet/>
      <dgm:spPr/>
      <dgm:t>
        <a:bodyPr/>
        <a:lstStyle/>
        <a:p>
          <a:endParaRPr lang="en-US"/>
        </a:p>
      </dgm:t>
    </dgm:pt>
    <dgm:pt modelId="{996627BF-D6A4-4EF5-99FF-A7DAB42C7F8A}" type="sibTrans" cxnId="{DC6EBFBF-0C57-4700-BAE5-85751FFD6794}">
      <dgm:prSet/>
      <dgm:spPr/>
      <dgm:t>
        <a:bodyPr/>
        <a:lstStyle/>
        <a:p>
          <a:endParaRPr lang="en-US"/>
        </a:p>
      </dgm:t>
    </dgm:pt>
    <dgm:pt modelId="{64AD5635-C318-49BD-8C16-9F8559F0662E}">
      <dgm:prSet phldrT="[Text]"/>
      <dgm:spPr/>
      <dgm:t>
        <a:bodyPr/>
        <a:lstStyle/>
        <a:p>
          <a:r>
            <a:rPr lang="en-US" dirty="0"/>
            <a:t>Car Insurance</a:t>
          </a:r>
        </a:p>
      </dgm:t>
    </dgm:pt>
    <dgm:pt modelId="{A7CAEF7D-1DC1-4B68-B514-F8D2D6FC5DBD}" type="parTrans" cxnId="{F1739F7B-4BBB-4001-94C9-61AA694A0FE0}">
      <dgm:prSet/>
      <dgm:spPr/>
      <dgm:t>
        <a:bodyPr/>
        <a:lstStyle/>
        <a:p>
          <a:endParaRPr lang="en-US"/>
        </a:p>
      </dgm:t>
    </dgm:pt>
    <dgm:pt modelId="{B61B95E5-3D70-4BD7-B24B-01EF5D141763}" type="sibTrans" cxnId="{F1739F7B-4BBB-4001-94C9-61AA694A0FE0}">
      <dgm:prSet/>
      <dgm:spPr/>
      <dgm:t>
        <a:bodyPr/>
        <a:lstStyle/>
        <a:p>
          <a:endParaRPr lang="en-US"/>
        </a:p>
      </dgm:t>
    </dgm:pt>
    <dgm:pt modelId="{066A93E7-5C8B-4E40-A8E6-FF9FF4EA81DE}">
      <dgm:prSet phldrT="[Text]"/>
      <dgm:spPr/>
      <dgm:t>
        <a:bodyPr/>
        <a:lstStyle/>
        <a:p>
          <a:r>
            <a:rPr lang="en-US" dirty="0"/>
            <a:t>Premiums assigned based on miles driven.</a:t>
          </a:r>
        </a:p>
      </dgm:t>
    </dgm:pt>
    <dgm:pt modelId="{CAC4807A-DD11-4F6B-8164-DCBE88B00CE9}" type="parTrans" cxnId="{7F08319D-C547-499B-95B9-F12E646DFF3F}">
      <dgm:prSet/>
      <dgm:spPr/>
      <dgm:t>
        <a:bodyPr/>
        <a:lstStyle/>
        <a:p>
          <a:endParaRPr lang="en-US"/>
        </a:p>
      </dgm:t>
    </dgm:pt>
    <dgm:pt modelId="{C98C4192-043B-4B29-97A6-FEB1374C8C9C}" type="sibTrans" cxnId="{7F08319D-C547-499B-95B9-F12E646DFF3F}">
      <dgm:prSet/>
      <dgm:spPr/>
      <dgm:t>
        <a:bodyPr/>
        <a:lstStyle/>
        <a:p>
          <a:endParaRPr lang="en-US"/>
        </a:p>
      </dgm:t>
    </dgm:pt>
    <dgm:pt modelId="{D18317D7-02F8-4D9B-A66E-A22C8365AB5D}" type="pres">
      <dgm:prSet presAssocID="{F5AB4E97-D2F5-455F-AAFD-0B857F90A8E3}" presName="Name0" presStyleCnt="0">
        <dgm:presLayoutVars>
          <dgm:dir/>
          <dgm:animLvl val="lvl"/>
          <dgm:resizeHandles val="exact"/>
        </dgm:presLayoutVars>
      </dgm:prSet>
      <dgm:spPr/>
    </dgm:pt>
    <dgm:pt modelId="{B41A9143-4BA4-4AC4-B88B-BBBB3CE2D6BD}" type="pres">
      <dgm:prSet presAssocID="{3AFCD018-FDAA-4F09-9E67-A69F1505105E}" presName="linNode" presStyleCnt="0"/>
      <dgm:spPr/>
    </dgm:pt>
    <dgm:pt modelId="{009D0ABD-14DB-446D-BA38-4AA01076F843}" type="pres">
      <dgm:prSet presAssocID="{3AFCD018-FDAA-4F09-9E67-A69F1505105E}" presName="parentText" presStyleLbl="node1" presStyleIdx="0" presStyleCnt="3">
        <dgm:presLayoutVars>
          <dgm:chMax val="1"/>
          <dgm:bulletEnabled val="1"/>
        </dgm:presLayoutVars>
      </dgm:prSet>
      <dgm:spPr/>
    </dgm:pt>
    <dgm:pt modelId="{135BC25B-11A2-403D-A4DC-2ABCA7B5DA29}" type="pres">
      <dgm:prSet presAssocID="{3AFCD018-FDAA-4F09-9E67-A69F1505105E}" presName="descendantText" presStyleLbl="alignAccFollowNode1" presStyleIdx="0" presStyleCnt="3">
        <dgm:presLayoutVars>
          <dgm:bulletEnabled val="1"/>
        </dgm:presLayoutVars>
      </dgm:prSet>
      <dgm:spPr/>
    </dgm:pt>
    <dgm:pt modelId="{7E7371DB-A582-4255-9F32-FF442052E160}" type="pres">
      <dgm:prSet presAssocID="{881F29BB-361B-45C7-A829-EF1E5883AA4D}" presName="sp" presStyleCnt="0"/>
      <dgm:spPr/>
    </dgm:pt>
    <dgm:pt modelId="{86A8B897-7231-41D2-AD28-461201623761}" type="pres">
      <dgm:prSet presAssocID="{04104D39-4351-4415-9957-B9D87FDDB448}" presName="linNode" presStyleCnt="0"/>
      <dgm:spPr/>
    </dgm:pt>
    <dgm:pt modelId="{45128A57-4A11-4A6B-A9E7-B9244FEB9D19}" type="pres">
      <dgm:prSet presAssocID="{04104D39-4351-4415-9957-B9D87FDDB448}" presName="parentText" presStyleLbl="node1" presStyleIdx="1" presStyleCnt="3">
        <dgm:presLayoutVars>
          <dgm:chMax val="1"/>
          <dgm:bulletEnabled val="1"/>
        </dgm:presLayoutVars>
      </dgm:prSet>
      <dgm:spPr/>
    </dgm:pt>
    <dgm:pt modelId="{E5ED6D4C-6D47-4862-9B28-EA36236665AA}" type="pres">
      <dgm:prSet presAssocID="{04104D39-4351-4415-9957-B9D87FDDB448}" presName="descendantText" presStyleLbl="alignAccFollowNode1" presStyleIdx="1" presStyleCnt="3">
        <dgm:presLayoutVars>
          <dgm:bulletEnabled val="1"/>
        </dgm:presLayoutVars>
      </dgm:prSet>
      <dgm:spPr/>
    </dgm:pt>
    <dgm:pt modelId="{B2A4D95D-ED99-45A7-8547-CE7D794D6F81}" type="pres">
      <dgm:prSet presAssocID="{8D2EE5ED-490E-4979-A292-BAB016FE4C52}" presName="sp" presStyleCnt="0"/>
      <dgm:spPr/>
    </dgm:pt>
    <dgm:pt modelId="{3B255F28-B371-4E12-A729-F407CFF34482}" type="pres">
      <dgm:prSet presAssocID="{B507F581-57CD-4695-B8AC-9B8D4725AE4D}" presName="linNode" presStyleCnt="0"/>
      <dgm:spPr/>
    </dgm:pt>
    <dgm:pt modelId="{AAB0B53B-5B2A-45D2-AE9E-A079CA46F195}" type="pres">
      <dgm:prSet presAssocID="{B507F581-57CD-4695-B8AC-9B8D4725AE4D}" presName="parentText" presStyleLbl="node1" presStyleIdx="2" presStyleCnt="3">
        <dgm:presLayoutVars>
          <dgm:chMax val="1"/>
          <dgm:bulletEnabled val="1"/>
        </dgm:presLayoutVars>
      </dgm:prSet>
      <dgm:spPr/>
    </dgm:pt>
    <dgm:pt modelId="{5C88119F-ABE1-49EC-9DA9-4850406C2FCE}" type="pres">
      <dgm:prSet presAssocID="{B507F581-57CD-4695-B8AC-9B8D4725AE4D}" presName="descendantText" presStyleLbl="alignAccFollowNode1" presStyleIdx="2" presStyleCnt="3">
        <dgm:presLayoutVars>
          <dgm:bulletEnabled val="1"/>
        </dgm:presLayoutVars>
      </dgm:prSet>
      <dgm:spPr/>
    </dgm:pt>
  </dgm:ptLst>
  <dgm:cxnLst>
    <dgm:cxn modelId="{22429737-29BC-4D8D-8A6A-A205A068FBAE}" type="presOf" srcId="{47F7791C-6BB3-4FE8-A1D8-1A685D02DD1A}" destId="{E5ED6D4C-6D47-4862-9B28-EA36236665AA}" srcOrd="0" destOrd="1" presId="urn:microsoft.com/office/officeart/2005/8/layout/vList5"/>
    <dgm:cxn modelId="{E5111F5E-ADEA-489C-B880-6948EBA9247E}" srcId="{F5AB4E97-D2F5-455F-AAFD-0B857F90A8E3}" destId="{04104D39-4351-4415-9957-B9D87FDDB448}" srcOrd="1" destOrd="0" parTransId="{9D2BBC83-5B85-469E-A3E5-8E8F3996332D}" sibTransId="{8D2EE5ED-490E-4979-A292-BAB016FE4C52}"/>
    <dgm:cxn modelId="{7763DF62-6878-4D58-9D9C-721701668FEB}" type="presOf" srcId="{7ECB0CBF-BEC7-49F9-80E0-41B2F3F7B8FC}" destId="{135BC25B-11A2-403D-A4DC-2ABCA7B5DA29}" srcOrd="0" destOrd="0" presId="urn:microsoft.com/office/officeart/2005/8/layout/vList5"/>
    <dgm:cxn modelId="{9EA2FA69-2EDC-49A8-8218-D503C877CE3B}" type="presOf" srcId="{B507F581-57CD-4695-B8AC-9B8D4725AE4D}" destId="{AAB0B53B-5B2A-45D2-AE9E-A079CA46F195}" srcOrd="0" destOrd="0" presId="urn:microsoft.com/office/officeart/2005/8/layout/vList5"/>
    <dgm:cxn modelId="{08EA3979-D12C-49A5-9475-AE9A7D0CC821}" srcId="{3AFCD018-FDAA-4F09-9E67-A69F1505105E}" destId="{7ECB0CBF-BEC7-49F9-80E0-41B2F3F7B8FC}" srcOrd="0" destOrd="0" parTransId="{BB3D03B1-0B18-4C87-BD49-33AA87586D3E}" sibTransId="{FB71CF56-F5E1-4A18-9E72-3B60FD632EF2}"/>
    <dgm:cxn modelId="{F1739F7B-4BBB-4001-94C9-61AA694A0FE0}" srcId="{B507F581-57CD-4695-B8AC-9B8D4725AE4D}" destId="{64AD5635-C318-49BD-8C16-9F8559F0662E}" srcOrd="0" destOrd="0" parTransId="{A7CAEF7D-1DC1-4B68-B514-F8D2D6FC5DBD}" sibTransId="{B61B95E5-3D70-4BD7-B24B-01EF5D141763}"/>
    <dgm:cxn modelId="{23C2897C-FDE2-46DF-9E85-5671165EEB4D}" srcId="{04104D39-4351-4415-9957-B9D87FDDB448}" destId="{3096E6A8-7EDF-4743-985F-050D68C68654}" srcOrd="0" destOrd="0" parTransId="{51B0E2FD-CB55-495E-8836-88DA768FE0B7}" sibTransId="{689D57F3-4683-4F89-ABB9-7C4AA6150B87}"/>
    <dgm:cxn modelId="{B200F893-ADFB-468D-B4F2-8ED2B33127F6}" type="presOf" srcId="{066A93E7-5C8B-4E40-A8E6-FF9FF4EA81DE}" destId="{5C88119F-ABE1-49EC-9DA9-4850406C2FCE}" srcOrd="0" destOrd="1" presId="urn:microsoft.com/office/officeart/2005/8/layout/vList5"/>
    <dgm:cxn modelId="{7F08319D-C547-499B-95B9-F12E646DFF3F}" srcId="{B507F581-57CD-4695-B8AC-9B8D4725AE4D}" destId="{066A93E7-5C8B-4E40-A8E6-FF9FF4EA81DE}" srcOrd="1" destOrd="0" parTransId="{CAC4807A-DD11-4F6B-8164-DCBE88B00CE9}" sibTransId="{C98C4192-043B-4B29-97A6-FEB1374C8C9C}"/>
    <dgm:cxn modelId="{BECB18AF-4D61-4037-A583-D1DDBA4D7A91}" srcId="{04104D39-4351-4415-9957-B9D87FDDB448}" destId="{47F7791C-6BB3-4FE8-A1D8-1A685D02DD1A}" srcOrd="1" destOrd="0" parTransId="{DFB77914-9112-4487-9266-34BA5980ABF9}" sibTransId="{36B9EB52-C03B-413C-9DA1-9FD433FB7813}"/>
    <dgm:cxn modelId="{546618B3-BA34-494E-9397-69F93AD51F87}" type="presOf" srcId="{3AFCD018-FDAA-4F09-9E67-A69F1505105E}" destId="{009D0ABD-14DB-446D-BA38-4AA01076F843}" srcOrd="0" destOrd="0" presId="urn:microsoft.com/office/officeart/2005/8/layout/vList5"/>
    <dgm:cxn modelId="{981D19B5-1E94-4D4D-8C2D-32064D3B5CE5}" srcId="{F5AB4E97-D2F5-455F-AAFD-0B857F90A8E3}" destId="{3AFCD018-FDAA-4F09-9E67-A69F1505105E}" srcOrd="0" destOrd="0" parTransId="{C19B86C3-4CBA-451D-840A-3D4012081DE1}" sibTransId="{881F29BB-361B-45C7-A829-EF1E5883AA4D}"/>
    <dgm:cxn modelId="{21F643B9-FADE-43A7-9AE1-AE3F8304C585}" srcId="{3AFCD018-FDAA-4F09-9E67-A69F1505105E}" destId="{CE954F7C-55B2-4AE7-A440-E1A6524BD443}" srcOrd="1" destOrd="0" parTransId="{BA665224-4557-4583-AD70-F4203FC90DA1}" sibTransId="{9607CE04-5369-4D31-9752-7E292E6EC29F}"/>
    <dgm:cxn modelId="{DC6EBFBF-0C57-4700-BAE5-85751FFD6794}" srcId="{F5AB4E97-D2F5-455F-AAFD-0B857F90A8E3}" destId="{B507F581-57CD-4695-B8AC-9B8D4725AE4D}" srcOrd="2" destOrd="0" parTransId="{2101E463-BA2D-4059-A5AC-66ADFE409C68}" sibTransId="{996627BF-D6A4-4EF5-99FF-A7DAB42C7F8A}"/>
    <dgm:cxn modelId="{C7AC03D1-5E6A-439D-AF07-1A982584240C}" type="presOf" srcId="{04104D39-4351-4415-9957-B9D87FDDB448}" destId="{45128A57-4A11-4A6B-A9E7-B9244FEB9D19}" srcOrd="0" destOrd="0" presId="urn:microsoft.com/office/officeart/2005/8/layout/vList5"/>
    <dgm:cxn modelId="{B15136D9-4710-4BAF-B2E3-ED53162915EA}" type="presOf" srcId="{CE954F7C-55B2-4AE7-A440-E1A6524BD443}" destId="{135BC25B-11A2-403D-A4DC-2ABCA7B5DA29}" srcOrd="0" destOrd="1" presId="urn:microsoft.com/office/officeart/2005/8/layout/vList5"/>
    <dgm:cxn modelId="{9EF258DB-8B03-4542-9844-3A92D66E4994}" type="presOf" srcId="{F5AB4E97-D2F5-455F-AAFD-0B857F90A8E3}" destId="{D18317D7-02F8-4D9B-A66E-A22C8365AB5D}" srcOrd="0" destOrd="0" presId="urn:microsoft.com/office/officeart/2005/8/layout/vList5"/>
    <dgm:cxn modelId="{2807F7EA-DD13-468D-B4B1-73A10410985A}" type="presOf" srcId="{64AD5635-C318-49BD-8C16-9F8559F0662E}" destId="{5C88119F-ABE1-49EC-9DA9-4850406C2FCE}" srcOrd="0" destOrd="0" presId="urn:microsoft.com/office/officeart/2005/8/layout/vList5"/>
    <dgm:cxn modelId="{69981AF2-D587-4928-AB5C-8A2C10813D39}" type="presOf" srcId="{3096E6A8-7EDF-4743-985F-050D68C68654}" destId="{E5ED6D4C-6D47-4862-9B28-EA36236665AA}" srcOrd="0" destOrd="0" presId="urn:microsoft.com/office/officeart/2005/8/layout/vList5"/>
    <dgm:cxn modelId="{4A661F81-A558-4544-B854-EC51C6B2FEA6}" type="presParOf" srcId="{D18317D7-02F8-4D9B-A66E-A22C8365AB5D}" destId="{B41A9143-4BA4-4AC4-B88B-BBBB3CE2D6BD}" srcOrd="0" destOrd="0" presId="urn:microsoft.com/office/officeart/2005/8/layout/vList5"/>
    <dgm:cxn modelId="{27771377-37F4-4C67-A941-30A546A1536F}" type="presParOf" srcId="{B41A9143-4BA4-4AC4-B88B-BBBB3CE2D6BD}" destId="{009D0ABD-14DB-446D-BA38-4AA01076F843}" srcOrd="0" destOrd="0" presId="urn:microsoft.com/office/officeart/2005/8/layout/vList5"/>
    <dgm:cxn modelId="{B041BB80-BD22-4205-9059-54ABDCC087A8}" type="presParOf" srcId="{B41A9143-4BA4-4AC4-B88B-BBBB3CE2D6BD}" destId="{135BC25B-11A2-403D-A4DC-2ABCA7B5DA29}" srcOrd="1" destOrd="0" presId="urn:microsoft.com/office/officeart/2005/8/layout/vList5"/>
    <dgm:cxn modelId="{334773B9-B8AB-49EF-9E61-BEB14EE1D254}" type="presParOf" srcId="{D18317D7-02F8-4D9B-A66E-A22C8365AB5D}" destId="{7E7371DB-A582-4255-9F32-FF442052E160}" srcOrd="1" destOrd="0" presId="urn:microsoft.com/office/officeart/2005/8/layout/vList5"/>
    <dgm:cxn modelId="{7E84D4ED-F93B-49A1-80EA-91BCE046C0FC}" type="presParOf" srcId="{D18317D7-02F8-4D9B-A66E-A22C8365AB5D}" destId="{86A8B897-7231-41D2-AD28-461201623761}" srcOrd="2" destOrd="0" presId="urn:microsoft.com/office/officeart/2005/8/layout/vList5"/>
    <dgm:cxn modelId="{0BCDBB39-FACF-41A7-B2F8-C8C8AF60039C}" type="presParOf" srcId="{86A8B897-7231-41D2-AD28-461201623761}" destId="{45128A57-4A11-4A6B-A9E7-B9244FEB9D19}" srcOrd="0" destOrd="0" presId="urn:microsoft.com/office/officeart/2005/8/layout/vList5"/>
    <dgm:cxn modelId="{3FED707C-B464-41A7-8676-463AE4AB500B}" type="presParOf" srcId="{86A8B897-7231-41D2-AD28-461201623761}" destId="{E5ED6D4C-6D47-4862-9B28-EA36236665AA}" srcOrd="1" destOrd="0" presId="urn:microsoft.com/office/officeart/2005/8/layout/vList5"/>
    <dgm:cxn modelId="{D1D96206-C6D3-4894-878F-C63F44E30F69}" type="presParOf" srcId="{D18317D7-02F8-4D9B-A66E-A22C8365AB5D}" destId="{B2A4D95D-ED99-45A7-8547-CE7D794D6F81}" srcOrd="3" destOrd="0" presId="urn:microsoft.com/office/officeart/2005/8/layout/vList5"/>
    <dgm:cxn modelId="{3B4096CA-A52A-4FE9-A69C-B993A022F99B}" type="presParOf" srcId="{D18317D7-02F8-4D9B-A66E-A22C8365AB5D}" destId="{3B255F28-B371-4E12-A729-F407CFF34482}" srcOrd="4" destOrd="0" presId="urn:microsoft.com/office/officeart/2005/8/layout/vList5"/>
    <dgm:cxn modelId="{DEB42080-56A9-43A9-ABBD-4E73C245BD07}" type="presParOf" srcId="{3B255F28-B371-4E12-A729-F407CFF34482}" destId="{AAB0B53B-5B2A-45D2-AE9E-A079CA46F195}" srcOrd="0" destOrd="0" presId="urn:microsoft.com/office/officeart/2005/8/layout/vList5"/>
    <dgm:cxn modelId="{176ABF2C-7CC8-4AB1-B712-362CF3F154D1}" type="presParOf" srcId="{3B255F28-B371-4E12-A729-F407CFF34482}" destId="{5C88119F-ABE1-49EC-9DA9-4850406C2FC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BB2774-96D6-4581-8275-FECC506F13E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0B234E16-4286-4FCC-BB21-90A47BF8AE31}">
      <dgm:prSet phldrT="[Text]"/>
      <dgm:spPr/>
      <dgm:t>
        <a:bodyPr/>
        <a:lstStyle/>
        <a:p>
          <a:r>
            <a:rPr lang="en-US" dirty="0"/>
            <a:t>Idea formed</a:t>
          </a:r>
        </a:p>
      </dgm:t>
    </dgm:pt>
    <dgm:pt modelId="{4E970901-8B41-4023-9390-0823BD8699C3}" type="parTrans" cxnId="{5052A0CB-A750-4B79-9F49-2F3CCCFC33A2}">
      <dgm:prSet/>
      <dgm:spPr/>
      <dgm:t>
        <a:bodyPr/>
        <a:lstStyle/>
        <a:p>
          <a:endParaRPr lang="en-US"/>
        </a:p>
      </dgm:t>
    </dgm:pt>
    <dgm:pt modelId="{A5EE4DEB-3468-4059-B7D7-A7F025634E0D}" type="sibTrans" cxnId="{5052A0CB-A750-4B79-9F49-2F3CCCFC33A2}">
      <dgm:prSet/>
      <dgm:spPr/>
      <dgm:t>
        <a:bodyPr/>
        <a:lstStyle/>
        <a:p>
          <a:endParaRPr lang="en-US"/>
        </a:p>
      </dgm:t>
    </dgm:pt>
    <dgm:pt modelId="{8E340C1A-579D-4BA6-9DFE-6785F7AAC42B}">
      <dgm:prSet phldrT="[Text]"/>
      <dgm:spPr/>
      <dgm:t>
        <a:bodyPr/>
        <a:lstStyle/>
        <a:p>
          <a:r>
            <a:rPr lang="en-US" dirty="0"/>
            <a:t>Funding from venture capitalists</a:t>
          </a:r>
        </a:p>
      </dgm:t>
    </dgm:pt>
    <dgm:pt modelId="{A3EAE428-78A2-4B75-93AB-C279BC1BC8DF}" type="parTrans" cxnId="{73855308-83E7-4C61-AF6E-D0B6477DEA31}">
      <dgm:prSet/>
      <dgm:spPr/>
      <dgm:t>
        <a:bodyPr/>
        <a:lstStyle/>
        <a:p>
          <a:endParaRPr lang="en-US"/>
        </a:p>
      </dgm:t>
    </dgm:pt>
    <dgm:pt modelId="{AD41A362-32ED-4252-830D-91E257DAA262}" type="sibTrans" cxnId="{73855308-83E7-4C61-AF6E-D0B6477DEA31}">
      <dgm:prSet/>
      <dgm:spPr/>
      <dgm:t>
        <a:bodyPr/>
        <a:lstStyle/>
        <a:p>
          <a:endParaRPr lang="en-US"/>
        </a:p>
      </dgm:t>
    </dgm:pt>
    <dgm:pt modelId="{76F945A5-6098-4A2D-9900-6F44F6DCF5E0}">
      <dgm:prSet phldrT="[Text]"/>
      <dgm:spPr/>
      <dgm:t>
        <a:bodyPr/>
        <a:lstStyle/>
        <a:p>
          <a:r>
            <a:rPr lang="en-US" dirty="0"/>
            <a:t>Building book of business</a:t>
          </a:r>
        </a:p>
      </dgm:t>
    </dgm:pt>
    <dgm:pt modelId="{CE3083FF-B9BD-4EF1-86E5-C2093FB3898D}" type="parTrans" cxnId="{23372C13-D9DB-45FB-8CF4-214F6576E694}">
      <dgm:prSet/>
      <dgm:spPr/>
      <dgm:t>
        <a:bodyPr/>
        <a:lstStyle/>
        <a:p>
          <a:endParaRPr lang="en-US"/>
        </a:p>
      </dgm:t>
    </dgm:pt>
    <dgm:pt modelId="{BA895832-A64B-4405-92D1-3811CC528B82}" type="sibTrans" cxnId="{23372C13-D9DB-45FB-8CF4-214F6576E694}">
      <dgm:prSet/>
      <dgm:spPr/>
      <dgm:t>
        <a:bodyPr/>
        <a:lstStyle/>
        <a:p>
          <a:endParaRPr lang="en-US"/>
        </a:p>
      </dgm:t>
    </dgm:pt>
    <dgm:pt modelId="{B7466B86-7534-4701-B2B1-220C4C235185}">
      <dgm:prSet/>
      <dgm:spPr/>
      <dgm:t>
        <a:bodyPr/>
        <a:lstStyle/>
        <a:p>
          <a:r>
            <a:rPr lang="en-US" dirty="0"/>
            <a:t>Renew/write new policies</a:t>
          </a:r>
        </a:p>
      </dgm:t>
    </dgm:pt>
    <dgm:pt modelId="{CA242C59-2968-44F5-926A-0C70AAC12C37}" type="parTrans" cxnId="{E95493E1-FEA5-43DF-AAB8-C4C35C37523A}">
      <dgm:prSet/>
      <dgm:spPr/>
      <dgm:t>
        <a:bodyPr/>
        <a:lstStyle/>
        <a:p>
          <a:endParaRPr lang="en-US"/>
        </a:p>
      </dgm:t>
    </dgm:pt>
    <dgm:pt modelId="{74E02E29-682A-4C73-B512-1F5100DFFA61}" type="sibTrans" cxnId="{E95493E1-FEA5-43DF-AAB8-C4C35C37523A}">
      <dgm:prSet/>
      <dgm:spPr/>
      <dgm:t>
        <a:bodyPr/>
        <a:lstStyle/>
        <a:p>
          <a:endParaRPr lang="en-US"/>
        </a:p>
      </dgm:t>
    </dgm:pt>
    <dgm:pt modelId="{58E305E6-AD2C-4F63-94F4-2AFCA7A3C2E0}">
      <dgm:prSet/>
      <dgm:spPr/>
      <dgm:t>
        <a:bodyPr/>
        <a:lstStyle/>
        <a:p>
          <a:r>
            <a:rPr lang="en-US" dirty="0"/>
            <a:t>Expand to new LOBs</a:t>
          </a:r>
        </a:p>
      </dgm:t>
    </dgm:pt>
    <dgm:pt modelId="{428F38DF-1CED-4BF6-AE79-A9F365BF77FB}" type="sibTrans" cxnId="{81DDBD6D-8D5B-408D-A66E-5E1F0B520A52}">
      <dgm:prSet/>
      <dgm:spPr/>
      <dgm:t>
        <a:bodyPr/>
        <a:lstStyle/>
        <a:p>
          <a:endParaRPr lang="en-US"/>
        </a:p>
      </dgm:t>
    </dgm:pt>
    <dgm:pt modelId="{610B6ABF-E819-4FEA-A71D-1FBCE0814742}" type="parTrans" cxnId="{81DDBD6D-8D5B-408D-A66E-5E1F0B520A52}">
      <dgm:prSet/>
      <dgm:spPr/>
      <dgm:t>
        <a:bodyPr/>
        <a:lstStyle/>
        <a:p>
          <a:endParaRPr lang="en-US"/>
        </a:p>
      </dgm:t>
    </dgm:pt>
    <dgm:pt modelId="{24F49213-F20B-4AF5-A7F8-580E35A183F1}" type="pres">
      <dgm:prSet presAssocID="{9CBB2774-96D6-4581-8275-FECC506F13EA}" presName="arrowDiagram" presStyleCnt="0">
        <dgm:presLayoutVars>
          <dgm:chMax val="5"/>
          <dgm:dir/>
          <dgm:resizeHandles val="exact"/>
        </dgm:presLayoutVars>
      </dgm:prSet>
      <dgm:spPr/>
    </dgm:pt>
    <dgm:pt modelId="{486FFFEB-860E-490D-B1B4-EBA13BD12401}" type="pres">
      <dgm:prSet presAssocID="{9CBB2774-96D6-4581-8275-FECC506F13EA}" presName="arrow" presStyleLbl="bgShp" presStyleIdx="0" presStyleCnt="1"/>
      <dgm:spPr/>
    </dgm:pt>
    <dgm:pt modelId="{CDBE2A99-5B9B-4CB5-9652-1B8F66EE6450}" type="pres">
      <dgm:prSet presAssocID="{9CBB2774-96D6-4581-8275-FECC506F13EA}" presName="arrowDiagram5" presStyleCnt="0"/>
      <dgm:spPr/>
    </dgm:pt>
    <dgm:pt modelId="{226084EC-6665-4EC5-956E-49A59C7F5CD8}" type="pres">
      <dgm:prSet presAssocID="{0B234E16-4286-4FCC-BB21-90A47BF8AE31}" presName="bullet5a" presStyleLbl="node1" presStyleIdx="0" presStyleCnt="5"/>
      <dgm:spPr/>
    </dgm:pt>
    <dgm:pt modelId="{3C7BE891-294C-4E7A-90A0-C3A69574C555}" type="pres">
      <dgm:prSet presAssocID="{0B234E16-4286-4FCC-BB21-90A47BF8AE31}" presName="textBox5a" presStyleLbl="revTx" presStyleIdx="0" presStyleCnt="5">
        <dgm:presLayoutVars>
          <dgm:bulletEnabled val="1"/>
        </dgm:presLayoutVars>
      </dgm:prSet>
      <dgm:spPr/>
    </dgm:pt>
    <dgm:pt modelId="{BBFE1795-9E9D-416E-9D70-4B1E6E174BE8}" type="pres">
      <dgm:prSet presAssocID="{8E340C1A-579D-4BA6-9DFE-6785F7AAC42B}" presName="bullet5b" presStyleLbl="node1" presStyleIdx="1" presStyleCnt="5"/>
      <dgm:spPr/>
    </dgm:pt>
    <dgm:pt modelId="{42950E49-4AE1-405C-B2BE-61E214BF4295}" type="pres">
      <dgm:prSet presAssocID="{8E340C1A-579D-4BA6-9DFE-6785F7AAC42B}" presName="textBox5b" presStyleLbl="revTx" presStyleIdx="1" presStyleCnt="5">
        <dgm:presLayoutVars>
          <dgm:bulletEnabled val="1"/>
        </dgm:presLayoutVars>
      </dgm:prSet>
      <dgm:spPr/>
    </dgm:pt>
    <dgm:pt modelId="{AA6B7968-DAC7-46D4-9EE8-0EFDD78101B6}" type="pres">
      <dgm:prSet presAssocID="{76F945A5-6098-4A2D-9900-6F44F6DCF5E0}" presName="bullet5c" presStyleLbl="node1" presStyleIdx="2" presStyleCnt="5"/>
      <dgm:spPr/>
    </dgm:pt>
    <dgm:pt modelId="{D82DA33E-B356-4C66-ABEA-31CD4FB28429}" type="pres">
      <dgm:prSet presAssocID="{76F945A5-6098-4A2D-9900-6F44F6DCF5E0}" presName="textBox5c" presStyleLbl="revTx" presStyleIdx="2" presStyleCnt="5">
        <dgm:presLayoutVars>
          <dgm:bulletEnabled val="1"/>
        </dgm:presLayoutVars>
      </dgm:prSet>
      <dgm:spPr/>
    </dgm:pt>
    <dgm:pt modelId="{50F3550D-869C-47B4-ACEA-0A589C20B12F}" type="pres">
      <dgm:prSet presAssocID="{58E305E6-AD2C-4F63-94F4-2AFCA7A3C2E0}" presName="bullet5d" presStyleLbl="node1" presStyleIdx="3" presStyleCnt="5"/>
      <dgm:spPr/>
    </dgm:pt>
    <dgm:pt modelId="{4EFF095F-D0C4-4942-944B-055D30B67A1A}" type="pres">
      <dgm:prSet presAssocID="{58E305E6-AD2C-4F63-94F4-2AFCA7A3C2E0}" presName="textBox5d" presStyleLbl="revTx" presStyleIdx="3" presStyleCnt="5">
        <dgm:presLayoutVars>
          <dgm:bulletEnabled val="1"/>
        </dgm:presLayoutVars>
      </dgm:prSet>
      <dgm:spPr/>
    </dgm:pt>
    <dgm:pt modelId="{A583C79B-2812-4E3E-B9F2-DE343D503719}" type="pres">
      <dgm:prSet presAssocID="{B7466B86-7534-4701-B2B1-220C4C235185}" presName="bullet5e" presStyleLbl="node1" presStyleIdx="4" presStyleCnt="5"/>
      <dgm:spPr/>
    </dgm:pt>
    <dgm:pt modelId="{B5CF536A-1EBE-42E9-B02F-94514640CFCC}" type="pres">
      <dgm:prSet presAssocID="{B7466B86-7534-4701-B2B1-220C4C235185}" presName="textBox5e" presStyleLbl="revTx" presStyleIdx="4" presStyleCnt="5">
        <dgm:presLayoutVars>
          <dgm:bulletEnabled val="1"/>
        </dgm:presLayoutVars>
      </dgm:prSet>
      <dgm:spPr/>
    </dgm:pt>
  </dgm:ptLst>
  <dgm:cxnLst>
    <dgm:cxn modelId="{73855308-83E7-4C61-AF6E-D0B6477DEA31}" srcId="{9CBB2774-96D6-4581-8275-FECC506F13EA}" destId="{8E340C1A-579D-4BA6-9DFE-6785F7AAC42B}" srcOrd="1" destOrd="0" parTransId="{A3EAE428-78A2-4B75-93AB-C279BC1BC8DF}" sibTransId="{AD41A362-32ED-4252-830D-91E257DAA262}"/>
    <dgm:cxn modelId="{23372C13-D9DB-45FB-8CF4-214F6576E694}" srcId="{9CBB2774-96D6-4581-8275-FECC506F13EA}" destId="{76F945A5-6098-4A2D-9900-6F44F6DCF5E0}" srcOrd="2" destOrd="0" parTransId="{CE3083FF-B9BD-4EF1-86E5-C2093FB3898D}" sibTransId="{BA895832-A64B-4405-92D1-3811CC528B82}"/>
    <dgm:cxn modelId="{81DDBD6D-8D5B-408D-A66E-5E1F0B520A52}" srcId="{9CBB2774-96D6-4581-8275-FECC506F13EA}" destId="{58E305E6-AD2C-4F63-94F4-2AFCA7A3C2E0}" srcOrd="3" destOrd="0" parTransId="{610B6ABF-E819-4FEA-A71D-1FBCE0814742}" sibTransId="{428F38DF-1CED-4BF6-AE79-A9F365BF77FB}"/>
    <dgm:cxn modelId="{D9EE8156-013D-4615-B9DA-AAA080C4235E}" type="presOf" srcId="{8E340C1A-579D-4BA6-9DFE-6785F7AAC42B}" destId="{42950E49-4AE1-405C-B2BE-61E214BF4295}" srcOrd="0" destOrd="0" presId="urn:microsoft.com/office/officeart/2005/8/layout/arrow2"/>
    <dgm:cxn modelId="{C24D5589-4BC1-4D69-8710-D7ED837B1FAE}" type="presOf" srcId="{76F945A5-6098-4A2D-9900-6F44F6DCF5E0}" destId="{D82DA33E-B356-4C66-ABEA-31CD4FB28429}" srcOrd="0" destOrd="0" presId="urn:microsoft.com/office/officeart/2005/8/layout/arrow2"/>
    <dgm:cxn modelId="{F95D358E-AD16-481F-B609-454EB5B4A321}" type="presOf" srcId="{9CBB2774-96D6-4581-8275-FECC506F13EA}" destId="{24F49213-F20B-4AF5-A7F8-580E35A183F1}" srcOrd="0" destOrd="0" presId="urn:microsoft.com/office/officeart/2005/8/layout/arrow2"/>
    <dgm:cxn modelId="{B6009EA8-F419-4B2C-B876-F8B935058A0E}" type="presOf" srcId="{B7466B86-7534-4701-B2B1-220C4C235185}" destId="{B5CF536A-1EBE-42E9-B02F-94514640CFCC}" srcOrd="0" destOrd="0" presId="urn:microsoft.com/office/officeart/2005/8/layout/arrow2"/>
    <dgm:cxn modelId="{5024A1AE-81F9-49B2-B9F8-50744C663819}" type="presOf" srcId="{58E305E6-AD2C-4F63-94F4-2AFCA7A3C2E0}" destId="{4EFF095F-D0C4-4942-944B-055D30B67A1A}" srcOrd="0" destOrd="0" presId="urn:microsoft.com/office/officeart/2005/8/layout/arrow2"/>
    <dgm:cxn modelId="{5052A0CB-A750-4B79-9F49-2F3CCCFC33A2}" srcId="{9CBB2774-96D6-4581-8275-FECC506F13EA}" destId="{0B234E16-4286-4FCC-BB21-90A47BF8AE31}" srcOrd="0" destOrd="0" parTransId="{4E970901-8B41-4023-9390-0823BD8699C3}" sibTransId="{A5EE4DEB-3468-4059-B7D7-A7F025634E0D}"/>
    <dgm:cxn modelId="{A6BA51CD-6AE2-4068-81EF-12CA797C7DC8}" type="presOf" srcId="{0B234E16-4286-4FCC-BB21-90A47BF8AE31}" destId="{3C7BE891-294C-4E7A-90A0-C3A69574C555}" srcOrd="0" destOrd="0" presId="urn:microsoft.com/office/officeart/2005/8/layout/arrow2"/>
    <dgm:cxn modelId="{E95493E1-FEA5-43DF-AAB8-C4C35C37523A}" srcId="{9CBB2774-96D6-4581-8275-FECC506F13EA}" destId="{B7466B86-7534-4701-B2B1-220C4C235185}" srcOrd="4" destOrd="0" parTransId="{CA242C59-2968-44F5-926A-0C70AAC12C37}" sibTransId="{74E02E29-682A-4C73-B512-1F5100DFFA61}"/>
    <dgm:cxn modelId="{19533658-0D75-4D1A-A8CE-7B8537A7AA01}" type="presParOf" srcId="{24F49213-F20B-4AF5-A7F8-580E35A183F1}" destId="{486FFFEB-860E-490D-B1B4-EBA13BD12401}" srcOrd="0" destOrd="0" presId="urn:microsoft.com/office/officeart/2005/8/layout/arrow2"/>
    <dgm:cxn modelId="{41F486DD-B01B-4763-A194-6D29F04EE911}" type="presParOf" srcId="{24F49213-F20B-4AF5-A7F8-580E35A183F1}" destId="{CDBE2A99-5B9B-4CB5-9652-1B8F66EE6450}" srcOrd="1" destOrd="0" presId="urn:microsoft.com/office/officeart/2005/8/layout/arrow2"/>
    <dgm:cxn modelId="{A49D8E06-15FB-4EEA-B352-EBCC57DCC1ED}" type="presParOf" srcId="{CDBE2A99-5B9B-4CB5-9652-1B8F66EE6450}" destId="{226084EC-6665-4EC5-956E-49A59C7F5CD8}" srcOrd="0" destOrd="0" presId="urn:microsoft.com/office/officeart/2005/8/layout/arrow2"/>
    <dgm:cxn modelId="{7166F3D3-0F21-4D9A-87F2-7E38DD16A113}" type="presParOf" srcId="{CDBE2A99-5B9B-4CB5-9652-1B8F66EE6450}" destId="{3C7BE891-294C-4E7A-90A0-C3A69574C555}" srcOrd="1" destOrd="0" presId="urn:microsoft.com/office/officeart/2005/8/layout/arrow2"/>
    <dgm:cxn modelId="{64AA8E06-A3AD-4340-967B-C44AB6F7348D}" type="presParOf" srcId="{CDBE2A99-5B9B-4CB5-9652-1B8F66EE6450}" destId="{BBFE1795-9E9D-416E-9D70-4B1E6E174BE8}" srcOrd="2" destOrd="0" presId="urn:microsoft.com/office/officeart/2005/8/layout/arrow2"/>
    <dgm:cxn modelId="{7A851313-2C3E-4EE4-8277-8567A41A6B8D}" type="presParOf" srcId="{CDBE2A99-5B9B-4CB5-9652-1B8F66EE6450}" destId="{42950E49-4AE1-405C-B2BE-61E214BF4295}" srcOrd="3" destOrd="0" presId="urn:microsoft.com/office/officeart/2005/8/layout/arrow2"/>
    <dgm:cxn modelId="{57B82D6F-B0CD-473E-9ADA-EDEE54A4090A}" type="presParOf" srcId="{CDBE2A99-5B9B-4CB5-9652-1B8F66EE6450}" destId="{AA6B7968-DAC7-46D4-9EE8-0EFDD78101B6}" srcOrd="4" destOrd="0" presId="urn:microsoft.com/office/officeart/2005/8/layout/arrow2"/>
    <dgm:cxn modelId="{F82A9060-4BDC-430C-A22E-A8656DEAE9D1}" type="presParOf" srcId="{CDBE2A99-5B9B-4CB5-9652-1B8F66EE6450}" destId="{D82DA33E-B356-4C66-ABEA-31CD4FB28429}" srcOrd="5" destOrd="0" presId="urn:microsoft.com/office/officeart/2005/8/layout/arrow2"/>
    <dgm:cxn modelId="{6A5D4502-2DDD-47DB-B4EA-0EB3EEC686BD}" type="presParOf" srcId="{CDBE2A99-5B9B-4CB5-9652-1B8F66EE6450}" destId="{50F3550D-869C-47B4-ACEA-0A589C20B12F}" srcOrd="6" destOrd="0" presId="urn:microsoft.com/office/officeart/2005/8/layout/arrow2"/>
    <dgm:cxn modelId="{9D958BD7-5579-47EA-905D-B49C5E88E7DF}" type="presParOf" srcId="{CDBE2A99-5B9B-4CB5-9652-1B8F66EE6450}" destId="{4EFF095F-D0C4-4942-944B-055D30B67A1A}" srcOrd="7" destOrd="0" presId="urn:microsoft.com/office/officeart/2005/8/layout/arrow2"/>
    <dgm:cxn modelId="{D2AE428C-DE23-4DF7-B604-9F6716FE5053}" type="presParOf" srcId="{CDBE2A99-5B9B-4CB5-9652-1B8F66EE6450}" destId="{A583C79B-2812-4E3E-B9F2-DE343D503719}" srcOrd="8" destOrd="0" presId="urn:microsoft.com/office/officeart/2005/8/layout/arrow2"/>
    <dgm:cxn modelId="{1C377A45-E953-4FB4-88E5-90C4B22C87D8}" type="presParOf" srcId="{CDBE2A99-5B9B-4CB5-9652-1B8F66EE6450}" destId="{B5CF536A-1EBE-42E9-B02F-94514640CFCC}"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BD190B-8280-4DB0-B093-7A95E42EA3F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B0BC4AF8-C04D-4676-98A7-791C0F8B0B1E}">
      <dgm:prSet phldrT="[Text]"/>
      <dgm:spPr/>
      <dgm:t>
        <a:bodyPr/>
        <a:lstStyle/>
        <a:p>
          <a:r>
            <a:rPr lang="en-US" dirty="0"/>
            <a:t>Not all that Glitters is Gold</a:t>
          </a:r>
        </a:p>
      </dgm:t>
    </dgm:pt>
    <dgm:pt modelId="{D4E9AB2C-2D3B-4A5E-828B-A05DA1F4DA13}" type="parTrans" cxnId="{F8C2A550-1AA8-4527-B653-A85CD1C015A7}">
      <dgm:prSet/>
      <dgm:spPr/>
      <dgm:t>
        <a:bodyPr/>
        <a:lstStyle/>
        <a:p>
          <a:endParaRPr lang="en-US"/>
        </a:p>
      </dgm:t>
    </dgm:pt>
    <dgm:pt modelId="{8F0062BB-4A0F-4140-94EB-3CACC21EBB62}" type="sibTrans" cxnId="{F8C2A550-1AA8-4527-B653-A85CD1C015A7}">
      <dgm:prSet/>
      <dgm:spPr/>
      <dgm:t>
        <a:bodyPr/>
        <a:lstStyle/>
        <a:p>
          <a:endParaRPr lang="en-US"/>
        </a:p>
      </dgm:t>
    </dgm:pt>
    <dgm:pt modelId="{5DD1FE6E-B86A-4DAA-8F43-4B6983EF136A}">
      <dgm:prSet phldrT="[Text]" phldr="1"/>
      <dgm:spPr/>
      <dgm:t>
        <a:bodyPr/>
        <a:lstStyle/>
        <a:p>
          <a:endParaRPr lang="en-US" dirty="0"/>
        </a:p>
      </dgm:t>
    </dgm:pt>
    <dgm:pt modelId="{71473CFD-0C24-4C40-9FEA-648D81CD71B7}" type="parTrans" cxnId="{23795BB2-74A2-4217-B2F1-A9863C797783}">
      <dgm:prSet/>
      <dgm:spPr/>
      <dgm:t>
        <a:bodyPr/>
        <a:lstStyle/>
        <a:p>
          <a:endParaRPr lang="en-US"/>
        </a:p>
      </dgm:t>
    </dgm:pt>
    <dgm:pt modelId="{77F870BE-D0AC-4116-B0F5-03829AEDF74D}" type="sibTrans" cxnId="{23795BB2-74A2-4217-B2F1-A9863C797783}">
      <dgm:prSet/>
      <dgm:spPr/>
      <dgm:t>
        <a:bodyPr/>
        <a:lstStyle/>
        <a:p>
          <a:endParaRPr lang="en-US"/>
        </a:p>
      </dgm:t>
    </dgm:pt>
    <dgm:pt modelId="{39995323-7833-427E-9534-BC4D314D1435}">
      <dgm:prSet phldrT="[Text]" phldr="1"/>
      <dgm:spPr/>
      <dgm:t>
        <a:bodyPr/>
        <a:lstStyle/>
        <a:p>
          <a:endParaRPr lang="en-US" dirty="0"/>
        </a:p>
      </dgm:t>
    </dgm:pt>
    <dgm:pt modelId="{E67C436E-23AB-45C9-8DF4-929B2D0295A6}" type="parTrans" cxnId="{3915776E-0B28-4D8D-9B8C-B7E89186E31C}">
      <dgm:prSet/>
      <dgm:spPr/>
      <dgm:t>
        <a:bodyPr/>
        <a:lstStyle/>
        <a:p>
          <a:endParaRPr lang="en-US"/>
        </a:p>
      </dgm:t>
    </dgm:pt>
    <dgm:pt modelId="{784BC918-6112-4F8E-9E87-FBB2D2735C6C}" type="sibTrans" cxnId="{3915776E-0B28-4D8D-9B8C-B7E89186E31C}">
      <dgm:prSet/>
      <dgm:spPr/>
      <dgm:t>
        <a:bodyPr/>
        <a:lstStyle/>
        <a:p>
          <a:endParaRPr lang="en-US"/>
        </a:p>
      </dgm:t>
    </dgm:pt>
    <dgm:pt modelId="{DF9F3A7F-EBB2-4EC4-967D-E8265F50BEE6}">
      <dgm:prSet phldrT="[Text]" phldr="1"/>
      <dgm:spPr/>
      <dgm:t>
        <a:bodyPr/>
        <a:lstStyle/>
        <a:p>
          <a:endParaRPr lang="en-US" dirty="0"/>
        </a:p>
      </dgm:t>
    </dgm:pt>
    <dgm:pt modelId="{A88ED788-B344-42E4-819F-B0CBEF2A72D4}" type="sibTrans" cxnId="{5EF3D78C-BBF4-4B0A-8AF8-BAE0385BB148}">
      <dgm:prSet/>
      <dgm:spPr/>
      <dgm:t>
        <a:bodyPr/>
        <a:lstStyle/>
        <a:p>
          <a:endParaRPr lang="en-US"/>
        </a:p>
      </dgm:t>
    </dgm:pt>
    <dgm:pt modelId="{6524232F-6233-40EC-B17B-531E6F8C87C9}" type="parTrans" cxnId="{5EF3D78C-BBF4-4B0A-8AF8-BAE0385BB148}">
      <dgm:prSet/>
      <dgm:spPr/>
      <dgm:t>
        <a:bodyPr/>
        <a:lstStyle/>
        <a:p>
          <a:endParaRPr lang="en-US"/>
        </a:p>
      </dgm:t>
    </dgm:pt>
    <dgm:pt modelId="{13D8E4BF-3F93-4FB8-B387-E9D4427458CF}" type="pres">
      <dgm:prSet presAssocID="{73BD190B-8280-4DB0-B093-7A95E42EA3FC}" presName="composite" presStyleCnt="0">
        <dgm:presLayoutVars>
          <dgm:chMax val="1"/>
          <dgm:dir/>
          <dgm:resizeHandles val="exact"/>
        </dgm:presLayoutVars>
      </dgm:prSet>
      <dgm:spPr/>
    </dgm:pt>
    <dgm:pt modelId="{09F1FED5-642E-42AE-9032-A30CF40F08F6}" type="pres">
      <dgm:prSet presAssocID="{B0BC4AF8-C04D-4676-98A7-791C0F8B0B1E}" presName="roof" presStyleLbl="dkBgShp" presStyleIdx="0" presStyleCnt="2" custScaleY="48902" custLinFactNeighborY="-10061"/>
      <dgm:spPr/>
    </dgm:pt>
    <dgm:pt modelId="{EEB901C3-4CC9-40C1-AD1A-0B02A9160972}" type="pres">
      <dgm:prSet presAssocID="{B0BC4AF8-C04D-4676-98A7-791C0F8B0B1E}" presName="pillars" presStyleCnt="0"/>
      <dgm:spPr/>
    </dgm:pt>
    <dgm:pt modelId="{F0C95DD7-596E-4C1D-B779-44487899F1E9}" type="pres">
      <dgm:prSet presAssocID="{B0BC4AF8-C04D-4676-98A7-791C0F8B0B1E}" presName="pillar1" presStyleLbl="node1" presStyleIdx="0" presStyleCnt="3" custScaleX="2000000" custScaleY="124922" custLinFactNeighborX="281" custLinFactNeighborY="-6713">
        <dgm:presLayoutVars>
          <dgm:bulletEnabled val="1"/>
        </dgm:presLayoutVars>
      </dgm:prSet>
      <dgm:spPr/>
    </dgm:pt>
    <dgm:pt modelId="{B3BBEC2E-13EF-4D37-B9AE-3D0F12CD61E1}" type="pres">
      <dgm:prSet presAssocID="{5DD1FE6E-B86A-4DAA-8F43-4B6983EF136A}" presName="pillarX" presStyleLbl="node1" presStyleIdx="1" presStyleCnt="3" custScaleX="2000000" custScaleY="124899" custLinFactNeighborX="273" custLinFactNeighborY="-6713">
        <dgm:presLayoutVars>
          <dgm:bulletEnabled val="1"/>
        </dgm:presLayoutVars>
      </dgm:prSet>
      <dgm:spPr/>
    </dgm:pt>
    <dgm:pt modelId="{36D5AF50-996C-4C84-A93C-06F0CD9A6083}" type="pres">
      <dgm:prSet presAssocID="{39995323-7833-427E-9534-BC4D314D1435}" presName="pillarX" presStyleLbl="node1" presStyleIdx="2" presStyleCnt="3" custScaleX="2000000" custScaleY="124899" custLinFactNeighborX="-5810" custLinFactNeighborY="-6713">
        <dgm:presLayoutVars>
          <dgm:bulletEnabled val="1"/>
        </dgm:presLayoutVars>
      </dgm:prSet>
      <dgm:spPr/>
    </dgm:pt>
    <dgm:pt modelId="{ACB971AD-EA0A-4621-9ACD-4907801A1015}" type="pres">
      <dgm:prSet presAssocID="{B0BC4AF8-C04D-4676-98A7-791C0F8B0B1E}" presName="base" presStyleLbl="dkBgShp" presStyleIdx="1" presStyleCnt="2" custLinFactNeighborY="53985"/>
      <dgm:spPr/>
    </dgm:pt>
  </dgm:ptLst>
  <dgm:cxnLst>
    <dgm:cxn modelId="{FDE95A2F-5A80-4CE6-B45E-F38679A2D311}" type="presOf" srcId="{39995323-7833-427E-9534-BC4D314D1435}" destId="{36D5AF50-996C-4C84-A93C-06F0CD9A6083}" srcOrd="0" destOrd="0" presId="urn:microsoft.com/office/officeart/2005/8/layout/hList3"/>
    <dgm:cxn modelId="{96DDDB49-A62F-47AC-A437-AED39F83F246}" type="presOf" srcId="{73BD190B-8280-4DB0-B093-7A95E42EA3FC}" destId="{13D8E4BF-3F93-4FB8-B387-E9D4427458CF}" srcOrd="0" destOrd="0" presId="urn:microsoft.com/office/officeart/2005/8/layout/hList3"/>
    <dgm:cxn modelId="{3915776E-0B28-4D8D-9B8C-B7E89186E31C}" srcId="{B0BC4AF8-C04D-4676-98A7-791C0F8B0B1E}" destId="{39995323-7833-427E-9534-BC4D314D1435}" srcOrd="2" destOrd="0" parTransId="{E67C436E-23AB-45C9-8DF4-929B2D0295A6}" sibTransId="{784BC918-6112-4F8E-9E87-FBB2D2735C6C}"/>
    <dgm:cxn modelId="{F8C2A550-1AA8-4527-B653-A85CD1C015A7}" srcId="{73BD190B-8280-4DB0-B093-7A95E42EA3FC}" destId="{B0BC4AF8-C04D-4676-98A7-791C0F8B0B1E}" srcOrd="0" destOrd="0" parTransId="{D4E9AB2C-2D3B-4A5E-828B-A05DA1F4DA13}" sibTransId="{8F0062BB-4A0F-4140-94EB-3CACC21EBB62}"/>
    <dgm:cxn modelId="{FEABBD85-A367-43CA-BD9A-C75D6FDFBE1A}" type="presOf" srcId="{5DD1FE6E-B86A-4DAA-8F43-4B6983EF136A}" destId="{B3BBEC2E-13EF-4D37-B9AE-3D0F12CD61E1}" srcOrd="0" destOrd="0" presId="urn:microsoft.com/office/officeart/2005/8/layout/hList3"/>
    <dgm:cxn modelId="{5EF3D78C-BBF4-4B0A-8AF8-BAE0385BB148}" srcId="{B0BC4AF8-C04D-4676-98A7-791C0F8B0B1E}" destId="{DF9F3A7F-EBB2-4EC4-967D-E8265F50BEE6}" srcOrd="0" destOrd="0" parTransId="{6524232F-6233-40EC-B17B-531E6F8C87C9}" sibTransId="{A88ED788-B344-42E4-819F-B0CBEF2A72D4}"/>
    <dgm:cxn modelId="{036374A4-E145-492E-AF7D-347270221DC1}" type="presOf" srcId="{B0BC4AF8-C04D-4676-98A7-791C0F8B0B1E}" destId="{09F1FED5-642E-42AE-9032-A30CF40F08F6}" srcOrd="0" destOrd="0" presId="urn:microsoft.com/office/officeart/2005/8/layout/hList3"/>
    <dgm:cxn modelId="{23795BB2-74A2-4217-B2F1-A9863C797783}" srcId="{B0BC4AF8-C04D-4676-98A7-791C0F8B0B1E}" destId="{5DD1FE6E-B86A-4DAA-8F43-4B6983EF136A}" srcOrd="1" destOrd="0" parTransId="{71473CFD-0C24-4C40-9FEA-648D81CD71B7}" sibTransId="{77F870BE-D0AC-4116-B0F5-03829AEDF74D}"/>
    <dgm:cxn modelId="{AC884FC5-574E-4FFC-8F27-DB927DAC9AD6}" type="presOf" srcId="{DF9F3A7F-EBB2-4EC4-967D-E8265F50BEE6}" destId="{F0C95DD7-596E-4C1D-B779-44487899F1E9}" srcOrd="0" destOrd="0" presId="urn:microsoft.com/office/officeart/2005/8/layout/hList3"/>
    <dgm:cxn modelId="{68F22CF2-79E1-4D12-A54A-CA195C2F2BE0}" type="presParOf" srcId="{13D8E4BF-3F93-4FB8-B387-E9D4427458CF}" destId="{09F1FED5-642E-42AE-9032-A30CF40F08F6}" srcOrd="0" destOrd="0" presId="urn:microsoft.com/office/officeart/2005/8/layout/hList3"/>
    <dgm:cxn modelId="{AC74CEBF-968D-4C31-B454-DD558AE688CC}" type="presParOf" srcId="{13D8E4BF-3F93-4FB8-B387-E9D4427458CF}" destId="{EEB901C3-4CC9-40C1-AD1A-0B02A9160972}" srcOrd="1" destOrd="0" presId="urn:microsoft.com/office/officeart/2005/8/layout/hList3"/>
    <dgm:cxn modelId="{7C844712-333B-417D-B8FB-F55EF3BB4287}" type="presParOf" srcId="{EEB901C3-4CC9-40C1-AD1A-0B02A9160972}" destId="{F0C95DD7-596E-4C1D-B779-44487899F1E9}" srcOrd="0" destOrd="0" presId="urn:microsoft.com/office/officeart/2005/8/layout/hList3"/>
    <dgm:cxn modelId="{65603D8B-2436-43B5-A3F0-280C8EC40A91}" type="presParOf" srcId="{EEB901C3-4CC9-40C1-AD1A-0B02A9160972}" destId="{B3BBEC2E-13EF-4D37-B9AE-3D0F12CD61E1}" srcOrd="1" destOrd="0" presId="urn:microsoft.com/office/officeart/2005/8/layout/hList3"/>
    <dgm:cxn modelId="{5B341360-AAF1-40AC-82D5-97D1D32F67E1}" type="presParOf" srcId="{EEB901C3-4CC9-40C1-AD1A-0B02A9160972}" destId="{36D5AF50-996C-4C84-A93C-06F0CD9A6083}" srcOrd="2" destOrd="0" presId="urn:microsoft.com/office/officeart/2005/8/layout/hList3"/>
    <dgm:cxn modelId="{0085B99C-4375-4D41-B176-175CEF5D7C1B}" type="presParOf" srcId="{13D8E4BF-3F93-4FB8-B387-E9D4427458CF}" destId="{ACB971AD-EA0A-4621-9ACD-4907801A101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3BD190B-8280-4DB0-B093-7A95E42EA3F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B0BC4AF8-C04D-4676-98A7-791C0F8B0B1E}">
      <dgm:prSet phldrT="[Text]"/>
      <dgm:spPr/>
      <dgm:t>
        <a:bodyPr/>
        <a:lstStyle/>
        <a:p>
          <a:r>
            <a:rPr lang="en-US" dirty="0"/>
            <a:t>Not all that Glitters is Gold</a:t>
          </a:r>
        </a:p>
      </dgm:t>
    </dgm:pt>
    <dgm:pt modelId="{D4E9AB2C-2D3B-4A5E-828B-A05DA1F4DA13}" type="parTrans" cxnId="{F8C2A550-1AA8-4527-B653-A85CD1C015A7}">
      <dgm:prSet/>
      <dgm:spPr/>
      <dgm:t>
        <a:bodyPr/>
        <a:lstStyle/>
        <a:p>
          <a:endParaRPr lang="en-US"/>
        </a:p>
      </dgm:t>
    </dgm:pt>
    <dgm:pt modelId="{8F0062BB-4A0F-4140-94EB-3CACC21EBB62}" type="sibTrans" cxnId="{F8C2A550-1AA8-4527-B653-A85CD1C015A7}">
      <dgm:prSet/>
      <dgm:spPr/>
      <dgm:t>
        <a:bodyPr/>
        <a:lstStyle/>
        <a:p>
          <a:endParaRPr lang="en-US"/>
        </a:p>
      </dgm:t>
    </dgm:pt>
    <dgm:pt modelId="{5DD1FE6E-B86A-4DAA-8F43-4B6983EF136A}">
      <dgm:prSet phldrT="[Text]" phldr="1"/>
      <dgm:spPr/>
      <dgm:t>
        <a:bodyPr/>
        <a:lstStyle/>
        <a:p>
          <a:endParaRPr lang="en-US" dirty="0"/>
        </a:p>
      </dgm:t>
    </dgm:pt>
    <dgm:pt modelId="{71473CFD-0C24-4C40-9FEA-648D81CD71B7}" type="parTrans" cxnId="{23795BB2-74A2-4217-B2F1-A9863C797783}">
      <dgm:prSet/>
      <dgm:spPr/>
      <dgm:t>
        <a:bodyPr/>
        <a:lstStyle/>
        <a:p>
          <a:endParaRPr lang="en-US"/>
        </a:p>
      </dgm:t>
    </dgm:pt>
    <dgm:pt modelId="{77F870BE-D0AC-4116-B0F5-03829AEDF74D}" type="sibTrans" cxnId="{23795BB2-74A2-4217-B2F1-A9863C797783}">
      <dgm:prSet/>
      <dgm:spPr/>
      <dgm:t>
        <a:bodyPr/>
        <a:lstStyle/>
        <a:p>
          <a:endParaRPr lang="en-US"/>
        </a:p>
      </dgm:t>
    </dgm:pt>
    <dgm:pt modelId="{39995323-7833-427E-9534-BC4D314D1435}">
      <dgm:prSet phldrT="[Text]" phldr="1"/>
      <dgm:spPr/>
      <dgm:t>
        <a:bodyPr/>
        <a:lstStyle/>
        <a:p>
          <a:endParaRPr lang="en-US" dirty="0"/>
        </a:p>
      </dgm:t>
    </dgm:pt>
    <dgm:pt modelId="{E67C436E-23AB-45C9-8DF4-929B2D0295A6}" type="parTrans" cxnId="{3915776E-0B28-4D8D-9B8C-B7E89186E31C}">
      <dgm:prSet/>
      <dgm:spPr/>
      <dgm:t>
        <a:bodyPr/>
        <a:lstStyle/>
        <a:p>
          <a:endParaRPr lang="en-US"/>
        </a:p>
      </dgm:t>
    </dgm:pt>
    <dgm:pt modelId="{784BC918-6112-4F8E-9E87-FBB2D2735C6C}" type="sibTrans" cxnId="{3915776E-0B28-4D8D-9B8C-B7E89186E31C}">
      <dgm:prSet/>
      <dgm:spPr/>
      <dgm:t>
        <a:bodyPr/>
        <a:lstStyle/>
        <a:p>
          <a:endParaRPr lang="en-US"/>
        </a:p>
      </dgm:t>
    </dgm:pt>
    <dgm:pt modelId="{DF9F3A7F-EBB2-4EC4-967D-E8265F50BEE6}">
      <dgm:prSet phldrT="[Text]" phldr="1"/>
      <dgm:spPr>
        <a:blipFill rotWithShape="0">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dgm:spPr>
      <dgm:t>
        <a:bodyPr/>
        <a:lstStyle/>
        <a:p>
          <a:endParaRPr lang="en-US" dirty="0"/>
        </a:p>
      </dgm:t>
    </dgm:pt>
    <dgm:pt modelId="{A88ED788-B344-42E4-819F-B0CBEF2A72D4}" type="sibTrans" cxnId="{5EF3D78C-BBF4-4B0A-8AF8-BAE0385BB148}">
      <dgm:prSet/>
      <dgm:spPr/>
      <dgm:t>
        <a:bodyPr/>
        <a:lstStyle/>
        <a:p>
          <a:endParaRPr lang="en-US"/>
        </a:p>
      </dgm:t>
    </dgm:pt>
    <dgm:pt modelId="{6524232F-6233-40EC-B17B-531E6F8C87C9}" type="parTrans" cxnId="{5EF3D78C-BBF4-4B0A-8AF8-BAE0385BB148}">
      <dgm:prSet/>
      <dgm:spPr/>
      <dgm:t>
        <a:bodyPr/>
        <a:lstStyle/>
        <a:p>
          <a:endParaRPr lang="en-US"/>
        </a:p>
      </dgm:t>
    </dgm:pt>
    <dgm:pt modelId="{13D8E4BF-3F93-4FB8-B387-E9D4427458CF}" type="pres">
      <dgm:prSet presAssocID="{73BD190B-8280-4DB0-B093-7A95E42EA3FC}" presName="composite" presStyleCnt="0">
        <dgm:presLayoutVars>
          <dgm:chMax val="1"/>
          <dgm:dir/>
          <dgm:resizeHandles val="exact"/>
        </dgm:presLayoutVars>
      </dgm:prSet>
      <dgm:spPr/>
    </dgm:pt>
    <dgm:pt modelId="{09F1FED5-642E-42AE-9032-A30CF40F08F6}" type="pres">
      <dgm:prSet presAssocID="{B0BC4AF8-C04D-4676-98A7-791C0F8B0B1E}" presName="roof" presStyleLbl="dkBgShp" presStyleIdx="0" presStyleCnt="2" custScaleY="48902" custLinFactNeighborY="-10061"/>
      <dgm:spPr/>
    </dgm:pt>
    <dgm:pt modelId="{EEB901C3-4CC9-40C1-AD1A-0B02A9160972}" type="pres">
      <dgm:prSet presAssocID="{B0BC4AF8-C04D-4676-98A7-791C0F8B0B1E}" presName="pillars" presStyleCnt="0"/>
      <dgm:spPr/>
    </dgm:pt>
    <dgm:pt modelId="{F0C95DD7-596E-4C1D-B779-44487899F1E9}" type="pres">
      <dgm:prSet presAssocID="{B0BC4AF8-C04D-4676-98A7-791C0F8B0B1E}" presName="pillar1" presStyleLbl="node1" presStyleIdx="0" presStyleCnt="3" custScaleX="2000000" custScaleY="124922" custLinFactNeighborX="281" custLinFactNeighborY="-6713">
        <dgm:presLayoutVars>
          <dgm:bulletEnabled val="1"/>
        </dgm:presLayoutVars>
      </dgm:prSet>
      <dgm:spPr/>
    </dgm:pt>
    <dgm:pt modelId="{B3BBEC2E-13EF-4D37-B9AE-3D0F12CD61E1}" type="pres">
      <dgm:prSet presAssocID="{5DD1FE6E-B86A-4DAA-8F43-4B6983EF136A}" presName="pillarX" presStyleLbl="node1" presStyleIdx="1" presStyleCnt="3" custScaleX="2000000" custScaleY="124899" custLinFactNeighborX="273" custLinFactNeighborY="-6713">
        <dgm:presLayoutVars>
          <dgm:bulletEnabled val="1"/>
        </dgm:presLayoutVars>
      </dgm:prSet>
      <dgm:spPr/>
    </dgm:pt>
    <dgm:pt modelId="{36D5AF50-996C-4C84-A93C-06F0CD9A6083}" type="pres">
      <dgm:prSet presAssocID="{39995323-7833-427E-9534-BC4D314D1435}" presName="pillarX" presStyleLbl="node1" presStyleIdx="2" presStyleCnt="3" custScaleX="2000000" custScaleY="124899" custLinFactNeighborX="-5810" custLinFactNeighborY="-6713">
        <dgm:presLayoutVars>
          <dgm:bulletEnabled val="1"/>
        </dgm:presLayoutVars>
      </dgm:prSet>
      <dgm:spPr/>
    </dgm:pt>
    <dgm:pt modelId="{ACB971AD-EA0A-4621-9ACD-4907801A1015}" type="pres">
      <dgm:prSet presAssocID="{B0BC4AF8-C04D-4676-98A7-791C0F8B0B1E}" presName="base" presStyleLbl="dkBgShp" presStyleIdx="1" presStyleCnt="2" custLinFactNeighborY="53985"/>
      <dgm:spPr/>
    </dgm:pt>
  </dgm:ptLst>
  <dgm:cxnLst>
    <dgm:cxn modelId="{FDE95A2F-5A80-4CE6-B45E-F38679A2D311}" type="presOf" srcId="{39995323-7833-427E-9534-BC4D314D1435}" destId="{36D5AF50-996C-4C84-A93C-06F0CD9A6083}" srcOrd="0" destOrd="0" presId="urn:microsoft.com/office/officeart/2005/8/layout/hList3"/>
    <dgm:cxn modelId="{96DDDB49-A62F-47AC-A437-AED39F83F246}" type="presOf" srcId="{73BD190B-8280-4DB0-B093-7A95E42EA3FC}" destId="{13D8E4BF-3F93-4FB8-B387-E9D4427458CF}" srcOrd="0" destOrd="0" presId="urn:microsoft.com/office/officeart/2005/8/layout/hList3"/>
    <dgm:cxn modelId="{3915776E-0B28-4D8D-9B8C-B7E89186E31C}" srcId="{B0BC4AF8-C04D-4676-98A7-791C0F8B0B1E}" destId="{39995323-7833-427E-9534-BC4D314D1435}" srcOrd="2" destOrd="0" parTransId="{E67C436E-23AB-45C9-8DF4-929B2D0295A6}" sibTransId="{784BC918-6112-4F8E-9E87-FBB2D2735C6C}"/>
    <dgm:cxn modelId="{F8C2A550-1AA8-4527-B653-A85CD1C015A7}" srcId="{73BD190B-8280-4DB0-B093-7A95E42EA3FC}" destId="{B0BC4AF8-C04D-4676-98A7-791C0F8B0B1E}" srcOrd="0" destOrd="0" parTransId="{D4E9AB2C-2D3B-4A5E-828B-A05DA1F4DA13}" sibTransId="{8F0062BB-4A0F-4140-94EB-3CACC21EBB62}"/>
    <dgm:cxn modelId="{FEABBD85-A367-43CA-BD9A-C75D6FDFBE1A}" type="presOf" srcId="{5DD1FE6E-B86A-4DAA-8F43-4B6983EF136A}" destId="{B3BBEC2E-13EF-4D37-B9AE-3D0F12CD61E1}" srcOrd="0" destOrd="0" presId="urn:microsoft.com/office/officeart/2005/8/layout/hList3"/>
    <dgm:cxn modelId="{5EF3D78C-BBF4-4B0A-8AF8-BAE0385BB148}" srcId="{B0BC4AF8-C04D-4676-98A7-791C0F8B0B1E}" destId="{DF9F3A7F-EBB2-4EC4-967D-E8265F50BEE6}" srcOrd="0" destOrd="0" parTransId="{6524232F-6233-40EC-B17B-531E6F8C87C9}" sibTransId="{A88ED788-B344-42E4-819F-B0CBEF2A72D4}"/>
    <dgm:cxn modelId="{036374A4-E145-492E-AF7D-347270221DC1}" type="presOf" srcId="{B0BC4AF8-C04D-4676-98A7-791C0F8B0B1E}" destId="{09F1FED5-642E-42AE-9032-A30CF40F08F6}" srcOrd="0" destOrd="0" presId="urn:microsoft.com/office/officeart/2005/8/layout/hList3"/>
    <dgm:cxn modelId="{23795BB2-74A2-4217-B2F1-A9863C797783}" srcId="{B0BC4AF8-C04D-4676-98A7-791C0F8B0B1E}" destId="{5DD1FE6E-B86A-4DAA-8F43-4B6983EF136A}" srcOrd="1" destOrd="0" parTransId="{71473CFD-0C24-4C40-9FEA-648D81CD71B7}" sibTransId="{77F870BE-D0AC-4116-B0F5-03829AEDF74D}"/>
    <dgm:cxn modelId="{AC884FC5-574E-4FFC-8F27-DB927DAC9AD6}" type="presOf" srcId="{DF9F3A7F-EBB2-4EC4-967D-E8265F50BEE6}" destId="{F0C95DD7-596E-4C1D-B779-44487899F1E9}" srcOrd="0" destOrd="0" presId="urn:microsoft.com/office/officeart/2005/8/layout/hList3"/>
    <dgm:cxn modelId="{68F22CF2-79E1-4D12-A54A-CA195C2F2BE0}" type="presParOf" srcId="{13D8E4BF-3F93-4FB8-B387-E9D4427458CF}" destId="{09F1FED5-642E-42AE-9032-A30CF40F08F6}" srcOrd="0" destOrd="0" presId="urn:microsoft.com/office/officeart/2005/8/layout/hList3"/>
    <dgm:cxn modelId="{AC74CEBF-968D-4C31-B454-DD558AE688CC}" type="presParOf" srcId="{13D8E4BF-3F93-4FB8-B387-E9D4427458CF}" destId="{EEB901C3-4CC9-40C1-AD1A-0B02A9160972}" srcOrd="1" destOrd="0" presId="urn:microsoft.com/office/officeart/2005/8/layout/hList3"/>
    <dgm:cxn modelId="{7C844712-333B-417D-B8FB-F55EF3BB4287}" type="presParOf" srcId="{EEB901C3-4CC9-40C1-AD1A-0B02A9160972}" destId="{F0C95DD7-596E-4C1D-B779-44487899F1E9}" srcOrd="0" destOrd="0" presId="urn:microsoft.com/office/officeart/2005/8/layout/hList3"/>
    <dgm:cxn modelId="{65603D8B-2436-43B5-A3F0-280C8EC40A91}" type="presParOf" srcId="{EEB901C3-4CC9-40C1-AD1A-0B02A9160972}" destId="{B3BBEC2E-13EF-4D37-B9AE-3D0F12CD61E1}" srcOrd="1" destOrd="0" presId="urn:microsoft.com/office/officeart/2005/8/layout/hList3"/>
    <dgm:cxn modelId="{5B341360-AAF1-40AC-82D5-97D1D32F67E1}" type="presParOf" srcId="{EEB901C3-4CC9-40C1-AD1A-0B02A9160972}" destId="{36D5AF50-996C-4C84-A93C-06F0CD9A6083}" srcOrd="2" destOrd="0" presId="urn:microsoft.com/office/officeart/2005/8/layout/hList3"/>
    <dgm:cxn modelId="{0085B99C-4375-4D41-B176-175CEF5D7C1B}" type="presParOf" srcId="{13D8E4BF-3F93-4FB8-B387-E9D4427458CF}" destId="{ACB971AD-EA0A-4621-9ACD-4907801A101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3BD190B-8280-4DB0-B093-7A95E42EA3F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B0BC4AF8-C04D-4676-98A7-791C0F8B0B1E}">
      <dgm:prSet phldrT="[Text]"/>
      <dgm:spPr/>
      <dgm:t>
        <a:bodyPr/>
        <a:lstStyle/>
        <a:p>
          <a:r>
            <a:rPr lang="en-US" dirty="0"/>
            <a:t>Not all that Glitters is Gold</a:t>
          </a:r>
        </a:p>
      </dgm:t>
    </dgm:pt>
    <dgm:pt modelId="{D4E9AB2C-2D3B-4A5E-828B-A05DA1F4DA13}" type="parTrans" cxnId="{F8C2A550-1AA8-4527-B653-A85CD1C015A7}">
      <dgm:prSet/>
      <dgm:spPr/>
      <dgm:t>
        <a:bodyPr/>
        <a:lstStyle/>
        <a:p>
          <a:endParaRPr lang="en-US"/>
        </a:p>
      </dgm:t>
    </dgm:pt>
    <dgm:pt modelId="{8F0062BB-4A0F-4140-94EB-3CACC21EBB62}" type="sibTrans" cxnId="{F8C2A550-1AA8-4527-B653-A85CD1C015A7}">
      <dgm:prSet/>
      <dgm:spPr/>
      <dgm:t>
        <a:bodyPr/>
        <a:lstStyle/>
        <a:p>
          <a:endParaRPr lang="en-US"/>
        </a:p>
      </dgm:t>
    </dgm:pt>
    <dgm:pt modelId="{5DD1FE6E-B86A-4DAA-8F43-4B6983EF136A}">
      <dgm:prSet phldrT="[Text]" phldr="1"/>
      <dgm:spPr>
        <a:blipFill rotWithShape="0">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dgm:spPr>
      <dgm:t>
        <a:bodyPr/>
        <a:lstStyle/>
        <a:p>
          <a:endParaRPr lang="en-US" dirty="0"/>
        </a:p>
      </dgm:t>
    </dgm:pt>
    <dgm:pt modelId="{71473CFD-0C24-4C40-9FEA-648D81CD71B7}" type="parTrans" cxnId="{23795BB2-74A2-4217-B2F1-A9863C797783}">
      <dgm:prSet/>
      <dgm:spPr/>
      <dgm:t>
        <a:bodyPr/>
        <a:lstStyle/>
        <a:p>
          <a:endParaRPr lang="en-US"/>
        </a:p>
      </dgm:t>
    </dgm:pt>
    <dgm:pt modelId="{77F870BE-D0AC-4116-B0F5-03829AEDF74D}" type="sibTrans" cxnId="{23795BB2-74A2-4217-B2F1-A9863C797783}">
      <dgm:prSet/>
      <dgm:spPr/>
      <dgm:t>
        <a:bodyPr/>
        <a:lstStyle/>
        <a:p>
          <a:endParaRPr lang="en-US"/>
        </a:p>
      </dgm:t>
    </dgm:pt>
    <dgm:pt modelId="{39995323-7833-427E-9534-BC4D314D1435}">
      <dgm:prSet phldrT="[Text]" phldr="1"/>
      <dgm:spPr/>
      <dgm:t>
        <a:bodyPr/>
        <a:lstStyle/>
        <a:p>
          <a:endParaRPr lang="en-US" dirty="0"/>
        </a:p>
      </dgm:t>
    </dgm:pt>
    <dgm:pt modelId="{E67C436E-23AB-45C9-8DF4-929B2D0295A6}" type="parTrans" cxnId="{3915776E-0B28-4D8D-9B8C-B7E89186E31C}">
      <dgm:prSet/>
      <dgm:spPr/>
      <dgm:t>
        <a:bodyPr/>
        <a:lstStyle/>
        <a:p>
          <a:endParaRPr lang="en-US"/>
        </a:p>
      </dgm:t>
    </dgm:pt>
    <dgm:pt modelId="{784BC918-6112-4F8E-9E87-FBB2D2735C6C}" type="sibTrans" cxnId="{3915776E-0B28-4D8D-9B8C-B7E89186E31C}">
      <dgm:prSet/>
      <dgm:spPr/>
      <dgm:t>
        <a:bodyPr/>
        <a:lstStyle/>
        <a:p>
          <a:endParaRPr lang="en-US"/>
        </a:p>
      </dgm:t>
    </dgm:pt>
    <dgm:pt modelId="{DF9F3A7F-EBB2-4EC4-967D-E8265F50BEE6}">
      <dgm:prSet phldrT="[Text]" phldr="1"/>
      <dgm:spPr>
        <a:blipFill rotWithShape="0">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dgm:spPr>
      <dgm:t>
        <a:bodyPr/>
        <a:lstStyle/>
        <a:p>
          <a:endParaRPr lang="en-US" dirty="0"/>
        </a:p>
      </dgm:t>
    </dgm:pt>
    <dgm:pt modelId="{A88ED788-B344-42E4-819F-B0CBEF2A72D4}" type="sibTrans" cxnId="{5EF3D78C-BBF4-4B0A-8AF8-BAE0385BB148}">
      <dgm:prSet/>
      <dgm:spPr/>
      <dgm:t>
        <a:bodyPr/>
        <a:lstStyle/>
        <a:p>
          <a:endParaRPr lang="en-US"/>
        </a:p>
      </dgm:t>
    </dgm:pt>
    <dgm:pt modelId="{6524232F-6233-40EC-B17B-531E6F8C87C9}" type="parTrans" cxnId="{5EF3D78C-BBF4-4B0A-8AF8-BAE0385BB148}">
      <dgm:prSet/>
      <dgm:spPr/>
      <dgm:t>
        <a:bodyPr/>
        <a:lstStyle/>
        <a:p>
          <a:endParaRPr lang="en-US"/>
        </a:p>
      </dgm:t>
    </dgm:pt>
    <dgm:pt modelId="{13D8E4BF-3F93-4FB8-B387-E9D4427458CF}" type="pres">
      <dgm:prSet presAssocID="{73BD190B-8280-4DB0-B093-7A95E42EA3FC}" presName="composite" presStyleCnt="0">
        <dgm:presLayoutVars>
          <dgm:chMax val="1"/>
          <dgm:dir/>
          <dgm:resizeHandles val="exact"/>
        </dgm:presLayoutVars>
      </dgm:prSet>
      <dgm:spPr/>
    </dgm:pt>
    <dgm:pt modelId="{09F1FED5-642E-42AE-9032-A30CF40F08F6}" type="pres">
      <dgm:prSet presAssocID="{B0BC4AF8-C04D-4676-98A7-791C0F8B0B1E}" presName="roof" presStyleLbl="dkBgShp" presStyleIdx="0" presStyleCnt="2" custScaleY="48902" custLinFactNeighborY="-10061"/>
      <dgm:spPr/>
    </dgm:pt>
    <dgm:pt modelId="{EEB901C3-4CC9-40C1-AD1A-0B02A9160972}" type="pres">
      <dgm:prSet presAssocID="{B0BC4AF8-C04D-4676-98A7-791C0F8B0B1E}" presName="pillars" presStyleCnt="0"/>
      <dgm:spPr/>
    </dgm:pt>
    <dgm:pt modelId="{F0C95DD7-596E-4C1D-B779-44487899F1E9}" type="pres">
      <dgm:prSet presAssocID="{B0BC4AF8-C04D-4676-98A7-791C0F8B0B1E}" presName="pillar1" presStyleLbl="node1" presStyleIdx="0" presStyleCnt="3" custScaleX="2000000" custScaleY="124922" custLinFactNeighborX="281" custLinFactNeighborY="-6713">
        <dgm:presLayoutVars>
          <dgm:bulletEnabled val="1"/>
        </dgm:presLayoutVars>
      </dgm:prSet>
      <dgm:spPr/>
    </dgm:pt>
    <dgm:pt modelId="{B3BBEC2E-13EF-4D37-B9AE-3D0F12CD61E1}" type="pres">
      <dgm:prSet presAssocID="{5DD1FE6E-B86A-4DAA-8F43-4B6983EF136A}" presName="pillarX" presStyleLbl="node1" presStyleIdx="1" presStyleCnt="3" custScaleX="2000000" custScaleY="124899" custLinFactNeighborX="273" custLinFactNeighborY="-6713">
        <dgm:presLayoutVars>
          <dgm:bulletEnabled val="1"/>
        </dgm:presLayoutVars>
      </dgm:prSet>
      <dgm:spPr/>
    </dgm:pt>
    <dgm:pt modelId="{36D5AF50-996C-4C84-A93C-06F0CD9A6083}" type="pres">
      <dgm:prSet presAssocID="{39995323-7833-427E-9534-BC4D314D1435}" presName="pillarX" presStyleLbl="node1" presStyleIdx="2" presStyleCnt="3" custScaleX="2000000" custScaleY="124899" custLinFactNeighborX="-5810" custLinFactNeighborY="-6713">
        <dgm:presLayoutVars>
          <dgm:bulletEnabled val="1"/>
        </dgm:presLayoutVars>
      </dgm:prSet>
      <dgm:spPr/>
    </dgm:pt>
    <dgm:pt modelId="{ACB971AD-EA0A-4621-9ACD-4907801A1015}" type="pres">
      <dgm:prSet presAssocID="{B0BC4AF8-C04D-4676-98A7-791C0F8B0B1E}" presName="base" presStyleLbl="dkBgShp" presStyleIdx="1" presStyleCnt="2" custLinFactNeighborY="53985"/>
      <dgm:spPr/>
    </dgm:pt>
  </dgm:ptLst>
  <dgm:cxnLst>
    <dgm:cxn modelId="{FDE95A2F-5A80-4CE6-B45E-F38679A2D311}" type="presOf" srcId="{39995323-7833-427E-9534-BC4D314D1435}" destId="{36D5AF50-996C-4C84-A93C-06F0CD9A6083}" srcOrd="0" destOrd="0" presId="urn:microsoft.com/office/officeart/2005/8/layout/hList3"/>
    <dgm:cxn modelId="{96DDDB49-A62F-47AC-A437-AED39F83F246}" type="presOf" srcId="{73BD190B-8280-4DB0-B093-7A95E42EA3FC}" destId="{13D8E4BF-3F93-4FB8-B387-E9D4427458CF}" srcOrd="0" destOrd="0" presId="urn:microsoft.com/office/officeart/2005/8/layout/hList3"/>
    <dgm:cxn modelId="{3915776E-0B28-4D8D-9B8C-B7E89186E31C}" srcId="{B0BC4AF8-C04D-4676-98A7-791C0F8B0B1E}" destId="{39995323-7833-427E-9534-BC4D314D1435}" srcOrd="2" destOrd="0" parTransId="{E67C436E-23AB-45C9-8DF4-929B2D0295A6}" sibTransId="{784BC918-6112-4F8E-9E87-FBB2D2735C6C}"/>
    <dgm:cxn modelId="{F8C2A550-1AA8-4527-B653-A85CD1C015A7}" srcId="{73BD190B-8280-4DB0-B093-7A95E42EA3FC}" destId="{B0BC4AF8-C04D-4676-98A7-791C0F8B0B1E}" srcOrd="0" destOrd="0" parTransId="{D4E9AB2C-2D3B-4A5E-828B-A05DA1F4DA13}" sibTransId="{8F0062BB-4A0F-4140-94EB-3CACC21EBB62}"/>
    <dgm:cxn modelId="{FEABBD85-A367-43CA-BD9A-C75D6FDFBE1A}" type="presOf" srcId="{5DD1FE6E-B86A-4DAA-8F43-4B6983EF136A}" destId="{B3BBEC2E-13EF-4D37-B9AE-3D0F12CD61E1}" srcOrd="0" destOrd="0" presId="urn:microsoft.com/office/officeart/2005/8/layout/hList3"/>
    <dgm:cxn modelId="{5EF3D78C-BBF4-4B0A-8AF8-BAE0385BB148}" srcId="{B0BC4AF8-C04D-4676-98A7-791C0F8B0B1E}" destId="{DF9F3A7F-EBB2-4EC4-967D-E8265F50BEE6}" srcOrd="0" destOrd="0" parTransId="{6524232F-6233-40EC-B17B-531E6F8C87C9}" sibTransId="{A88ED788-B344-42E4-819F-B0CBEF2A72D4}"/>
    <dgm:cxn modelId="{036374A4-E145-492E-AF7D-347270221DC1}" type="presOf" srcId="{B0BC4AF8-C04D-4676-98A7-791C0F8B0B1E}" destId="{09F1FED5-642E-42AE-9032-A30CF40F08F6}" srcOrd="0" destOrd="0" presId="urn:microsoft.com/office/officeart/2005/8/layout/hList3"/>
    <dgm:cxn modelId="{23795BB2-74A2-4217-B2F1-A9863C797783}" srcId="{B0BC4AF8-C04D-4676-98A7-791C0F8B0B1E}" destId="{5DD1FE6E-B86A-4DAA-8F43-4B6983EF136A}" srcOrd="1" destOrd="0" parTransId="{71473CFD-0C24-4C40-9FEA-648D81CD71B7}" sibTransId="{77F870BE-D0AC-4116-B0F5-03829AEDF74D}"/>
    <dgm:cxn modelId="{AC884FC5-574E-4FFC-8F27-DB927DAC9AD6}" type="presOf" srcId="{DF9F3A7F-EBB2-4EC4-967D-E8265F50BEE6}" destId="{F0C95DD7-596E-4C1D-B779-44487899F1E9}" srcOrd="0" destOrd="0" presId="urn:microsoft.com/office/officeart/2005/8/layout/hList3"/>
    <dgm:cxn modelId="{68F22CF2-79E1-4D12-A54A-CA195C2F2BE0}" type="presParOf" srcId="{13D8E4BF-3F93-4FB8-B387-E9D4427458CF}" destId="{09F1FED5-642E-42AE-9032-A30CF40F08F6}" srcOrd="0" destOrd="0" presId="urn:microsoft.com/office/officeart/2005/8/layout/hList3"/>
    <dgm:cxn modelId="{AC74CEBF-968D-4C31-B454-DD558AE688CC}" type="presParOf" srcId="{13D8E4BF-3F93-4FB8-B387-E9D4427458CF}" destId="{EEB901C3-4CC9-40C1-AD1A-0B02A9160972}" srcOrd="1" destOrd="0" presId="urn:microsoft.com/office/officeart/2005/8/layout/hList3"/>
    <dgm:cxn modelId="{7C844712-333B-417D-B8FB-F55EF3BB4287}" type="presParOf" srcId="{EEB901C3-4CC9-40C1-AD1A-0B02A9160972}" destId="{F0C95DD7-596E-4C1D-B779-44487899F1E9}" srcOrd="0" destOrd="0" presId="urn:microsoft.com/office/officeart/2005/8/layout/hList3"/>
    <dgm:cxn modelId="{65603D8B-2436-43B5-A3F0-280C8EC40A91}" type="presParOf" srcId="{EEB901C3-4CC9-40C1-AD1A-0B02A9160972}" destId="{B3BBEC2E-13EF-4D37-B9AE-3D0F12CD61E1}" srcOrd="1" destOrd="0" presId="urn:microsoft.com/office/officeart/2005/8/layout/hList3"/>
    <dgm:cxn modelId="{5B341360-AAF1-40AC-82D5-97D1D32F67E1}" type="presParOf" srcId="{EEB901C3-4CC9-40C1-AD1A-0B02A9160972}" destId="{36D5AF50-996C-4C84-A93C-06F0CD9A6083}" srcOrd="2" destOrd="0" presId="urn:microsoft.com/office/officeart/2005/8/layout/hList3"/>
    <dgm:cxn modelId="{0085B99C-4375-4D41-B176-175CEF5D7C1B}" type="presParOf" srcId="{13D8E4BF-3F93-4FB8-B387-E9D4427458CF}" destId="{ACB971AD-EA0A-4621-9ACD-4907801A101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73BD190B-8280-4DB0-B093-7A95E42EA3F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B0BC4AF8-C04D-4676-98A7-791C0F8B0B1E}">
      <dgm:prSet phldrT="[Text]"/>
      <dgm:spPr/>
      <dgm:t>
        <a:bodyPr/>
        <a:lstStyle/>
        <a:p>
          <a:r>
            <a:rPr lang="en-US" dirty="0"/>
            <a:t>Not all that Glitters is Gold</a:t>
          </a:r>
        </a:p>
      </dgm:t>
    </dgm:pt>
    <dgm:pt modelId="{D4E9AB2C-2D3B-4A5E-828B-A05DA1F4DA13}" type="parTrans" cxnId="{F8C2A550-1AA8-4527-B653-A85CD1C015A7}">
      <dgm:prSet/>
      <dgm:spPr/>
      <dgm:t>
        <a:bodyPr/>
        <a:lstStyle/>
        <a:p>
          <a:endParaRPr lang="en-US"/>
        </a:p>
      </dgm:t>
    </dgm:pt>
    <dgm:pt modelId="{8F0062BB-4A0F-4140-94EB-3CACC21EBB62}" type="sibTrans" cxnId="{F8C2A550-1AA8-4527-B653-A85CD1C015A7}">
      <dgm:prSet/>
      <dgm:spPr/>
      <dgm:t>
        <a:bodyPr/>
        <a:lstStyle/>
        <a:p>
          <a:endParaRPr lang="en-US"/>
        </a:p>
      </dgm:t>
    </dgm:pt>
    <dgm:pt modelId="{5DD1FE6E-B86A-4DAA-8F43-4B6983EF136A}">
      <dgm:prSet phldrT="[Text]" phldr="1"/>
      <dgm:spPr>
        <a:blipFill rotWithShape="0">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dgm:spPr>
      <dgm:t>
        <a:bodyPr/>
        <a:lstStyle/>
        <a:p>
          <a:endParaRPr lang="en-US" dirty="0"/>
        </a:p>
      </dgm:t>
    </dgm:pt>
    <dgm:pt modelId="{71473CFD-0C24-4C40-9FEA-648D81CD71B7}" type="parTrans" cxnId="{23795BB2-74A2-4217-B2F1-A9863C797783}">
      <dgm:prSet/>
      <dgm:spPr/>
      <dgm:t>
        <a:bodyPr/>
        <a:lstStyle/>
        <a:p>
          <a:endParaRPr lang="en-US"/>
        </a:p>
      </dgm:t>
    </dgm:pt>
    <dgm:pt modelId="{77F870BE-D0AC-4116-B0F5-03829AEDF74D}" type="sibTrans" cxnId="{23795BB2-74A2-4217-B2F1-A9863C797783}">
      <dgm:prSet/>
      <dgm:spPr/>
      <dgm:t>
        <a:bodyPr/>
        <a:lstStyle/>
        <a:p>
          <a:endParaRPr lang="en-US"/>
        </a:p>
      </dgm:t>
    </dgm:pt>
    <dgm:pt modelId="{39995323-7833-427E-9534-BC4D314D1435}">
      <dgm:prSet phldrT="[Text]" phldr="1"/>
      <dgm:spPr>
        <a:blipFill rotWithShape="0">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dgm:spPr>
      <dgm:t>
        <a:bodyPr/>
        <a:lstStyle/>
        <a:p>
          <a:endParaRPr lang="en-US" dirty="0"/>
        </a:p>
      </dgm:t>
    </dgm:pt>
    <dgm:pt modelId="{E67C436E-23AB-45C9-8DF4-929B2D0295A6}" type="parTrans" cxnId="{3915776E-0B28-4D8D-9B8C-B7E89186E31C}">
      <dgm:prSet/>
      <dgm:spPr/>
      <dgm:t>
        <a:bodyPr/>
        <a:lstStyle/>
        <a:p>
          <a:endParaRPr lang="en-US"/>
        </a:p>
      </dgm:t>
    </dgm:pt>
    <dgm:pt modelId="{784BC918-6112-4F8E-9E87-FBB2D2735C6C}" type="sibTrans" cxnId="{3915776E-0B28-4D8D-9B8C-B7E89186E31C}">
      <dgm:prSet/>
      <dgm:spPr/>
      <dgm:t>
        <a:bodyPr/>
        <a:lstStyle/>
        <a:p>
          <a:endParaRPr lang="en-US"/>
        </a:p>
      </dgm:t>
    </dgm:pt>
    <dgm:pt modelId="{DF9F3A7F-EBB2-4EC4-967D-E8265F50BEE6}">
      <dgm:prSet phldrT="[Text]" phldr="1"/>
      <dgm:spPr>
        <a:blipFill rotWithShape="0">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dgm:spPr>
      <dgm:t>
        <a:bodyPr/>
        <a:lstStyle/>
        <a:p>
          <a:endParaRPr lang="en-US" dirty="0"/>
        </a:p>
      </dgm:t>
    </dgm:pt>
    <dgm:pt modelId="{A88ED788-B344-42E4-819F-B0CBEF2A72D4}" type="sibTrans" cxnId="{5EF3D78C-BBF4-4B0A-8AF8-BAE0385BB148}">
      <dgm:prSet/>
      <dgm:spPr/>
      <dgm:t>
        <a:bodyPr/>
        <a:lstStyle/>
        <a:p>
          <a:endParaRPr lang="en-US"/>
        </a:p>
      </dgm:t>
    </dgm:pt>
    <dgm:pt modelId="{6524232F-6233-40EC-B17B-531E6F8C87C9}" type="parTrans" cxnId="{5EF3D78C-BBF4-4B0A-8AF8-BAE0385BB148}">
      <dgm:prSet/>
      <dgm:spPr/>
      <dgm:t>
        <a:bodyPr/>
        <a:lstStyle/>
        <a:p>
          <a:endParaRPr lang="en-US"/>
        </a:p>
      </dgm:t>
    </dgm:pt>
    <dgm:pt modelId="{13D8E4BF-3F93-4FB8-B387-E9D4427458CF}" type="pres">
      <dgm:prSet presAssocID="{73BD190B-8280-4DB0-B093-7A95E42EA3FC}" presName="composite" presStyleCnt="0">
        <dgm:presLayoutVars>
          <dgm:chMax val="1"/>
          <dgm:dir/>
          <dgm:resizeHandles val="exact"/>
        </dgm:presLayoutVars>
      </dgm:prSet>
      <dgm:spPr/>
    </dgm:pt>
    <dgm:pt modelId="{09F1FED5-642E-42AE-9032-A30CF40F08F6}" type="pres">
      <dgm:prSet presAssocID="{B0BC4AF8-C04D-4676-98A7-791C0F8B0B1E}" presName="roof" presStyleLbl="dkBgShp" presStyleIdx="0" presStyleCnt="2" custScaleY="48902" custLinFactNeighborY="-10061"/>
      <dgm:spPr/>
    </dgm:pt>
    <dgm:pt modelId="{EEB901C3-4CC9-40C1-AD1A-0B02A9160972}" type="pres">
      <dgm:prSet presAssocID="{B0BC4AF8-C04D-4676-98A7-791C0F8B0B1E}" presName="pillars" presStyleCnt="0"/>
      <dgm:spPr/>
    </dgm:pt>
    <dgm:pt modelId="{F0C95DD7-596E-4C1D-B779-44487899F1E9}" type="pres">
      <dgm:prSet presAssocID="{B0BC4AF8-C04D-4676-98A7-791C0F8B0B1E}" presName="pillar1" presStyleLbl="node1" presStyleIdx="0" presStyleCnt="3" custScaleX="2000000" custScaleY="124922" custLinFactNeighborX="281" custLinFactNeighborY="-6713">
        <dgm:presLayoutVars>
          <dgm:bulletEnabled val="1"/>
        </dgm:presLayoutVars>
      </dgm:prSet>
      <dgm:spPr/>
    </dgm:pt>
    <dgm:pt modelId="{B3BBEC2E-13EF-4D37-B9AE-3D0F12CD61E1}" type="pres">
      <dgm:prSet presAssocID="{5DD1FE6E-B86A-4DAA-8F43-4B6983EF136A}" presName="pillarX" presStyleLbl="node1" presStyleIdx="1" presStyleCnt="3" custScaleX="2000000" custScaleY="124899" custLinFactNeighborX="273" custLinFactNeighborY="-6713">
        <dgm:presLayoutVars>
          <dgm:bulletEnabled val="1"/>
        </dgm:presLayoutVars>
      </dgm:prSet>
      <dgm:spPr/>
    </dgm:pt>
    <dgm:pt modelId="{36D5AF50-996C-4C84-A93C-06F0CD9A6083}" type="pres">
      <dgm:prSet presAssocID="{39995323-7833-427E-9534-BC4D314D1435}" presName="pillarX" presStyleLbl="node1" presStyleIdx="2" presStyleCnt="3" custScaleX="2000000" custScaleY="124899" custLinFactNeighborX="-5810" custLinFactNeighborY="-6713">
        <dgm:presLayoutVars>
          <dgm:bulletEnabled val="1"/>
        </dgm:presLayoutVars>
      </dgm:prSet>
      <dgm:spPr/>
    </dgm:pt>
    <dgm:pt modelId="{ACB971AD-EA0A-4621-9ACD-4907801A1015}" type="pres">
      <dgm:prSet presAssocID="{B0BC4AF8-C04D-4676-98A7-791C0F8B0B1E}" presName="base" presStyleLbl="dkBgShp" presStyleIdx="1" presStyleCnt="2" custLinFactNeighborY="53985"/>
      <dgm:spPr/>
    </dgm:pt>
  </dgm:ptLst>
  <dgm:cxnLst>
    <dgm:cxn modelId="{FDE95A2F-5A80-4CE6-B45E-F38679A2D311}" type="presOf" srcId="{39995323-7833-427E-9534-BC4D314D1435}" destId="{36D5AF50-996C-4C84-A93C-06F0CD9A6083}" srcOrd="0" destOrd="0" presId="urn:microsoft.com/office/officeart/2005/8/layout/hList3"/>
    <dgm:cxn modelId="{96DDDB49-A62F-47AC-A437-AED39F83F246}" type="presOf" srcId="{73BD190B-8280-4DB0-B093-7A95E42EA3FC}" destId="{13D8E4BF-3F93-4FB8-B387-E9D4427458CF}" srcOrd="0" destOrd="0" presId="urn:microsoft.com/office/officeart/2005/8/layout/hList3"/>
    <dgm:cxn modelId="{3915776E-0B28-4D8D-9B8C-B7E89186E31C}" srcId="{B0BC4AF8-C04D-4676-98A7-791C0F8B0B1E}" destId="{39995323-7833-427E-9534-BC4D314D1435}" srcOrd="2" destOrd="0" parTransId="{E67C436E-23AB-45C9-8DF4-929B2D0295A6}" sibTransId="{784BC918-6112-4F8E-9E87-FBB2D2735C6C}"/>
    <dgm:cxn modelId="{F8C2A550-1AA8-4527-B653-A85CD1C015A7}" srcId="{73BD190B-8280-4DB0-B093-7A95E42EA3FC}" destId="{B0BC4AF8-C04D-4676-98A7-791C0F8B0B1E}" srcOrd="0" destOrd="0" parTransId="{D4E9AB2C-2D3B-4A5E-828B-A05DA1F4DA13}" sibTransId="{8F0062BB-4A0F-4140-94EB-3CACC21EBB62}"/>
    <dgm:cxn modelId="{FEABBD85-A367-43CA-BD9A-C75D6FDFBE1A}" type="presOf" srcId="{5DD1FE6E-B86A-4DAA-8F43-4B6983EF136A}" destId="{B3BBEC2E-13EF-4D37-B9AE-3D0F12CD61E1}" srcOrd="0" destOrd="0" presId="urn:microsoft.com/office/officeart/2005/8/layout/hList3"/>
    <dgm:cxn modelId="{5EF3D78C-BBF4-4B0A-8AF8-BAE0385BB148}" srcId="{B0BC4AF8-C04D-4676-98A7-791C0F8B0B1E}" destId="{DF9F3A7F-EBB2-4EC4-967D-E8265F50BEE6}" srcOrd="0" destOrd="0" parTransId="{6524232F-6233-40EC-B17B-531E6F8C87C9}" sibTransId="{A88ED788-B344-42E4-819F-B0CBEF2A72D4}"/>
    <dgm:cxn modelId="{036374A4-E145-492E-AF7D-347270221DC1}" type="presOf" srcId="{B0BC4AF8-C04D-4676-98A7-791C0F8B0B1E}" destId="{09F1FED5-642E-42AE-9032-A30CF40F08F6}" srcOrd="0" destOrd="0" presId="urn:microsoft.com/office/officeart/2005/8/layout/hList3"/>
    <dgm:cxn modelId="{23795BB2-74A2-4217-B2F1-A9863C797783}" srcId="{B0BC4AF8-C04D-4676-98A7-791C0F8B0B1E}" destId="{5DD1FE6E-B86A-4DAA-8F43-4B6983EF136A}" srcOrd="1" destOrd="0" parTransId="{71473CFD-0C24-4C40-9FEA-648D81CD71B7}" sibTransId="{77F870BE-D0AC-4116-B0F5-03829AEDF74D}"/>
    <dgm:cxn modelId="{AC884FC5-574E-4FFC-8F27-DB927DAC9AD6}" type="presOf" srcId="{DF9F3A7F-EBB2-4EC4-967D-E8265F50BEE6}" destId="{F0C95DD7-596E-4C1D-B779-44487899F1E9}" srcOrd="0" destOrd="0" presId="urn:microsoft.com/office/officeart/2005/8/layout/hList3"/>
    <dgm:cxn modelId="{68F22CF2-79E1-4D12-A54A-CA195C2F2BE0}" type="presParOf" srcId="{13D8E4BF-3F93-4FB8-B387-E9D4427458CF}" destId="{09F1FED5-642E-42AE-9032-A30CF40F08F6}" srcOrd="0" destOrd="0" presId="urn:microsoft.com/office/officeart/2005/8/layout/hList3"/>
    <dgm:cxn modelId="{AC74CEBF-968D-4C31-B454-DD558AE688CC}" type="presParOf" srcId="{13D8E4BF-3F93-4FB8-B387-E9D4427458CF}" destId="{EEB901C3-4CC9-40C1-AD1A-0B02A9160972}" srcOrd="1" destOrd="0" presId="urn:microsoft.com/office/officeart/2005/8/layout/hList3"/>
    <dgm:cxn modelId="{7C844712-333B-417D-B8FB-F55EF3BB4287}" type="presParOf" srcId="{EEB901C3-4CC9-40C1-AD1A-0B02A9160972}" destId="{F0C95DD7-596E-4C1D-B779-44487899F1E9}" srcOrd="0" destOrd="0" presId="urn:microsoft.com/office/officeart/2005/8/layout/hList3"/>
    <dgm:cxn modelId="{65603D8B-2436-43B5-A3F0-280C8EC40A91}" type="presParOf" srcId="{EEB901C3-4CC9-40C1-AD1A-0B02A9160972}" destId="{B3BBEC2E-13EF-4D37-B9AE-3D0F12CD61E1}" srcOrd="1" destOrd="0" presId="urn:microsoft.com/office/officeart/2005/8/layout/hList3"/>
    <dgm:cxn modelId="{5B341360-AAF1-40AC-82D5-97D1D32F67E1}" type="presParOf" srcId="{EEB901C3-4CC9-40C1-AD1A-0B02A9160972}" destId="{36D5AF50-996C-4C84-A93C-06F0CD9A6083}" srcOrd="2" destOrd="0" presId="urn:microsoft.com/office/officeart/2005/8/layout/hList3"/>
    <dgm:cxn modelId="{0085B99C-4375-4D41-B176-175CEF5D7C1B}" type="presParOf" srcId="{13D8E4BF-3F93-4FB8-B387-E9D4427458CF}" destId="{ACB971AD-EA0A-4621-9ACD-4907801A101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73BD190B-8280-4DB0-B093-7A95E42EA3F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B0BC4AF8-C04D-4676-98A7-791C0F8B0B1E}">
      <dgm:prSet phldrT="[Text]"/>
      <dgm:spPr/>
      <dgm:t>
        <a:bodyPr/>
        <a:lstStyle/>
        <a:p>
          <a:r>
            <a:rPr lang="en-US" dirty="0"/>
            <a:t>Not all that Glitters is Gold</a:t>
          </a:r>
        </a:p>
      </dgm:t>
    </dgm:pt>
    <dgm:pt modelId="{D4E9AB2C-2D3B-4A5E-828B-A05DA1F4DA13}" type="parTrans" cxnId="{F8C2A550-1AA8-4527-B653-A85CD1C015A7}">
      <dgm:prSet/>
      <dgm:spPr/>
      <dgm:t>
        <a:bodyPr/>
        <a:lstStyle/>
        <a:p>
          <a:endParaRPr lang="en-US"/>
        </a:p>
      </dgm:t>
    </dgm:pt>
    <dgm:pt modelId="{8F0062BB-4A0F-4140-94EB-3CACC21EBB62}" type="sibTrans" cxnId="{F8C2A550-1AA8-4527-B653-A85CD1C015A7}">
      <dgm:prSet/>
      <dgm:spPr/>
      <dgm:t>
        <a:bodyPr/>
        <a:lstStyle/>
        <a:p>
          <a:endParaRPr lang="en-US"/>
        </a:p>
      </dgm:t>
    </dgm:pt>
    <dgm:pt modelId="{5DD1FE6E-B86A-4DAA-8F43-4B6983EF136A}">
      <dgm:prSet phldrT="[Text]" phldr="1"/>
      <dgm:spPr>
        <a:blipFill rotWithShape="0">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dgm:spPr>
      <dgm:t>
        <a:bodyPr/>
        <a:lstStyle/>
        <a:p>
          <a:endParaRPr lang="en-US" dirty="0"/>
        </a:p>
      </dgm:t>
    </dgm:pt>
    <dgm:pt modelId="{71473CFD-0C24-4C40-9FEA-648D81CD71B7}" type="parTrans" cxnId="{23795BB2-74A2-4217-B2F1-A9863C797783}">
      <dgm:prSet/>
      <dgm:spPr/>
      <dgm:t>
        <a:bodyPr/>
        <a:lstStyle/>
        <a:p>
          <a:endParaRPr lang="en-US"/>
        </a:p>
      </dgm:t>
    </dgm:pt>
    <dgm:pt modelId="{77F870BE-D0AC-4116-B0F5-03829AEDF74D}" type="sibTrans" cxnId="{23795BB2-74A2-4217-B2F1-A9863C797783}">
      <dgm:prSet/>
      <dgm:spPr/>
      <dgm:t>
        <a:bodyPr/>
        <a:lstStyle/>
        <a:p>
          <a:endParaRPr lang="en-US"/>
        </a:p>
      </dgm:t>
    </dgm:pt>
    <dgm:pt modelId="{39995323-7833-427E-9534-BC4D314D1435}">
      <dgm:prSet phldrT="[Text]" phldr="1"/>
      <dgm:spPr>
        <a:blipFill rotWithShape="0">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dgm:spPr>
      <dgm:t>
        <a:bodyPr/>
        <a:lstStyle/>
        <a:p>
          <a:endParaRPr lang="en-US" dirty="0"/>
        </a:p>
      </dgm:t>
    </dgm:pt>
    <dgm:pt modelId="{E67C436E-23AB-45C9-8DF4-929B2D0295A6}" type="parTrans" cxnId="{3915776E-0B28-4D8D-9B8C-B7E89186E31C}">
      <dgm:prSet/>
      <dgm:spPr/>
      <dgm:t>
        <a:bodyPr/>
        <a:lstStyle/>
        <a:p>
          <a:endParaRPr lang="en-US"/>
        </a:p>
      </dgm:t>
    </dgm:pt>
    <dgm:pt modelId="{784BC918-6112-4F8E-9E87-FBB2D2735C6C}" type="sibTrans" cxnId="{3915776E-0B28-4D8D-9B8C-B7E89186E31C}">
      <dgm:prSet/>
      <dgm:spPr/>
      <dgm:t>
        <a:bodyPr/>
        <a:lstStyle/>
        <a:p>
          <a:endParaRPr lang="en-US"/>
        </a:p>
      </dgm:t>
    </dgm:pt>
    <dgm:pt modelId="{DF9F3A7F-EBB2-4EC4-967D-E8265F50BEE6}">
      <dgm:prSet phldrT="[Text]" phldr="1"/>
      <dgm:spPr>
        <a:blipFill rotWithShape="0">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dgm:spPr>
      <dgm:t>
        <a:bodyPr/>
        <a:lstStyle/>
        <a:p>
          <a:endParaRPr lang="en-US" dirty="0"/>
        </a:p>
      </dgm:t>
    </dgm:pt>
    <dgm:pt modelId="{A88ED788-B344-42E4-819F-B0CBEF2A72D4}" type="sibTrans" cxnId="{5EF3D78C-BBF4-4B0A-8AF8-BAE0385BB148}">
      <dgm:prSet/>
      <dgm:spPr/>
      <dgm:t>
        <a:bodyPr/>
        <a:lstStyle/>
        <a:p>
          <a:endParaRPr lang="en-US"/>
        </a:p>
      </dgm:t>
    </dgm:pt>
    <dgm:pt modelId="{6524232F-6233-40EC-B17B-531E6F8C87C9}" type="parTrans" cxnId="{5EF3D78C-BBF4-4B0A-8AF8-BAE0385BB148}">
      <dgm:prSet/>
      <dgm:spPr/>
      <dgm:t>
        <a:bodyPr/>
        <a:lstStyle/>
        <a:p>
          <a:endParaRPr lang="en-US"/>
        </a:p>
      </dgm:t>
    </dgm:pt>
    <dgm:pt modelId="{13D8E4BF-3F93-4FB8-B387-E9D4427458CF}" type="pres">
      <dgm:prSet presAssocID="{73BD190B-8280-4DB0-B093-7A95E42EA3FC}" presName="composite" presStyleCnt="0">
        <dgm:presLayoutVars>
          <dgm:chMax val="1"/>
          <dgm:dir/>
          <dgm:resizeHandles val="exact"/>
        </dgm:presLayoutVars>
      </dgm:prSet>
      <dgm:spPr/>
    </dgm:pt>
    <dgm:pt modelId="{09F1FED5-642E-42AE-9032-A30CF40F08F6}" type="pres">
      <dgm:prSet presAssocID="{B0BC4AF8-C04D-4676-98A7-791C0F8B0B1E}" presName="roof" presStyleLbl="dkBgShp" presStyleIdx="0" presStyleCnt="2" custScaleY="48902" custLinFactNeighborY="-10061"/>
      <dgm:spPr/>
    </dgm:pt>
    <dgm:pt modelId="{EEB901C3-4CC9-40C1-AD1A-0B02A9160972}" type="pres">
      <dgm:prSet presAssocID="{B0BC4AF8-C04D-4676-98A7-791C0F8B0B1E}" presName="pillars" presStyleCnt="0"/>
      <dgm:spPr/>
    </dgm:pt>
    <dgm:pt modelId="{F0C95DD7-596E-4C1D-B779-44487899F1E9}" type="pres">
      <dgm:prSet presAssocID="{B0BC4AF8-C04D-4676-98A7-791C0F8B0B1E}" presName="pillar1" presStyleLbl="node1" presStyleIdx="0" presStyleCnt="3" custScaleX="2000000" custScaleY="124922" custLinFactNeighborX="281" custLinFactNeighborY="-6713">
        <dgm:presLayoutVars>
          <dgm:bulletEnabled val="1"/>
        </dgm:presLayoutVars>
      </dgm:prSet>
      <dgm:spPr/>
    </dgm:pt>
    <dgm:pt modelId="{B3BBEC2E-13EF-4D37-B9AE-3D0F12CD61E1}" type="pres">
      <dgm:prSet presAssocID="{5DD1FE6E-B86A-4DAA-8F43-4B6983EF136A}" presName="pillarX" presStyleLbl="node1" presStyleIdx="1" presStyleCnt="3" custScaleX="2000000" custScaleY="124899" custLinFactNeighborX="273" custLinFactNeighborY="-6713">
        <dgm:presLayoutVars>
          <dgm:bulletEnabled val="1"/>
        </dgm:presLayoutVars>
      </dgm:prSet>
      <dgm:spPr/>
    </dgm:pt>
    <dgm:pt modelId="{36D5AF50-996C-4C84-A93C-06F0CD9A6083}" type="pres">
      <dgm:prSet presAssocID="{39995323-7833-427E-9534-BC4D314D1435}" presName="pillarX" presStyleLbl="node1" presStyleIdx="2" presStyleCnt="3" custScaleX="2000000" custScaleY="124899" custLinFactNeighborX="-5810" custLinFactNeighborY="-6713">
        <dgm:presLayoutVars>
          <dgm:bulletEnabled val="1"/>
        </dgm:presLayoutVars>
      </dgm:prSet>
      <dgm:spPr/>
    </dgm:pt>
    <dgm:pt modelId="{ACB971AD-EA0A-4621-9ACD-4907801A1015}" type="pres">
      <dgm:prSet presAssocID="{B0BC4AF8-C04D-4676-98A7-791C0F8B0B1E}" presName="base" presStyleLbl="dkBgShp" presStyleIdx="1" presStyleCnt="2" custLinFactNeighborY="53985"/>
      <dgm:spPr/>
    </dgm:pt>
  </dgm:ptLst>
  <dgm:cxnLst>
    <dgm:cxn modelId="{FDE95A2F-5A80-4CE6-B45E-F38679A2D311}" type="presOf" srcId="{39995323-7833-427E-9534-BC4D314D1435}" destId="{36D5AF50-996C-4C84-A93C-06F0CD9A6083}" srcOrd="0" destOrd="0" presId="urn:microsoft.com/office/officeart/2005/8/layout/hList3"/>
    <dgm:cxn modelId="{96DDDB49-A62F-47AC-A437-AED39F83F246}" type="presOf" srcId="{73BD190B-8280-4DB0-B093-7A95E42EA3FC}" destId="{13D8E4BF-3F93-4FB8-B387-E9D4427458CF}" srcOrd="0" destOrd="0" presId="urn:microsoft.com/office/officeart/2005/8/layout/hList3"/>
    <dgm:cxn modelId="{3915776E-0B28-4D8D-9B8C-B7E89186E31C}" srcId="{B0BC4AF8-C04D-4676-98A7-791C0F8B0B1E}" destId="{39995323-7833-427E-9534-BC4D314D1435}" srcOrd="2" destOrd="0" parTransId="{E67C436E-23AB-45C9-8DF4-929B2D0295A6}" sibTransId="{784BC918-6112-4F8E-9E87-FBB2D2735C6C}"/>
    <dgm:cxn modelId="{F8C2A550-1AA8-4527-B653-A85CD1C015A7}" srcId="{73BD190B-8280-4DB0-B093-7A95E42EA3FC}" destId="{B0BC4AF8-C04D-4676-98A7-791C0F8B0B1E}" srcOrd="0" destOrd="0" parTransId="{D4E9AB2C-2D3B-4A5E-828B-A05DA1F4DA13}" sibTransId="{8F0062BB-4A0F-4140-94EB-3CACC21EBB62}"/>
    <dgm:cxn modelId="{FEABBD85-A367-43CA-BD9A-C75D6FDFBE1A}" type="presOf" srcId="{5DD1FE6E-B86A-4DAA-8F43-4B6983EF136A}" destId="{B3BBEC2E-13EF-4D37-B9AE-3D0F12CD61E1}" srcOrd="0" destOrd="0" presId="urn:microsoft.com/office/officeart/2005/8/layout/hList3"/>
    <dgm:cxn modelId="{5EF3D78C-BBF4-4B0A-8AF8-BAE0385BB148}" srcId="{B0BC4AF8-C04D-4676-98A7-791C0F8B0B1E}" destId="{DF9F3A7F-EBB2-4EC4-967D-E8265F50BEE6}" srcOrd="0" destOrd="0" parTransId="{6524232F-6233-40EC-B17B-531E6F8C87C9}" sibTransId="{A88ED788-B344-42E4-819F-B0CBEF2A72D4}"/>
    <dgm:cxn modelId="{036374A4-E145-492E-AF7D-347270221DC1}" type="presOf" srcId="{B0BC4AF8-C04D-4676-98A7-791C0F8B0B1E}" destId="{09F1FED5-642E-42AE-9032-A30CF40F08F6}" srcOrd="0" destOrd="0" presId="urn:microsoft.com/office/officeart/2005/8/layout/hList3"/>
    <dgm:cxn modelId="{23795BB2-74A2-4217-B2F1-A9863C797783}" srcId="{B0BC4AF8-C04D-4676-98A7-791C0F8B0B1E}" destId="{5DD1FE6E-B86A-4DAA-8F43-4B6983EF136A}" srcOrd="1" destOrd="0" parTransId="{71473CFD-0C24-4C40-9FEA-648D81CD71B7}" sibTransId="{77F870BE-D0AC-4116-B0F5-03829AEDF74D}"/>
    <dgm:cxn modelId="{AC884FC5-574E-4FFC-8F27-DB927DAC9AD6}" type="presOf" srcId="{DF9F3A7F-EBB2-4EC4-967D-E8265F50BEE6}" destId="{F0C95DD7-596E-4C1D-B779-44487899F1E9}" srcOrd="0" destOrd="0" presId="urn:microsoft.com/office/officeart/2005/8/layout/hList3"/>
    <dgm:cxn modelId="{68F22CF2-79E1-4D12-A54A-CA195C2F2BE0}" type="presParOf" srcId="{13D8E4BF-3F93-4FB8-B387-E9D4427458CF}" destId="{09F1FED5-642E-42AE-9032-A30CF40F08F6}" srcOrd="0" destOrd="0" presId="urn:microsoft.com/office/officeart/2005/8/layout/hList3"/>
    <dgm:cxn modelId="{AC74CEBF-968D-4C31-B454-DD558AE688CC}" type="presParOf" srcId="{13D8E4BF-3F93-4FB8-B387-E9D4427458CF}" destId="{EEB901C3-4CC9-40C1-AD1A-0B02A9160972}" srcOrd="1" destOrd="0" presId="urn:microsoft.com/office/officeart/2005/8/layout/hList3"/>
    <dgm:cxn modelId="{7C844712-333B-417D-B8FB-F55EF3BB4287}" type="presParOf" srcId="{EEB901C3-4CC9-40C1-AD1A-0B02A9160972}" destId="{F0C95DD7-596E-4C1D-B779-44487899F1E9}" srcOrd="0" destOrd="0" presId="urn:microsoft.com/office/officeart/2005/8/layout/hList3"/>
    <dgm:cxn modelId="{65603D8B-2436-43B5-A3F0-280C8EC40A91}" type="presParOf" srcId="{EEB901C3-4CC9-40C1-AD1A-0B02A9160972}" destId="{B3BBEC2E-13EF-4D37-B9AE-3D0F12CD61E1}" srcOrd="1" destOrd="0" presId="urn:microsoft.com/office/officeart/2005/8/layout/hList3"/>
    <dgm:cxn modelId="{5B341360-AAF1-40AC-82D5-97D1D32F67E1}" type="presParOf" srcId="{EEB901C3-4CC9-40C1-AD1A-0B02A9160972}" destId="{36D5AF50-996C-4C84-A93C-06F0CD9A6083}" srcOrd="2" destOrd="0" presId="urn:microsoft.com/office/officeart/2005/8/layout/hList3"/>
    <dgm:cxn modelId="{0085B99C-4375-4D41-B176-175CEF5D7C1B}" type="presParOf" srcId="{13D8E4BF-3F93-4FB8-B387-E9D4427458CF}" destId="{ACB971AD-EA0A-4621-9ACD-4907801A101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4639B6F9-5EFD-4E59-9C9B-A2E5FEDDE47B}"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1F87CC06-21EF-48FC-B2E3-7AF41516A7D4}">
      <dgm:prSet phldrT="[Text]"/>
      <dgm:spPr/>
      <dgm:t>
        <a:bodyPr/>
        <a:lstStyle/>
        <a:p>
          <a:endParaRPr lang="en-US" dirty="0"/>
        </a:p>
      </dgm:t>
    </dgm:pt>
    <dgm:pt modelId="{EBDFD96D-E96F-4F64-AB6C-FC1A0B2DBE9D}" type="parTrans" cxnId="{EF4D17FD-1F32-449F-8F4E-FD822B05CA52}">
      <dgm:prSet/>
      <dgm:spPr/>
      <dgm:t>
        <a:bodyPr/>
        <a:lstStyle/>
        <a:p>
          <a:endParaRPr lang="en-US"/>
        </a:p>
      </dgm:t>
    </dgm:pt>
    <dgm:pt modelId="{C79C3FD9-0F46-49B1-A799-5E4C558864D2}" type="sibTrans" cxnId="{EF4D17FD-1F32-449F-8F4E-FD822B05CA52}">
      <dgm:prSet/>
      <dgm:spPr/>
      <dgm:t>
        <a:bodyPr/>
        <a:lstStyle/>
        <a:p>
          <a:endParaRPr lang="en-US"/>
        </a:p>
      </dgm:t>
    </dgm:pt>
    <dgm:pt modelId="{F0A4C0EA-659C-4368-826B-8DE0D610AB3E}">
      <dgm:prSet phldrT="[Text]"/>
      <dgm:spPr/>
      <dgm:t>
        <a:bodyPr/>
        <a:lstStyle/>
        <a:p>
          <a:endParaRPr lang="en-US" dirty="0"/>
        </a:p>
      </dgm:t>
    </dgm:pt>
    <dgm:pt modelId="{39A19F01-7E63-4BFD-87B2-47465B2195E6}" type="parTrans" cxnId="{6C33D9A7-ADEF-4CB4-9329-802225BF8EBD}">
      <dgm:prSet/>
      <dgm:spPr/>
      <dgm:t>
        <a:bodyPr/>
        <a:lstStyle/>
        <a:p>
          <a:endParaRPr lang="en-US"/>
        </a:p>
      </dgm:t>
    </dgm:pt>
    <dgm:pt modelId="{372B3DF2-04F2-40A4-A13B-3A322564F800}" type="sibTrans" cxnId="{6C33D9A7-ADEF-4CB4-9329-802225BF8EBD}">
      <dgm:prSet/>
      <dgm:spPr/>
      <dgm:t>
        <a:bodyPr/>
        <a:lstStyle/>
        <a:p>
          <a:endParaRPr lang="en-US"/>
        </a:p>
      </dgm:t>
    </dgm:pt>
    <dgm:pt modelId="{659AFA88-9BA8-4654-80B7-3BED573DA400}" type="pres">
      <dgm:prSet presAssocID="{4639B6F9-5EFD-4E59-9C9B-A2E5FEDDE47B}" presName="cycle" presStyleCnt="0">
        <dgm:presLayoutVars>
          <dgm:dir/>
          <dgm:resizeHandles val="exact"/>
        </dgm:presLayoutVars>
      </dgm:prSet>
      <dgm:spPr/>
    </dgm:pt>
    <dgm:pt modelId="{0A7CEDAC-537D-4ED3-8E7A-17377F9D01BF}" type="pres">
      <dgm:prSet presAssocID="{1F87CC06-21EF-48FC-B2E3-7AF41516A7D4}" presName="arrow" presStyleLbl="node1" presStyleIdx="0" presStyleCnt="2">
        <dgm:presLayoutVars>
          <dgm:bulletEnabled val="1"/>
        </dgm:presLayoutVars>
      </dgm:prSet>
      <dgm:spPr/>
    </dgm:pt>
    <dgm:pt modelId="{22DDF86B-B6A9-4E3C-A012-9867A5543F54}" type="pres">
      <dgm:prSet presAssocID="{F0A4C0EA-659C-4368-826B-8DE0D610AB3E}" presName="arrow" presStyleLbl="node1" presStyleIdx="1" presStyleCnt="2">
        <dgm:presLayoutVars>
          <dgm:bulletEnabled val="1"/>
        </dgm:presLayoutVars>
      </dgm:prSet>
      <dgm:spPr/>
    </dgm:pt>
  </dgm:ptLst>
  <dgm:cxnLst>
    <dgm:cxn modelId="{1F9AA951-42B8-48D1-9F08-9905A4BE5CAF}" type="presOf" srcId="{F0A4C0EA-659C-4368-826B-8DE0D610AB3E}" destId="{22DDF86B-B6A9-4E3C-A012-9867A5543F54}" srcOrd="0" destOrd="0" presId="urn:microsoft.com/office/officeart/2005/8/layout/arrow1"/>
    <dgm:cxn modelId="{E04BC779-0341-428F-8033-6653AE33D26B}" type="presOf" srcId="{4639B6F9-5EFD-4E59-9C9B-A2E5FEDDE47B}" destId="{659AFA88-9BA8-4654-80B7-3BED573DA400}" srcOrd="0" destOrd="0" presId="urn:microsoft.com/office/officeart/2005/8/layout/arrow1"/>
    <dgm:cxn modelId="{9A43FD8F-D9A4-4CB7-87F8-540657C9197F}" type="presOf" srcId="{1F87CC06-21EF-48FC-B2E3-7AF41516A7D4}" destId="{0A7CEDAC-537D-4ED3-8E7A-17377F9D01BF}" srcOrd="0" destOrd="0" presId="urn:microsoft.com/office/officeart/2005/8/layout/arrow1"/>
    <dgm:cxn modelId="{6C33D9A7-ADEF-4CB4-9329-802225BF8EBD}" srcId="{4639B6F9-5EFD-4E59-9C9B-A2E5FEDDE47B}" destId="{F0A4C0EA-659C-4368-826B-8DE0D610AB3E}" srcOrd="1" destOrd="0" parTransId="{39A19F01-7E63-4BFD-87B2-47465B2195E6}" sibTransId="{372B3DF2-04F2-40A4-A13B-3A322564F800}"/>
    <dgm:cxn modelId="{EF4D17FD-1F32-449F-8F4E-FD822B05CA52}" srcId="{4639B6F9-5EFD-4E59-9C9B-A2E5FEDDE47B}" destId="{1F87CC06-21EF-48FC-B2E3-7AF41516A7D4}" srcOrd="0" destOrd="0" parTransId="{EBDFD96D-E96F-4F64-AB6C-FC1A0B2DBE9D}" sibTransId="{C79C3FD9-0F46-49B1-A799-5E4C558864D2}"/>
    <dgm:cxn modelId="{B982E00B-D952-46DB-B932-22F5A2617EE4}" type="presParOf" srcId="{659AFA88-9BA8-4654-80B7-3BED573DA400}" destId="{0A7CEDAC-537D-4ED3-8E7A-17377F9D01BF}" srcOrd="0" destOrd="0" presId="urn:microsoft.com/office/officeart/2005/8/layout/arrow1"/>
    <dgm:cxn modelId="{ED0C5D11-35C6-4FDE-B782-B875268996E0}" type="presParOf" srcId="{659AFA88-9BA8-4654-80B7-3BED573DA400}" destId="{22DDF86B-B6A9-4E3C-A012-9867A5543F54}"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BC25B-11A2-403D-A4DC-2ABCA7B5DA29}">
      <dsp:nvSpPr>
        <dsp:cNvPr id="0" name=""/>
        <dsp:cNvSpPr/>
      </dsp:nvSpPr>
      <dsp:spPr>
        <a:xfrm rot="5400000">
          <a:off x="4828539" y="-1725189"/>
          <a:ext cx="1397000" cy="52019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Car insurance</a:t>
          </a:r>
        </a:p>
        <a:p>
          <a:pPr marL="228600" lvl="1" indent="-228600" algn="l" defTabSz="1111250">
            <a:lnSpc>
              <a:spcPct val="90000"/>
            </a:lnSpc>
            <a:spcBef>
              <a:spcPct val="0"/>
            </a:spcBef>
            <a:spcAft>
              <a:spcPct val="15000"/>
            </a:spcAft>
            <a:buChar char="•"/>
          </a:pPr>
          <a:r>
            <a:rPr lang="en-US" sz="2500" kern="1200" dirty="0"/>
            <a:t>Tracks driving behavior, then assigns premium based on score</a:t>
          </a:r>
        </a:p>
      </dsp:txBody>
      <dsp:txXfrm rot="-5400000">
        <a:off x="2926079" y="245467"/>
        <a:ext cx="5133724" cy="1260608"/>
      </dsp:txXfrm>
    </dsp:sp>
    <dsp:sp modelId="{009D0ABD-14DB-446D-BA38-4AA01076F843}">
      <dsp:nvSpPr>
        <dsp:cNvPr id="0" name=""/>
        <dsp:cNvSpPr/>
      </dsp:nvSpPr>
      <dsp:spPr>
        <a:xfrm>
          <a:off x="0" y="2645"/>
          <a:ext cx="2926080" cy="1746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a:t>Root</a:t>
          </a:r>
        </a:p>
      </dsp:txBody>
      <dsp:txXfrm>
        <a:off x="85245" y="87890"/>
        <a:ext cx="2755590" cy="1575760"/>
      </dsp:txXfrm>
    </dsp:sp>
    <dsp:sp modelId="{E5ED6D4C-6D47-4862-9B28-EA36236665AA}">
      <dsp:nvSpPr>
        <dsp:cNvPr id="0" name=""/>
        <dsp:cNvSpPr/>
      </dsp:nvSpPr>
      <dsp:spPr>
        <a:xfrm rot="5400000">
          <a:off x="4828539" y="108373"/>
          <a:ext cx="1397000" cy="52019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Homeowners insurance</a:t>
          </a:r>
        </a:p>
        <a:p>
          <a:pPr marL="228600" lvl="1" indent="-228600" algn="l" defTabSz="1111250">
            <a:lnSpc>
              <a:spcPct val="90000"/>
            </a:lnSpc>
            <a:spcBef>
              <a:spcPct val="0"/>
            </a:spcBef>
            <a:spcAft>
              <a:spcPct val="15000"/>
            </a:spcAft>
            <a:buChar char="•"/>
          </a:pPr>
          <a:r>
            <a:rPr lang="en-US" sz="2500" kern="1200" dirty="0"/>
            <a:t>Smart home devices, loss control services, AI driven underwriting</a:t>
          </a:r>
        </a:p>
      </dsp:txBody>
      <dsp:txXfrm rot="-5400000">
        <a:off x="2926079" y="2079029"/>
        <a:ext cx="5133724" cy="1260608"/>
      </dsp:txXfrm>
    </dsp:sp>
    <dsp:sp modelId="{45128A57-4A11-4A6B-A9E7-B9244FEB9D19}">
      <dsp:nvSpPr>
        <dsp:cNvPr id="0" name=""/>
        <dsp:cNvSpPr/>
      </dsp:nvSpPr>
      <dsp:spPr>
        <a:xfrm>
          <a:off x="0" y="1836208"/>
          <a:ext cx="2926080" cy="1746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a:t>Hippo</a:t>
          </a:r>
        </a:p>
      </dsp:txBody>
      <dsp:txXfrm>
        <a:off x="85245" y="1921453"/>
        <a:ext cx="2755590" cy="1575760"/>
      </dsp:txXfrm>
    </dsp:sp>
    <dsp:sp modelId="{5C88119F-ABE1-49EC-9DA9-4850406C2FCE}">
      <dsp:nvSpPr>
        <dsp:cNvPr id="0" name=""/>
        <dsp:cNvSpPr/>
      </dsp:nvSpPr>
      <dsp:spPr>
        <a:xfrm rot="5400000">
          <a:off x="4828539" y="1941936"/>
          <a:ext cx="1397000" cy="52019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Car Insurance</a:t>
          </a:r>
        </a:p>
        <a:p>
          <a:pPr marL="228600" lvl="1" indent="-228600" algn="l" defTabSz="1111250">
            <a:lnSpc>
              <a:spcPct val="90000"/>
            </a:lnSpc>
            <a:spcBef>
              <a:spcPct val="0"/>
            </a:spcBef>
            <a:spcAft>
              <a:spcPct val="15000"/>
            </a:spcAft>
            <a:buChar char="•"/>
          </a:pPr>
          <a:r>
            <a:rPr lang="en-US" sz="2500" kern="1200" dirty="0"/>
            <a:t>Premiums assigned based on miles driven.</a:t>
          </a:r>
        </a:p>
      </dsp:txBody>
      <dsp:txXfrm rot="-5400000">
        <a:off x="2926079" y="3912592"/>
        <a:ext cx="5133724" cy="1260608"/>
      </dsp:txXfrm>
    </dsp:sp>
    <dsp:sp modelId="{AAB0B53B-5B2A-45D2-AE9E-A079CA46F195}">
      <dsp:nvSpPr>
        <dsp:cNvPr id="0" name=""/>
        <dsp:cNvSpPr/>
      </dsp:nvSpPr>
      <dsp:spPr>
        <a:xfrm>
          <a:off x="0" y="3669771"/>
          <a:ext cx="2926080" cy="1746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err="1"/>
            <a:t>Metromile</a:t>
          </a:r>
          <a:endParaRPr lang="en-US" sz="4100" kern="1200" dirty="0"/>
        </a:p>
      </dsp:txBody>
      <dsp:txXfrm>
        <a:off x="85245" y="3755016"/>
        <a:ext cx="2755590" cy="1575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FFFEB-860E-490D-B1B4-EBA13BD12401}">
      <dsp:nvSpPr>
        <dsp:cNvPr id="0" name=""/>
        <dsp:cNvSpPr/>
      </dsp:nvSpPr>
      <dsp:spPr>
        <a:xfrm>
          <a:off x="0" y="169333"/>
          <a:ext cx="8128000" cy="50799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6084EC-6665-4EC5-956E-49A59C7F5CD8}">
      <dsp:nvSpPr>
        <dsp:cNvPr id="0" name=""/>
        <dsp:cNvSpPr/>
      </dsp:nvSpPr>
      <dsp:spPr>
        <a:xfrm>
          <a:off x="800607" y="3946821"/>
          <a:ext cx="186944" cy="1869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7BE891-294C-4E7A-90A0-C3A69574C555}">
      <dsp:nvSpPr>
        <dsp:cNvPr id="0" name=""/>
        <dsp:cNvSpPr/>
      </dsp:nvSpPr>
      <dsp:spPr>
        <a:xfrm>
          <a:off x="894079" y="4040293"/>
          <a:ext cx="1064768" cy="120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58"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Idea formed</a:t>
          </a:r>
        </a:p>
      </dsp:txBody>
      <dsp:txXfrm>
        <a:off x="894079" y="4040293"/>
        <a:ext cx="1064768" cy="1209040"/>
      </dsp:txXfrm>
    </dsp:sp>
    <dsp:sp modelId="{BBFE1795-9E9D-416E-9D70-4B1E6E174BE8}">
      <dsp:nvSpPr>
        <dsp:cNvPr id="0" name=""/>
        <dsp:cNvSpPr/>
      </dsp:nvSpPr>
      <dsp:spPr>
        <a:xfrm>
          <a:off x="1812543" y="2974509"/>
          <a:ext cx="292608" cy="2926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950E49-4AE1-405C-B2BE-61E214BF4295}">
      <dsp:nvSpPr>
        <dsp:cNvPr id="0" name=""/>
        <dsp:cNvSpPr/>
      </dsp:nvSpPr>
      <dsp:spPr>
        <a:xfrm>
          <a:off x="1958847" y="3120813"/>
          <a:ext cx="1349248" cy="2128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047"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Funding from venture capitalists</a:t>
          </a:r>
        </a:p>
      </dsp:txBody>
      <dsp:txXfrm>
        <a:off x="1958847" y="3120813"/>
        <a:ext cx="1349248" cy="2128519"/>
      </dsp:txXfrm>
    </dsp:sp>
    <dsp:sp modelId="{AA6B7968-DAC7-46D4-9EE8-0EFDD78101B6}">
      <dsp:nvSpPr>
        <dsp:cNvPr id="0" name=""/>
        <dsp:cNvSpPr/>
      </dsp:nvSpPr>
      <dsp:spPr>
        <a:xfrm>
          <a:off x="3113023" y="2199301"/>
          <a:ext cx="390144" cy="390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2DA33E-B356-4C66-ABEA-31CD4FB28429}">
      <dsp:nvSpPr>
        <dsp:cNvPr id="0" name=""/>
        <dsp:cNvSpPr/>
      </dsp:nvSpPr>
      <dsp:spPr>
        <a:xfrm>
          <a:off x="3308095" y="2394373"/>
          <a:ext cx="1568704" cy="285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729"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Building book of business</a:t>
          </a:r>
        </a:p>
      </dsp:txBody>
      <dsp:txXfrm>
        <a:off x="3308095" y="2394373"/>
        <a:ext cx="1568704" cy="2854960"/>
      </dsp:txXfrm>
    </dsp:sp>
    <dsp:sp modelId="{50F3550D-869C-47B4-ACEA-0A589C20B12F}">
      <dsp:nvSpPr>
        <dsp:cNvPr id="0" name=""/>
        <dsp:cNvSpPr/>
      </dsp:nvSpPr>
      <dsp:spPr>
        <a:xfrm>
          <a:off x="4624832" y="1593765"/>
          <a:ext cx="503936" cy="5039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FF095F-D0C4-4942-944B-055D30B67A1A}">
      <dsp:nvSpPr>
        <dsp:cNvPr id="0" name=""/>
        <dsp:cNvSpPr/>
      </dsp:nvSpPr>
      <dsp:spPr>
        <a:xfrm>
          <a:off x="4876800" y="1845733"/>
          <a:ext cx="1625600" cy="340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025"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Expand to new LOBs</a:t>
          </a:r>
        </a:p>
      </dsp:txBody>
      <dsp:txXfrm>
        <a:off x="4876800" y="1845733"/>
        <a:ext cx="1625600" cy="3403600"/>
      </dsp:txXfrm>
    </dsp:sp>
    <dsp:sp modelId="{A583C79B-2812-4E3E-B9F2-DE343D503719}">
      <dsp:nvSpPr>
        <dsp:cNvPr id="0" name=""/>
        <dsp:cNvSpPr/>
      </dsp:nvSpPr>
      <dsp:spPr>
        <a:xfrm>
          <a:off x="6181343" y="1189397"/>
          <a:ext cx="642112" cy="6421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CF536A-1EBE-42E9-B02F-94514640CFCC}">
      <dsp:nvSpPr>
        <dsp:cNvPr id="0" name=""/>
        <dsp:cNvSpPr/>
      </dsp:nvSpPr>
      <dsp:spPr>
        <a:xfrm>
          <a:off x="6502399" y="1510453"/>
          <a:ext cx="1625600" cy="373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242"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Renew/write new policies</a:t>
          </a:r>
        </a:p>
      </dsp:txBody>
      <dsp:txXfrm>
        <a:off x="6502399" y="1510453"/>
        <a:ext cx="1625600" cy="3738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1FED5-642E-42AE-9032-A30CF40F08F6}">
      <dsp:nvSpPr>
        <dsp:cNvPr id="0" name=""/>
        <dsp:cNvSpPr/>
      </dsp:nvSpPr>
      <dsp:spPr>
        <a:xfrm>
          <a:off x="0" y="21333"/>
          <a:ext cx="10210800" cy="80488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Not all that Glitters is Gold</a:t>
          </a:r>
        </a:p>
      </dsp:txBody>
      <dsp:txXfrm>
        <a:off x="0" y="21333"/>
        <a:ext cx="10210800" cy="804887"/>
      </dsp:txXfrm>
    </dsp:sp>
    <dsp:sp modelId="{F0C95DD7-596E-4C1D-B779-44487899F1E9}">
      <dsp:nvSpPr>
        <dsp:cNvPr id="0" name=""/>
        <dsp:cNvSpPr/>
      </dsp:nvSpPr>
      <dsp:spPr>
        <a:xfrm>
          <a:off x="1724" y="749596"/>
          <a:ext cx="3402769" cy="43178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724" y="749596"/>
        <a:ext cx="3402769" cy="4317843"/>
      </dsp:txXfrm>
    </dsp:sp>
    <dsp:sp modelId="{B3BBEC2E-13EF-4D37-B9AE-3D0F12CD61E1}">
      <dsp:nvSpPr>
        <dsp:cNvPr id="0" name=""/>
        <dsp:cNvSpPr/>
      </dsp:nvSpPr>
      <dsp:spPr>
        <a:xfrm>
          <a:off x="3404479" y="749994"/>
          <a:ext cx="3402769" cy="43170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404479" y="749994"/>
        <a:ext cx="3402769" cy="4317049"/>
      </dsp:txXfrm>
    </dsp:sp>
    <dsp:sp modelId="{36D5AF50-996C-4C84-A93C-06F0CD9A6083}">
      <dsp:nvSpPr>
        <dsp:cNvPr id="0" name=""/>
        <dsp:cNvSpPr/>
      </dsp:nvSpPr>
      <dsp:spPr>
        <a:xfrm>
          <a:off x="6796899" y="749994"/>
          <a:ext cx="3402769" cy="43170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796899" y="749994"/>
        <a:ext cx="3402769" cy="4317049"/>
      </dsp:txXfrm>
    </dsp:sp>
    <dsp:sp modelId="{ACB971AD-EA0A-4621-9ACD-4907801A1015}">
      <dsp:nvSpPr>
        <dsp:cNvPr id="0" name=""/>
        <dsp:cNvSpPr/>
      </dsp:nvSpPr>
      <dsp:spPr>
        <a:xfrm>
          <a:off x="0" y="5076093"/>
          <a:ext cx="10210800" cy="38404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1FED5-642E-42AE-9032-A30CF40F08F6}">
      <dsp:nvSpPr>
        <dsp:cNvPr id="0" name=""/>
        <dsp:cNvSpPr/>
      </dsp:nvSpPr>
      <dsp:spPr>
        <a:xfrm>
          <a:off x="0" y="21333"/>
          <a:ext cx="10210800" cy="80488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Not all that Glitters is Gold</a:t>
          </a:r>
        </a:p>
      </dsp:txBody>
      <dsp:txXfrm>
        <a:off x="0" y="21333"/>
        <a:ext cx="10210800" cy="804887"/>
      </dsp:txXfrm>
    </dsp:sp>
    <dsp:sp modelId="{F0C95DD7-596E-4C1D-B779-44487899F1E9}">
      <dsp:nvSpPr>
        <dsp:cNvPr id="0" name=""/>
        <dsp:cNvSpPr/>
      </dsp:nvSpPr>
      <dsp:spPr>
        <a:xfrm>
          <a:off x="1724" y="749596"/>
          <a:ext cx="3402769" cy="4317843"/>
        </a:xfrm>
        <a:prstGeom prst="rect">
          <a:avLst/>
        </a:prstGeom>
        <a:blipFill rotWithShape="0">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724" y="749596"/>
        <a:ext cx="3402769" cy="4317843"/>
      </dsp:txXfrm>
    </dsp:sp>
    <dsp:sp modelId="{B3BBEC2E-13EF-4D37-B9AE-3D0F12CD61E1}">
      <dsp:nvSpPr>
        <dsp:cNvPr id="0" name=""/>
        <dsp:cNvSpPr/>
      </dsp:nvSpPr>
      <dsp:spPr>
        <a:xfrm>
          <a:off x="3404479" y="749994"/>
          <a:ext cx="3402769" cy="43170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404479" y="749994"/>
        <a:ext cx="3402769" cy="4317049"/>
      </dsp:txXfrm>
    </dsp:sp>
    <dsp:sp modelId="{36D5AF50-996C-4C84-A93C-06F0CD9A6083}">
      <dsp:nvSpPr>
        <dsp:cNvPr id="0" name=""/>
        <dsp:cNvSpPr/>
      </dsp:nvSpPr>
      <dsp:spPr>
        <a:xfrm>
          <a:off x="6796899" y="749994"/>
          <a:ext cx="3402769" cy="43170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796899" y="749994"/>
        <a:ext cx="3402769" cy="4317049"/>
      </dsp:txXfrm>
    </dsp:sp>
    <dsp:sp modelId="{ACB971AD-EA0A-4621-9ACD-4907801A1015}">
      <dsp:nvSpPr>
        <dsp:cNvPr id="0" name=""/>
        <dsp:cNvSpPr/>
      </dsp:nvSpPr>
      <dsp:spPr>
        <a:xfrm>
          <a:off x="0" y="5076093"/>
          <a:ext cx="10210800" cy="38404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1FED5-642E-42AE-9032-A30CF40F08F6}">
      <dsp:nvSpPr>
        <dsp:cNvPr id="0" name=""/>
        <dsp:cNvSpPr/>
      </dsp:nvSpPr>
      <dsp:spPr>
        <a:xfrm>
          <a:off x="0" y="21333"/>
          <a:ext cx="10210800" cy="80488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Not all that Glitters is Gold</a:t>
          </a:r>
        </a:p>
      </dsp:txBody>
      <dsp:txXfrm>
        <a:off x="0" y="21333"/>
        <a:ext cx="10210800" cy="804887"/>
      </dsp:txXfrm>
    </dsp:sp>
    <dsp:sp modelId="{F0C95DD7-596E-4C1D-B779-44487899F1E9}">
      <dsp:nvSpPr>
        <dsp:cNvPr id="0" name=""/>
        <dsp:cNvSpPr/>
      </dsp:nvSpPr>
      <dsp:spPr>
        <a:xfrm>
          <a:off x="1724" y="749596"/>
          <a:ext cx="3402769" cy="4317843"/>
        </a:xfrm>
        <a:prstGeom prst="rect">
          <a:avLst/>
        </a:prstGeom>
        <a:blipFill rotWithShape="0">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724" y="749596"/>
        <a:ext cx="3402769" cy="4317843"/>
      </dsp:txXfrm>
    </dsp:sp>
    <dsp:sp modelId="{B3BBEC2E-13EF-4D37-B9AE-3D0F12CD61E1}">
      <dsp:nvSpPr>
        <dsp:cNvPr id="0" name=""/>
        <dsp:cNvSpPr/>
      </dsp:nvSpPr>
      <dsp:spPr>
        <a:xfrm>
          <a:off x="3404479" y="749994"/>
          <a:ext cx="3402769" cy="4317049"/>
        </a:xfrm>
        <a:prstGeom prst="rect">
          <a:avLst/>
        </a:prstGeom>
        <a:blipFill rotWithShape="0">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404479" y="749994"/>
        <a:ext cx="3402769" cy="4317049"/>
      </dsp:txXfrm>
    </dsp:sp>
    <dsp:sp modelId="{36D5AF50-996C-4C84-A93C-06F0CD9A6083}">
      <dsp:nvSpPr>
        <dsp:cNvPr id="0" name=""/>
        <dsp:cNvSpPr/>
      </dsp:nvSpPr>
      <dsp:spPr>
        <a:xfrm>
          <a:off x="6796899" y="749994"/>
          <a:ext cx="3402769" cy="43170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796899" y="749994"/>
        <a:ext cx="3402769" cy="4317049"/>
      </dsp:txXfrm>
    </dsp:sp>
    <dsp:sp modelId="{ACB971AD-EA0A-4621-9ACD-4907801A1015}">
      <dsp:nvSpPr>
        <dsp:cNvPr id="0" name=""/>
        <dsp:cNvSpPr/>
      </dsp:nvSpPr>
      <dsp:spPr>
        <a:xfrm>
          <a:off x="0" y="5076093"/>
          <a:ext cx="10210800" cy="38404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1FED5-642E-42AE-9032-A30CF40F08F6}">
      <dsp:nvSpPr>
        <dsp:cNvPr id="0" name=""/>
        <dsp:cNvSpPr/>
      </dsp:nvSpPr>
      <dsp:spPr>
        <a:xfrm>
          <a:off x="0" y="21333"/>
          <a:ext cx="10210800" cy="80488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Not all that Glitters is Gold</a:t>
          </a:r>
        </a:p>
      </dsp:txBody>
      <dsp:txXfrm>
        <a:off x="0" y="21333"/>
        <a:ext cx="10210800" cy="804887"/>
      </dsp:txXfrm>
    </dsp:sp>
    <dsp:sp modelId="{F0C95DD7-596E-4C1D-B779-44487899F1E9}">
      <dsp:nvSpPr>
        <dsp:cNvPr id="0" name=""/>
        <dsp:cNvSpPr/>
      </dsp:nvSpPr>
      <dsp:spPr>
        <a:xfrm>
          <a:off x="1724" y="749596"/>
          <a:ext cx="3402769" cy="4317843"/>
        </a:xfrm>
        <a:prstGeom prst="rect">
          <a:avLst/>
        </a:prstGeom>
        <a:blipFill rotWithShape="0">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724" y="749596"/>
        <a:ext cx="3402769" cy="4317843"/>
      </dsp:txXfrm>
    </dsp:sp>
    <dsp:sp modelId="{B3BBEC2E-13EF-4D37-B9AE-3D0F12CD61E1}">
      <dsp:nvSpPr>
        <dsp:cNvPr id="0" name=""/>
        <dsp:cNvSpPr/>
      </dsp:nvSpPr>
      <dsp:spPr>
        <a:xfrm>
          <a:off x="3404479" y="749994"/>
          <a:ext cx="3402769" cy="4317049"/>
        </a:xfrm>
        <a:prstGeom prst="rect">
          <a:avLst/>
        </a:prstGeom>
        <a:blipFill rotWithShape="0">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404479" y="749994"/>
        <a:ext cx="3402769" cy="4317049"/>
      </dsp:txXfrm>
    </dsp:sp>
    <dsp:sp modelId="{36D5AF50-996C-4C84-A93C-06F0CD9A6083}">
      <dsp:nvSpPr>
        <dsp:cNvPr id="0" name=""/>
        <dsp:cNvSpPr/>
      </dsp:nvSpPr>
      <dsp:spPr>
        <a:xfrm>
          <a:off x="6796899" y="749994"/>
          <a:ext cx="3402769" cy="4317049"/>
        </a:xfrm>
        <a:prstGeom prst="rect">
          <a:avLst/>
        </a:prstGeom>
        <a:blipFill rotWithShape="0">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796899" y="749994"/>
        <a:ext cx="3402769" cy="4317049"/>
      </dsp:txXfrm>
    </dsp:sp>
    <dsp:sp modelId="{ACB971AD-EA0A-4621-9ACD-4907801A1015}">
      <dsp:nvSpPr>
        <dsp:cNvPr id="0" name=""/>
        <dsp:cNvSpPr/>
      </dsp:nvSpPr>
      <dsp:spPr>
        <a:xfrm>
          <a:off x="0" y="5076093"/>
          <a:ext cx="10210800" cy="38404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1FED5-642E-42AE-9032-A30CF40F08F6}">
      <dsp:nvSpPr>
        <dsp:cNvPr id="0" name=""/>
        <dsp:cNvSpPr/>
      </dsp:nvSpPr>
      <dsp:spPr>
        <a:xfrm>
          <a:off x="0" y="21333"/>
          <a:ext cx="10210800" cy="80488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Not all that Glitters is Gold</a:t>
          </a:r>
        </a:p>
      </dsp:txBody>
      <dsp:txXfrm>
        <a:off x="0" y="21333"/>
        <a:ext cx="10210800" cy="804887"/>
      </dsp:txXfrm>
    </dsp:sp>
    <dsp:sp modelId="{F0C95DD7-596E-4C1D-B779-44487899F1E9}">
      <dsp:nvSpPr>
        <dsp:cNvPr id="0" name=""/>
        <dsp:cNvSpPr/>
      </dsp:nvSpPr>
      <dsp:spPr>
        <a:xfrm>
          <a:off x="1724" y="749596"/>
          <a:ext cx="3402769" cy="4317843"/>
        </a:xfrm>
        <a:prstGeom prst="rect">
          <a:avLst/>
        </a:prstGeom>
        <a:blipFill rotWithShape="0">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724" y="749596"/>
        <a:ext cx="3402769" cy="4317843"/>
      </dsp:txXfrm>
    </dsp:sp>
    <dsp:sp modelId="{B3BBEC2E-13EF-4D37-B9AE-3D0F12CD61E1}">
      <dsp:nvSpPr>
        <dsp:cNvPr id="0" name=""/>
        <dsp:cNvSpPr/>
      </dsp:nvSpPr>
      <dsp:spPr>
        <a:xfrm>
          <a:off x="3404479" y="749994"/>
          <a:ext cx="3402769" cy="4317049"/>
        </a:xfrm>
        <a:prstGeom prst="rect">
          <a:avLst/>
        </a:prstGeom>
        <a:blipFill rotWithShape="0">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404479" y="749994"/>
        <a:ext cx="3402769" cy="4317049"/>
      </dsp:txXfrm>
    </dsp:sp>
    <dsp:sp modelId="{36D5AF50-996C-4C84-A93C-06F0CD9A6083}">
      <dsp:nvSpPr>
        <dsp:cNvPr id="0" name=""/>
        <dsp:cNvSpPr/>
      </dsp:nvSpPr>
      <dsp:spPr>
        <a:xfrm>
          <a:off x="6796899" y="749994"/>
          <a:ext cx="3402769" cy="4317049"/>
        </a:xfrm>
        <a:prstGeom prst="rect">
          <a:avLst/>
        </a:prstGeom>
        <a:blipFill rotWithShape="0">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796899" y="749994"/>
        <a:ext cx="3402769" cy="4317049"/>
      </dsp:txXfrm>
    </dsp:sp>
    <dsp:sp modelId="{ACB971AD-EA0A-4621-9ACD-4907801A1015}">
      <dsp:nvSpPr>
        <dsp:cNvPr id="0" name=""/>
        <dsp:cNvSpPr/>
      </dsp:nvSpPr>
      <dsp:spPr>
        <a:xfrm>
          <a:off x="0" y="5076093"/>
          <a:ext cx="10210800" cy="38404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CEDAC-537D-4ED3-8E7A-17377F9D01BF}">
      <dsp:nvSpPr>
        <dsp:cNvPr id="0" name=""/>
        <dsp:cNvSpPr/>
      </dsp:nvSpPr>
      <dsp:spPr>
        <a:xfrm rot="16200000">
          <a:off x="447" y="88680"/>
          <a:ext cx="5121666" cy="5121666"/>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rot="5400000">
        <a:off x="896740" y="1369095"/>
        <a:ext cx="4225374" cy="2560833"/>
      </dsp:txXfrm>
    </dsp:sp>
    <dsp:sp modelId="{22DDF86B-B6A9-4E3C-A012-9867A5543F54}">
      <dsp:nvSpPr>
        <dsp:cNvPr id="0" name=""/>
        <dsp:cNvSpPr/>
      </dsp:nvSpPr>
      <dsp:spPr>
        <a:xfrm rot="5400000">
          <a:off x="5636012" y="88680"/>
          <a:ext cx="5121666" cy="5121666"/>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rot="-5400000">
        <a:off x="5636013" y="1369097"/>
        <a:ext cx="4225374" cy="256083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D83C11-4488-42FF-A1E9-28A1F2EEF3BE}" type="datetimeFigureOut">
              <a:rPr lang="en-US" smtClean="0"/>
              <a:t>3/22/2022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0DC927-7176-430E-B7CC-F5C6A056902D}" type="slidenum">
              <a:rPr lang="en-US" smtClean="0"/>
              <a:t>‹#›</a:t>
            </a:fld>
            <a:endParaRPr lang="en-US"/>
          </a:p>
        </p:txBody>
      </p:sp>
    </p:spTree>
    <p:extLst>
      <p:ext uri="{BB962C8B-B14F-4D97-AF65-F5344CB8AC3E}">
        <p14:creationId xmlns:p14="http://schemas.microsoft.com/office/powerpoint/2010/main" val="1544121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0DC927-7176-430E-B7CC-F5C6A056902D}" type="slidenum">
              <a:rPr lang="en-US" smtClean="0"/>
              <a:t>2</a:t>
            </a:fld>
            <a:endParaRPr lang="en-US"/>
          </a:p>
        </p:txBody>
      </p:sp>
    </p:spTree>
    <p:extLst>
      <p:ext uri="{BB962C8B-B14F-4D97-AF65-F5344CB8AC3E}">
        <p14:creationId xmlns:p14="http://schemas.microsoft.com/office/powerpoint/2010/main" val="326046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hippo</a:t>
            </a:r>
          </a:p>
        </p:txBody>
      </p:sp>
      <p:sp>
        <p:nvSpPr>
          <p:cNvPr id="4" name="Slide Number Placeholder 3"/>
          <p:cNvSpPr>
            <a:spLocks noGrp="1"/>
          </p:cNvSpPr>
          <p:nvPr>
            <p:ph type="sldNum" sz="quarter" idx="10"/>
          </p:nvPr>
        </p:nvSpPr>
        <p:spPr/>
        <p:txBody>
          <a:bodyPr/>
          <a:lstStyle/>
          <a:p>
            <a:fld id="{610DC927-7176-430E-B7CC-F5C6A056902D}" type="slidenum">
              <a:rPr lang="en-US" smtClean="0"/>
              <a:t>12</a:t>
            </a:fld>
            <a:endParaRPr lang="en-US"/>
          </a:p>
        </p:txBody>
      </p:sp>
    </p:spTree>
    <p:extLst>
      <p:ext uri="{BB962C8B-B14F-4D97-AF65-F5344CB8AC3E}">
        <p14:creationId xmlns:p14="http://schemas.microsoft.com/office/powerpoint/2010/main" val="1891093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Gohealth</a:t>
            </a:r>
            <a:r>
              <a:rPr lang="en-US" dirty="0"/>
              <a:t>. </a:t>
            </a:r>
            <a:r>
              <a:rPr lang="en-US" sz="1200" kern="1200" dirty="0">
                <a:solidFill>
                  <a:schemeClr val="tx1"/>
                </a:solidFill>
                <a:effectLst/>
                <a:latin typeface="+mn-lt"/>
                <a:ea typeface="+mn-ea"/>
                <a:cs typeface="+mn-cs"/>
              </a:rPr>
              <a:t>As you can see, they share one thing in common. Their stock price is plummeting.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All of these companies had a promising start. Many of their IPOs opened much higher than expected. However, this is pretty typical of the market, especially</a:t>
            </a:r>
            <a:r>
              <a:rPr lang="en-US" sz="1200" kern="1200" baseline="0" dirty="0">
                <a:solidFill>
                  <a:schemeClr val="tx1"/>
                </a:solidFill>
                <a:effectLst/>
                <a:latin typeface="+mn-lt"/>
                <a:ea typeface="+mn-ea"/>
                <a:cs typeface="+mn-cs"/>
              </a:rPr>
              <a:t> for companies as touted as these</a:t>
            </a:r>
            <a:r>
              <a:rPr lang="en-US" sz="1200" kern="1200" dirty="0">
                <a:solidFill>
                  <a:schemeClr val="tx1"/>
                </a:solidFill>
                <a:effectLst/>
                <a:latin typeface="+mn-lt"/>
                <a:ea typeface="+mn-ea"/>
                <a:cs typeface="+mn-cs"/>
              </a:rPr>
              <a:t>. This</a:t>
            </a:r>
            <a:r>
              <a:rPr lang="en-US" sz="1200" kern="1200" baseline="0" dirty="0">
                <a:solidFill>
                  <a:schemeClr val="tx1"/>
                </a:solidFill>
                <a:effectLst/>
                <a:latin typeface="+mn-lt"/>
                <a:ea typeface="+mn-ea"/>
                <a:cs typeface="+mn-cs"/>
              </a:rPr>
              <a:t> is referred to as a market anomaly, and is taught on exam IFM.</a:t>
            </a:r>
            <a:r>
              <a:rPr lang="en-US" sz="1200" kern="1200" dirty="0">
                <a:solidFill>
                  <a:schemeClr val="tx1"/>
                </a:solidFill>
                <a:effectLst/>
                <a:latin typeface="+mn-lt"/>
                <a:ea typeface="+mn-ea"/>
                <a:cs typeface="+mn-cs"/>
              </a:rPr>
              <a:t> IPO's are usually Overvalued and begin to plateau the</a:t>
            </a:r>
            <a:r>
              <a:rPr lang="en-US" sz="1200" kern="1200" baseline="0" dirty="0">
                <a:solidFill>
                  <a:schemeClr val="tx1"/>
                </a:solidFill>
                <a:effectLst/>
                <a:latin typeface="+mn-lt"/>
                <a:ea typeface="+mn-ea"/>
                <a:cs typeface="+mn-cs"/>
              </a:rPr>
              <a:t> weeks after the initial opening</a:t>
            </a:r>
            <a:r>
              <a:rPr lang="en-US" sz="1200" kern="1200" dirty="0">
                <a:solidFill>
                  <a:schemeClr val="tx1"/>
                </a:solidFill>
                <a:effectLst/>
                <a:latin typeface="+mn-lt"/>
                <a:ea typeface="+mn-ea"/>
                <a:cs typeface="+mn-cs"/>
              </a:rPr>
              <a:t>. However, we</a:t>
            </a:r>
            <a:r>
              <a:rPr lang="en-US" sz="1200" kern="1200" baseline="0" dirty="0">
                <a:solidFill>
                  <a:schemeClr val="tx1"/>
                </a:solidFill>
                <a:effectLst/>
                <a:latin typeface="+mn-lt"/>
                <a:ea typeface="+mn-ea"/>
                <a:cs typeface="+mn-cs"/>
              </a:rPr>
              <a:t> have seen a universal drop in the whole </a:t>
            </a:r>
            <a:r>
              <a:rPr lang="en-US" sz="1200" kern="1200" baseline="0" dirty="0" err="1">
                <a:solidFill>
                  <a:schemeClr val="tx1"/>
                </a:solidFill>
                <a:effectLst/>
                <a:latin typeface="+mn-lt"/>
                <a:ea typeface="+mn-ea"/>
                <a:cs typeface="+mn-cs"/>
              </a:rPr>
              <a:t>insurtech</a:t>
            </a:r>
            <a:r>
              <a:rPr lang="en-US" sz="1200" kern="1200" baseline="0" dirty="0">
                <a:solidFill>
                  <a:schemeClr val="tx1"/>
                </a:solidFill>
                <a:effectLst/>
                <a:latin typeface="+mn-lt"/>
                <a:ea typeface="+mn-ea"/>
                <a:cs typeface="+mn-cs"/>
              </a:rPr>
              <a:t> market</a:t>
            </a:r>
            <a:r>
              <a:rPr lang="en-US" sz="1200" kern="1200" dirty="0">
                <a:solidFill>
                  <a:schemeClr val="tx1"/>
                </a:solidFill>
                <a:effectLst/>
                <a:latin typeface="+mn-lt"/>
                <a:ea typeface="+mn-ea"/>
                <a:cs typeface="+mn-cs"/>
              </a:rPr>
              <a:t>. To explore deeper why insurtechs have seen such poor results, we will take</a:t>
            </a:r>
            <a:r>
              <a:rPr lang="en-US" sz="1200" kern="1200" baseline="0" dirty="0">
                <a:solidFill>
                  <a:schemeClr val="tx1"/>
                </a:solidFill>
                <a:effectLst/>
                <a:latin typeface="+mn-lt"/>
                <a:ea typeface="+mn-ea"/>
                <a:cs typeface="+mn-cs"/>
              </a:rPr>
              <a:t> a look at</a:t>
            </a:r>
            <a:r>
              <a:rPr lang="en-US" sz="1200" kern="1200" dirty="0">
                <a:solidFill>
                  <a:schemeClr val="tx1"/>
                </a:solidFill>
                <a:effectLst/>
                <a:latin typeface="+mn-lt"/>
                <a:ea typeface="+mn-ea"/>
                <a:cs typeface="+mn-cs"/>
              </a:rPr>
              <a:t> lemonade, which is the top </a:t>
            </a:r>
            <a:r>
              <a:rPr lang="en-US" sz="1200" kern="1200" dirty="0" err="1">
                <a:solidFill>
                  <a:schemeClr val="tx1"/>
                </a:solidFill>
                <a:effectLst/>
                <a:latin typeface="+mn-lt"/>
                <a:ea typeface="+mn-ea"/>
                <a:cs typeface="+mn-cs"/>
              </a:rPr>
              <a:t>insurtech</a:t>
            </a:r>
            <a:r>
              <a:rPr lang="en-US" sz="1200" kern="1200" baseline="0" dirty="0">
                <a:solidFill>
                  <a:schemeClr val="tx1"/>
                </a:solidFill>
                <a:effectLst/>
                <a:latin typeface="+mn-lt"/>
                <a:ea typeface="+mn-ea"/>
                <a:cs typeface="+mn-cs"/>
              </a:rPr>
              <a:t> for renters insurance.</a:t>
            </a:r>
            <a:endParaRPr lang="en-US" dirty="0"/>
          </a:p>
        </p:txBody>
      </p:sp>
      <p:sp>
        <p:nvSpPr>
          <p:cNvPr id="4" name="Slide Number Placeholder 3"/>
          <p:cNvSpPr>
            <a:spLocks noGrp="1"/>
          </p:cNvSpPr>
          <p:nvPr>
            <p:ph type="sldNum" sz="quarter" idx="10"/>
          </p:nvPr>
        </p:nvSpPr>
        <p:spPr/>
        <p:txBody>
          <a:bodyPr/>
          <a:lstStyle/>
          <a:p>
            <a:fld id="{610DC927-7176-430E-B7CC-F5C6A056902D}" type="slidenum">
              <a:rPr lang="en-US" smtClean="0"/>
              <a:t>13</a:t>
            </a:fld>
            <a:endParaRPr lang="en-US"/>
          </a:p>
        </p:txBody>
      </p:sp>
    </p:spTree>
    <p:extLst>
      <p:ext uri="{BB962C8B-B14F-4D97-AF65-F5344CB8AC3E}">
        <p14:creationId xmlns:p14="http://schemas.microsoft.com/office/powerpoint/2010/main" val="1670622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Julian has established, Insurtechs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 still seeing incredible growth, and lemonade is</a:t>
            </a:r>
            <a:r>
              <a:rPr lang="en-US" sz="1200" kern="1200" baseline="0" dirty="0">
                <a:solidFill>
                  <a:schemeClr val="tx1"/>
                </a:solidFill>
                <a:effectLst/>
                <a:latin typeface="+mn-lt"/>
                <a:ea typeface="+mn-ea"/>
                <a:cs typeface="+mn-cs"/>
              </a:rPr>
              <a:t> a prime example of that</a:t>
            </a:r>
            <a:r>
              <a:rPr lang="en-US" sz="1200" kern="1200" dirty="0">
                <a:solidFill>
                  <a:schemeClr val="tx1"/>
                </a:solidFill>
                <a:effectLst/>
                <a:latin typeface="+mn-lt"/>
                <a:ea typeface="+mn-ea"/>
                <a:cs typeface="+mn-cs"/>
              </a:rPr>
              <a:t>. A 43% increase in customers 78% increase in in force premium and 100% increase in total revenue, Lemonade has had no problem building their book of business. These accomplishments are due in large part to their aggressive growth strategy. Lemonade has made it very clear in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their Q4 shareholder letter that they intend to grow and diversify their book of business. Their goal is to take up more market share and expand their book of business to new products to not only renter's assurance, but homeowners insurance and pet insurance. They want to create a platform where all individual insurance needs are met by them, which would totally streamline insurance for individuals.</a:t>
            </a:r>
            <a:endParaRPr lang="en-US" dirty="0"/>
          </a:p>
          <a:p>
            <a:endParaRPr lang="en-US" dirty="0"/>
          </a:p>
          <a:p>
            <a:endParaRPr lang="en-US" dirty="0"/>
          </a:p>
          <a:p>
            <a:endParaRPr lang="en-US" dirty="0"/>
          </a:p>
          <a:p>
            <a:endParaRPr lang="en-US" dirty="0"/>
          </a:p>
          <a:p>
            <a:endParaRPr lang="en-US" dirty="0"/>
          </a:p>
          <a:p>
            <a:r>
              <a:rPr lang="en-US" dirty="0"/>
              <a:t>Quote</a:t>
            </a:r>
            <a:r>
              <a:rPr lang="en-US" baseline="0" dirty="0"/>
              <a:t> from Q4 shareholder letter “</a:t>
            </a:r>
            <a:r>
              <a:rPr lang="en-US" sz="1200" b="0" i="0" u="none" strike="noStrike" kern="1200" baseline="0" dirty="0">
                <a:solidFill>
                  <a:schemeClr val="tx1"/>
                </a:solidFill>
                <a:latin typeface="+mn-lt"/>
                <a:ea typeface="+mn-ea"/>
                <a:cs typeface="+mn-cs"/>
              </a:rPr>
              <a:t>2021 was a very productive year for us, and we ended it materially larger,</a:t>
            </a:r>
          </a:p>
          <a:p>
            <a:r>
              <a:rPr lang="en-US" sz="1200" b="0" i="0" u="none" strike="noStrike" kern="1200" baseline="0" dirty="0">
                <a:solidFill>
                  <a:schemeClr val="tx1"/>
                </a:solidFill>
                <a:latin typeface="+mn-lt"/>
                <a:ea typeface="+mn-ea"/>
                <a:cs typeface="+mn-cs"/>
              </a:rPr>
              <a:t>more diversified, and strategically stronger than ever”. </a:t>
            </a:r>
            <a:r>
              <a:rPr lang="en-US" dirty="0"/>
              <a:t>Projected</a:t>
            </a:r>
            <a:r>
              <a:rPr lang="en-US" baseline="0" dirty="0"/>
              <a:t> growth sustained into year 2022</a:t>
            </a:r>
          </a:p>
          <a:p>
            <a:endParaRPr lang="en-US" baseline="0" dirty="0"/>
          </a:p>
          <a:p>
            <a:r>
              <a:rPr lang="en-US" b="1" baseline="0" dirty="0"/>
              <a:t>Check rate filings. Did they apply for rate increase?</a:t>
            </a:r>
          </a:p>
          <a:p>
            <a:endParaRPr lang="en-US" baseline="0" dirty="0"/>
          </a:p>
          <a:p>
            <a:r>
              <a:rPr lang="en-US" baseline="0" dirty="0"/>
              <a:t>Define</a:t>
            </a:r>
          </a:p>
          <a:p>
            <a:r>
              <a:rPr lang="en-US" baseline="0" dirty="0"/>
              <a:t>Examples</a:t>
            </a:r>
          </a:p>
          <a:p>
            <a:r>
              <a:rPr lang="en-US" baseline="0" dirty="0"/>
              <a:t>   what problems do they solve?</a:t>
            </a:r>
          </a:p>
          <a:p>
            <a:r>
              <a:rPr lang="en-US" dirty="0"/>
              <a:t>Time</a:t>
            </a:r>
            <a:r>
              <a:rPr lang="en-US" baseline="0" dirty="0"/>
              <a:t>line</a:t>
            </a:r>
          </a:p>
          <a:p>
            <a:r>
              <a:rPr lang="en-US" baseline="0" dirty="0"/>
              <a:t>     Growth</a:t>
            </a:r>
          </a:p>
          <a:p>
            <a:r>
              <a:rPr lang="en-US" baseline="0" dirty="0"/>
              <a:t>     Historical Context</a:t>
            </a:r>
          </a:p>
          <a:p>
            <a:r>
              <a:rPr lang="en-US" baseline="0" dirty="0"/>
              <a:t>Transition to bleak present</a:t>
            </a:r>
          </a:p>
          <a:p>
            <a:endParaRPr lang="en-US" baseline="0" dirty="0"/>
          </a:p>
          <a:p>
            <a:r>
              <a:rPr lang="en-US" baseline="0" dirty="0"/>
              <a:t>What tech improvements have big insurance companies made?</a:t>
            </a:r>
          </a:p>
          <a:p>
            <a:r>
              <a:rPr lang="en-US" baseline="0" dirty="0"/>
              <a:t>    Do they now have the same capabilities as insurtechs?</a:t>
            </a:r>
            <a:endParaRPr lang="en-US" dirty="0"/>
          </a:p>
        </p:txBody>
      </p:sp>
      <p:sp>
        <p:nvSpPr>
          <p:cNvPr id="4" name="Slide Number Placeholder 3"/>
          <p:cNvSpPr>
            <a:spLocks noGrp="1"/>
          </p:cNvSpPr>
          <p:nvPr>
            <p:ph type="sldNum" sz="quarter" idx="10"/>
          </p:nvPr>
        </p:nvSpPr>
        <p:spPr/>
        <p:txBody>
          <a:bodyPr/>
          <a:lstStyle/>
          <a:p>
            <a:fld id="{610DC927-7176-430E-B7CC-F5C6A056902D}" type="slidenum">
              <a:rPr lang="en-US" smtClean="0"/>
              <a:t>15</a:t>
            </a:fld>
            <a:endParaRPr lang="en-US"/>
          </a:p>
        </p:txBody>
      </p:sp>
    </p:spTree>
    <p:extLst>
      <p:ext uri="{BB962C8B-B14F-4D97-AF65-F5344CB8AC3E}">
        <p14:creationId xmlns:p14="http://schemas.microsoft.com/office/powerpoint/2010/main" val="1814409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saw</a:t>
            </a:r>
            <a:r>
              <a:rPr lang="en-US" baseline="0" dirty="0"/>
              <a:t> in their stock price, they may be growing at an incredible rate, but that doesn’t necessarily mean that everything Is going great.</a:t>
            </a:r>
            <a:endParaRPr lang="en-US" dirty="0"/>
          </a:p>
        </p:txBody>
      </p:sp>
      <p:sp>
        <p:nvSpPr>
          <p:cNvPr id="4" name="Slide Number Placeholder 3"/>
          <p:cNvSpPr>
            <a:spLocks noGrp="1"/>
          </p:cNvSpPr>
          <p:nvPr>
            <p:ph type="sldNum" sz="quarter" idx="10"/>
          </p:nvPr>
        </p:nvSpPr>
        <p:spPr/>
        <p:txBody>
          <a:bodyPr/>
          <a:lstStyle/>
          <a:p>
            <a:fld id="{610DC927-7176-430E-B7CC-F5C6A056902D}" type="slidenum">
              <a:rPr lang="en-US" smtClean="0"/>
              <a:t>16</a:t>
            </a:fld>
            <a:endParaRPr lang="en-US"/>
          </a:p>
        </p:txBody>
      </p:sp>
    </p:spTree>
    <p:extLst>
      <p:ext uri="{BB962C8B-B14F-4D97-AF65-F5344CB8AC3E}">
        <p14:creationId xmlns:p14="http://schemas.microsoft.com/office/powerpoint/2010/main" val="4286606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a:t>
            </a:r>
            <a:r>
              <a:rPr lang="en-US" sz="1200" kern="1200" baseline="0" dirty="0">
                <a:solidFill>
                  <a:schemeClr val="tx1"/>
                </a:solidFill>
                <a:effectLst/>
                <a:latin typeface="+mn-lt"/>
                <a:ea typeface="+mn-ea"/>
                <a:cs typeface="+mn-cs"/>
              </a:rPr>
              <a:t> their premiums are growing, so are their losses</a:t>
            </a:r>
            <a:r>
              <a:rPr lang="en-US" sz="1200" kern="1200" dirty="0">
                <a:solidFill>
                  <a:schemeClr val="tx1"/>
                </a:solidFill>
                <a:effectLst/>
                <a:latin typeface="+mn-lt"/>
                <a:ea typeface="+mn-ea"/>
                <a:cs typeface="+mn-cs"/>
              </a:rPr>
              <a:t>. Taking a look at their financials, we can see that their loss and LA E ratio has jumped to 93.3% this past year. They attribute this high loss ratio to their new products.</a:t>
            </a:r>
            <a:r>
              <a:rPr lang="en-US" sz="1200" kern="1200" baseline="0" dirty="0">
                <a:solidFill>
                  <a:schemeClr val="tx1"/>
                </a:solidFill>
                <a:effectLst/>
                <a:latin typeface="+mn-lt"/>
                <a:ea typeface="+mn-ea"/>
                <a:cs typeface="+mn-cs"/>
              </a:rPr>
              <a:t> This is not unusual for insurers. Similar to how a business initially operates at a loss in hopes of turning a profit later on.</a:t>
            </a:r>
            <a:r>
              <a:rPr lang="en-US" sz="1200" kern="1200" dirty="0">
                <a:solidFill>
                  <a:schemeClr val="tx1"/>
                </a:solidFill>
                <a:effectLst/>
                <a:latin typeface="+mn-lt"/>
                <a:ea typeface="+mn-ea"/>
                <a:cs typeface="+mn-cs"/>
              </a:rPr>
              <a:t> However it does not take away the fact that they are Seeing far too many losses in their current book</a:t>
            </a:r>
            <a:endParaRPr lang="en-US" dirty="0"/>
          </a:p>
        </p:txBody>
      </p:sp>
      <p:sp>
        <p:nvSpPr>
          <p:cNvPr id="4" name="Slide Number Placeholder 3"/>
          <p:cNvSpPr>
            <a:spLocks noGrp="1"/>
          </p:cNvSpPr>
          <p:nvPr>
            <p:ph type="sldNum" sz="quarter" idx="10"/>
          </p:nvPr>
        </p:nvSpPr>
        <p:spPr/>
        <p:txBody>
          <a:bodyPr/>
          <a:lstStyle/>
          <a:p>
            <a:fld id="{610DC927-7176-430E-B7CC-F5C6A056902D}" type="slidenum">
              <a:rPr lang="en-US" smtClean="0"/>
              <a:t>17</a:t>
            </a:fld>
            <a:endParaRPr lang="en-US"/>
          </a:p>
        </p:txBody>
      </p:sp>
    </p:spTree>
    <p:extLst>
      <p:ext uri="{BB962C8B-B14F-4D97-AF65-F5344CB8AC3E}">
        <p14:creationId xmlns:p14="http://schemas.microsoft.com/office/powerpoint/2010/main" val="2186542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They're underwriting profit is seeing similar problems. 2020 actually saw some profit, but quickly went back down in 2021. </a:t>
            </a:r>
            <a:endParaRPr lang="en-US" dirty="0"/>
          </a:p>
        </p:txBody>
      </p:sp>
      <p:sp>
        <p:nvSpPr>
          <p:cNvPr id="4" name="Slide Number Placeholder 3"/>
          <p:cNvSpPr>
            <a:spLocks noGrp="1"/>
          </p:cNvSpPr>
          <p:nvPr>
            <p:ph type="sldNum" sz="quarter" idx="10"/>
          </p:nvPr>
        </p:nvSpPr>
        <p:spPr/>
        <p:txBody>
          <a:bodyPr/>
          <a:lstStyle/>
          <a:p>
            <a:fld id="{610DC927-7176-430E-B7CC-F5C6A056902D}" type="slidenum">
              <a:rPr lang="en-US" smtClean="0"/>
              <a:t>18</a:t>
            </a:fld>
            <a:endParaRPr lang="en-US"/>
          </a:p>
        </p:txBody>
      </p:sp>
    </p:spTree>
    <p:extLst>
      <p:ext uri="{BB962C8B-B14F-4D97-AF65-F5344CB8AC3E}">
        <p14:creationId xmlns:p14="http://schemas.microsoft.com/office/powerpoint/2010/main" val="1423747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 the combined ratio, which is one of the most important metrics for profitability, continues to rise. With such high losses, One can't help but wonder how they manage to stay in business. This is where proper actual reserving comes in handy</a:t>
            </a:r>
            <a:endParaRPr lang="en-US" dirty="0"/>
          </a:p>
        </p:txBody>
      </p:sp>
      <p:sp>
        <p:nvSpPr>
          <p:cNvPr id="4" name="Slide Number Placeholder 3"/>
          <p:cNvSpPr>
            <a:spLocks noGrp="1"/>
          </p:cNvSpPr>
          <p:nvPr>
            <p:ph type="sldNum" sz="quarter" idx="10"/>
          </p:nvPr>
        </p:nvSpPr>
        <p:spPr/>
        <p:txBody>
          <a:bodyPr/>
          <a:lstStyle/>
          <a:p>
            <a:fld id="{610DC927-7176-430E-B7CC-F5C6A056902D}" type="slidenum">
              <a:rPr lang="en-US" smtClean="0"/>
              <a:t>19</a:t>
            </a:fld>
            <a:endParaRPr lang="en-US"/>
          </a:p>
        </p:txBody>
      </p:sp>
    </p:spTree>
    <p:extLst>
      <p:ext uri="{BB962C8B-B14F-4D97-AF65-F5344CB8AC3E}">
        <p14:creationId xmlns:p14="http://schemas.microsoft.com/office/powerpoint/2010/main" val="604953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the students, here at pinnacle we recently ended our actuarial opinion season. Every year on March 1st Insurance companies must receive a statement of actuarial opinion that confirms if the insurance company has enough in their reserves for</a:t>
            </a:r>
            <a:r>
              <a:rPr lang="en-US" sz="1200" kern="1200" baseline="0" dirty="0">
                <a:solidFill>
                  <a:schemeClr val="tx1"/>
                </a:solidFill>
                <a:effectLst/>
                <a:latin typeface="+mn-lt"/>
                <a:ea typeface="+mn-ea"/>
                <a:cs typeface="+mn-cs"/>
              </a:rPr>
              <a:t> e</a:t>
            </a:r>
            <a:r>
              <a:rPr lang="en-US" sz="1200" kern="1200" dirty="0">
                <a:solidFill>
                  <a:schemeClr val="tx1"/>
                </a:solidFill>
                <a:effectLst/>
                <a:latin typeface="+mn-lt"/>
                <a:ea typeface="+mn-ea"/>
                <a:cs typeface="+mn-cs"/>
              </a:rPr>
              <a:t>xpected losses.</a:t>
            </a:r>
            <a:endParaRPr lang="en-US" dirty="0"/>
          </a:p>
        </p:txBody>
      </p:sp>
      <p:sp>
        <p:nvSpPr>
          <p:cNvPr id="4" name="Slide Number Placeholder 3"/>
          <p:cNvSpPr>
            <a:spLocks noGrp="1"/>
          </p:cNvSpPr>
          <p:nvPr>
            <p:ph type="sldNum" sz="quarter" idx="10"/>
          </p:nvPr>
        </p:nvSpPr>
        <p:spPr/>
        <p:txBody>
          <a:bodyPr/>
          <a:lstStyle/>
          <a:p>
            <a:fld id="{610DC927-7176-430E-B7CC-F5C6A056902D}" type="slidenum">
              <a:rPr lang="en-US" smtClean="0"/>
              <a:t>20</a:t>
            </a:fld>
            <a:endParaRPr lang="en-US"/>
          </a:p>
        </p:txBody>
      </p:sp>
    </p:spTree>
    <p:extLst>
      <p:ext uri="{BB962C8B-B14F-4D97-AF65-F5344CB8AC3E}">
        <p14:creationId xmlns:p14="http://schemas.microsoft.com/office/powerpoint/2010/main" val="1757541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actuaries, we use key ratios to determine the quality of their reserves. Risk based capital is a key metric that indicates the required surplus. Surplus refers</a:t>
            </a:r>
            <a:r>
              <a:rPr lang="en-US" sz="1200" kern="1200" baseline="0" dirty="0">
                <a:solidFill>
                  <a:schemeClr val="tx1"/>
                </a:solidFill>
                <a:effectLst/>
                <a:latin typeface="+mn-lt"/>
                <a:ea typeface="+mn-ea"/>
                <a:cs typeface="+mn-cs"/>
              </a:rPr>
              <a:t> to shareholder surplus that you might’ve heard from accounting classes. </a:t>
            </a:r>
            <a:r>
              <a:rPr lang="en-US" sz="1200" kern="1200" dirty="0">
                <a:solidFill>
                  <a:schemeClr val="tx1"/>
                </a:solidFill>
                <a:effectLst/>
                <a:latin typeface="+mn-lt"/>
                <a:ea typeface="+mn-ea"/>
                <a:cs typeface="+mn-cs"/>
              </a:rPr>
              <a:t>RBC is a</a:t>
            </a:r>
            <a:r>
              <a:rPr lang="en-US" sz="1200" kern="1200" baseline="0" dirty="0">
                <a:solidFill>
                  <a:schemeClr val="tx1"/>
                </a:solidFill>
                <a:effectLst/>
                <a:latin typeface="+mn-lt"/>
                <a:ea typeface="+mn-ea"/>
                <a:cs typeface="+mn-cs"/>
              </a:rPr>
              <a:t> mixture of Lemonade’s risk, the asset risk (risk of default or decrease in value of assets), interest rate risk (risk of interest rate changing during policy period), and insurance risk (risk of mispricing products)</a:t>
            </a:r>
            <a:r>
              <a:rPr lang="en-US" sz="1200" kern="1200" dirty="0">
                <a:solidFill>
                  <a:schemeClr val="tx1"/>
                </a:solidFill>
                <a:effectLst/>
                <a:latin typeface="+mn-lt"/>
                <a:ea typeface="+mn-ea"/>
                <a:cs typeface="+mn-cs"/>
              </a:rPr>
              <a:t>. This value is their risk based capital. We use this value to determine</a:t>
            </a:r>
            <a:r>
              <a:rPr lang="en-US" sz="1200" kern="1200" baseline="0" dirty="0">
                <a:solidFill>
                  <a:schemeClr val="tx1"/>
                </a:solidFill>
                <a:effectLst/>
                <a:latin typeface="+mn-lt"/>
                <a:ea typeface="+mn-ea"/>
                <a:cs typeface="+mn-cs"/>
              </a:rPr>
              <a:t> RBC levels. If the surplus is greater than the RBC, then no action is required. If it is below 100%, then varying levels of involvement is required from company action to regulatory takeover. </a:t>
            </a:r>
            <a:r>
              <a:rPr lang="en-US" sz="1200" kern="1200" dirty="0">
                <a:solidFill>
                  <a:schemeClr val="tx1"/>
                </a:solidFill>
                <a:effectLst/>
                <a:latin typeface="+mn-lt"/>
                <a:ea typeface="+mn-ea"/>
                <a:cs typeface="+mn-cs"/>
              </a:rPr>
              <a:t>As you can see lemonade has plenty of capital. Thus,</a:t>
            </a:r>
            <a:r>
              <a:rPr lang="en-US" sz="1200" kern="1200" baseline="0" dirty="0">
                <a:solidFill>
                  <a:schemeClr val="tx1"/>
                </a:solidFill>
                <a:effectLst/>
                <a:latin typeface="+mn-lt"/>
                <a:ea typeface="+mn-ea"/>
                <a:cs typeface="+mn-cs"/>
              </a:rPr>
              <a:t> they have</a:t>
            </a:r>
            <a:r>
              <a:rPr lang="en-US" sz="1200" kern="1200" dirty="0">
                <a:solidFill>
                  <a:schemeClr val="tx1"/>
                </a:solidFill>
                <a:effectLst/>
                <a:latin typeface="+mn-lt"/>
                <a:ea typeface="+mn-ea"/>
                <a:cs typeface="+mn-cs"/>
              </a:rPr>
              <a:t> no problem with solubility. The trend test</a:t>
            </a:r>
            <a:r>
              <a:rPr lang="en-US" sz="1200" kern="1200" baseline="0" dirty="0">
                <a:solidFill>
                  <a:schemeClr val="tx1"/>
                </a:solidFill>
                <a:effectLst/>
                <a:latin typeface="+mn-lt"/>
                <a:ea typeface="+mn-ea"/>
                <a:cs typeface="+mn-cs"/>
              </a:rPr>
              <a:t> ensures </a:t>
            </a:r>
            <a:r>
              <a:rPr lang="en-US" sz="1200" kern="1200" dirty="0">
                <a:solidFill>
                  <a:schemeClr val="tx1"/>
                </a:solidFill>
                <a:effectLst/>
                <a:latin typeface="+mn-lt"/>
                <a:ea typeface="+mn-ea"/>
                <a:cs typeface="+mn-cs"/>
              </a:rPr>
              <a:t>their combined ratio does not exceed 1.2 or ensures that surplus is at least 3 times the risk based capital. This slide is based off of lemonade's 2020 analysis, but going back to 2021, they get awfully close to a combined ratio of 120. </a:t>
            </a:r>
            <a:r>
              <a:rPr lang="en-US" sz="1200" b="1" kern="1200" dirty="0">
                <a:solidFill>
                  <a:schemeClr val="tx1"/>
                </a:solidFill>
                <a:effectLst/>
                <a:latin typeface="+mn-lt"/>
                <a:ea typeface="+mn-ea"/>
                <a:cs typeface="+mn-cs"/>
              </a:rPr>
              <a:t>CHANGE SLIDE </a:t>
            </a:r>
            <a:r>
              <a:rPr lang="en-US" sz="1200" kern="1200" dirty="0">
                <a:solidFill>
                  <a:schemeClr val="tx1"/>
                </a:solidFill>
                <a:effectLst/>
                <a:latin typeface="+mn-lt"/>
                <a:ea typeface="+mn-ea"/>
                <a:cs typeface="+mn-cs"/>
              </a:rPr>
              <a:t>If they exceeded that, they would still be would still be passed because they're surplus exceeds their RBC by a wide margin. The Iris ratios take a look at the historical loss development compared to their surplus. These ratios Indicate</a:t>
            </a:r>
            <a:r>
              <a:rPr lang="en-US" sz="1200" kern="1200" baseline="0" dirty="0">
                <a:solidFill>
                  <a:schemeClr val="tx1"/>
                </a:solidFill>
                <a:effectLst/>
                <a:latin typeface="+mn-lt"/>
                <a:ea typeface="+mn-ea"/>
                <a:cs typeface="+mn-cs"/>
              </a:rPr>
              <a:t> h</a:t>
            </a:r>
            <a:r>
              <a:rPr lang="en-US" sz="1200" kern="1200" dirty="0">
                <a:solidFill>
                  <a:schemeClr val="tx1"/>
                </a:solidFill>
                <a:effectLst/>
                <a:latin typeface="+mn-lt"/>
                <a:ea typeface="+mn-ea"/>
                <a:cs typeface="+mn-cs"/>
              </a:rPr>
              <a:t>ow well their reserves are meeting their loss development. Once again, Lemonade has no problems with this. What is the problem if lemonade is operating at a loss, but is perfectly soluble?</a:t>
            </a:r>
            <a:endParaRPr lang="en-US" dirty="0"/>
          </a:p>
          <a:p>
            <a:endParaRPr lang="en-US" dirty="0"/>
          </a:p>
          <a:p>
            <a:endParaRPr lang="en-US" dirty="0"/>
          </a:p>
          <a:p>
            <a:endParaRPr lang="en-US" dirty="0"/>
          </a:p>
          <a:p>
            <a:endParaRPr lang="en-US" dirty="0"/>
          </a:p>
          <a:p>
            <a:r>
              <a:rPr lang="en-US" dirty="0"/>
              <a:t>Notable things:</a:t>
            </a:r>
          </a:p>
          <a:p>
            <a:r>
              <a:rPr lang="en-US" dirty="0"/>
              <a:t>Loss ratio is average for year 2020</a:t>
            </a:r>
          </a:p>
          <a:p>
            <a:r>
              <a:rPr lang="en-US" dirty="0"/>
              <a:t>Percent of held capital</a:t>
            </a:r>
            <a:r>
              <a:rPr lang="en-US" baseline="0" dirty="0"/>
              <a:t> </a:t>
            </a:r>
            <a:r>
              <a:rPr lang="en-US" dirty="0"/>
              <a:t>is very high at 400% pass the test</a:t>
            </a:r>
            <a:r>
              <a:rPr lang="en-US" baseline="0" dirty="0"/>
              <a:t> – more solvent</a:t>
            </a:r>
            <a:endParaRPr lang="en-US" dirty="0"/>
          </a:p>
          <a:p>
            <a:r>
              <a:rPr lang="en-US" dirty="0"/>
              <a:t>Pass the</a:t>
            </a:r>
            <a:r>
              <a:rPr lang="en-US" baseline="0" dirty="0"/>
              <a:t> trend test which says combined ratio &lt;1.2 and surplus at least 3x the authorized RBC</a:t>
            </a:r>
          </a:p>
          <a:p>
            <a:r>
              <a:rPr lang="en-US" baseline="0" dirty="0"/>
              <a:t>Do have enough, but </a:t>
            </a:r>
            <a:r>
              <a:rPr lang="en-US" b="1" baseline="0" dirty="0"/>
              <a:t>well capitalized </a:t>
            </a:r>
            <a:r>
              <a:rPr lang="en-US" b="1" baseline="0" dirty="0" err="1"/>
              <a:t>bc</a:t>
            </a:r>
            <a:r>
              <a:rPr lang="en-US" b="1" baseline="0" dirty="0"/>
              <a:t> of outside venture capitalist</a:t>
            </a:r>
          </a:p>
          <a:p>
            <a:r>
              <a:rPr lang="en-US" b="1" baseline="0" dirty="0"/>
              <a:t>Not always going to have this support if hype dies down</a:t>
            </a:r>
          </a:p>
          <a:p>
            <a:r>
              <a:rPr lang="en-US" b="1" baseline="0" dirty="0"/>
              <a:t>Typical of a tech company</a:t>
            </a:r>
            <a:endParaRPr lang="en-US" baseline="0" dirty="0"/>
          </a:p>
          <a:p>
            <a:endParaRPr lang="en-US" baseline="0" dirty="0"/>
          </a:p>
          <a:p>
            <a:r>
              <a:rPr lang="en-US" baseline="0" dirty="0"/>
              <a:t>Add iris ratio slide</a:t>
            </a:r>
          </a:p>
          <a:p>
            <a:r>
              <a:rPr lang="en-US" baseline="0" dirty="0"/>
              <a:t>State comes in and regulates</a:t>
            </a:r>
          </a:p>
          <a:p>
            <a:endParaRPr lang="en-US" baseline="0" dirty="0"/>
          </a:p>
          <a:p>
            <a:r>
              <a:rPr lang="en-US" baseline="0" dirty="0"/>
              <a:t>Point of </a:t>
            </a:r>
            <a:r>
              <a:rPr lang="en-US" baseline="0" dirty="0" err="1"/>
              <a:t>rbc</a:t>
            </a:r>
            <a:r>
              <a:rPr lang="en-US" baseline="0" dirty="0"/>
              <a:t> and iris: </a:t>
            </a:r>
            <a:r>
              <a:rPr lang="en-US" baseline="0" dirty="0" err="1"/>
              <a:t>theyre</a:t>
            </a:r>
            <a:r>
              <a:rPr lang="en-US" baseline="0" dirty="0"/>
              <a:t> losing, but not going out of business. Plenty of capital. Growing. But is it good? Is their optimism misplaced?</a:t>
            </a:r>
          </a:p>
          <a:p>
            <a:r>
              <a:rPr lang="en-US" baseline="0" dirty="0"/>
              <a:t>Building an unprofitable book of business </a:t>
            </a:r>
          </a:p>
          <a:p>
            <a:r>
              <a:rPr lang="en-US" b="1" baseline="0" dirty="0"/>
              <a:t>They are using a tech business model similar to </a:t>
            </a:r>
            <a:r>
              <a:rPr lang="en-US" b="1" baseline="0" dirty="0" err="1"/>
              <a:t>uber</a:t>
            </a:r>
            <a:r>
              <a:rPr lang="en-US" b="1" baseline="0" dirty="0"/>
              <a:t> and </a:t>
            </a:r>
            <a:r>
              <a:rPr lang="en-US" b="1" baseline="0" dirty="0" err="1"/>
              <a:t>facebook</a:t>
            </a:r>
            <a:r>
              <a:rPr lang="en-US" b="1" baseline="0" dirty="0"/>
              <a:t>. Those companies were able to build their user base and figure out profitability later. The only problem is the core assumption to actuarial </a:t>
            </a:r>
            <a:r>
              <a:rPr lang="en-US" b="1" baseline="0" dirty="0" err="1"/>
              <a:t>mentods</a:t>
            </a:r>
            <a:r>
              <a:rPr lang="en-US" b="1" baseline="0" dirty="0"/>
              <a:t> and insurance is that past losses are indicative of a higher propensity of future losses. Growing at the expense of profitability leads to more unprofitability. </a:t>
            </a:r>
          </a:p>
          <a:p>
            <a:r>
              <a:rPr lang="en-US" b="1" baseline="0" dirty="0"/>
              <a:t>Building a book of risky business – adverse selection. Lack of good risks.</a:t>
            </a:r>
            <a:endParaRPr lang="en-US" b="1" dirty="0"/>
          </a:p>
          <a:p>
            <a:endParaRPr lang="en-US" dirty="0"/>
          </a:p>
        </p:txBody>
      </p:sp>
      <p:sp>
        <p:nvSpPr>
          <p:cNvPr id="4" name="Slide Number Placeholder 3"/>
          <p:cNvSpPr>
            <a:spLocks noGrp="1"/>
          </p:cNvSpPr>
          <p:nvPr>
            <p:ph type="sldNum" sz="quarter" idx="10"/>
          </p:nvPr>
        </p:nvSpPr>
        <p:spPr/>
        <p:txBody>
          <a:bodyPr/>
          <a:lstStyle/>
          <a:p>
            <a:fld id="{610DC927-7176-430E-B7CC-F5C6A056902D}" type="slidenum">
              <a:rPr lang="en-US" smtClean="0"/>
              <a:t>21</a:t>
            </a:fld>
            <a:endParaRPr lang="en-US"/>
          </a:p>
        </p:txBody>
      </p:sp>
    </p:spTree>
    <p:extLst>
      <p:ext uri="{BB962C8B-B14F-4D97-AF65-F5344CB8AC3E}">
        <p14:creationId xmlns:p14="http://schemas.microsoft.com/office/powerpoint/2010/main" val="1286180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 the combined ratio, which is one of the most important metrics for profitability, continues to rise. With such high losses, One can't help but wonder how they manage to stay in business. This is where proper actual reserving comes in handy</a:t>
            </a:r>
            <a:endParaRPr lang="en-US" dirty="0"/>
          </a:p>
        </p:txBody>
      </p:sp>
      <p:sp>
        <p:nvSpPr>
          <p:cNvPr id="4" name="Slide Number Placeholder 3"/>
          <p:cNvSpPr>
            <a:spLocks noGrp="1"/>
          </p:cNvSpPr>
          <p:nvPr>
            <p:ph type="sldNum" sz="quarter" idx="10"/>
          </p:nvPr>
        </p:nvSpPr>
        <p:spPr/>
        <p:txBody>
          <a:bodyPr/>
          <a:lstStyle/>
          <a:p>
            <a:fld id="{610DC927-7176-430E-B7CC-F5C6A056902D}" type="slidenum">
              <a:rPr lang="en-US" smtClean="0"/>
              <a:t>22</a:t>
            </a:fld>
            <a:endParaRPr lang="en-US"/>
          </a:p>
        </p:txBody>
      </p:sp>
    </p:spTree>
    <p:extLst>
      <p:ext uri="{BB962C8B-B14F-4D97-AF65-F5344CB8AC3E}">
        <p14:creationId xmlns:p14="http://schemas.microsoft.com/office/powerpoint/2010/main" val="2497596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a:t>
            </a:r>
            <a:r>
              <a:rPr lang="en-US" baseline="0" dirty="0"/>
              <a:t> assume that everyone has heard of Insurtechs at this point, but in case you haven’t, here’s a brief synopsis. </a:t>
            </a:r>
            <a:r>
              <a:rPr lang="en-US" baseline="0" dirty="0" err="1"/>
              <a:t>InsurTechs</a:t>
            </a:r>
            <a:r>
              <a:rPr lang="en-US" baseline="0" dirty="0"/>
              <a:t> are the newest emerging competitors and third party platforms in the intensely competitive and highly commoditized insurance industry. Some </a:t>
            </a:r>
            <a:r>
              <a:rPr lang="en-US" baseline="0" dirty="0" err="1"/>
              <a:t>InsurTechs</a:t>
            </a:r>
            <a:r>
              <a:rPr lang="en-US" baseline="0" dirty="0"/>
              <a:t> like Lemonade and … Insurtechs are aiming to disrupt the traditional nature of insurance. Despite the extreme competition, insurance often lags behind technologically. It’s seen as a people industry. While there may be some validity to this statement, when humans are left to their own devices, there are often inefficiencies. </a:t>
            </a:r>
            <a:r>
              <a:rPr lang="en-US" baseline="0" dirty="0" err="1"/>
              <a:t>InsurTechs</a:t>
            </a:r>
            <a:r>
              <a:rPr lang="en-US" baseline="0" dirty="0"/>
              <a:t> aim to improve these inefficiencies.</a:t>
            </a:r>
          </a:p>
          <a:p>
            <a:pPr marL="171450" indent="-171450">
              <a:buFont typeface="Arial" panose="020B0604020202020204" pitchFamily="34" charset="0"/>
              <a:buChar char="•"/>
            </a:pPr>
            <a:r>
              <a:rPr lang="en-US" baseline="0" dirty="0"/>
              <a:t>Attempting to takeout the human element to lower expenses</a:t>
            </a:r>
            <a:endParaRPr lang="en-US" dirty="0"/>
          </a:p>
        </p:txBody>
      </p:sp>
      <p:sp>
        <p:nvSpPr>
          <p:cNvPr id="4" name="Slide Number Placeholder 3"/>
          <p:cNvSpPr>
            <a:spLocks noGrp="1"/>
          </p:cNvSpPr>
          <p:nvPr>
            <p:ph type="sldNum" sz="quarter" idx="10"/>
          </p:nvPr>
        </p:nvSpPr>
        <p:spPr/>
        <p:txBody>
          <a:bodyPr/>
          <a:lstStyle/>
          <a:p>
            <a:fld id="{610DC927-7176-430E-B7CC-F5C6A056902D}" type="slidenum">
              <a:rPr lang="en-US" smtClean="0"/>
              <a:t>3</a:t>
            </a:fld>
            <a:endParaRPr lang="en-US"/>
          </a:p>
        </p:txBody>
      </p:sp>
    </p:spTree>
    <p:extLst>
      <p:ext uri="{BB962C8B-B14F-4D97-AF65-F5344CB8AC3E}">
        <p14:creationId xmlns:p14="http://schemas.microsoft.com/office/powerpoint/2010/main" val="304760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actuaries, we use key ratios to determine the quality of their reserves. Risk based capital determines if they're surplus exceeds a threshold. The surplus refers</a:t>
            </a:r>
            <a:r>
              <a:rPr lang="en-US" sz="1200" kern="1200" baseline="0" dirty="0">
                <a:solidFill>
                  <a:schemeClr val="tx1"/>
                </a:solidFill>
                <a:effectLst/>
                <a:latin typeface="+mn-lt"/>
                <a:ea typeface="+mn-ea"/>
                <a:cs typeface="+mn-cs"/>
              </a:rPr>
              <a:t> to shareholder surplus from accounting classes. </a:t>
            </a:r>
            <a:r>
              <a:rPr lang="en-US" sz="1200" kern="1200" dirty="0">
                <a:solidFill>
                  <a:schemeClr val="tx1"/>
                </a:solidFill>
                <a:effectLst/>
                <a:latin typeface="+mn-lt"/>
                <a:ea typeface="+mn-ea"/>
                <a:cs typeface="+mn-cs"/>
              </a:rPr>
              <a:t>The threshold is a</a:t>
            </a:r>
            <a:r>
              <a:rPr lang="en-US" sz="1200" kern="1200" baseline="0" dirty="0">
                <a:solidFill>
                  <a:schemeClr val="tx1"/>
                </a:solidFill>
                <a:effectLst/>
                <a:latin typeface="+mn-lt"/>
                <a:ea typeface="+mn-ea"/>
                <a:cs typeface="+mn-cs"/>
              </a:rPr>
              <a:t> mixture of Lemonade’s risk, the asset risk (risk of default or decrease in value of assets), interest rate risk (risk of interest rate changing during policy period), and insurance risk (risk of mispricing products)</a:t>
            </a:r>
            <a:r>
              <a:rPr lang="en-US" sz="1200" kern="1200" dirty="0">
                <a:solidFill>
                  <a:schemeClr val="tx1"/>
                </a:solidFill>
                <a:effectLst/>
                <a:latin typeface="+mn-lt"/>
                <a:ea typeface="+mn-ea"/>
                <a:cs typeface="+mn-cs"/>
              </a:rPr>
              <a:t>. This value is their risk based capital. We use this value to determine</a:t>
            </a:r>
            <a:r>
              <a:rPr lang="en-US" sz="1200" kern="1200" baseline="0" dirty="0">
                <a:solidFill>
                  <a:schemeClr val="tx1"/>
                </a:solidFill>
                <a:effectLst/>
                <a:latin typeface="+mn-lt"/>
                <a:ea typeface="+mn-ea"/>
                <a:cs typeface="+mn-cs"/>
              </a:rPr>
              <a:t> RBC levels. If the surplus is greater than the RBC, then no action is required. If it is below 100%, then varying levels of involvement is required from company action to regulatory takeover. </a:t>
            </a:r>
            <a:r>
              <a:rPr lang="en-US" sz="1200" kern="1200" dirty="0">
                <a:solidFill>
                  <a:schemeClr val="tx1"/>
                </a:solidFill>
                <a:effectLst/>
                <a:latin typeface="+mn-lt"/>
                <a:ea typeface="+mn-ea"/>
                <a:cs typeface="+mn-cs"/>
              </a:rPr>
              <a:t>As you can see lemonade has plenty of capital. Thus,</a:t>
            </a:r>
            <a:r>
              <a:rPr lang="en-US" sz="1200" kern="1200" baseline="0" dirty="0">
                <a:solidFill>
                  <a:schemeClr val="tx1"/>
                </a:solidFill>
                <a:effectLst/>
                <a:latin typeface="+mn-lt"/>
                <a:ea typeface="+mn-ea"/>
                <a:cs typeface="+mn-cs"/>
              </a:rPr>
              <a:t> they have</a:t>
            </a:r>
            <a:r>
              <a:rPr lang="en-US" sz="1200" kern="1200" dirty="0">
                <a:solidFill>
                  <a:schemeClr val="tx1"/>
                </a:solidFill>
                <a:effectLst/>
                <a:latin typeface="+mn-lt"/>
                <a:ea typeface="+mn-ea"/>
                <a:cs typeface="+mn-cs"/>
              </a:rPr>
              <a:t> no problem with solubility. The trend test</a:t>
            </a:r>
            <a:r>
              <a:rPr lang="en-US" sz="1200" kern="1200" baseline="0" dirty="0">
                <a:solidFill>
                  <a:schemeClr val="tx1"/>
                </a:solidFill>
                <a:effectLst/>
                <a:latin typeface="+mn-lt"/>
                <a:ea typeface="+mn-ea"/>
                <a:cs typeface="+mn-cs"/>
              </a:rPr>
              <a:t> ensures </a:t>
            </a:r>
            <a:r>
              <a:rPr lang="en-US" sz="1200" kern="1200" dirty="0">
                <a:solidFill>
                  <a:schemeClr val="tx1"/>
                </a:solidFill>
                <a:effectLst/>
                <a:latin typeface="+mn-lt"/>
                <a:ea typeface="+mn-ea"/>
                <a:cs typeface="+mn-cs"/>
              </a:rPr>
              <a:t>their combined ratio does not exceed 1.2 or ensures that surplus is at least 3 times the risk based capital. This slide is based off of lemonade's 2020 analysis, but going back to 2021, they get awfully close to a combined ratio of 120. If they exceeded that, they would still be would still be passed because they're surplus exceeds their RBC by a wide margin. The Iris ratios take a look at the historical loss development compared to their surplus. These ratios Indicate</a:t>
            </a:r>
            <a:r>
              <a:rPr lang="en-US" sz="1200" kern="1200" baseline="0" dirty="0">
                <a:solidFill>
                  <a:schemeClr val="tx1"/>
                </a:solidFill>
                <a:effectLst/>
                <a:latin typeface="+mn-lt"/>
                <a:ea typeface="+mn-ea"/>
                <a:cs typeface="+mn-cs"/>
              </a:rPr>
              <a:t> h</a:t>
            </a:r>
            <a:r>
              <a:rPr lang="en-US" sz="1200" kern="1200" dirty="0">
                <a:solidFill>
                  <a:schemeClr val="tx1"/>
                </a:solidFill>
                <a:effectLst/>
                <a:latin typeface="+mn-lt"/>
                <a:ea typeface="+mn-ea"/>
                <a:cs typeface="+mn-cs"/>
              </a:rPr>
              <a:t>ow well their reserves are meeting their loss development. Once again, Lemonade has no problems with this.  </a:t>
            </a:r>
            <a:r>
              <a:rPr lang="en-US" sz="1200" b="1" kern="1200" dirty="0">
                <a:solidFill>
                  <a:schemeClr val="tx1"/>
                </a:solidFill>
                <a:effectLst/>
                <a:latin typeface="+mn-lt"/>
                <a:ea typeface="+mn-ea"/>
                <a:cs typeface="+mn-cs"/>
              </a:rPr>
              <a:t>CHANGE SLIDE </a:t>
            </a:r>
            <a:r>
              <a:rPr lang="en-US" sz="1200" kern="1200" dirty="0">
                <a:solidFill>
                  <a:schemeClr val="tx1"/>
                </a:solidFill>
                <a:effectLst/>
                <a:latin typeface="+mn-lt"/>
                <a:ea typeface="+mn-ea"/>
                <a:cs typeface="+mn-cs"/>
              </a:rPr>
              <a:t>What is the problem if lemonade is operating at a loss, but is perfectly soluble?</a:t>
            </a:r>
            <a:endParaRPr lang="en-US" dirty="0"/>
          </a:p>
          <a:p>
            <a:endParaRPr lang="en-US" dirty="0"/>
          </a:p>
          <a:p>
            <a:endParaRPr lang="en-US" dirty="0"/>
          </a:p>
          <a:p>
            <a:endParaRPr lang="en-US" dirty="0"/>
          </a:p>
          <a:p>
            <a:endParaRPr lang="en-US" dirty="0"/>
          </a:p>
          <a:p>
            <a:r>
              <a:rPr lang="en-US" dirty="0"/>
              <a:t>Notable things:</a:t>
            </a:r>
          </a:p>
          <a:p>
            <a:r>
              <a:rPr lang="en-US" dirty="0"/>
              <a:t>Loss ratio is average for year 2020</a:t>
            </a:r>
          </a:p>
          <a:p>
            <a:r>
              <a:rPr lang="en-US" dirty="0"/>
              <a:t>Percent of held capital</a:t>
            </a:r>
            <a:r>
              <a:rPr lang="en-US" baseline="0" dirty="0"/>
              <a:t> </a:t>
            </a:r>
            <a:r>
              <a:rPr lang="en-US" dirty="0"/>
              <a:t>is very high at 400% pass the test</a:t>
            </a:r>
            <a:r>
              <a:rPr lang="en-US" baseline="0" dirty="0"/>
              <a:t> – more solvent</a:t>
            </a:r>
            <a:endParaRPr lang="en-US" dirty="0"/>
          </a:p>
          <a:p>
            <a:r>
              <a:rPr lang="en-US" dirty="0"/>
              <a:t>Pass the</a:t>
            </a:r>
            <a:r>
              <a:rPr lang="en-US" baseline="0" dirty="0"/>
              <a:t> trend test which says combined ratio &lt;1.2 and surplus at least 3x the authorized RBC</a:t>
            </a:r>
          </a:p>
          <a:p>
            <a:r>
              <a:rPr lang="en-US" baseline="0" dirty="0"/>
              <a:t>Do have enough, but </a:t>
            </a:r>
            <a:r>
              <a:rPr lang="en-US" b="1" baseline="0" dirty="0"/>
              <a:t>well capitalized </a:t>
            </a:r>
            <a:r>
              <a:rPr lang="en-US" b="1" baseline="0" dirty="0" err="1"/>
              <a:t>bc</a:t>
            </a:r>
            <a:r>
              <a:rPr lang="en-US" b="1" baseline="0" dirty="0"/>
              <a:t> of outside venture capitalist</a:t>
            </a:r>
          </a:p>
          <a:p>
            <a:r>
              <a:rPr lang="en-US" b="1" baseline="0" dirty="0"/>
              <a:t>Not always going to have this support if hype dies down</a:t>
            </a:r>
          </a:p>
          <a:p>
            <a:r>
              <a:rPr lang="en-US" b="1" baseline="0" dirty="0"/>
              <a:t>Typical of a tech company</a:t>
            </a:r>
            <a:endParaRPr lang="en-US" baseline="0" dirty="0"/>
          </a:p>
          <a:p>
            <a:endParaRPr lang="en-US" baseline="0" dirty="0"/>
          </a:p>
          <a:p>
            <a:r>
              <a:rPr lang="en-US" baseline="0" dirty="0"/>
              <a:t>Add iris ratio slide</a:t>
            </a:r>
          </a:p>
          <a:p>
            <a:r>
              <a:rPr lang="en-US" baseline="0" dirty="0"/>
              <a:t>State comes in and regulates</a:t>
            </a:r>
          </a:p>
          <a:p>
            <a:endParaRPr lang="en-US" baseline="0" dirty="0"/>
          </a:p>
          <a:p>
            <a:r>
              <a:rPr lang="en-US" baseline="0" dirty="0"/>
              <a:t>Point of </a:t>
            </a:r>
            <a:r>
              <a:rPr lang="en-US" baseline="0" dirty="0" err="1"/>
              <a:t>rbc</a:t>
            </a:r>
            <a:r>
              <a:rPr lang="en-US" baseline="0" dirty="0"/>
              <a:t> and iris: </a:t>
            </a:r>
            <a:r>
              <a:rPr lang="en-US" baseline="0" dirty="0" err="1"/>
              <a:t>theyre</a:t>
            </a:r>
            <a:r>
              <a:rPr lang="en-US" baseline="0" dirty="0"/>
              <a:t> losing, but not going out of business. Plenty of capital. Growing. But is it good? Is their optimism misplaced?</a:t>
            </a:r>
          </a:p>
          <a:p>
            <a:r>
              <a:rPr lang="en-US" baseline="0" dirty="0"/>
              <a:t>Building an unprofitable book of business </a:t>
            </a:r>
          </a:p>
          <a:p>
            <a:r>
              <a:rPr lang="en-US" b="1" baseline="0" dirty="0"/>
              <a:t>They are using a tech business model similar to </a:t>
            </a:r>
            <a:r>
              <a:rPr lang="en-US" b="1" baseline="0" dirty="0" err="1"/>
              <a:t>uber</a:t>
            </a:r>
            <a:r>
              <a:rPr lang="en-US" b="1" baseline="0" dirty="0"/>
              <a:t> and </a:t>
            </a:r>
            <a:r>
              <a:rPr lang="en-US" b="1" baseline="0" dirty="0" err="1"/>
              <a:t>facebook</a:t>
            </a:r>
            <a:r>
              <a:rPr lang="en-US" b="1" baseline="0" dirty="0"/>
              <a:t>. Those companies were able to build their user base and figure out profitability later. The only problem is the core assumption to actuarial </a:t>
            </a:r>
            <a:r>
              <a:rPr lang="en-US" b="1" baseline="0" dirty="0" err="1"/>
              <a:t>mentods</a:t>
            </a:r>
            <a:r>
              <a:rPr lang="en-US" b="1" baseline="0" dirty="0"/>
              <a:t> and insurance is that past losses are indicative of a higher propensity of future losses. Growing at the expense of profitability leads to more unprofitability. </a:t>
            </a:r>
          </a:p>
          <a:p>
            <a:r>
              <a:rPr lang="en-US" b="1" baseline="0" dirty="0"/>
              <a:t>Building a book of risky business – adverse selection. Lack of good risks.</a:t>
            </a:r>
            <a:endParaRPr lang="en-US" b="1" dirty="0"/>
          </a:p>
          <a:p>
            <a:endParaRPr lang="en-US" dirty="0"/>
          </a:p>
        </p:txBody>
      </p:sp>
      <p:sp>
        <p:nvSpPr>
          <p:cNvPr id="4" name="Slide Number Placeholder 3"/>
          <p:cNvSpPr>
            <a:spLocks noGrp="1"/>
          </p:cNvSpPr>
          <p:nvPr>
            <p:ph type="sldNum" sz="quarter" idx="10"/>
          </p:nvPr>
        </p:nvSpPr>
        <p:spPr/>
        <p:txBody>
          <a:bodyPr/>
          <a:lstStyle/>
          <a:p>
            <a:fld id="{610DC927-7176-430E-B7CC-F5C6A056902D}" type="slidenum">
              <a:rPr lang="en-US" smtClean="0"/>
              <a:t>23</a:t>
            </a:fld>
            <a:endParaRPr lang="en-US"/>
          </a:p>
        </p:txBody>
      </p:sp>
    </p:spTree>
    <p:extLst>
      <p:ext uri="{BB962C8B-B14F-4D97-AF65-F5344CB8AC3E}">
        <p14:creationId xmlns:p14="http://schemas.microsoft.com/office/powerpoint/2010/main" val="1411956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is the problem if lemonade is operating at a loss, but is perfectly soluble? It’s important to consider</a:t>
            </a:r>
            <a:r>
              <a:rPr lang="en-US" sz="1200" kern="1200" baseline="0" dirty="0">
                <a:solidFill>
                  <a:schemeClr val="tx1"/>
                </a:solidFill>
                <a:effectLst/>
                <a:latin typeface="+mn-lt"/>
                <a:ea typeface="+mn-ea"/>
                <a:cs typeface="+mn-cs"/>
              </a:rPr>
              <a:t> the big picture here.</a:t>
            </a:r>
            <a:r>
              <a:rPr lang="en-US" sz="1200" kern="1200" dirty="0">
                <a:solidFill>
                  <a:schemeClr val="tx1"/>
                </a:solidFill>
                <a:effectLst/>
                <a:latin typeface="+mn-lt"/>
                <a:ea typeface="+mn-ea"/>
                <a:cs typeface="+mn-cs"/>
              </a:rPr>
              <a:t> As Julian mentioned, there has been a lot of excitement around these companies. They are touted as the insurance of the future. They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a:t>
            </a:r>
            <a:r>
              <a:rPr lang="en-US" sz="1200" kern="1200" baseline="0" dirty="0">
                <a:solidFill>
                  <a:schemeClr val="tx1"/>
                </a:solidFill>
                <a:effectLst/>
                <a:latin typeface="+mn-lt"/>
                <a:ea typeface="+mn-ea"/>
                <a:cs typeface="+mn-cs"/>
              </a:rPr>
              <a:t> Silicon Valley based</a:t>
            </a:r>
            <a:r>
              <a:rPr lang="en-US" sz="1200" kern="1200" dirty="0">
                <a:solidFill>
                  <a:schemeClr val="tx1"/>
                </a:solidFill>
                <a:effectLst/>
                <a:latin typeface="+mn-lt"/>
                <a:ea typeface="+mn-ea"/>
                <a:cs typeface="+mn-cs"/>
              </a:rPr>
              <a:t> Tech companies that seek to revolutionize the insurance industry. Because</a:t>
            </a:r>
            <a:r>
              <a:rPr lang="en-US" sz="1200" kern="1200" baseline="0" dirty="0">
                <a:solidFill>
                  <a:schemeClr val="tx1"/>
                </a:solidFill>
                <a:effectLst/>
                <a:latin typeface="+mn-lt"/>
                <a:ea typeface="+mn-ea"/>
                <a:cs typeface="+mn-cs"/>
              </a:rPr>
              <a:t> of this, they h</a:t>
            </a:r>
            <a:r>
              <a:rPr lang="en-US" sz="1200" kern="1200" dirty="0">
                <a:solidFill>
                  <a:schemeClr val="tx1"/>
                </a:solidFill>
                <a:effectLst/>
                <a:latin typeface="+mn-lt"/>
                <a:ea typeface="+mn-ea"/>
                <a:cs typeface="+mn-cs"/>
              </a:rPr>
              <a:t>ave received plenty of capital from venture capitalists,</a:t>
            </a:r>
            <a:r>
              <a:rPr lang="en-US" sz="1200" kern="1200" baseline="0" dirty="0">
                <a:solidFill>
                  <a:schemeClr val="tx1"/>
                </a:solidFill>
                <a:effectLst/>
                <a:latin typeface="+mn-lt"/>
                <a:ea typeface="+mn-ea"/>
                <a:cs typeface="+mn-cs"/>
              </a:rPr>
              <a:t> which largely explains why they have plenty of reserves.</a:t>
            </a:r>
            <a:r>
              <a:rPr lang="en-US" sz="1200" kern="1200" dirty="0">
                <a:solidFill>
                  <a:schemeClr val="tx1"/>
                </a:solidFill>
                <a:effectLst/>
                <a:latin typeface="+mn-lt"/>
                <a:ea typeface="+mn-ea"/>
                <a:cs typeface="+mn-cs"/>
              </a:rPr>
              <a:t> The problem is that eventually these companies should turn a profit. That is the ultimate goal. But as it stands right now, they are building a very poor book of business. The core assumption of actuarial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methods and insurance is that past losses are indicative of a higher propensity of future losses. Growing at the expense of profitability leads to more unprofitability. This is referred to as adverse selection.  Insurance companies want to take on good risks. Ideally, they want to have more policies with no claim payouts. When an insurance company signs too many bad risks, they face the problem that these insurtechs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 facing now. As a result, there's been speculation if underwriting can be accomplished effectively by an AI,</a:t>
            </a:r>
            <a:r>
              <a:rPr lang="en-US" sz="1200" kern="1200" baseline="0" dirty="0">
                <a:solidFill>
                  <a:schemeClr val="tx1"/>
                </a:solidFill>
                <a:effectLst/>
                <a:latin typeface="+mn-lt"/>
                <a:ea typeface="+mn-ea"/>
                <a:cs typeface="+mn-cs"/>
              </a:rPr>
              <a:t> both by investors and the insurance market. I want to bring your attention to a stark diagram of lemonade’s ceded premiums.</a:t>
            </a:r>
            <a:endParaRPr lang="en-US" dirty="0"/>
          </a:p>
          <a:p>
            <a:endParaRPr lang="en-US" dirty="0"/>
          </a:p>
          <a:p>
            <a:endParaRPr lang="en-US" dirty="0"/>
          </a:p>
          <a:p>
            <a:r>
              <a:rPr lang="en-US" dirty="0"/>
              <a:t>Notable things:</a:t>
            </a:r>
          </a:p>
          <a:p>
            <a:r>
              <a:rPr lang="en-US" dirty="0"/>
              <a:t>Loss ratio is average for year 2020</a:t>
            </a:r>
          </a:p>
          <a:p>
            <a:r>
              <a:rPr lang="en-US" dirty="0"/>
              <a:t>Percent of held capital</a:t>
            </a:r>
            <a:r>
              <a:rPr lang="en-US" baseline="0" dirty="0"/>
              <a:t> </a:t>
            </a:r>
            <a:r>
              <a:rPr lang="en-US" dirty="0"/>
              <a:t>is very high at 400% pass the test</a:t>
            </a:r>
            <a:r>
              <a:rPr lang="en-US" baseline="0" dirty="0"/>
              <a:t> – more solvent</a:t>
            </a:r>
            <a:endParaRPr lang="en-US" dirty="0"/>
          </a:p>
          <a:p>
            <a:r>
              <a:rPr lang="en-US" dirty="0"/>
              <a:t>Pass the</a:t>
            </a:r>
            <a:r>
              <a:rPr lang="en-US" baseline="0" dirty="0"/>
              <a:t> trend test which says combined ratio &lt;1.2 and surplus at least 3x the authorized RBC</a:t>
            </a:r>
          </a:p>
          <a:p>
            <a:r>
              <a:rPr lang="en-US" baseline="0" dirty="0"/>
              <a:t>Do have enough, but </a:t>
            </a:r>
            <a:r>
              <a:rPr lang="en-US" b="1" baseline="0" dirty="0"/>
              <a:t>well capitalized </a:t>
            </a:r>
            <a:r>
              <a:rPr lang="en-US" b="1" baseline="0" dirty="0" err="1"/>
              <a:t>bc</a:t>
            </a:r>
            <a:r>
              <a:rPr lang="en-US" b="1" baseline="0" dirty="0"/>
              <a:t> of outside venture capitalist</a:t>
            </a:r>
          </a:p>
          <a:p>
            <a:r>
              <a:rPr lang="en-US" b="1" baseline="0" dirty="0"/>
              <a:t>Not always going to have this support if hype dies down</a:t>
            </a:r>
          </a:p>
          <a:p>
            <a:r>
              <a:rPr lang="en-US" b="1" baseline="0" dirty="0"/>
              <a:t>Typical of a tech company</a:t>
            </a:r>
            <a:endParaRPr lang="en-US" baseline="0" dirty="0"/>
          </a:p>
          <a:p>
            <a:endParaRPr lang="en-US" baseline="0" dirty="0"/>
          </a:p>
          <a:p>
            <a:r>
              <a:rPr lang="en-US" baseline="0" dirty="0"/>
              <a:t>Add iris ratio slide</a:t>
            </a:r>
          </a:p>
          <a:p>
            <a:r>
              <a:rPr lang="en-US" baseline="0" dirty="0"/>
              <a:t>State comes in and regulates</a:t>
            </a:r>
          </a:p>
          <a:p>
            <a:endParaRPr lang="en-US" baseline="0" dirty="0"/>
          </a:p>
          <a:p>
            <a:r>
              <a:rPr lang="en-US" baseline="0" dirty="0"/>
              <a:t>Point of </a:t>
            </a:r>
            <a:r>
              <a:rPr lang="en-US" baseline="0" dirty="0" err="1"/>
              <a:t>rbc</a:t>
            </a:r>
            <a:r>
              <a:rPr lang="en-US" baseline="0" dirty="0"/>
              <a:t> and iris: </a:t>
            </a:r>
            <a:r>
              <a:rPr lang="en-US" baseline="0" dirty="0" err="1"/>
              <a:t>theyre</a:t>
            </a:r>
            <a:r>
              <a:rPr lang="en-US" baseline="0" dirty="0"/>
              <a:t> losing, but not going out of business. Plenty of capital. Growing. But is it good? Is their optimism misplaced?</a:t>
            </a:r>
          </a:p>
          <a:p>
            <a:r>
              <a:rPr lang="en-US" baseline="0" dirty="0"/>
              <a:t>Building an unprofitable book of business </a:t>
            </a:r>
          </a:p>
          <a:p>
            <a:r>
              <a:rPr lang="en-US" b="1" baseline="0" dirty="0"/>
              <a:t>They are using a tech business model similar to </a:t>
            </a:r>
            <a:r>
              <a:rPr lang="en-US" b="1" baseline="0" dirty="0" err="1"/>
              <a:t>uber</a:t>
            </a:r>
            <a:r>
              <a:rPr lang="en-US" b="1" baseline="0" dirty="0"/>
              <a:t> and </a:t>
            </a:r>
            <a:r>
              <a:rPr lang="en-US" b="1" baseline="0" dirty="0" err="1"/>
              <a:t>facebook</a:t>
            </a:r>
            <a:r>
              <a:rPr lang="en-US" b="1" baseline="0" dirty="0"/>
              <a:t>. Those companies were able to build their user base and figure out profitability later. The only problem is the core assumption to actuarial </a:t>
            </a:r>
            <a:r>
              <a:rPr lang="en-US" b="1" baseline="0" dirty="0" err="1"/>
              <a:t>mentods</a:t>
            </a:r>
            <a:r>
              <a:rPr lang="en-US" b="1" baseline="0" dirty="0"/>
              <a:t> and insurance is that past losses are indicative of a higher propensity of future losses. Growing at the expense of profitability leads to more unprofitability. </a:t>
            </a:r>
          </a:p>
          <a:p>
            <a:r>
              <a:rPr lang="en-US" b="1" baseline="0" dirty="0"/>
              <a:t>Building a book of risky business – adverse selection. Lack of good risks.</a:t>
            </a:r>
            <a:endParaRPr lang="en-US" b="1" dirty="0"/>
          </a:p>
          <a:p>
            <a:endParaRPr lang="en-US" dirty="0"/>
          </a:p>
        </p:txBody>
      </p:sp>
      <p:sp>
        <p:nvSpPr>
          <p:cNvPr id="4" name="Slide Number Placeholder 3"/>
          <p:cNvSpPr>
            <a:spLocks noGrp="1"/>
          </p:cNvSpPr>
          <p:nvPr>
            <p:ph type="sldNum" sz="quarter" idx="10"/>
          </p:nvPr>
        </p:nvSpPr>
        <p:spPr/>
        <p:txBody>
          <a:bodyPr/>
          <a:lstStyle/>
          <a:p>
            <a:fld id="{610DC927-7176-430E-B7CC-F5C6A056902D}" type="slidenum">
              <a:rPr lang="en-US" smtClean="0"/>
              <a:t>24</a:t>
            </a:fld>
            <a:endParaRPr lang="en-US"/>
          </a:p>
        </p:txBody>
      </p:sp>
    </p:spTree>
    <p:extLst>
      <p:ext uri="{BB962C8B-B14F-4D97-AF65-F5344CB8AC3E}">
        <p14:creationId xmlns:p14="http://schemas.microsoft.com/office/powerpoint/2010/main" val="469513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Looking at their financials from the past 5 years,</a:t>
            </a:r>
            <a:r>
              <a:rPr lang="en-US" sz="1200" kern="1200" baseline="0" dirty="0">
                <a:solidFill>
                  <a:schemeClr val="tx1"/>
                </a:solidFill>
                <a:effectLst/>
                <a:latin typeface="+mn-lt"/>
                <a:ea typeface="+mn-ea"/>
                <a:cs typeface="+mn-cs"/>
              </a:rPr>
              <a:t> we can</a:t>
            </a:r>
            <a:r>
              <a:rPr lang="en-US" sz="1200" kern="1200" dirty="0">
                <a:solidFill>
                  <a:schemeClr val="tx1"/>
                </a:solidFill>
                <a:effectLst/>
                <a:latin typeface="+mn-lt"/>
                <a:ea typeface="+mn-ea"/>
                <a:cs typeface="+mn-cs"/>
              </a:rPr>
              <a:t> see a drastic increase in reliance on reinsurance. This has worked out for lemonade since they were able to cede off a large portion of their losses</a:t>
            </a:r>
            <a:r>
              <a:rPr lang="en-US" sz="1200" kern="1200" baseline="0" dirty="0">
                <a:solidFill>
                  <a:schemeClr val="tx1"/>
                </a:solidFill>
                <a:effectLst/>
                <a:latin typeface="+mn-lt"/>
                <a:ea typeface="+mn-ea"/>
                <a:cs typeface="+mn-cs"/>
              </a:rPr>
              <a:t>. They have been able to form these contracts, but it will become harder if they continue posting poor loss ratios.</a:t>
            </a:r>
          </a:p>
          <a:p>
            <a:endParaRPr lang="en-US" sz="1200" kern="1200" baseline="0" dirty="0">
              <a:solidFill>
                <a:schemeClr val="tx1"/>
              </a:solidFill>
              <a:effectLst/>
              <a:latin typeface="+mn-lt"/>
              <a:ea typeface="+mn-ea"/>
              <a:cs typeface="+mn-cs"/>
            </a:endParaRPr>
          </a:p>
          <a:p>
            <a:endParaRPr lang="en-US" dirty="0"/>
          </a:p>
          <a:p>
            <a:endParaRPr lang="en-US" dirty="0"/>
          </a:p>
          <a:p>
            <a:r>
              <a:rPr lang="en-US" dirty="0"/>
              <a:t>Look how dependent</a:t>
            </a:r>
            <a:r>
              <a:rPr lang="en-US" baseline="0" dirty="0"/>
              <a:t> they are on reinsurance</a:t>
            </a:r>
          </a:p>
          <a:p>
            <a:r>
              <a:rPr lang="en-US" baseline="0" dirty="0"/>
              <a:t>When the reinsurance market becomes harder, profit will become more difficult</a:t>
            </a:r>
          </a:p>
          <a:p>
            <a:endParaRPr lang="en-US" baseline="0" dirty="0"/>
          </a:p>
          <a:p>
            <a:r>
              <a:rPr lang="en-US" baseline="0" dirty="0"/>
              <a:t>How long will these reinsurers do business with them out of goodwill</a:t>
            </a:r>
          </a:p>
          <a:p>
            <a:endParaRPr lang="en-US" baseline="0" dirty="0"/>
          </a:p>
          <a:p>
            <a:r>
              <a:rPr lang="en-US" b="1" baseline="0" dirty="0"/>
              <a:t>Could cause a downfall</a:t>
            </a:r>
          </a:p>
          <a:p>
            <a:r>
              <a:rPr lang="en-US" b="1" baseline="0" dirty="0"/>
              <a:t>Could find reins tower split in </a:t>
            </a:r>
            <a:r>
              <a:rPr lang="en-US" b="1" baseline="0" dirty="0" err="1"/>
              <a:t>pg</a:t>
            </a:r>
            <a:r>
              <a:rPr lang="en-US" b="1" baseline="0" dirty="0"/>
              <a:t> 14 footnote annual statement</a:t>
            </a:r>
            <a:endParaRPr lang="en-US" b="1" dirty="0"/>
          </a:p>
        </p:txBody>
      </p:sp>
      <p:sp>
        <p:nvSpPr>
          <p:cNvPr id="4" name="Slide Number Placeholder 3"/>
          <p:cNvSpPr>
            <a:spLocks noGrp="1"/>
          </p:cNvSpPr>
          <p:nvPr>
            <p:ph type="sldNum" sz="quarter" idx="10"/>
          </p:nvPr>
        </p:nvSpPr>
        <p:spPr/>
        <p:txBody>
          <a:bodyPr/>
          <a:lstStyle/>
          <a:p>
            <a:fld id="{610DC927-7176-430E-B7CC-F5C6A056902D}" type="slidenum">
              <a:rPr lang="en-US" smtClean="0"/>
              <a:t>25</a:t>
            </a:fld>
            <a:endParaRPr lang="en-US"/>
          </a:p>
        </p:txBody>
      </p:sp>
    </p:spTree>
    <p:extLst>
      <p:ext uri="{BB962C8B-B14F-4D97-AF65-F5344CB8AC3E}">
        <p14:creationId xmlns:p14="http://schemas.microsoft.com/office/powerpoint/2010/main" val="2183357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much longer can they maintain these</a:t>
            </a:r>
            <a:r>
              <a:rPr lang="en-US" sz="1200" kern="1200" baseline="0" dirty="0">
                <a:solidFill>
                  <a:schemeClr val="tx1"/>
                </a:solidFill>
                <a:effectLst/>
                <a:latin typeface="+mn-lt"/>
                <a:ea typeface="+mn-ea"/>
                <a:cs typeface="+mn-cs"/>
              </a:rPr>
              <a:t> reinsurance contracts</a:t>
            </a:r>
            <a:r>
              <a:rPr lang="en-US" sz="1200" kern="1200" dirty="0">
                <a:solidFill>
                  <a:schemeClr val="tx1"/>
                </a:solidFill>
                <a:effectLst/>
                <a:latin typeface="+mn-lt"/>
                <a:ea typeface="+mn-ea"/>
                <a:cs typeface="+mn-cs"/>
              </a:rPr>
              <a:t>? Like regular insurance companies, re insurance companies would like to see some profit too. Some companies may be willing to take a hit now for profitability in the future, however, they will expect higher premium</a:t>
            </a:r>
            <a:r>
              <a:rPr lang="en-US" sz="1200" kern="1200" baseline="0" dirty="0">
                <a:solidFill>
                  <a:schemeClr val="tx1"/>
                </a:solidFill>
                <a:effectLst/>
                <a:latin typeface="+mn-lt"/>
                <a:ea typeface="+mn-ea"/>
                <a:cs typeface="+mn-cs"/>
              </a:rPr>
              <a:t> to compensate for that risk</a:t>
            </a:r>
            <a:r>
              <a:rPr lang="en-US" sz="1200" kern="1200" dirty="0">
                <a:solidFill>
                  <a:schemeClr val="tx1"/>
                </a:solidFill>
                <a:effectLst/>
                <a:latin typeface="+mn-lt"/>
                <a:ea typeface="+mn-ea"/>
                <a:cs typeface="+mn-cs"/>
              </a:rPr>
              <a:t>. Reinsurance is going to become more expensive for lemonade and they will become less likely to find partners to willing to take that risk.  The market will continue to get harder especially with rising inflation. Similar to how investors in the stock market are turning from growth based stocks to value based stocks, Reinsurers would prefer to build a better book of business with less volatile and more profitable primary insurers. </a:t>
            </a:r>
            <a:endParaRPr lang="en-US" dirty="0"/>
          </a:p>
          <a:p>
            <a:endParaRPr lang="en-US" dirty="0"/>
          </a:p>
          <a:p>
            <a:endParaRPr lang="en-US" dirty="0"/>
          </a:p>
          <a:p>
            <a:endParaRPr lang="en-US" dirty="0"/>
          </a:p>
          <a:p>
            <a:r>
              <a:rPr lang="en-US" dirty="0"/>
              <a:t>Look how dependent</a:t>
            </a:r>
            <a:r>
              <a:rPr lang="en-US" baseline="0" dirty="0"/>
              <a:t> they are on reinsurance</a:t>
            </a:r>
          </a:p>
          <a:p>
            <a:r>
              <a:rPr lang="en-US" baseline="0" dirty="0"/>
              <a:t>When the reinsurance market becomes harder, profit will become more difficult</a:t>
            </a:r>
          </a:p>
          <a:p>
            <a:endParaRPr lang="en-US" baseline="0" dirty="0"/>
          </a:p>
          <a:p>
            <a:r>
              <a:rPr lang="en-US" baseline="0" dirty="0"/>
              <a:t>How long will these reinsurers do business with them out of goodwill.</a:t>
            </a:r>
          </a:p>
          <a:p>
            <a:r>
              <a:rPr lang="en-US" baseline="0" dirty="0"/>
              <a:t>With an increasing loss ratio and inflating economic environment, how long before the excitement dies down and good reinsurers do business with more optimistic high potential insurance companies?</a:t>
            </a:r>
          </a:p>
          <a:p>
            <a:endParaRPr lang="en-US" baseline="0" dirty="0"/>
          </a:p>
          <a:p>
            <a:r>
              <a:rPr lang="en-US" b="1" baseline="0" dirty="0"/>
              <a:t>Could cause a downfall</a:t>
            </a:r>
          </a:p>
          <a:p>
            <a:r>
              <a:rPr lang="en-US" b="1" baseline="0" dirty="0"/>
              <a:t>Could find reins tower split in </a:t>
            </a:r>
            <a:r>
              <a:rPr lang="en-US" b="1" baseline="0" dirty="0" err="1"/>
              <a:t>pg</a:t>
            </a:r>
            <a:r>
              <a:rPr lang="en-US" b="1" baseline="0" dirty="0"/>
              <a:t> 14 footnote annual statement</a:t>
            </a:r>
          </a:p>
          <a:p>
            <a:endParaRPr lang="en-US" b="1" baseline="0" dirty="0"/>
          </a:p>
          <a:p>
            <a:r>
              <a:rPr lang="en-US" b="1" baseline="0" dirty="0"/>
              <a:t>The excitement for insurtechs is diminishing. Investors turning to value based stocks rather than growth based.</a:t>
            </a:r>
            <a:endParaRPr lang="en-US" b="1" dirty="0"/>
          </a:p>
        </p:txBody>
      </p:sp>
      <p:sp>
        <p:nvSpPr>
          <p:cNvPr id="4" name="Slide Number Placeholder 3"/>
          <p:cNvSpPr>
            <a:spLocks noGrp="1"/>
          </p:cNvSpPr>
          <p:nvPr>
            <p:ph type="sldNum" sz="quarter" idx="10"/>
          </p:nvPr>
        </p:nvSpPr>
        <p:spPr/>
        <p:txBody>
          <a:bodyPr/>
          <a:lstStyle/>
          <a:p>
            <a:fld id="{610DC927-7176-430E-B7CC-F5C6A056902D}" type="slidenum">
              <a:rPr lang="en-US" smtClean="0"/>
              <a:t>26</a:t>
            </a:fld>
            <a:endParaRPr lang="en-US"/>
          </a:p>
        </p:txBody>
      </p:sp>
    </p:spTree>
    <p:extLst>
      <p:ext uri="{BB962C8B-B14F-4D97-AF65-F5344CB8AC3E}">
        <p14:creationId xmlns:p14="http://schemas.microsoft.com/office/powerpoint/2010/main" val="3178032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their ever increasing lost ratio and inflating economic environment how long before the excitement dies down and reinsurers do business with more</a:t>
            </a:r>
            <a:r>
              <a:rPr lang="en-US" sz="1200" kern="1200" baseline="0" dirty="0">
                <a:solidFill>
                  <a:schemeClr val="tx1"/>
                </a:solidFill>
                <a:effectLst/>
                <a:latin typeface="+mn-lt"/>
                <a:ea typeface="+mn-ea"/>
                <a:cs typeface="+mn-cs"/>
              </a:rPr>
              <a:t> profitable</a:t>
            </a:r>
            <a:r>
              <a:rPr lang="en-US" sz="1200" kern="1200" dirty="0">
                <a:solidFill>
                  <a:schemeClr val="tx1"/>
                </a:solidFill>
                <a:effectLst/>
                <a:latin typeface="+mn-lt"/>
                <a:ea typeface="+mn-ea"/>
                <a:cs typeface="+mn-cs"/>
              </a:rPr>
              <a:t> insurance companies? Now,</a:t>
            </a:r>
            <a:r>
              <a:rPr lang="en-US" sz="1200" kern="1200" baseline="0" dirty="0">
                <a:solidFill>
                  <a:schemeClr val="tx1"/>
                </a:solidFill>
                <a:effectLst/>
                <a:latin typeface="+mn-lt"/>
                <a:ea typeface="+mn-ea"/>
                <a:cs typeface="+mn-cs"/>
              </a:rPr>
              <a:t> James will discuss the new competition that insurtechs will face in the near future.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10DC927-7176-430E-B7CC-F5C6A056902D}" type="slidenum">
              <a:rPr lang="en-US" smtClean="0"/>
              <a:t>27</a:t>
            </a:fld>
            <a:endParaRPr lang="en-US"/>
          </a:p>
        </p:txBody>
      </p:sp>
    </p:spTree>
    <p:extLst>
      <p:ext uri="{BB962C8B-B14F-4D97-AF65-F5344CB8AC3E}">
        <p14:creationId xmlns:p14="http://schemas.microsoft.com/office/powerpoint/2010/main" val="2464478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Sustainable</a:t>
            </a:r>
            <a:r>
              <a:rPr lang="en-US" baseline="0" dirty="0"/>
              <a:t> profitable business model that may replace the potential of </a:t>
            </a:r>
            <a:r>
              <a:rPr lang="en-US" baseline="0" dirty="0" err="1"/>
              <a:t>insurtech</a:t>
            </a:r>
            <a:endParaRPr lang="en-US" baseline="0" dirty="0"/>
          </a:p>
          <a:p>
            <a:r>
              <a:rPr lang="en-US" baseline="0" dirty="0"/>
              <a:t>Will these traditional captive insurers continue to find success over the insurtechs</a:t>
            </a:r>
          </a:p>
          <a:p>
            <a:endParaRPr lang="en-US" baseline="0" dirty="0"/>
          </a:p>
          <a:p>
            <a:r>
              <a:rPr lang="en-US" baseline="0" dirty="0"/>
              <a:t>More appealing during volatility</a:t>
            </a:r>
          </a:p>
          <a:p>
            <a:endParaRPr lang="en-US" baseline="0" dirty="0"/>
          </a:p>
          <a:p>
            <a:r>
              <a:rPr lang="en-US" baseline="0" dirty="0"/>
              <a:t>Transition to q/a open ended discussion</a:t>
            </a:r>
            <a:endParaRPr lang="en-US" dirty="0"/>
          </a:p>
        </p:txBody>
      </p:sp>
      <p:sp>
        <p:nvSpPr>
          <p:cNvPr id="4" name="Slide Number Placeholder 3"/>
          <p:cNvSpPr>
            <a:spLocks noGrp="1"/>
          </p:cNvSpPr>
          <p:nvPr>
            <p:ph type="sldNum" sz="quarter" idx="10"/>
          </p:nvPr>
        </p:nvSpPr>
        <p:spPr/>
        <p:txBody>
          <a:bodyPr/>
          <a:lstStyle/>
          <a:p>
            <a:fld id="{610DC927-7176-430E-B7CC-F5C6A056902D}" type="slidenum">
              <a:rPr lang="en-US" smtClean="0"/>
              <a:t>28</a:t>
            </a:fld>
            <a:endParaRPr lang="en-US"/>
          </a:p>
        </p:txBody>
      </p:sp>
    </p:spTree>
    <p:extLst>
      <p:ext uri="{BB962C8B-B14F-4D97-AF65-F5344CB8AC3E}">
        <p14:creationId xmlns:p14="http://schemas.microsoft.com/office/powerpoint/2010/main" val="3428488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Sustainable</a:t>
            </a:r>
            <a:r>
              <a:rPr lang="en-US" baseline="0" dirty="0"/>
              <a:t> profitable business model that may replace the potential of </a:t>
            </a:r>
            <a:r>
              <a:rPr lang="en-US" baseline="0" dirty="0" err="1"/>
              <a:t>insurtech</a:t>
            </a:r>
            <a:endParaRPr lang="en-US" baseline="0" dirty="0"/>
          </a:p>
          <a:p>
            <a:r>
              <a:rPr lang="en-US" baseline="0" dirty="0"/>
              <a:t>Will these traditional captive insurers continue to find success over the insurtechs</a:t>
            </a:r>
          </a:p>
          <a:p>
            <a:endParaRPr lang="en-US" baseline="0" dirty="0"/>
          </a:p>
          <a:p>
            <a:r>
              <a:rPr lang="en-US" baseline="0" dirty="0"/>
              <a:t>More appealing during volatility</a:t>
            </a:r>
          </a:p>
          <a:p>
            <a:endParaRPr lang="en-US" baseline="0" dirty="0"/>
          </a:p>
          <a:p>
            <a:r>
              <a:rPr lang="en-US" baseline="0" dirty="0"/>
              <a:t>Transition to q/a open ended discussion</a:t>
            </a:r>
            <a:endParaRPr lang="en-US" dirty="0"/>
          </a:p>
        </p:txBody>
      </p:sp>
      <p:sp>
        <p:nvSpPr>
          <p:cNvPr id="4" name="Slide Number Placeholder 3"/>
          <p:cNvSpPr>
            <a:spLocks noGrp="1"/>
          </p:cNvSpPr>
          <p:nvPr>
            <p:ph type="sldNum" sz="quarter" idx="10"/>
          </p:nvPr>
        </p:nvSpPr>
        <p:spPr/>
        <p:txBody>
          <a:bodyPr/>
          <a:lstStyle/>
          <a:p>
            <a:fld id="{610DC927-7176-430E-B7CC-F5C6A056902D}" type="slidenum">
              <a:rPr lang="en-US" smtClean="0"/>
              <a:t>29</a:t>
            </a:fld>
            <a:endParaRPr lang="en-US"/>
          </a:p>
        </p:txBody>
      </p:sp>
    </p:spTree>
    <p:extLst>
      <p:ext uri="{BB962C8B-B14F-4D97-AF65-F5344CB8AC3E}">
        <p14:creationId xmlns:p14="http://schemas.microsoft.com/office/powerpoint/2010/main" val="1165201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Sustainable</a:t>
            </a:r>
            <a:r>
              <a:rPr lang="en-US" baseline="0" dirty="0"/>
              <a:t> profitable business model that may replace the potential of </a:t>
            </a:r>
            <a:r>
              <a:rPr lang="en-US" baseline="0" dirty="0" err="1"/>
              <a:t>insurtech</a:t>
            </a:r>
            <a:endParaRPr lang="en-US" baseline="0" dirty="0"/>
          </a:p>
          <a:p>
            <a:r>
              <a:rPr lang="en-US" baseline="0" dirty="0"/>
              <a:t>Will these traditional captive insurers continue to find success over the insurtechs</a:t>
            </a:r>
          </a:p>
          <a:p>
            <a:endParaRPr lang="en-US" baseline="0" dirty="0"/>
          </a:p>
          <a:p>
            <a:r>
              <a:rPr lang="en-US" sz="1200" b="0" i="0" kern="1200" dirty="0">
                <a:solidFill>
                  <a:schemeClr val="tx1"/>
                </a:solidFill>
                <a:effectLst/>
                <a:latin typeface="+mn-lt"/>
                <a:ea typeface="+mn-ea"/>
                <a:cs typeface="+mn-cs"/>
              </a:rPr>
              <a:t>While this kind of exposure has typically been handled through the HO-4 policy, this strategy is not without its own problems. For openers, the liability provisions of the typical policy may not adequately cover the damages that can accrue during a loss event. Secondarily, there is no guarantee that the renter will continue to remain insured, since they are able to cancel coverage at any time without notifying management.</a:t>
            </a:r>
            <a:endParaRPr lang="en-US" baseline="0" dirty="0"/>
          </a:p>
          <a:p>
            <a:endParaRPr lang="en-US" baseline="0" dirty="0"/>
          </a:p>
          <a:p>
            <a:r>
              <a:rPr lang="en-US" baseline="0" dirty="0"/>
              <a:t>More appealing during volatility</a:t>
            </a:r>
          </a:p>
          <a:p>
            <a:endParaRPr lang="en-US" baseline="0" dirty="0"/>
          </a:p>
          <a:p>
            <a:r>
              <a:rPr lang="en-US" baseline="0" dirty="0"/>
              <a:t>Transition to q/a open ended discussion</a:t>
            </a:r>
            <a:endParaRPr lang="en-US" dirty="0"/>
          </a:p>
        </p:txBody>
      </p:sp>
      <p:sp>
        <p:nvSpPr>
          <p:cNvPr id="4" name="Slide Number Placeholder 3"/>
          <p:cNvSpPr>
            <a:spLocks noGrp="1"/>
          </p:cNvSpPr>
          <p:nvPr>
            <p:ph type="sldNum" sz="quarter" idx="10"/>
          </p:nvPr>
        </p:nvSpPr>
        <p:spPr/>
        <p:txBody>
          <a:bodyPr/>
          <a:lstStyle/>
          <a:p>
            <a:fld id="{610DC927-7176-430E-B7CC-F5C6A056902D}" type="slidenum">
              <a:rPr lang="en-US" smtClean="0"/>
              <a:t>30</a:t>
            </a:fld>
            <a:endParaRPr lang="en-US"/>
          </a:p>
        </p:txBody>
      </p:sp>
    </p:spTree>
    <p:extLst>
      <p:ext uri="{BB962C8B-B14F-4D97-AF65-F5344CB8AC3E}">
        <p14:creationId xmlns:p14="http://schemas.microsoft.com/office/powerpoint/2010/main" val="6556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Tenant liability case we just went over is just one application of the larger question that</a:t>
            </a:r>
            <a:r>
              <a:rPr lang="en-US" baseline="0" dirty="0"/>
              <a:t> will seen to be answer.  Will outsiders from the tech world be able to harness the computing power at their disposal or will seasoned insurance professionals be better suited to profitably innovate as new situations arise.</a:t>
            </a:r>
            <a:endParaRPr lang="en-US" dirty="0"/>
          </a:p>
          <a:p>
            <a:endParaRPr lang="en-US" dirty="0"/>
          </a:p>
        </p:txBody>
      </p:sp>
      <p:sp>
        <p:nvSpPr>
          <p:cNvPr id="4" name="Slide Number Placeholder 3"/>
          <p:cNvSpPr>
            <a:spLocks noGrp="1"/>
          </p:cNvSpPr>
          <p:nvPr>
            <p:ph type="sldNum" sz="quarter" idx="10"/>
          </p:nvPr>
        </p:nvSpPr>
        <p:spPr/>
        <p:txBody>
          <a:bodyPr/>
          <a:lstStyle/>
          <a:p>
            <a:fld id="{610DC927-7176-430E-B7CC-F5C6A056902D}" type="slidenum">
              <a:rPr lang="en-US" smtClean="0"/>
              <a:t>31</a:t>
            </a:fld>
            <a:endParaRPr lang="en-US"/>
          </a:p>
        </p:txBody>
      </p:sp>
    </p:spTree>
    <p:extLst>
      <p:ext uri="{BB962C8B-B14F-4D97-AF65-F5344CB8AC3E}">
        <p14:creationId xmlns:p14="http://schemas.microsoft.com/office/powerpoint/2010/main" val="713803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0DC927-7176-430E-B7CC-F5C6A056902D}" type="slidenum">
              <a:rPr lang="en-US" smtClean="0"/>
              <a:t>32</a:t>
            </a:fld>
            <a:endParaRPr lang="en-US"/>
          </a:p>
        </p:txBody>
      </p:sp>
    </p:spTree>
    <p:extLst>
      <p:ext uri="{BB962C8B-B14F-4D97-AF65-F5344CB8AC3E}">
        <p14:creationId xmlns:p14="http://schemas.microsoft.com/office/powerpoint/2010/main" val="1221437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Root classifies drivers by means a test, the test is taken through the mobile app; the app tracks speed, rapid acceleration , hard stops and swerves. From this information they compute a score, if the driver passes the test, they offer a premium based on the score.</a:t>
            </a:r>
          </a:p>
          <a:p>
            <a:r>
              <a:rPr lang="en-US" dirty="0"/>
              <a:t>Root: Car insurance</a:t>
            </a:r>
          </a:p>
          <a:p>
            <a:pPr lvl="1"/>
            <a:r>
              <a:rPr lang="en-US" dirty="0"/>
              <a:t>The claim that they can offer fairness into their pricing by capturing by the driving behavior of customers rather than their geographic location</a:t>
            </a:r>
          </a:p>
          <a:p>
            <a:r>
              <a:rPr lang="en-US" dirty="0"/>
              <a:t>Hippo: Homeowners Insurance</a:t>
            </a:r>
          </a:p>
          <a:p>
            <a:pPr lvl="1"/>
            <a:r>
              <a:rPr lang="en-US" dirty="0"/>
              <a:t>Smart home devices, loss control services, coverage catered to customer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10DC927-7176-430E-B7CC-F5C6A056902D}" type="slidenum">
              <a:rPr lang="en-US" smtClean="0"/>
              <a:t>4</a:t>
            </a:fld>
            <a:endParaRPr lang="en-US"/>
          </a:p>
        </p:txBody>
      </p:sp>
    </p:spTree>
    <p:extLst>
      <p:ext uri="{BB962C8B-B14F-4D97-AF65-F5344CB8AC3E}">
        <p14:creationId xmlns:p14="http://schemas.microsoft.com/office/powerpoint/2010/main" val="570163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0DC927-7176-430E-B7CC-F5C6A056902D}" type="slidenum">
              <a:rPr lang="en-US" smtClean="0"/>
              <a:t>5</a:t>
            </a:fld>
            <a:endParaRPr lang="en-US"/>
          </a:p>
        </p:txBody>
      </p:sp>
    </p:spTree>
    <p:extLst>
      <p:ext uri="{BB962C8B-B14F-4D97-AF65-F5344CB8AC3E}">
        <p14:creationId xmlns:p14="http://schemas.microsoft.com/office/powerpoint/2010/main" val="1300996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it's true that insurtechs have seen incredible growth over the past decade, The profitability</a:t>
            </a:r>
            <a:r>
              <a:rPr lang="en-US" sz="1200" kern="1200" baseline="0" dirty="0">
                <a:solidFill>
                  <a:schemeClr val="tx1"/>
                </a:solidFill>
                <a:effectLst/>
                <a:latin typeface="+mn-lt"/>
                <a:ea typeface="+mn-ea"/>
                <a:cs typeface="+mn-cs"/>
              </a:rPr>
              <a:t> is has not.</a:t>
            </a:r>
            <a:r>
              <a:rPr lang="en-US" sz="1200" kern="1200" dirty="0">
                <a:solidFill>
                  <a:schemeClr val="tx1"/>
                </a:solidFill>
                <a:effectLst/>
                <a:latin typeface="+mn-lt"/>
                <a:ea typeface="+mn-ea"/>
                <a:cs typeface="+mn-cs"/>
              </a:rPr>
              <a:t> As we know, Pure premium Does not equate to profitability. Profitability can</a:t>
            </a:r>
            <a:r>
              <a:rPr lang="en-US" sz="1200" kern="1200" baseline="0" dirty="0">
                <a:solidFill>
                  <a:schemeClr val="tx1"/>
                </a:solidFill>
                <a:effectLst/>
                <a:latin typeface="+mn-lt"/>
                <a:ea typeface="+mn-ea"/>
                <a:cs typeface="+mn-cs"/>
              </a:rPr>
              <a:t> be quantified as</a:t>
            </a:r>
            <a:r>
              <a:rPr lang="en-US" sz="1200" kern="1200" dirty="0">
                <a:solidFill>
                  <a:schemeClr val="tx1"/>
                </a:solidFill>
                <a:effectLst/>
                <a:latin typeface="+mn-lt"/>
                <a:ea typeface="+mn-ea"/>
                <a:cs typeface="+mn-cs"/>
              </a:rPr>
              <a:t> premiums exceeding losses, Loss adjustment expenses, and other underwriting and administrative costs. The reality is, insurtechs have struggled to find themselves in the green. Take a look at some of the top insurtechs in the market right now. </a:t>
            </a:r>
            <a:endParaRPr lang="en-US" dirty="0"/>
          </a:p>
        </p:txBody>
      </p:sp>
      <p:sp>
        <p:nvSpPr>
          <p:cNvPr id="4" name="Slide Number Placeholder 3"/>
          <p:cNvSpPr>
            <a:spLocks noGrp="1"/>
          </p:cNvSpPr>
          <p:nvPr>
            <p:ph type="sldNum" sz="quarter" idx="10"/>
          </p:nvPr>
        </p:nvSpPr>
        <p:spPr/>
        <p:txBody>
          <a:bodyPr/>
          <a:lstStyle/>
          <a:p>
            <a:fld id="{610DC927-7176-430E-B7CC-F5C6A056902D}" type="slidenum">
              <a:rPr lang="en-US" smtClean="0"/>
              <a:t>6</a:t>
            </a:fld>
            <a:endParaRPr lang="en-US"/>
          </a:p>
        </p:txBody>
      </p:sp>
    </p:spTree>
    <p:extLst>
      <p:ext uri="{BB962C8B-B14F-4D97-AF65-F5344CB8AC3E}">
        <p14:creationId xmlns:p14="http://schemas.microsoft.com/office/powerpoint/2010/main" val="2392146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Lemonade</a:t>
            </a:r>
            <a:endParaRPr lang="en-US" dirty="0"/>
          </a:p>
        </p:txBody>
      </p:sp>
      <p:sp>
        <p:nvSpPr>
          <p:cNvPr id="4" name="Slide Number Placeholder 3"/>
          <p:cNvSpPr>
            <a:spLocks noGrp="1"/>
          </p:cNvSpPr>
          <p:nvPr>
            <p:ph type="sldNum" sz="quarter" idx="10"/>
          </p:nvPr>
        </p:nvSpPr>
        <p:spPr/>
        <p:txBody>
          <a:bodyPr/>
          <a:lstStyle/>
          <a:p>
            <a:fld id="{610DC927-7176-430E-B7CC-F5C6A056902D}" type="slidenum">
              <a:rPr lang="en-US" smtClean="0"/>
              <a:t>8</a:t>
            </a:fld>
            <a:endParaRPr lang="en-US"/>
          </a:p>
        </p:txBody>
      </p:sp>
    </p:spTree>
    <p:extLst>
      <p:ext uri="{BB962C8B-B14F-4D97-AF65-F5344CB8AC3E}">
        <p14:creationId xmlns:p14="http://schemas.microsoft.com/office/powerpoint/2010/main" val="169249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Root</a:t>
            </a:r>
          </a:p>
        </p:txBody>
      </p:sp>
      <p:sp>
        <p:nvSpPr>
          <p:cNvPr id="4" name="Slide Number Placeholder 3"/>
          <p:cNvSpPr>
            <a:spLocks noGrp="1"/>
          </p:cNvSpPr>
          <p:nvPr>
            <p:ph type="sldNum" sz="quarter" idx="10"/>
          </p:nvPr>
        </p:nvSpPr>
        <p:spPr/>
        <p:txBody>
          <a:bodyPr/>
          <a:lstStyle/>
          <a:p>
            <a:fld id="{610DC927-7176-430E-B7CC-F5C6A056902D}" type="slidenum">
              <a:rPr lang="en-US" smtClean="0"/>
              <a:t>9</a:t>
            </a:fld>
            <a:endParaRPr lang="en-US"/>
          </a:p>
        </p:txBody>
      </p:sp>
    </p:spTree>
    <p:extLst>
      <p:ext uri="{BB962C8B-B14F-4D97-AF65-F5344CB8AC3E}">
        <p14:creationId xmlns:p14="http://schemas.microsoft.com/office/powerpoint/2010/main" val="1962196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metromile</a:t>
            </a:r>
            <a:endParaRPr lang="en-US" dirty="0"/>
          </a:p>
        </p:txBody>
      </p:sp>
      <p:sp>
        <p:nvSpPr>
          <p:cNvPr id="4" name="Slide Number Placeholder 3"/>
          <p:cNvSpPr>
            <a:spLocks noGrp="1"/>
          </p:cNvSpPr>
          <p:nvPr>
            <p:ph type="sldNum" sz="quarter" idx="10"/>
          </p:nvPr>
        </p:nvSpPr>
        <p:spPr/>
        <p:txBody>
          <a:bodyPr/>
          <a:lstStyle/>
          <a:p>
            <a:fld id="{610DC927-7176-430E-B7CC-F5C6A056902D}" type="slidenum">
              <a:rPr lang="en-US" smtClean="0"/>
              <a:t>10</a:t>
            </a:fld>
            <a:endParaRPr lang="en-US"/>
          </a:p>
        </p:txBody>
      </p:sp>
    </p:spTree>
    <p:extLst>
      <p:ext uri="{BB962C8B-B14F-4D97-AF65-F5344CB8AC3E}">
        <p14:creationId xmlns:p14="http://schemas.microsoft.com/office/powerpoint/2010/main" val="2875842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clover</a:t>
            </a:r>
          </a:p>
        </p:txBody>
      </p:sp>
      <p:sp>
        <p:nvSpPr>
          <p:cNvPr id="4" name="Slide Number Placeholder 3"/>
          <p:cNvSpPr>
            <a:spLocks noGrp="1"/>
          </p:cNvSpPr>
          <p:nvPr>
            <p:ph type="sldNum" sz="quarter" idx="10"/>
          </p:nvPr>
        </p:nvSpPr>
        <p:spPr/>
        <p:txBody>
          <a:bodyPr/>
          <a:lstStyle/>
          <a:p>
            <a:fld id="{610DC927-7176-430E-B7CC-F5C6A056902D}" type="slidenum">
              <a:rPr lang="en-US" smtClean="0"/>
              <a:t>11</a:t>
            </a:fld>
            <a:endParaRPr lang="en-US"/>
          </a:p>
        </p:txBody>
      </p:sp>
    </p:spTree>
    <p:extLst>
      <p:ext uri="{BB962C8B-B14F-4D97-AF65-F5344CB8AC3E}">
        <p14:creationId xmlns:p14="http://schemas.microsoft.com/office/powerpoint/2010/main" val="1052162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39519" y="2939650"/>
            <a:ext cx="9372019" cy="1177780"/>
          </a:xfrm>
        </p:spPr>
        <p:txBody>
          <a:bodyPr anchor="b">
            <a:normAutofit/>
          </a:bodyPr>
          <a:lstStyle>
            <a:lvl1pPr>
              <a:defRPr sz="3600" b="1" baseline="0">
                <a:solidFill>
                  <a:schemeClr val="tx1">
                    <a:lumMod val="65000"/>
                    <a:lumOff val="35000"/>
                  </a:schemeClr>
                </a:solidFill>
                <a:latin typeface="Calibri" pitchFamily="34" charset="0"/>
              </a:defRPr>
            </a:lvl1pPr>
          </a:lstStyle>
          <a:p>
            <a:r>
              <a:rPr lang="en-US" dirty="0"/>
              <a:t>Presentation Title Goes Here</a:t>
            </a:r>
          </a:p>
        </p:txBody>
      </p:sp>
      <p:sp>
        <p:nvSpPr>
          <p:cNvPr id="3" name="Subtitle 2"/>
          <p:cNvSpPr>
            <a:spLocks noGrp="1"/>
          </p:cNvSpPr>
          <p:nvPr>
            <p:ph type="subTitle" idx="1" hasCustomPrompt="1"/>
          </p:nvPr>
        </p:nvSpPr>
        <p:spPr>
          <a:xfrm>
            <a:off x="1417477" y="4402068"/>
            <a:ext cx="9372020" cy="933882"/>
          </a:xfrm>
        </p:spPr>
        <p:txBody>
          <a:bodyPr>
            <a:normAutofit/>
          </a:bodyPr>
          <a:lstStyle>
            <a:lvl1pPr marL="0" indent="0" algn="ctr">
              <a:buNone/>
              <a:defRPr sz="2400" baseline="0">
                <a:solidFill>
                  <a:srgbClr val="F36C21"/>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p>
        </p:txBody>
      </p:sp>
      <p:sp>
        <p:nvSpPr>
          <p:cNvPr id="9" name="Subtitle 2"/>
          <p:cNvSpPr txBox="1">
            <a:spLocks/>
          </p:cNvSpPr>
          <p:nvPr userDrawn="1"/>
        </p:nvSpPr>
        <p:spPr>
          <a:xfrm>
            <a:off x="1439519" y="5788334"/>
            <a:ext cx="9372020" cy="563445"/>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2400" kern="1200" baseline="0">
                <a:solidFill>
                  <a:srgbClr val="F36C21"/>
                </a:solidFill>
                <a:latin typeface="Calibri"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2400" b="1" dirty="0">
                <a:solidFill>
                  <a:schemeClr val="tx1">
                    <a:lumMod val="65000"/>
                    <a:lumOff val="35000"/>
                  </a:schemeClr>
                </a:solidFill>
              </a:rPr>
              <a:t>March 2022</a:t>
            </a:r>
          </a:p>
        </p:txBody>
      </p:sp>
      <p:sp>
        <p:nvSpPr>
          <p:cNvPr id="10" name="Rectangle 9"/>
          <p:cNvSpPr/>
          <p:nvPr userDrawn="1"/>
        </p:nvSpPr>
        <p:spPr>
          <a:xfrm>
            <a:off x="0" y="6582075"/>
            <a:ext cx="12192000" cy="304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7243" y="360348"/>
            <a:ext cx="2772486" cy="2786011"/>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7477" y="5368034"/>
            <a:ext cx="1842581" cy="1227706"/>
          </a:xfrm>
          <a:prstGeom prst="rect">
            <a:avLst/>
          </a:prstGeom>
        </p:spPr>
      </p:pic>
    </p:spTree>
    <p:extLst>
      <p:ext uri="{BB962C8B-B14F-4D97-AF65-F5344CB8AC3E}">
        <p14:creationId xmlns:p14="http://schemas.microsoft.com/office/powerpoint/2010/main" val="68858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TextBox 7"/>
          <p:cNvSpPr txBox="1"/>
          <p:nvPr userDrawn="1"/>
        </p:nvSpPr>
        <p:spPr>
          <a:xfrm>
            <a:off x="11278527" y="6477001"/>
            <a:ext cx="341760" cy="323165"/>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a:latin typeface="Arial"/>
              <a:cs typeface="Arial"/>
            </a:endParaRPr>
          </a:p>
        </p:txBody>
      </p:sp>
      <p:cxnSp>
        <p:nvCxnSpPr>
          <p:cNvPr id="9" name="Straight Connector 8"/>
          <p:cNvCxnSpPr/>
          <p:nvPr userDrawn="1"/>
        </p:nvCxnSpPr>
        <p:spPr>
          <a:xfrm>
            <a:off x="629920" y="914400"/>
            <a:ext cx="10922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ctrTitle" hasCustomPrompt="1"/>
          </p:nvPr>
        </p:nvSpPr>
        <p:spPr>
          <a:xfrm>
            <a:off x="484231" y="199489"/>
            <a:ext cx="11153055"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a:t>Click to Edit Slide Title</a:t>
            </a:r>
          </a:p>
        </p:txBody>
      </p:sp>
      <p:sp>
        <p:nvSpPr>
          <p:cNvPr id="10" name="Content Placeholder 10"/>
          <p:cNvSpPr>
            <a:spLocks noGrp="1"/>
          </p:cNvSpPr>
          <p:nvPr>
            <p:ph sz="quarter" idx="11"/>
          </p:nvPr>
        </p:nvSpPr>
        <p:spPr>
          <a:xfrm>
            <a:off x="548957" y="1044537"/>
            <a:ext cx="11023600" cy="5105400"/>
          </a:xfrm>
        </p:spPr>
        <p:txBody>
          <a:bodyPr>
            <a:normAutofit/>
          </a:bodyPr>
          <a:lstStyle>
            <a:lvl1pPr marL="342900" indent="-342900">
              <a:lnSpc>
                <a:spcPct val="114000"/>
              </a:lnSpc>
              <a:spcBef>
                <a:spcPts val="600"/>
              </a:spcBef>
              <a:buClr>
                <a:srgbClr val="4D4D4D"/>
              </a:buClr>
              <a:buSzPct val="90000"/>
              <a:buFont typeface="Wingdings" panose="05000000000000000000" pitchFamily="2" charset="2"/>
              <a:buChar char="à"/>
              <a:defRPr sz="2400">
                <a:latin typeface="Calibri" pitchFamily="34" charset="0"/>
              </a:defRPr>
            </a:lvl1pPr>
            <a:lvl2pPr marL="742950" indent="-285750">
              <a:lnSpc>
                <a:spcPct val="114000"/>
              </a:lnSpc>
              <a:spcBef>
                <a:spcPts val="600"/>
              </a:spcBef>
              <a:buClr>
                <a:srgbClr val="4D4D4D"/>
              </a:buClr>
              <a:buSzPct val="110000"/>
              <a:buFont typeface="Calibri" panose="020F0502020204030204" pitchFamily="34" charset="0"/>
              <a:buChar char="‒"/>
              <a:defRPr sz="2200">
                <a:latin typeface="Calibri" pitchFamily="34" charset="0"/>
              </a:defRPr>
            </a:lvl2pPr>
            <a:lvl3pPr marL="1143000" indent="-228600">
              <a:lnSpc>
                <a:spcPct val="114000"/>
              </a:lnSpc>
              <a:spcBef>
                <a:spcPts val="600"/>
              </a:spcBef>
              <a:buClr>
                <a:srgbClr val="4D4D4D"/>
              </a:buClr>
              <a:buSzPct val="110000"/>
              <a:buFont typeface="Calibri" panose="020F0502020204030204" pitchFamily="34" charset="0"/>
              <a:buChar char="›"/>
              <a:defRPr sz="2000">
                <a:latin typeface="Calibri" pitchFamily="34" charset="0"/>
              </a:defRPr>
            </a:lvl3pPr>
            <a:lvl4pPr marL="1600200" indent="-228600">
              <a:lnSpc>
                <a:spcPct val="114000"/>
              </a:lnSpc>
              <a:spcBef>
                <a:spcPts val="600"/>
              </a:spcBef>
              <a:buClr>
                <a:srgbClr val="4D4D4D"/>
              </a:buClr>
              <a:buSzPct val="90000"/>
              <a:buFont typeface="Courier New" panose="02070309020205020404" pitchFamily="49" charset="0"/>
              <a:buChar char="o"/>
              <a:defRPr sz="1800">
                <a:latin typeface="Calibri" pitchFamily="34" charset="0"/>
              </a:defRPr>
            </a:lvl4pPr>
            <a:lvl5pPr marL="2057400" indent="-228600">
              <a:lnSpc>
                <a:spcPct val="114000"/>
              </a:lnSpc>
              <a:spcBef>
                <a:spcPts val="600"/>
              </a:spcBef>
              <a:buClr>
                <a:srgbClr val="4D4D4D"/>
              </a:buClr>
              <a:buFont typeface="Arial" panose="020B0604020202020204" pitchFamily="34" charset="0"/>
              <a:buChar cha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6687" y="5643409"/>
            <a:ext cx="1008137" cy="1013055"/>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07082" y="5705590"/>
            <a:ext cx="1630204" cy="766087"/>
          </a:xfrm>
          <a:prstGeom prst="rect">
            <a:avLst/>
          </a:prstGeom>
        </p:spPr>
      </p:pic>
    </p:spTree>
    <p:extLst>
      <p:ext uri="{BB962C8B-B14F-4D97-AF65-F5344CB8AC3E}">
        <p14:creationId xmlns:p14="http://schemas.microsoft.com/office/powerpoint/2010/main" val="319512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484231" y="199489"/>
            <a:ext cx="11153055"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a:t>Click to Edit Slide Title</a:t>
            </a:r>
          </a:p>
        </p:txBody>
      </p:sp>
      <p:cxnSp>
        <p:nvCxnSpPr>
          <p:cNvPr id="6" name="Straight Connector 5"/>
          <p:cNvCxnSpPr/>
          <p:nvPr userDrawn="1"/>
        </p:nvCxnSpPr>
        <p:spPr>
          <a:xfrm>
            <a:off x="629920" y="914400"/>
            <a:ext cx="10922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11278527" y="6477001"/>
            <a:ext cx="341760" cy="323165"/>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a:latin typeface="Arial"/>
              <a:cs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7082" y="5705590"/>
            <a:ext cx="1630204" cy="76608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687" y="5643409"/>
            <a:ext cx="1008137" cy="1013055"/>
          </a:xfrm>
          <a:prstGeom prst="rect">
            <a:avLst/>
          </a:prstGeom>
        </p:spPr>
      </p:pic>
    </p:spTree>
    <p:extLst>
      <p:ext uri="{BB962C8B-B14F-4D97-AF65-F5344CB8AC3E}">
        <p14:creationId xmlns:p14="http://schemas.microsoft.com/office/powerpoint/2010/main" val="1976313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484231" y="199489"/>
            <a:ext cx="11153055"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a:t>Click to Edit Slide Title</a:t>
            </a:r>
          </a:p>
        </p:txBody>
      </p:sp>
      <p:sp>
        <p:nvSpPr>
          <p:cNvPr id="6" name="TextBox 5"/>
          <p:cNvSpPr txBox="1"/>
          <p:nvPr userDrawn="1"/>
        </p:nvSpPr>
        <p:spPr>
          <a:xfrm>
            <a:off x="11278527" y="6477001"/>
            <a:ext cx="341760" cy="323165"/>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a:latin typeface="Arial"/>
              <a:cs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7082" y="5705590"/>
            <a:ext cx="1630204" cy="766087"/>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687" y="5643409"/>
            <a:ext cx="1008137" cy="1013055"/>
          </a:xfrm>
          <a:prstGeom prst="rect">
            <a:avLst/>
          </a:prstGeom>
        </p:spPr>
      </p:pic>
    </p:spTree>
    <p:extLst>
      <p:ext uri="{BB962C8B-B14F-4D97-AF65-F5344CB8AC3E}">
        <p14:creationId xmlns:p14="http://schemas.microsoft.com/office/powerpoint/2010/main" val="1976313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483706" y="199489"/>
            <a:ext cx="11153055"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a:t>Click to Edit Slide Title</a:t>
            </a:r>
          </a:p>
        </p:txBody>
      </p:sp>
      <p:sp>
        <p:nvSpPr>
          <p:cNvPr id="10" name="Subtitle 2"/>
          <p:cNvSpPr>
            <a:spLocks noGrp="1"/>
          </p:cNvSpPr>
          <p:nvPr>
            <p:ph type="subTitle" idx="1" hasCustomPrompt="1"/>
          </p:nvPr>
        </p:nvSpPr>
        <p:spPr>
          <a:xfrm>
            <a:off x="483179" y="807720"/>
            <a:ext cx="11154108" cy="400110"/>
          </a:xfrm>
          <a:prstGeom prst="rect">
            <a:avLst/>
          </a:prstGeom>
        </p:spPr>
        <p:txBody>
          <a:bodyPr wrap="square">
            <a:spAutoFit/>
          </a:bodyPr>
          <a:lstStyle>
            <a:lvl1pPr marL="0" indent="0" algn="l">
              <a:buNone/>
              <a:defRPr sz="2000">
                <a:solidFill>
                  <a:srgbClr val="FF6900"/>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SUBTITLE</a:t>
            </a:r>
          </a:p>
        </p:txBody>
      </p:sp>
      <p:cxnSp>
        <p:nvCxnSpPr>
          <p:cNvPr id="8" name="Straight Connector 7"/>
          <p:cNvCxnSpPr/>
          <p:nvPr userDrawn="1"/>
        </p:nvCxnSpPr>
        <p:spPr>
          <a:xfrm>
            <a:off x="599233" y="1295400"/>
            <a:ext cx="10922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1278527" y="6477001"/>
            <a:ext cx="341760" cy="323165"/>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a:latin typeface="Arial"/>
              <a:cs typeface="Aria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7082" y="5705590"/>
            <a:ext cx="1630204" cy="76608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687" y="5643409"/>
            <a:ext cx="1008137" cy="1013055"/>
          </a:xfrm>
          <a:prstGeom prst="rect">
            <a:avLst/>
          </a:prstGeom>
        </p:spPr>
      </p:pic>
      <p:sp>
        <p:nvSpPr>
          <p:cNvPr id="17" name="Content Placeholder 10"/>
          <p:cNvSpPr>
            <a:spLocks noGrp="1"/>
          </p:cNvSpPr>
          <p:nvPr>
            <p:ph sz="quarter" idx="11"/>
          </p:nvPr>
        </p:nvSpPr>
        <p:spPr>
          <a:xfrm>
            <a:off x="548433" y="1366275"/>
            <a:ext cx="11023600" cy="4783661"/>
          </a:xfrm>
        </p:spPr>
        <p:txBody>
          <a:bodyPr>
            <a:normAutofit/>
          </a:bodyPr>
          <a:lstStyle>
            <a:lvl1pPr marL="342900" indent="-342900">
              <a:lnSpc>
                <a:spcPct val="114000"/>
              </a:lnSpc>
              <a:spcBef>
                <a:spcPts val="600"/>
              </a:spcBef>
              <a:buClr>
                <a:srgbClr val="4D4D4D"/>
              </a:buClr>
              <a:buSzPct val="90000"/>
              <a:buFont typeface="Wingdings" panose="05000000000000000000" pitchFamily="2" charset="2"/>
              <a:buChar char="à"/>
              <a:defRPr sz="2400">
                <a:latin typeface="Calibri" pitchFamily="34" charset="0"/>
              </a:defRPr>
            </a:lvl1pPr>
            <a:lvl2pPr marL="742950" indent="-285750">
              <a:lnSpc>
                <a:spcPct val="114000"/>
              </a:lnSpc>
              <a:spcBef>
                <a:spcPts val="600"/>
              </a:spcBef>
              <a:buClr>
                <a:srgbClr val="4D4D4D"/>
              </a:buClr>
              <a:buSzPct val="110000"/>
              <a:buFont typeface="Calibri" panose="020F0502020204030204" pitchFamily="34" charset="0"/>
              <a:buChar char="‒"/>
              <a:defRPr sz="2200">
                <a:latin typeface="Calibri" pitchFamily="34" charset="0"/>
              </a:defRPr>
            </a:lvl2pPr>
            <a:lvl3pPr marL="1143000" indent="-228600">
              <a:lnSpc>
                <a:spcPct val="114000"/>
              </a:lnSpc>
              <a:spcBef>
                <a:spcPts val="600"/>
              </a:spcBef>
              <a:buClr>
                <a:srgbClr val="4D4D4D"/>
              </a:buClr>
              <a:buSzPct val="110000"/>
              <a:buFont typeface="Calibri" panose="020F0502020204030204" pitchFamily="34" charset="0"/>
              <a:buChar char="›"/>
              <a:defRPr sz="2000">
                <a:latin typeface="Calibri" pitchFamily="34" charset="0"/>
              </a:defRPr>
            </a:lvl3pPr>
            <a:lvl4pPr marL="1600200" indent="-228600">
              <a:lnSpc>
                <a:spcPct val="114000"/>
              </a:lnSpc>
              <a:spcBef>
                <a:spcPts val="600"/>
              </a:spcBef>
              <a:buClr>
                <a:srgbClr val="4D4D4D"/>
              </a:buClr>
              <a:buSzPct val="90000"/>
              <a:buFont typeface="Courier New" panose="02070309020205020404" pitchFamily="49" charset="0"/>
              <a:buChar char="o"/>
              <a:defRPr sz="1800">
                <a:latin typeface="Calibri" pitchFamily="34" charset="0"/>
              </a:defRPr>
            </a:lvl4pPr>
            <a:lvl5pPr marL="2057400" indent="-228600">
              <a:lnSpc>
                <a:spcPct val="114000"/>
              </a:lnSpc>
              <a:spcBef>
                <a:spcPts val="600"/>
              </a:spcBef>
              <a:buClr>
                <a:srgbClr val="4D4D4D"/>
              </a:buClr>
              <a:buFont typeface="Arial" panose="020B0604020202020204" pitchFamily="34" charset="0"/>
              <a:buChar cha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5121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484231" y="199489"/>
            <a:ext cx="11153055"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a:t>Click to Edit Slide Title</a:t>
            </a:r>
          </a:p>
        </p:txBody>
      </p:sp>
      <p:cxnSp>
        <p:nvCxnSpPr>
          <p:cNvPr id="8" name="Straight Connector 7"/>
          <p:cNvCxnSpPr/>
          <p:nvPr userDrawn="1"/>
        </p:nvCxnSpPr>
        <p:spPr>
          <a:xfrm>
            <a:off x="629920" y="914400"/>
            <a:ext cx="10922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1278527" y="6477001"/>
            <a:ext cx="341760" cy="323165"/>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a:latin typeface="Arial"/>
              <a:cs typeface="Aria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15380" y="5705591"/>
            <a:ext cx="2173605" cy="76608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687" y="5643409"/>
            <a:ext cx="1008137" cy="1013055"/>
          </a:xfrm>
          <a:prstGeom prst="rect">
            <a:avLst/>
          </a:prstGeom>
        </p:spPr>
      </p:pic>
      <p:sp>
        <p:nvSpPr>
          <p:cNvPr id="16" name="Content Placeholder 10"/>
          <p:cNvSpPr>
            <a:spLocks noGrp="1"/>
          </p:cNvSpPr>
          <p:nvPr>
            <p:ph sz="quarter" idx="11"/>
          </p:nvPr>
        </p:nvSpPr>
        <p:spPr>
          <a:xfrm>
            <a:off x="548433" y="1061477"/>
            <a:ext cx="5445967" cy="5088459"/>
          </a:xfrm>
        </p:spPr>
        <p:txBody>
          <a:bodyPr>
            <a:normAutofit/>
          </a:bodyPr>
          <a:lstStyle>
            <a:lvl1pPr marL="342900" indent="-342900">
              <a:lnSpc>
                <a:spcPct val="114000"/>
              </a:lnSpc>
              <a:spcBef>
                <a:spcPts val="600"/>
              </a:spcBef>
              <a:buClr>
                <a:srgbClr val="4D4D4D"/>
              </a:buClr>
              <a:buSzPct val="90000"/>
              <a:buFont typeface="Wingdings" panose="05000000000000000000" pitchFamily="2" charset="2"/>
              <a:buChar char="à"/>
              <a:defRPr sz="2400">
                <a:latin typeface="Calibri" pitchFamily="34" charset="0"/>
              </a:defRPr>
            </a:lvl1pPr>
            <a:lvl2pPr marL="742950" indent="-285750">
              <a:lnSpc>
                <a:spcPct val="114000"/>
              </a:lnSpc>
              <a:spcBef>
                <a:spcPts val="600"/>
              </a:spcBef>
              <a:buClr>
                <a:srgbClr val="4D4D4D"/>
              </a:buClr>
              <a:buSzPct val="110000"/>
              <a:buFont typeface="Calibri" panose="020F0502020204030204" pitchFamily="34" charset="0"/>
              <a:buChar char="‒"/>
              <a:defRPr sz="2200">
                <a:latin typeface="Calibri" pitchFamily="34" charset="0"/>
              </a:defRPr>
            </a:lvl2pPr>
            <a:lvl3pPr marL="1143000" indent="-228600">
              <a:lnSpc>
                <a:spcPct val="114000"/>
              </a:lnSpc>
              <a:spcBef>
                <a:spcPts val="600"/>
              </a:spcBef>
              <a:buClr>
                <a:srgbClr val="4D4D4D"/>
              </a:buClr>
              <a:buSzPct val="110000"/>
              <a:buFont typeface="Calibri" panose="020F0502020204030204" pitchFamily="34" charset="0"/>
              <a:buChar char="›"/>
              <a:defRPr sz="2000">
                <a:latin typeface="Calibri" pitchFamily="34" charset="0"/>
              </a:defRPr>
            </a:lvl3pPr>
            <a:lvl4pPr marL="1600200" indent="-228600">
              <a:lnSpc>
                <a:spcPct val="114000"/>
              </a:lnSpc>
              <a:spcBef>
                <a:spcPts val="600"/>
              </a:spcBef>
              <a:buClr>
                <a:srgbClr val="4D4D4D"/>
              </a:buClr>
              <a:buSzPct val="90000"/>
              <a:buFont typeface="Courier New" panose="02070309020205020404" pitchFamily="49" charset="0"/>
              <a:buChar char="o"/>
              <a:defRPr sz="1800">
                <a:latin typeface="Calibri" pitchFamily="34" charset="0"/>
              </a:defRPr>
            </a:lvl4pPr>
            <a:lvl5pPr marL="2057400" indent="-228600">
              <a:lnSpc>
                <a:spcPct val="114000"/>
              </a:lnSpc>
              <a:spcBef>
                <a:spcPts val="600"/>
              </a:spcBef>
              <a:buClr>
                <a:srgbClr val="4D4D4D"/>
              </a:buClr>
              <a:buFont typeface="Arial" panose="020B0604020202020204" pitchFamily="34" charset="0"/>
              <a:buChar cha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0"/>
          <p:cNvSpPr>
            <a:spLocks noGrp="1"/>
          </p:cNvSpPr>
          <p:nvPr>
            <p:ph sz="quarter" idx="14"/>
          </p:nvPr>
        </p:nvSpPr>
        <p:spPr>
          <a:xfrm>
            <a:off x="6161660" y="1060579"/>
            <a:ext cx="5445967" cy="5088459"/>
          </a:xfrm>
        </p:spPr>
        <p:txBody>
          <a:bodyPr>
            <a:normAutofit/>
          </a:bodyPr>
          <a:lstStyle>
            <a:lvl1pPr marL="342900" indent="-342900">
              <a:lnSpc>
                <a:spcPct val="114000"/>
              </a:lnSpc>
              <a:spcBef>
                <a:spcPts val="600"/>
              </a:spcBef>
              <a:buClr>
                <a:srgbClr val="4D4D4D"/>
              </a:buClr>
              <a:buSzPct val="90000"/>
              <a:buFont typeface="Wingdings" panose="05000000000000000000" pitchFamily="2" charset="2"/>
              <a:buChar char="à"/>
              <a:defRPr sz="2400">
                <a:latin typeface="Calibri" pitchFamily="34" charset="0"/>
              </a:defRPr>
            </a:lvl1pPr>
            <a:lvl2pPr marL="742950" indent="-285750">
              <a:lnSpc>
                <a:spcPct val="114000"/>
              </a:lnSpc>
              <a:spcBef>
                <a:spcPts val="600"/>
              </a:spcBef>
              <a:buClr>
                <a:srgbClr val="4D4D4D"/>
              </a:buClr>
              <a:buSzPct val="110000"/>
              <a:buFont typeface="Calibri" panose="020F0502020204030204" pitchFamily="34" charset="0"/>
              <a:buChar char="‒"/>
              <a:defRPr sz="2200">
                <a:latin typeface="Calibri" pitchFamily="34" charset="0"/>
              </a:defRPr>
            </a:lvl2pPr>
            <a:lvl3pPr marL="1143000" indent="-228600">
              <a:lnSpc>
                <a:spcPct val="114000"/>
              </a:lnSpc>
              <a:spcBef>
                <a:spcPts val="600"/>
              </a:spcBef>
              <a:buClr>
                <a:srgbClr val="4D4D4D"/>
              </a:buClr>
              <a:buSzPct val="110000"/>
              <a:buFont typeface="Calibri" panose="020F0502020204030204" pitchFamily="34" charset="0"/>
              <a:buChar char="›"/>
              <a:defRPr sz="2000">
                <a:latin typeface="Calibri" pitchFamily="34" charset="0"/>
              </a:defRPr>
            </a:lvl3pPr>
            <a:lvl4pPr marL="1600200" indent="-228600">
              <a:lnSpc>
                <a:spcPct val="114000"/>
              </a:lnSpc>
              <a:spcBef>
                <a:spcPts val="600"/>
              </a:spcBef>
              <a:buClr>
                <a:srgbClr val="4D4D4D"/>
              </a:buClr>
              <a:buSzPct val="90000"/>
              <a:buFont typeface="Courier New" panose="02070309020205020404" pitchFamily="49" charset="0"/>
              <a:buChar char="o"/>
              <a:defRPr sz="1800">
                <a:latin typeface="Calibri" pitchFamily="34" charset="0"/>
              </a:defRPr>
            </a:lvl4pPr>
            <a:lvl5pPr marL="2057400" indent="-228600">
              <a:lnSpc>
                <a:spcPct val="114000"/>
              </a:lnSpc>
              <a:spcBef>
                <a:spcPts val="600"/>
              </a:spcBef>
              <a:buClr>
                <a:srgbClr val="4D4D4D"/>
              </a:buClr>
              <a:buFont typeface="Arial" panose="020B0604020202020204" pitchFamily="34" charset="0"/>
              <a:buChar cha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5121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84231" y="236049"/>
            <a:ext cx="11153055" cy="584775"/>
          </a:xfrm>
          <a:prstGeom prst="rect">
            <a:avLst/>
          </a:prstGeom>
        </p:spPr>
        <p:txBody>
          <a:bodyPr wrap="square" anchor="b">
            <a:spAutoFit/>
          </a:bodyPr>
          <a:lstStyle>
            <a:lvl1pPr algn="l">
              <a:defRPr sz="3200" b="1" i="0">
                <a:solidFill>
                  <a:schemeClr val="tx1"/>
                </a:solidFill>
                <a:latin typeface="Calibri" pitchFamily="34" charset="0"/>
              </a:defRPr>
            </a:lvl1pPr>
          </a:lstStyle>
          <a:p>
            <a:r>
              <a:rPr lang="en-US" dirty="0"/>
              <a:t>Click to Edit Slide Title</a:t>
            </a:r>
          </a:p>
        </p:txBody>
      </p:sp>
      <p:sp>
        <p:nvSpPr>
          <p:cNvPr id="8" name="Subtitle 2"/>
          <p:cNvSpPr>
            <a:spLocks noGrp="1"/>
          </p:cNvSpPr>
          <p:nvPr>
            <p:ph type="subTitle" idx="1" hasCustomPrompt="1"/>
          </p:nvPr>
        </p:nvSpPr>
        <p:spPr>
          <a:xfrm>
            <a:off x="483179" y="822960"/>
            <a:ext cx="11154108" cy="400110"/>
          </a:xfrm>
          <a:prstGeom prst="rect">
            <a:avLst/>
          </a:prstGeom>
        </p:spPr>
        <p:txBody>
          <a:bodyPr wrap="square">
            <a:spAutoFit/>
          </a:bodyPr>
          <a:lstStyle>
            <a:lvl1pPr marL="0" indent="0" algn="l">
              <a:buNone/>
              <a:defRPr sz="2000">
                <a:solidFill>
                  <a:srgbClr val="FF6900"/>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Subtitle</a:t>
            </a:r>
          </a:p>
        </p:txBody>
      </p:sp>
      <p:sp>
        <p:nvSpPr>
          <p:cNvPr id="9" name="Text Placeholder 27"/>
          <p:cNvSpPr>
            <a:spLocks noGrp="1"/>
          </p:cNvSpPr>
          <p:nvPr>
            <p:ph type="body" sz="quarter" idx="10"/>
          </p:nvPr>
        </p:nvSpPr>
        <p:spPr>
          <a:xfrm>
            <a:off x="507999" y="1371600"/>
            <a:ext cx="11129287" cy="1833874"/>
          </a:xfrm>
          <a:prstGeom prst="rect">
            <a:avLst/>
          </a:prstGeom>
        </p:spPr>
        <p:txBody>
          <a:bodyPr vert="horz">
            <a:normAutofit/>
          </a:bodyPr>
          <a:lstStyle>
            <a:lvl1pPr marL="0" indent="0">
              <a:lnSpc>
                <a:spcPct val="150000"/>
              </a:lnSpc>
              <a:spcBef>
                <a:spcPts val="336"/>
              </a:spcBef>
              <a:spcAft>
                <a:spcPts val="0"/>
              </a:spcAft>
              <a:buFontTx/>
              <a:buNone/>
              <a:defRPr lang="en-US" sz="1800" b="0" i="0" u="none" strike="noStrike" baseline="0" smtClean="0">
                <a:solidFill>
                  <a:schemeClr val="tx1"/>
                </a:solidFill>
                <a:latin typeface="Calibri" pitchFamily="34" charset="0"/>
              </a:defRPr>
            </a:lvl1pPr>
          </a:lstStyle>
          <a:p>
            <a:pPr lvl="0"/>
            <a:endParaRPr lang="en-US" dirty="0"/>
          </a:p>
        </p:txBody>
      </p:sp>
      <p:cxnSp>
        <p:nvCxnSpPr>
          <p:cNvPr id="12" name="Straight Connector 11"/>
          <p:cNvCxnSpPr/>
          <p:nvPr userDrawn="1"/>
        </p:nvCxnSpPr>
        <p:spPr>
          <a:xfrm>
            <a:off x="609600" y="1295400"/>
            <a:ext cx="10922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1278527" y="6477001"/>
            <a:ext cx="341760" cy="323165"/>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a:latin typeface="Arial"/>
              <a:cs typeface="Aria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7082" y="5705590"/>
            <a:ext cx="1630204" cy="76608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687" y="5643409"/>
            <a:ext cx="1008137" cy="1013055"/>
          </a:xfrm>
          <a:prstGeom prst="rect">
            <a:avLst/>
          </a:prstGeom>
        </p:spPr>
      </p:pic>
      <p:sp>
        <p:nvSpPr>
          <p:cNvPr id="14" name="Content Placeholder 10"/>
          <p:cNvSpPr>
            <a:spLocks noGrp="1"/>
          </p:cNvSpPr>
          <p:nvPr>
            <p:ph sz="quarter" idx="11"/>
          </p:nvPr>
        </p:nvSpPr>
        <p:spPr>
          <a:xfrm>
            <a:off x="507998" y="3258760"/>
            <a:ext cx="11129287" cy="2384650"/>
          </a:xfrm>
        </p:spPr>
        <p:txBody>
          <a:bodyPr>
            <a:normAutofit/>
          </a:bodyPr>
          <a:lstStyle>
            <a:lvl1pPr marL="342900" indent="-342900">
              <a:lnSpc>
                <a:spcPct val="114000"/>
              </a:lnSpc>
              <a:spcBef>
                <a:spcPts val="600"/>
              </a:spcBef>
              <a:buClr>
                <a:srgbClr val="4D4D4D"/>
              </a:buClr>
              <a:buSzPct val="80000"/>
              <a:buFont typeface="Wingdings" panose="05000000000000000000" pitchFamily="2" charset="2"/>
              <a:buChar char="à"/>
              <a:defRPr sz="2000">
                <a:latin typeface="Calibri" pitchFamily="34" charset="0"/>
              </a:defRPr>
            </a:lvl1pPr>
            <a:lvl2pPr marL="742950" indent="-285750">
              <a:lnSpc>
                <a:spcPct val="114000"/>
              </a:lnSpc>
              <a:spcBef>
                <a:spcPts val="600"/>
              </a:spcBef>
              <a:buClr>
                <a:srgbClr val="4D4D4D"/>
              </a:buClr>
              <a:buSzPct val="110000"/>
              <a:buFont typeface="Calibri" panose="020F0502020204030204" pitchFamily="34" charset="0"/>
              <a:buChar char="‒"/>
              <a:defRPr sz="2000">
                <a:latin typeface="Calibri" pitchFamily="34" charset="0"/>
              </a:defRPr>
            </a:lvl2pPr>
            <a:lvl3pPr marL="1143000" indent="-228600">
              <a:lnSpc>
                <a:spcPct val="114000"/>
              </a:lnSpc>
              <a:spcBef>
                <a:spcPts val="600"/>
              </a:spcBef>
              <a:buClr>
                <a:srgbClr val="4D4D4D"/>
              </a:buClr>
              <a:buSzPct val="110000"/>
              <a:buFont typeface="Calibri" panose="020F0502020204030204" pitchFamily="34" charset="0"/>
              <a:buChar char="›"/>
              <a:defRPr sz="1800">
                <a:latin typeface="Calibri" pitchFamily="34" charset="0"/>
              </a:defRPr>
            </a:lvl3pPr>
            <a:lvl4pPr marL="1600200" indent="-228600">
              <a:lnSpc>
                <a:spcPct val="114000"/>
              </a:lnSpc>
              <a:spcBef>
                <a:spcPts val="600"/>
              </a:spcBef>
              <a:buClr>
                <a:srgbClr val="4D4D4D"/>
              </a:buClr>
              <a:buSzPct val="90000"/>
              <a:buFont typeface="Courier New" panose="02070309020205020404" pitchFamily="49" charset="0"/>
              <a:buChar char="o"/>
              <a:defRPr sz="1600">
                <a:latin typeface="Calibri" pitchFamily="34" charset="0"/>
              </a:defRPr>
            </a:lvl4pPr>
            <a:lvl5pPr marL="2057400" indent="-228600">
              <a:lnSpc>
                <a:spcPct val="114000"/>
              </a:lnSpc>
              <a:spcBef>
                <a:spcPts val="600"/>
              </a:spcBef>
              <a:buClr>
                <a:srgbClr val="4D4D4D"/>
              </a:buClr>
              <a:buFont typeface="Arial" panose="020B0604020202020204" pitchFamily="34" charset="0"/>
              <a:buChar char="•"/>
              <a:defRPr sz="14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905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84231" y="199489"/>
            <a:ext cx="11153055"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a:t>Click to Edit Slide Title</a:t>
            </a:r>
          </a:p>
        </p:txBody>
      </p:sp>
      <p:sp>
        <p:nvSpPr>
          <p:cNvPr id="18" name="Content Placeholder 17"/>
          <p:cNvSpPr>
            <a:spLocks noGrp="1"/>
          </p:cNvSpPr>
          <p:nvPr>
            <p:ph sz="quarter" idx="16" hasCustomPrompt="1"/>
          </p:nvPr>
        </p:nvSpPr>
        <p:spPr>
          <a:xfrm>
            <a:off x="4572000" y="1213464"/>
            <a:ext cx="7010400" cy="457200"/>
          </a:xfrm>
        </p:spPr>
        <p:txBody>
          <a:bodyPr anchor="b">
            <a:normAutofit/>
          </a:bodyPr>
          <a:lstStyle>
            <a:lvl1pPr marL="0" indent="0" algn="r">
              <a:buNone/>
              <a:defRPr sz="2200" b="1">
                <a:solidFill>
                  <a:srgbClr val="FF6900"/>
                </a:solidFill>
                <a:latin typeface="Calibri" pitchFamily="34" charset="0"/>
              </a:defRPr>
            </a:lvl1pPr>
          </a:lstStyle>
          <a:p>
            <a:pPr lvl="0"/>
            <a:r>
              <a:rPr lang="en-US" dirty="0"/>
              <a:t>Click to Edit Presenter Name</a:t>
            </a:r>
          </a:p>
        </p:txBody>
      </p:sp>
      <p:sp>
        <p:nvSpPr>
          <p:cNvPr id="20" name="Content Placeholder 17"/>
          <p:cNvSpPr>
            <a:spLocks noGrp="1"/>
          </p:cNvSpPr>
          <p:nvPr>
            <p:ph sz="quarter" idx="17" hasCustomPrompt="1"/>
          </p:nvPr>
        </p:nvSpPr>
        <p:spPr>
          <a:xfrm>
            <a:off x="4572000" y="1708764"/>
            <a:ext cx="7010400" cy="457200"/>
          </a:xfrm>
        </p:spPr>
        <p:txBody>
          <a:bodyPr anchor="t">
            <a:noAutofit/>
          </a:bodyPr>
          <a:lstStyle>
            <a:lvl1pPr marL="0" indent="0" algn="r">
              <a:spcBef>
                <a:spcPts val="400"/>
              </a:spcBef>
              <a:spcAft>
                <a:spcPts val="400"/>
              </a:spcAft>
              <a:buNone/>
              <a:defRPr sz="1800" b="0" baseline="0">
                <a:solidFill>
                  <a:schemeClr val="tx1"/>
                </a:solidFill>
                <a:latin typeface="Calibri" pitchFamily="34" charset="0"/>
              </a:defRPr>
            </a:lvl1pPr>
          </a:lstStyle>
          <a:p>
            <a:pPr lvl="0"/>
            <a:r>
              <a:rPr lang="en-US" dirty="0"/>
              <a:t>Click to enter Contact Information</a:t>
            </a:r>
          </a:p>
        </p:txBody>
      </p:sp>
      <p:sp>
        <p:nvSpPr>
          <p:cNvPr id="21" name="Content Placeholder 17"/>
          <p:cNvSpPr>
            <a:spLocks noGrp="1"/>
          </p:cNvSpPr>
          <p:nvPr>
            <p:ph sz="quarter" idx="18" hasCustomPrompt="1"/>
          </p:nvPr>
        </p:nvSpPr>
        <p:spPr>
          <a:xfrm>
            <a:off x="4572000" y="2438400"/>
            <a:ext cx="7010400" cy="457200"/>
          </a:xfrm>
        </p:spPr>
        <p:txBody>
          <a:bodyPr anchor="b">
            <a:normAutofit/>
          </a:bodyPr>
          <a:lstStyle>
            <a:lvl1pPr marL="0" indent="0" algn="r">
              <a:buNone/>
              <a:defRPr sz="2200" b="1">
                <a:solidFill>
                  <a:srgbClr val="FF6900"/>
                </a:solidFill>
                <a:latin typeface="Calibri" pitchFamily="34" charset="0"/>
              </a:defRPr>
            </a:lvl1pPr>
          </a:lstStyle>
          <a:p>
            <a:pPr lvl="0"/>
            <a:r>
              <a:rPr lang="en-US" dirty="0"/>
              <a:t>Click to Edit Presenter Name</a:t>
            </a:r>
          </a:p>
        </p:txBody>
      </p:sp>
      <p:sp>
        <p:nvSpPr>
          <p:cNvPr id="22" name="Content Placeholder 17"/>
          <p:cNvSpPr>
            <a:spLocks noGrp="1"/>
          </p:cNvSpPr>
          <p:nvPr>
            <p:ph sz="quarter" idx="19" hasCustomPrompt="1"/>
          </p:nvPr>
        </p:nvSpPr>
        <p:spPr>
          <a:xfrm>
            <a:off x="4572000" y="2941320"/>
            <a:ext cx="7010400" cy="457200"/>
          </a:xfrm>
        </p:spPr>
        <p:txBody>
          <a:bodyPr anchor="t">
            <a:noAutofit/>
          </a:bodyPr>
          <a:lstStyle>
            <a:lvl1pPr marL="0" indent="0" algn="r">
              <a:spcBef>
                <a:spcPts val="400"/>
              </a:spcBef>
              <a:spcAft>
                <a:spcPts val="400"/>
              </a:spcAft>
              <a:buNone/>
              <a:defRPr sz="1800" b="0">
                <a:solidFill>
                  <a:schemeClr val="tx1"/>
                </a:solidFill>
                <a:latin typeface="Calibri" pitchFamily="34" charset="0"/>
              </a:defRPr>
            </a:lvl1pPr>
          </a:lstStyle>
          <a:p>
            <a:pPr lvl="0"/>
            <a:r>
              <a:rPr lang="en-US" dirty="0"/>
              <a:t>Click to enter Contact Information</a:t>
            </a:r>
          </a:p>
          <a:p>
            <a:pPr lvl="0"/>
            <a:endParaRPr lang="en-US" dirty="0"/>
          </a:p>
        </p:txBody>
      </p:sp>
      <p:sp>
        <p:nvSpPr>
          <p:cNvPr id="11" name="Content Placeholder 17"/>
          <p:cNvSpPr>
            <a:spLocks noGrp="1"/>
          </p:cNvSpPr>
          <p:nvPr>
            <p:ph sz="quarter" idx="20" hasCustomPrompt="1"/>
          </p:nvPr>
        </p:nvSpPr>
        <p:spPr>
          <a:xfrm>
            <a:off x="4572000" y="3640320"/>
            <a:ext cx="7010400" cy="457200"/>
          </a:xfrm>
        </p:spPr>
        <p:txBody>
          <a:bodyPr anchor="b">
            <a:normAutofit/>
          </a:bodyPr>
          <a:lstStyle>
            <a:lvl1pPr marL="0" indent="0" algn="r">
              <a:buNone/>
              <a:defRPr sz="2200" b="1">
                <a:solidFill>
                  <a:srgbClr val="FF6900"/>
                </a:solidFill>
                <a:latin typeface="Calibri" pitchFamily="34" charset="0"/>
              </a:defRPr>
            </a:lvl1pPr>
          </a:lstStyle>
          <a:p>
            <a:pPr lvl="0"/>
            <a:r>
              <a:rPr lang="en-US" dirty="0"/>
              <a:t>Click to Edit Presenter Name</a:t>
            </a:r>
          </a:p>
        </p:txBody>
      </p:sp>
      <p:sp>
        <p:nvSpPr>
          <p:cNvPr id="12" name="Content Placeholder 17"/>
          <p:cNvSpPr>
            <a:spLocks noGrp="1"/>
          </p:cNvSpPr>
          <p:nvPr>
            <p:ph sz="quarter" idx="21" hasCustomPrompt="1"/>
          </p:nvPr>
        </p:nvSpPr>
        <p:spPr>
          <a:xfrm>
            <a:off x="4572000" y="4143240"/>
            <a:ext cx="7010400" cy="457200"/>
          </a:xfrm>
        </p:spPr>
        <p:txBody>
          <a:bodyPr anchor="t">
            <a:noAutofit/>
          </a:bodyPr>
          <a:lstStyle>
            <a:lvl1pPr marL="0" indent="0" algn="r">
              <a:spcBef>
                <a:spcPts val="400"/>
              </a:spcBef>
              <a:spcAft>
                <a:spcPts val="400"/>
              </a:spcAft>
              <a:buNone/>
              <a:defRPr sz="1800" b="0">
                <a:solidFill>
                  <a:schemeClr val="tx1"/>
                </a:solidFill>
                <a:latin typeface="Calibri" pitchFamily="34" charset="0"/>
              </a:defRPr>
            </a:lvl1pPr>
          </a:lstStyle>
          <a:p>
            <a:pPr lvl="0"/>
            <a:r>
              <a:rPr lang="en-US" dirty="0"/>
              <a:t>Click to enter Contact Information</a:t>
            </a:r>
          </a:p>
          <a:p>
            <a:pPr lvl="0"/>
            <a:endParaRPr lang="en-US" dirty="0"/>
          </a:p>
        </p:txBody>
      </p:sp>
      <p:sp>
        <p:nvSpPr>
          <p:cNvPr id="13" name="Rectangle 12"/>
          <p:cNvSpPr/>
          <p:nvPr userDrawn="1"/>
        </p:nvSpPr>
        <p:spPr>
          <a:xfrm>
            <a:off x="0" y="6582076"/>
            <a:ext cx="12192000" cy="304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3" name="Straight Connector 22"/>
          <p:cNvCxnSpPr/>
          <p:nvPr userDrawn="1"/>
        </p:nvCxnSpPr>
        <p:spPr>
          <a:xfrm>
            <a:off x="609600" y="913311"/>
            <a:ext cx="10922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160" y="1305836"/>
            <a:ext cx="3374510" cy="3390972"/>
          </a:xfrm>
          <a:prstGeom prst="rect">
            <a:avLst/>
          </a:prstGeom>
        </p:spPr>
      </p:pic>
    </p:spTree>
    <p:extLst>
      <p:ext uri="{BB962C8B-B14F-4D97-AF65-F5344CB8AC3E}">
        <p14:creationId xmlns:p14="http://schemas.microsoft.com/office/powerpoint/2010/main" val="1408074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solidFill>
                <a:latin typeface="Arial" pitchFamily="34" charset="0"/>
              </a:defRPr>
            </a:lvl1pPr>
          </a:lstStyle>
          <a:p>
            <a:fld id="{AE21777C-9391-4F27-A0F1-DFD259E56658}" type="datetimeFigureOut">
              <a:rPr lang="en-US" smtClean="0"/>
              <a:pPr/>
              <a:t>3/22/2022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solidFill>
                <a:latin typeface="Arial" pitchFamily="34" charset="0"/>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latin typeface="Arial" pitchFamily="34" charset="0"/>
              </a:defRPr>
            </a:lvl1pPr>
          </a:lstStyle>
          <a:p>
            <a:fld id="{D2216F56-E94C-46AF-883F-C51831788FAC}" type="slidenum">
              <a:rPr lang="en-US" smtClean="0"/>
              <a:pPr/>
              <a:t>‹#›</a:t>
            </a:fld>
            <a:endParaRPr lang="en-US" dirty="0"/>
          </a:p>
        </p:txBody>
      </p:sp>
    </p:spTree>
    <p:extLst>
      <p:ext uri="{BB962C8B-B14F-4D97-AF65-F5344CB8AC3E}">
        <p14:creationId xmlns:p14="http://schemas.microsoft.com/office/powerpoint/2010/main" val="2262343459"/>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6" r:id="rId5"/>
    <p:sldLayoutId id="2147483655" r:id="rId6"/>
    <p:sldLayoutId id="2147483650" r:id="rId7"/>
    <p:sldLayoutId id="2147483651" r:id="rId8"/>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a:t>InsurTechs</a:t>
            </a:r>
            <a:r>
              <a:rPr lang="en-US" dirty="0"/>
              <a:t> – The Future or a Fad?</a:t>
            </a:r>
          </a:p>
        </p:txBody>
      </p:sp>
      <p:sp>
        <p:nvSpPr>
          <p:cNvPr id="5" name="Subtitle 4"/>
          <p:cNvSpPr>
            <a:spLocks noGrp="1"/>
          </p:cNvSpPr>
          <p:nvPr>
            <p:ph type="subTitle" idx="1"/>
          </p:nvPr>
        </p:nvSpPr>
        <p:spPr/>
        <p:txBody>
          <a:bodyPr/>
          <a:lstStyle/>
          <a:p>
            <a:r>
              <a:rPr lang="en-US" dirty="0"/>
              <a:t>Presented by</a:t>
            </a:r>
          </a:p>
          <a:p>
            <a:r>
              <a:rPr lang="en-US" sz="1600" dirty="0">
                <a:solidFill>
                  <a:srgbClr val="4D4D4D"/>
                </a:solidFill>
              </a:rPr>
              <a:t>Julian Forero Beltran, Robbie Andrews, and James Wencil</a:t>
            </a:r>
          </a:p>
        </p:txBody>
      </p:sp>
    </p:spTree>
    <p:extLst>
      <p:ext uri="{BB962C8B-B14F-4D97-AF65-F5344CB8AC3E}">
        <p14:creationId xmlns:p14="http://schemas.microsoft.com/office/powerpoint/2010/main" val="1043501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0"/>
            <a:ext cx="11153055" cy="584775"/>
          </a:xfrm>
        </p:spPr>
        <p:txBody>
          <a:bodyPr anchor="ctr"/>
          <a:lstStyle/>
          <a:p>
            <a:pPr algn="ctr"/>
            <a:r>
              <a:rPr lang="en-US" dirty="0">
                <a:solidFill>
                  <a:srgbClr val="FF0000"/>
                </a:solidFill>
              </a:rPr>
              <a:t>In the Red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13308">
            <a:off x="664458" y="785980"/>
            <a:ext cx="4393916" cy="32901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79572">
            <a:off x="1414609" y="3093589"/>
            <a:ext cx="4071476" cy="2956267"/>
          </a:xfrm>
          <a:prstGeom prst="rect">
            <a:avLst/>
          </a:prstGeom>
        </p:spPr>
      </p:pic>
    </p:spTree>
    <p:extLst>
      <p:ext uri="{BB962C8B-B14F-4D97-AF65-F5344CB8AC3E}">
        <p14:creationId xmlns:p14="http://schemas.microsoft.com/office/powerpoint/2010/main" val="992030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0"/>
            <a:ext cx="11153055" cy="584775"/>
          </a:xfrm>
        </p:spPr>
        <p:txBody>
          <a:bodyPr anchor="ctr"/>
          <a:lstStyle/>
          <a:p>
            <a:pPr algn="ctr"/>
            <a:r>
              <a:rPr lang="en-US" dirty="0">
                <a:solidFill>
                  <a:srgbClr val="FF0000"/>
                </a:solidFill>
              </a:rPr>
              <a:t>In the Red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13308">
            <a:off x="664458" y="785980"/>
            <a:ext cx="4393916" cy="32901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79572">
            <a:off x="1414609" y="3093589"/>
            <a:ext cx="4071476" cy="295626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218692">
            <a:off x="7040812" y="2793112"/>
            <a:ext cx="4427291" cy="3196063"/>
          </a:xfrm>
          <a:prstGeom prst="rect">
            <a:avLst/>
          </a:prstGeom>
        </p:spPr>
      </p:pic>
    </p:spTree>
    <p:extLst>
      <p:ext uri="{BB962C8B-B14F-4D97-AF65-F5344CB8AC3E}">
        <p14:creationId xmlns:p14="http://schemas.microsoft.com/office/powerpoint/2010/main" val="3154711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0"/>
            <a:ext cx="11153055" cy="584775"/>
          </a:xfrm>
        </p:spPr>
        <p:txBody>
          <a:bodyPr anchor="ctr"/>
          <a:lstStyle/>
          <a:p>
            <a:pPr algn="ctr"/>
            <a:r>
              <a:rPr lang="en-US" dirty="0">
                <a:solidFill>
                  <a:srgbClr val="FF0000"/>
                </a:solidFill>
              </a:rPr>
              <a:t>In the Red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13308">
            <a:off x="664458" y="785980"/>
            <a:ext cx="4393916" cy="32901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79572">
            <a:off x="1414609" y="3093589"/>
            <a:ext cx="4071476" cy="295626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218692">
            <a:off x="7040812" y="2793112"/>
            <a:ext cx="4427291" cy="319606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38789">
            <a:off x="7372573" y="879568"/>
            <a:ext cx="4298422" cy="3103004"/>
          </a:xfrm>
          <a:prstGeom prst="rect">
            <a:avLst/>
          </a:prstGeom>
        </p:spPr>
      </p:pic>
    </p:spTree>
    <p:extLst>
      <p:ext uri="{BB962C8B-B14F-4D97-AF65-F5344CB8AC3E}">
        <p14:creationId xmlns:p14="http://schemas.microsoft.com/office/powerpoint/2010/main" val="301436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0"/>
            <a:ext cx="11153055" cy="584775"/>
          </a:xfrm>
        </p:spPr>
        <p:txBody>
          <a:bodyPr anchor="ctr"/>
          <a:lstStyle/>
          <a:p>
            <a:pPr algn="ctr"/>
            <a:r>
              <a:rPr lang="en-US" dirty="0">
                <a:solidFill>
                  <a:srgbClr val="FF0000"/>
                </a:solidFill>
              </a:rPr>
              <a:t>In the Red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13308">
            <a:off x="664458" y="785980"/>
            <a:ext cx="4393916" cy="32901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79572">
            <a:off x="1414609" y="3093589"/>
            <a:ext cx="4071476" cy="295626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218692">
            <a:off x="7040812" y="2793112"/>
            <a:ext cx="4427291" cy="319606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38789">
            <a:off x="7372573" y="879568"/>
            <a:ext cx="4298422" cy="310300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3820" y="3666047"/>
            <a:ext cx="4072214" cy="2875884"/>
          </a:xfrm>
          <a:prstGeom prst="rect">
            <a:avLst/>
          </a:prstGeom>
        </p:spPr>
      </p:pic>
    </p:spTree>
    <p:extLst>
      <p:ext uri="{BB962C8B-B14F-4D97-AF65-F5344CB8AC3E}">
        <p14:creationId xmlns:p14="http://schemas.microsoft.com/office/powerpoint/2010/main" val="439388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0"/>
            <a:ext cx="11153055" cy="584775"/>
          </a:xfrm>
        </p:spPr>
        <p:txBody>
          <a:bodyPr anchor="ctr"/>
          <a:lstStyle/>
          <a:p>
            <a:pPr algn="ctr"/>
            <a:r>
              <a:rPr lang="en-US" dirty="0">
                <a:solidFill>
                  <a:srgbClr val="FF0000"/>
                </a:solidFill>
              </a:rPr>
              <a:t>In the Red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13308">
            <a:off x="664458" y="785980"/>
            <a:ext cx="4393916" cy="32901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79572">
            <a:off x="1414609" y="3093589"/>
            <a:ext cx="4071476" cy="295626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218692">
            <a:off x="7040812" y="2793112"/>
            <a:ext cx="4427291" cy="319606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38789">
            <a:off x="7372573" y="879568"/>
            <a:ext cx="4298422" cy="310300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3820" y="3666047"/>
            <a:ext cx="4072214" cy="2875884"/>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75360" y="195945"/>
            <a:ext cx="4070674" cy="2963140"/>
          </a:xfrm>
          <a:prstGeom prst="rect">
            <a:avLst/>
          </a:prstGeom>
        </p:spPr>
      </p:pic>
    </p:spTree>
    <p:extLst>
      <p:ext uri="{BB962C8B-B14F-4D97-AF65-F5344CB8AC3E}">
        <p14:creationId xmlns:p14="http://schemas.microsoft.com/office/powerpoint/2010/main" val="38508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5B61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7127" y="-3810"/>
            <a:ext cx="6858000" cy="6858000"/>
          </a:xfrm>
          <a:prstGeom prst="rect">
            <a:avLst/>
          </a:prstGeom>
        </p:spPr>
      </p:pic>
      <p:sp>
        <p:nvSpPr>
          <p:cNvPr id="2" name="Title 1"/>
          <p:cNvSpPr>
            <a:spLocks noGrp="1"/>
          </p:cNvSpPr>
          <p:nvPr>
            <p:ph type="ctrTitle"/>
          </p:nvPr>
        </p:nvSpPr>
        <p:spPr>
          <a:xfrm>
            <a:off x="609599" y="152400"/>
            <a:ext cx="11153055" cy="584775"/>
          </a:xfrm>
        </p:spPr>
        <p:txBody>
          <a:bodyPr/>
          <a:lstStyle/>
          <a:p>
            <a:pPr algn="ctr"/>
            <a:r>
              <a:rPr lang="en-US" dirty="0">
                <a:latin typeface="Franklin Gothic Demi" panose="020B0703020102020204" pitchFamily="34" charset="0"/>
              </a:rPr>
              <a:t>Lemonade Case Study</a:t>
            </a:r>
          </a:p>
        </p:txBody>
      </p:sp>
    </p:spTree>
    <p:extLst>
      <p:ext uri="{BB962C8B-B14F-4D97-AF65-F5344CB8AC3E}">
        <p14:creationId xmlns:p14="http://schemas.microsoft.com/office/powerpoint/2010/main" val="691211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Lemonade – Leader in </a:t>
            </a:r>
            <a:r>
              <a:rPr lang="en-US" dirty="0" err="1"/>
              <a:t>InsurTech</a:t>
            </a:r>
            <a:endParaRPr lang="en-US" dirty="0"/>
          </a:p>
        </p:txBody>
      </p:sp>
      <p:sp>
        <p:nvSpPr>
          <p:cNvPr id="6" name="Content Placeholder 5"/>
          <p:cNvSpPr>
            <a:spLocks noGrp="1"/>
          </p:cNvSpPr>
          <p:nvPr>
            <p:ph sz="quarter" idx="11"/>
          </p:nvPr>
        </p:nvSpPr>
        <p:spPr/>
        <p:txBody>
          <a:bodyPr/>
          <a:lstStyle/>
          <a:p>
            <a:r>
              <a:rPr lang="en-US" dirty="0"/>
              <a:t>YoY Growth</a:t>
            </a:r>
          </a:p>
          <a:p>
            <a:pPr lvl="1"/>
            <a:r>
              <a:rPr lang="en-US" dirty="0">
                <a:solidFill>
                  <a:srgbClr val="00B050"/>
                </a:solidFill>
              </a:rPr>
              <a:t>43%</a:t>
            </a:r>
            <a:r>
              <a:rPr lang="en-US" dirty="0"/>
              <a:t> in customers</a:t>
            </a:r>
          </a:p>
          <a:p>
            <a:pPr lvl="1"/>
            <a:r>
              <a:rPr lang="en-US" dirty="0">
                <a:solidFill>
                  <a:srgbClr val="00B050"/>
                </a:solidFill>
              </a:rPr>
              <a:t>78%</a:t>
            </a:r>
            <a:r>
              <a:rPr lang="en-US" dirty="0"/>
              <a:t> in in-force premium</a:t>
            </a:r>
          </a:p>
          <a:p>
            <a:pPr lvl="1"/>
            <a:r>
              <a:rPr lang="en-US" dirty="0">
                <a:solidFill>
                  <a:srgbClr val="00B050"/>
                </a:solidFill>
              </a:rPr>
              <a:t>100% </a:t>
            </a:r>
            <a:r>
              <a:rPr lang="en-US" dirty="0"/>
              <a:t>in total revenue</a:t>
            </a:r>
          </a:p>
          <a:p>
            <a:pPr lvl="1"/>
            <a:endParaRPr lang="en-US" dirty="0"/>
          </a:p>
          <a:p>
            <a:r>
              <a:rPr lang="en-US" dirty="0"/>
              <a:t>Aggressive Growth Strategy</a:t>
            </a:r>
          </a:p>
          <a:p>
            <a:pPr lvl="1"/>
            <a:r>
              <a:rPr lang="en-US" dirty="0">
                <a:solidFill>
                  <a:srgbClr val="00B050"/>
                </a:solidFill>
              </a:rPr>
              <a:t>Increased</a:t>
            </a:r>
            <a:r>
              <a:rPr lang="en-US" dirty="0"/>
              <a:t> customer base</a:t>
            </a:r>
          </a:p>
          <a:p>
            <a:pPr lvl="1"/>
            <a:r>
              <a:rPr lang="en-US" dirty="0">
                <a:solidFill>
                  <a:srgbClr val="00B050"/>
                </a:solidFill>
              </a:rPr>
              <a:t>Increased</a:t>
            </a:r>
            <a:r>
              <a:rPr lang="en-US" dirty="0"/>
              <a:t> gross premium</a:t>
            </a:r>
          </a:p>
          <a:p>
            <a:pPr lvl="1"/>
            <a:r>
              <a:rPr lang="en-US" dirty="0">
                <a:solidFill>
                  <a:srgbClr val="00B050"/>
                </a:solidFill>
              </a:rPr>
              <a:t>Increased</a:t>
            </a:r>
            <a:r>
              <a:rPr lang="en-US" dirty="0"/>
              <a:t> market share</a:t>
            </a:r>
          </a:p>
        </p:txBody>
      </p:sp>
      <p:graphicFrame>
        <p:nvGraphicFramePr>
          <p:cNvPr id="7" name="Chart 6"/>
          <p:cNvGraphicFramePr>
            <a:graphicFrameLocks/>
          </p:cNvGraphicFramePr>
          <p:nvPr>
            <p:extLst>
              <p:ext uri="{D42A27DB-BD31-4B8C-83A1-F6EECF244321}">
                <p14:modId xmlns:p14="http://schemas.microsoft.com/office/powerpoint/2010/main" val="479748395"/>
              </p:ext>
            </p:extLst>
          </p:nvPr>
        </p:nvGraphicFramePr>
        <p:xfrm>
          <a:off x="4800600" y="3345027"/>
          <a:ext cx="6096000" cy="30651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3355857925"/>
              </p:ext>
            </p:extLst>
          </p:nvPr>
        </p:nvGraphicFramePr>
        <p:xfrm>
          <a:off x="4134644" y="975975"/>
          <a:ext cx="3581400" cy="2438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7716044" y="1978256"/>
            <a:ext cx="932339" cy="369332"/>
          </a:xfrm>
          <a:prstGeom prst="rect">
            <a:avLst/>
          </a:prstGeom>
          <a:noFill/>
        </p:spPr>
        <p:txBody>
          <a:bodyPr wrap="square" rtlCol="0">
            <a:spAutoFit/>
          </a:bodyPr>
          <a:lstStyle/>
          <a:p>
            <a:r>
              <a:rPr lang="en-US" dirty="0"/>
              <a:t>X</a:t>
            </a:r>
          </a:p>
        </p:txBody>
      </p:sp>
      <p:graphicFrame>
        <p:nvGraphicFramePr>
          <p:cNvPr id="9" name="Chart 8"/>
          <p:cNvGraphicFramePr>
            <a:graphicFrameLocks/>
          </p:cNvGraphicFramePr>
          <p:nvPr>
            <p:extLst>
              <p:ext uri="{D42A27DB-BD31-4B8C-83A1-F6EECF244321}">
                <p14:modId xmlns:p14="http://schemas.microsoft.com/office/powerpoint/2010/main" val="233159132"/>
              </p:ext>
            </p:extLst>
          </p:nvPr>
        </p:nvGraphicFramePr>
        <p:xfrm>
          <a:off x="8182213" y="973278"/>
          <a:ext cx="3334186" cy="2551318"/>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p:cNvSpPr txBox="1"/>
          <p:nvPr/>
        </p:nvSpPr>
        <p:spPr>
          <a:xfrm>
            <a:off x="11516399" y="1978256"/>
            <a:ext cx="523201"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88086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161443671"/>
              </p:ext>
            </p:extLst>
          </p:nvPr>
        </p:nvGraphicFramePr>
        <p:xfrm>
          <a:off x="838200" y="26773"/>
          <a:ext cx="10210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2640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967446152"/>
              </p:ext>
            </p:extLst>
          </p:nvPr>
        </p:nvGraphicFramePr>
        <p:xfrm>
          <a:off x="838200" y="26773"/>
          <a:ext cx="10210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4551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405755867"/>
              </p:ext>
            </p:extLst>
          </p:nvPr>
        </p:nvGraphicFramePr>
        <p:xfrm>
          <a:off x="838200" y="26773"/>
          <a:ext cx="10210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6324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Agenda</a:t>
            </a:r>
          </a:p>
        </p:txBody>
      </p:sp>
      <p:sp>
        <p:nvSpPr>
          <p:cNvPr id="3" name="Content Placeholder 2"/>
          <p:cNvSpPr>
            <a:spLocks noGrp="1"/>
          </p:cNvSpPr>
          <p:nvPr>
            <p:ph sz="quarter" idx="11"/>
          </p:nvPr>
        </p:nvSpPr>
        <p:spPr/>
        <p:txBody>
          <a:bodyPr/>
          <a:lstStyle/>
          <a:p>
            <a:pPr>
              <a:lnSpc>
                <a:spcPct val="200000"/>
              </a:lnSpc>
            </a:pPr>
            <a:r>
              <a:rPr lang="en-US" b="1" dirty="0"/>
              <a:t>Defining </a:t>
            </a:r>
            <a:r>
              <a:rPr lang="en-US" b="1" dirty="0" err="1"/>
              <a:t>InsurTechs</a:t>
            </a:r>
            <a:endParaRPr lang="en-US" b="1" dirty="0"/>
          </a:p>
          <a:p>
            <a:pPr>
              <a:lnSpc>
                <a:spcPct val="200000"/>
              </a:lnSpc>
            </a:pPr>
            <a:r>
              <a:rPr lang="en-US" b="1" dirty="0"/>
              <a:t>Analyzing the Market</a:t>
            </a:r>
            <a:endParaRPr lang="en-US" dirty="0"/>
          </a:p>
          <a:p>
            <a:pPr>
              <a:lnSpc>
                <a:spcPct val="200000"/>
              </a:lnSpc>
            </a:pPr>
            <a:r>
              <a:rPr lang="en-US" b="1" dirty="0"/>
              <a:t>Lemonade Case Study</a:t>
            </a:r>
            <a:endParaRPr lang="en-US" dirty="0"/>
          </a:p>
          <a:p>
            <a:pPr>
              <a:lnSpc>
                <a:spcPct val="200000"/>
              </a:lnSpc>
            </a:pPr>
            <a:r>
              <a:rPr lang="en-US" b="1" dirty="0"/>
              <a:t>Competition from Incumbents</a:t>
            </a:r>
          </a:p>
          <a:p>
            <a:pPr>
              <a:lnSpc>
                <a:spcPct val="200000"/>
              </a:lnSpc>
            </a:pPr>
            <a:r>
              <a:rPr lang="en-US" b="1" dirty="0"/>
              <a:t>Q/A</a:t>
            </a:r>
          </a:p>
          <a:p>
            <a:pPr lvl="1"/>
            <a:endParaRPr lang="en-US" dirty="0"/>
          </a:p>
          <a:p>
            <a:pPr marL="457200" lvl="1" indent="0">
              <a:buNone/>
            </a:pP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984337"/>
            <a:ext cx="4838700" cy="3225800"/>
          </a:xfrm>
          <a:prstGeom prst="rect">
            <a:avLst/>
          </a:prstGeom>
        </p:spPr>
      </p:pic>
    </p:spTree>
    <p:extLst>
      <p:ext uri="{BB962C8B-B14F-4D97-AF65-F5344CB8AC3E}">
        <p14:creationId xmlns:p14="http://schemas.microsoft.com/office/powerpoint/2010/main" val="3083705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343916203"/>
              </p:ext>
            </p:extLst>
          </p:nvPr>
        </p:nvGraphicFramePr>
        <p:xfrm>
          <a:off x="838200" y="26773"/>
          <a:ext cx="10210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7683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 y="0"/>
            <a:ext cx="12191472" cy="6858000"/>
          </a:xfrm>
          <a:prstGeom prst="rect">
            <a:avLst/>
          </a:prstGeom>
        </p:spPr>
      </p:pic>
      <p:sp>
        <p:nvSpPr>
          <p:cNvPr id="2" name="Title 1"/>
          <p:cNvSpPr>
            <a:spLocks noGrp="1"/>
          </p:cNvSpPr>
          <p:nvPr>
            <p:ph type="ctrTitle"/>
          </p:nvPr>
        </p:nvSpPr>
        <p:spPr>
          <a:xfrm>
            <a:off x="519472" y="609600"/>
            <a:ext cx="11153055" cy="707886"/>
          </a:xfrm>
        </p:spPr>
        <p:txBody>
          <a:bodyPr/>
          <a:lstStyle/>
          <a:p>
            <a:pPr algn="ctr"/>
            <a:r>
              <a:rPr lang="en-US" sz="4000" dirty="0">
                <a:solidFill>
                  <a:schemeClr val="bg1"/>
                </a:solidFill>
                <a:latin typeface="Franklin Gothic Demi" panose="020B0703020102020204" pitchFamily="34" charset="0"/>
              </a:rPr>
              <a:t>Solvency </a:t>
            </a:r>
          </a:p>
        </p:txBody>
      </p:sp>
    </p:spTree>
    <p:extLst>
      <p:ext uri="{BB962C8B-B14F-4D97-AF65-F5344CB8AC3E}">
        <p14:creationId xmlns:p14="http://schemas.microsoft.com/office/powerpoint/2010/main" val="619262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Key Solvency Tests</a:t>
            </a:r>
          </a:p>
        </p:txBody>
      </p:sp>
      <p:sp>
        <p:nvSpPr>
          <p:cNvPr id="3" name="Content Placeholder 2"/>
          <p:cNvSpPr>
            <a:spLocks noGrp="1"/>
          </p:cNvSpPr>
          <p:nvPr>
            <p:ph sz="quarter" idx="11"/>
          </p:nvPr>
        </p:nvSpPr>
        <p:spPr/>
        <p:txBody>
          <a:bodyPr/>
          <a:lstStyle/>
          <a:p>
            <a:pPr>
              <a:lnSpc>
                <a:spcPct val="100000"/>
              </a:lnSpc>
            </a:pPr>
            <a:r>
              <a:rPr lang="en-US" dirty="0"/>
              <a:t>Risk Based Capital (RBC)</a:t>
            </a:r>
          </a:p>
          <a:p>
            <a:pPr lvl="1">
              <a:lnSpc>
                <a:spcPct val="100000"/>
              </a:lnSpc>
            </a:pPr>
            <a:r>
              <a:rPr lang="en-US" dirty="0"/>
              <a:t>Percent of held capital: </a:t>
            </a:r>
            <a:r>
              <a:rPr lang="en-US" dirty="0">
                <a:solidFill>
                  <a:srgbClr val="00B050"/>
                </a:solidFill>
              </a:rPr>
              <a:t>399.4%</a:t>
            </a:r>
          </a:p>
          <a:p>
            <a:pPr lvl="2">
              <a:lnSpc>
                <a:spcPct val="100000"/>
              </a:lnSpc>
            </a:pPr>
            <a:r>
              <a:rPr lang="en-US" dirty="0"/>
              <a:t>(Surplus – RBC)/Held loss &amp; LAE reserves</a:t>
            </a:r>
          </a:p>
          <a:p>
            <a:pPr lvl="1">
              <a:lnSpc>
                <a:spcPct val="100000"/>
              </a:lnSpc>
            </a:pPr>
            <a:r>
              <a:rPr lang="en-US" dirty="0"/>
              <a:t>Trend Test: </a:t>
            </a:r>
            <a:r>
              <a:rPr lang="en-US" dirty="0">
                <a:solidFill>
                  <a:srgbClr val="00B050"/>
                </a:solidFill>
              </a:rPr>
              <a:t>Passed</a:t>
            </a:r>
          </a:p>
          <a:p>
            <a:pPr lvl="2">
              <a:lnSpc>
                <a:spcPct val="100000"/>
              </a:lnSpc>
            </a:pPr>
            <a:r>
              <a:rPr lang="en-US" dirty="0"/>
              <a:t>Is combined ratio &lt; 1.2? OR…</a:t>
            </a:r>
          </a:p>
          <a:p>
            <a:pPr lvl="2">
              <a:lnSpc>
                <a:spcPct val="100000"/>
              </a:lnSpc>
            </a:pPr>
            <a:r>
              <a:rPr lang="en-US" dirty="0"/>
              <a:t>Is surplus &gt; 3 times RBC</a:t>
            </a:r>
          </a:p>
          <a:p>
            <a:pPr>
              <a:lnSpc>
                <a:spcPct val="100000"/>
              </a:lnSpc>
            </a:pPr>
            <a:r>
              <a:rPr lang="en-US" dirty="0"/>
              <a:t>Insurance Regulatory Information System (IRIS)</a:t>
            </a:r>
          </a:p>
          <a:p>
            <a:pPr lvl="1">
              <a:lnSpc>
                <a:spcPct val="100000"/>
              </a:lnSpc>
            </a:pPr>
            <a:r>
              <a:rPr lang="en-US" dirty="0"/>
              <a:t>Ratio #11, #12, #13: </a:t>
            </a:r>
            <a:r>
              <a:rPr lang="en-US" dirty="0">
                <a:solidFill>
                  <a:srgbClr val="00B050"/>
                </a:solidFill>
              </a:rPr>
              <a:t>Passed</a:t>
            </a:r>
          </a:p>
          <a:p>
            <a:pPr lvl="2">
              <a:lnSpc>
                <a:spcPct val="100000"/>
              </a:lnSpc>
            </a:pPr>
            <a:r>
              <a:rPr lang="en-US" dirty="0"/>
              <a:t>Loss development and loss reserve deficiency compared to surplus</a:t>
            </a:r>
          </a:p>
        </p:txBody>
      </p:sp>
    </p:spTree>
    <p:extLst>
      <p:ext uri="{BB962C8B-B14F-4D97-AF65-F5344CB8AC3E}">
        <p14:creationId xmlns:p14="http://schemas.microsoft.com/office/powerpoint/2010/main" val="2520538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838200" y="26773"/>
          <a:ext cx="10210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5052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Key Solvency Tests</a:t>
            </a:r>
          </a:p>
        </p:txBody>
      </p:sp>
      <p:sp>
        <p:nvSpPr>
          <p:cNvPr id="3" name="Content Placeholder 2"/>
          <p:cNvSpPr>
            <a:spLocks noGrp="1"/>
          </p:cNvSpPr>
          <p:nvPr>
            <p:ph sz="quarter" idx="11"/>
          </p:nvPr>
        </p:nvSpPr>
        <p:spPr/>
        <p:txBody>
          <a:bodyPr/>
          <a:lstStyle/>
          <a:p>
            <a:pPr>
              <a:lnSpc>
                <a:spcPct val="100000"/>
              </a:lnSpc>
            </a:pPr>
            <a:r>
              <a:rPr lang="en-US" dirty="0"/>
              <a:t>Risk Based Capital (RBC)</a:t>
            </a:r>
          </a:p>
          <a:p>
            <a:pPr lvl="1">
              <a:lnSpc>
                <a:spcPct val="100000"/>
              </a:lnSpc>
            </a:pPr>
            <a:r>
              <a:rPr lang="en-US" dirty="0"/>
              <a:t>Percent of held capital: </a:t>
            </a:r>
            <a:r>
              <a:rPr lang="en-US" dirty="0">
                <a:solidFill>
                  <a:srgbClr val="00B050"/>
                </a:solidFill>
              </a:rPr>
              <a:t>399.4%</a:t>
            </a:r>
          </a:p>
          <a:p>
            <a:pPr lvl="2">
              <a:lnSpc>
                <a:spcPct val="100000"/>
              </a:lnSpc>
            </a:pPr>
            <a:r>
              <a:rPr lang="en-US" dirty="0"/>
              <a:t>(Surplus – RBC)/Held loss &amp; LAE reserves</a:t>
            </a:r>
          </a:p>
          <a:p>
            <a:pPr lvl="1">
              <a:lnSpc>
                <a:spcPct val="100000"/>
              </a:lnSpc>
            </a:pPr>
            <a:r>
              <a:rPr lang="en-US" dirty="0"/>
              <a:t>Trend Test: </a:t>
            </a:r>
            <a:r>
              <a:rPr lang="en-US" dirty="0">
                <a:solidFill>
                  <a:srgbClr val="00B050"/>
                </a:solidFill>
              </a:rPr>
              <a:t>Passed</a:t>
            </a:r>
          </a:p>
          <a:p>
            <a:pPr lvl="2">
              <a:lnSpc>
                <a:spcPct val="100000"/>
              </a:lnSpc>
            </a:pPr>
            <a:r>
              <a:rPr lang="en-US" dirty="0"/>
              <a:t>Is combined ratio &lt; 1.2? OR…</a:t>
            </a:r>
          </a:p>
          <a:p>
            <a:pPr lvl="2">
              <a:lnSpc>
                <a:spcPct val="100000"/>
              </a:lnSpc>
            </a:pPr>
            <a:r>
              <a:rPr lang="en-US" dirty="0"/>
              <a:t>Is surplus &gt; 3 times RBC</a:t>
            </a:r>
          </a:p>
          <a:p>
            <a:pPr>
              <a:lnSpc>
                <a:spcPct val="100000"/>
              </a:lnSpc>
            </a:pPr>
            <a:r>
              <a:rPr lang="en-US" dirty="0"/>
              <a:t>Insurance Regulatory Information System (IRIS)</a:t>
            </a:r>
          </a:p>
          <a:p>
            <a:pPr lvl="1">
              <a:lnSpc>
                <a:spcPct val="100000"/>
              </a:lnSpc>
            </a:pPr>
            <a:r>
              <a:rPr lang="en-US" dirty="0"/>
              <a:t>Ratio #11, #12, #13: </a:t>
            </a:r>
            <a:r>
              <a:rPr lang="en-US" dirty="0">
                <a:solidFill>
                  <a:srgbClr val="00B050"/>
                </a:solidFill>
              </a:rPr>
              <a:t>Passed</a:t>
            </a:r>
          </a:p>
          <a:p>
            <a:pPr lvl="2">
              <a:lnSpc>
                <a:spcPct val="100000"/>
              </a:lnSpc>
            </a:pPr>
            <a:r>
              <a:rPr lang="en-US" dirty="0"/>
              <a:t>Loss development and loss reserve deficiency compared to surplus</a:t>
            </a:r>
          </a:p>
        </p:txBody>
      </p:sp>
    </p:spTree>
    <p:extLst>
      <p:ext uri="{BB962C8B-B14F-4D97-AF65-F5344CB8AC3E}">
        <p14:creationId xmlns:p14="http://schemas.microsoft.com/office/powerpoint/2010/main" val="3819163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Key Solubility Tests</a:t>
            </a:r>
          </a:p>
        </p:txBody>
      </p:sp>
      <p:sp>
        <p:nvSpPr>
          <p:cNvPr id="3" name="Content Placeholder 2"/>
          <p:cNvSpPr>
            <a:spLocks noGrp="1"/>
          </p:cNvSpPr>
          <p:nvPr>
            <p:ph sz="quarter" idx="11"/>
          </p:nvPr>
        </p:nvSpPr>
        <p:spPr/>
        <p:txBody>
          <a:bodyPr/>
          <a:lstStyle/>
          <a:p>
            <a:pPr>
              <a:lnSpc>
                <a:spcPct val="100000"/>
              </a:lnSpc>
            </a:pPr>
            <a:r>
              <a:rPr lang="en-US" dirty="0"/>
              <a:t>Risk Based Capital (RBC)</a:t>
            </a:r>
          </a:p>
          <a:p>
            <a:pPr lvl="1">
              <a:lnSpc>
                <a:spcPct val="100000"/>
              </a:lnSpc>
            </a:pPr>
            <a:r>
              <a:rPr lang="en-US" dirty="0"/>
              <a:t>Percent of held capital: </a:t>
            </a:r>
            <a:r>
              <a:rPr lang="en-US" dirty="0">
                <a:solidFill>
                  <a:srgbClr val="00B050"/>
                </a:solidFill>
              </a:rPr>
              <a:t>399.4%</a:t>
            </a:r>
          </a:p>
          <a:p>
            <a:pPr lvl="2">
              <a:lnSpc>
                <a:spcPct val="100000"/>
              </a:lnSpc>
            </a:pPr>
            <a:r>
              <a:rPr lang="en-US" dirty="0"/>
              <a:t>(Surplus – RBC)/Held loss &amp; LAE reserves</a:t>
            </a:r>
          </a:p>
          <a:p>
            <a:pPr lvl="1">
              <a:lnSpc>
                <a:spcPct val="100000"/>
              </a:lnSpc>
            </a:pPr>
            <a:r>
              <a:rPr lang="en-US" dirty="0"/>
              <a:t>Trend Test: </a:t>
            </a:r>
            <a:r>
              <a:rPr lang="en-US" dirty="0">
                <a:solidFill>
                  <a:srgbClr val="00B050"/>
                </a:solidFill>
              </a:rPr>
              <a:t>Passed</a:t>
            </a:r>
          </a:p>
          <a:p>
            <a:pPr lvl="2">
              <a:lnSpc>
                <a:spcPct val="100000"/>
              </a:lnSpc>
            </a:pPr>
            <a:r>
              <a:rPr lang="en-US" dirty="0"/>
              <a:t>Is combined ratio &lt; 1.2? OR…</a:t>
            </a:r>
          </a:p>
          <a:p>
            <a:pPr lvl="2">
              <a:lnSpc>
                <a:spcPct val="100000"/>
              </a:lnSpc>
            </a:pPr>
            <a:r>
              <a:rPr lang="en-US" dirty="0"/>
              <a:t>Is surplus &gt; 3 times RBC</a:t>
            </a:r>
          </a:p>
          <a:p>
            <a:pPr>
              <a:lnSpc>
                <a:spcPct val="100000"/>
              </a:lnSpc>
            </a:pPr>
            <a:r>
              <a:rPr lang="en-US" dirty="0"/>
              <a:t>Insurance Regulatory Information System (IRIS)</a:t>
            </a:r>
          </a:p>
          <a:p>
            <a:pPr lvl="1">
              <a:lnSpc>
                <a:spcPct val="100000"/>
              </a:lnSpc>
            </a:pPr>
            <a:r>
              <a:rPr lang="en-US" dirty="0"/>
              <a:t>Ratio #11, #12, #13: </a:t>
            </a:r>
            <a:r>
              <a:rPr lang="en-US" dirty="0">
                <a:solidFill>
                  <a:srgbClr val="00B050"/>
                </a:solidFill>
              </a:rPr>
              <a:t>Passed</a:t>
            </a:r>
          </a:p>
          <a:p>
            <a:pPr lvl="2">
              <a:lnSpc>
                <a:spcPct val="100000"/>
              </a:lnSpc>
            </a:pPr>
            <a:r>
              <a:rPr lang="en-US" dirty="0"/>
              <a:t>Loss development and loss reserve deficiency compared to surplus</a:t>
            </a:r>
          </a:p>
        </p:txBody>
      </p:sp>
      <p:sp>
        <p:nvSpPr>
          <p:cNvPr id="4" name="TextBox 3"/>
          <p:cNvSpPr txBox="1"/>
          <p:nvPr/>
        </p:nvSpPr>
        <p:spPr>
          <a:xfrm>
            <a:off x="838200" y="4800600"/>
            <a:ext cx="10515600" cy="990600"/>
          </a:xfrm>
          <a:prstGeom prst="rect">
            <a:avLst/>
          </a:prstGeom>
          <a:noFill/>
        </p:spPr>
        <p:txBody>
          <a:bodyPr wrap="square" rtlCol="0">
            <a:spAutoFit/>
          </a:bodyPr>
          <a:lstStyle/>
          <a:p>
            <a:endParaRPr lang="en-US" dirty="0"/>
          </a:p>
        </p:txBody>
      </p:sp>
      <p:sp>
        <p:nvSpPr>
          <p:cNvPr id="5" name="TextBox 4"/>
          <p:cNvSpPr txBox="1"/>
          <p:nvPr/>
        </p:nvSpPr>
        <p:spPr>
          <a:xfrm>
            <a:off x="802957" y="4800600"/>
            <a:ext cx="10515600" cy="646331"/>
          </a:xfrm>
          <a:prstGeom prst="rect">
            <a:avLst/>
          </a:prstGeom>
          <a:noFill/>
        </p:spPr>
        <p:txBody>
          <a:bodyPr wrap="square" rtlCol="0">
            <a:spAutoFit/>
          </a:bodyPr>
          <a:lstStyle/>
          <a:p>
            <a:r>
              <a:rPr lang="en-US" sz="3600" dirty="0"/>
              <a:t>They can take the hit…for now</a:t>
            </a:r>
          </a:p>
        </p:txBody>
      </p:sp>
    </p:spTree>
    <p:extLst>
      <p:ext uri="{BB962C8B-B14F-4D97-AF65-F5344CB8AC3E}">
        <p14:creationId xmlns:p14="http://schemas.microsoft.com/office/powerpoint/2010/main" val="1379441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Overreliance on Reinsurance</a:t>
            </a:r>
          </a:p>
        </p:txBody>
      </p:sp>
      <p:sp>
        <p:nvSpPr>
          <p:cNvPr id="5" name="Content Placeholder 4"/>
          <p:cNvSpPr>
            <a:spLocks noGrp="1"/>
          </p:cNvSpPr>
          <p:nvPr>
            <p:ph sz="quarter" idx="11"/>
          </p:nvPr>
        </p:nvSpPr>
        <p:spPr/>
        <p:txBody>
          <a:bodyPr>
            <a:normAutofit/>
          </a:bodyPr>
          <a:lstStyle/>
          <a:p>
            <a:pPr>
              <a:lnSpc>
                <a:spcPct val="200000"/>
              </a:lnSpc>
            </a:pPr>
            <a:r>
              <a:rPr lang="en-US" dirty="0"/>
              <a:t>Why it works</a:t>
            </a:r>
          </a:p>
          <a:p>
            <a:pPr lvl="1">
              <a:lnSpc>
                <a:spcPct val="200000"/>
              </a:lnSpc>
            </a:pPr>
            <a:r>
              <a:rPr lang="en-US" dirty="0"/>
              <a:t>Protecting bottom line</a:t>
            </a:r>
          </a:p>
          <a:p>
            <a:pPr lvl="1">
              <a:lnSpc>
                <a:spcPct val="200000"/>
              </a:lnSpc>
            </a:pPr>
            <a:r>
              <a:rPr lang="en-US" dirty="0"/>
              <a:t>Able to secure reinsurance contracts</a:t>
            </a:r>
          </a:p>
          <a:p>
            <a:endParaRPr lang="en-US" dirty="0"/>
          </a:p>
          <a:p>
            <a:endParaRPr lang="en-US" dirty="0"/>
          </a:p>
          <a:p>
            <a:pPr lvl="1"/>
            <a:endParaRPr lang="en-US" dirty="0"/>
          </a:p>
          <a:p>
            <a:pPr lvl="1"/>
            <a:endParaRPr lang="en-US" dirty="0"/>
          </a:p>
          <a:p>
            <a:pPr lvl="1"/>
            <a:endParaRPr lang="en-US" dirty="0"/>
          </a:p>
          <a:p>
            <a:endParaRPr lang="en-US" dirty="0"/>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365976226"/>
              </p:ext>
            </p:extLst>
          </p:nvPr>
        </p:nvGraphicFramePr>
        <p:xfrm>
          <a:off x="5943600" y="1143000"/>
          <a:ext cx="52578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7111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Overreliance on Reinsurance</a:t>
            </a:r>
          </a:p>
        </p:txBody>
      </p:sp>
      <p:sp>
        <p:nvSpPr>
          <p:cNvPr id="5" name="Content Placeholder 4"/>
          <p:cNvSpPr>
            <a:spLocks noGrp="1"/>
          </p:cNvSpPr>
          <p:nvPr>
            <p:ph sz="quarter" idx="11"/>
          </p:nvPr>
        </p:nvSpPr>
        <p:spPr/>
        <p:txBody>
          <a:bodyPr/>
          <a:lstStyle/>
          <a:p>
            <a:pPr>
              <a:lnSpc>
                <a:spcPct val="200000"/>
              </a:lnSpc>
            </a:pPr>
            <a:r>
              <a:rPr lang="en-US" dirty="0"/>
              <a:t>Why it works</a:t>
            </a:r>
          </a:p>
          <a:p>
            <a:pPr lvl="1">
              <a:lnSpc>
                <a:spcPct val="200000"/>
              </a:lnSpc>
            </a:pPr>
            <a:r>
              <a:rPr lang="en-US" dirty="0"/>
              <a:t>Protecting bottom line</a:t>
            </a:r>
          </a:p>
          <a:p>
            <a:pPr lvl="1">
              <a:lnSpc>
                <a:spcPct val="200000"/>
              </a:lnSpc>
            </a:pPr>
            <a:r>
              <a:rPr lang="en-US" dirty="0"/>
              <a:t>Able to secure reinsurance contracts</a:t>
            </a:r>
          </a:p>
          <a:p>
            <a:pPr>
              <a:lnSpc>
                <a:spcPct val="200000"/>
              </a:lnSpc>
            </a:pPr>
            <a:r>
              <a:rPr lang="en-US" dirty="0"/>
              <a:t>Harder Market</a:t>
            </a:r>
          </a:p>
          <a:p>
            <a:pPr lvl="1">
              <a:lnSpc>
                <a:spcPct val="200000"/>
              </a:lnSpc>
            </a:pPr>
            <a:r>
              <a:rPr lang="en-US" dirty="0"/>
              <a:t>Increased costs</a:t>
            </a:r>
          </a:p>
          <a:p>
            <a:pPr lvl="1">
              <a:lnSpc>
                <a:spcPct val="200000"/>
              </a:lnSpc>
            </a:pPr>
            <a:r>
              <a:rPr lang="en-US" dirty="0"/>
              <a:t>Less likely to find willing partners</a:t>
            </a:r>
          </a:p>
          <a:p>
            <a:endParaRPr lang="en-US" dirty="0"/>
          </a:p>
          <a:p>
            <a:endParaRPr lang="en-US" dirty="0"/>
          </a:p>
          <a:p>
            <a:pPr lvl="1"/>
            <a:endParaRPr lang="en-US" dirty="0"/>
          </a:p>
          <a:p>
            <a:pPr lvl="1"/>
            <a:endParaRPr lang="en-US" dirty="0"/>
          </a:p>
          <a:p>
            <a:pPr lvl="1"/>
            <a:endParaRPr lang="en-US" dirty="0"/>
          </a:p>
          <a:p>
            <a:endParaRPr lang="en-US" dirty="0"/>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365976226"/>
              </p:ext>
            </p:extLst>
          </p:nvPr>
        </p:nvGraphicFramePr>
        <p:xfrm>
          <a:off x="5943600" y="1143000"/>
          <a:ext cx="52578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6992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19472" y="609600"/>
            <a:ext cx="11153055" cy="1077218"/>
          </a:xfrm>
        </p:spPr>
        <p:txBody>
          <a:bodyPr/>
          <a:lstStyle/>
          <a:p>
            <a:pPr algn="ctr"/>
            <a:r>
              <a:rPr lang="en-US" dirty="0">
                <a:solidFill>
                  <a:schemeClr val="bg1"/>
                </a:solidFill>
                <a:latin typeface="Franklin Gothic Demi" panose="020B0703020102020204" pitchFamily="34" charset="0"/>
                <a:cs typeface="Calibri" panose="020F0502020204030204" pitchFamily="34" charset="0"/>
              </a:rPr>
              <a:t>Can Lemonade rely on reinsurance this heavily long-term?</a:t>
            </a:r>
            <a:br>
              <a:rPr lang="en-US" dirty="0">
                <a:solidFill>
                  <a:schemeClr val="bg1"/>
                </a:solidFill>
                <a:latin typeface="Franklin Gothic Demi" panose="020B0703020102020204" pitchFamily="34" charset="0"/>
                <a:cs typeface="Calibri" panose="020F0502020204030204" pitchFamily="34" charset="0"/>
              </a:rPr>
            </a:br>
            <a:r>
              <a:rPr lang="en-US" dirty="0">
                <a:solidFill>
                  <a:schemeClr val="bg1"/>
                </a:solidFill>
                <a:latin typeface="Franklin Gothic Demi" panose="020B0703020102020204" pitchFamily="34" charset="0"/>
                <a:cs typeface="Calibri" panose="020F0502020204030204" pitchFamily="34" charset="0"/>
              </a:rPr>
              <a:t>Or will a new competitor rise?</a:t>
            </a:r>
            <a:endParaRPr lang="en-US" dirty="0">
              <a:solidFill>
                <a:schemeClr val="bg1"/>
              </a:solidFill>
              <a:latin typeface="Franklin Gothic Demi" panose="020B0703020102020204" pitchFamily="34" charset="0"/>
            </a:endParaRPr>
          </a:p>
        </p:txBody>
      </p:sp>
    </p:spTree>
    <p:extLst>
      <p:ext uri="{BB962C8B-B14F-4D97-AF65-F5344CB8AC3E}">
        <p14:creationId xmlns:p14="http://schemas.microsoft.com/office/powerpoint/2010/main" val="2618675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Landlord-Owned Captive Insurance</a:t>
            </a:r>
          </a:p>
        </p:txBody>
      </p:sp>
      <p:sp>
        <p:nvSpPr>
          <p:cNvPr id="3" name="Content Placeholder 2"/>
          <p:cNvSpPr>
            <a:spLocks noGrp="1"/>
          </p:cNvSpPr>
          <p:nvPr>
            <p:ph sz="quarter" idx="11"/>
          </p:nvPr>
        </p:nvSpPr>
        <p:spPr/>
        <p:txBody>
          <a:bodyPr/>
          <a:lstStyle/>
          <a:p>
            <a:r>
              <a:rPr lang="en-US" dirty="0"/>
              <a:t>Designed for multi-unit property owners </a:t>
            </a:r>
          </a:p>
          <a:p>
            <a:r>
              <a:rPr lang="en-US" dirty="0"/>
              <a:t>Covers losses incurred by the landlord</a:t>
            </a:r>
          </a:p>
          <a:p>
            <a:r>
              <a:rPr lang="en-US" dirty="0"/>
              <a:t>Caused by the tenants</a:t>
            </a:r>
          </a:p>
          <a:p>
            <a:endParaRPr lang="en-US" dirty="0"/>
          </a:p>
          <a:p>
            <a:r>
              <a:rPr lang="en-US" dirty="0"/>
              <a:t>Captive is owned by the owner of the property</a:t>
            </a:r>
          </a:p>
          <a:p>
            <a:r>
              <a:rPr lang="en-US" dirty="0"/>
              <a:t>Captive reinsures a portion of the risk </a:t>
            </a:r>
          </a:p>
          <a:p>
            <a:r>
              <a:rPr lang="en-US" dirty="0"/>
              <a:t>Captures the underwriting profit and related investment income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8387" y="1295400"/>
            <a:ext cx="4758899" cy="2472743"/>
          </a:xfrm>
          <a:prstGeom prst="rect">
            <a:avLst/>
          </a:prstGeom>
        </p:spPr>
      </p:pic>
    </p:spTree>
    <p:extLst>
      <p:ext uri="{BB962C8B-B14F-4D97-AF65-F5344CB8AC3E}">
        <p14:creationId xmlns:p14="http://schemas.microsoft.com/office/powerpoint/2010/main" val="529206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03" r="135"/>
          <a:stretch/>
        </p:blipFill>
        <p:spPr>
          <a:xfrm>
            <a:off x="-24714" y="-6123"/>
            <a:ext cx="12216714" cy="6864123"/>
          </a:xfrm>
          <a:prstGeom prst="rect">
            <a:avLst/>
          </a:prstGeom>
        </p:spPr>
      </p:pic>
      <p:sp>
        <p:nvSpPr>
          <p:cNvPr id="2" name="Title 1"/>
          <p:cNvSpPr>
            <a:spLocks noGrp="1"/>
          </p:cNvSpPr>
          <p:nvPr>
            <p:ph type="ctrTitle"/>
          </p:nvPr>
        </p:nvSpPr>
        <p:spPr>
          <a:xfrm>
            <a:off x="507115" y="1524000"/>
            <a:ext cx="11153055" cy="584775"/>
          </a:xfrm>
        </p:spPr>
        <p:txBody>
          <a:bodyPr anchor="ctr"/>
          <a:lstStyle/>
          <a:p>
            <a:pPr algn="ctr"/>
            <a:r>
              <a:rPr lang="en-US" dirty="0" err="1">
                <a:solidFill>
                  <a:schemeClr val="bg1"/>
                </a:solidFill>
                <a:latin typeface="Bodoni MT" panose="02070603080606020203" pitchFamily="18" charset="0"/>
              </a:rPr>
              <a:t>InsurTechs</a:t>
            </a:r>
            <a:r>
              <a:rPr lang="en-US" dirty="0">
                <a:solidFill>
                  <a:schemeClr val="bg1"/>
                </a:solidFill>
                <a:latin typeface="Bodoni MT" panose="02070603080606020203" pitchFamily="18" charset="0"/>
              </a:rPr>
              <a:t> – Seeking to disrupt the traditional insurance market</a:t>
            </a:r>
          </a:p>
        </p:txBody>
      </p:sp>
    </p:spTree>
    <p:extLst>
      <p:ext uri="{BB962C8B-B14F-4D97-AF65-F5344CB8AC3E}">
        <p14:creationId xmlns:p14="http://schemas.microsoft.com/office/powerpoint/2010/main" val="694386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Landlord-Owned Captive Insurance</a:t>
            </a:r>
          </a:p>
        </p:txBody>
      </p:sp>
      <p:sp>
        <p:nvSpPr>
          <p:cNvPr id="3" name="Content Placeholder 2"/>
          <p:cNvSpPr>
            <a:spLocks noGrp="1"/>
          </p:cNvSpPr>
          <p:nvPr>
            <p:ph sz="quarter" idx="11"/>
          </p:nvPr>
        </p:nvSpPr>
        <p:spPr>
          <a:xfrm>
            <a:off x="484231" y="5029200"/>
            <a:ext cx="11023600" cy="587337"/>
          </a:xfrm>
        </p:spPr>
        <p:txBody>
          <a:bodyPr/>
          <a:lstStyle/>
          <a:p>
            <a:pPr marL="0" indent="0">
              <a:buNone/>
            </a:pPr>
            <a:r>
              <a:rPr lang="en-US" dirty="0"/>
              <a:t>From: Active Captive Management</a:t>
            </a:r>
          </a:p>
        </p:txBody>
      </p:sp>
      <p:pic>
        <p:nvPicPr>
          <p:cNvPr id="4" name="Picture 3"/>
          <p:cNvPicPr>
            <a:picLocks noChangeAspect="1"/>
          </p:cNvPicPr>
          <p:nvPr/>
        </p:nvPicPr>
        <p:blipFill>
          <a:blip r:embed="rId3"/>
          <a:stretch>
            <a:fillRect/>
          </a:stretch>
        </p:blipFill>
        <p:spPr>
          <a:xfrm>
            <a:off x="2060258" y="1219200"/>
            <a:ext cx="8001000" cy="3660894"/>
          </a:xfrm>
          <a:prstGeom prst="rect">
            <a:avLst/>
          </a:prstGeom>
        </p:spPr>
      </p:pic>
    </p:spTree>
    <p:extLst>
      <p:ext uri="{BB962C8B-B14F-4D97-AF65-F5344CB8AC3E}">
        <p14:creationId xmlns:p14="http://schemas.microsoft.com/office/powerpoint/2010/main" val="2631245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Landlord-Owned Captive Insurance</a:t>
            </a:r>
          </a:p>
        </p:txBody>
      </p:sp>
      <p:sp>
        <p:nvSpPr>
          <p:cNvPr id="3" name="Content Placeholder 2"/>
          <p:cNvSpPr>
            <a:spLocks noGrp="1"/>
          </p:cNvSpPr>
          <p:nvPr>
            <p:ph sz="quarter" idx="11"/>
          </p:nvPr>
        </p:nvSpPr>
        <p:spPr/>
        <p:txBody>
          <a:bodyPr/>
          <a:lstStyle/>
          <a:p>
            <a:r>
              <a:rPr lang="en-US" dirty="0"/>
              <a:t>Advantages</a:t>
            </a:r>
          </a:p>
          <a:p>
            <a:pPr lvl="1"/>
            <a:r>
              <a:rPr lang="en-US" dirty="0"/>
              <a:t>Coverage </a:t>
            </a:r>
            <a:r>
              <a:rPr lang="en-US" b="1" dirty="0"/>
              <a:t>tailored</a:t>
            </a:r>
            <a:r>
              <a:rPr lang="en-US" dirty="0"/>
              <a:t> to needs</a:t>
            </a:r>
          </a:p>
          <a:p>
            <a:pPr lvl="1"/>
            <a:r>
              <a:rPr lang="en-US" b="1" dirty="0"/>
              <a:t>Loss control </a:t>
            </a:r>
            <a:r>
              <a:rPr lang="en-US" dirty="0"/>
              <a:t>implementation</a:t>
            </a:r>
          </a:p>
          <a:p>
            <a:pPr lvl="1"/>
            <a:r>
              <a:rPr lang="en-US" b="1" dirty="0"/>
              <a:t>Adverse selection </a:t>
            </a:r>
            <a:r>
              <a:rPr lang="en-US" dirty="0"/>
              <a:t>and </a:t>
            </a:r>
            <a:r>
              <a:rPr lang="en-US" b="1" dirty="0"/>
              <a:t>moral hazard</a:t>
            </a:r>
          </a:p>
          <a:p>
            <a:pPr lvl="1"/>
            <a:r>
              <a:rPr lang="en-US" b="1" dirty="0"/>
              <a:t>Stabilization</a:t>
            </a:r>
            <a:r>
              <a:rPr lang="en-US" dirty="0"/>
              <a:t> of premium costs</a:t>
            </a:r>
          </a:p>
          <a:p>
            <a:r>
              <a:rPr lang="en-US" dirty="0"/>
              <a:t>Can they beat out </a:t>
            </a:r>
            <a:r>
              <a:rPr lang="en-US" dirty="0" err="1"/>
              <a:t>InsurTechs</a:t>
            </a:r>
            <a:r>
              <a:rPr lang="en-US" dirty="0"/>
              <a:t>?</a:t>
            </a:r>
          </a:p>
          <a:p>
            <a:pPr lvl="1"/>
            <a:r>
              <a:rPr lang="en-US" dirty="0"/>
              <a:t>Name recognition</a:t>
            </a:r>
          </a:p>
          <a:p>
            <a:pPr lvl="1"/>
            <a:r>
              <a:rPr lang="en-US" dirty="0"/>
              <a:t>Convenient for tenants and landlords</a:t>
            </a:r>
          </a:p>
          <a:p>
            <a:pPr lvl="1"/>
            <a:r>
              <a:rPr lang="en-US" dirty="0"/>
              <a:t>Reinsurance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1905000"/>
            <a:ext cx="4914900" cy="3276600"/>
          </a:xfrm>
          <a:prstGeom prst="rect">
            <a:avLst/>
          </a:prstGeom>
        </p:spPr>
      </p:pic>
    </p:spTree>
    <p:extLst>
      <p:ext uri="{BB962C8B-B14F-4D97-AF65-F5344CB8AC3E}">
        <p14:creationId xmlns:p14="http://schemas.microsoft.com/office/powerpoint/2010/main" val="555508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InsurTechs</a:t>
            </a:r>
            <a:r>
              <a:rPr lang="en-US" dirty="0"/>
              <a:t> Vs. Alternative Insurance Markets</a:t>
            </a:r>
          </a:p>
        </p:txBody>
      </p:sp>
      <p:sp>
        <p:nvSpPr>
          <p:cNvPr id="3" name="Content Placeholder 2"/>
          <p:cNvSpPr>
            <a:spLocks noGrp="1"/>
          </p:cNvSpPr>
          <p:nvPr>
            <p:ph sz="quarter" idx="11"/>
          </p:nvPr>
        </p:nvSpPr>
        <p:spPr>
          <a:xfrm>
            <a:off x="2895600" y="1676400"/>
            <a:ext cx="2362200" cy="755615"/>
          </a:xfrm>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200" dirty="0" err="1"/>
              <a:t>InsurTechs</a:t>
            </a:r>
            <a:endParaRPr lang="en-US" sz="3200" dirty="0"/>
          </a:p>
        </p:txBody>
      </p:sp>
      <p:graphicFrame>
        <p:nvGraphicFramePr>
          <p:cNvPr id="4" name="Diagram 3"/>
          <p:cNvGraphicFramePr/>
          <p:nvPr>
            <p:extLst>
              <p:ext uri="{D42A27DB-BD31-4B8C-83A1-F6EECF244321}">
                <p14:modId xmlns:p14="http://schemas.microsoft.com/office/powerpoint/2010/main" val="2213002469"/>
              </p:ext>
            </p:extLst>
          </p:nvPr>
        </p:nvGraphicFramePr>
        <p:xfrm>
          <a:off x="685800" y="1143000"/>
          <a:ext cx="10758126" cy="5299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562100" y="2638351"/>
            <a:ext cx="4114800" cy="188199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solidFill>
                  <a:schemeClr val="bg1"/>
                </a:solidFill>
              </a:rPr>
              <a:t>Harness superior computing power</a:t>
            </a:r>
          </a:p>
          <a:p>
            <a:pPr marL="285750" indent="-285750">
              <a:lnSpc>
                <a:spcPct val="150000"/>
              </a:lnSpc>
              <a:buFont typeface="Arial" panose="020B0604020202020204" pitchFamily="34" charset="0"/>
              <a:buChar char="•"/>
            </a:pPr>
            <a:r>
              <a:rPr lang="en-US" sz="2000" dirty="0">
                <a:solidFill>
                  <a:schemeClr val="bg1"/>
                </a:solidFill>
              </a:rPr>
              <a:t>Behavioral economics</a:t>
            </a:r>
          </a:p>
          <a:p>
            <a:pPr marL="285750" indent="-285750">
              <a:lnSpc>
                <a:spcPct val="150000"/>
              </a:lnSpc>
              <a:buFont typeface="Arial" panose="020B0604020202020204" pitchFamily="34" charset="0"/>
              <a:buChar char="•"/>
            </a:pPr>
            <a:r>
              <a:rPr lang="en-US" sz="2000" dirty="0">
                <a:solidFill>
                  <a:schemeClr val="bg1"/>
                </a:solidFill>
              </a:rPr>
              <a:t>Automated cost efficiencies</a:t>
            </a:r>
          </a:p>
        </p:txBody>
      </p:sp>
      <p:sp>
        <p:nvSpPr>
          <p:cNvPr id="7" name="TextBox 6"/>
          <p:cNvSpPr txBox="1"/>
          <p:nvPr/>
        </p:nvSpPr>
        <p:spPr>
          <a:xfrm>
            <a:off x="6478950" y="2638351"/>
            <a:ext cx="4114800" cy="188199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solidFill>
                  <a:schemeClr val="bg1"/>
                </a:solidFill>
              </a:rPr>
              <a:t>Experienced insurance professionals</a:t>
            </a:r>
          </a:p>
          <a:p>
            <a:pPr marL="285750" indent="-285750">
              <a:lnSpc>
                <a:spcPct val="150000"/>
              </a:lnSpc>
              <a:buFont typeface="Arial" panose="020B0604020202020204" pitchFamily="34" charset="0"/>
              <a:buChar char="•"/>
            </a:pPr>
            <a:r>
              <a:rPr lang="en-US" sz="2000" dirty="0">
                <a:solidFill>
                  <a:schemeClr val="bg1"/>
                </a:solidFill>
              </a:rPr>
              <a:t>Market cycles</a:t>
            </a:r>
          </a:p>
          <a:p>
            <a:pPr marL="285750" indent="-285750">
              <a:lnSpc>
                <a:spcPct val="150000"/>
              </a:lnSpc>
              <a:buFont typeface="Arial" panose="020B0604020202020204" pitchFamily="34" charset="0"/>
              <a:buChar char="•"/>
            </a:pPr>
            <a:r>
              <a:rPr lang="en-US" sz="2000" dirty="0">
                <a:solidFill>
                  <a:schemeClr val="bg1"/>
                </a:solidFill>
              </a:rPr>
              <a:t>Claims Handling</a:t>
            </a:r>
          </a:p>
        </p:txBody>
      </p:sp>
      <p:sp>
        <p:nvSpPr>
          <p:cNvPr id="8" name="Content Placeholder 2"/>
          <p:cNvSpPr txBox="1">
            <a:spLocks/>
          </p:cNvSpPr>
          <p:nvPr/>
        </p:nvSpPr>
        <p:spPr>
          <a:xfrm>
            <a:off x="6248400" y="1676399"/>
            <a:ext cx="3503139" cy="75561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914400" rtl="0" eaLnBrk="1" latinLnBrk="0" hangingPunct="1">
              <a:lnSpc>
                <a:spcPct val="114000"/>
              </a:lnSpc>
              <a:spcBef>
                <a:spcPts val="600"/>
              </a:spcBef>
              <a:buClr>
                <a:srgbClr val="4D4D4D"/>
              </a:buClr>
              <a:buSzPct val="90000"/>
              <a:buFont typeface="Wingdings" panose="05000000000000000000" pitchFamily="2" charset="2"/>
              <a:buChar char="à"/>
              <a:defRPr sz="2400" kern="1200">
                <a:solidFill>
                  <a:schemeClr val="tx1"/>
                </a:solidFill>
                <a:latin typeface="Calibri" pitchFamily="34" charset="0"/>
                <a:ea typeface="+mn-ea"/>
                <a:cs typeface="+mn-cs"/>
              </a:defRPr>
            </a:lvl1pPr>
            <a:lvl2pPr marL="742950" indent="-285750" algn="l" defTabSz="914400" rtl="0" eaLnBrk="1" latinLnBrk="0" hangingPunct="1">
              <a:lnSpc>
                <a:spcPct val="114000"/>
              </a:lnSpc>
              <a:spcBef>
                <a:spcPts val="600"/>
              </a:spcBef>
              <a:buClr>
                <a:srgbClr val="4D4D4D"/>
              </a:buClr>
              <a:buSzPct val="110000"/>
              <a:buFont typeface="Calibri" panose="020F0502020204030204" pitchFamily="34" charset="0"/>
              <a:buChar char="‒"/>
              <a:defRPr sz="2200" kern="1200">
                <a:solidFill>
                  <a:schemeClr val="tx1"/>
                </a:solidFill>
                <a:latin typeface="Calibri" pitchFamily="34" charset="0"/>
                <a:ea typeface="+mn-ea"/>
                <a:cs typeface="+mn-cs"/>
              </a:defRPr>
            </a:lvl2pPr>
            <a:lvl3pPr marL="1143000" indent="-228600" algn="l" defTabSz="914400" rtl="0" eaLnBrk="1" latinLnBrk="0" hangingPunct="1">
              <a:lnSpc>
                <a:spcPct val="114000"/>
              </a:lnSpc>
              <a:spcBef>
                <a:spcPts val="600"/>
              </a:spcBef>
              <a:buClr>
                <a:srgbClr val="4D4D4D"/>
              </a:buClr>
              <a:buSzPct val="110000"/>
              <a:buFont typeface="Calibri" panose="020F0502020204030204" pitchFamily="34" charset="0"/>
              <a:buChar char="›"/>
              <a:defRPr sz="2000" kern="1200">
                <a:solidFill>
                  <a:schemeClr val="tx1"/>
                </a:solidFill>
                <a:latin typeface="Calibri" pitchFamily="34" charset="0"/>
                <a:ea typeface="+mn-ea"/>
                <a:cs typeface="+mn-cs"/>
              </a:defRPr>
            </a:lvl3pPr>
            <a:lvl4pPr marL="1600200" indent="-228600" algn="l" defTabSz="914400" rtl="0" eaLnBrk="1" latinLnBrk="0" hangingPunct="1">
              <a:lnSpc>
                <a:spcPct val="114000"/>
              </a:lnSpc>
              <a:spcBef>
                <a:spcPts val="600"/>
              </a:spcBef>
              <a:buClr>
                <a:srgbClr val="4D4D4D"/>
              </a:buClr>
              <a:buSzPct val="90000"/>
              <a:buFont typeface="Courier New" panose="02070309020205020404" pitchFamily="49" charset="0"/>
              <a:buChar char="o"/>
              <a:defRPr sz="1800" kern="1200">
                <a:solidFill>
                  <a:schemeClr val="tx1"/>
                </a:solidFill>
                <a:latin typeface="Calibri" pitchFamily="34" charset="0"/>
                <a:ea typeface="+mn-ea"/>
                <a:cs typeface="+mn-cs"/>
              </a:defRPr>
            </a:lvl4pPr>
            <a:lvl5pPr marL="2057400" indent="-228600" algn="l" defTabSz="914400" rtl="0" eaLnBrk="1" latinLnBrk="0" hangingPunct="1">
              <a:lnSpc>
                <a:spcPct val="114000"/>
              </a:lnSpc>
              <a:spcBef>
                <a:spcPts val="600"/>
              </a:spcBef>
              <a:buClr>
                <a:srgbClr val="4D4D4D"/>
              </a:buClr>
              <a:buFont typeface="Arial" panose="020B0604020202020204" pitchFamily="34" charset="0"/>
              <a:buChar char="•"/>
              <a:defRPr sz="16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3200" dirty="0"/>
              <a:t>Alternative Markets</a:t>
            </a:r>
          </a:p>
        </p:txBody>
      </p:sp>
    </p:spTree>
    <p:extLst>
      <p:ext uri="{BB962C8B-B14F-4D97-AF65-F5344CB8AC3E}">
        <p14:creationId xmlns:p14="http://schemas.microsoft.com/office/powerpoint/2010/main" val="236910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a:t>Thank You</a:t>
            </a:r>
          </a:p>
        </p:txBody>
      </p:sp>
      <p:sp>
        <p:nvSpPr>
          <p:cNvPr id="10" name="Content Placeholder 9"/>
          <p:cNvSpPr>
            <a:spLocks noGrp="1"/>
          </p:cNvSpPr>
          <p:nvPr>
            <p:ph sz="quarter" idx="16"/>
          </p:nvPr>
        </p:nvSpPr>
        <p:spPr/>
        <p:txBody>
          <a:bodyPr/>
          <a:lstStyle/>
          <a:p>
            <a:r>
              <a:rPr lang="en-US" dirty="0"/>
              <a:t>Julian Forero Beltran</a:t>
            </a:r>
          </a:p>
        </p:txBody>
      </p:sp>
      <p:sp>
        <p:nvSpPr>
          <p:cNvPr id="11" name="Content Placeholder 10"/>
          <p:cNvSpPr>
            <a:spLocks noGrp="1"/>
          </p:cNvSpPr>
          <p:nvPr>
            <p:ph sz="quarter" idx="17"/>
          </p:nvPr>
        </p:nvSpPr>
        <p:spPr/>
        <p:txBody>
          <a:bodyPr/>
          <a:lstStyle/>
          <a:p>
            <a:r>
              <a:rPr lang="en-US" dirty="0"/>
              <a:t>Julian.forero91@gmail.com</a:t>
            </a:r>
          </a:p>
        </p:txBody>
      </p:sp>
      <p:sp>
        <p:nvSpPr>
          <p:cNvPr id="12" name="Content Placeholder 11"/>
          <p:cNvSpPr>
            <a:spLocks noGrp="1"/>
          </p:cNvSpPr>
          <p:nvPr>
            <p:ph sz="quarter" idx="18"/>
          </p:nvPr>
        </p:nvSpPr>
        <p:spPr/>
        <p:txBody>
          <a:bodyPr/>
          <a:lstStyle/>
          <a:p>
            <a:r>
              <a:rPr lang="en-US" dirty="0"/>
              <a:t>Robbie Andrews</a:t>
            </a:r>
          </a:p>
        </p:txBody>
      </p:sp>
      <p:sp>
        <p:nvSpPr>
          <p:cNvPr id="13" name="Content Placeholder 12"/>
          <p:cNvSpPr>
            <a:spLocks noGrp="1"/>
          </p:cNvSpPr>
          <p:nvPr>
            <p:ph sz="quarter" idx="19"/>
          </p:nvPr>
        </p:nvSpPr>
        <p:spPr/>
        <p:txBody>
          <a:bodyPr/>
          <a:lstStyle/>
          <a:p>
            <a:r>
              <a:rPr lang="en-US" dirty="0"/>
              <a:t>randrews@pinnacleactuaries.com</a:t>
            </a:r>
          </a:p>
        </p:txBody>
      </p:sp>
      <p:sp>
        <p:nvSpPr>
          <p:cNvPr id="14" name="Content Placeholder 13"/>
          <p:cNvSpPr>
            <a:spLocks noGrp="1"/>
          </p:cNvSpPr>
          <p:nvPr>
            <p:ph sz="quarter" idx="20"/>
          </p:nvPr>
        </p:nvSpPr>
        <p:spPr/>
        <p:txBody>
          <a:bodyPr/>
          <a:lstStyle/>
          <a:p>
            <a:r>
              <a:rPr lang="en-US" dirty="0"/>
              <a:t>James Wencil, ACAS, MAAA</a:t>
            </a:r>
          </a:p>
        </p:txBody>
      </p:sp>
      <p:sp>
        <p:nvSpPr>
          <p:cNvPr id="15" name="Content Placeholder 14"/>
          <p:cNvSpPr>
            <a:spLocks noGrp="1"/>
          </p:cNvSpPr>
          <p:nvPr>
            <p:ph sz="quarter" idx="21"/>
          </p:nvPr>
        </p:nvSpPr>
        <p:spPr/>
        <p:txBody>
          <a:bodyPr/>
          <a:lstStyle/>
          <a:p>
            <a:r>
              <a:rPr lang="en-US" dirty="0"/>
              <a:t>jwencil@pinnacleactuaries.com</a:t>
            </a:r>
          </a:p>
        </p:txBody>
      </p:sp>
    </p:spTree>
    <p:extLst>
      <p:ext uri="{BB962C8B-B14F-4D97-AF65-F5344CB8AC3E}">
        <p14:creationId xmlns:p14="http://schemas.microsoft.com/office/powerpoint/2010/main" val="997248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Insurance in the Palm of Your Hand</a:t>
            </a:r>
          </a:p>
        </p:txBody>
      </p:sp>
      <p:sp>
        <p:nvSpPr>
          <p:cNvPr id="3" name="Content Placeholder 2"/>
          <p:cNvSpPr>
            <a:spLocks noGrp="1"/>
          </p:cNvSpPr>
          <p:nvPr>
            <p:ph sz="quarter" idx="11"/>
          </p:nvPr>
        </p:nvSpPr>
        <p:spPr/>
        <p:txBody>
          <a:bodyPr/>
          <a:lstStyle/>
          <a:p>
            <a:pPr marL="0" indent="0">
              <a:lnSpc>
                <a:spcPct val="200000"/>
              </a:lnSpc>
              <a:buNone/>
            </a:pPr>
            <a:r>
              <a:rPr lang="en-US" dirty="0"/>
              <a:t>Automating Insurance</a:t>
            </a:r>
          </a:p>
          <a:p>
            <a:pPr lvl="1">
              <a:lnSpc>
                <a:spcPct val="200000"/>
              </a:lnSpc>
            </a:pPr>
            <a:r>
              <a:rPr lang="en-US" b="1" dirty="0"/>
              <a:t>Underwriting</a:t>
            </a:r>
          </a:p>
          <a:p>
            <a:pPr lvl="1">
              <a:lnSpc>
                <a:spcPct val="200000"/>
              </a:lnSpc>
            </a:pPr>
            <a:r>
              <a:rPr lang="en-US" b="1" dirty="0"/>
              <a:t>Claims handling</a:t>
            </a:r>
          </a:p>
          <a:p>
            <a:pPr lvl="1">
              <a:lnSpc>
                <a:spcPct val="200000"/>
              </a:lnSpc>
            </a:pPr>
            <a:r>
              <a:rPr lang="en-US" b="1" dirty="0"/>
              <a:t>Fraud detection</a:t>
            </a:r>
          </a:p>
          <a:p>
            <a:pPr lvl="1">
              <a:lnSpc>
                <a:spcPct val="200000"/>
              </a:lnSpc>
            </a:pPr>
            <a:r>
              <a:rPr lang="en-US" b="1" dirty="0"/>
              <a:t>Telematics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1209637"/>
            <a:ext cx="3581400" cy="4775200"/>
          </a:xfrm>
          <a:prstGeom prst="rect">
            <a:avLst/>
          </a:prstGeom>
        </p:spPr>
      </p:pic>
    </p:spTree>
    <p:extLst>
      <p:ext uri="{BB962C8B-B14F-4D97-AF65-F5344CB8AC3E}">
        <p14:creationId xmlns:p14="http://schemas.microsoft.com/office/powerpoint/2010/main" val="374715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InsurTechs</a:t>
            </a:r>
            <a:r>
              <a:rPr lang="en-US" dirty="0"/>
              <a:t> across all LOBs</a:t>
            </a:r>
          </a:p>
        </p:txBody>
      </p:sp>
      <p:graphicFrame>
        <p:nvGraphicFramePr>
          <p:cNvPr id="5" name="Diagram 4"/>
          <p:cNvGraphicFramePr/>
          <p:nvPr>
            <p:extLst>
              <p:ext uri="{D42A27DB-BD31-4B8C-83A1-F6EECF244321}">
                <p14:modId xmlns:p14="http://schemas.microsoft.com/office/powerpoint/2010/main" val="2209372147"/>
              </p:ext>
            </p:extLst>
          </p:nvPr>
        </p:nvGraphicFramePr>
        <p:xfrm>
          <a:off x="1676400" y="10668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0538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Timeline of an </a:t>
            </a:r>
            <a:r>
              <a:rPr lang="en-US" dirty="0" err="1"/>
              <a:t>InsurTech</a:t>
            </a:r>
            <a:endParaRPr lang="en-US" dirty="0"/>
          </a:p>
        </p:txBody>
      </p:sp>
      <p:graphicFrame>
        <p:nvGraphicFramePr>
          <p:cNvPr id="3" name="Diagram 2"/>
          <p:cNvGraphicFramePr/>
          <p:nvPr>
            <p:extLst>
              <p:ext uri="{D42A27DB-BD31-4B8C-83A1-F6EECF244321}">
                <p14:modId xmlns:p14="http://schemas.microsoft.com/office/powerpoint/2010/main" val="212134963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7217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6859586"/>
          </a:xfrm>
          <a:prstGeom prst="rect">
            <a:avLst/>
          </a:prstGeom>
        </p:spPr>
      </p:pic>
      <p:sp>
        <p:nvSpPr>
          <p:cNvPr id="2" name="Title 1"/>
          <p:cNvSpPr>
            <a:spLocks noGrp="1"/>
          </p:cNvSpPr>
          <p:nvPr>
            <p:ph type="ctrTitle"/>
          </p:nvPr>
        </p:nvSpPr>
        <p:spPr>
          <a:xfrm>
            <a:off x="457200" y="2895600"/>
            <a:ext cx="11153055" cy="584775"/>
          </a:xfrm>
        </p:spPr>
        <p:txBody>
          <a:bodyPr/>
          <a:lstStyle/>
          <a:p>
            <a:pPr algn="ctr"/>
            <a:r>
              <a:rPr lang="en-US" dirty="0">
                <a:solidFill>
                  <a:schemeClr val="bg1"/>
                </a:solidFill>
              </a:rPr>
              <a:t>How is it going currently?</a:t>
            </a:r>
          </a:p>
        </p:txBody>
      </p:sp>
    </p:spTree>
    <p:extLst>
      <p:ext uri="{BB962C8B-B14F-4D97-AF65-F5344CB8AC3E}">
        <p14:creationId xmlns:p14="http://schemas.microsoft.com/office/powerpoint/2010/main" val="1602911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0"/>
            <a:ext cx="11153055" cy="584775"/>
          </a:xfrm>
        </p:spPr>
        <p:txBody>
          <a:bodyPr anchor="ctr"/>
          <a:lstStyle/>
          <a:p>
            <a:pPr algn="ctr"/>
            <a:r>
              <a:rPr lang="en-US" dirty="0">
                <a:solidFill>
                  <a:srgbClr val="FF0000"/>
                </a:solidFill>
              </a:rPr>
              <a:t>In the Red</a:t>
            </a:r>
          </a:p>
        </p:txBody>
      </p:sp>
    </p:spTree>
    <p:extLst>
      <p:ext uri="{BB962C8B-B14F-4D97-AF65-F5344CB8AC3E}">
        <p14:creationId xmlns:p14="http://schemas.microsoft.com/office/powerpoint/2010/main" val="2993402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0"/>
            <a:ext cx="11153055" cy="584775"/>
          </a:xfrm>
        </p:spPr>
        <p:txBody>
          <a:bodyPr anchor="ctr"/>
          <a:lstStyle/>
          <a:p>
            <a:pPr algn="ctr"/>
            <a:r>
              <a:rPr lang="en-US" dirty="0">
                <a:solidFill>
                  <a:srgbClr val="FF0000"/>
                </a:solidFill>
              </a:rPr>
              <a:t>In the Red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13308">
            <a:off x="644879" y="777627"/>
            <a:ext cx="4441432" cy="3325760"/>
          </a:xfrm>
          <a:prstGeom prst="rect">
            <a:avLst/>
          </a:prstGeom>
        </p:spPr>
      </p:pic>
    </p:spTree>
    <p:extLst>
      <p:ext uri="{BB962C8B-B14F-4D97-AF65-F5344CB8AC3E}">
        <p14:creationId xmlns:p14="http://schemas.microsoft.com/office/powerpoint/2010/main" val="655646161"/>
      </p:ext>
    </p:extLst>
  </p:cSld>
  <p:clrMapOvr>
    <a:masterClrMapping/>
  </p:clrMapOvr>
</p:sld>
</file>

<file path=ppt/theme/theme1.xml><?xml version="1.0" encoding="utf-8"?>
<a:theme xmlns:a="http://schemas.openxmlformats.org/drawingml/2006/main" name="Office Theme">
  <a:themeElements>
    <a:clrScheme name="pinnacle">
      <a:dk1>
        <a:sysClr val="windowText" lastClr="000000"/>
      </a:dk1>
      <a:lt1>
        <a:sysClr val="window" lastClr="FFFFFF"/>
      </a:lt1>
      <a:dk2>
        <a:srgbClr val="1F497D"/>
      </a:dk2>
      <a:lt2>
        <a:srgbClr val="EEECE1"/>
      </a:lt2>
      <a:accent1>
        <a:srgbClr val="FBA252"/>
      </a:accent1>
      <a:accent2>
        <a:srgbClr val="9497CC"/>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5135</TotalTime>
  <Words>3693</Words>
  <Application>Microsoft Office PowerPoint</Application>
  <PresentationFormat>Widescreen</PresentationFormat>
  <Paragraphs>333</Paragraphs>
  <Slides>33</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Bodoni MT</vt:lpstr>
      <vt:lpstr>Calibri</vt:lpstr>
      <vt:lpstr>Courier New</vt:lpstr>
      <vt:lpstr>Franklin Gothic Demi</vt:lpstr>
      <vt:lpstr>Wingdings</vt:lpstr>
      <vt:lpstr>Office Theme</vt:lpstr>
      <vt:lpstr>InsurTechs – The Future or a Fad?</vt:lpstr>
      <vt:lpstr>Agenda</vt:lpstr>
      <vt:lpstr>InsurTechs – Seeking to disrupt the traditional insurance market</vt:lpstr>
      <vt:lpstr>Insurance in the Palm of Your Hand</vt:lpstr>
      <vt:lpstr>InsurTechs across all LOBs</vt:lpstr>
      <vt:lpstr>Timeline of an InsurTech</vt:lpstr>
      <vt:lpstr>How is it going currently?</vt:lpstr>
      <vt:lpstr>In the Red</vt:lpstr>
      <vt:lpstr>In the Red</vt:lpstr>
      <vt:lpstr>In the Red</vt:lpstr>
      <vt:lpstr>In the Red</vt:lpstr>
      <vt:lpstr>In the Red</vt:lpstr>
      <vt:lpstr>In the Red</vt:lpstr>
      <vt:lpstr>In the Red</vt:lpstr>
      <vt:lpstr>Lemonade Case Study</vt:lpstr>
      <vt:lpstr>Lemonade – Leader in InsurTech</vt:lpstr>
      <vt:lpstr>PowerPoint Presentation</vt:lpstr>
      <vt:lpstr>PowerPoint Presentation</vt:lpstr>
      <vt:lpstr>PowerPoint Presentation</vt:lpstr>
      <vt:lpstr>PowerPoint Presentation</vt:lpstr>
      <vt:lpstr>Solvency </vt:lpstr>
      <vt:lpstr>Key Solvency Tests</vt:lpstr>
      <vt:lpstr>PowerPoint Presentation</vt:lpstr>
      <vt:lpstr>Key Solvency Tests</vt:lpstr>
      <vt:lpstr>Key Solubility Tests</vt:lpstr>
      <vt:lpstr>Overreliance on Reinsurance</vt:lpstr>
      <vt:lpstr>Overreliance on Reinsurance</vt:lpstr>
      <vt:lpstr>Can Lemonade rely on reinsurance this heavily long-term? Or will a new competitor rise?</vt:lpstr>
      <vt:lpstr>Landlord-Owned Captive Insurance</vt:lpstr>
      <vt:lpstr>Landlord-Owned Captive Insurance</vt:lpstr>
      <vt:lpstr>Landlord-Owned Captive Insurance</vt:lpstr>
      <vt:lpstr>InsurTechs Vs. Alternative Insurance Markets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PinnacleMarketingGroup@pinnacleactuaries.com</dc:creator>
  <cp:lastModifiedBy>HH37214</cp:lastModifiedBy>
  <cp:revision>187</cp:revision>
  <dcterms:created xsi:type="dcterms:W3CDTF">2012-11-15T15:32:41Z</dcterms:created>
  <dcterms:modified xsi:type="dcterms:W3CDTF">2022-03-23T05:00:49Z</dcterms:modified>
</cp:coreProperties>
</file>