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63" r:id="rId4"/>
    <p:sldId id="259" r:id="rId5"/>
    <p:sldId id="260" r:id="rId6"/>
    <p:sldId id="261" r:id="rId7"/>
    <p:sldId id="262"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09"/>
    <p:restoredTop sz="94718"/>
  </p:normalViewPr>
  <p:slideViewPr>
    <p:cSldViewPr snapToGrid="0" snapToObjects="1">
      <p:cViewPr varScale="1">
        <p:scale>
          <a:sx n="112" d="100"/>
          <a:sy n="112" d="100"/>
        </p:scale>
        <p:origin x="128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4DEC4-CD8F-F84A-9250-7B9F5FACF1A9}" type="datetimeFigureOut">
              <a:rPr lang="en-US" smtClean="0"/>
              <a:t>2/13/24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A98969-AC69-184D-9DCC-79363720EF20}" type="slidenum">
              <a:rPr lang="en-US" smtClean="0"/>
              <a:t>‹#›</a:t>
            </a:fld>
            <a:endParaRPr lang="en-US"/>
          </a:p>
        </p:txBody>
      </p:sp>
    </p:spTree>
    <p:extLst>
      <p:ext uri="{BB962C8B-B14F-4D97-AF65-F5344CB8AC3E}">
        <p14:creationId xmlns:p14="http://schemas.microsoft.com/office/powerpoint/2010/main" val="19128451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517231"/>
            <a:ext cx="5715000" cy="457010"/>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715000" cy="3886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4987209"/>
            <a:ext cx="5715000" cy="838398"/>
          </a:xfrm>
        </p:spPr>
        <p:txBody>
          <a:bodyPr/>
          <a:lstStyle>
            <a:lvl1pPr marL="0" indent="0">
              <a:buNone/>
              <a:defRPr sz="1400">
                <a:solidFill>
                  <a:srgbClr val="CE11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extBox 7"/>
          <p:cNvSpPr txBox="1"/>
          <p:nvPr userDrawn="1"/>
        </p:nvSpPr>
        <p:spPr>
          <a:xfrm>
            <a:off x="5668057" y="6564429"/>
            <a:ext cx="3207657" cy="230832"/>
          </a:xfrm>
          <a:prstGeom prst="rect">
            <a:avLst/>
          </a:prstGeom>
          <a:noFill/>
        </p:spPr>
        <p:txBody>
          <a:bodyPr wrap="square" rtlCol="0" anchor="ctr">
            <a:spAutoFit/>
          </a:bodyPr>
          <a:lstStyle/>
          <a:p>
            <a:pPr algn="r"/>
            <a:r>
              <a:rPr lang="en-US" sz="900" b="1" dirty="0">
                <a:latin typeface="Arial"/>
                <a:cs typeface="Arial"/>
              </a:rPr>
              <a:t>Department</a:t>
            </a:r>
            <a:r>
              <a:rPr lang="en-US" sz="900" b="1" baseline="0" dirty="0">
                <a:latin typeface="Arial"/>
                <a:cs typeface="Arial"/>
              </a:rPr>
              <a:t> Name (View &gt; Master &gt; Slide Master to edit)</a:t>
            </a:r>
            <a:endParaRPr lang="en-US" sz="900" b="1" dirty="0">
              <a:latin typeface="Arial"/>
              <a:cs typeface="Arial"/>
            </a:endParaRPr>
          </a:p>
        </p:txBody>
      </p:sp>
      <p:sp>
        <p:nvSpPr>
          <p:cNvPr id="9" name="TextBox 8"/>
          <p:cNvSpPr txBox="1"/>
          <p:nvPr userDrawn="1"/>
        </p:nvSpPr>
        <p:spPr>
          <a:xfrm>
            <a:off x="5668057" y="147034"/>
            <a:ext cx="3207657" cy="230832"/>
          </a:xfrm>
          <a:prstGeom prst="rect">
            <a:avLst/>
          </a:prstGeom>
          <a:noFill/>
        </p:spPr>
        <p:txBody>
          <a:bodyPr wrap="square" rtlCol="0" anchor="ctr">
            <a:spAutoFit/>
          </a:bodyPr>
          <a:lstStyle/>
          <a:p>
            <a:pPr algn="r"/>
            <a:r>
              <a:rPr lang="en-US" sz="900" b="1" dirty="0">
                <a:latin typeface="Arial"/>
                <a:cs typeface="Arial"/>
              </a:rPr>
              <a:t>Presentation Title </a:t>
            </a:r>
            <a:r>
              <a:rPr lang="en-US" sz="900" b="1" baseline="0" dirty="0">
                <a:latin typeface="Arial"/>
                <a:cs typeface="Arial"/>
              </a:rPr>
              <a:t>(View &gt; Master &gt; Slide Master to edit)</a:t>
            </a:r>
            <a:endParaRPr lang="en-US" sz="900" b="1" dirty="0">
              <a:latin typeface="Arial"/>
              <a:cs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a:xfrm>
            <a:off x="457200" y="1608667"/>
            <a:ext cx="8229600" cy="4124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5668057" y="6564429"/>
            <a:ext cx="3207657" cy="230832"/>
          </a:xfrm>
          <a:prstGeom prst="rect">
            <a:avLst/>
          </a:prstGeom>
          <a:noFill/>
        </p:spPr>
        <p:txBody>
          <a:bodyPr wrap="square" rtlCol="0" anchor="ctr">
            <a:spAutoFit/>
          </a:bodyPr>
          <a:lstStyle/>
          <a:p>
            <a:pPr algn="r"/>
            <a:r>
              <a:rPr lang="en-US" sz="900" b="1" dirty="0">
                <a:latin typeface="Arial"/>
                <a:cs typeface="Arial"/>
              </a:rPr>
              <a:t>Department</a:t>
            </a:r>
            <a:r>
              <a:rPr lang="en-US" sz="900" b="1" baseline="0" dirty="0">
                <a:latin typeface="Arial"/>
                <a:cs typeface="Arial"/>
              </a:rPr>
              <a:t> Name (View &gt; Master &gt; Slide Master to edit)</a:t>
            </a:r>
            <a:endParaRPr lang="en-US" sz="900" b="1" dirty="0">
              <a:latin typeface="Arial"/>
              <a:cs typeface="Arial"/>
            </a:endParaRPr>
          </a:p>
        </p:txBody>
      </p:sp>
      <p:sp>
        <p:nvSpPr>
          <p:cNvPr id="8" name="TextBox 7"/>
          <p:cNvSpPr txBox="1"/>
          <p:nvPr userDrawn="1"/>
        </p:nvSpPr>
        <p:spPr>
          <a:xfrm>
            <a:off x="5668057" y="147034"/>
            <a:ext cx="3207657" cy="230832"/>
          </a:xfrm>
          <a:prstGeom prst="rect">
            <a:avLst/>
          </a:prstGeom>
          <a:noFill/>
        </p:spPr>
        <p:txBody>
          <a:bodyPr wrap="square" rtlCol="0" anchor="ctr">
            <a:spAutoFit/>
          </a:bodyPr>
          <a:lstStyle/>
          <a:p>
            <a:pPr algn="r"/>
            <a:r>
              <a:rPr lang="en-US" sz="900" b="1" dirty="0">
                <a:latin typeface="Arial"/>
                <a:cs typeface="Arial"/>
              </a:rPr>
              <a:t>Presentation Title </a:t>
            </a:r>
            <a:r>
              <a:rPr lang="en-US" sz="900" b="1" baseline="0" dirty="0">
                <a:latin typeface="Arial"/>
                <a:cs typeface="Arial"/>
              </a:rPr>
              <a:t>(View &gt; Master &gt; Slide Master to edit)</a:t>
            </a:r>
            <a:endParaRPr lang="en-US" sz="900" b="1" dirty="0">
              <a:latin typeface="Arial"/>
              <a:cs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7063620" y="377866"/>
            <a:ext cx="1600200" cy="5440680"/>
          </a:xfrm>
        </p:spPr>
        <p:txBody>
          <a:bodyPr vert="eaVert" anchor="t">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a:xfrm>
            <a:off x="471714" y="407687"/>
            <a:ext cx="6446762" cy="54406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5668057" y="6564429"/>
            <a:ext cx="3207657" cy="230832"/>
          </a:xfrm>
          <a:prstGeom prst="rect">
            <a:avLst/>
          </a:prstGeom>
          <a:noFill/>
        </p:spPr>
        <p:txBody>
          <a:bodyPr wrap="square" rtlCol="0" anchor="ctr">
            <a:spAutoFit/>
          </a:bodyPr>
          <a:lstStyle/>
          <a:p>
            <a:pPr algn="r"/>
            <a:r>
              <a:rPr lang="en-US" sz="900" b="1" dirty="0">
                <a:latin typeface="Arial"/>
                <a:cs typeface="Arial"/>
              </a:rPr>
              <a:t>Department</a:t>
            </a:r>
            <a:r>
              <a:rPr lang="en-US" sz="900" b="1" baseline="0" dirty="0">
                <a:latin typeface="Arial"/>
                <a:cs typeface="Arial"/>
              </a:rPr>
              <a:t> Name (View &gt; Master &gt; Slide Master to edit)</a:t>
            </a:r>
            <a:endParaRPr lang="en-US" sz="900" b="1" dirty="0">
              <a:latin typeface="Arial"/>
              <a:cs typeface="Arial"/>
            </a:endParaRPr>
          </a:p>
        </p:txBody>
      </p:sp>
      <p:sp>
        <p:nvSpPr>
          <p:cNvPr id="8" name="TextBox 7"/>
          <p:cNvSpPr txBox="1"/>
          <p:nvPr userDrawn="1"/>
        </p:nvSpPr>
        <p:spPr>
          <a:xfrm>
            <a:off x="5668057" y="147034"/>
            <a:ext cx="3207657" cy="230832"/>
          </a:xfrm>
          <a:prstGeom prst="rect">
            <a:avLst/>
          </a:prstGeom>
          <a:noFill/>
        </p:spPr>
        <p:txBody>
          <a:bodyPr wrap="square" rtlCol="0" anchor="ctr">
            <a:spAutoFit/>
          </a:bodyPr>
          <a:lstStyle/>
          <a:p>
            <a:pPr algn="r"/>
            <a:r>
              <a:rPr lang="en-US" sz="900" b="1" dirty="0">
                <a:latin typeface="Arial"/>
                <a:cs typeface="Arial"/>
              </a:rPr>
              <a:t>Presentation Title </a:t>
            </a:r>
            <a:r>
              <a:rPr lang="en-US" sz="900" b="1" baseline="0" dirty="0">
                <a:latin typeface="Arial"/>
                <a:cs typeface="Arial"/>
              </a:rPr>
              <a:t>(View &gt; Master &gt; Slide Master to edit)</a:t>
            </a:r>
            <a:endParaRPr lang="en-US" sz="900" b="1" dirty="0">
              <a:latin typeface="Arial"/>
              <a:cs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935639"/>
            <a:ext cx="7772400" cy="1362075"/>
          </a:xfrm>
          <a:effectLst/>
        </p:spPr>
        <p:txBody>
          <a:bodyPr anchor="t"/>
          <a:lstStyle>
            <a:lvl1pPr algn="l">
              <a:defRPr sz="4000" b="1" cap="none">
                <a:latin typeface="Arial"/>
                <a:cs typeface="Arial"/>
              </a:defRPr>
            </a:lvl1pPr>
          </a:lstStyle>
          <a:p>
            <a:r>
              <a:rPr lang="en-US" dirty="0"/>
              <a:t>Click To Edit Master Title Style</a:t>
            </a:r>
          </a:p>
        </p:txBody>
      </p:sp>
      <p:sp>
        <p:nvSpPr>
          <p:cNvPr id="3" name="Text Placeholder 2"/>
          <p:cNvSpPr>
            <a:spLocks noGrp="1"/>
          </p:cNvSpPr>
          <p:nvPr>
            <p:ph type="body" idx="1" hasCustomPrompt="1"/>
          </p:nvPr>
        </p:nvSpPr>
        <p:spPr>
          <a:xfrm>
            <a:off x="722313" y="2435452"/>
            <a:ext cx="7772400" cy="1500187"/>
          </a:xfrm>
        </p:spPr>
        <p:txBody>
          <a:bodyPr anchor="b"/>
          <a:lstStyle>
            <a:lvl1pPr marL="0" indent="0">
              <a:buNone/>
              <a:defRPr sz="2000">
                <a:solidFill>
                  <a:srgbClr val="CE1126"/>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13"/>
          <p:cNvSpPr txBox="1">
            <a:spLocks noChangeArrowheads="1"/>
          </p:cNvSpPr>
          <p:nvPr userDrawn="1"/>
        </p:nvSpPr>
        <p:spPr bwMode="auto">
          <a:xfrm>
            <a:off x="685800" y="2286000"/>
            <a:ext cx="7772400" cy="1143000"/>
          </a:xfrm>
          <a:prstGeom prst="rect">
            <a:avLst/>
          </a:prstGeom>
          <a:noFill/>
          <a:ln w="9525">
            <a:noFill/>
            <a:miter lim="800000"/>
            <a:headEnd/>
            <a:tailEnd/>
          </a:ln>
          <a:effectLst>
            <a:outerShdw blurRad="63500" dist="38099" dir="2700000" algn="ctr" rotWithShape="0">
              <a:srgbClr val="000000">
                <a:alpha val="74998"/>
              </a:srgbClr>
            </a:outerShdw>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a:ln>
                  <a:noFill/>
                </a:ln>
                <a:uLnTx/>
                <a:uFillTx/>
                <a:latin typeface="Arial"/>
                <a:ea typeface="+mj-ea"/>
                <a:cs typeface="+mj-cs"/>
              </a:rPr>
              <a:t>Department / Unit / Office / Organization</a:t>
            </a:r>
          </a:p>
        </p:txBody>
      </p:sp>
      <p:sp>
        <p:nvSpPr>
          <p:cNvPr id="4" name="Rectangle 14"/>
          <p:cNvSpPr txBox="1">
            <a:spLocks noChangeArrowheads="1"/>
          </p:cNvSpPr>
          <p:nvPr userDrawn="1"/>
        </p:nvSpPr>
        <p:spPr bwMode="auto">
          <a:xfrm>
            <a:off x="685800" y="3886200"/>
            <a:ext cx="6400800" cy="1752600"/>
          </a:xfrm>
          <a:prstGeom prst="rect">
            <a:avLst/>
          </a:prstGeom>
          <a:noFill/>
          <a:ln w="9525">
            <a:noFill/>
            <a:miter lim="800000"/>
            <a:headEnd/>
            <a:tailEnd/>
          </a:ln>
          <a:effectLst>
            <a:outerShdw blurRad="63500" dist="38100" dir="2700000">
              <a:srgbClr val="800000">
                <a:alpha val="75000"/>
              </a:srgbClr>
            </a:outerShdw>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Tx/>
              <a:buSzTx/>
              <a:buFontTx/>
              <a:buNone/>
              <a:tabLst/>
              <a:defRPr/>
            </a:pPr>
            <a:r>
              <a:rPr kumimoji="0" lang="en-US" sz="3200" b="0" i="0" u="none" strike="noStrike" kern="0" cap="none" spc="0" normalizeH="0" baseline="0" noProof="0" dirty="0">
                <a:ln>
                  <a:noFill/>
                </a:ln>
                <a:solidFill>
                  <a:srgbClr val="CE1126"/>
                </a:solidFill>
                <a:effectLst/>
                <a:uLnTx/>
                <a:uFillTx/>
                <a:latin typeface="Arial"/>
                <a:ea typeface="+mn-ea"/>
                <a:cs typeface="Arial"/>
              </a:rPr>
              <a:t>Presentation Title</a:t>
            </a:r>
          </a:p>
        </p:txBody>
      </p:sp>
      <p:sp>
        <p:nvSpPr>
          <p:cNvPr id="7" name="TextBox 6"/>
          <p:cNvSpPr txBox="1"/>
          <p:nvPr userDrawn="1"/>
        </p:nvSpPr>
        <p:spPr>
          <a:xfrm>
            <a:off x="5668057" y="6564429"/>
            <a:ext cx="3207657" cy="230832"/>
          </a:xfrm>
          <a:prstGeom prst="rect">
            <a:avLst/>
          </a:prstGeom>
          <a:noFill/>
        </p:spPr>
        <p:txBody>
          <a:bodyPr wrap="square" rtlCol="0" anchor="ctr">
            <a:spAutoFit/>
          </a:bodyPr>
          <a:lstStyle/>
          <a:p>
            <a:pPr algn="r"/>
            <a:r>
              <a:rPr lang="en-US" sz="900" b="1" dirty="0">
                <a:latin typeface="Arial"/>
                <a:cs typeface="Arial"/>
              </a:rPr>
              <a:t>Department</a:t>
            </a:r>
            <a:r>
              <a:rPr lang="en-US" sz="900" b="1" baseline="0" dirty="0">
                <a:latin typeface="Arial"/>
                <a:cs typeface="Arial"/>
              </a:rPr>
              <a:t> Name (View &gt; Master &gt; Slide Master to edit)</a:t>
            </a:r>
            <a:endParaRPr lang="en-US" sz="900" b="1" dirty="0">
              <a:latin typeface="Arial"/>
              <a:cs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a:xfrm>
            <a:off x="457200" y="1669143"/>
            <a:ext cx="8229600" cy="40035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457200" y="1643119"/>
            <a:ext cx="4038600" cy="41263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43119"/>
            <a:ext cx="4038600" cy="412631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p:cNvCxnSpPr/>
          <p:nvPr userDrawn="1"/>
        </p:nvCxnSpPr>
        <p:spPr>
          <a:xfrm rot="5400000">
            <a:off x="2651760" y="3700660"/>
            <a:ext cx="3858768" cy="0"/>
          </a:xfrm>
          <a:prstGeom prst="line">
            <a:avLst/>
          </a:prstGeom>
          <a:ln w="12700" cap="flat" cmpd="sng" algn="ctr">
            <a:solidFill>
              <a:srgbClr val="CE112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5668057" y="6564429"/>
            <a:ext cx="3207657" cy="230832"/>
          </a:xfrm>
          <a:prstGeom prst="rect">
            <a:avLst/>
          </a:prstGeom>
          <a:noFill/>
        </p:spPr>
        <p:txBody>
          <a:bodyPr wrap="square" rtlCol="0" anchor="ctr">
            <a:spAutoFit/>
          </a:bodyPr>
          <a:lstStyle/>
          <a:p>
            <a:pPr algn="r"/>
            <a:r>
              <a:rPr lang="en-US" sz="900" b="1" dirty="0">
                <a:latin typeface="Arial"/>
                <a:cs typeface="Arial"/>
              </a:rPr>
              <a:t>Department</a:t>
            </a:r>
            <a:r>
              <a:rPr lang="en-US" sz="900" b="1" baseline="0" dirty="0">
                <a:latin typeface="Arial"/>
                <a:cs typeface="Arial"/>
              </a:rPr>
              <a:t> Name (View &gt; Master &gt; Slide Master to edit)</a:t>
            </a:r>
            <a:endParaRPr lang="en-US" sz="900" b="1" dirty="0">
              <a:latin typeface="Arial"/>
              <a:cs typeface="Arial"/>
            </a:endParaRPr>
          </a:p>
        </p:txBody>
      </p:sp>
      <p:sp>
        <p:nvSpPr>
          <p:cNvPr id="9" name="TextBox 8"/>
          <p:cNvSpPr txBox="1"/>
          <p:nvPr userDrawn="1"/>
        </p:nvSpPr>
        <p:spPr>
          <a:xfrm>
            <a:off x="5668057" y="147034"/>
            <a:ext cx="3207657" cy="230832"/>
          </a:xfrm>
          <a:prstGeom prst="rect">
            <a:avLst/>
          </a:prstGeom>
          <a:noFill/>
        </p:spPr>
        <p:txBody>
          <a:bodyPr wrap="square" rtlCol="0" anchor="ctr">
            <a:spAutoFit/>
          </a:bodyPr>
          <a:lstStyle/>
          <a:p>
            <a:pPr algn="r"/>
            <a:r>
              <a:rPr lang="en-US" sz="900" b="1" dirty="0">
                <a:latin typeface="Arial"/>
                <a:cs typeface="Arial"/>
              </a:rPr>
              <a:t>Presentation Title </a:t>
            </a:r>
            <a:r>
              <a:rPr lang="en-US" sz="900" b="1" baseline="0" dirty="0">
                <a:latin typeface="Arial"/>
                <a:cs typeface="Arial"/>
              </a:rPr>
              <a:t>(View &gt; Master &gt; Slide Master to edit)</a:t>
            </a:r>
            <a:endParaRPr lang="en-US" sz="900" b="1" dirty="0">
              <a:latin typeface="Arial"/>
              <a:cs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6344" y="536404"/>
            <a:ext cx="8229600" cy="912363"/>
          </a:xfrm>
        </p:spPr>
        <p:txBody>
          <a:bodyPr>
            <a:normAutofit/>
          </a:bodyPr>
          <a:lstStyle>
            <a:lvl1pPr>
              <a:defRPr sz="4000"/>
            </a:lvl1pPr>
          </a:lstStyle>
          <a:p>
            <a:r>
              <a:rPr lang="en-US" dirty="0"/>
              <a:t>Click To Edit Master Title Style</a:t>
            </a:r>
          </a:p>
        </p:txBody>
      </p:sp>
      <p:sp>
        <p:nvSpPr>
          <p:cNvPr id="3" name="Text Placeholder 2"/>
          <p:cNvSpPr>
            <a:spLocks noGrp="1"/>
          </p:cNvSpPr>
          <p:nvPr>
            <p:ph type="body" idx="1" hasCustomPrompt="1"/>
          </p:nvPr>
        </p:nvSpPr>
        <p:spPr>
          <a:xfrm>
            <a:off x="457200" y="1643118"/>
            <a:ext cx="4040188" cy="495471"/>
          </a:xfrm>
        </p:spPr>
        <p:txBody>
          <a:bodyPr anchor="ctr">
            <a:normAutofit/>
          </a:bodyPr>
          <a:lstStyle>
            <a:lvl1pPr marL="0" indent="0" algn="l">
              <a:buNone/>
              <a:defRPr sz="2000" b="1">
                <a:solidFill>
                  <a:srgbClr val="CE112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50685"/>
            <a:ext cx="4040188" cy="36187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45025" y="1643118"/>
            <a:ext cx="4041775" cy="495472"/>
          </a:xfrm>
        </p:spPr>
        <p:txBody>
          <a:bodyPr anchor="ctr">
            <a:normAutofit/>
          </a:bodyPr>
          <a:lstStyle>
            <a:lvl1pPr marL="0" indent="0" algn="l">
              <a:buNone/>
              <a:defRPr sz="2000" b="1">
                <a:solidFill>
                  <a:srgbClr val="CE112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50685"/>
            <a:ext cx="4041775" cy="36187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p:cNvCxnSpPr/>
          <p:nvPr userDrawn="1"/>
        </p:nvCxnSpPr>
        <p:spPr>
          <a:xfrm rot="5400000">
            <a:off x="2651760" y="3700660"/>
            <a:ext cx="3858768" cy="0"/>
          </a:xfrm>
          <a:prstGeom prst="line">
            <a:avLst/>
          </a:prstGeom>
          <a:ln w="12700" cap="flat" cmpd="sng" algn="ctr">
            <a:solidFill>
              <a:srgbClr val="CE112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userDrawn="1"/>
        </p:nvSpPr>
        <p:spPr>
          <a:xfrm>
            <a:off x="5668057" y="6564429"/>
            <a:ext cx="3207657" cy="230832"/>
          </a:xfrm>
          <a:prstGeom prst="rect">
            <a:avLst/>
          </a:prstGeom>
          <a:noFill/>
        </p:spPr>
        <p:txBody>
          <a:bodyPr wrap="square" rtlCol="0" anchor="ctr">
            <a:spAutoFit/>
          </a:bodyPr>
          <a:lstStyle/>
          <a:p>
            <a:pPr algn="r"/>
            <a:r>
              <a:rPr lang="en-US" sz="900" b="1" dirty="0">
                <a:latin typeface="Arial"/>
                <a:cs typeface="Arial"/>
              </a:rPr>
              <a:t>Department</a:t>
            </a:r>
            <a:r>
              <a:rPr lang="en-US" sz="900" b="1" baseline="0" dirty="0">
                <a:latin typeface="Arial"/>
                <a:cs typeface="Arial"/>
              </a:rPr>
              <a:t> Name (View &gt; Master &gt; Slide Master to edit)</a:t>
            </a:r>
            <a:endParaRPr lang="en-US" sz="900" b="1" dirty="0">
              <a:latin typeface="Arial"/>
              <a:cs typeface="Arial"/>
            </a:endParaRPr>
          </a:p>
        </p:txBody>
      </p:sp>
      <p:sp>
        <p:nvSpPr>
          <p:cNvPr id="11" name="TextBox 10"/>
          <p:cNvSpPr txBox="1"/>
          <p:nvPr userDrawn="1"/>
        </p:nvSpPr>
        <p:spPr>
          <a:xfrm>
            <a:off x="5668057" y="147034"/>
            <a:ext cx="3207657" cy="230832"/>
          </a:xfrm>
          <a:prstGeom prst="rect">
            <a:avLst/>
          </a:prstGeom>
          <a:noFill/>
        </p:spPr>
        <p:txBody>
          <a:bodyPr wrap="square" rtlCol="0" anchor="ctr">
            <a:spAutoFit/>
          </a:bodyPr>
          <a:lstStyle/>
          <a:p>
            <a:pPr algn="r"/>
            <a:r>
              <a:rPr lang="en-US" sz="900" b="1" dirty="0">
                <a:latin typeface="Arial"/>
                <a:cs typeface="Arial"/>
              </a:rPr>
              <a:t>Presentation Title </a:t>
            </a:r>
            <a:r>
              <a:rPr lang="en-US" sz="900" b="1" baseline="0" dirty="0">
                <a:latin typeface="Arial"/>
                <a:cs typeface="Arial"/>
              </a:rPr>
              <a:t>(View &gt; Master &gt; Slide Master to edit)</a:t>
            </a:r>
            <a:endParaRPr lang="en-US" sz="900" b="1" dirty="0">
              <a:latin typeface="Arial"/>
              <a:cs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36404"/>
            <a:ext cx="8229600" cy="914400"/>
          </a:xfrm>
        </p:spPr>
        <p:txBody>
          <a:bodyPr>
            <a:normAutofit/>
          </a:bodyPr>
          <a:lstStyle>
            <a:lvl1pPr>
              <a:defRPr sz="4000"/>
            </a:lvl1pPr>
          </a:lstStyle>
          <a:p>
            <a:r>
              <a:rPr lang="en-US" dirty="0"/>
              <a:t>Click To Edit Master Title Style</a:t>
            </a:r>
          </a:p>
        </p:txBody>
      </p:sp>
      <p:sp>
        <p:nvSpPr>
          <p:cNvPr id="6" name="TextBox 5"/>
          <p:cNvSpPr txBox="1"/>
          <p:nvPr userDrawn="1"/>
        </p:nvSpPr>
        <p:spPr>
          <a:xfrm>
            <a:off x="5668057" y="6564429"/>
            <a:ext cx="3207657" cy="230832"/>
          </a:xfrm>
          <a:prstGeom prst="rect">
            <a:avLst/>
          </a:prstGeom>
          <a:noFill/>
        </p:spPr>
        <p:txBody>
          <a:bodyPr wrap="square" rtlCol="0" anchor="ctr">
            <a:spAutoFit/>
          </a:bodyPr>
          <a:lstStyle/>
          <a:p>
            <a:pPr algn="r"/>
            <a:r>
              <a:rPr lang="en-US" sz="900" b="1" dirty="0">
                <a:latin typeface="Arial"/>
                <a:cs typeface="Arial"/>
              </a:rPr>
              <a:t>Department</a:t>
            </a:r>
            <a:r>
              <a:rPr lang="en-US" sz="900" b="1" baseline="0" dirty="0">
                <a:latin typeface="Arial"/>
                <a:cs typeface="Arial"/>
              </a:rPr>
              <a:t> Name (View &gt; Master &gt; Slide Master to edit)</a:t>
            </a:r>
            <a:endParaRPr lang="en-US" sz="900" b="1" dirty="0">
              <a:latin typeface="Arial"/>
              <a:cs typeface="Arial"/>
            </a:endParaRPr>
          </a:p>
        </p:txBody>
      </p:sp>
      <p:sp>
        <p:nvSpPr>
          <p:cNvPr id="7" name="TextBox 6"/>
          <p:cNvSpPr txBox="1"/>
          <p:nvPr userDrawn="1"/>
        </p:nvSpPr>
        <p:spPr>
          <a:xfrm>
            <a:off x="5668057" y="147034"/>
            <a:ext cx="3207657" cy="230832"/>
          </a:xfrm>
          <a:prstGeom prst="rect">
            <a:avLst/>
          </a:prstGeom>
          <a:noFill/>
        </p:spPr>
        <p:txBody>
          <a:bodyPr wrap="square" rtlCol="0" anchor="ctr">
            <a:spAutoFit/>
          </a:bodyPr>
          <a:lstStyle/>
          <a:p>
            <a:pPr algn="r"/>
            <a:r>
              <a:rPr lang="en-US" sz="900" b="1" dirty="0">
                <a:latin typeface="Arial"/>
                <a:cs typeface="Arial"/>
              </a:rPr>
              <a:t>Presentation Title </a:t>
            </a:r>
            <a:r>
              <a:rPr lang="en-US" sz="900" b="1" baseline="0" dirty="0">
                <a:latin typeface="Arial"/>
                <a:cs typeface="Arial"/>
              </a:rPr>
              <a:t>(View &gt; Master &gt; Slide Master to edit)</a:t>
            </a:r>
            <a:endParaRPr lang="en-US" sz="900" b="1" dirty="0">
              <a:latin typeface="Arial"/>
              <a:cs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5668057" y="6564429"/>
            <a:ext cx="3207657" cy="230832"/>
          </a:xfrm>
          <a:prstGeom prst="rect">
            <a:avLst/>
          </a:prstGeom>
          <a:noFill/>
        </p:spPr>
        <p:txBody>
          <a:bodyPr wrap="square" rtlCol="0" anchor="ctr">
            <a:spAutoFit/>
          </a:bodyPr>
          <a:lstStyle/>
          <a:p>
            <a:pPr algn="r"/>
            <a:r>
              <a:rPr lang="en-US" sz="900" b="1" dirty="0">
                <a:latin typeface="Arial"/>
                <a:cs typeface="Arial"/>
              </a:rPr>
              <a:t>Department</a:t>
            </a:r>
            <a:r>
              <a:rPr lang="en-US" sz="900" b="1" baseline="0" dirty="0">
                <a:latin typeface="Arial"/>
                <a:cs typeface="Arial"/>
              </a:rPr>
              <a:t> Name (View &gt; Master &gt; Slide Master to edit)</a:t>
            </a:r>
            <a:endParaRPr lang="en-US" sz="900" b="1" dirty="0">
              <a:latin typeface="Arial"/>
              <a:cs typeface="Arial"/>
            </a:endParaRPr>
          </a:p>
        </p:txBody>
      </p:sp>
      <p:sp>
        <p:nvSpPr>
          <p:cNvPr id="6" name="TextBox 5"/>
          <p:cNvSpPr txBox="1"/>
          <p:nvPr userDrawn="1"/>
        </p:nvSpPr>
        <p:spPr>
          <a:xfrm>
            <a:off x="5668057" y="147034"/>
            <a:ext cx="3207657" cy="230832"/>
          </a:xfrm>
          <a:prstGeom prst="rect">
            <a:avLst/>
          </a:prstGeom>
          <a:noFill/>
        </p:spPr>
        <p:txBody>
          <a:bodyPr wrap="square" rtlCol="0" anchor="ctr">
            <a:spAutoFit/>
          </a:bodyPr>
          <a:lstStyle/>
          <a:p>
            <a:pPr algn="r"/>
            <a:r>
              <a:rPr lang="en-US" sz="900" b="1" dirty="0">
                <a:latin typeface="Arial"/>
                <a:cs typeface="Arial"/>
              </a:rPr>
              <a:t>Presentation Title </a:t>
            </a:r>
            <a:r>
              <a:rPr lang="en-US" sz="900" b="1" baseline="0" dirty="0">
                <a:latin typeface="Arial"/>
                <a:cs typeface="Arial"/>
              </a:rPr>
              <a:t>(View &gt; Master &gt; Slide Master to edit)</a:t>
            </a:r>
            <a:endParaRPr lang="en-US" sz="900" b="1" dirty="0">
              <a:latin typeface="Arial"/>
              <a:cs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77866"/>
            <a:ext cx="3008313" cy="91440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377866"/>
            <a:ext cx="5111750" cy="546009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310112"/>
            <a:ext cx="3008313" cy="4527848"/>
          </a:xfrm>
        </p:spPr>
        <p:txBody>
          <a:bodyPr/>
          <a:lstStyle>
            <a:lvl1pPr marL="0" indent="0">
              <a:buNone/>
              <a:defRPr sz="1400">
                <a:solidFill>
                  <a:srgbClr val="CE11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extBox 7"/>
          <p:cNvSpPr txBox="1"/>
          <p:nvPr userDrawn="1"/>
        </p:nvSpPr>
        <p:spPr>
          <a:xfrm>
            <a:off x="5668057" y="6564429"/>
            <a:ext cx="3207657" cy="230832"/>
          </a:xfrm>
          <a:prstGeom prst="rect">
            <a:avLst/>
          </a:prstGeom>
          <a:noFill/>
        </p:spPr>
        <p:txBody>
          <a:bodyPr wrap="square" rtlCol="0" anchor="ctr">
            <a:spAutoFit/>
          </a:bodyPr>
          <a:lstStyle/>
          <a:p>
            <a:pPr algn="r"/>
            <a:r>
              <a:rPr lang="en-US" sz="900" b="1" dirty="0">
                <a:latin typeface="Arial"/>
                <a:cs typeface="Arial"/>
              </a:rPr>
              <a:t>Department</a:t>
            </a:r>
            <a:r>
              <a:rPr lang="en-US" sz="900" b="1" baseline="0" dirty="0">
                <a:latin typeface="Arial"/>
                <a:cs typeface="Arial"/>
              </a:rPr>
              <a:t> Name (View &gt; Master &gt; Slide Master to edit)</a:t>
            </a:r>
            <a:endParaRPr lang="en-US" sz="900" b="1" dirty="0">
              <a:latin typeface="Arial"/>
              <a:cs typeface="Arial"/>
            </a:endParaRPr>
          </a:p>
        </p:txBody>
      </p:sp>
      <p:sp>
        <p:nvSpPr>
          <p:cNvPr id="9" name="TextBox 8"/>
          <p:cNvSpPr txBox="1"/>
          <p:nvPr userDrawn="1"/>
        </p:nvSpPr>
        <p:spPr>
          <a:xfrm>
            <a:off x="5668057" y="147034"/>
            <a:ext cx="3207657" cy="230832"/>
          </a:xfrm>
          <a:prstGeom prst="rect">
            <a:avLst/>
          </a:prstGeom>
          <a:noFill/>
        </p:spPr>
        <p:txBody>
          <a:bodyPr wrap="square" rtlCol="0" anchor="ctr">
            <a:spAutoFit/>
          </a:bodyPr>
          <a:lstStyle/>
          <a:p>
            <a:pPr algn="r"/>
            <a:r>
              <a:rPr lang="en-US" sz="900" b="1" dirty="0">
                <a:latin typeface="Arial"/>
                <a:cs typeface="Arial"/>
              </a:rPr>
              <a:t>Presentation Title </a:t>
            </a:r>
            <a:r>
              <a:rPr lang="en-US" sz="900" b="1" baseline="0" dirty="0">
                <a:latin typeface="Arial"/>
                <a:cs typeface="Arial"/>
              </a:rPr>
              <a:t>(View &gt; Master &gt; Slide Master to edit)</a:t>
            </a:r>
            <a:endParaRPr lang="en-US" sz="900" b="1" dirty="0">
              <a:latin typeface="Arial"/>
              <a:cs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6404"/>
            <a:ext cx="8229600" cy="9123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76763"/>
            <a:ext cx="8229600" cy="394866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61" r:id="rId3"/>
    <p:sldLayoutId id="214748365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2" r:id="rId13"/>
  </p:sldLayoutIdLst>
  <p:txStyles>
    <p:titleStyle>
      <a:lvl1pPr algn="l" defTabSz="457200" rtl="0" eaLnBrk="1" latinLnBrk="0" hangingPunct="1">
        <a:spcBef>
          <a:spcPct val="0"/>
        </a:spcBef>
        <a:buNone/>
        <a:defRPr sz="40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New Roman"/>
          <a:ea typeface="+mn-ea"/>
          <a:cs typeface="Times New Roman"/>
        </a:defRPr>
      </a:lvl1pPr>
      <a:lvl2pPr marL="742950" indent="-285750" algn="l" defTabSz="457200" rtl="0" eaLnBrk="1" latinLnBrk="0" hangingPunct="1">
        <a:spcBef>
          <a:spcPct val="20000"/>
        </a:spcBef>
        <a:buFont typeface="Arial"/>
        <a:buChar char="–"/>
        <a:defRPr sz="2800" kern="1200">
          <a:solidFill>
            <a:schemeClr val="tx1">
              <a:lumMod val="85000"/>
              <a:lumOff val="15000"/>
            </a:schemeClr>
          </a:solidFill>
          <a:latin typeface="Times New Roman"/>
          <a:ea typeface="+mn-ea"/>
          <a:cs typeface="Times New Roman"/>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Times New Roman"/>
          <a:ea typeface="+mn-ea"/>
          <a:cs typeface="Times New Roman"/>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Times New Roman"/>
          <a:ea typeface="+mn-ea"/>
          <a:cs typeface="Times New Roman"/>
        </a:defRPr>
      </a:lvl4pPr>
      <a:lvl5pPr marL="2057400" indent="-228600" algn="l" defTabSz="457200" rtl="0" eaLnBrk="1" latinLnBrk="0" hangingPunct="1">
        <a:spcBef>
          <a:spcPct val="20000"/>
        </a:spcBef>
        <a:buFont typeface="Arial"/>
        <a:buChar char="»"/>
        <a:defRPr sz="2000" kern="1200">
          <a:solidFill>
            <a:schemeClr val="tx1">
              <a:lumMod val="85000"/>
              <a:lumOff val="15000"/>
            </a:schemeClr>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ww.geogebra.org/classroom/e5xxxdth"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geogebra.org/m/npcs2sej" TargetMode="External"/><Relationship Id="rId2" Type="http://schemas.openxmlformats.org/officeDocument/2006/relationships/hyperlink" Target="mailto:cjculle@ilstu.edu"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thecorestandards.org/Math/Content/4/MD/C/5/a/"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7588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997" y="2164301"/>
            <a:ext cx="3675516" cy="1368023"/>
          </a:xfrm>
        </p:spPr>
        <p:txBody>
          <a:bodyPr>
            <a:normAutofit fontScale="90000"/>
          </a:bodyPr>
          <a:lstStyle/>
          <a:p>
            <a:r>
              <a:rPr lang="en-US" sz="2400" dirty="0"/>
              <a:t>Craig Cullen </a:t>
            </a:r>
            <a:br>
              <a:rPr lang="en-US" sz="2400" dirty="0"/>
            </a:br>
            <a:r>
              <a:rPr lang="en-US" sz="2400" dirty="0"/>
              <a:t>Illinois State University</a:t>
            </a:r>
            <a:br>
              <a:rPr lang="en-US" sz="2400" dirty="0"/>
            </a:br>
            <a:br>
              <a:rPr lang="en-US" sz="2400" dirty="0"/>
            </a:br>
            <a:endParaRPr lang="en-US" sz="2400" dirty="0"/>
          </a:p>
        </p:txBody>
      </p:sp>
      <p:sp>
        <p:nvSpPr>
          <p:cNvPr id="3" name="Text Placeholder 2"/>
          <p:cNvSpPr>
            <a:spLocks noGrp="1"/>
          </p:cNvSpPr>
          <p:nvPr>
            <p:ph type="body" idx="1"/>
          </p:nvPr>
        </p:nvSpPr>
        <p:spPr>
          <a:xfrm>
            <a:off x="722313" y="114478"/>
            <a:ext cx="7772400" cy="1500187"/>
          </a:xfrm>
        </p:spPr>
        <p:txBody>
          <a:bodyPr>
            <a:normAutofit/>
          </a:bodyPr>
          <a:lstStyle/>
          <a:p>
            <a:pPr algn="ctr"/>
            <a:r>
              <a:rPr lang="en-US" sz="3600" dirty="0"/>
              <a:t>Comparing Radians and Degrees</a:t>
            </a:r>
          </a:p>
        </p:txBody>
      </p:sp>
      <p:sp>
        <p:nvSpPr>
          <p:cNvPr id="9" name="TextBox 8">
            <a:extLst>
              <a:ext uri="{FF2B5EF4-FFF2-40B4-BE49-F238E27FC236}">
                <a16:creationId xmlns:a16="http://schemas.microsoft.com/office/drawing/2014/main" id="{144E6F54-6959-F345-AD2E-D8C2761B45FA}"/>
              </a:ext>
            </a:extLst>
          </p:cNvPr>
          <p:cNvSpPr txBox="1"/>
          <p:nvPr/>
        </p:nvSpPr>
        <p:spPr>
          <a:xfrm>
            <a:off x="932997" y="4081960"/>
            <a:ext cx="2556662" cy="646331"/>
          </a:xfrm>
          <a:prstGeom prst="rect">
            <a:avLst/>
          </a:prstGeom>
          <a:noFill/>
        </p:spPr>
        <p:txBody>
          <a:bodyPr wrap="none" rtlCol="0">
            <a:spAutoFit/>
          </a:bodyPr>
          <a:lstStyle/>
          <a:p>
            <a:r>
              <a:rPr lang="en-US" dirty="0"/>
              <a:t>ICTM Southern Sectional</a:t>
            </a:r>
          </a:p>
          <a:p>
            <a:r>
              <a:rPr lang="en-US" dirty="0"/>
              <a:t>February 15, 2024</a:t>
            </a:r>
          </a:p>
        </p:txBody>
      </p:sp>
      <p:pic>
        <p:nvPicPr>
          <p:cNvPr id="13" name="Picture 12" descr="Chart&#10;&#10;Description automatically generated">
            <a:extLst>
              <a:ext uri="{FF2B5EF4-FFF2-40B4-BE49-F238E27FC236}">
                <a16:creationId xmlns:a16="http://schemas.microsoft.com/office/drawing/2014/main" id="{4DC0871D-AE87-384A-83BE-51B798E00B4C}"/>
              </a:ext>
            </a:extLst>
          </p:cNvPr>
          <p:cNvPicPr>
            <a:picLocks noChangeAspect="1"/>
          </p:cNvPicPr>
          <p:nvPr/>
        </p:nvPicPr>
        <p:blipFill>
          <a:blip r:embed="rId2">
            <a:alphaModFix/>
          </a:blip>
          <a:stretch>
            <a:fillRect/>
          </a:stretch>
        </p:blipFill>
        <p:spPr>
          <a:xfrm>
            <a:off x="5109256" y="3245846"/>
            <a:ext cx="2881451" cy="2564852"/>
          </a:xfrm>
          <a:prstGeom prst="rect">
            <a:avLst/>
          </a:prstGeom>
          <a:solidFill>
            <a:schemeClr val="accent1"/>
          </a:solidFill>
        </p:spPr>
      </p:pic>
    </p:spTree>
    <p:extLst>
      <p:ext uri="{BB962C8B-B14F-4D97-AF65-F5344CB8AC3E}">
        <p14:creationId xmlns:p14="http://schemas.microsoft.com/office/powerpoint/2010/main" val="3778479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llage of two people&#10;&#10;Description automatically generated with low confidence">
            <a:extLst>
              <a:ext uri="{FF2B5EF4-FFF2-40B4-BE49-F238E27FC236}">
                <a16:creationId xmlns:a16="http://schemas.microsoft.com/office/drawing/2014/main" id="{E7F7375C-FEC7-AD44-945D-4A9C140B2CF8}"/>
              </a:ext>
            </a:extLst>
          </p:cNvPr>
          <p:cNvPicPr>
            <a:picLocks noChangeAspect="1"/>
          </p:cNvPicPr>
          <p:nvPr/>
        </p:nvPicPr>
        <p:blipFill>
          <a:blip r:embed="rId2"/>
          <a:stretch>
            <a:fillRect/>
          </a:stretch>
        </p:blipFill>
        <p:spPr>
          <a:xfrm>
            <a:off x="2503845" y="0"/>
            <a:ext cx="4136309" cy="6858000"/>
          </a:xfrm>
          <a:prstGeom prst="rect">
            <a:avLst/>
          </a:prstGeom>
        </p:spPr>
      </p:pic>
    </p:spTree>
    <p:extLst>
      <p:ext uri="{BB962C8B-B14F-4D97-AF65-F5344CB8AC3E}">
        <p14:creationId xmlns:p14="http://schemas.microsoft.com/office/powerpoint/2010/main" val="3878600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6CA571-3EB3-4F4C-B06B-EC6575C23390}"/>
              </a:ext>
            </a:extLst>
          </p:cNvPr>
          <p:cNvSpPr>
            <a:spLocks noGrp="1"/>
          </p:cNvSpPr>
          <p:nvPr>
            <p:ph type="title"/>
          </p:nvPr>
        </p:nvSpPr>
        <p:spPr/>
        <p:txBody>
          <a:bodyPr/>
          <a:lstStyle/>
          <a:p>
            <a:r>
              <a:rPr lang="en-US" dirty="0"/>
              <a:t>Comparing Radians and Degrees</a:t>
            </a:r>
          </a:p>
        </p:txBody>
      </p:sp>
      <p:sp>
        <p:nvSpPr>
          <p:cNvPr id="7" name="Content Placeholder 6">
            <a:extLst>
              <a:ext uri="{FF2B5EF4-FFF2-40B4-BE49-F238E27FC236}">
                <a16:creationId xmlns:a16="http://schemas.microsoft.com/office/drawing/2014/main" id="{1760435F-0ECD-604F-ABA3-0F68CACE05E2}"/>
              </a:ext>
            </a:extLst>
          </p:cNvPr>
          <p:cNvSpPr>
            <a:spLocks noGrp="1"/>
          </p:cNvSpPr>
          <p:nvPr>
            <p:ph idx="1"/>
          </p:nvPr>
        </p:nvSpPr>
        <p:spPr/>
        <p:txBody>
          <a:bodyPr/>
          <a:lstStyle/>
          <a:p>
            <a:r>
              <a:rPr lang="en-US" dirty="0"/>
              <a:t>Three main tasks</a:t>
            </a:r>
          </a:p>
          <a:p>
            <a:pPr lvl="1"/>
            <a:r>
              <a:rPr lang="en-US" dirty="0"/>
              <a:t>Describe radians and degrees, given vs. consequence</a:t>
            </a:r>
          </a:p>
          <a:p>
            <a:pPr lvl="1"/>
            <a:r>
              <a:rPr lang="en-US" dirty="0"/>
              <a:t>Measure an angle using the givens in each unit</a:t>
            </a:r>
          </a:p>
          <a:p>
            <a:pPr lvl="2"/>
            <a:r>
              <a:rPr lang="en-US" dirty="0"/>
              <a:t>Circle, arc, radius, ratio</a:t>
            </a:r>
          </a:p>
          <a:p>
            <a:pPr lvl="1"/>
            <a:r>
              <a:rPr lang="en-US" dirty="0"/>
              <a:t>Compare sine function graph using each unit</a:t>
            </a:r>
          </a:p>
          <a:p>
            <a:pPr lvl="2"/>
            <a:r>
              <a:rPr lang="en-US" dirty="0"/>
              <a:t>What are the consequences for each?</a:t>
            </a:r>
          </a:p>
          <a:p>
            <a:pPr lvl="2"/>
            <a:r>
              <a:rPr lang="en-US" dirty="0"/>
              <a:t>What are the units on the </a:t>
            </a:r>
            <a:r>
              <a:rPr lang="en-US" i="1" dirty="0"/>
              <a:t>y-axis</a:t>
            </a:r>
            <a:r>
              <a:rPr lang="en-US" dirty="0"/>
              <a:t>?</a:t>
            </a:r>
          </a:p>
        </p:txBody>
      </p:sp>
    </p:spTree>
    <p:extLst>
      <p:ext uri="{BB962C8B-B14F-4D97-AF65-F5344CB8AC3E}">
        <p14:creationId xmlns:p14="http://schemas.microsoft.com/office/powerpoint/2010/main" val="1438291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E51B8-6B27-3B4C-BB1A-4D890AB35B17}"/>
              </a:ext>
            </a:extLst>
          </p:cNvPr>
          <p:cNvSpPr>
            <a:spLocks noGrp="1"/>
          </p:cNvSpPr>
          <p:nvPr>
            <p:ph type="title"/>
          </p:nvPr>
        </p:nvSpPr>
        <p:spPr/>
        <p:txBody>
          <a:bodyPr/>
          <a:lstStyle/>
          <a:p>
            <a:r>
              <a:rPr lang="en-US" dirty="0"/>
              <a:t>A GeoGebra Lesson</a:t>
            </a:r>
          </a:p>
        </p:txBody>
      </p:sp>
      <p:sp>
        <p:nvSpPr>
          <p:cNvPr id="3" name="Content Placeholder 2">
            <a:extLst>
              <a:ext uri="{FF2B5EF4-FFF2-40B4-BE49-F238E27FC236}">
                <a16:creationId xmlns:a16="http://schemas.microsoft.com/office/drawing/2014/main" id="{68325A96-B51C-CB44-86AC-AE4C4ECD1934}"/>
              </a:ext>
            </a:extLst>
          </p:cNvPr>
          <p:cNvSpPr>
            <a:spLocks noGrp="1"/>
          </p:cNvSpPr>
          <p:nvPr>
            <p:ph idx="1"/>
          </p:nvPr>
        </p:nvSpPr>
        <p:spPr/>
        <p:txBody>
          <a:bodyPr/>
          <a:lstStyle/>
          <a:p>
            <a:r>
              <a:rPr lang="en-US" dirty="0">
                <a:hlinkClick r:id="rId2"/>
              </a:rPr>
              <a:t>https://www.geogebra.org/classroom/e5xxxdth</a:t>
            </a:r>
            <a:endParaRPr lang="en-US" dirty="0"/>
          </a:p>
          <a:p>
            <a:endParaRPr lang="en-US" dirty="0"/>
          </a:p>
          <a:p>
            <a:r>
              <a:rPr lang="en-US" dirty="0"/>
              <a:t>Work through and discuss up through Task 4</a:t>
            </a:r>
          </a:p>
          <a:p>
            <a:pPr lvl="1"/>
            <a:r>
              <a:rPr lang="en-US" dirty="0"/>
              <a:t>Feedback, reactions, what would your students do? </a:t>
            </a:r>
          </a:p>
          <a:p>
            <a:pPr lvl="1"/>
            <a:endParaRPr lang="en-US" dirty="0"/>
          </a:p>
          <a:p>
            <a:r>
              <a:rPr lang="en-US" dirty="0"/>
              <a:t>Work through and discuss Tasks 5 – 9</a:t>
            </a:r>
          </a:p>
          <a:p>
            <a:pPr lvl="1"/>
            <a:r>
              <a:rPr lang="en-US" dirty="0"/>
              <a:t>Feedback, reactions, what would your students do? </a:t>
            </a:r>
          </a:p>
        </p:txBody>
      </p:sp>
    </p:spTree>
    <p:extLst>
      <p:ext uri="{BB962C8B-B14F-4D97-AF65-F5344CB8AC3E}">
        <p14:creationId xmlns:p14="http://schemas.microsoft.com/office/powerpoint/2010/main" val="1014998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2D9B-36A7-7E44-B832-DA1E3F57783B}"/>
              </a:ext>
            </a:extLst>
          </p:cNvPr>
          <p:cNvSpPr>
            <a:spLocks noGrp="1"/>
          </p:cNvSpPr>
          <p:nvPr>
            <p:ph type="title"/>
          </p:nvPr>
        </p:nvSpPr>
        <p:spPr/>
        <p:txBody>
          <a:bodyPr/>
          <a:lstStyle/>
          <a:p>
            <a:r>
              <a:rPr lang="en-US" dirty="0"/>
              <a:t>The Big Ideas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F2AC81E-7893-1343-965C-AB03056347C2}"/>
                  </a:ext>
                </a:extLst>
              </p:cNvPr>
              <p:cNvSpPr>
                <a:spLocks noGrp="1"/>
              </p:cNvSpPr>
              <p:nvPr>
                <p:ph idx="1"/>
              </p:nvPr>
            </p:nvSpPr>
            <p:spPr/>
            <p:txBody>
              <a:bodyPr>
                <a:normAutofit fontScale="92500" lnSpcReduction="10000"/>
              </a:bodyPr>
              <a:lstStyle/>
              <a:p>
                <a:r>
                  <a:rPr lang="en-US" dirty="0"/>
                  <a:t>To measure an angle, you need a circle…</a:t>
                </a:r>
              </a:p>
              <a:p>
                <a:pPr lvl="1"/>
                <a:r>
                  <a:rPr lang="en-US" dirty="0"/>
                  <a:t>Radians: arc divided by radius</a:t>
                </a:r>
              </a:p>
              <a:p>
                <a:pPr lvl="1"/>
                <a:r>
                  <a:rPr lang="en-US" dirty="0"/>
                  <a:t>Degrees: </a:t>
                </a:r>
                <a14:m>
                  <m:oMath xmlns:m="http://schemas.openxmlformats.org/officeDocument/2006/math">
                    <m:d>
                      <m:dPr>
                        <m:ctrlPr>
                          <a:rPr lang="en-US" i="1" dirty="0" smtClean="0">
                            <a:latin typeface="Cambria Math" panose="02040503050406030204" pitchFamily="18" charset="0"/>
                          </a:rPr>
                        </m:ctrlPr>
                      </m:dPr>
                      <m:e>
                        <m:f>
                          <m:fPr>
                            <m:ctrlPr>
                              <a:rPr lang="en-US" i="1" dirty="0" smtClean="0">
                                <a:latin typeface="Cambria Math" panose="02040503050406030204" pitchFamily="18" charset="0"/>
                              </a:rPr>
                            </m:ctrlPr>
                          </m:fPr>
                          <m:num>
                            <m:r>
                              <a:rPr lang="en-US" b="0" i="1" dirty="0" smtClean="0">
                                <a:latin typeface="Cambria Math" panose="02040503050406030204" pitchFamily="18" charset="0"/>
                              </a:rPr>
                              <m:t>𝑎𝑟𝑐</m:t>
                            </m:r>
                          </m:num>
                          <m:den>
                            <m:r>
                              <a:rPr lang="en-US" b="0" i="1" dirty="0" smtClean="0">
                                <a:latin typeface="Cambria Math" panose="02040503050406030204" pitchFamily="18" charset="0"/>
                              </a:rPr>
                              <m:t>𝑐𝑖𝑟𝑐𝑢𝑚𝑓𝑒𝑟𝑒𝑛𝑐𝑒</m:t>
                            </m:r>
                          </m:den>
                        </m:f>
                      </m:e>
                    </m:d>
                  </m:oMath>
                </a14:m>
                <a:r>
                  <a:rPr lang="en-US" dirty="0"/>
                  <a:t>*360 </a:t>
                </a:r>
              </a:p>
              <a:p>
                <a:r>
                  <a:rPr lang="en-US" dirty="0"/>
                  <a:t>Effects of units on graphs</a:t>
                </a:r>
              </a:p>
              <a:p>
                <a:pPr lvl="1"/>
                <a:r>
                  <a:rPr lang="en-US" dirty="0"/>
                  <a:t>Same units on each axis means slope = 1 (i.e., the derivative of the sine is cosine) </a:t>
                </a:r>
              </a:p>
              <a:p>
                <a:pPr lvl="1"/>
                <a:r>
                  <a:rPr lang="en-US" dirty="0"/>
                  <a:t>Radians for both axes is the ONLY way to also have max/min of 1 and -1. </a:t>
                </a:r>
              </a:p>
            </p:txBody>
          </p:sp>
        </mc:Choice>
        <mc:Fallback xmlns="">
          <p:sp>
            <p:nvSpPr>
              <p:cNvPr id="3" name="Content Placeholder 2">
                <a:extLst>
                  <a:ext uri="{FF2B5EF4-FFF2-40B4-BE49-F238E27FC236}">
                    <a16:creationId xmlns:a16="http://schemas.microsoft.com/office/drawing/2014/main" id="{EF2AC81E-7893-1343-965C-AB03056347C2}"/>
                  </a:ext>
                </a:extLst>
              </p:cNvPr>
              <p:cNvSpPr>
                <a:spLocks noGrp="1" noRot="1" noChangeAspect="1" noMove="1" noResize="1" noEditPoints="1" noAdjustHandles="1" noChangeArrowheads="1" noChangeShapeType="1" noTextEdit="1"/>
              </p:cNvSpPr>
              <p:nvPr>
                <p:ph idx="1"/>
              </p:nvPr>
            </p:nvSpPr>
            <p:spPr>
              <a:blipFill>
                <a:blip r:embed="rId2"/>
                <a:stretch>
                  <a:fillRect l="-1698" t="-3165"/>
                </a:stretch>
              </a:blipFill>
            </p:spPr>
            <p:txBody>
              <a:bodyPr/>
              <a:lstStyle/>
              <a:p>
                <a:r>
                  <a:rPr lang="en-US">
                    <a:noFill/>
                  </a:rPr>
                  <a:t> </a:t>
                </a:r>
              </a:p>
            </p:txBody>
          </p:sp>
        </mc:Fallback>
      </mc:AlternateContent>
    </p:spTree>
    <p:extLst>
      <p:ext uri="{BB962C8B-B14F-4D97-AF65-F5344CB8AC3E}">
        <p14:creationId xmlns:p14="http://schemas.microsoft.com/office/powerpoint/2010/main" val="2260743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E9AED-1D19-944F-B065-AB6C29124231}"/>
              </a:ext>
            </a:extLst>
          </p:cNvPr>
          <p:cNvSpPr>
            <a:spLocks noGrp="1"/>
          </p:cNvSpPr>
          <p:nvPr>
            <p:ph type="title"/>
          </p:nvPr>
        </p:nvSpPr>
        <p:spPr/>
        <p:txBody>
          <a:bodyPr>
            <a:normAutofit fontScale="90000"/>
          </a:bodyPr>
          <a:lstStyle/>
          <a:p>
            <a:r>
              <a:rPr lang="en-US" dirty="0"/>
              <a:t>Thank you! Questions/Comments/Reactions?</a:t>
            </a:r>
          </a:p>
        </p:txBody>
      </p:sp>
      <p:sp>
        <p:nvSpPr>
          <p:cNvPr id="3" name="Content Placeholder 2">
            <a:extLst>
              <a:ext uri="{FF2B5EF4-FFF2-40B4-BE49-F238E27FC236}">
                <a16:creationId xmlns:a16="http://schemas.microsoft.com/office/drawing/2014/main" id="{060CEC08-AB36-BF41-BF98-5CF191862FD5}"/>
              </a:ext>
            </a:extLst>
          </p:cNvPr>
          <p:cNvSpPr>
            <a:spLocks noGrp="1"/>
          </p:cNvSpPr>
          <p:nvPr>
            <p:ph idx="1"/>
          </p:nvPr>
        </p:nvSpPr>
        <p:spPr>
          <a:xfrm>
            <a:off x="457200" y="2276928"/>
            <a:ext cx="8229600" cy="2304143"/>
          </a:xfrm>
        </p:spPr>
        <p:txBody>
          <a:bodyPr>
            <a:normAutofit/>
          </a:bodyPr>
          <a:lstStyle/>
          <a:p>
            <a:r>
              <a:rPr lang="en-US" dirty="0"/>
              <a:t>Craig Cullen (</a:t>
            </a:r>
            <a:r>
              <a:rPr lang="en-US" dirty="0">
                <a:hlinkClick r:id="rId2"/>
              </a:rPr>
              <a:t>cjculle@ilstu.edu</a:t>
            </a:r>
            <a:r>
              <a:rPr lang="en-US" dirty="0"/>
              <a:t>) </a:t>
            </a:r>
          </a:p>
          <a:p>
            <a:endParaRPr lang="en-US" sz="2800" dirty="0"/>
          </a:p>
          <a:p>
            <a:r>
              <a:rPr lang="en-US" sz="2800" dirty="0"/>
              <a:t>Alternative version of the angle measure activity</a:t>
            </a:r>
          </a:p>
          <a:p>
            <a:pPr lvl="1"/>
            <a:r>
              <a:rPr lang="en-US" sz="2400" dirty="0">
                <a:hlinkClick r:id="rId3"/>
              </a:rPr>
              <a:t>https://www.geogebra.org/m/npcs2sej</a:t>
            </a:r>
            <a:r>
              <a:rPr lang="en-US" sz="2400" dirty="0"/>
              <a:t> </a:t>
            </a:r>
          </a:p>
        </p:txBody>
      </p:sp>
    </p:spTree>
    <p:extLst>
      <p:ext uri="{BB962C8B-B14F-4D97-AF65-F5344CB8AC3E}">
        <p14:creationId xmlns:p14="http://schemas.microsoft.com/office/powerpoint/2010/main" val="1167738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63646-6523-8120-B0C4-B22F2158CD4F}"/>
              </a:ext>
            </a:extLst>
          </p:cNvPr>
          <p:cNvSpPr>
            <a:spLocks noGrp="1"/>
          </p:cNvSpPr>
          <p:nvPr>
            <p:ph type="title"/>
          </p:nvPr>
        </p:nvSpPr>
        <p:spPr/>
        <p:txBody>
          <a:bodyPr/>
          <a:lstStyle/>
          <a:p>
            <a:r>
              <a:rPr lang="en-US" dirty="0"/>
              <a:t>How to measure an angle</a:t>
            </a:r>
          </a:p>
        </p:txBody>
      </p:sp>
      <p:sp>
        <p:nvSpPr>
          <p:cNvPr id="3" name="Content Placeholder 2">
            <a:extLst>
              <a:ext uri="{FF2B5EF4-FFF2-40B4-BE49-F238E27FC236}">
                <a16:creationId xmlns:a16="http://schemas.microsoft.com/office/drawing/2014/main" id="{0579917D-8519-3AE7-9B51-45CDFFED8840}"/>
              </a:ext>
            </a:extLst>
          </p:cNvPr>
          <p:cNvSpPr>
            <a:spLocks noGrp="1"/>
          </p:cNvSpPr>
          <p:nvPr>
            <p:ph idx="1"/>
          </p:nvPr>
        </p:nvSpPr>
        <p:spPr/>
        <p:txBody>
          <a:bodyPr>
            <a:normAutofit fontScale="92500" lnSpcReduction="10000"/>
          </a:bodyPr>
          <a:lstStyle/>
          <a:p>
            <a:pPr algn="l"/>
            <a:r>
              <a:rPr lang="en-US" b="0" i="0" u="none" strike="noStrike" cap="all" dirty="0">
                <a:solidFill>
                  <a:srgbClr val="373737"/>
                </a:solidFill>
                <a:effectLst/>
                <a:latin typeface="Lato Light" panose="020F0302020204030204" pitchFamily="34" charset="0"/>
                <a:hlinkClick r:id="rId2"/>
              </a:rPr>
              <a:t>CCSS.MATH.CONTENT.4.MD.C.5.A</a:t>
            </a:r>
            <a:br>
              <a:rPr lang="en-US" b="0" i="0" u="none" strike="noStrike" dirty="0">
                <a:solidFill>
                  <a:srgbClr val="202020"/>
                </a:solidFill>
                <a:effectLst/>
                <a:latin typeface="Lato Light" panose="020F0302020204030204" pitchFamily="34" charset="0"/>
              </a:rPr>
            </a:br>
            <a:r>
              <a:rPr lang="en-US" b="0" i="0" u="none" strike="noStrike" dirty="0">
                <a:solidFill>
                  <a:srgbClr val="202020"/>
                </a:solidFill>
                <a:effectLst/>
                <a:latin typeface="Lato Light" panose="020F0302020204030204" pitchFamily="34" charset="0"/>
              </a:rPr>
              <a:t>An angle is measured with reference to a circle with its center at the common endpoint of the rays, by considering the fraction of the circular arc between the points where the two rays intersect the circle. An angle that turns through 1/360 of a circle is called a "one-degree angle," and can be used to measure angles.</a:t>
            </a:r>
          </a:p>
          <a:p>
            <a:endParaRPr lang="en-US" dirty="0"/>
          </a:p>
        </p:txBody>
      </p:sp>
    </p:spTree>
    <p:extLst>
      <p:ext uri="{BB962C8B-B14F-4D97-AF65-F5344CB8AC3E}">
        <p14:creationId xmlns:p14="http://schemas.microsoft.com/office/powerpoint/2010/main" val="1725838600"/>
      </p:ext>
    </p:extLst>
  </p:cSld>
  <p:clrMapOvr>
    <a:masterClrMapping/>
  </p:clrMapOvr>
</p:sld>
</file>

<file path=ppt/theme/theme1.xml><?xml version="1.0" encoding="utf-8"?>
<a:theme xmlns:a="http://schemas.openxmlformats.org/drawingml/2006/main" name="IllinoisState-SY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IllinoisState-SYP.thmx</Template>
  <TotalTime>282</TotalTime>
  <Words>314</Words>
  <Application>Microsoft Macintosh PowerPoint</Application>
  <PresentationFormat>On-screen Show (4:3)</PresentationFormat>
  <Paragraphs>34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Cambria Math</vt:lpstr>
      <vt:lpstr>Lato Light</vt:lpstr>
      <vt:lpstr>Times New Roman</vt:lpstr>
      <vt:lpstr>IllinoisState-SYP</vt:lpstr>
      <vt:lpstr>PowerPoint Presentation</vt:lpstr>
      <vt:lpstr>Craig Cullen  Illinois State University  </vt:lpstr>
      <vt:lpstr>PowerPoint Presentation</vt:lpstr>
      <vt:lpstr>Comparing Radians and Degrees</vt:lpstr>
      <vt:lpstr>A GeoGebra Lesson</vt:lpstr>
      <vt:lpstr>The Big Ideas</vt:lpstr>
      <vt:lpstr>Thank you! Questions/Comments/Reactions?</vt:lpstr>
      <vt:lpstr>How to measure an angle</vt:lpstr>
    </vt:vector>
  </TitlesOfParts>
  <Company>Illinois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Cullen</dc:creator>
  <cp:lastModifiedBy>Cullen, Craig</cp:lastModifiedBy>
  <cp:revision>17</cp:revision>
  <dcterms:created xsi:type="dcterms:W3CDTF">2015-10-16T21:17:30Z</dcterms:created>
  <dcterms:modified xsi:type="dcterms:W3CDTF">2024-02-13T21:41:24Z</dcterms:modified>
</cp:coreProperties>
</file>