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9" r:id="rId3"/>
    <p:sldId id="258" r:id="rId4"/>
    <p:sldId id="260" r:id="rId5"/>
    <p:sldId id="263" r:id="rId6"/>
    <p:sldId id="261" r:id="rId7"/>
    <p:sldId id="256" r:id="rId8"/>
    <p:sldId id="359" r:id="rId9"/>
    <p:sldId id="358" r:id="rId10"/>
    <p:sldId id="262" r:id="rId11"/>
    <p:sldId id="257" r:id="rId12"/>
    <p:sldId id="340" r:id="rId13"/>
    <p:sldId id="360" r:id="rId14"/>
    <p:sldId id="333" r:id="rId15"/>
    <p:sldId id="335" r:id="rId16"/>
    <p:sldId id="361" r:id="rId17"/>
    <p:sldId id="264" r:id="rId18"/>
    <p:sldId id="315" r:id="rId19"/>
    <p:sldId id="332" r:id="rId20"/>
    <p:sldId id="353" r:id="rId21"/>
    <p:sldId id="323" r:id="rId22"/>
    <p:sldId id="336" r:id="rId23"/>
    <p:sldId id="327" r:id="rId24"/>
    <p:sldId id="328" r:id="rId25"/>
    <p:sldId id="337" r:id="rId26"/>
    <p:sldId id="331" r:id="rId27"/>
    <p:sldId id="312" r:id="rId28"/>
    <p:sldId id="321" r:id="rId29"/>
    <p:sldId id="320" r:id="rId30"/>
    <p:sldId id="318" r:id="rId31"/>
    <p:sldId id="319" r:id="rId32"/>
    <p:sldId id="322" r:id="rId33"/>
    <p:sldId id="317" r:id="rId34"/>
    <p:sldId id="330" r:id="rId35"/>
    <p:sldId id="36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512" autoAdjust="0"/>
  </p:normalViewPr>
  <p:slideViewPr>
    <p:cSldViewPr snapToGrid="0">
      <p:cViewPr varScale="1">
        <p:scale>
          <a:sx n="58" d="100"/>
          <a:sy n="58" d="100"/>
        </p:scale>
        <p:origin x="1134"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E0D30-6910-491C-A53E-32E7C26E47B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644E0-F2A3-4374-A96B-98ABE4ACE311}" type="slidenum">
              <a:rPr lang="en-US" smtClean="0"/>
              <a:t>‹#›</a:t>
            </a:fld>
            <a:endParaRPr lang="en-US"/>
          </a:p>
        </p:txBody>
      </p:sp>
    </p:spTree>
    <p:extLst>
      <p:ext uri="{BB962C8B-B14F-4D97-AF65-F5344CB8AC3E}">
        <p14:creationId xmlns:p14="http://schemas.microsoft.com/office/powerpoint/2010/main" val="40424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31446/jcp.2019.0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hs.gov/sites/default/files/publications/2020_10_06_homeland-threat-assessment.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earworks.missouristate.edu/ejopa/vol11/iss1/8%20%5b6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21768/ejopa.v5i2.11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oi.org/10.1080/03634523.2021.195823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https://www.tandfonline.com/doi/full/10.1080/22041451.2018.1428928</a:t>
            </a:r>
          </a:p>
          <a:p>
            <a:endParaRPr lang="en-US" dirty="0"/>
          </a:p>
          <a:p>
            <a:r>
              <a:rPr lang="en-US" dirty="0" err="1"/>
              <a:t>Waisbord</a:t>
            </a:r>
            <a:r>
              <a:rPr lang="en-US" dirty="0"/>
              <a:t>, S. (2018). The elective affinity between post-truth communication and populist politics. Communication Research and Practice, 4(1), 17–34. https://doi.org/10.1080/22041451.2018.1428928</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4</a:t>
            </a:fld>
            <a:endParaRPr lang="en-US"/>
          </a:p>
        </p:txBody>
      </p:sp>
    </p:spTree>
    <p:extLst>
      <p:ext uri="{BB962C8B-B14F-4D97-AF65-F5344CB8AC3E}">
        <p14:creationId xmlns:p14="http://schemas.microsoft.com/office/powerpoint/2010/main" val="1446427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https://titles.cognella.com/engaged-persuasion-in-a-post-truth-world-9781516548231</a:t>
            </a:r>
          </a:p>
          <a:p>
            <a:endParaRPr lang="en-US" dirty="0"/>
          </a:p>
          <a:p>
            <a:r>
              <a:rPr lang="en-US" sz="1800" dirty="0">
                <a:effectLst/>
                <a:latin typeface="Times New Roman" panose="02020603050405020304" pitchFamily="18" charset="0"/>
                <a:ea typeface="Times New Roman" panose="02020603050405020304" pitchFamily="18" charset="0"/>
              </a:rPr>
              <a:t>Hunt, S. K., &amp; Meyer, K. R. (2022). </a:t>
            </a:r>
            <a:r>
              <a:rPr lang="en-US" sz="1800" i="1" dirty="0">
                <a:effectLst/>
                <a:latin typeface="Times New Roman" panose="02020603050405020304" pitchFamily="18" charset="0"/>
                <a:ea typeface="Times New Roman" panose="02020603050405020304" pitchFamily="18" charset="0"/>
              </a:rPr>
              <a:t>Engaged persuasion in a post-truth world. </a:t>
            </a:r>
            <a:r>
              <a:rPr lang="en-US" sz="1800" dirty="0">
                <a:effectLst/>
                <a:latin typeface="Times New Roman" panose="02020603050405020304" pitchFamily="18" charset="0"/>
                <a:ea typeface="Times New Roman" panose="02020603050405020304" pitchFamily="18" charset="0"/>
              </a:rPr>
              <a:t>Cognella. </a:t>
            </a:r>
          </a:p>
          <a:p>
            <a:endParaRPr lang="en-US" sz="1800" dirty="0">
              <a:effectLst/>
              <a:latin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Hunt, S. K., &amp; Meyer, K. R. (2019). Engaging persuasion: What should undergraduate </a:t>
            </a:r>
          </a:p>
          <a:p>
            <a:r>
              <a:rPr lang="en-US" sz="1800" dirty="0">
                <a:effectLst/>
                <a:latin typeface="Times New Roman" panose="02020603050405020304" pitchFamily="18" charset="0"/>
                <a:ea typeface="Times New Roman" panose="02020603050405020304" pitchFamily="18" charset="0"/>
              </a:rPr>
              <a:t>students enrolled in a persuasion course learn? </a:t>
            </a:r>
            <a:r>
              <a:rPr lang="en-US" sz="1800" i="1" dirty="0">
                <a:effectLst/>
                <a:latin typeface="Times New Roman" panose="02020603050405020304" pitchFamily="18" charset="0"/>
                <a:ea typeface="Times New Roman" panose="02020603050405020304" pitchFamily="18" charset="0"/>
              </a:rPr>
              <a:t>Journal of Communication Pedagogy, 2,</a:t>
            </a:r>
            <a:r>
              <a:rPr lang="en-US" sz="1800" dirty="0">
                <a:effectLst/>
                <a:latin typeface="Times New Roman" panose="02020603050405020304" pitchFamily="18" charset="0"/>
                <a:ea typeface="Times New Roman" panose="02020603050405020304" pitchFamily="18" charset="0"/>
              </a:rPr>
              <a:t> 12-16.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https://doi.org/10.31446/jcp.2019.04</a:t>
            </a:r>
            <a:endParaRPr lang="en-US" sz="1800" u="sng" dirty="0">
              <a:solidFill>
                <a:srgbClr val="0000FF"/>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16</a:t>
            </a:fld>
            <a:endParaRPr lang="en-US"/>
          </a:p>
        </p:txBody>
      </p:sp>
    </p:spTree>
    <p:extLst>
      <p:ext uri="{BB962C8B-B14F-4D97-AF65-F5344CB8AC3E}">
        <p14:creationId xmlns:p14="http://schemas.microsoft.com/office/powerpoint/2010/main" val="182884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https://titles.cognella.com/divisive-discourse-9781634878838.html</a:t>
            </a:r>
          </a:p>
          <a:p>
            <a:endParaRPr lang="en-US" dirty="0"/>
          </a:p>
          <a:p>
            <a:r>
              <a:rPr lang="en-US" dirty="0" err="1"/>
              <a:t>Zompetti</a:t>
            </a:r>
            <a:r>
              <a:rPr lang="en-US" dirty="0"/>
              <a:t>, J. (2018). Divisive discourse: The extreme rhetoric of contemporary American politics (2</a:t>
            </a:r>
            <a:r>
              <a:rPr lang="en-US" baseline="30000" dirty="0"/>
              <a:t>nd</a:t>
            </a:r>
            <a:r>
              <a:rPr lang="en-US" dirty="0"/>
              <a:t> ed.). Cognella.</a:t>
            </a:r>
          </a:p>
        </p:txBody>
      </p:sp>
      <p:sp>
        <p:nvSpPr>
          <p:cNvPr id="4" name="Slide Number Placeholder 3"/>
          <p:cNvSpPr>
            <a:spLocks noGrp="1"/>
          </p:cNvSpPr>
          <p:nvPr>
            <p:ph type="sldNum" sz="quarter" idx="5"/>
          </p:nvPr>
        </p:nvSpPr>
        <p:spPr/>
        <p:txBody>
          <a:bodyPr/>
          <a:lstStyle/>
          <a:p>
            <a:fld id="{780644E0-F2A3-4374-A96B-98ABE4ACE311}" type="slidenum">
              <a:rPr lang="en-US" smtClean="0"/>
              <a:t>17</a:t>
            </a:fld>
            <a:endParaRPr lang="en-US"/>
          </a:p>
        </p:txBody>
      </p:sp>
    </p:spTree>
    <p:extLst>
      <p:ext uri="{BB962C8B-B14F-4D97-AF65-F5344CB8AC3E}">
        <p14:creationId xmlns:p14="http://schemas.microsoft.com/office/powerpoint/2010/main" val="2843610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https://osf.io/preprints/socarxiv/4ygux</a:t>
            </a:r>
          </a:p>
          <a:p>
            <a:endParaRPr lang="en-US" dirty="0"/>
          </a:p>
          <a:p>
            <a:r>
              <a:rPr lang="en-US" dirty="0"/>
              <a:t>Bail, C. A., Argyle, L., Brown, T., </a:t>
            </a:r>
            <a:r>
              <a:rPr lang="en-US" dirty="0" err="1"/>
              <a:t>Bumpus</a:t>
            </a:r>
            <a:r>
              <a:rPr lang="en-US" dirty="0"/>
              <a:t>, J., Chen, H., </a:t>
            </a:r>
            <a:r>
              <a:rPr lang="en-US" dirty="0" err="1"/>
              <a:t>Hunzaker</a:t>
            </a:r>
            <a:r>
              <a:rPr lang="en-US" dirty="0"/>
              <a:t>, M. B. F., Lee, J., Mann, M., </a:t>
            </a:r>
            <a:r>
              <a:rPr lang="en-US" dirty="0" err="1"/>
              <a:t>Merhout</a:t>
            </a:r>
            <a:r>
              <a:rPr lang="en-US" dirty="0"/>
              <a:t>, F., &amp; </a:t>
            </a:r>
            <a:r>
              <a:rPr lang="en-US" dirty="0" err="1"/>
              <a:t>Volfovsky</a:t>
            </a:r>
            <a:r>
              <a:rPr lang="en-US" dirty="0"/>
              <a:t>, A. (2018). Exposure to Opposing Views can Increase Political Polarization: Evidence from a Large-Scale Field Experiment on Social Media. https://doi.org/10.31235/osf.io/4ygux</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18</a:t>
            </a:fld>
            <a:endParaRPr lang="en-US"/>
          </a:p>
        </p:txBody>
      </p:sp>
    </p:spTree>
    <p:extLst>
      <p:ext uri="{BB962C8B-B14F-4D97-AF65-F5344CB8AC3E}">
        <p14:creationId xmlns:p14="http://schemas.microsoft.com/office/powerpoint/2010/main" val="293424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https://theconversation.com/voters-are-starting-to-act-like-hard-core-sports-fans-with-dangerous-repercussions-for-democracy-153175</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19</a:t>
            </a:fld>
            <a:endParaRPr lang="en-US"/>
          </a:p>
        </p:txBody>
      </p:sp>
    </p:spTree>
    <p:extLst>
      <p:ext uri="{BB962C8B-B14F-4D97-AF65-F5344CB8AC3E}">
        <p14:creationId xmlns:p14="http://schemas.microsoft.com/office/powerpoint/2010/main" val="145656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U.S. Department of Homeland Security. (2020, October). </a:t>
            </a: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Homeland threat assessment</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200000"/>
              </a:lnSpc>
              <a:spcBef>
                <a:spcPts val="0"/>
              </a:spcBef>
              <a:spcAft>
                <a:spcPts val="0"/>
              </a:spcAft>
            </a:pPr>
            <a:r>
              <a:rPr lang="en-US" sz="1800" u="sng" dirty="0">
                <a:solidFill>
                  <a:srgbClr val="0563C1"/>
                </a:solidFill>
                <a:effectLst/>
                <a:latin typeface="Times New Roman" panose="02020603050405020304" pitchFamily="18" charset="0"/>
                <a:ea typeface="Times New Roman" panose="02020603050405020304" pitchFamily="18" charset="0"/>
                <a:cs typeface="Arial" panose="020B0604020202020204" pitchFamily="34" charset="0"/>
                <a:hlinkClick r:id="rId3"/>
              </a:rPr>
              <a:t>https://www.dhs.gov/sites/default/files/publications/2020_10_06_homeland-threat-assessment.pdf</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https://www.deseret.com/opinion/2021/6/14/22463627/america-we-have-a-problem-election-laws-texas-florida-100-scholars-letter-warning-democracy/</a:t>
            </a:r>
          </a:p>
          <a:p>
            <a:endParaRPr lang="en-US" dirty="0"/>
          </a:p>
          <a:p>
            <a:r>
              <a:rPr lang="en-US" dirty="0"/>
              <a:t>https://www.techpolicy.press/anatomy-of-the-big-lie-participatory-disinformation-vs-democracy/</a:t>
            </a:r>
          </a:p>
          <a:p>
            <a:endParaRPr lang="en-US" dirty="0"/>
          </a:p>
          <a:p>
            <a:r>
              <a:rPr lang="en-US" dirty="0"/>
              <a:t>https://www.forbes.com/sites/frederickhess/2021/01/07/the-storming-of-congress-reminds-us-that-educated-citizens-are-freedoms-only-true-safeguard/?sh=7b6af75b4904</a:t>
            </a:r>
          </a:p>
          <a:p>
            <a:endParaRPr lang="en-US" dirty="0"/>
          </a:p>
        </p:txBody>
      </p:sp>
      <p:sp>
        <p:nvSpPr>
          <p:cNvPr id="4" name="Slide Number Placeholder 3"/>
          <p:cNvSpPr>
            <a:spLocks noGrp="1"/>
          </p:cNvSpPr>
          <p:nvPr>
            <p:ph type="sldNum" sz="quarter" idx="10"/>
          </p:nvPr>
        </p:nvSpPr>
        <p:spPr/>
        <p:txBody>
          <a:bodyPr/>
          <a:lstStyle/>
          <a:p>
            <a:fld id="{8E451530-EACD-45C1-95A5-D61ADE9EBBF4}" type="slidenum">
              <a:rPr lang="en-US" smtClean="0"/>
              <a:t>20</a:t>
            </a:fld>
            <a:endParaRPr lang="en-US"/>
          </a:p>
        </p:txBody>
      </p:sp>
    </p:spTree>
    <p:extLst>
      <p:ext uri="{BB962C8B-B14F-4D97-AF65-F5344CB8AC3E}">
        <p14:creationId xmlns:p14="http://schemas.microsoft.com/office/powerpoint/2010/main" val="61116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prompt: create a Research Question like, Which message would improve masking compliance?</a:t>
            </a:r>
          </a:p>
          <a:p>
            <a:endParaRPr lang="en-US" dirty="0"/>
          </a:p>
          <a:p>
            <a:r>
              <a:rPr lang="en-US" dirty="0"/>
              <a:t>https://www.psypost.org/a-phenomenon-called-psychological-reactance-might-explain-the-mindset-of-anti-maskers/</a:t>
            </a:r>
          </a:p>
          <a:p>
            <a:endParaRPr lang="en-US" dirty="0"/>
          </a:p>
          <a:p>
            <a:r>
              <a:rPr lang="en-US" dirty="0"/>
              <a:t>https://www.huffpost.com/entry/fundamentalist-christian-covid-vaccine_n_611cf3ece4b0ff60bf7bbd50</a:t>
            </a:r>
          </a:p>
          <a:p>
            <a:endParaRPr lang="en-US" dirty="0"/>
          </a:p>
          <a:p>
            <a:r>
              <a:rPr lang="en-US" dirty="0"/>
              <a:t>https://www.goviralgame.com/books/go-viral/</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21</a:t>
            </a:fld>
            <a:endParaRPr lang="en-US"/>
          </a:p>
        </p:txBody>
      </p:sp>
    </p:spTree>
    <p:extLst>
      <p:ext uri="{BB962C8B-B14F-4D97-AF65-F5344CB8AC3E}">
        <p14:creationId xmlns:p14="http://schemas.microsoft.com/office/powerpoint/2010/main" val="114624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evaluate the public service announcements using persuasive concepts and theories covered in class. Then have students re-design the PSAs in a group activity.</a:t>
            </a:r>
          </a:p>
        </p:txBody>
      </p:sp>
      <p:sp>
        <p:nvSpPr>
          <p:cNvPr id="4" name="Slide Number Placeholder 3"/>
          <p:cNvSpPr>
            <a:spLocks noGrp="1"/>
          </p:cNvSpPr>
          <p:nvPr>
            <p:ph type="sldNum" sz="quarter" idx="5"/>
          </p:nvPr>
        </p:nvSpPr>
        <p:spPr/>
        <p:txBody>
          <a:bodyPr/>
          <a:lstStyle/>
          <a:p>
            <a:fld id="{780644E0-F2A3-4374-A96B-98ABE4ACE311}" type="slidenum">
              <a:rPr lang="en-US" smtClean="0"/>
              <a:t>22</a:t>
            </a:fld>
            <a:endParaRPr lang="en-US"/>
          </a:p>
        </p:txBody>
      </p:sp>
    </p:spTree>
    <p:extLst>
      <p:ext uri="{BB962C8B-B14F-4D97-AF65-F5344CB8AC3E}">
        <p14:creationId xmlns:p14="http://schemas.microsoft.com/office/powerpoint/2010/main" val="34020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Essay prompt could ask students to analyze the persuasive appeals in the advertisement, evaluate the message according to a theory covered in class, re-design and improve the message using communication strategies, design a research study to test the effectiveness of the ad campaign, or discuss the ad in relationship to civic engagement principles.</a:t>
            </a:r>
          </a:p>
        </p:txBody>
      </p:sp>
      <p:sp>
        <p:nvSpPr>
          <p:cNvPr id="4" name="Slide Number Placeholder 3"/>
          <p:cNvSpPr>
            <a:spLocks noGrp="1"/>
          </p:cNvSpPr>
          <p:nvPr>
            <p:ph type="sldNum" sz="quarter" idx="5"/>
          </p:nvPr>
        </p:nvSpPr>
        <p:spPr/>
        <p:txBody>
          <a:bodyPr/>
          <a:lstStyle/>
          <a:p>
            <a:fld id="{780644E0-F2A3-4374-A96B-98ABE4ACE311}" type="slidenum">
              <a:rPr lang="en-US" smtClean="0"/>
              <a:t>23</a:t>
            </a:fld>
            <a:endParaRPr lang="en-US"/>
          </a:p>
        </p:txBody>
      </p:sp>
    </p:spTree>
    <p:extLst>
      <p:ext uri="{BB962C8B-B14F-4D97-AF65-F5344CB8AC3E}">
        <p14:creationId xmlns:p14="http://schemas.microsoft.com/office/powerpoint/2010/main" val="201973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Creative collage activity students create for a theory or gender communication course.</a:t>
            </a:r>
          </a:p>
        </p:txBody>
      </p:sp>
      <p:sp>
        <p:nvSpPr>
          <p:cNvPr id="4" name="Slide Number Placeholder 3"/>
          <p:cNvSpPr>
            <a:spLocks noGrp="1"/>
          </p:cNvSpPr>
          <p:nvPr>
            <p:ph type="sldNum" sz="quarter" idx="5"/>
          </p:nvPr>
        </p:nvSpPr>
        <p:spPr/>
        <p:txBody>
          <a:bodyPr/>
          <a:lstStyle/>
          <a:p>
            <a:fld id="{780644E0-F2A3-4374-A96B-98ABE4ACE311}" type="slidenum">
              <a:rPr lang="en-US" smtClean="0"/>
              <a:t>24</a:t>
            </a:fld>
            <a:endParaRPr lang="en-US"/>
          </a:p>
        </p:txBody>
      </p:sp>
    </p:spTree>
    <p:extLst>
      <p:ext uri="{BB962C8B-B14F-4D97-AF65-F5344CB8AC3E}">
        <p14:creationId xmlns:p14="http://schemas.microsoft.com/office/powerpoint/2010/main" val="364369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https://www.rand.org/pubs/research_reports/RR2314.html</a:t>
            </a:r>
          </a:p>
          <a:p>
            <a:endParaRPr lang="en-US" dirty="0"/>
          </a:p>
          <a:p>
            <a:r>
              <a:rPr lang="en-US" b="0" i="0" dirty="0">
                <a:solidFill>
                  <a:srgbClr val="333333"/>
                </a:solidFill>
                <a:effectLst/>
                <a:latin typeface="suisse"/>
              </a:rPr>
              <a:t>Kavanagh, Jennifer and Michael D. Rich, Truth Decay: An Initial Exploration of the Diminishing Role of Facts and Analysis in American Public Life. Santa Monica, CA: RAND Corporation, 2018. https://www.rand.org/pubs/research_reports/RR2314.html. Also available in print form.</a:t>
            </a:r>
          </a:p>
          <a:p>
            <a:endParaRPr lang="en-US" dirty="0"/>
          </a:p>
          <a:p>
            <a:r>
              <a:rPr lang="en-US" dirty="0"/>
              <a:t>https://www.rand.org/pubs/commentary/2021/05/how-truth-decay-is-fueling-vaccine-hesitancy.html</a:t>
            </a:r>
          </a:p>
          <a:p>
            <a:endParaRPr lang="en-US" dirty="0"/>
          </a:p>
          <a:p>
            <a:r>
              <a:rPr lang="en-US" dirty="0"/>
              <a:t>https://www.rand.org/research/projects/truth-decay/fighting-disinformation/search.html</a:t>
            </a:r>
          </a:p>
          <a:p>
            <a:endParaRPr lang="en-US" dirty="0"/>
          </a:p>
          <a:p>
            <a:r>
              <a:rPr lang="en-US" dirty="0"/>
              <a:t>https://www.makeuseof.com/tag/trust-news-sites/?utm_source=MUO-FP-P&amp;utm_medium=Social-Distribution&amp;utm_campaign=MUO-FP-P</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25</a:t>
            </a:fld>
            <a:endParaRPr lang="en-US"/>
          </a:p>
        </p:txBody>
      </p:sp>
    </p:spTree>
    <p:extLst>
      <p:ext uri="{BB962C8B-B14F-4D97-AF65-F5344CB8AC3E}">
        <p14:creationId xmlns:p14="http://schemas.microsoft.com/office/powerpoint/2010/main" val="42797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Meyer, K. R., Carpenter, N. J., &amp; Hunt, S. K. (2022). Promoting critical reasoning: Civic </a:t>
            </a:r>
          </a:p>
          <a:p>
            <a:r>
              <a:rPr lang="en-US" sz="1800" dirty="0">
                <a:effectLst/>
                <a:latin typeface="Times New Roman" panose="02020603050405020304" pitchFamily="18" charset="0"/>
                <a:ea typeface="Times New Roman" panose="02020603050405020304" pitchFamily="18" charset="0"/>
              </a:rPr>
              <a:t>engagement in an era of divisive politics and civil unrest.</a:t>
            </a:r>
            <a:r>
              <a:rPr lang="en-US" sz="1800" i="1" dirty="0">
                <a:effectLst/>
                <a:latin typeface="Times New Roman" panose="02020603050405020304" pitchFamily="18" charset="0"/>
                <a:ea typeface="Times New Roman" panose="02020603050405020304" pitchFamily="18" charset="0"/>
              </a:rPr>
              <a:t> eJournal of Public Affairs, 11</a:t>
            </a:r>
            <a:r>
              <a:rPr lang="en-US" sz="1800" dirty="0">
                <a:effectLst/>
                <a:latin typeface="Times New Roman" panose="02020603050405020304" pitchFamily="18" charset="0"/>
                <a:ea typeface="Times New Roman" panose="02020603050405020304" pitchFamily="18" charset="0"/>
              </a:rPr>
              <a:t>(1), 89-104.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https://bearworks.missouristate.edu/ejopa/vol11/iss1/8</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6</a:t>
            </a:fld>
            <a:endParaRPr lang="en-US"/>
          </a:p>
        </p:txBody>
      </p:sp>
    </p:spTree>
    <p:extLst>
      <p:ext uri="{BB962C8B-B14F-4D97-AF65-F5344CB8AC3E}">
        <p14:creationId xmlns:p14="http://schemas.microsoft.com/office/powerpoint/2010/main" val="991922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https://www.protruthpledge.org/</a:t>
            </a:r>
          </a:p>
          <a:p>
            <a:endParaRPr lang="en-US" dirty="0"/>
          </a:p>
          <a:p>
            <a:r>
              <a:rPr lang="en-US" dirty="0"/>
              <a:t>Example of behavioral intention to illustrate Theory of Reasoned Action and Theory of Planned Behavior</a:t>
            </a:r>
          </a:p>
          <a:p>
            <a:endParaRPr lang="en-US" dirty="0"/>
          </a:p>
          <a:p>
            <a:r>
              <a:rPr lang="en-US" dirty="0"/>
              <a:t>https://www.mediaite.com/news/new-poll-cnn-and-msnbc-viewers-got-covid-much-less-than-people-who-watch-fox-news-by-a-whopping-17-points/</a:t>
            </a:r>
          </a:p>
          <a:p>
            <a:endParaRPr lang="en-US" dirty="0"/>
          </a:p>
          <a:p>
            <a:r>
              <a:rPr lang="en-US" dirty="0"/>
              <a:t>https://www.rawstory.com/fox-viewers-changed-after-viewing-cnn/</a:t>
            </a:r>
          </a:p>
          <a:p>
            <a:endParaRPr lang="en-US" dirty="0"/>
          </a:p>
          <a:p>
            <a:r>
              <a:rPr lang="en-US" dirty="0"/>
              <a:t>https://guides.lib.umich.edu/c.php?g=637508&amp;p=4462444</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26</a:t>
            </a:fld>
            <a:endParaRPr lang="en-US"/>
          </a:p>
        </p:txBody>
      </p:sp>
    </p:spTree>
    <p:extLst>
      <p:ext uri="{BB962C8B-B14F-4D97-AF65-F5344CB8AC3E}">
        <p14:creationId xmlns:p14="http://schemas.microsoft.com/office/powerpoint/2010/main" val="91611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https://theconversation.com/coronavirus-responses-highlight-how-humans-are-hardwired-to-dismiss-facts-that-dont-fit-their-worldview-141335</a:t>
            </a:r>
          </a:p>
          <a:p>
            <a:endParaRPr lang="en-US" dirty="0"/>
          </a:p>
          <a:p>
            <a:endParaRPr lang="en-US" dirty="0"/>
          </a:p>
        </p:txBody>
      </p:sp>
      <p:sp>
        <p:nvSpPr>
          <p:cNvPr id="4" name="Slide Number Placeholder 3"/>
          <p:cNvSpPr>
            <a:spLocks noGrp="1"/>
          </p:cNvSpPr>
          <p:nvPr>
            <p:ph type="sldNum" sz="quarter" idx="10"/>
          </p:nvPr>
        </p:nvSpPr>
        <p:spPr/>
        <p:txBody>
          <a:bodyPr/>
          <a:lstStyle/>
          <a:p>
            <a:fld id="{8E451530-EACD-45C1-95A5-D61ADE9EBBF4}" type="slidenum">
              <a:rPr lang="en-US" smtClean="0"/>
              <a:t>27</a:t>
            </a:fld>
            <a:endParaRPr lang="en-US"/>
          </a:p>
        </p:txBody>
      </p:sp>
    </p:spTree>
    <p:extLst>
      <p:ext uri="{BB962C8B-B14F-4D97-AF65-F5344CB8AC3E}">
        <p14:creationId xmlns:p14="http://schemas.microsoft.com/office/powerpoint/2010/main" val="4165980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https://www.getbadnews.com/en</a:t>
            </a:r>
          </a:p>
          <a:p>
            <a:endParaRPr lang="en-US" dirty="0"/>
          </a:p>
          <a:p>
            <a:r>
              <a:rPr lang="en-US" dirty="0"/>
              <a:t>https://www.pbs.org/newshour/show/how-inoculating-americans-against-radicalization-can-fight-domestic-terrorism</a:t>
            </a:r>
          </a:p>
          <a:p>
            <a:endParaRPr lang="en-US" dirty="0"/>
          </a:p>
          <a:p>
            <a:r>
              <a:rPr lang="en-US" dirty="0"/>
              <a:t>https://gizmodo.com/youtube-misinformation-pre-bunking-study-1849446741</a:t>
            </a:r>
          </a:p>
          <a:p>
            <a:endParaRPr lang="en-US" dirty="0"/>
          </a:p>
          <a:p>
            <a:r>
              <a:rPr lang="en-US" dirty="0"/>
              <a:t>https://www.upworthy.com/researchers-found-the-most-effective-way-to-stop-misinformation-online-and-it-s-pretty-simple</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28</a:t>
            </a:fld>
            <a:endParaRPr lang="en-US"/>
          </a:p>
        </p:txBody>
      </p:sp>
    </p:spTree>
    <p:extLst>
      <p:ext uri="{BB962C8B-B14F-4D97-AF65-F5344CB8AC3E}">
        <p14:creationId xmlns:p14="http://schemas.microsoft.com/office/powerpoint/2010/main" val="3903377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https://go.gale.com/ps/i.do?id=GALE%7CA571894270&amp;sid=googleScholar&amp;v=2.1&amp;it=r&amp;linkaccess=abs&amp;issn=20665083&amp;p=AONE&amp;sw=w&amp;userGroupName=chic30910&amp;aty=ip</a:t>
            </a:r>
          </a:p>
          <a:p>
            <a:endParaRPr lang="en-US" dirty="0"/>
          </a:p>
          <a:p>
            <a:r>
              <a:rPr lang="en-US" dirty="0"/>
              <a:t>https://www.ssoar.info/ssoar/handle/document/61469</a:t>
            </a:r>
          </a:p>
          <a:p>
            <a:endParaRPr lang="en-US" dirty="0"/>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29</a:t>
            </a:fld>
            <a:endParaRPr lang="en-US"/>
          </a:p>
        </p:txBody>
      </p:sp>
    </p:spTree>
    <p:extLst>
      <p:ext uri="{BB962C8B-B14F-4D97-AF65-F5344CB8AC3E}">
        <p14:creationId xmlns:p14="http://schemas.microsoft.com/office/powerpoint/2010/main" val="2050190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https://global.oup.com/academic/product/the-death-of-expertise-9780197763834?cc=us&amp;lang=en&amp;</a:t>
            </a:r>
          </a:p>
          <a:p>
            <a:endParaRPr lang="en-US" dirty="0"/>
          </a:p>
          <a:p>
            <a:r>
              <a:rPr lang="en-US" dirty="0"/>
              <a:t>https://thedebrief.org/dunning-kruger-effect-ignorance-and-overconfidence-affect-intuitive-thinking-new-study-says/</a:t>
            </a:r>
          </a:p>
          <a:p>
            <a:endParaRPr lang="en-US" dirty="0"/>
          </a:p>
          <a:p>
            <a:r>
              <a:rPr lang="en-US" dirty="0"/>
              <a:t>https://www.youtube.com/watch?v=y50i1bI2uN4</a:t>
            </a:r>
          </a:p>
          <a:p>
            <a:endParaRPr lang="en-US" dirty="0"/>
          </a:p>
          <a:p>
            <a:r>
              <a:rPr lang="en-US" dirty="0"/>
              <a:t>https://www.openculture.com/2024/02/why-incompetent-people-think-theyre-competent-the-dunning-kruger-effect-explained.html#google_vignette</a:t>
            </a:r>
          </a:p>
          <a:p>
            <a:endParaRPr lang="en-US" dirty="0"/>
          </a:p>
          <a:p>
            <a:r>
              <a:rPr lang="en-US" dirty="0"/>
              <a:t>https://www.bps.org.uk/psychologist/persistent-irony-dunning-kruger-effect</a:t>
            </a:r>
          </a:p>
          <a:p>
            <a:endParaRPr lang="en-US" dirty="0"/>
          </a:p>
          <a:p>
            <a:r>
              <a:rPr lang="en-US" dirty="0"/>
              <a:t>https://www.vox.com/vox-conversations-podcast/23030205/vox-conversations-michael-lewis-against-the-rules-experts</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30</a:t>
            </a:fld>
            <a:endParaRPr lang="en-US"/>
          </a:p>
        </p:txBody>
      </p:sp>
    </p:spTree>
    <p:extLst>
      <p:ext uri="{BB962C8B-B14F-4D97-AF65-F5344CB8AC3E}">
        <p14:creationId xmlns:p14="http://schemas.microsoft.com/office/powerpoint/2010/main" val="1499115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https://www.comhumanitas.org/index.php/comhumanitas/article/view/207</a:t>
            </a:r>
          </a:p>
          <a:p>
            <a:endParaRPr lang="en-US" dirty="0"/>
          </a:p>
          <a:p>
            <a:r>
              <a:rPr lang="en-US" dirty="0"/>
              <a:t>Cervi, L., &amp; Carrillo-Andrade, A. (2019). Post-truth and Disinformation: Using discourse analysis to understand the creation of emotional and rival narratives in Brexit. </a:t>
            </a:r>
            <a:r>
              <a:rPr lang="en-US" dirty="0" err="1"/>
              <a:t>ComHumanitas</a:t>
            </a:r>
            <a:r>
              <a:rPr lang="en-US" dirty="0"/>
              <a:t>: </a:t>
            </a:r>
            <a:r>
              <a:rPr lang="en-US" dirty="0" err="1"/>
              <a:t>Revista</a:t>
            </a:r>
            <a:r>
              <a:rPr lang="en-US" dirty="0"/>
              <a:t> </a:t>
            </a:r>
            <a:r>
              <a:rPr lang="en-US" dirty="0" err="1"/>
              <a:t>Científica</a:t>
            </a:r>
            <a:r>
              <a:rPr lang="en-US" dirty="0"/>
              <a:t> de </a:t>
            </a:r>
            <a:r>
              <a:rPr lang="en-US" dirty="0" err="1"/>
              <a:t>Comunicación</a:t>
            </a:r>
            <a:r>
              <a:rPr lang="en-US" dirty="0"/>
              <a:t>, 10(2), 125–149. https://doi.org/10.31207/rch.v10i2.207</a:t>
            </a:r>
          </a:p>
          <a:p>
            <a:endParaRPr lang="en-US" dirty="0"/>
          </a:p>
          <a:p>
            <a:r>
              <a:rPr lang="en-US" dirty="0"/>
              <a:t>https://journals.sagepub.com/doi/10.1177/2336825X1802600303</a:t>
            </a:r>
          </a:p>
          <a:p>
            <a:endParaRPr lang="en-US" dirty="0"/>
          </a:p>
          <a:p>
            <a:r>
              <a:rPr lang="en-US" dirty="0" err="1"/>
              <a:t>Hyvönen</a:t>
            </a:r>
            <a:r>
              <a:rPr lang="en-US" dirty="0"/>
              <a:t>, A.-E. (2018). Careless Speech: Conceptualizing Post-Truth Politics1. New Perspectives, 26(3), 31–55. https://doi.org/10.1177/2336825x1802600303</a:t>
            </a:r>
          </a:p>
          <a:p>
            <a:endParaRPr lang="en-US" dirty="0"/>
          </a:p>
          <a:p>
            <a:r>
              <a:rPr lang="en-US" dirty="0"/>
              <a:t>https://www.tandfonline.com/doi/full/10.1080/09502386.2019.1656760</a:t>
            </a:r>
          </a:p>
          <a:p>
            <a:endParaRPr lang="en-US" dirty="0"/>
          </a:p>
          <a:p>
            <a:r>
              <a:rPr lang="en-US" dirty="0"/>
              <a:t>Bratslavsky, L., Carpenter, N., &amp; </a:t>
            </a:r>
            <a:r>
              <a:rPr lang="en-US" dirty="0" err="1"/>
              <a:t>Zompetti</a:t>
            </a:r>
            <a:r>
              <a:rPr lang="en-US" dirty="0"/>
              <a:t>, J. (2019). Twitter, incivility, and presidential communication: A theoretical incursion into spectacle and power. Cultural Studies, 34(4), 593–624. https://doi.org/10.1080/09502386.2019.1656760</a:t>
            </a:r>
          </a:p>
          <a:p>
            <a:endParaRPr lang="en-US" dirty="0"/>
          </a:p>
          <a:p>
            <a:r>
              <a:rPr lang="en-US" dirty="0"/>
              <a:t>https://www.youtube.com/watch?v=6_QX12szXTM</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31</a:t>
            </a:fld>
            <a:endParaRPr lang="en-US"/>
          </a:p>
        </p:txBody>
      </p:sp>
    </p:spTree>
    <p:extLst>
      <p:ext uri="{BB962C8B-B14F-4D97-AF65-F5344CB8AC3E}">
        <p14:creationId xmlns:p14="http://schemas.microsoft.com/office/powerpoint/2010/main" val="86324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https://www.taylorfrancis.com/chapters/edit/10.4324/9781315712390-25/campaign-strategies-media-voters-holli-semetko-hubert-tworzecki</a:t>
            </a:r>
          </a:p>
          <a:p>
            <a:endParaRPr lang="en-US" dirty="0"/>
          </a:p>
          <a:p>
            <a:r>
              <a:rPr lang="en-US" dirty="0" err="1"/>
              <a:t>Semetko</a:t>
            </a:r>
            <a:r>
              <a:rPr lang="en-US" dirty="0"/>
              <a:t>, Holli and Hubert </a:t>
            </a:r>
            <a:r>
              <a:rPr lang="en-US" dirty="0" err="1"/>
              <a:t>Tworzecki</a:t>
            </a:r>
            <a:r>
              <a:rPr lang="en-US" dirty="0"/>
              <a:t>, “Campaign Strategies, Media and Voters: The Fourth Era of Political Communication,” in Marta </a:t>
            </a:r>
            <a:r>
              <a:rPr lang="en-US" dirty="0" err="1"/>
              <a:t>Cantijoch</a:t>
            </a:r>
            <a:r>
              <a:rPr lang="en-US" dirty="0"/>
              <a:t>, Edward Fieldhouse, Mark Franklin, Rachel Gibson, Christopher </a:t>
            </a:r>
            <a:r>
              <a:rPr lang="en-US" dirty="0" err="1"/>
              <a:t>Wlezien</a:t>
            </a:r>
            <a:r>
              <a:rPr lang="en-US" dirty="0"/>
              <a:t> and Justin Fisher, eds., Routledge Handbook on Public Opinion and Voting </a:t>
            </a:r>
            <a:r>
              <a:rPr lang="en-US" dirty="0" err="1"/>
              <a:t>Behaviour</a:t>
            </a:r>
            <a:r>
              <a:rPr lang="en-US" dirty="0"/>
              <a:t> (London and New York: Routledge, 2017).</a:t>
            </a:r>
          </a:p>
          <a:p>
            <a:endParaRPr lang="en-US" dirty="0"/>
          </a:p>
          <a:p>
            <a:r>
              <a:rPr lang="en-US" dirty="0"/>
              <a:t>https://www.youtube.com/watch?v=_-mgdj7xjj0</a:t>
            </a:r>
          </a:p>
          <a:p>
            <a:endParaRPr lang="en-US" dirty="0"/>
          </a:p>
          <a:p>
            <a:r>
              <a:rPr lang="en-US" dirty="0"/>
              <a:t>https://www.cnet.com/news/misinformation/tiktok-is-a-misinformation-minefield-dont-get-tripped-up/</a:t>
            </a:r>
          </a:p>
          <a:p>
            <a:endParaRPr lang="en-US" dirty="0"/>
          </a:p>
          <a:p>
            <a:r>
              <a:rPr lang="en-US" dirty="0"/>
              <a:t>https://cosmosmagazine.com/nature/fish-stop-misinformation-spread/</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32</a:t>
            </a:fld>
            <a:endParaRPr lang="en-US"/>
          </a:p>
        </p:txBody>
      </p:sp>
    </p:spTree>
    <p:extLst>
      <p:ext uri="{BB962C8B-B14F-4D97-AF65-F5344CB8AC3E}">
        <p14:creationId xmlns:p14="http://schemas.microsoft.com/office/powerpoint/2010/main" val="423281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https://www.smashingmagazine.com/2018/06/ethics-of-persuasion/</a:t>
            </a:r>
          </a:p>
          <a:p>
            <a:endParaRPr lang="en-US" dirty="0"/>
          </a:p>
          <a:p>
            <a:r>
              <a:rPr lang="en-US" dirty="0" err="1">
                <a:effectLst/>
                <a:latin typeface="Segoe UI" panose="020B0502040204020203" pitchFamily="34" charset="0"/>
              </a:rPr>
              <a:t>Cerejo</a:t>
            </a:r>
            <a:r>
              <a:rPr lang="en-US" dirty="0">
                <a:effectLst/>
                <a:latin typeface="Segoe UI" panose="020B0502040204020203" pitchFamily="34" charset="0"/>
              </a:rPr>
              <a:t>, L. (2018, June 5). The ethics of persuasion. </a:t>
            </a:r>
            <a:r>
              <a:rPr lang="en-US" i="1" dirty="0">
                <a:effectLst/>
                <a:latin typeface="Segoe UI" panose="020B0502040204020203" pitchFamily="34" charset="0"/>
              </a:rPr>
              <a:t>Smashing Magazine</a:t>
            </a:r>
            <a:r>
              <a:rPr lang="en-US" dirty="0">
                <a:effectLst/>
                <a:latin typeface="Segoe UI" panose="020B0502040204020203" pitchFamily="34" charset="0"/>
              </a:rPr>
              <a:t>. </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33</a:t>
            </a:fld>
            <a:endParaRPr lang="en-US"/>
          </a:p>
        </p:txBody>
      </p:sp>
    </p:spTree>
    <p:extLst>
      <p:ext uri="{BB962C8B-B14F-4D97-AF65-F5344CB8AC3E}">
        <p14:creationId xmlns:p14="http://schemas.microsoft.com/office/powerpoint/2010/main" val="19585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34</a:t>
            </a:fld>
            <a:endParaRPr lang="en-US"/>
          </a:p>
        </p:txBody>
      </p:sp>
    </p:spTree>
    <p:extLst>
      <p:ext uri="{BB962C8B-B14F-4D97-AF65-F5344CB8AC3E}">
        <p14:creationId xmlns:p14="http://schemas.microsoft.com/office/powerpoint/2010/main" val="104346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https://fivethirtyeight.com/features/why-people-fall-for-conspiracy-theories/</a:t>
            </a:r>
          </a:p>
          <a:p>
            <a:endParaRPr lang="en-US" dirty="0"/>
          </a:p>
          <a:p>
            <a:r>
              <a:rPr lang="en-US" dirty="0"/>
              <a:t>https://neurosciencenews.com/personality-misinformation-19605/</a:t>
            </a:r>
          </a:p>
          <a:p>
            <a:endParaRPr lang="en-US" dirty="0"/>
          </a:p>
          <a:p>
            <a:r>
              <a:rPr lang="en-US" dirty="0"/>
              <a:t>https://thereader.mitpress.mit.edu/how-cognitive-bias-can-explain-post-truth/</a:t>
            </a:r>
          </a:p>
          <a:p>
            <a:endParaRPr lang="en-US" dirty="0"/>
          </a:p>
          <a:p>
            <a:r>
              <a:rPr lang="en-US" dirty="0"/>
              <a:t>https://the.ink/p/hope?utm_campaign=post&amp;utm_medium=web&amp;utm_source=email</a:t>
            </a:r>
          </a:p>
          <a:p>
            <a:endParaRPr lang="en-US" dirty="0"/>
          </a:p>
          <a:p>
            <a:r>
              <a:rPr lang="en-US" dirty="0"/>
              <a:t>https://www.polarizationlab.com/</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7</a:t>
            </a:fld>
            <a:endParaRPr lang="en-US"/>
          </a:p>
        </p:txBody>
      </p:sp>
    </p:spTree>
    <p:extLst>
      <p:ext uri="{BB962C8B-B14F-4D97-AF65-F5344CB8AC3E}">
        <p14:creationId xmlns:p14="http://schemas.microsoft.com/office/powerpoint/2010/main" val="418773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https://www.harvardmagazine.com/2021/06/features-disinformation</a:t>
            </a:r>
          </a:p>
          <a:p>
            <a:endParaRPr lang="en-US" dirty="0"/>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Hunt, S. K., Meyer, K. R., Hooker, J. F., Simonds, C. J., &amp; Lippert, L. R. (2016). </a:t>
            </a:r>
          </a:p>
          <a:p>
            <a:r>
              <a:rPr lang="en-US" sz="1800" dirty="0">
                <a:effectLst/>
                <a:latin typeface="Times New Roman" panose="02020603050405020304" pitchFamily="18" charset="0"/>
                <a:ea typeface="Times New Roman" panose="02020603050405020304" pitchFamily="18" charset="0"/>
              </a:rPr>
              <a:t>Implementing the Political Engagement Project in an introductory communication course: An examination of the effects on students’ political knowledge, efficacy, skills, behavior, and ideology.</a:t>
            </a:r>
            <a:r>
              <a:rPr lang="en-US" sz="1800" i="1" dirty="0">
                <a:effectLst/>
                <a:latin typeface="Times New Roman" panose="02020603050405020304" pitchFamily="18" charset="0"/>
                <a:ea typeface="Times New Roman" panose="02020603050405020304" pitchFamily="18" charset="0"/>
              </a:rPr>
              <a:t> eJournal of Public Affairs, 5</a:t>
            </a:r>
            <a:r>
              <a:rPr lang="en-US" sz="1800" dirty="0">
                <a:effectLst/>
                <a:latin typeface="Times New Roman" panose="02020603050405020304" pitchFamily="18" charset="0"/>
                <a:ea typeface="Times New Roman" panose="02020603050405020304" pitchFamily="18" charset="0"/>
              </a:rPr>
              <a:t>(2), 116-151.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https://doi.org/10.21768/ejopa.v5i2.116</a:t>
            </a:r>
            <a:endParaRPr lang="en-US" sz="1800" u="sng" dirty="0">
              <a:solidFill>
                <a:srgbClr val="0000FF"/>
              </a:solidFill>
              <a:effectLst/>
              <a:latin typeface="Times New Roman" panose="02020603050405020304" pitchFamily="18" charset="0"/>
              <a:ea typeface="Times New Roman" panose="02020603050405020304" pitchFamily="18" charset="0"/>
            </a:endParaRPr>
          </a:p>
          <a:p>
            <a:endParaRPr lang="en-US" sz="1800" u="sng" dirty="0">
              <a:solidFill>
                <a:srgbClr val="0000FF"/>
              </a:solidFill>
              <a:effectLst/>
              <a:latin typeface="Times New Roman" panose="02020603050405020304" pitchFamily="18" charset="0"/>
            </a:endParaRPr>
          </a:p>
          <a:p>
            <a:pPr marL="4572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Hunt, S. K., &amp; Meyer, K. R. (2021). Making the case for a pedagogy of civic </a:t>
            </a:r>
          </a:p>
          <a:p>
            <a:r>
              <a:rPr lang="en-US" sz="1800" dirty="0">
                <a:effectLst/>
                <a:latin typeface="Times New Roman" panose="02020603050405020304" pitchFamily="18" charset="0"/>
                <a:ea typeface="Times New Roman" panose="02020603050405020304" pitchFamily="18" charset="0"/>
              </a:rPr>
              <a:t>engagement, anti-extremism, and antiracism: A response to forum essays. </a:t>
            </a:r>
            <a:r>
              <a:rPr lang="en-US" sz="1800" i="1" dirty="0">
                <a:effectLst/>
                <a:latin typeface="Times New Roman" panose="02020603050405020304" pitchFamily="18" charset="0"/>
                <a:ea typeface="Times New Roman" panose="02020603050405020304" pitchFamily="18" charset="0"/>
              </a:rPr>
              <a:t>Communication Education, 70</a:t>
            </a:r>
            <a:r>
              <a:rPr lang="en-US" sz="1800" dirty="0">
                <a:effectLst/>
                <a:latin typeface="Times New Roman" panose="02020603050405020304" pitchFamily="18" charset="0"/>
                <a:ea typeface="Times New Roman" panose="02020603050405020304" pitchFamily="18" charset="0"/>
              </a:rPr>
              <a:t>(4), 451-457.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https://doi.org/10.1080/03634523.2021.1958239</a:t>
            </a:r>
            <a:endParaRPr lang="en-US" sz="1800" u="sng" dirty="0">
              <a:solidFill>
                <a:srgbClr val="0000FF"/>
              </a:solidFill>
              <a:effectLst/>
              <a:latin typeface="Times New Roman" panose="02020603050405020304" pitchFamily="18" charset="0"/>
              <a:ea typeface="Times New Roman" panose="02020603050405020304" pitchFamily="18" charset="0"/>
            </a:endParaRPr>
          </a:p>
          <a:p>
            <a:endParaRPr lang="en-US" dirty="0"/>
          </a:p>
          <a:p>
            <a:r>
              <a:rPr lang="en-US" b="0" i="0" dirty="0">
                <a:solidFill>
                  <a:srgbClr val="000000"/>
                </a:solidFill>
                <a:effectLst/>
                <a:latin typeface="ISURegular"/>
              </a:rPr>
              <a:t>Hunt, S. K., and Woolard, C. E. (2016). Service learning and innovative pedagogies. In P. L. Witt (Ed.), </a:t>
            </a:r>
            <a:r>
              <a:rPr lang="en-US" b="0" i="1" dirty="0">
                <a:solidFill>
                  <a:srgbClr val="000000"/>
                </a:solidFill>
                <a:effectLst/>
                <a:latin typeface="ISURegular"/>
              </a:rPr>
              <a:t>Handbooks of Communication Science: Vol. 16. Communication and Learning</a:t>
            </a:r>
            <a:r>
              <a:rPr lang="en-US" b="0" i="0" dirty="0">
                <a:solidFill>
                  <a:srgbClr val="000000"/>
                </a:solidFill>
                <a:effectLst/>
                <a:latin typeface="ISURegular"/>
              </a:rPr>
              <a:t> (pp. 527-552). Berlin, Germany: </a:t>
            </a:r>
            <a:r>
              <a:rPr lang="en-US" b="0" i="0" dirty="0" err="1">
                <a:solidFill>
                  <a:srgbClr val="000000"/>
                </a:solidFill>
                <a:effectLst/>
                <a:latin typeface="ISURegular"/>
              </a:rPr>
              <a:t>DeGruyter</a:t>
            </a:r>
            <a:r>
              <a:rPr lang="en-US" b="0" i="0" dirty="0">
                <a:solidFill>
                  <a:srgbClr val="000000"/>
                </a:solidFill>
                <a:effectLst/>
                <a:latin typeface="ISURegular"/>
              </a:rPr>
              <a:t> Mouton.</a:t>
            </a:r>
          </a:p>
          <a:p>
            <a:endParaRPr lang="en-US" b="0" i="0" dirty="0">
              <a:solidFill>
                <a:srgbClr val="000000"/>
              </a:solidFill>
              <a:effectLst/>
              <a:latin typeface="ISURegular"/>
            </a:endParaRPr>
          </a:p>
          <a:p>
            <a:r>
              <a:rPr lang="en-US" b="0" i="0" dirty="0">
                <a:solidFill>
                  <a:srgbClr val="000000"/>
                </a:solidFill>
                <a:effectLst/>
                <a:latin typeface="ISURegular"/>
              </a:rPr>
              <a:t>Woolard, C., &amp; Hunt, S. K. (2019). Incorporating political engagement in general education: An examination of the effects of participation in a political research action project on students’ perceived relevance, efficacy, political understanding, and political engagement skills. </a:t>
            </a:r>
            <a:r>
              <a:rPr lang="en-US" b="0" i="1" dirty="0">
                <a:solidFill>
                  <a:srgbClr val="000000"/>
                </a:solidFill>
                <a:effectLst/>
                <a:latin typeface="ISURegular"/>
              </a:rPr>
              <a:t>Journal of General Education</a:t>
            </a:r>
            <a:r>
              <a:rPr lang="en-US" b="0" i="0" dirty="0">
                <a:solidFill>
                  <a:srgbClr val="000000"/>
                </a:solidFill>
                <a:effectLst/>
                <a:latin typeface="ISURegular"/>
              </a:rPr>
              <a:t>, </a:t>
            </a:r>
            <a:r>
              <a:rPr lang="en-US" b="0" i="1" dirty="0">
                <a:solidFill>
                  <a:srgbClr val="000000"/>
                </a:solidFill>
                <a:effectLst/>
                <a:latin typeface="ISURegular"/>
              </a:rPr>
              <a:t>68</a:t>
            </a:r>
            <a:r>
              <a:rPr lang="en-US" b="0" i="0" dirty="0">
                <a:solidFill>
                  <a:srgbClr val="000000"/>
                </a:solidFill>
                <a:effectLst/>
                <a:latin typeface="ISURegular"/>
              </a:rPr>
              <a:t>, 54-74. doi:10.5325/jgeneeduc.68.1-2.0054</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8</a:t>
            </a:fld>
            <a:endParaRPr lang="en-US"/>
          </a:p>
        </p:txBody>
      </p:sp>
    </p:spTree>
    <p:extLst>
      <p:ext uri="{BB962C8B-B14F-4D97-AF65-F5344CB8AC3E}">
        <p14:creationId xmlns:p14="http://schemas.microsoft.com/office/powerpoint/2010/main" val="3601253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https://www.latimes.com/health/la-xpm-2011-may-28-la-sci-duh-20110529-story.html</a:t>
            </a:r>
          </a:p>
          <a:p>
            <a:endParaRPr lang="en-US" dirty="0"/>
          </a:p>
          <a:p>
            <a:r>
              <a:rPr lang="en-US" dirty="0"/>
              <a:t>https://www.npr.org/2011/08/23/139852035/shrimp-on-a-treadmill-the-politics-of-silly-studies</a:t>
            </a:r>
          </a:p>
          <a:p>
            <a:endParaRPr lang="en-US" dirty="0"/>
          </a:p>
          <a:p>
            <a:r>
              <a:rPr lang="en-US" dirty="0"/>
              <a:t>https://www.salon.com/2013/03/07/gun_control_reduces_gun_violence_and_other_studies_that_confirm_the_obvious/</a:t>
            </a:r>
          </a:p>
          <a:p>
            <a:endParaRPr lang="en-US" dirty="0"/>
          </a:p>
          <a:p>
            <a:r>
              <a:rPr lang="en-US" dirty="0"/>
              <a:t>https://www.npr.org/sections/health-shots/2014/01/10/261406721/half-a-drugs-power-comes-from-thinking-it-will-work/</a:t>
            </a:r>
          </a:p>
          <a:p>
            <a:endParaRPr lang="en-US" dirty="0"/>
          </a:p>
          <a:p>
            <a:r>
              <a:rPr lang="en-US" dirty="0"/>
              <a:t>https://www.scientificamerican.com/article/howcan-a-poll-of-only-100/</a:t>
            </a:r>
          </a:p>
          <a:p>
            <a:endParaRPr lang="en-US" dirty="0"/>
          </a:p>
          <a:p>
            <a:r>
              <a:rPr lang="en-US" dirty="0"/>
              <a:t>https://www.npr.org/2012/05/03/151860154/put-away-the-bell-curve-most-of-us-arent-average</a:t>
            </a:r>
          </a:p>
          <a:p>
            <a:endParaRPr lang="en-US" dirty="0"/>
          </a:p>
          <a:p>
            <a:r>
              <a:rPr lang="en-US" dirty="0"/>
              <a:t>https://www.scientificamerican.com/article/a-batter-for-a-batter/</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11</a:t>
            </a:fld>
            <a:endParaRPr lang="en-US"/>
          </a:p>
        </p:txBody>
      </p:sp>
    </p:spTree>
    <p:extLst>
      <p:ext uri="{BB962C8B-B14F-4D97-AF65-F5344CB8AC3E}">
        <p14:creationId xmlns:p14="http://schemas.microsoft.com/office/powerpoint/2010/main" val="281979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Hunt, S. K., &amp; Meyer, K. R. (under contract). </a:t>
            </a:r>
            <a:r>
              <a:rPr lang="en-US" sz="1800" i="1" dirty="0">
                <a:effectLst/>
                <a:latin typeface="Times New Roman" panose="02020603050405020304" pitchFamily="18" charset="0"/>
                <a:ea typeface="Times New Roman" panose="02020603050405020304" pitchFamily="18" charset="0"/>
              </a:rPr>
              <a:t>Theories for human communication: Advocating for social change.</a:t>
            </a:r>
            <a:r>
              <a:rPr lang="en-US" sz="1800" dirty="0">
                <a:effectLst/>
                <a:latin typeface="Times New Roman" panose="02020603050405020304" pitchFamily="18" charset="0"/>
                <a:ea typeface="Times New Roman" panose="02020603050405020304" pitchFamily="18" charset="0"/>
              </a:rPr>
              <a:t> Cognella.</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12</a:t>
            </a:fld>
            <a:endParaRPr lang="en-US"/>
          </a:p>
        </p:txBody>
      </p:sp>
    </p:spTree>
    <p:extLst>
      <p:ext uri="{BB962C8B-B14F-4D97-AF65-F5344CB8AC3E}">
        <p14:creationId xmlns:p14="http://schemas.microsoft.com/office/powerpoint/2010/main" val="184572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https://www.tandfonline.com/doi/full/10.1080/10410236.2017.1333561</a:t>
            </a:r>
          </a:p>
          <a:p>
            <a:endParaRPr lang="en-US" dirty="0"/>
          </a:p>
          <a:p>
            <a:pPr algn="l"/>
            <a:r>
              <a:rPr lang="en-US" b="0" i="0" dirty="0">
                <a:solidFill>
                  <a:srgbClr val="333333"/>
                </a:solidFill>
                <a:effectLst/>
                <a:latin typeface="Inter var"/>
              </a:rPr>
              <a:t>Sundstrom, B., Ferrara, M., </a:t>
            </a:r>
            <a:r>
              <a:rPr lang="en-US" b="0" i="0" dirty="0" err="1">
                <a:solidFill>
                  <a:srgbClr val="333333"/>
                </a:solidFill>
                <a:effectLst/>
                <a:latin typeface="Inter var"/>
              </a:rPr>
              <a:t>DeMaria</a:t>
            </a:r>
            <a:r>
              <a:rPr lang="en-US" b="0" i="0" dirty="0">
                <a:solidFill>
                  <a:srgbClr val="333333"/>
                </a:solidFill>
                <a:effectLst/>
                <a:latin typeface="Inter var"/>
              </a:rPr>
              <a:t>, A. L., Gabel, C., Booth, K., &amp; Cabot, J. (2017). It’s Your Place: Development and Evaluation of an Evidence-Based Bystander Intervention Campaign. Health Communication, 33(9), 1141–1150. https://doi.org/10.1080/10410236.2017.1333561 </a:t>
            </a:r>
          </a:p>
          <a:p>
            <a:pPr algn="l"/>
            <a:endParaRPr lang="en-US" b="0" i="0" dirty="0">
              <a:solidFill>
                <a:srgbClr val="333333"/>
              </a:solidFill>
              <a:effectLst/>
              <a:latin typeface="Inter var"/>
            </a:endParaRPr>
          </a:p>
        </p:txBody>
      </p:sp>
      <p:sp>
        <p:nvSpPr>
          <p:cNvPr id="4" name="Slide Number Placeholder 3"/>
          <p:cNvSpPr>
            <a:spLocks noGrp="1"/>
          </p:cNvSpPr>
          <p:nvPr>
            <p:ph type="sldNum" sz="quarter" idx="5"/>
          </p:nvPr>
        </p:nvSpPr>
        <p:spPr/>
        <p:txBody>
          <a:bodyPr/>
          <a:lstStyle/>
          <a:p>
            <a:fld id="{780644E0-F2A3-4374-A96B-98ABE4ACE311}" type="slidenum">
              <a:rPr lang="en-US" smtClean="0"/>
              <a:t>13</a:t>
            </a:fld>
            <a:endParaRPr lang="en-US"/>
          </a:p>
        </p:txBody>
      </p:sp>
    </p:spTree>
    <p:extLst>
      <p:ext uri="{BB962C8B-B14F-4D97-AF65-F5344CB8AC3E}">
        <p14:creationId xmlns:p14="http://schemas.microsoft.com/office/powerpoint/2010/main" val="276980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https://www.sciencedirect.com/science/article/pii/S0191886916302203?via%3Dihub</a:t>
            </a:r>
          </a:p>
          <a:p>
            <a:endParaRPr lang="en-US" dirty="0"/>
          </a:p>
          <a:p>
            <a:r>
              <a:rPr lang="en-US" dirty="0" err="1"/>
              <a:t>Timming</a:t>
            </a:r>
            <a:r>
              <a:rPr lang="en-US" dirty="0"/>
              <a:t>, A. R., &amp; Perrett, D. (2016). Trust and mixed signals: A study of religion, tattoos and cognitive dissonance. Personality and Individual Differences, 97, 234–238. https://doi.org/10.1016/j.paid.2016.03.067</a:t>
            </a:r>
          </a:p>
          <a:p>
            <a:endParaRPr lang="en-US" dirty="0"/>
          </a:p>
          <a:p>
            <a:r>
              <a:rPr lang="en-US" dirty="0"/>
              <a:t>https://www.inverse.com/mind-body/this-psychological-trick-could-get-people-to-follow-covid-protocols</a:t>
            </a:r>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14</a:t>
            </a:fld>
            <a:endParaRPr lang="en-US"/>
          </a:p>
        </p:txBody>
      </p:sp>
    </p:spTree>
    <p:extLst>
      <p:ext uri="{BB962C8B-B14F-4D97-AF65-F5344CB8AC3E}">
        <p14:creationId xmlns:p14="http://schemas.microsoft.com/office/powerpoint/2010/main" val="24641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Memes can help introduce the building blocks of quantitative research methods in a humorous manner. The examples shown illustrate experimental testing, Type I vs. Type II error, the 4 levels of data/measurement, spurious correlations, measurement issues, and how to read/(mis)interpret data.</a:t>
            </a:r>
          </a:p>
          <a:p>
            <a:endParaRPr lang="en-US" dirty="0"/>
          </a:p>
          <a:p>
            <a:r>
              <a:rPr lang="en-US" dirty="0"/>
              <a:t>https://www.huffpost.com/entry/coronavirus-testing-symptoms-doctor_n_5f43da82c5b6c00d03b1ffd9</a:t>
            </a:r>
          </a:p>
          <a:p>
            <a:endParaRPr lang="en-US" dirty="0"/>
          </a:p>
          <a:p>
            <a:r>
              <a:rPr lang="en-US" dirty="0"/>
              <a:t>https://www.youtube.com/watch?v=XOGcccCtLUg</a:t>
            </a:r>
          </a:p>
          <a:p>
            <a:endParaRPr lang="en-US" dirty="0"/>
          </a:p>
          <a:p>
            <a:r>
              <a:rPr lang="en-US" dirty="0"/>
              <a:t>https://www.science20.com/the_conversation/10_mistakes_we_all_make_when_interpreting_research-146227</a:t>
            </a:r>
          </a:p>
          <a:p>
            <a:endParaRPr lang="en-US" dirty="0"/>
          </a:p>
          <a:p>
            <a:r>
              <a:rPr lang="en-US" dirty="0"/>
              <a:t>https://www.salon.com/2021/01/29/why-is-science-so-polarizing-blame-the-way-we-talk-about-it_partner/</a:t>
            </a:r>
          </a:p>
          <a:p>
            <a:endParaRPr lang="en-US" dirty="0"/>
          </a:p>
          <a:p>
            <a:r>
              <a:rPr lang="en-US" dirty="0"/>
              <a:t>https://www.fastcompany.com/90560856/to-tell-the-real-story-data-journalist-mona-chalabi-draws-imperfect-lines</a:t>
            </a:r>
          </a:p>
          <a:p>
            <a:endParaRPr lang="en-US" dirty="0"/>
          </a:p>
          <a:p>
            <a:r>
              <a:rPr lang="en-US" dirty="0"/>
              <a:t>https://www.shefinds.com/collections/subway-tuna-nyt-lab-test-results/</a:t>
            </a:r>
          </a:p>
          <a:p>
            <a:endParaRPr lang="en-US" dirty="0"/>
          </a:p>
          <a:p>
            <a:r>
              <a:rPr lang="en-US" dirty="0"/>
              <a:t>https://www.psypost.org/conservative-ideology-is-a-robust-and-reliable-predictor-of-antiscientific-attitudes-in-the-united-states/</a:t>
            </a:r>
          </a:p>
          <a:p>
            <a:endParaRPr lang="en-US" dirty="0"/>
          </a:p>
          <a:p>
            <a:r>
              <a:rPr lang="en-US" dirty="0"/>
              <a:t>https://www.prevention.com/health/health-conditions/a38769630/false-positive-covid-test/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0644E0-F2A3-4374-A96B-98ABE4ACE311}" type="slidenum">
              <a:rPr lang="en-US" smtClean="0"/>
              <a:t>15</a:t>
            </a:fld>
            <a:endParaRPr lang="en-US"/>
          </a:p>
        </p:txBody>
      </p:sp>
    </p:spTree>
    <p:extLst>
      <p:ext uri="{BB962C8B-B14F-4D97-AF65-F5344CB8AC3E}">
        <p14:creationId xmlns:p14="http://schemas.microsoft.com/office/powerpoint/2010/main" val="179100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125195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220538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213189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BB75-EB08-4634-9C32-A2B89DF15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865A81-39AC-4415-AD17-0B2CA5E0B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1743C-CEFA-48D2-90C3-775101DCA133}"/>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8B4CB8EE-8D3D-431C-A2DF-D6D6964B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268F0-D007-40E3-BF54-3B48DB4B300D}"/>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877203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B74F-6DD6-45EE-AB3E-022D5FD9E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0B937-62EB-404F-B896-885B58D51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B5B57-8AEF-4156-BC46-D6731153247F}"/>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B25ADAED-0C01-423A-86D2-F54BA9387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8793B-B161-467E-9DA1-D5B8DEAE352F}"/>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55291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819-7DDF-437B-895F-AD8283B447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5FEE-F602-4A34-AEEA-C3E1ABFDC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F28134-4B4D-470D-8718-BDBB54C4798A}"/>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86883C9B-07CC-40D6-9D66-A5F2CAE1D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B55DD-98F9-49B1-9D49-5CCAD1962CF9}"/>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1323330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BB3B-8928-4DAC-8CF0-2DF94A951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5C959-8B91-4462-93BC-B6561D0D77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026E31-BFD6-4165-BEB1-FABF567327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70A0AC-C1C0-4E16-AA58-81B05FF3C0CA}"/>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a:extLst>
              <a:ext uri="{FF2B5EF4-FFF2-40B4-BE49-F238E27FC236}">
                <a16:creationId xmlns:a16="http://schemas.microsoft.com/office/drawing/2014/main" id="{9F7884E6-4398-412D-B7DC-9FDDE65A9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D0B5D-E1A2-4531-9EDF-2267370D4F9F}"/>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144299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2E4-B0A1-46C4-8BDB-EF98ADDBA8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92CD86-22E1-413F-A7E7-96B5A19D5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90764-A160-4FB2-8C07-313A112F3D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6144AE-9F18-4A35-AADF-E22D43C65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EC7771-F41F-47C4-9681-73C15F9DAA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7C507-6B6F-4C5A-B93F-2CB457CBF779}"/>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8" name="Footer Placeholder 7">
            <a:extLst>
              <a:ext uri="{FF2B5EF4-FFF2-40B4-BE49-F238E27FC236}">
                <a16:creationId xmlns:a16="http://schemas.microsoft.com/office/drawing/2014/main" id="{C070F78B-8F55-4E2A-BC6D-5172E6B7BF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A637E5-C485-4203-A235-4218B07E05C0}"/>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265735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8BCE-99AC-4A59-8DB5-581C9BC453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E086B-4AE4-4EC3-BEA6-1093B754716F}"/>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4" name="Footer Placeholder 3">
            <a:extLst>
              <a:ext uri="{FF2B5EF4-FFF2-40B4-BE49-F238E27FC236}">
                <a16:creationId xmlns:a16="http://schemas.microsoft.com/office/drawing/2014/main" id="{728AB232-6233-4315-840A-6F500491BC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F5F2AD-59E0-42D4-AB50-0C36AF2590BB}"/>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4026024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3764F-4FAC-4A12-A3B5-89C4511ECDC3}"/>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3" name="Footer Placeholder 2">
            <a:extLst>
              <a:ext uri="{FF2B5EF4-FFF2-40B4-BE49-F238E27FC236}">
                <a16:creationId xmlns:a16="http://schemas.microsoft.com/office/drawing/2014/main" id="{2E05A5DA-632A-4638-9DA4-1A5712FA0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A6DE98-E3A5-47B1-B8F6-B44398FB521B}"/>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853667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66CB-9F7E-4A01-8503-2A24C61A0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FFB29-245A-44FA-BC74-7DB11061D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417E48-5DCB-4BAC-BCD6-C7655D28A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944C0-7800-4200-BE0A-D7EAAB57EBC4}"/>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a:extLst>
              <a:ext uri="{FF2B5EF4-FFF2-40B4-BE49-F238E27FC236}">
                <a16:creationId xmlns:a16="http://schemas.microsoft.com/office/drawing/2014/main" id="{41E83394-637B-48B5-99A0-F61D29A4D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E4DAC-1176-46BB-96B8-CDC13959227D}"/>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283347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1968067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79A3-439E-4903-B1DA-1C66998BD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35534-262A-47FB-A542-BCB07A88F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471229-3A4A-4EC1-9A0D-1EED2E468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7E549-1BFC-4356-ACDA-4085881D91FD}"/>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a:extLst>
              <a:ext uri="{FF2B5EF4-FFF2-40B4-BE49-F238E27FC236}">
                <a16:creationId xmlns:a16="http://schemas.microsoft.com/office/drawing/2014/main" id="{1F1DDFAE-46D5-4DFE-A139-E339F0402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A91B9-AA04-4108-B48F-5CB5B504D002}"/>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747098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0B-6E5B-4327-8385-71B884C76F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86EA92-D912-43C7-A5AE-CAD824FD98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9A964-09DA-480C-87BF-A5CE11BF9558}"/>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51050BF6-C0BC-4F52-ACDA-868FE4BB7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592D1-E914-4DDB-AF49-5DC6DE39C8B9}"/>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72426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E714B-1139-4A3F-823B-E766DE1C10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F69A46-A43D-4824-8D06-61A12112F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06344-68A4-46BD-8C77-FA77C42764B3}"/>
              </a:ext>
            </a:extLst>
          </p:cNvPr>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A695D03E-57D0-45EB-A511-FBEE06FA4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E2D5E-E7B3-4F97-AC58-014A0D99B27F}"/>
              </a:ext>
            </a:extLst>
          </p:cNvPr>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71019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E4213-2660-40E5-AB7A-A1BD433C149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96966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426098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6E4213-2660-40E5-AB7A-A1BD433C149A}"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19367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6E4213-2660-40E5-AB7A-A1BD433C149A}"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95953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E4213-2660-40E5-AB7A-A1BD433C149A}"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221404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371318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E4213-2660-40E5-AB7A-A1BD433C149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A6F23-B19A-43E0-985C-F8B4B75B5BA1}" type="slidenum">
              <a:rPr lang="en-US" smtClean="0"/>
              <a:t>‹#›</a:t>
            </a:fld>
            <a:endParaRPr lang="en-US"/>
          </a:p>
        </p:txBody>
      </p:sp>
    </p:spTree>
    <p:extLst>
      <p:ext uri="{BB962C8B-B14F-4D97-AF65-F5344CB8AC3E}">
        <p14:creationId xmlns:p14="http://schemas.microsoft.com/office/powerpoint/2010/main" val="417383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E4213-2660-40E5-AB7A-A1BD433C149A}"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A6F23-B19A-43E0-985C-F8B4B75B5BA1}" type="slidenum">
              <a:rPr lang="en-US" smtClean="0"/>
              <a:t>‹#›</a:t>
            </a:fld>
            <a:endParaRPr lang="en-US"/>
          </a:p>
        </p:txBody>
      </p:sp>
    </p:spTree>
    <p:extLst>
      <p:ext uri="{BB962C8B-B14F-4D97-AF65-F5344CB8AC3E}">
        <p14:creationId xmlns:p14="http://schemas.microsoft.com/office/powerpoint/2010/main" val="1560056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0ED46-1E42-40E1-86C5-162A98A10A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DD9B78-5D7A-4C11-BB2A-5A2400362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91A79-EF2C-44DA-9E46-C1FDB5C63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E4213-2660-40E5-AB7A-A1BD433C149A}" type="datetimeFigureOut">
              <a:rPr lang="en-US" smtClean="0"/>
              <a:t>4/2/2024</a:t>
            </a:fld>
            <a:endParaRPr lang="en-US"/>
          </a:p>
        </p:txBody>
      </p:sp>
      <p:sp>
        <p:nvSpPr>
          <p:cNvPr id="5" name="Footer Placeholder 4">
            <a:extLst>
              <a:ext uri="{FF2B5EF4-FFF2-40B4-BE49-F238E27FC236}">
                <a16:creationId xmlns:a16="http://schemas.microsoft.com/office/drawing/2014/main" id="{0CAAC61D-FC89-468E-9F0E-1C7758A75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30D6D5-DAC9-4C1F-8AE4-9CE5D5E1F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A6F23-B19A-43E0-985C-F8B4B75B5BA1}" type="slidenum">
              <a:rPr lang="en-US" smtClean="0"/>
              <a:t>‹#›</a:t>
            </a:fld>
            <a:endParaRPr lang="en-US"/>
          </a:p>
        </p:txBody>
      </p:sp>
    </p:spTree>
    <p:extLst>
      <p:ext uri="{BB962C8B-B14F-4D97-AF65-F5344CB8AC3E}">
        <p14:creationId xmlns:p14="http://schemas.microsoft.com/office/powerpoint/2010/main" val="2881973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llinoisstateuniversity-my.sharepoint.com/personal/skhunt2_ilstu_edu/Documents/Engaged%20Persuasion/NCA%202021%20Short%20Course/Objectives%20and%20Agenda%20for%20NCA%202021%20Short%20Course.docx?web=1"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hyperlink" Target="https://theconversation.com/voters-are-starting-to-act-like-hard-core-sports-fans-with-dangerous-repercussions-for-democracy-153175"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getbadnews.com/"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hyperlink" Target="mailto:kmeyer@ilstu.edu" TargetMode="External"/><Relationship Id="rId5" Type="http://schemas.openxmlformats.org/officeDocument/2006/relationships/hyperlink" Target="mailto:skhunt2@ilstu.edu" TargetMode="Externa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EEE4FF-8F98-4796-9922-AACEDA8E4EDB}"/>
              </a:ext>
            </a:extLst>
          </p:cNvPr>
          <p:cNvSpPr>
            <a:spLocks noGrp="1"/>
          </p:cNvSpPr>
          <p:nvPr>
            <p:ph type="ctrTitle"/>
          </p:nvPr>
        </p:nvSpPr>
        <p:spPr>
          <a:xfrm>
            <a:off x="162535" y="201919"/>
            <a:ext cx="6503441" cy="845930"/>
          </a:xfrm>
        </p:spPr>
        <p:txBody>
          <a:bodyPr>
            <a:normAutofit/>
          </a:bodyPr>
          <a:lstStyle/>
          <a:p>
            <a:r>
              <a:rPr lang="en-US" sz="4400" b="1" dirty="0">
                <a:solidFill>
                  <a:schemeClr val="bg1"/>
                </a:solidFill>
                <a:latin typeface="Chiller" panose="04020404031007020602" pitchFamily="82" charset="0"/>
                <a:hlinkClick r:id="rId3">
                  <a:extLst>
                    <a:ext uri="{A12FA001-AC4F-418D-AE19-62706E023703}">
                      <ahyp:hlinkClr xmlns:ahyp="http://schemas.microsoft.com/office/drawing/2018/hyperlinkcolor" val="tx"/>
                    </a:ext>
                  </a:extLst>
                </a:hlinkClick>
              </a:rPr>
              <a:t>CSCA Short Course </a:t>
            </a:r>
            <a:r>
              <a:rPr lang="en-US" sz="4400" b="1" u="sng" dirty="0">
                <a:solidFill>
                  <a:schemeClr val="bg1"/>
                </a:solidFill>
                <a:latin typeface="Chiller" panose="04020404031007020602" pitchFamily="82" charset="0"/>
              </a:rPr>
              <a:t>- </a:t>
            </a:r>
            <a:r>
              <a:rPr lang="en-US" sz="4400" b="1" dirty="0">
                <a:solidFill>
                  <a:schemeClr val="bg1"/>
                </a:solidFill>
                <a:latin typeface="Chiller" panose="04020404031007020602" pitchFamily="82" charset="0"/>
                <a:hlinkClick r:id="rId3">
                  <a:extLst>
                    <a:ext uri="{A12FA001-AC4F-418D-AE19-62706E023703}">
                      <ahyp:hlinkClr xmlns:ahyp="http://schemas.microsoft.com/office/drawing/2018/hyperlinkcolor" val="tx"/>
                    </a:ext>
                  </a:extLst>
                </a:hlinkClick>
              </a:rPr>
              <a:t>Grand Rapids</a:t>
            </a:r>
          </a:p>
        </p:txBody>
      </p:sp>
      <p:pic>
        <p:nvPicPr>
          <p:cNvPr id="8" name="Picture 7" descr="A black and white logo&#10;&#10;Description automatically generated">
            <a:extLst>
              <a:ext uri="{FF2B5EF4-FFF2-40B4-BE49-F238E27FC236}">
                <a16:creationId xmlns:a16="http://schemas.microsoft.com/office/drawing/2014/main" id="{51B2F516-8676-11BD-9919-CD3E87B69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308" y="5797295"/>
            <a:ext cx="3526190" cy="889635"/>
          </a:xfrm>
          <a:prstGeom prst="rect">
            <a:avLst/>
          </a:prstGeom>
        </p:spPr>
      </p:pic>
    </p:spTree>
    <p:extLst>
      <p:ext uri="{BB962C8B-B14F-4D97-AF65-F5344CB8AC3E}">
        <p14:creationId xmlns:p14="http://schemas.microsoft.com/office/powerpoint/2010/main" val="163816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AB6BDD-DD62-4A79-B7F8-04CA5E49EA06}"/>
              </a:ext>
            </a:extLst>
          </p:cNvPr>
          <p:cNvPicPr>
            <a:picLocks noChangeAspect="1"/>
          </p:cNvPicPr>
          <p:nvPr/>
        </p:nvPicPr>
        <p:blipFill>
          <a:blip r:embed="rId2"/>
          <a:stretch>
            <a:fillRect/>
          </a:stretch>
        </p:blipFill>
        <p:spPr>
          <a:xfrm>
            <a:off x="1497769" y="0"/>
            <a:ext cx="9196461" cy="6858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2A05CAC7-B008-4227-B140-75A5E67E2F1F}"/>
              </a:ext>
            </a:extLst>
          </p:cNvPr>
          <p:cNvPicPr>
            <a:picLocks noChangeAspect="1"/>
          </p:cNvPicPr>
          <p:nvPr/>
        </p:nvPicPr>
        <p:blipFill>
          <a:blip r:embed="rId3"/>
          <a:stretch>
            <a:fillRect/>
          </a:stretch>
        </p:blipFill>
        <p:spPr>
          <a:xfrm>
            <a:off x="8810656" y="39756"/>
            <a:ext cx="3341588" cy="2249424"/>
          </a:xfrm>
          <a:prstGeom prst="rect">
            <a:avLst/>
          </a:prstGeom>
        </p:spPr>
      </p:pic>
      <p:pic>
        <p:nvPicPr>
          <p:cNvPr id="4" name="Picture 3">
            <a:extLst>
              <a:ext uri="{FF2B5EF4-FFF2-40B4-BE49-F238E27FC236}">
                <a16:creationId xmlns:a16="http://schemas.microsoft.com/office/drawing/2014/main" id="{B774D5DE-0451-4BFC-9A09-FABC1328E3E6}"/>
              </a:ext>
            </a:extLst>
          </p:cNvPr>
          <p:cNvPicPr>
            <a:picLocks noChangeAspect="1"/>
          </p:cNvPicPr>
          <p:nvPr/>
        </p:nvPicPr>
        <p:blipFill>
          <a:blip r:embed="rId4"/>
          <a:stretch>
            <a:fillRect/>
          </a:stretch>
        </p:blipFill>
        <p:spPr>
          <a:xfrm>
            <a:off x="39756" y="4491124"/>
            <a:ext cx="4137102" cy="2327120"/>
          </a:xfrm>
          <a:prstGeom prst="rect">
            <a:avLst/>
          </a:prstGeom>
        </p:spPr>
      </p:pic>
      <p:pic>
        <p:nvPicPr>
          <p:cNvPr id="5" name="Picture 4">
            <a:extLst>
              <a:ext uri="{FF2B5EF4-FFF2-40B4-BE49-F238E27FC236}">
                <a16:creationId xmlns:a16="http://schemas.microsoft.com/office/drawing/2014/main" id="{08782C28-C703-4909-8104-94365112AADB}"/>
              </a:ext>
            </a:extLst>
          </p:cNvPr>
          <p:cNvPicPr>
            <a:picLocks noChangeAspect="1"/>
          </p:cNvPicPr>
          <p:nvPr/>
        </p:nvPicPr>
        <p:blipFill>
          <a:blip r:embed="rId5"/>
          <a:stretch>
            <a:fillRect/>
          </a:stretch>
        </p:blipFill>
        <p:spPr>
          <a:xfrm>
            <a:off x="2951857" y="61224"/>
            <a:ext cx="4404712" cy="2117791"/>
          </a:xfrm>
          <a:prstGeom prst="rect">
            <a:avLst/>
          </a:prstGeom>
        </p:spPr>
      </p:pic>
      <p:pic>
        <p:nvPicPr>
          <p:cNvPr id="6" name="Picture 5">
            <a:extLst>
              <a:ext uri="{FF2B5EF4-FFF2-40B4-BE49-F238E27FC236}">
                <a16:creationId xmlns:a16="http://schemas.microsoft.com/office/drawing/2014/main" id="{F02CD810-0D5D-4FED-99B7-532EE046BE8E}"/>
              </a:ext>
            </a:extLst>
          </p:cNvPr>
          <p:cNvPicPr>
            <a:picLocks noChangeAspect="1"/>
          </p:cNvPicPr>
          <p:nvPr/>
        </p:nvPicPr>
        <p:blipFill rotWithShape="1">
          <a:blip r:embed="rId6"/>
          <a:srcRect l="10092" t="5805" r="12960" b="12048"/>
          <a:stretch/>
        </p:blipFill>
        <p:spPr>
          <a:xfrm>
            <a:off x="3765184" y="4491124"/>
            <a:ext cx="1869687" cy="199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564AF176-F1BB-4012-AF05-4A9883A182DA}"/>
              </a:ext>
            </a:extLst>
          </p:cNvPr>
          <p:cNvPicPr>
            <a:picLocks noChangeAspect="1"/>
          </p:cNvPicPr>
          <p:nvPr/>
        </p:nvPicPr>
        <p:blipFill>
          <a:blip r:embed="rId7"/>
          <a:stretch>
            <a:fillRect/>
          </a:stretch>
        </p:blipFill>
        <p:spPr>
          <a:xfrm>
            <a:off x="9034272" y="5269599"/>
            <a:ext cx="3157727" cy="1588401"/>
          </a:xfrm>
          <a:prstGeom prst="rect">
            <a:avLst/>
          </a:prstGeom>
          <a:ln>
            <a:noFill/>
          </a:ln>
          <a:effectLst>
            <a:softEdge rad="112500"/>
          </a:effectLst>
        </p:spPr>
      </p:pic>
      <p:pic>
        <p:nvPicPr>
          <p:cNvPr id="10" name="Picture 9">
            <a:extLst>
              <a:ext uri="{FF2B5EF4-FFF2-40B4-BE49-F238E27FC236}">
                <a16:creationId xmlns:a16="http://schemas.microsoft.com/office/drawing/2014/main" id="{6F2EB815-99F9-4EB5-B456-7412DAF29441}"/>
              </a:ext>
            </a:extLst>
          </p:cNvPr>
          <p:cNvPicPr>
            <a:picLocks noChangeAspect="1"/>
          </p:cNvPicPr>
          <p:nvPr/>
        </p:nvPicPr>
        <p:blipFill rotWithShape="1">
          <a:blip r:embed="rId8"/>
          <a:srcRect l="5481" r="7987" b="9201"/>
          <a:stretch/>
        </p:blipFill>
        <p:spPr>
          <a:xfrm>
            <a:off x="10613135" y="1930503"/>
            <a:ext cx="1408559" cy="18488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3785F6E5-C4E3-49F0-86F9-793841A6113A}"/>
              </a:ext>
            </a:extLst>
          </p:cNvPr>
          <p:cNvPicPr>
            <a:picLocks noChangeAspect="1"/>
          </p:cNvPicPr>
          <p:nvPr/>
        </p:nvPicPr>
        <p:blipFill>
          <a:blip r:embed="rId9"/>
          <a:stretch>
            <a:fillRect/>
          </a:stretch>
        </p:blipFill>
        <p:spPr>
          <a:xfrm>
            <a:off x="53008" y="53007"/>
            <a:ext cx="2276856" cy="2381271"/>
          </a:xfrm>
          <a:prstGeom prst="rect">
            <a:avLst/>
          </a:prstGeom>
        </p:spPr>
      </p:pic>
    </p:spTree>
    <p:extLst>
      <p:ext uri="{BB962C8B-B14F-4D97-AF65-F5344CB8AC3E}">
        <p14:creationId xmlns:p14="http://schemas.microsoft.com/office/powerpoint/2010/main" val="225737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668A-9BCE-4A99-8646-64F1AEB14C57}"/>
              </a:ext>
            </a:extLst>
          </p:cNvPr>
          <p:cNvSpPr>
            <a:spLocks noGrp="1"/>
          </p:cNvSpPr>
          <p:nvPr>
            <p:ph type="title"/>
          </p:nvPr>
        </p:nvSpPr>
        <p:spPr>
          <a:xfrm>
            <a:off x="8272124" y="365124"/>
            <a:ext cx="3688521" cy="6035675"/>
          </a:xfrm>
        </p:spPr>
        <p:txBody>
          <a:bodyPr>
            <a:normAutofit fontScale="90000"/>
          </a:bodyPr>
          <a:lstStyle/>
          <a:p>
            <a:pPr algn="ctr"/>
            <a:r>
              <a:rPr lang="en-US" sz="4000" dirty="0">
                <a:latin typeface="Chiller" panose="04020404031007020602" pitchFamily="82" charset="0"/>
              </a:rPr>
              <a:t>Use contemporary research studies, examples, activities, and assignments geared toward sparking student interest in: 1) applying persuasion analysis to current events, 2) exploring and applying theories, and 3) examining and utilizing research methods.</a:t>
            </a:r>
          </a:p>
        </p:txBody>
      </p:sp>
      <p:pic>
        <p:nvPicPr>
          <p:cNvPr id="4" name="Picture 3" descr="A person holding a sign&#10;&#10;Description automatically generated">
            <a:extLst>
              <a:ext uri="{FF2B5EF4-FFF2-40B4-BE49-F238E27FC236}">
                <a16:creationId xmlns:a16="http://schemas.microsoft.com/office/drawing/2014/main" id="{317DA0C4-325E-6EED-D146-015AD94D3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54" y="568152"/>
            <a:ext cx="8040771" cy="5629620"/>
          </a:xfrm>
          <a:prstGeom prst="rect">
            <a:avLst/>
          </a:prstGeom>
          <a:scene3d>
            <a:camera prst="orthographicFront"/>
            <a:lightRig rig="threePt" dir="t"/>
          </a:scene3d>
          <a:sp3d>
            <a:bevelT w="139700" h="139700" prst="divot"/>
          </a:sp3d>
        </p:spPr>
      </p:pic>
    </p:spTree>
    <p:extLst>
      <p:ext uri="{BB962C8B-B14F-4D97-AF65-F5344CB8AC3E}">
        <p14:creationId xmlns:p14="http://schemas.microsoft.com/office/powerpoint/2010/main" val="22912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B897-25DB-D222-FE2F-7E82DD548A27}"/>
              </a:ext>
            </a:extLst>
          </p:cNvPr>
          <p:cNvSpPr>
            <a:spLocks noGrp="1"/>
          </p:cNvSpPr>
          <p:nvPr>
            <p:ph type="title"/>
          </p:nvPr>
        </p:nvSpPr>
        <p:spPr/>
        <p:txBody>
          <a:bodyPr/>
          <a:lstStyle/>
          <a:p>
            <a:r>
              <a:rPr lang="en-US" dirty="0">
                <a:latin typeface="Chiller" panose="04020404031007020602" pitchFamily="82" charset="0"/>
              </a:rPr>
              <a:t>Theories we can use to address Post-Truth Era Problems</a:t>
            </a:r>
          </a:p>
        </p:txBody>
      </p:sp>
      <p:sp>
        <p:nvSpPr>
          <p:cNvPr id="3" name="Content Placeholder 2">
            <a:extLst>
              <a:ext uri="{FF2B5EF4-FFF2-40B4-BE49-F238E27FC236}">
                <a16:creationId xmlns:a16="http://schemas.microsoft.com/office/drawing/2014/main" id="{10FB0BD9-218E-BA21-DC2F-1DA9A54C63B9}"/>
              </a:ext>
            </a:extLst>
          </p:cNvPr>
          <p:cNvSpPr>
            <a:spLocks noGrp="1"/>
          </p:cNvSpPr>
          <p:nvPr>
            <p:ph sz="half" idx="1"/>
          </p:nvPr>
        </p:nvSpPr>
        <p:spPr/>
        <p:txBody>
          <a:bodyPr>
            <a:normAutofit lnSpcReduction="10000"/>
          </a:bodyPr>
          <a:lstStyle/>
          <a:p>
            <a:r>
              <a:rPr lang="en-US" dirty="0">
                <a:latin typeface="Chiller" panose="04020404031007020602" pitchFamily="82" charset="0"/>
              </a:rPr>
              <a:t>Theory of Information Laundering</a:t>
            </a:r>
          </a:p>
          <a:p>
            <a:r>
              <a:rPr lang="en-US" dirty="0">
                <a:latin typeface="Chiller" panose="04020404031007020602" pitchFamily="82" charset="0"/>
              </a:rPr>
              <a:t>Theory of Informative Fictions</a:t>
            </a:r>
          </a:p>
          <a:p>
            <a:r>
              <a:rPr lang="en-US" dirty="0">
                <a:latin typeface="Chiller" panose="04020404031007020602" pitchFamily="82" charset="0"/>
              </a:rPr>
              <a:t>Motivated Reasoning Theory</a:t>
            </a:r>
          </a:p>
          <a:p>
            <a:r>
              <a:rPr lang="en-US" dirty="0">
                <a:latin typeface="Chiller" panose="04020404031007020602" pitchFamily="82" charset="0"/>
              </a:rPr>
              <a:t>Deliberative Systems Theory</a:t>
            </a:r>
          </a:p>
          <a:p>
            <a:r>
              <a:rPr lang="en-US" dirty="0">
                <a:latin typeface="Chiller" panose="04020404031007020602" pitchFamily="82" charset="0"/>
              </a:rPr>
              <a:t>Interpersonal Deception Theory</a:t>
            </a:r>
          </a:p>
          <a:p>
            <a:r>
              <a:rPr lang="en-US" dirty="0">
                <a:latin typeface="Chiller" panose="04020404031007020602" pitchFamily="82" charset="0"/>
              </a:rPr>
              <a:t>Information Manipulation Theory (I &amp; II)</a:t>
            </a:r>
          </a:p>
          <a:p>
            <a:r>
              <a:rPr lang="en-US" dirty="0">
                <a:latin typeface="Chiller" panose="04020404031007020602" pitchFamily="82" charset="0"/>
              </a:rPr>
              <a:t>Truth Default Theory</a:t>
            </a:r>
          </a:p>
          <a:p>
            <a:r>
              <a:rPr lang="en-US" dirty="0">
                <a:latin typeface="Chiller" panose="04020404031007020602" pitchFamily="82" charset="0"/>
              </a:rPr>
              <a:t>Moral Conflict Theory</a:t>
            </a:r>
          </a:p>
        </p:txBody>
      </p:sp>
      <p:sp>
        <p:nvSpPr>
          <p:cNvPr id="4" name="Content Placeholder 3">
            <a:extLst>
              <a:ext uri="{FF2B5EF4-FFF2-40B4-BE49-F238E27FC236}">
                <a16:creationId xmlns:a16="http://schemas.microsoft.com/office/drawing/2014/main" id="{B8C276C3-0672-F590-D6C7-34C7375F305B}"/>
              </a:ext>
            </a:extLst>
          </p:cNvPr>
          <p:cNvSpPr>
            <a:spLocks noGrp="1"/>
          </p:cNvSpPr>
          <p:nvPr>
            <p:ph sz="half" idx="2"/>
          </p:nvPr>
        </p:nvSpPr>
        <p:spPr/>
        <p:txBody>
          <a:bodyPr>
            <a:normAutofit lnSpcReduction="10000"/>
          </a:bodyPr>
          <a:lstStyle/>
          <a:p>
            <a:r>
              <a:rPr lang="en-US" dirty="0">
                <a:latin typeface="Chiller" panose="04020404031007020602" pitchFamily="82" charset="0"/>
              </a:rPr>
              <a:t>Diffusion of Innovations Theory and Entertainment-Education</a:t>
            </a:r>
          </a:p>
          <a:p>
            <a:r>
              <a:rPr lang="en-US" dirty="0">
                <a:latin typeface="Chiller" panose="04020404031007020602" pitchFamily="82" charset="0"/>
              </a:rPr>
              <a:t>Inoculation Theory</a:t>
            </a:r>
          </a:p>
          <a:p>
            <a:r>
              <a:rPr lang="en-US" dirty="0">
                <a:latin typeface="Chiller" panose="04020404031007020602" pitchFamily="82" charset="0"/>
              </a:rPr>
              <a:t>Communication-Commitment Model</a:t>
            </a:r>
          </a:p>
          <a:p>
            <a:r>
              <a:rPr lang="en-US" dirty="0">
                <a:latin typeface="Chiller" panose="04020404031007020602" pitchFamily="82" charset="0"/>
              </a:rPr>
              <a:t>Communication Activism Research</a:t>
            </a:r>
          </a:p>
          <a:p>
            <a:r>
              <a:rPr lang="en-US" dirty="0">
                <a:latin typeface="Chiller" panose="04020404031007020602" pitchFamily="82" charset="0"/>
              </a:rPr>
              <a:t>Spiral of Silence Theory</a:t>
            </a:r>
          </a:p>
          <a:p>
            <a:r>
              <a:rPr lang="en-US" dirty="0">
                <a:latin typeface="Chiller" panose="04020404031007020602" pitchFamily="82" charset="0"/>
              </a:rPr>
              <a:t>Symbolic Convergence Theory</a:t>
            </a:r>
          </a:p>
          <a:p>
            <a:r>
              <a:rPr lang="en-US" dirty="0">
                <a:latin typeface="Chiller" panose="04020404031007020602" pitchFamily="82" charset="0"/>
              </a:rPr>
              <a:t>Social Judgment Theory</a:t>
            </a:r>
          </a:p>
          <a:p>
            <a:r>
              <a:rPr lang="en-US" dirty="0">
                <a:latin typeface="Chiller" panose="04020404031007020602" pitchFamily="82" charset="0"/>
              </a:rPr>
              <a:t>Attribution Theory</a:t>
            </a:r>
          </a:p>
        </p:txBody>
      </p:sp>
    </p:spTree>
    <p:extLst>
      <p:ext uri="{BB962C8B-B14F-4D97-AF65-F5344CB8AC3E}">
        <p14:creationId xmlns:p14="http://schemas.microsoft.com/office/powerpoint/2010/main" val="426003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08A7-A9F6-4A31-BDE5-CED4EE8DB84E}"/>
              </a:ext>
            </a:extLst>
          </p:cNvPr>
          <p:cNvSpPr>
            <a:spLocks noGrp="1"/>
          </p:cNvSpPr>
          <p:nvPr>
            <p:ph type="title"/>
          </p:nvPr>
        </p:nvSpPr>
        <p:spPr>
          <a:xfrm>
            <a:off x="8365699" y="1171161"/>
            <a:ext cx="3140766" cy="4515678"/>
          </a:xfrm>
          <a:custGeom>
            <a:avLst/>
            <a:gdLst>
              <a:gd name="connsiteX0" fmla="*/ 0 w 3140766"/>
              <a:gd name="connsiteY0" fmla="*/ 0 h 4515678"/>
              <a:gd name="connsiteX1" fmla="*/ 554869 w 3140766"/>
              <a:gd name="connsiteY1" fmla="*/ 0 h 4515678"/>
              <a:gd name="connsiteX2" fmla="*/ 1109737 w 3140766"/>
              <a:gd name="connsiteY2" fmla="*/ 0 h 4515678"/>
              <a:gd name="connsiteX3" fmla="*/ 1633198 w 3140766"/>
              <a:gd name="connsiteY3" fmla="*/ 0 h 4515678"/>
              <a:gd name="connsiteX4" fmla="*/ 2093844 w 3140766"/>
              <a:gd name="connsiteY4" fmla="*/ 0 h 4515678"/>
              <a:gd name="connsiteX5" fmla="*/ 2617305 w 3140766"/>
              <a:gd name="connsiteY5" fmla="*/ 0 h 4515678"/>
              <a:gd name="connsiteX6" fmla="*/ 3140766 w 3140766"/>
              <a:gd name="connsiteY6" fmla="*/ 0 h 4515678"/>
              <a:gd name="connsiteX7" fmla="*/ 3140766 w 3140766"/>
              <a:gd name="connsiteY7" fmla="*/ 474146 h 4515678"/>
              <a:gd name="connsiteX8" fmla="*/ 3140766 w 3140766"/>
              <a:gd name="connsiteY8" fmla="*/ 1128920 h 4515678"/>
              <a:gd name="connsiteX9" fmla="*/ 3140766 w 3140766"/>
              <a:gd name="connsiteY9" fmla="*/ 1738536 h 4515678"/>
              <a:gd name="connsiteX10" fmla="*/ 3140766 w 3140766"/>
              <a:gd name="connsiteY10" fmla="*/ 2257839 h 4515678"/>
              <a:gd name="connsiteX11" fmla="*/ 3140766 w 3140766"/>
              <a:gd name="connsiteY11" fmla="*/ 2867456 h 4515678"/>
              <a:gd name="connsiteX12" fmla="*/ 3140766 w 3140766"/>
              <a:gd name="connsiteY12" fmla="*/ 3477072 h 4515678"/>
              <a:gd name="connsiteX13" fmla="*/ 3140766 w 3140766"/>
              <a:gd name="connsiteY13" fmla="*/ 3996375 h 4515678"/>
              <a:gd name="connsiteX14" fmla="*/ 3140766 w 3140766"/>
              <a:gd name="connsiteY14" fmla="*/ 4515678 h 4515678"/>
              <a:gd name="connsiteX15" fmla="*/ 2585897 w 3140766"/>
              <a:gd name="connsiteY15" fmla="*/ 4515678 h 4515678"/>
              <a:gd name="connsiteX16" fmla="*/ 2125252 w 3140766"/>
              <a:gd name="connsiteY16" fmla="*/ 4515678 h 4515678"/>
              <a:gd name="connsiteX17" fmla="*/ 1633198 w 3140766"/>
              <a:gd name="connsiteY17" fmla="*/ 4515678 h 4515678"/>
              <a:gd name="connsiteX18" fmla="*/ 1078330 w 3140766"/>
              <a:gd name="connsiteY18" fmla="*/ 4515678 h 4515678"/>
              <a:gd name="connsiteX19" fmla="*/ 523461 w 3140766"/>
              <a:gd name="connsiteY19" fmla="*/ 4515678 h 4515678"/>
              <a:gd name="connsiteX20" fmla="*/ 0 w 3140766"/>
              <a:gd name="connsiteY20" fmla="*/ 4515678 h 4515678"/>
              <a:gd name="connsiteX21" fmla="*/ 0 w 3140766"/>
              <a:gd name="connsiteY21" fmla="*/ 3906061 h 4515678"/>
              <a:gd name="connsiteX22" fmla="*/ 0 w 3140766"/>
              <a:gd name="connsiteY22" fmla="*/ 3477072 h 4515678"/>
              <a:gd name="connsiteX23" fmla="*/ 0 w 3140766"/>
              <a:gd name="connsiteY23" fmla="*/ 3048083 h 4515678"/>
              <a:gd name="connsiteX24" fmla="*/ 0 w 3140766"/>
              <a:gd name="connsiteY24" fmla="*/ 2528780 h 4515678"/>
              <a:gd name="connsiteX25" fmla="*/ 0 w 3140766"/>
              <a:gd name="connsiteY25" fmla="*/ 1919163 h 4515678"/>
              <a:gd name="connsiteX26" fmla="*/ 0 w 3140766"/>
              <a:gd name="connsiteY26" fmla="*/ 1309547 h 4515678"/>
              <a:gd name="connsiteX27" fmla="*/ 0 w 3140766"/>
              <a:gd name="connsiteY27" fmla="*/ 835400 h 4515678"/>
              <a:gd name="connsiteX28" fmla="*/ 0 w 3140766"/>
              <a:gd name="connsiteY28" fmla="*/ 0 h 451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40766" h="4515678" fill="none" extrusionOk="0">
                <a:moveTo>
                  <a:pt x="0" y="0"/>
                </a:moveTo>
                <a:cubicBezTo>
                  <a:pt x="161991" y="-35132"/>
                  <a:pt x="391458" y="13953"/>
                  <a:pt x="554869" y="0"/>
                </a:cubicBezTo>
                <a:cubicBezTo>
                  <a:pt x="718280" y="-13953"/>
                  <a:pt x="927474" y="50318"/>
                  <a:pt x="1109737" y="0"/>
                </a:cubicBezTo>
                <a:cubicBezTo>
                  <a:pt x="1292000" y="-50318"/>
                  <a:pt x="1450792" y="11851"/>
                  <a:pt x="1633198" y="0"/>
                </a:cubicBezTo>
                <a:cubicBezTo>
                  <a:pt x="1815604" y="-11851"/>
                  <a:pt x="1961850" y="40320"/>
                  <a:pt x="2093844" y="0"/>
                </a:cubicBezTo>
                <a:cubicBezTo>
                  <a:pt x="2225838" y="-40320"/>
                  <a:pt x="2368218" y="14025"/>
                  <a:pt x="2617305" y="0"/>
                </a:cubicBezTo>
                <a:cubicBezTo>
                  <a:pt x="2866392" y="-14025"/>
                  <a:pt x="2947659" y="22246"/>
                  <a:pt x="3140766" y="0"/>
                </a:cubicBezTo>
                <a:cubicBezTo>
                  <a:pt x="3176203" y="163630"/>
                  <a:pt x="3099126" y="280026"/>
                  <a:pt x="3140766" y="474146"/>
                </a:cubicBezTo>
                <a:cubicBezTo>
                  <a:pt x="3182406" y="668266"/>
                  <a:pt x="3118879" y="850242"/>
                  <a:pt x="3140766" y="1128920"/>
                </a:cubicBezTo>
                <a:cubicBezTo>
                  <a:pt x="3162653" y="1407598"/>
                  <a:pt x="3078419" y="1588300"/>
                  <a:pt x="3140766" y="1738536"/>
                </a:cubicBezTo>
                <a:cubicBezTo>
                  <a:pt x="3203113" y="1888772"/>
                  <a:pt x="3113793" y="2039813"/>
                  <a:pt x="3140766" y="2257839"/>
                </a:cubicBezTo>
                <a:cubicBezTo>
                  <a:pt x="3167739" y="2475865"/>
                  <a:pt x="3082287" y="2661688"/>
                  <a:pt x="3140766" y="2867456"/>
                </a:cubicBezTo>
                <a:cubicBezTo>
                  <a:pt x="3199245" y="3073224"/>
                  <a:pt x="3114197" y="3208896"/>
                  <a:pt x="3140766" y="3477072"/>
                </a:cubicBezTo>
                <a:cubicBezTo>
                  <a:pt x="3167335" y="3745248"/>
                  <a:pt x="3110929" y="3855546"/>
                  <a:pt x="3140766" y="3996375"/>
                </a:cubicBezTo>
                <a:cubicBezTo>
                  <a:pt x="3170603" y="4137204"/>
                  <a:pt x="3112803" y="4330671"/>
                  <a:pt x="3140766" y="4515678"/>
                </a:cubicBezTo>
                <a:cubicBezTo>
                  <a:pt x="2940332" y="4541965"/>
                  <a:pt x="2706666" y="4509196"/>
                  <a:pt x="2585897" y="4515678"/>
                </a:cubicBezTo>
                <a:cubicBezTo>
                  <a:pt x="2465128" y="4522160"/>
                  <a:pt x="2338449" y="4512870"/>
                  <a:pt x="2125252" y="4515678"/>
                </a:cubicBezTo>
                <a:cubicBezTo>
                  <a:pt x="1912055" y="4518486"/>
                  <a:pt x="1756299" y="4471306"/>
                  <a:pt x="1633198" y="4515678"/>
                </a:cubicBezTo>
                <a:cubicBezTo>
                  <a:pt x="1510097" y="4560050"/>
                  <a:pt x="1300452" y="4468739"/>
                  <a:pt x="1078330" y="4515678"/>
                </a:cubicBezTo>
                <a:cubicBezTo>
                  <a:pt x="856208" y="4562617"/>
                  <a:pt x="648356" y="4486923"/>
                  <a:pt x="523461" y="4515678"/>
                </a:cubicBezTo>
                <a:cubicBezTo>
                  <a:pt x="398566" y="4544433"/>
                  <a:pt x="171912" y="4464699"/>
                  <a:pt x="0" y="4515678"/>
                </a:cubicBezTo>
                <a:cubicBezTo>
                  <a:pt x="-5642" y="4391789"/>
                  <a:pt x="22598" y="4040245"/>
                  <a:pt x="0" y="3906061"/>
                </a:cubicBezTo>
                <a:cubicBezTo>
                  <a:pt x="-22598" y="3771877"/>
                  <a:pt x="51222" y="3648892"/>
                  <a:pt x="0" y="3477072"/>
                </a:cubicBezTo>
                <a:cubicBezTo>
                  <a:pt x="-51222" y="3305252"/>
                  <a:pt x="16489" y="3229435"/>
                  <a:pt x="0" y="3048083"/>
                </a:cubicBezTo>
                <a:cubicBezTo>
                  <a:pt x="-16489" y="2866731"/>
                  <a:pt x="36657" y="2658738"/>
                  <a:pt x="0" y="2528780"/>
                </a:cubicBezTo>
                <a:cubicBezTo>
                  <a:pt x="-36657" y="2398822"/>
                  <a:pt x="52498" y="2056040"/>
                  <a:pt x="0" y="1919163"/>
                </a:cubicBezTo>
                <a:cubicBezTo>
                  <a:pt x="-52498" y="1782286"/>
                  <a:pt x="22948" y="1479676"/>
                  <a:pt x="0" y="1309547"/>
                </a:cubicBezTo>
                <a:cubicBezTo>
                  <a:pt x="-22948" y="1139418"/>
                  <a:pt x="26685" y="983236"/>
                  <a:pt x="0" y="835400"/>
                </a:cubicBezTo>
                <a:cubicBezTo>
                  <a:pt x="-26685" y="687564"/>
                  <a:pt x="65538" y="325463"/>
                  <a:pt x="0" y="0"/>
                </a:cubicBezTo>
                <a:close/>
              </a:path>
              <a:path w="3140766" h="4515678" stroke="0" extrusionOk="0">
                <a:moveTo>
                  <a:pt x="0" y="0"/>
                </a:moveTo>
                <a:cubicBezTo>
                  <a:pt x="269809" y="-3525"/>
                  <a:pt x="325821" y="6219"/>
                  <a:pt x="554869" y="0"/>
                </a:cubicBezTo>
                <a:cubicBezTo>
                  <a:pt x="783917" y="-6219"/>
                  <a:pt x="872529" y="23708"/>
                  <a:pt x="984107" y="0"/>
                </a:cubicBezTo>
                <a:cubicBezTo>
                  <a:pt x="1095685" y="-23708"/>
                  <a:pt x="1279108" y="43285"/>
                  <a:pt x="1444752" y="0"/>
                </a:cubicBezTo>
                <a:cubicBezTo>
                  <a:pt x="1610397" y="-43285"/>
                  <a:pt x="1732199" y="48175"/>
                  <a:pt x="1873990" y="0"/>
                </a:cubicBezTo>
                <a:cubicBezTo>
                  <a:pt x="2015781" y="-48175"/>
                  <a:pt x="2214993" y="27788"/>
                  <a:pt x="2303228" y="0"/>
                </a:cubicBezTo>
                <a:cubicBezTo>
                  <a:pt x="2391463" y="-27788"/>
                  <a:pt x="2834312" y="16741"/>
                  <a:pt x="3140766" y="0"/>
                </a:cubicBezTo>
                <a:cubicBezTo>
                  <a:pt x="3154626" y="121848"/>
                  <a:pt x="3085044" y="437172"/>
                  <a:pt x="3140766" y="564460"/>
                </a:cubicBezTo>
                <a:cubicBezTo>
                  <a:pt x="3196488" y="691748"/>
                  <a:pt x="3134887" y="856777"/>
                  <a:pt x="3140766" y="1128920"/>
                </a:cubicBezTo>
                <a:cubicBezTo>
                  <a:pt x="3146645" y="1401063"/>
                  <a:pt x="3091632" y="1415772"/>
                  <a:pt x="3140766" y="1648222"/>
                </a:cubicBezTo>
                <a:cubicBezTo>
                  <a:pt x="3189900" y="1880672"/>
                  <a:pt x="3116047" y="1899331"/>
                  <a:pt x="3140766" y="2077212"/>
                </a:cubicBezTo>
                <a:cubicBezTo>
                  <a:pt x="3165485" y="2255093"/>
                  <a:pt x="3131655" y="2388543"/>
                  <a:pt x="3140766" y="2506201"/>
                </a:cubicBezTo>
                <a:cubicBezTo>
                  <a:pt x="3149877" y="2623859"/>
                  <a:pt x="3081291" y="2930780"/>
                  <a:pt x="3140766" y="3115818"/>
                </a:cubicBezTo>
                <a:cubicBezTo>
                  <a:pt x="3200241" y="3300856"/>
                  <a:pt x="3105501" y="3377233"/>
                  <a:pt x="3140766" y="3544807"/>
                </a:cubicBezTo>
                <a:cubicBezTo>
                  <a:pt x="3176031" y="3712381"/>
                  <a:pt x="3139419" y="3849158"/>
                  <a:pt x="3140766" y="3973797"/>
                </a:cubicBezTo>
                <a:cubicBezTo>
                  <a:pt x="3142113" y="4098436"/>
                  <a:pt x="3137700" y="4258980"/>
                  <a:pt x="3140766" y="4515678"/>
                </a:cubicBezTo>
                <a:cubicBezTo>
                  <a:pt x="3025196" y="4546033"/>
                  <a:pt x="2908408" y="4501407"/>
                  <a:pt x="2711528" y="4515678"/>
                </a:cubicBezTo>
                <a:cubicBezTo>
                  <a:pt x="2514648" y="4529949"/>
                  <a:pt x="2366256" y="4486207"/>
                  <a:pt x="2219475" y="4515678"/>
                </a:cubicBezTo>
                <a:cubicBezTo>
                  <a:pt x="2072694" y="4545149"/>
                  <a:pt x="1866858" y="4471086"/>
                  <a:pt x="1696014" y="4515678"/>
                </a:cubicBezTo>
                <a:cubicBezTo>
                  <a:pt x="1525170" y="4560270"/>
                  <a:pt x="1416566" y="4500492"/>
                  <a:pt x="1141145" y="4515678"/>
                </a:cubicBezTo>
                <a:cubicBezTo>
                  <a:pt x="865724" y="4530864"/>
                  <a:pt x="808530" y="4512195"/>
                  <a:pt x="617684" y="4515678"/>
                </a:cubicBezTo>
                <a:cubicBezTo>
                  <a:pt x="426838" y="4519161"/>
                  <a:pt x="218915" y="4476373"/>
                  <a:pt x="0" y="4515678"/>
                </a:cubicBezTo>
                <a:cubicBezTo>
                  <a:pt x="-11374" y="4370091"/>
                  <a:pt x="19927" y="4120612"/>
                  <a:pt x="0" y="3996375"/>
                </a:cubicBezTo>
                <a:cubicBezTo>
                  <a:pt x="-19927" y="3872138"/>
                  <a:pt x="5321" y="3671266"/>
                  <a:pt x="0" y="3431915"/>
                </a:cubicBezTo>
                <a:cubicBezTo>
                  <a:pt x="-5321" y="3192564"/>
                  <a:pt x="43380" y="2984774"/>
                  <a:pt x="0" y="2777142"/>
                </a:cubicBezTo>
                <a:cubicBezTo>
                  <a:pt x="-43380" y="2569510"/>
                  <a:pt x="31590" y="2418495"/>
                  <a:pt x="0" y="2212682"/>
                </a:cubicBezTo>
                <a:cubicBezTo>
                  <a:pt x="-31590" y="2006869"/>
                  <a:pt x="30058" y="1790529"/>
                  <a:pt x="0" y="1557909"/>
                </a:cubicBezTo>
                <a:cubicBezTo>
                  <a:pt x="-30058" y="1325289"/>
                  <a:pt x="1141" y="1244181"/>
                  <a:pt x="0" y="1038606"/>
                </a:cubicBezTo>
                <a:cubicBezTo>
                  <a:pt x="-1141" y="833031"/>
                  <a:pt x="38037" y="469920"/>
                  <a:pt x="0" y="0"/>
                </a:cubicBezTo>
                <a:close/>
              </a:path>
            </a:pathLst>
          </a:custGeom>
          <a:ln>
            <a:solidFill>
              <a:schemeClr val="tx1"/>
            </a:solidFill>
            <a:extLst>
              <a:ext uri="{C807C97D-BFC1-408E-A445-0C87EB9F89A2}">
                <ask:lineSketchStyleProps xmlns:ask="http://schemas.microsoft.com/office/drawing/2018/sketchyshapes" sd="1534776498">
                  <ask:type>
                    <ask:lineSketchScribble/>
                  </ask:type>
                </ask:lineSketchStyleProps>
              </a:ext>
            </a:extLst>
          </a:ln>
        </p:spPr>
        <p:txBody>
          <a:bodyPr>
            <a:noAutofit/>
          </a:bodyPr>
          <a:lstStyle/>
          <a:p>
            <a:pPr algn="l"/>
            <a:r>
              <a:rPr lang="en-US" sz="2800" b="0" i="0" u="none" strike="noStrike" baseline="0" dirty="0">
                <a:latin typeface="Chiller" panose="04020404031007020602" pitchFamily="82" charset="0"/>
              </a:rPr>
              <a:t>The </a:t>
            </a:r>
            <a:r>
              <a:rPr lang="en-US" sz="2800" b="0" i="1" u="none" strike="noStrike" baseline="0" dirty="0">
                <a:latin typeface="Chiller" panose="04020404031007020602" pitchFamily="82" charset="0"/>
              </a:rPr>
              <a:t>It’s Your Place </a:t>
            </a:r>
            <a:r>
              <a:rPr lang="en-US" sz="2800" b="0" i="0" u="none" strike="noStrike" baseline="0" dirty="0">
                <a:latin typeface="Chiller" panose="04020404031007020602" pitchFamily="82" charset="0"/>
              </a:rPr>
              <a:t>campaign (Sundstrom et al., 2018) examined how new media platforms could influence behavioral intentions of college students to intervene when they see sexual assault; an example of the Theory of Planned Behavior.</a:t>
            </a:r>
            <a:endParaRPr lang="en-US" sz="2800" dirty="0">
              <a:latin typeface="Chiller" panose="04020404031007020602" pitchFamily="82" charset="0"/>
            </a:endParaRPr>
          </a:p>
        </p:txBody>
      </p:sp>
      <p:pic>
        <p:nvPicPr>
          <p:cNvPr id="4" name="Picture 3" descr="A picture containing text, newspaper&#10;&#10;Description automatically generated">
            <a:extLst>
              <a:ext uri="{FF2B5EF4-FFF2-40B4-BE49-F238E27FC236}">
                <a16:creationId xmlns:a16="http://schemas.microsoft.com/office/drawing/2014/main" id="{D28B4344-D007-409A-AC4B-5317B5541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061" y="0"/>
            <a:ext cx="6064785" cy="6858000"/>
          </a:xfrm>
          <a:prstGeom prst="rect">
            <a:avLst/>
          </a:prstGeom>
          <a:effectLst>
            <a:glow rad="63500">
              <a:schemeClr val="accent5">
                <a:satMod val="175000"/>
                <a:alpha val="40000"/>
              </a:schemeClr>
            </a:glow>
          </a:effectLst>
        </p:spPr>
      </p:pic>
    </p:spTree>
    <p:extLst>
      <p:ext uri="{BB962C8B-B14F-4D97-AF65-F5344CB8AC3E}">
        <p14:creationId xmlns:p14="http://schemas.microsoft.com/office/powerpoint/2010/main" val="133591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B768-4EF8-4A9C-8F29-350533E43568}"/>
              </a:ext>
            </a:extLst>
          </p:cNvPr>
          <p:cNvSpPr>
            <a:spLocks noGrp="1"/>
          </p:cNvSpPr>
          <p:nvPr>
            <p:ph type="title"/>
          </p:nvPr>
        </p:nvSpPr>
        <p:spPr>
          <a:xfrm>
            <a:off x="838200" y="576470"/>
            <a:ext cx="10515600" cy="1325563"/>
          </a:xfrm>
        </p:spPr>
        <p:txBody>
          <a:bodyPr/>
          <a:lstStyle/>
          <a:p>
            <a:r>
              <a:rPr lang="en-US" dirty="0" err="1">
                <a:latin typeface="Chiller" panose="04020404031007020602" pitchFamily="82" charset="0"/>
              </a:rPr>
              <a:t>Timming</a:t>
            </a:r>
            <a:r>
              <a:rPr lang="en-US" dirty="0">
                <a:latin typeface="Chiller" panose="04020404031007020602" pitchFamily="82" charset="0"/>
              </a:rPr>
              <a:t> &amp; Perrett’s (2016) study on mixed signals creating Cognitive Dissonance…</a:t>
            </a:r>
          </a:p>
        </p:txBody>
      </p:sp>
      <p:pic>
        <p:nvPicPr>
          <p:cNvPr id="4" name="Picture 3" descr="A collage of a person&#10;&#10;Description automatically generated with medium confidence">
            <a:extLst>
              <a:ext uri="{FF2B5EF4-FFF2-40B4-BE49-F238E27FC236}">
                <a16:creationId xmlns:a16="http://schemas.microsoft.com/office/drawing/2014/main" id="{26D7215B-D587-4E51-A6FB-590063C53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41" y="2422400"/>
            <a:ext cx="8418718" cy="3859130"/>
          </a:xfrm>
          <a:prstGeom prst="rect">
            <a:avLst/>
          </a:prstGeom>
          <a:scene3d>
            <a:camera prst="orthographicFront"/>
            <a:lightRig rig="threePt" dir="t"/>
          </a:scene3d>
          <a:sp3d>
            <a:bevelT/>
          </a:sp3d>
        </p:spPr>
      </p:pic>
    </p:spTree>
    <p:extLst>
      <p:ext uri="{BB962C8B-B14F-4D97-AF65-F5344CB8AC3E}">
        <p14:creationId xmlns:p14="http://schemas.microsoft.com/office/powerpoint/2010/main" val="165883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llage of a child and a car&#10;&#10;Description automatically generated">
            <a:extLst>
              <a:ext uri="{FF2B5EF4-FFF2-40B4-BE49-F238E27FC236}">
                <a16:creationId xmlns:a16="http://schemas.microsoft.com/office/drawing/2014/main" id="{290F34F6-568C-3FC0-9048-8390BAEBE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05" y="2355269"/>
            <a:ext cx="4324088" cy="4317926"/>
          </a:xfrm>
          <a:prstGeom prst="rect">
            <a:avLst/>
          </a:prstGeom>
        </p:spPr>
      </p:pic>
      <p:pic>
        <p:nvPicPr>
          <p:cNvPr id="4" name="Picture 3" descr="A diagram of a person with red and blue icons&#10;&#10;Description automatically generated">
            <a:extLst>
              <a:ext uri="{FF2B5EF4-FFF2-40B4-BE49-F238E27FC236}">
                <a16:creationId xmlns:a16="http://schemas.microsoft.com/office/drawing/2014/main" id="{B7C7F96B-A73A-4663-6BF6-FC75690E2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6" y="70435"/>
            <a:ext cx="5808663" cy="1894761"/>
          </a:xfrm>
          <a:prstGeom prst="rect">
            <a:avLst/>
          </a:prstGeom>
        </p:spPr>
      </p:pic>
      <p:pic>
        <p:nvPicPr>
          <p:cNvPr id="12" name="Picture 11" descr="A graph with a line graph and a red line&#10;&#10;Description automatically generated">
            <a:extLst>
              <a:ext uri="{FF2B5EF4-FFF2-40B4-BE49-F238E27FC236}">
                <a16:creationId xmlns:a16="http://schemas.microsoft.com/office/drawing/2014/main" id="{05971F27-E799-702E-98F4-CE86EFA1B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752" y="4595075"/>
            <a:ext cx="4987783" cy="222488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C4E99F5-7393-1175-A7EB-34B0A29F3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6718" y="2035630"/>
            <a:ext cx="2459119" cy="4751936"/>
          </a:xfrm>
          <a:prstGeom prst="rect">
            <a:avLst/>
          </a:prstGeom>
        </p:spPr>
      </p:pic>
      <p:sp>
        <p:nvSpPr>
          <p:cNvPr id="2" name="Title 1">
            <a:extLst>
              <a:ext uri="{FF2B5EF4-FFF2-40B4-BE49-F238E27FC236}">
                <a16:creationId xmlns:a16="http://schemas.microsoft.com/office/drawing/2014/main" id="{D199CBC3-B3B2-F619-0A79-5F656F137F82}"/>
              </a:ext>
            </a:extLst>
          </p:cNvPr>
          <p:cNvSpPr>
            <a:spLocks noGrp="1"/>
          </p:cNvSpPr>
          <p:nvPr>
            <p:ph type="title"/>
          </p:nvPr>
        </p:nvSpPr>
        <p:spPr>
          <a:xfrm>
            <a:off x="838200" y="365760"/>
            <a:ext cx="4776216" cy="1399032"/>
          </a:xfrm>
        </p:spPr>
        <p:txBody>
          <a:bodyPr anchor="ctr">
            <a:normAutofit fontScale="90000"/>
          </a:bodyPr>
          <a:lstStyle/>
          <a:p>
            <a:r>
              <a:rPr lang="en-US" sz="5200" dirty="0">
                <a:latin typeface="Chiller" panose="04020404031007020602" pitchFamily="82" charset="0"/>
              </a:rPr>
              <a:t>Illustrating Quantitative Methods with Memes</a:t>
            </a:r>
          </a:p>
        </p:txBody>
      </p:sp>
      <p:pic>
        <p:nvPicPr>
          <p:cNvPr id="14" name="Picture 13" descr="A group of people with a vaccine&#10;&#10;Description automatically generated">
            <a:extLst>
              <a:ext uri="{FF2B5EF4-FFF2-40B4-BE49-F238E27FC236}">
                <a16:creationId xmlns:a16="http://schemas.microsoft.com/office/drawing/2014/main" id="{95EE5882-46E7-2A48-11F9-39F1EC077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1146" y="2181294"/>
            <a:ext cx="2394901" cy="2392009"/>
          </a:xfrm>
          <a:prstGeom prst="rect">
            <a:avLst/>
          </a:prstGeom>
        </p:spPr>
      </p:pic>
      <p:pic>
        <p:nvPicPr>
          <p:cNvPr id="16" name="Picture 15" descr="A person lying on a box&#10;&#10;Description automatically generated">
            <a:extLst>
              <a:ext uri="{FF2B5EF4-FFF2-40B4-BE49-F238E27FC236}">
                <a16:creationId xmlns:a16="http://schemas.microsoft.com/office/drawing/2014/main" id="{EF7FD30A-8EDB-0B28-8C71-B07250C8FE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9752" y="2181295"/>
            <a:ext cx="2395413" cy="2375738"/>
          </a:xfrm>
          <a:prstGeom prst="rect">
            <a:avLst/>
          </a:prstGeom>
        </p:spPr>
      </p:pic>
    </p:spTree>
    <p:extLst>
      <p:ext uri="{BB962C8B-B14F-4D97-AF65-F5344CB8AC3E}">
        <p14:creationId xmlns:p14="http://schemas.microsoft.com/office/powerpoint/2010/main" val="424841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F0D2-91D5-460A-A6FF-A2D402EB952F}"/>
              </a:ext>
            </a:extLst>
          </p:cNvPr>
          <p:cNvSpPr>
            <a:spLocks noGrp="1"/>
          </p:cNvSpPr>
          <p:nvPr>
            <p:ph type="title"/>
          </p:nvPr>
        </p:nvSpPr>
        <p:spPr/>
        <p:txBody>
          <a:bodyPr/>
          <a:lstStyle/>
          <a:p>
            <a:r>
              <a:rPr lang="en-US" dirty="0">
                <a:latin typeface="Chiller" panose="04020404031007020602" pitchFamily="82" charset="0"/>
              </a:rPr>
              <a:t>(Re)Defining Persuasion:</a:t>
            </a:r>
          </a:p>
        </p:txBody>
      </p:sp>
      <p:sp>
        <p:nvSpPr>
          <p:cNvPr id="3" name="Content Placeholder 2">
            <a:extLst>
              <a:ext uri="{FF2B5EF4-FFF2-40B4-BE49-F238E27FC236}">
                <a16:creationId xmlns:a16="http://schemas.microsoft.com/office/drawing/2014/main" id="{17DD7312-51FA-4909-A1C4-DEACB8B0445D}"/>
              </a:ext>
            </a:extLst>
          </p:cNvPr>
          <p:cNvSpPr>
            <a:spLocks noGrp="1"/>
          </p:cNvSpPr>
          <p:nvPr>
            <p:ph idx="1"/>
          </p:nvPr>
        </p:nvSpPr>
        <p:spPr>
          <a:xfrm>
            <a:off x="838200" y="1825624"/>
            <a:ext cx="7126357" cy="4797149"/>
          </a:xfrm>
        </p:spPr>
        <p:txBody>
          <a:bodyPr>
            <a:normAutofit/>
          </a:bodyPr>
          <a:lstStyle/>
          <a:p>
            <a:r>
              <a:rPr lang="en-US" sz="2800" dirty="0">
                <a:latin typeface="Chiller" panose="04020404031007020602" pitchFamily="82" charset="0"/>
              </a:rPr>
              <a:t>Persuasive communication is the process of employing symbolic communication to create, alter, reinforce, or extinguish and audience’s attitudes, values, beliefs, or behaviors in a given situation.</a:t>
            </a:r>
          </a:p>
          <a:p>
            <a:r>
              <a:rPr lang="en-US" dirty="0">
                <a:latin typeface="Chiller" panose="04020404031007020602" pitchFamily="82" charset="0"/>
              </a:rPr>
              <a:t>Influence attempts need to be </a:t>
            </a:r>
            <a:r>
              <a:rPr lang="en-US" u="sng" dirty="0">
                <a:latin typeface="Chiller" panose="04020404031007020602" pitchFamily="82" charset="0"/>
              </a:rPr>
              <a:t>ethical</a:t>
            </a:r>
            <a:r>
              <a:rPr lang="en-US" dirty="0">
                <a:latin typeface="Chiller" panose="04020404031007020602" pitchFamily="82" charset="0"/>
              </a:rPr>
              <a:t>.</a:t>
            </a:r>
          </a:p>
          <a:p>
            <a:r>
              <a:rPr lang="en-US" u="sng" dirty="0">
                <a:latin typeface="Chiller" panose="04020404031007020602" pitchFamily="82" charset="0"/>
              </a:rPr>
              <a:t>Engaged</a:t>
            </a:r>
            <a:r>
              <a:rPr lang="en-US" dirty="0">
                <a:latin typeface="Chiller" panose="04020404031007020602" pitchFamily="82" charset="0"/>
              </a:rPr>
              <a:t> persuasion is essential.</a:t>
            </a:r>
          </a:p>
          <a:p>
            <a:r>
              <a:rPr lang="en-US" dirty="0">
                <a:latin typeface="Chiller" panose="04020404031007020602" pitchFamily="82" charset="0"/>
              </a:rPr>
              <a:t>Must distinguish from Fringe Persuasion.</a:t>
            </a:r>
          </a:p>
          <a:p>
            <a:r>
              <a:rPr lang="en-US" dirty="0">
                <a:latin typeface="Chiller" panose="04020404031007020602" pitchFamily="82" charset="0"/>
              </a:rPr>
              <a:t>Teaching students to be ethical and engaged consumers and producers of persuasion is not an apolitical endeavor—nor should it be!</a:t>
            </a:r>
          </a:p>
        </p:txBody>
      </p:sp>
      <p:pic>
        <p:nvPicPr>
          <p:cNvPr id="5" name="Picture 4" descr="A group of people holding signs&#10;&#10;Description automatically generated with medium confidence">
            <a:extLst>
              <a:ext uri="{FF2B5EF4-FFF2-40B4-BE49-F238E27FC236}">
                <a16:creationId xmlns:a16="http://schemas.microsoft.com/office/drawing/2014/main" id="{5E67F611-43F6-4C36-B7AB-F3A74BABB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530" y="4324629"/>
            <a:ext cx="4183546" cy="2351153"/>
          </a:xfrm>
          <a:prstGeom prst="rect">
            <a:avLst/>
          </a:prstGeom>
        </p:spPr>
      </p:pic>
      <p:pic>
        <p:nvPicPr>
          <p:cNvPr id="9" name="Picture 8" descr="A person holding a sign&#10;&#10;Description automatically generated with medium confidence">
            <a:extLst>
              <a:ext uri="{FF2B5EF4-FFF2-40B4-BE49-F238E27FC236}">
                <a16:creationId xmlns:a16="http://schemas.microsoft.com/office/drawing/2014/main" id="{794C0B08-063D-4338-818B-E05CC5C12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867" y="1580348"/>
            <a:ext cx="1768663" cy="2652994"/>
          </a:xfrm>
          <a:prstGeom prst="rect">
            <a:avLst/>
          </a:prstGeom>
          <a:scene3d>
            <a:camera prst="perspectiveHeroicExtremeLeftFacing"/>
            <a:lightRig rig="threePt" dir="t"/>
          </a:scene3d>
        </p:spPr>
      </p:pic>
      <p:pic>
        <p:nvPicPr>
          <p:cNvPr id="7" name="Picture 6" descr="A group of people holding a sign&#10;&#10;Description automatically generated with medium confidence">
            <a:extLst>
              <a:ext uri="{FF2B5EF4-FFF2-40B4-BE49-F238E27FC236}">
                <a16:creationId xmlns:a16="http://schemas.microsoft.com/office/drawing/2014/main" id="{E4B57045-49D7-486F-939F-4A597E413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4061" y="168966"/>
            <a:ext cx="3475015" cy="1954696"/>
          </a:xfrm>
          <a:prstGeom prst="rect">
            <a:avLst/>
          </a:prstGeom>
        </p:spPr>
      </p:pic>
    </p:spTree>
    <p:extLst>
      <p:ext uri="{BB962C8B-B14F-4D97-AF65-F5344CB8AC3E}">
        <p14:creationId xmlns:p14="http://schemas.microsoft.com/office/powerpoint/2010/main" val="3994974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8665" y="153094"/>
            <a:ext cx="9034670" cy="854072"/>
          </a:xfrm>
        </p:spPr>
        <p:txBody>
          <a:bodyPr/>
          <a:lstStyle/>
          <a:p>
            <a:r>
              <a:rPr lang="en-US" dirty="0">
                <a:latin typeface="Chiller" panose="04020404031007020602" pitchFamily="82" charset="0"/>
              </a:rPr>
              <a:t>Challenges for Persuasion in the Post-Truth Era</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968" y="1007166"/>
            <a:ext cx="7770201" cy="5797826"/>
          </a:xfrm>
        </p:spPr>
      </p:pic>
      <p:sp>
        <p:nvSpPr>
          <p:cNvPr id="6" name="Content Placeholder 5"/>
          <p:cNvSpPr>
            <a:spLocks noGrp="1"/>
          </p:cNvSpPr>
          <p:nvPr>
            <p:ph sz="half" idx="2"/>
          </p:nvPr>
        </p:nvSpPr>
        <p:spPr>
          <a:xfrm>
            <a:off x="8150087" y="1544384"/>
            <a:ext cx="3512332" cy="4829382"/>
          </a:xfrm>
        </p:spPr>
        <p:txBody>
          <a:bodyPr>
            <a:normAutofit lnSpcReduction="10000"/>
          </a:bodyPr>
          <a:lstStyle/>
          <a:p>
            <a:pPr>
              <a:buFont typeface="Arial" panose="020B0604020202020204" pitchFamily="34" charset="0"/>
              <a:buChar char="•"/>
            </a:pPr>
            <a:r>
              <a:rPr lang="en-US" dirty="0">
                <a:latin typeface="Chiller" panose="04020404031007020602" pitchFamily="82" charset="0"/>
              </a:rPr>
              <a:t>Information bubbles</a:t>
            </a:r>
          </a:p>
          <a:p>
            <a:pPr>
              <a:buFont typeface="Arial" panose="020B0604020202020204" pitchFamily="34" charset="0"/>
              <a:buChar char="•"/>
            </a:pPr>
            <a:r>
              <a:rPr lang="en-US" dirty="0">
                <a:latin typeface="Chiller" panose="04020404031007020602" pitchFamily="82" charset="0"/>
              </a:rPr>
              <a:t>Transmission bias (greater error when communicating information that is not aligned with our beliefs)</a:t>
            </a:r>
          </a:p>
          <a:p>
            <a:pPr>
              <a:buFont typeface="Arial" panose="020B0604020202020204" pitchFamily="34" charset="0"/>
              <a:buChar char="•"/>
            </a:pPr>
            <a:r>
              <a:rPr lang="en-US" dirty="0">
                <a:latin typeface="Chiller" panose="04020404031007020602" pitchFamily="82" charset="0"/>
              </a:rPr>
              <a:t>Fake news</a:t>
            </a:r>
          </a:p>
          <a:p>
            <a:pPr>
              <a:buFont typeface="Arial" panose="020B0604020202020204" pitchFamily="34" charset="0"/>
              <a:buChar char="•"/>
            </a:pPr>
            <a:r>
              <a:rPr lang="en-US" dirty="0">
                <a:latin typeface="Chiller" panose="04020404031007020602" pitchFamily="82" charset="0"/>
              </a:rPr>
              <a:t>Conspiracy theories</a:t>
            </a:r>
          </a:p>
          <a:p>
            <a:pPr>
              <a:buFont typeface="Arial" panose="020B0604020202020204" pitchFamily="34" charset="0"/>
              <a:buChar char="•"/>
            </a:pPr>
            <a:r>
              <a:rPr lang="en-US" dirty="0">
                <a:latin typeface="Chiller" panose="04020404031007020602" pitchFamily="82" charset="0"/>
              </a:rPr>
              <a:t>Divisive discourse (</a:t>
            </a:r>
            <a:r>
              <a:rPr lang="en-US" dirty="0" err="1">
                <a:latin typeface="Chiller" panose="04020404031007020602" pitchFamily="82" charset="0"/>
              </a:rPr>
              <a:t>Zompetti</a:t>
            </a:r>
            <a:r>
              <a:rPr lang="en-US" dirty="0">
                <a:latin typeface="Chiller" panose="04020404031007020602" pitchFamily="82" charset="0"/>
              </a:rPr>
              <a:t>, 2018)</a:t>
            </a:r>
          </a:p>
          <a:p>
            <a:pPr>
              <a:buFont typeface="Arial" panose="020B0604020202020204" pitchFamily="34" charset="0"/>
              <a:buChar char="•"/>
            </a:pPr>
            <a:r>
              <a:rPr lang="en-US" dirty="0">
                <a:latin typeface="Chiller" panose="04020404031007020602" pitchFamily="82" charset="0"/>
              </a:rPr>
              <a:t>Negative partisanship</a:t>
            </a:r>
          </a:p>
          <a:p>
            <a:pPr>
              <a:buFont typeface="Arial" panose="020B0604020202020204" pitchFamily="34" charset="0"/>
              <a:buChar char="•"/>
            </a:pPr>
            <a:r>
              <a:rPr lang="en-US" dirty="0">
                <a:latin typeface="Chiller" panose="04020404031007020602" pitchFamily="82" charset="0"/>
              </a:rPr>
              <a:t>Tribalism &amp; polarization </a:t>
            </a:r>
          </a:p>
        </p:txBody>
      </p:sp>
    </p:spTree>
    <p:extLst>
      <p:ext uri="{BB962C8B-B14F-4D97-AF65-F5344CB8AC3E}">
        <p14:creationId xmlns:p14="http://schemas.microsoft.com/office/powerpoint/2010/main" val="1671534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0F59-EC4B-4413-85CC-B5140B70E7AB}"/>
              </a:ext>
            </a:extLst>
          </p:cNvPr>
          <p:cNvSpPr>
            <a:spLocks noGrp="1"/>
          </p:cNvSpPr>
          <p:nvPr>
            <p:ph type="title"/>
          </p:nvPr>
        </p:nvSpPr>
        <p:spPr>
          <a:xfrm>
            <a:off x="1286256" y="502285"/>
            <a:ext cx="4090416" cy="2588387"/>
          </a:xfrm>
        </p:spPr>
        <p:txBody>
          <a:bodyPr>
            <a:normAutofit fontScale="90000"/>
          </a:bodyPr>
          <a:lstStyle/>
          <a:p>
            <a:r>
              <a:rPr lang="en-US" dirty="0">
                <a:latin typeface="Chiller" panose="04020404031007020602" pitchFamily="82" charset="0"/>
              </a:rPr>
              <a:t>Show students how research methods come to life through studies like Bail et al. (2018):</a:t>
            </a:r>
          </a:p>
        </p:txBody>
      </p:sp>
      <p:pic>
        <p:nvPicPr>
          <p:cNvPr id="4" name="Picture 3" descr="Diagram, schematic&#10;&#10;Description automatically generated">
            <a:extLst>
              <a:ext uri="{FF2B5EF4-FFF2-40B4-BE49-F238E27FC236}">
                <a16:creationId xmlns:a16="http://schemas.microsoft.com/office/drawing/2014/main" id="{58638CAB-F228-4801-A4D8-9C0D7613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85" y="191805"/>
            <a:ext cx="5433391" cy="6484374"/>
          </a:xfrm>
          <a:prstGeom prst="rect">
            <a:avLst/>
          </a:prstGeom>
          <a:scene3d>
            <a:camera prst="orthographicFront"/>
            <a:lightRig rig="threePt" dir="t"/>
          </a:scene3d>
          <a:sp3d>
            <a:bevelT/>
          </a:sp3d>
        </p:spPr>
      </p:pic>
      <p:pic>
        <p:nvPicPr>
          <p:cNvPr id="6" name="Picture 5" descr="A collage of a person reading a paper&#10;&#10;Description automatically generated">
            <a:extLst>
              <a:ext uri="{FF2B5EF4-FFF2-40B4-BE49-F238E27FC236}">
                <a16:creationId xmlns:a16="http://schemas.microsoft.com/office/drawing/2014/main" id="{D7D3893D-53A5-5644-AE09-EF25B4AF7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99" y="3668160"/>
            <a:ext cx="3098048" cy="3008019"/>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48052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DA9-96C7-4954-8CE3-B8BEF3D38B59}"/>
              </a:ext>
            </a:extLst>
          </p:cNvPr>
          <p:cNvSpPr>
            <a:spLocks noGrp="1"/>
          </p:cNvSpPr>
          <p:nvPr>
            <p:ph type="title"/>
          </p:nvPr>
        </p:nvSpPr>
        <p:spPr>
          <a:xfrm>
            <a:off x="838200" y="212035"/>
            <a:ext cx="10306878" cy="675861"/>
          </a:xfrm>
        </p:spPr>
        <p:txBody>
          <a:bodyPr>
            <a:normAutofit fontScale="90000"/>
          </a:bodyPr>
          <a:lstStyle/>
          <a:p>
            <a:pPr algn="ctr"/>
            <a:r>
              <a:rPr lang="en-US" dirty="0">
                <a:latin typeface="Chiller" panose="04020404031007020602" pitchFamily="82" charset="0"/>
              </a:rPr>
              <a:t>Example of Flipped Discussion Post Online</a:t>
            </a:r>
          </a:p>
        </p:txBody>
      </p:sp>
      <p:pic>
        <p:nvPicPr>
          <p:cNvPr id="4" name="Picture 3" descr="Graphical user interface, application&#10;&#10;Description automatically generated">
            <a:hlinkClick r:id="rId3"/>
            <a:extLst>
              <a:ext uri="{FF2B5EF4-FFF2-40B4-BE49-F238E27FC236}">
                <a16:creationId xmlns:a16="http://schemas.microsoft.com/office/drawing/2014/main" id="{2CCE4462-B0F0-472E-A26D-A7981C1FF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6" y="1002240"/>
            <a:ext cx="12132005" cy="5829256"/>
          </a:xfrm>
          <a:prstGeom prst="rect">
            <a:avLst/>
          </a:prstGeom>
        </p:spPr>
      </p:pic>
    </p:spTree>
    <p:extLst>
      <p:ext uri="{BB962C8B-B14F-4D97-AF65-F5344CB8AC3E}">
        <p14:creationId xmlns:p14="http://schemas.microsoft.com/office/powerpoint/2010/main" val="382598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1E91-B59A-41CC-AC33-05578DA81CA7}"/>
              </a:ext>
            </a:extLst>
          </p:cNvPr>
          <p:cNvSpPr>
            <a:spLocks noGrp="1"/>
          </p:cNvSpPr>
          <p:nvPr>
            <p:ph type="title"/>
          </p:nvPr>
        </p:nvSpPr>
        <p:spPr>
          <a:xfrm>
            <a:off x="1751076" y="4011021"/>
            <a:ext cx="8689848" cy="2590947"/>
          </a:xfrm>
        </p:spPr>
        <p:txBody>
          <a:bodyPr>
            <a:noAutofit/>
          </a:bodyPr>
          <a:lstStyle/>
          <a:p>
            <a:pPr algn="ctr"/>
            <a:r>
              <a:rPr lang="en-US" sz="9600" b="1" dirty="0">
                <a:solidFill>
                  <a:schemeClr val="bg1"/>
                </a:solidFill>
                <a:latin typeface="Chiller" panose="04020404031007020602" pitchFamily="82" charset="0"/>
              </a:rPr>
              <a:t>The troubles of the Post-Truth Era…</a:t>
            </a:r>
          </a:p>
        </p:txBody>
      </p:sp>
    </p:spTree>
    <p:extLst>
      <p:ext uri="{BB962C8B-B14F-4D97-AF65-F5344CB8AC3E}">
        <p14:creationId xmlns:p14="http://schemas.microsoft.com/office/powerpoint/2010/main" val="362562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hiller" panose="04020404031007020602" pitchFamily="82" charset="0"/>
              </a:rPr>
              <a:t>Extremism and Racism Threaten Democracy</a:t>
            </a:r>
          </a:p>
        </p:txBody>
      </p:sp>
      <p:sp>
        <p:nvSpPr>
          <p:cNvPr id="3" name="Content Placeholder 2"/>
          <p:cNvSpPr>
            <a:spLocks noGrp="1"/>
          </p:cNvSpPr>
          <p:nvPr>
            <p:ph sz="half" idx="1"/>
          </p:nvPr>
        </p:nvSpPr>
        <p:spPr>
          <a:xfrm>
            <a:off x="838200" y="1825625"/>
            <a:ext cx="5181600" cy="4667250"/>
          </a:xfrm>
        </p:spPr>
        <p:txBody>
          <a:bodyPr>
            <a:normAutofit/>
          </a:bodyPr>
          <a:lstStyle/>
          <a:p>
            <a:pPr>
              <a:buFont typeface="Arial" panose="020B0604020202020204" pitchFamily="34" charset="0"/>
              <a:buChar char="•"/>
            </a:pPr>
            <a:r>
              <a:rPr lang="en-US" dirty="0">
                <a:latin typeface="Chiller" panose="04020404031007020602" pitchFamily="82" charset="0"/>
              </a:rPr>
              <a:t>Attack on the Capitol on January 6 based on a big lie about the election.</a:t>
            </a:r>
          </a:p>
          <a:p>
            <a:pPr>
              <a:buFont typeface="Arial" panose="020B0604020202020204" pitchFamily="34" charset="0"/>
              <a:buChar char="•"/>
            </a:pPr>
            <a:r>
              <a:rPr lang="en-US" dirty="0">
                <a:latin typeface="Chiller" panose="04020404031007020602" pitchFamily="82" charset="0"/>
              </a:rPr>
              <a:t>Racism is a clear and present danger to democracy.</a:t>
            </a:r>
          </a:p>
          <a:p>
            <a:pPr>
              <a:buFont typeface="Arial" panose="020B0604020202020204" pitchFamily="34" charset="0"/>
              <a:buChar char="•"/>
            </a:pPr>
            <a:r>
              <a:rPr lang="en-US" dirty="0">
                <a:latin typeface="Chiller" panose="04020404031007020602" pitchFamily="82" charset="0"/>
              </a:rPr>
              <a:t>DHS (2020) threat assessment notes white supremacists are greatest threat to our nation.</a:t>
            </a:r>
          </a:p>
          <a:p>
            <a:pPr>
              <a:buFont typeface="Arial" panose="020B0604020202020204" pitchFamily="34" charset="0"/>
              <a:buChar char="•"/>
            </a:pPr>
            <a:r>
              <a:rPr lang="en-US" dirty="0">
                <a:latin typeface="Chiller" panose="04020404031007020602" pitchFamily="82" charset="0"/>
              </a:rPr>
              <a:t>We need a commitment to truth as a public good!</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08568" y="2513542"/>
            <a:ext cx="4937125" cy="3291416"/>
          </a:xfrm>
          <a:effectLst>
            <a:glow rad="139700">
              <a:schemeClr val="accent4">
                <a:satMod val="175000"/>
                <a:alpha val="40000"/>
              </a:schemeClr>
            </a:glow>
          </a:effectLst>
        </p:spPr>
      </p:pic>
    </p:spTree>
    <p:extLst>
      <p:ext uri="{BB962C8B-B14F-4D97-AF65-F5344CB8AC3E}">
        <p14:creationId xmlns:p14="http://schemas.microsoft.com/office/powerpoint/2010/main" val="4274154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2E9A65D0-167E-438B-BA7D-E0F7160C3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07" y="2247529"/>
            <a:ext cx="4471084" cy="4411686"/>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1547F2AE-8482-4C5D-A281-0653CBD7E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981" y="250409"/>
            <a:ext cx="5257800" cy="6489700"/>
          </a:xfrm>
          <a:prstGeom prst="rect">
            <a:avLst/>
          </a:prstGeom>
          <a:ln>
            <a:solidFill>
              <a:schemeClr val="tx1"/>
            </a:solidFill>
            <a:prstDash val="sysDot"/>
          </a:ln>
        </p:spPr>
      </p:pic>
      <p:sp>
        <p:nvSpPr>
          <p:cNvPr id="6" name="Title 5">
            <a:extLst>
              <a:ext uri="{FF2B5EF4-FFF2-40B4-BE49-F238E27FC236}">
                <a16:creationId xmlns:a16="http://schemas.microsoft.com/office/drawing/2014/main" id="{2A33B9C0-5159-412A-AED2-082B00611566}"/>
              </a:ext>
            </a:extLst>
          </p:cNvPr>
          <p:cNvSpPr>
            <a:spLocks noGrp="1"/>
          </p:cNvSpPr>
          <p:nvPr>
            <p:ph type="title"/>
          </p:nvPr>
        </p:nvSpPr>
        <p:spPr>
          <a:xfrm>
            <a:off x="838201" y="303420"/>
            <a:ext cx="5257799" cy="1325563"/>
          </a:xfrm>
        </p:spPr>
        <p:txBody>
          <a:bodyPr/>
          <a:lstStyle/>
          <a:p>
            <a:r>
              <a:rPr lang="en-US" dirty="0">
                <a:latin typeface="Chiller" panose="04020404031007020602" pitchFamily="82" charset="0"/>
              </a:rPr>
              <a:t>Student Activity: Compare COVID Masking Messages</a:t>
            </a:r>
          </a:p>
        </p:txBody>
      </p:sp>
    </p:spTree>
    <p:extLst>
      <p:ext uri="{BB962C8B-B14F-4D97-AF65-F5344CB8AC3E}">
        <p14:creationId xmlns:p14="http://schemas.microsoft.com/office/powerpoint/2010/main" val="1717103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B7B9-D258-4AD6-8221-92BAEC9F80F1}"/>
              </a:ext>
            </a:extLst>
          </p:cNvPr>
          <p:cNvSpPr>
            <a:spLocks noGrp="1"/>
          </p:cNvSpPr>
          <p:nvPr>
            <p:ph type="title"/>
          </p:nvPr>
        </p:nvSpPr>
        <p:spPr/>
        <p:txBody>
          <a:bodyPr/>
          <a:lstStyle/>
          <a:p>
            <a:r>
              <a:rPr lang="en-US" dirty="0">
                <a:latin typeface="Chiller" panose="04020404031007020602" pitchFamily="82" charset="0"/>
              </a:rPr>
              <a:t>Student Activity: Analyze PSAs</a:t>
            </a:r>
          </a:p>
        </p:txBody>
      </p:sp>
      <p:pic>
        <p:nvPicPr>
          <p:cNvPr id="3" name="Picture 2">
            <a:extLst>
              <a:ext uri="{FF2B5EF4-FFF2-40B4-BE49-F238E27FC236}">
                <a16:creationId xmlns:a16="http://schemas.microsoft.com/office/drawing/2014/main" id="{3C02A3C2-CE25-418B-B6D9-999AAF07A856}"/>
              </a:ext>
            </a:extLst>
          </p:cNvPr>
          <p:cNvPicPr>
            <a:picLocks noChangeAspect="1"/>
          </p:cNvPicPr>
          <p:nvPr/>
        </p:nvPicPr>
        <p:blipFill>
          <a:blip r:embed="rId3"/>
          <a:stretch>
            <a:fillRect/>
          </a:stretch>
        </p:blipFill>
        <p:spPr>
          <a:xfrm>
            <a:off x="4252488" y="2519456"/>
            <a:ext cx="3810330" cy="1871634"/>
          </a:xfrm>
          <a:prstGeom prst="rect">
            <a:avLst/>
          </a:prstGeom>
          <a:scene3d>
            <a:camera prst="isometricOffAxis1Right"/>
            <a:lightRig rig="threePt" dir="t"/>
          </a:scene3d>
        </p:spPr>
      </p:pic>
      <p:pic>
        <p:nvPicPr>
          <p:cNvPr id="4" name="Picture 3">
            <a:extLst>
              <a:ext uri="{FF2B5EF4-FFF2-40B4-BE49-F238E27FC236}">
                <a16:creationId xmlns:a16="http://schemas.microsoft.com/office/drawing/2014/main" id="{A34F53DE-7AF3-42D8-8C3F-9A4E7DAE98D0}"/>
              </a:ext>
            </a:extLst>
          </p:cNvPr>
          <p:cNvPicPr>
            <a:picLocks noChangeAspect="1"/>
          </p:cNvPicPr>
          <p:nvPr/>
        </p:nvPicPr>
        <p:blipFill>
          <a:blip r:embed="rId4"/>
          <a:stretch>
            <a:fillRect/>
          </a:stretch>
        </p:blipFill>
        <p:spPr>
          <a:xfrm>
            <a:off x="7618730" y="4206558"/>
            <a:ext cx="4170025" cy="2499577"/>
          </a:xfrm>
          <a:prstGeom prst="rect">
            <a:avLst/>
          </a:prstGeom>
        </p:spPr>
      </p:pic>
      <p:pic>
        <p:nvPicPr>
          <p:cNvPr id="5" name="Picture 4">
            <a:extLst>
              <a:ext uri="{FF2B5EF4-FFF2-40B4-BE49-F238E27FC236}">
                <a16:creationId xmlns:a16="http://schemas.microsoft.com/office/drawing/2014/main" id="{043B5682-33EA-4C7E-8618-155CF8646956}"/>
              </a:ext>
            </a:extLst>
          </p:cNvPr>
          <p:cNvPicPr>
            <a:picLocks noChangeAspect="1"/>
          </p:cNvPicPr>
          <p:nvPr/>
        </p:nvPicPr>
        <p:blipFill>
          <a:blip r:embed="rId5"/>
          <a:stretch>
            <a:fillRect/>
          </a:stretch>
        </p:blipFill>
        <p:spPr>
          <a:xfrm>
            <a:off x="6957391" y="365124"/>
            <a:ext cx="4831364" cy="2212967"/>
          </a:xfrm>
          <a:prstGeom prst="rect">
            <a:avLst/>
          </a:prstGeom>
        </p:spPr>
      </p:pic>
      <p:pic>
        <p:nvPicPr>
          <p:cNvPr id="6" name="Picture 5">
            <a:extLst>
              <a:ext uri="{FF2B5EF4-FFF2-40B4-BE49-F238E27FC236}">
                <a16:creationId xmlns:a16="http://schemas.microsoft.com/office/drawing/2014/main" id="{67867668-384E-40B1-92AD-73F15976F562}"/>
              </a:ext>
            </a:extLst>
          </p:cNvPr>
          <p:cNvPicPr>
            <a:picLocks noChangeAspect="1"/>
          </p:cNvPicPr>
          <p:nvPr/>
        </p:nvPicPr>
        <p:blipFill>
          <a:blip r:embed="rId6"/>
          <a:stretch>
            <a:fillRect/>
          </a:stretch>
        </p:blipFill>
        <p:spPr>
          <a:xfrm>
            <a:off x="729044" y="1844153"/>
            <a:ext cx="3523444" cy="4530143"/>
          </a:xfrm>
          <a:prstGeom prst="rect">
            <a:avLst/>
          </a:prstGeom>
        </p:spPr>
      </p:pic>
    </p:spTree>
    <p:extLst>
      <p:ext uri="{BB962C8B-B14F-4D97-AF65-F5344CB8AC3E}">
        <p14:creationId xmlns:p14="http://schemas.microsoft.com/office/powerpoint/2010/main" val="745754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B9A2-4428-4BAD-94E8-3A494C758B11}"/>
              </a:ext>
            </a:extLst>
          </p:cNvPr>
          <p:cNvSpPr>
            <a:spLocks noGrp="1"/>
          </p:cNvSpPr>
          <p:nvPr>
            <p:ph type="title"/>
          </p:nvPr>
        </p:nvSpPr>
        <p:spPr>
          <a:xfrm>
            <a:off x="838200" y="365125"/>
            <a:ext cx="10515600" cy="1189355"/>
          </a:xfrm>
        </p:spPr>
        <p:txBody>
          <a:bodyPr/>
          <a:lstStyle/>
          <a:p>
            <a:pPr algn="ctr"/>
            <a:r>
              <a:rPr lang="en-US" dirty="0">
                <a:latin typeface="Chiller" panose="04020404031007020602" pitchFamily="82" charset="0"/>
              </a:rPr>
              <a:t>Use Visual Stimuli for Short Essay Prompts on Exams:</a:t>
            </a:r>
          </a:p>
        </p:txBody>
      </p:sp>
      <p:pic>
        <p:nvPicPr>
          <p:cNvPr id="3" name="Picture 2">
            <a:extLst>
              <a:ext uri="{FF2B5EF4-FFF2-40B4-BE49-F238E27FC236}">
                <a16:creationId xmlns:a16="http://schemas.microsoft.com/office/drawing/2014/main" id="{3CCB1A7E-8C21-4659-AA99-2DC083C8E9D8}"/>
              </a:ext>
            </a:extLst>
          </p:cNvPr>
          <p:cNvPicPr>
            <a:picLocks noChangeAspect="1"/>
          </p:cNvPicPr>
          <p:nvPr/>
        </p:nvPicPr>
        <p:blipFill>
          <a:blip r:embed="rId3"/>
          <a:stretch>
            <a:fillRect/>
          </a:stretch>
        </p:blipFill>
        <p:spPr>
          <a:xfrm>
            <a:off x="2432241" y="1940867"/>
            <a:ext cx="7327518" cy="4460568"/>
          </a:xfrm>
          <a:prstGeom prst="rect">
            <a:avLst/>
          </a:prstGeom>
        </p:spPr>
      </p:pic>
    </p:spTree>
    <p:extLst>
      <p:ext uri="{BB962C8B-B14F-4D97-AF65-F5344CB8AC3E}">
        <p14:creationId xmlns:p14="http://schemas.microsoft.com/office/powerpoint/2010/main" val="1365881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ewspaper&#10;&#10;Description automatically generated">
            <a:extLst>
              <a:ext uri="{FF2B5EF4-FFF2-40B4-BE49-F238E27FC236}">
                <a16:creationId xmlns:a16="http://schemas.microsoft.com/office/drawing/2014/main" id="{EB1E9E19-B974-4017-A644-99A835D1B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96" y="793711"/>
            <a:ext cx="10721008" cy="6064289"/>
          </a:xfrm>
          <a:prstGeom prst="rect">
            <a:avLst/>
          </a:prstGeom>
        </p:spPr>
      </p:pic>
      <p:sp>
        <p:nvSpPr>
          <p:cNvPr id="2" name="Title 1">
            <a:extLst>
              <a:ext uri="{FF2B5EF4-FFF2-40B4-BE49-F238E27FC236}">
                <a16:creationId xmlns:a16="http://schemas.microsoft.com/office/drawing/2014/main" id="{6CFA0C8E-23F8-4BB4-BBA8-0636EF6C8F64}"/>
              </a:ext>
            </a:extLst>
          </p:cNvPr>
          <p:cNvSpPr>
            <a:spLocks noGrp="1"/>
          </p:cNvSpPr>
          <p:nvPr>
            <p:ph type="title"/>
          </p:nvPr>
        </p:nvSpPr>
        <p:spPr>
          <a:xfrm>
            <a:off x="838200" y="198783"/>
            <a:ext cx="10515600" cy="477079"/>
          </a:xfrm>
        </p:spPr>
        <p:txBody>
          <a:bodyPr>
            <a:normAutofit fontScale="90000"/>
          </a:bodyPr>
          <a:lstStyle/>
          <a:p>
            <a:pPr algn="ctr"/>
            <a:r>
              <a:rPr lang="en-US" dirty="0">
                <a:latin typeface="Chiller" panose="04020404031007020602" pitchFamily="82" charset="0"/>
              </a:rPr>
              <a:t>Messaging Activity: Example of Gender Collage</a:t>
            </a:r>
          </a:p>
        </p:txBody>
      </p:sp>
    </p:spTree>
    <p:extLst>
      <p:ext uri="{BB962C8B-B14F-4D97-AF65-F5344CB8AC3E}">
        <p14:creationId xmlns:p14="http://schemas.microsoft.com/office/powerpoint/2010/main" val="160305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D4C5-4084-4AAD-9347-C9F40DF3EDDB}"/>
              </a:ext>
            </a:extLst>
          </p:cNvPr>
          <p:cNvSpPr>
            <a:spLocks noGrp="1"/>
          </p:cNvSpPr>
          <p:nvPr>
            <p:ph type="title"/>
          </p:nvPr>
        </p:nvSpPr>
        <p:spPr>
          <a:xfrm>
            <a:off x="1337145" y="1923118"/>
            <a:ext cx="3124200" cy="3011763"/>
          </a:xfrm>
          <a:custGeom>
            <a:avLst/>
            <a:gdLst>
              <a:gd name="connsiteX0" fmla="*/ 0 w 3124200"/>
              <a:gd name="connsiteY0" fmla="*/ 0 h 3011763"/>
              <a:gd name="connsiteX1" fmla="*/ 489458 w 3124200"/>
              <a:gd name="connsiteY1" fmla="*/ 0 h 3011763"/>
              <a:gd name="connsiteX2" fmla="*/ 916432 w 3124200"/>
              <a:gd name="connsiteY2" fmla="*/ 0 h 3011763"/>
              <a:gd name="connsiteX3" fmla="*/ 1343406 w 3124200"/>
              <a:gd name="connsiteY3" fmla="*/ 0 h 3011763"/>
              <a:gd name="connsiteX4" fmla="*/ 1770380 w 3124200"/>
              <a:gd name="connsiteY4" fmla="*/ 0 h 3011763"/>
              <a:gd name="connsiteX5" fmla="*/ 2353564 w 3124200"/>
              <a:gd name="connsiteY5" fmla="*/ 0 h 3011763"/>
              <a:gd name="connsiteX6" fmla="*/ 3124200 w 3124200"/>
              <a:gd name="connsiteY6" fmla="*/ 0 h 3011763"/>
              <a:gd name="connsiteX7" fmla="*/ 3124200 w 3124200"/>
              <a:gd name="connsiteY7" fmla="*/ 441725 h 3011763"/>
              <a:gd name="connsiteX8" fmla="*/ 3124200 w 3124200"/>
              <a:gd name="connsiteY8" fmla="*/ 1003921 h 3011763"/>
              <a:gd name="connsiteX9" fmla="*/ 3124200 w 3124200"/>
              <a:gd name="connsiteY9" fmla="*/ 1566117 h 3011763"/>
              <a:gd name="connsiteX10" fmla="*/ 3124200 w 3124200"/>
              <a:gd name="connsiteY10" fmla="*/ 2007842 h 3011763"/>
              <a:gd name="connsiteX11" fmla="*/ 3124200 w 3124200"/>
              <a:gd name="connsiteY11" fmla="*/ 2449567 h 3011763"/>
              <a:gd name="connsiteX12" fmla="*/ 3124200 w 3124200"/>
              <a:gd name="connsiteY12" fmla="*/ 3011763 h 3011763"/>
              <a:gd name="connsiteX13" fmla="*/ 2634742 w 3124200"/>
              <a:gd name="connsiteY13" fmla="*/ 3011763 h 3011763"/>
              <a:gd name="connsiteX14" fmla="*/ 2051558 w 3124200"/>
              <a:gd name="connsiteY14" fmla="*/ 3011763 h 3011763"/>
              <a:gd name="connsiteX15" fmla="*/ 1499616 w 3124200"/>
              <a:gd name="connsiteY15" fmla="*/ 3011763 h 3011763"/>
              <a:gd name="connsiteX16" fmla="*/ 916432 w 3124200"/>
              <a:gd name="connsiteY16" fmla="*/ 3011763 h 3011763"/>
              <a:gd name="connsiteX17" fmla="*/ 489458 w 3124200"/>
              <a:gd name="connsiteY17" fmla="*/ 3011763 h 3011763"/>
              <a:gd name="connsiteX18" fmla="*/ 0 w 3124200"/>
              <a:gd name="connsiteY18" fmla="*/ 3011763 h 3011763"/>
              <a:gd name="connsiteX19" fmla="*/ 0 w 3124200"/>
              <a:gd name="connsiteY19" fmla="*/ 2570038 h 3011763"/>
              <a:gd name="connsiteX20" fmla="*/ 0 w 3124200"/>
              <a:gd name="connsiteY20" fmla="*/ 2098195 h 3011763"/>
              <a:gd name="connsiteX21" fmla="*/ 0 w 3124200"/>
              <a:gd name="connsiteY21" fmla="*/ 1656470 h 3011763"/>
              <a:gd name="connsiteX22" fmla="*/ 0 w 3124200"/>
              <a:gd name="connsiteY22" fmla="*/ 1124392 h 3011763"/>
              <a:gd name="connsiteX23" fmla="*/ 0 w 3124200"/>
              <a:gd name="connsiteY23" fmla="*/ 562196 h 3011763"/>
              <a:gd name="connsiteX24" fmla="*/ 0 w 3124200"/>
              <a:gd name="connsiteY24" fmla="*/ 0 h 30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24200" h="3011763" fill="none" extrusionOk="0">
                <a:moveTo>
                  <a:pt x="0" y="0"/>
                </a:moveTo>
                <a:cubicBezTo>
                  <a:pt x="224656" y="-51989"/>
                  <a:pt x="284761" y="372"/>
                  <a:pt x="489458" y="0"/>
                </a:cubicBezTo>
                <a:cubicBezTo>
                  <a:pt x="694155" y="-372"/>
                  <a:pt x="821469" y="860"/>
                  <a:pt x="916432" y="0"/>
                </a:cubicBezTo>
                <a:cubicBezTo>
                  <a:pt x="1011395" y="-860"/>
                  <a:pt x="1221147" y="12678"/>
                  <a:pt x="1343406" y="0"/>
                </a:cubicBezTo>
                <a:cubicBezTo>
                  <a:pt x="1465665" y="-12678"/>
                  <a:pt x="1648925" y="11433"/>
                  <a:pt x="1770380" y="0"/>
                </a:cubicBezTo>
                <a:cubicBezTo>
                  <a:pt x="1891835" y="-11433"/>
                  <a:pt x="2195765" y="28817"/>
                  <a:pt x="2353564" y="0"/>
                </a:cubicBezTo>
                <a:cubicBezTo>
                  <a:pt x="2511363" y="-28817"/>
                  <a:pt x="2964696" y="6706"/>
                  <a:pt x="3124200" y="0"/>
                </a:cubicBezTo>
                <a:cubicBezTo>
                  <a:pt x="3129296" y="128098"/>
                  <a:pt x="3101811" y="317874"/>
                  <a:pt x="3124200" y="441725"/>
                </a:cubicBezTo>
                <a:cubicBezTo>
                  <a:pt x="3146589" y="565576"/>
                  <a:pt x="3074130" y="739944"/>
                  <a:pt x="3124200" y="1003921"/>
                </a:cubicBezTo>
                <a:cubicBezTo>
                  <a:pt x="3174270" y="1267898"/>
                  <a:pt x="3079946" y="1337468"/>
                  <a:pt x="3124200" y="1566117"/>
                </a:cubicBezTo>
                <a:cubicBezTo>
                  <a:pt x="3168454" y="1794766"/>
                  <a:pt x="3075731" y="1815837"/>
                  <a:pt x="3124200" y="2007842"/>
                </a:cubicBezTo>
                <a:cubicBezTo>
                  <a:pt x="3172669" y="2199847"/>
                  <a:pt x="3082631" y="2270747"/>
                  <a:pt x="3124200" y="2449567"/>
                </a:cubicBezTo>
                <a:cubicBezTo>
                  <a:pt x="3165769" y="2628388"/>
                  <a:pt x="3117010" y="2851629"/>
                  <a:pt x="3124200" y="3011763"/>
                </a:cubicBezTo>
                <a:cubicBezTo>
                  <a:pt x="2932191" y="3021140"/>
                  <a:pt x="2876130" y="3002584"/>
                  <a:pt x="2634742" y="3011763"/>
                </a:cubicBezTo>
                <a:cubicBezTo>
                  <a:pt x="2393354" y="3020942"/>
                  <a:pt x="2193484" y="2943764"/>
                  <a:pt x="2051558" y="3011763"/>
                </a:cubicBezTo>
                <a:cubicBezTo>
                  <a:pt x="1909632" y="3079762"/>
                  <a:pt x="1715719" y="3000289"/>
                  <a:pt x="1499616" y="3011763"/>
                </a:cubicBezTo>
                <a:cubicBezTo>
                  <a:pt x="1283513" y="3023237"/>
                  <a:pt x="1195481" y="2985117"/>
                  <a:pt x="916432" y="3011763"/>
                </a:cubicBezTo>
                <a:cubicBezTo>
                  <a:pt x="637383" y="3038409"/>
                  <a:pt x="604904" y="2962221"/>
                  <a:pt x="489458" y="3011763"/>
                </a:cubicBezTo>
                <a:cubicBezTo>
                  <a:pt x="374012" y="3061305"/>
                  <a:pt x="201107" y="2994193"/>
                  <a:pt x="0" y="3011763"/>
                </a:cubicBezTo>
                <a:cubicBezTo>
                  <a:pt x="-14850" y="2792256"/>
                  <a:pt x="42203" y="2741386"/>
                  <a:pt x="0" y="2570038"/>
                </a:cubicBezTo>
                <a:cubicBezTo>
                  <a:pt x="-42203" y="2398691"/>
                  <a:pt x="13719" y="2284555"/>
                  <a:pt x="0" y="2098195"/>
                </a:cubicBezTo>
                <a:cubicBezTo>
                  <a:pt x="-13719" y="1911835"/>
                  <a:pt x="36181" y="1854796"/>
                  <a:pt x="0" y="1656470"/>
                </a:cubicBezTo>
                <a:cubicBezTo>
                  <a:pt x="-36181" y="1458144"/>
                  <a:pt x="42111" y="1293558"/>
                  <a:pt x="0" y="1124392"/>
                </a:cubicBezTo>
                <a:cubicBezTo>
                  <a:pt x="-42111" y="955226"/>
                  <a:pt x="55575" y="697091"/>
                  <a:pt x="0" y="562196"/>
                </a:cubicBezTo>
                <a:cubicBezTo>
                  <a:pt x="-55575" y="427301"/>
                  <a:pt x="17063" y="251647"/>
                  <a:pt x="0" y="0"/>
                </a:cubicBezTo>
                <a:close/>
              </a:path>
              <a:path w="3124200" h="3011763" stroke="0" extrusionOk="0">
                <a:moveTo>
                  <a:pt x="0" y="0"/>
                </a:moveTo>
                <a:cubicBezTo>
                  <a:pt x="222034" y="-2778"/>
                  <a:pt x="338162" y="51420"/>
                  <a:pt x="458216" y="0"/>
                </a:cubicBezTo>
                <a:cubicBezTo>
                  <a:pt x="578270" y="-51420"/>
                  <a:pt x="789699" y="2089"/>
                  <a:pt x="947674" y="0"/>
                </a:cubicBezTo>
                <a:cubicBezTo>
                  <a:pt x="1105649" y="-2089"/>
                  <a:pt x="1239412" y="1840"/>
                  <a:pt x="1499616" y="0"/>
                </a:cubicBezTo>
                <a:cubicBezTo>
                  <a:pt x="1759820" y="-1840"/>
                  <a:pt x="1880070" y="55074"/>
                  <a:pt x="2020316" y="0"/>
                </a:cubicBezTo>
                <a:cubicBezTo>
                  <a:pt x="2160562" y="-55074"/>
                  <a:pt x="2483903" y="28261"/>
                  <a:pt x="2603500" y="0"/>
                </a:cubicBezTo>
                <a:cubicBezTo>
                  <a:pt x="2723097" y="-28261"/>
                  <a:pt x="2928282" y="5246"/>
                  <a:pt x="3124200" y="0"/>
                </a:cubicBezTo>
                <a:cubicBezTo>
                  <a:pt x="3136325" y="155221"/>
                  <a:pt x="3114934" y="285861"/>
                  <a:pt x="3124200" y="411608"/>
                </a:cubicBezTo>
                <a:cubicBezTo>
                  <a:pt x="3133466" y="537355"/>
                  <a:pt x="3087814" y="649281"/>
                  <a:pt x="3124200" y="853333"/>
                </a:cubicBezTo>
                <a:cubicBezTo>
                  <a:pt x="3160586" y="1057386"/>
                  <a:pt x="3095812" y="1140883"/>
                  <a:pt x="3124200" y="1295058"/>
                </a:cubicBezTo>
                <a:cubicBezTo>
                  <a:pt x="3152588" y="1449234"/>
                  <a:pt x="3083917" y="1616012"/>
                  <a:pt x="3124200" y="1766901"/>
                </a:cubicBezTo>
                <a:cubicBezTo>
                  <a:pt x="3164483" y="1917790"/>
                  <a:pt x="3095466" y="2150883"/>
                  <a:pt x="3124200" y="2329097"/>
                </a:cubicBezTo>
                <a:cubicBezTo>
                  <a:pt x="3152934" y="2507311"/>
                  <a:pt x="3096270" y="2853691"/>
                  <a:pt x="3124200" y="3011763"/>
                </a:cubicBezTo>
                <a:cubicBezTo>
                  <a:pt x="2956241" y="3060348"/>
                  <a:pt x="2823962" y="3009583"/>
                  <a:pt x="2697226" y="3011763"/>
                </a:cubicBezTo>
                <a:cubicBezTo>
                  <a:pt x="2570490" y="3013943"/>
                  <a:pt x="2398532" y="2962959"/>
                  <a:pt x="2176526" y="3011763"/>
                </a:cubicBezTo>
                <a:cubicBezTo>
                  <a:pt x="1954520" y="3060567"/>
                  <a:pt x="1835748" y="3011741"/>
                  <a:pt x="1749552" y="3011763"/>
                </a:cubicBezTo>
                <a:cubicBezTo>
                  <a:pt x="1663356" y="3011785"/>
                  <a:pt x="1460208" y="2997302"/>
                  <a:pt x="1260094" y="3011763"/>
                </a:cubicBezTo>
                <a:cubicBezTo>
                  <a:pt x="1059980" y="3026224"/>
                  <a:pt x="856863" y="2972370"/>
                  <a:pt x="676910" y="3011763"/>
                </a:cubicBezTo>
                <a:cubicBezTo>
                  <a:pt x="496957" y="3051156"/>
                  <a:pt x="320159" y="2941789"/>
                  <a:pt x="0" y="3011763"/>
                </a:cubicBezTo>
                <a:cubicBezTo>
                  <a:pt x="-24426" y="2927060"/>
                  <a:pt x="33613" y="2711198"/>
                  <a:pt x="0" y="2600155"/>
                </a:cubicBezTo>
                <a:cubicBezTo>
                  <a:pt x="-33613" y="2489112"/>
                  <a:pt x="31852" y="2312864"/>
                  <a:pt x="0" y="2188548"/>
                </a:cubicBezTo>
                <a:cubicBezTo>
                  <a:pt x="-31852" y="2064232"/>
                  <a:pt x="9975" y="1804373"/>
                  <a:pt x="0" y="1686587"/>
                </a:cubicBezTo>
                <a:cubicBezTo>
                  <a:pt x="-9975" y="1568801"/>
                  <a:pt x="50229" y="1423216"/>
                  <a:pt x="0" y="1244862"/>
                </a:cubicBezTo>
                <a:cubicBezTo>
                  <a:pt x="-50229" y="1066508"/>
                  <a:pt x="53234" y="876503"/>
                  <a:pt x="0" y="682666"/>
                </a:cubicBezTo>
                <a:cubicBezTo>
                  <a:pt x="-53234" y="488829"/>
                  <a:pt x="37363" y="221015"/>
                  <a:pt x="0" y="0"/>
                </a:cubicBezTo>
                <a:close/>
              </a:path>
            </a:pathLst>
          </a:custGeom>
          <a:ln>
            <a:solidFill>
              <a:schemeClr val="tx1"/>
            </a:solidFill>
            <a:extLst>
              <a:ext uri="{C807C97D-BFC1-408E-A445-0C87EB9F89A2}">
                <ask:lineSketchStyleProps xmlns:ask="http://schemas.microsoft.com/office/drawing/2018/sketchyshapes" sd="3265847221">
                  <ask:type>
                    <ask:lineSketchScribble/>
                  </ask:type>
                </ask:lineSketchStyleProps>
              </a:ext>
            </a:extLst>
          </a:ln>
        </p:spPr>
        <p:txBody>
          <a:bodyPr>
            <a:normAutofit fontScale="90000"/>
          </a:bodyPr>
          <a:lstStyle/>
          <a:p>
            <a:pPr algn="ctr"/>
            <a:r>
              <a:rPr lang="en-US" sz="6000" dirty="0">
                <a:latin typeface="Chiller" panose="04020404031007020602" pitchFamily="82" charset="0"/>
              </a:rPr>
              <a:t>Truth Decay as a system (Kavanagh &amp; Rich, 2018)</a:t>
            </a:r>
          </a:p>
        </p:txBody>
      </p:sp>
      <p:pic>
        <p:nvPicPr>
          <p:cNvPr id="4" name="Picture 3" descr="Diagram&#10;&#10;Description automatically generated">
            <a:extLst>
              <a:ext uri="{FF2B5EF4-FFF2-40B4-BE49-F238E27FC236}">
                <a16:creationId xmlns:a16="http://schemas.microsoft.com/office/drawing/2014/main" id="{8D95082B-D95D-417E-A640-612C85674873}"/>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5491403" y="66261"/>
            <a:ext cx="5937329" cy="6751982"/>
          </a:xfrm>
          <a:prstGeom prst="rect">
            <a:avLst/>
          </a:prstGeom>
        </p:spPr>
      </p:pic>
    </p:spTree>
    <p:extLst>
      <p:ext uri="{BB962C8B-B14F-4D97-AF65-F5344CB8AC3E}">
        <p14:creationId xmlns:p14="http://schemas.microsoft.com/office/powerpoint/2010/main" val="3955512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140A-B137-4FA1-B068-39A4351E84B9}"/>
              </a:ext>
            </a:extLst>
          </p:cNvPr>
          <p:cNvSpPr>
            <a:spLocks noGrp="1"/>
          </p:cNvSpPr>
          <p:nvPr>
            <p:ph type="title"/>
          </p:nvPr>
        </p:nvSpPr>
        <p:spPr>
          <a:xfrm>
            <a:off x="838200" y="365125"/>
            <a:ext cx="10515600" cy="1701419"/>
          </a:xfrm>
        </p:spPr>
        <p:txBody>
          <a:bodyPr>
            <a:normAutofit fontScale="90000"/>
          </a:bodyPr>
          <a:lstStyle/>
          <a:p>
            <a:r>
              <a:rPr lang="en-US" dirty="0">
                <a:latin typeface="Chiller" panose="04020404031007020602" pitchFamily="82" charset="0"/>
              </a:rPr>
              <a:t>Reinforce the Need for Truthful, Ethical Communication</a:t>
            </a:r>
            <a:br>
              <a:rPr lang="en-US" dirty="0">
                <a:latin typeface="Chiller" panose="04020404031007020602" pitchFamily="82" charset="0"/>
              </a:rPr>
            </a:br>
            <a:br>
              <a:rPr lang="en-US" dirty="0">
                <a:latin typeface="Chiller" panose="04020404031007020602" pitchFamily="82" charset="0"/>
              </a:rPr>
            </a:br>
            <a:r>
              <a:rPr lang="en-US" dirty="0">
                <a:latin typeface="Chiller" panose="04020404031007020602" pitchFamily="82" charset="0"/>
              </a:rPr>
              <a:t>    (protruthpledge.org)</a:t>
            </a:r>
          </a:p>
        </p:txBody>
      </p:sp>
      <p:pic>
        <p:nvPicPr>
          <p:cNvPr id="5" name="Content Placeholder 4">
            <a:extLst>
              <a:ext uri="{FF2B5EF4-FFF2-40B4-BE49-F238E27FC236}">
                <a16:creationId xmlns:a16="http://schemas.microsoft.com/office/drawing/2014/main" id="{6A1DB1E5-B6FD-49A9-8789-F2E7757B7FED}"/>
              </a:ext>
            </a:extLst>
          </p:cNvPr>
          <p:cNvPicPr>
            <a:picLocks noGrp="1" noChangeAspect="1"/>
          </p:cNvPicPr>
          <p:nvPr>
            <p:ph idx="1"/>
          </p:nvPr>
        </p:nvPicPr>
        <p:blipFill>
          <a:blip r:embed="rId3"/>
          <a:stretch>
            <a:fillRect/>
          </a:stretch>
        </p:blipFill>
        <p:spPr>
          <a:xfrm>
            <a:off x="5830305" y="1550504"/>
            <a:ext cx="5862310" cy="5115339"/>
          </a:xfrm>
        </p:spPr>
      </p:pic>
      <p:pic>
        <p:nvPicPr>
          <p:cNvPr id="7" name="Picture 6">
            <a:extLst>
              <a:ext uri="{FF2B5EF4-FFF2-40B4-BE49-F238E27FC236}">
                <a16:creationId xmlns:a16="http://schemas.microsoft.com/office/drawing/2014/main" id="{663B482B-F032-4A0A-87E6-A7EC6DD41CC3}"/>
              </a:ext>
            </a:extLst>
          </p:cNvPr>
          <p:cNvPicPr>
            <a:picLocks noChangeAspect="1"/>
          </p:cNvPicPr>
          <p:nvPr/>
        </p:nvPicPr>
        <p:blipFill>
          <a:blip r:embed="rId4"/>
          <a:stretch>
            <a:fillRect/>
          </a:stretch>
        </p:blipFill>
        <p:spPr>
          <a:xfrm>
            <a:off x="1509003" y="2598266"/>
            <a:ext cx="3152775" cy="2438400"/>
          </a:xfrm>
          <a:prstGeom prst="rect">
            <a:avLst/>
          </a:prstGeom>
        </p:spPr>
      </p:pic>
    </p:spTree>
    <p:extLst>
      <p:ext uri="{BB962C8B-B14F-4D97-AF65-F5344CB8AC3E}">
        <p14:creationId xmlns:p14="http://schemas.microsoft.com/office/powerpoint/2010/main" val="551657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iller" panose="04020404031007020602" pitchFamily="82" charset="0"/>
              </a:rPr>
              <a:t>Motivated Reasoning Theory</a:t>
            </a:r>
          </a:p>
        </p:txBody>
      </p:sp>
      <p:sp>
        <p:nvSpPr>
          <p:cNvPr id="3" name="Content Placeholder 2"/>
          <p:cNvSpPr>
            <a:spLocks noGrp="1"/>
          </p:cNvSpPr>
          <p:nvPr>
            <p:ph sz="half" idx="1"/>
          </p:nvPr>
        </p:nvSpPr>
        <p:spPr>
          <a:xfrm>
            <a:off x="838200" y="1690688"/>
            <a:ext cx="5181600" cy="5041415"/>
          </a:xfrm>
        </p:spPr>
        <p:txBody>
          <a:bodyPr>
            <a:normAutofit lnSpcReduction="10000"/>
          </a:bodyPr>
          <a:lstStyle/>
          <a:p>
            <a:pPr>
              <a:buFont typeface="Arial" panose="020B0604020202020204" pitchFamily="34" charset="0"/>
              <a:buChar char="•"/>
            </a:pPr>
            <a:r>
              <a:rPr lang="en-US" dirty="0">
                <a:latin typeface="Chiller" panose="04020404031007020602" pitchFamily="82" charset="0"/>
              </a:rPr>
              <a:t>Stipulates that we use a series of biased cognitive processes as receivers of persuasive information.</a:t>
            </a:r>
          </a:p>
          <a:p>
            <a:pPr lvl="1">
              <a:buFont typeface="Arial" panose="020B0604020202020204" pitchFamily="34" charset="0"/>
              <a:buChar char="•"/>
            </a:pPr>
            <a:r>
              <a:rPr lang="en-US" dirty="0">
                <a:latin typeface="Chiller" panose="04020404031007020602" pitchFamily="82" charset="0"/>
              </a:rPr>
              <a:t>Selective exposure (i.e., actively seek information that is consistent with existing attitudes).</a:t>
            </a:r>
          </a:p>
          <a:p>
            <a:pPr lvl="1">
              <a:buFont typeface="Arial" panose="020B0604020202020204" pitchFamily="34" charset="0"/>
              <a:buChar char="•"/>
            </a:pPr>
            <a:r>
              <a:rPr lang="en-US" dirty="0">
                <a:latin typeface="Chiller" panose="04020404031007020602" pitchFamily="82" charset="0"/>
              </a:rPr>
              <a:t>Biased assimilation (i.e., we accept claims that are consistent with existing attitudes through confirmation and disconfirmation bias).</a:t>
            </a:r>
          </a:p>
          <a:p>
            <a:pPr lvl="1">
              <a:buFont typeface="Arial" panose="020B0604020202020204" pitchFamily="34" charset="0"/>
              <a:buChar char="•"/>
            </a:pPr>
            <a:r>
              <a:rPr lang="en-US" dirty="0">
                <a:latin typeface="Chiller" panose="04020404031007020602" pitchFamily="82" charset="0"/>
              </a:rPr>
              <a:t>Belief perseverance dynamics and the information deficit fallacy.</a:t>
            </a:r>
          </a:p>
          <a:p>
            <a:pPr>
              <a:buFont typeface="Arial" panose="020B0604020202020204" pitchFamily="34" charset="0"/>
              <a:buChar char="•"/>
            </a:pPr>
            <a:r>
              <a:rPr lang="en-US" dirty="0">
                <a:latin typeface="Chiller" panose="04020404031007020602" pitchFamily="82" charset="0"/>
              </a:rPr>
              <a:t>The spread of disinformation holds very significant implications for democracy (e.g., think about the big lie and January 6).</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0104" y="2154397"/>
            <a:ext cx="5369274" cy="3536757"/>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9310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iller" panose="04020404031007020602" pitchFamily="82" charset="0"/>
              </a:rPr>
              <a:t>Inoculation Theory</a:t>
            </a:r>
          </a:p>
        </p:txBody>
      </p:sp>
      <p:sp>
        <p:nvSpPr>
          <p:cNvPr id="3" name="Content Placeholder 2"/>
          <p:cNvSpPr>
            <a:spLocks noGrp="1"/>
          </p:cNvSpPr>
          <p:nvPr>
            <p:ph sz="half" idx="1"/>
          </p:nvPr>
        </p:nvSpPr>
        <p:spPr>
          <a:xfrm>
            <a:off x="838200" y="1825624"/>
            <a:ext cx="5181600" cy="4879975"/>
          </a:xfrm>
        </p:spPr>
        <p:txBody>
          <a:bodyPr>
            <a:normAutofit/>
          </a:bodyPr>
          <a:lstStyle/>
          <a:p>
            <a:pPr>
              <a:buFont typeface="Arial" panose="020B0604020202020204" pitchFamily="34" charset="0"/>
              <a:buChar char="•"/>
            </a:pPr>
            <a:r>
              <a:rPr lang="en-US" dirty="0">
                <a:latin typeface="Chiller" panose="04020404031007020602" pitchFamily="82" charset="0"/>
              </a:rPr>
              <a:t>Successful inoculation against climate change misinformation (Maertens et al., 2020; van der Linden et al., 2017).</a:t>
            </a:r>
          </a:p>
          <a:p>
            <a:pPr>
              <a:buFont typeface="Arial" panose="020B0604020202020204" pitchFamily="34" charset="0"/>
              <a:buChar char="•"/>
            </a:pPr>
            <a:r>
              <a:rPr lang="en-US" dirty="0">
                <a:latin typeface="Chiller" panose="04020404031007020602" pitchFamily="82" charset="0"/>
              </a:rPr>
              <a:t>Activating receivers’ critical thinking and argumentation skills makes them less susceptible to persuasive misinformation (Cook et al., 2017).</a:t>
            </a:r>
          </a:p>
          <a:p>
            <a:pPr>
              <a:buFont typeface="Arial" panose="020B0604020202020204" pitchFamily="34" charset="0"/>
              <a:buChar char="•"/>
            </a:pPr>
            <a:r>
              <a:rPr lang="en-US" dirty="0">
                <a:latin typeface="Chiller" panose="04020404031007020602" pitchFamily="82" charset="0"/>
              </a:rPr>
              <a:t>Check out </a:t>
            </a:r>
            <a:r>
              <a:rPr lang="en-US" dirty="0">
                <a:latin typeface="Chiller" panose="04020404031007020602" pitchFamily="82" charset="0"/>
                <a:hlinkClick r:id="rId3"/>
              </a:rPr>
              <a:t>www.getbadnews.com</a:t>
            </a:r>
            <a:r>
              <a:rPr lang="en-US" dirty="0">
                <a:latin typeface="Chiller" panose="04020404031007020602" pitchFamily="82" charset="0"/>
              </a:rPr>
              <a:t> (simulation of social media environment designed to inoculate players).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16675" y="2414189"/>
            <a:ext cx="4937125" cy="3702843"/>
          </a:xfrm>
          <a:scene3d>
            <a:camera prst="isometricOffAxis2Left"/>
            <a:lightRig rig="threePt" dir="t"/>
          </a:scene3d>
        </p:spPr>
      </p:pic>
    </p:spTree>
    <p:extLst>
      <p:ext uri="{BB962C8B-B14F-4D97-AF65-F5344CB8AC3E}">
        <p14:creationId xmlns:p14="http://schemas.microsoft.com/office/powerpoint/2010/main" val="3071418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8459"/>
          </a:xfrm>
        </p:spPr>
        <p:txBody>
          <a:bodyPr/>
          <a:lstStyle/>
          <a:p>
            <a:pPr algn="ctr"/>
            <a:r>
              <a:rPr lang="en-US" dirty="0">
                <a:latin typeface="Chiller" panose="04020404031007020602" pitchFamily="82" charset="0"/>
              </a:rPr>
              <a:t>Persuasive Argumentation</a:t>
            </a:r>
          </a:p>
        </p:txBody>
      </p:sp>
      <p:sp>
        <p:nvSpPr>
          <p:cNvPr id="3" name="Content Placeholder 2"/>
          <p:cNvSpPr>
            <a:spLocks noGrp="1"/>
          </p:cNvSpPr>
          <p:nvPr>
            <p:ph sz="half" idx="1"/>
          </p:nvPr>
        </p:nvSpPr>
        <p:spPr>
          <a:xfrm>
            <a:off x="745436" y="1825624"/>
            <a:ext cx="5181600" cy="4826967"/>
          </a:xfrm>
        </p:spPr>
        <p:txBody>
          <a:bodyPr>
            <a:normAutofit lnSpcReduction="10000"/>
          </a:bodyPr>
          <a:lstStyle/>
          <a:p>
            <a:pPr>
              <a:buFont typeface="Arial" panose="020B0604020202020204" pitchFamily="34" charset="0"/>
              <a:buChar char="•"/>
            </a:pPr>
            <a:r>
              <a:rPr lang="en-US" dirty="0">
                <a:latin typeface="Chiller" panose="04020404031007020602" pitchFamily="82" charset="0"/>
              </a:rPr>
              <a:t>In psychiatry the Munchausen effect refers to people who exaggerate or create symptoms to get attention or sympathy.</a:t>
            </a:r>
          </a:p>
          <a:p>
            <a:pPr>
              <a:buFont typeface="Arial" panose="020B0604020202020204" pitchFamily="34" charset="0"/>
              <a:buChar char="•"/>
            </a:pPr>
            <a:r>
              <a:rPr lang="en-US" dirty="0">
                <a:latin typeface="Chiller" panose="04020404031007020602" pitchFamily="82" charset="0"/>
              </a:rPr>
              <a:t>In terms of argumentation, </a:t>
            </a:r>
            <a:r>
              <a:rPr lang="en-US" dirty="0" err="1">
                <a:latin typeface="Chiller" panose="04020404031007020602" pitchFamily="82" charset="0"/>
              </a:rPr>
              <a:t>Vasile</a:t>
            </a:r>
            <a:r>
              <a:rPr lang="en-US" dirty="0">
                <a:latin typeface="Chiller" panose="04020404031007020602" pitchFamily="82" charset="0"/>
              </a:rPr>
              <a:t> (2018) defines the Munchausen effect as the “intentional distortion of truth (by means of elliptical and erroneous argumentation) for the sake of persuasion, or propaganda or any other form of social influence” (p. 62).</a:t>
            </a:r>
          </a:p>
          <a:p>
            <a:pPr>
              <a:buFont typeface="Arial" panose="020B0604020202020204" pitchFamily="34" charset="0"/>
              <a:buChar char="•"/>
            </a:pPr>
            <a:r>
              <a:rPr lang="en-US" dirty="0">
                <a:latin typeface="Chiller" panose="04020404031007020602" pitchFamily="82" charset="0"/>
              </a:rPr>
              <a:t>Importance of receivers’ willingness to accept false information (must be more competent consumers of argumentation).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9256" y="1311961"/>
            <a:ext cx="6174185" cy="5156546"/>
          </a:xfrm>
          <a:scene3d>
            <a:camera prst="orthographicFront"/>
            <a:lightRig rig="threePt" dir="t"/>
          </a:scene3d>
          <a:sp3d>
            <a:bevelT w="114300" prst="hardEdge"/>
          </a:sp3d>
        </p:spPr>
      </p:pic>
    </p:spTree>
    <p:extLst>
      <p:ext uri="{BB962C8B-B14F-4D97-AF65-F5344CB8AC3E}">
        <p14:creationId xmlns:p14="http://schemas.microsoft.com/office/powerpoint/2010/main" val="48074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4F2B-8224-450F-A36E-E39D080CD4E4}"/>
              </a:ext>
            </a:extLst>
          </p:cNvPr>
          <p:cNvSpPr>
            <a:spLocks noGrp="1"/>
          </p:cNvSpPr>
          <p:nvPr>
            <p:ph type="title"/>
          </p:nvPr>
        </p:nvSpPr>
        <p:spPr>
          <a:xfrm>
            <a:off x="174434" y="244313"/>
            <a:ext cx="11843131" cy="1408218"/>
          </a:xfrm>
        </p:spPr>
        <p:txBody>
          <a:bodyPr>
            <a:noAutofit/>
          </a:bodyPr>
          <a:lstStyle/>
          <a:p>
            <a:r>
              <a:rPr lang="en-US" sz="8000" b="1" dirty="0">
                <a:solidFill>
                  <a:schemeClr val="bg1"/>
                </a:solidFill>
                <a:latin typeface="Chiller" panose="04020404031007020602" pitchFamily="82" charset="0"/>
              </a:rPr>
              <a:t>…call for Engaged Communication!</a:t>
            </a:r>
          </a:p>
        </p:txBody>
      </p:sp>
    </p:spTree>
    <p:extLst>
      <p:ext uri="{BB962C8B-B14F-4D97-AF65-F5344CB8AC3E}">
        <p14:creationId xmlns:p14="http://schemas.microsoft.com/office/powerpoint/2010/main" val="914519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1339"/>
          </a:xfrm>
        </p:spPr>
        <p:txBody>
          <a:bodyPr/>
          <a:lstStyle/>
          <a:p>
            <a:pPr algn="ctr"/>
            <a:r>
              <a:rPr lang="en-US" dirty="0">
                <a:latin typeface="Chiller" panose="04020404031007020602" pitchFamily="82" charset="0"/>
              </a:rPr>
              <a:t>Source Credibility</a:t>
            </a:r>
          </a:p>
        </p:txBody>
      </p:sp>
      <p:sp>
        <p:nvSpPr>
          <p:cNvPr id="3" name="Content Placeholder 2"/>
          <p:cNvSpPr>
            <a:spLocks noGrp="1"/>
          </p:cNvSpPr>
          <p:nvPr>
            <p:ph sz="half" idx="1"/>
          </p:nvPr>
        </p:nvSpPr>
        <p:spPr>
          <a:xfrm>
            <a:off x="838200" y="1825625"/>
            <a:ext cx="5181600" cy="4667250"/>
          </a:xfrm>
        </p:spPr>
        <p:txBody>
          <a:bodyPr>
            <a:normAutofit/>
          </a:bodyPr>
          <a:lstStyle/>
          <a:p>
            <a:pPr>
              <a:buFont typeface="Arial" panose="020B0604020202020204" pitchFamily="34" charset="0"/>
              <a:buChar char="•"/>
            </a:pPr>
            <a:r>
              <a:rPr lang="en-US" dirty="0">
                <a:latin typeface="Chiller" panose="04020404031007020602" pitchFamily="82" charset="0"/>
              </a:rPr>
              <a:t>Death of expertise refers to the “rejection of science and dispassionate rationality, which are the foundations of modern civilization” (Nichols, 2017, p. 5).</a:t>
            </a:r>
          </a:p>
          <a:p>
            <a:pPr>
              <a:buFont typeface="Arial" panose="020B0604020202020204" pitchFamily="34" charset="0"/>
              <a:buChar char="•"/>
            </a:pPr>
            <a:r>
              <a:rPr lang="en-US" dirty="0">
                <a:latin typeface="Chiller" panose="04020404031007020602" pitchFamily="82" charset="0"/>
              </a:rPr>
              <a:t>Dunning-Kruger effect (i.e., people think they are smart and lack the ability to recognize they are incompetent).</a:t>
            </a:r>
          </a:p>
          <a:p>
            <a:pPr>
              <a:buFont typeface="Arial" panose="020B0604020202020204" pitchFamily="34" charset="0"/>
              <a:buChar char="•"/>
            </a:pPr>
            <a:r>
              <a:rPr lang="en-US" dirty="0">
                <a:latin typeface="Chiller" panose="04020404031007020602" pitchFamily="82" charset="0"/>
              </a:rPr>
              <a:t>As people turn away from education and civic engagement, they become less capable citizens and the death spiral of democracy intensifies.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95321" y="1783292"/>
            <a:ext cx="4937125" cy="3291416"/>
          </a:xfrm>
          <a:effectLst>
            <a:glow rad="228600">
              <a:schemeClr val="accent5">
                <a:satMod val="175000"/>
                <a:alpha val="40000"/>
              </a:schemeClr>
            </a:glow>
          </a:effectLst>
        </p:spPr>
      </p:pic>
    </p:spTree>
    <p:extLst>
      <p:ext uri="{BB962C8B-B14F-4D97-AF65-F5344CB8AC3E}">
        <p14:creationId xmlns:p14="http://schemas.microsoft.com/office/powerpoint/2010/main" val="3496062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5891"/>
          </a:xfrm>
        </p:spPr>
        <p:txBody>
          <a:bodyPr/>
          <a:lstStyle/>
          <a:p>
            <a:pPr algn="ctr"/>
            <a:r>
              <a:rPr lang="en-US" dirty="0">
                <a:latin typeface="Chiller" panose="04020404031007020602" pitchFamily="82" charset="0"/>
              </a:rPr>
              <a:t>Language in the Post-Truth Era</a:t>
            </a:r>
          </a:p>
        </p:txBody>
      </p:sp>
      <p:sp>
        <p:nvSpPr>
          <p:cNvPr id="4" name="Content Placeholder 3"/>
          <p:cNvSpPr>
            <a:spLocks noGrp="1"/>
          </p:cNvSpPr>
          <p:nvPr>
            <p:ph sz="half" idx="2"/>
          </p:nvPr>
        </p:nvSpPr>
        <p:spPr>
          <a:xfrm>
            <a:off x="6172200" y="1545210"/>
            <a:ext cx="5181600" cy="4947665"/>
          </a:xfrm>
        </p:spPr>
        <p:txBody>
          <a:bodyPr>
            <a:normAutofit/>
          </a:bodyPr>
          <a:lstStyle/>
          <a:p>
            <a:pPr>
              <a:buFont typeface="Arial" panose="020B0604020202020204" pitchFamily="34" charset="0"/>
              <a:buChar char="•"/>
            </a:pPr>
            <a:r>
              <a:rPr lang="en-US" dirty="0">
                <a:latin typeface="Chiller" panose="04020404031007020602" pitchFamily="82" charset="0"/>
              </a:rPr>
              <a:t>Politicians use language to obfuscate the truth and create political polarization (Cervi &amp; Andrade, 2019).</a:t>
            </a:r>
          </a:p>
          <a:p>
            <a:pPr>
              <a:buFont typeface="Arial" panose="020B0604020202020204" pitchFamily="34" charset="0"/>
              <a:buChar char="•"/>
            </a:pPr>
            <a:r>
              <a:rPr lang="en-US" dirty="0">
                <a:latin typeface="Chiller" panose="04020404031007020602" pitchFamily="82" charset="0"/>
              </a:rPr>
              <a:t>Careless speech refers to the use of language that is unconcerned with truth or advancing the common good (</a:t>
            </a:r>
            <a:r>
              <a:rPr lang="en-US" dirty="0" err="1">
                <a:latin typeface="Chiller" panose="04020404031007020602" pitchFamily="82" charset="0"/>
              </a:rPr>
              <a:t>Hyvomen</a:t>
            </a:r>
            <a:r>
              <a:rPr lang="en-US" dirty="0">
                <a:latin typeface="Chiller" panose="04020404031007020602" pitchFamily="82" charset="0"/>
              </a:rPr>
              <a:t>, 2018).</a:t>
            </a:r>
          </a:p>
          <a:p>
            <a:pPr>
              <a:buFont typeface="Arial" panose="020B0604020202020204" pitchFamily="34" charset="0"/>
              <a:buChar char="•"/>
            </a:pPr>
            <a:r>
              <a:rPr lang="en-US" dirty="0">
                <a:latin typeface="Chiller" panose="04020404031007020602" pitchFamily="82" charset="0"/>
              </a:rPr>
              <a:t>Strategic incivility (Bratslavsky et al., 2019).</a:t>
            </a:r>
          </a:p>
          <a:p>
            <a:pPr lvl="1">
              <a:buFont typeface="Arial" panose="020B0604020202020204" pitchFamily="34" charset="0"/>
              <a:buChar char="•"/>
            </a:pPr>
            <a:r>
              <a:rPr lang="en-US" dirty="0">
                <a:latin typeface="Chiller" panose="04020404031007020602" pitchFamily="82" charset="0"/>
              </a:rPr>
              <a:t>Exploits Twitter’s technological architecture.</a:t>
            </a:r>
          </a:p>
          <a:p>
            <a:pPr lvl="1">
              <a:buFont typeface="Arial" panose="020B0604020202020204" pitchFamily="34" charset="0"/>
              <a:buChar char="•"/>
            </a:pPr>
            <a:r>
              <a:rPr lang="en-US" dirty="0">
                <a:latin typeface="Chiller" panose="04020404031007020602" pitchFamily="82" charset="0"/>
              </a:rPr>
              <a:t>Used as a means of domination (use of language to evoke emotions and intensity of feelings).</a:t>
            </a:r>
          </a:p>
        </p:txBody>
      </p:sp>
      <p:pic>
        <p:nvPicPr>
          <p:cNvPr id="7" name="Picture 6">
            <a:extLst>
              <a:ext uri="{FF2B5EF4-FFF2-40B4-BE49-F238E27FC236}">
                <a16:creationId xmlns:a16="http://schemas.microsoft.com/office/drawing/2014/main" id="{5C55D653-6F68-408A-802F-CF7B51A6EDAA}"/>
              </a:ext>
            </a:extLst>
          </p:cNvPr>
          <p:cNvPicPr>
            <a:picLocks noChangeAspect="1"/>
          </p:cNvPicPr>
          <p:nvPr/>
        </p:nvPicPr>
        <p:blipFill>
          <a:blip r:embed="rId3"/>
          <a:stretch>
            <a:fillRect/>
          </a:stretch>
        </p:blipFill>
        <p:spPr>
          <a:xfrm>
            <a:off x="838200" y="1437674"/>
            <a:ext cx="4621696" cy="5335616"/>
          </a:xfrm>
          <a:prstGeom prst="rect">
            <a:avLst/>
          </a:prstGeom>
          <a:ln>
            <a:solidFill>
              <a:schemeClr val="tx1"/>
            </a:solidFill>
            <a:prstDash val="dashDot"/>
          </a:ln>
        </p:spPr>
      </p:pic>
    </p:spTree>
    <p:extLst>
      <p:ext uri="{BB962C8B-B14F-4D97-AF65-F5344CB8AC3E}">
        <p14:creationId xmlns:p14="http://schemas.microsoft.com/office/powerpoint/2010/main" val="302256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5131" y="365125"/>
            <a:ext cx="11012556" cy="1325563"/>
          </a:xfrm>
        </p:spPr>
        <p:txBody>
          <a:bodyPr>
            <a:normAutofit/>
          </a:bodyPr>
          <a:lstStyle/>
          <a:p>
            <a:r>
              <a:rPr lang="en-US" sz="4000" dirty="0">
                <a:latin typeface="Chiller" panose="04020404031007020602" pitchFamily="82" charset="0"/>
              </a:rPr>
              <a:t>Fourth Era of Political Communication (</a:t>
            </a:r>
            <a:r>
              <a:rPr lang="en-US" sz="4000" dirty="0" err="1">
                <a:latin typeface="Chiller" panose="04020404031007020602" pitchFamily="82" charset="0"/>
              </a:rPr>
              <a:t>Semetko</a:t>
            </a:r>
            <a:r>
              <a:rPr lang="en-US" sz="4000" dirty="0">
                <a:latin typeface="Chiller" panose="04020404031007020602" pitchFamily="82" charset="0"/>
              </a:rPr>
              <a:t> &amp; </a:t>
            </a:r>
            <a:r>
              <a:rPr lang="en-US" sz="4000" dirty="0" err="1">
                <a:latin typeface="Chiller" panose="04020404031007020602" pitchFamily="82" charset="0"/>
              </a:rPr>
              <a:t>Tworzecki</a:t>
            </a:r>
            <a:r>
              <a:rPr lang="en-US" sz="4000" dirty="0">
                <a:latin typeface="Chiller" panose="04020404031007020602" pitchFamily="82" charset="0"/>
              </a:rPr>
              <a:t>, 2018):</a:t>
            </a:r>
          </a:p>
        </p:txBody>
      </p:sp>
      <p:sp>
        <p:nvSpPr>
          <p:cNvPr id="3" name="Content Placeholder 2"/>
          <p:cNvSpPr>
            <a:spLocks noGrp="1"/>
          </p:cNvSpPr>
          <p:nvPr>
            <p:ph sz="half" idx="1"/>
          </p:nvPr>
        </p:nvSpPr>
        <p:spPr/>
        <p:txBody>
          <a:bodyPr>
            <a:normAutofit/>
          </a:bodyPr>
          <a:lstStyle/>
          <a:p>
            <a:r>
              <a:rPr lang="en-US" dirty="0">
                <a:latin typeface="Chiller" panose="04020404031007020602" pitchFamily="82" charset="0"/>
              </a:rPr>
              <a:t>Rise of big data (access to voter information and the means to deploy that at scale);</a:t>
            </a:r>
          </a:p>
          <a:p>
            <a:r>
              <a:rPr lang="en-US" dirty="0">
                <a:latin typeface="Chiller" panose="04020404031007020602" pitchFamily="82" charset="0"/>
              </a:rPr>
              <a:t>Individuals more likely to consume information on social media than legacy media (diminishes the fact-checking and gate-keeping roles once played by media);</a:t>
            </a:r>
          </a:p>
          <a:p>
            <a:r>
              <a:rPr lang="en-US" dirty="0">
                <a:latin typeface="Chiller" panose="04020404031007020602" pitchFamily="82" charset="0"/>
              </a:rPr>
              <a:t>Globalization of campaigning (influence of non-democratic countries in US elections).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5261" y="2775999"/>
            <a:ext cx="4096215" cy="3068207"/>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2849256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4F89-D62C-4C46-AC00-8A6C5070D398}"/>
              </a:ext>
            </a:extLst>
          </p:cNvPr>
          <p:cNvSpPr>
            <a:spLocks noGrp="1"/>
          </p:cNvSpPr>
          <p:nvPr>
            <p:ph type="title"/>
          </p:nvPr>
        </p:nvSpPr>
        <p:spPr/>
        <p:txBody>
          <a:bodyPr/>
          <a:lstStyle/>
          <a:p>
            <a:r>
              <a:rPr lang="en-US" dirty="0">
                <a:latin typeface="Chiller" panose="04020404031007020602" pitchFamily="82" charset="0"/>
              </a:rPr>
              <a:t>Social Media Case Study: Cambridge Analytica</a:t>
            </a:r>
          </a:p>
        </p:txBody>
      </p:sp>
      <p:pic>
        <p:nvPicPr>
          <p:cNvPr id="4" name="Picture 3" descr="A picture containing text&#10;&#10;Description automatically generated">
            <a:extLst>
              <a:ext uri="{FF2B5EF4-FFF2-40B4-BE49-F238E27FC236}">
                <a16:creationId xmlns:a16="http://schemas.microsoft.com/office/drawing/2014/main" id="{329FDC07-4CCD-440E-9583-5AAAA3CDE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020" y="1772740"/>
            <a:ext cx="8487960" cy="4801270"/>
          </a:xfrm>
          <a:custGeom>
            <a:avLst/>
            <a:gdLst>
              <a:gd name="connsiteX0" fmla="*/ 0 w 8487960"/>
              <a:gd name="connsiteY0" fmla="*/ 0 h 4801270"/>
              <a:gd name="connsiteX1" fmla="*/ 735623 w 8487960"/>
              <a:gd name="connsiteY1" fmla="*/ 0 h 4801270"/>
              <a:gd name="connsiteX2" fmla="*/ 1471246 w 8487960"/>
              <a:gd name="connsiteY2" fmla="*/ 0 h 4801270"/>
              <a:gd name="connsiteX3" fmla="*/ 2037110 w 8487960"/>
              <a:gd name="connsiteY3" fmla="*/ 0 h 4801270"/>
              <a:gd name="connsiteX4" fmla="*/ 2518095 w 8487960"/>
              <a:gd name="connsiteY4" fmla="*/ 0 h 4801270"/>
              <a:gd name="connsiteX5" fmla="*/ 2914200 w 8487960"/>
              <a:gd name="connsiteY5" fmla="*/ 0 h 4801270"/>
              <a:gd name="connsiteX6" fmla="*/ 3564943 w 8487960"/>
              <a:gd name="connsiteY6" fmla="*/ 0 h 4801270"/>
              <a:gd name="connsiteX7" fmla="*/ 4215687 w 8487960"/>
              <a:gd name="connsiteY7" fmla="*/ 0 h 4801270"/>
              <a:gd name="connsiteX8" fmla="*/ 4781551 w 8487960"/>
              <a:gd name="connsiteY8" fmla="*/ 0 h 4801270"/>
              <a:gd name="connsiteX9" fmla="*/ 5517174 w 8487960"/>
              <a:gd name="connsiteY9" fmla="*/ 0 h 4801270"/>
              <a:gd name="connsiteX10" fmla="*/ 6252797 w 8487960"/>
              <a:gd name="connsiteY10" fmla="*/ 0 h 4801270"/>
              <a:gd name="connsiteX11" fmla="*/ 6903541 w 8487960"/>
              <a:gd name="connsiteY11" fmla="*/ 0 h 4801270"/>
              <a:gd name="connsiteX12" fmla="*/ 7469405 w 8487960"/>
              <a:gd name="connsiteY12" fmla="*/ 0 h 4801270"/>
              <a:gd name="connsiteX13" fmla="*/ 7865510 w 8487960"/>
              <a:gd name="connsiteY13" fmla="*/ 0 h 4801270"/>
              <a:gd name="connsiteX14" fmla="*/ 8487960 w 8487960"/>
              <a:gd name="connsiteY14" fmla="*/ 0 h 4801270"/>
              <a:gd name="connsiteX15" fmla="*/ 8487960 w 8487960"/>
              <a:gd name="connsiteY15" fmla="*/ 389436 h 4801270"/>
              <a:gd name="connsiteX16" fmla="*/ 8487960 w 8487960"/>
              <a:gd name="connsiteY16" fmla="*/ 970923 h 4801270"/>
              <a:gd name="connsiteX17" fmla="*/ 8487960 w 8487960"/>
              <a:gd name="connsiteY17" fmla="*/ 1360360 h 4801270"/>
              <a:gd name="connsiteX18" fmla="*/ 8487960 w 8487960"/>
              <a:gd name="connsiteY18" fmla="*/ 1893834 h 4801270"/>
              <a:gd name="connsiteX19" fmla="*/ 8487960 w 8487960"/>
              <a:gd name="connsiteY19" fmla="*/ 2283271 h 4801270"/>
              <a:gd name="connsiteX20" fmla="*/ 8487960 w 8487960"/>
              <a:gd name="connsiteY20" fmla="*/ 2768732 h 4801270"/>
              <a:gd name="connsiteX21" fmla="*/ 8487960 w 8487960"/>
              <a:gd name="connsiteY21" fmla="*/ 3398232 h 4801270"/>
              <a:gd name="connsiteX22" fmla="*/ 8487960 w 8487960"/>
              <a:gd name="connsiteY22" fmla="*/ 4027732 h 4801270"/>
              <a:gd name="connsiteX23" fmla="*/ 8487960 w 8487960"/>
              <a:gd name="connsiteY23" fmla="*/ 4801270 h 4801270"/>
              <a:gd name="connsiteX24" fmla="*/ 8091855 w 8487960"/>
              <a:gd name="connsiteY24" fmla="*/ 4801270 h 4801270"/>
              <a:gd name="connsiteX25" fmla="*/ 7356232 w 8487960"/>
              <a:gd name="connsiteY25" fmla="*/ 4801270 h 4801270"/>
              <a:gd name="connsiteX26" fmla="*/ 6705488 w 8487960"/>
              <a:gd name="connsiteY26" fmla="*/ 4801270 h 4801270"/>
              <a:gd name="connsiteX27" fmla="*/ 5969865 w 8487960"/>
              <a:gd name="connsiteY27" fmla="*/ 4801270 h 4801270"/>
              <a:gd name="connsiteX28" fmla="*/ 5319122 w 8487960"/>
              <a:gd name="connsiteY28" fmla="*/ 4801270 h 4801270"/>
              <a:gd name="connsiteX29" fmla="*/ 4838137 w 8487960"/>
              <a:gd name="connsiteY29" fmla="*/ 4801270 h 4801270"/>
              <a:gd name="connsiteX30" fmla="*/ 4357153 w 8487960"/>
              <a:gd name="connsiteY30" fmla="*/ 4801270 h 4801270"/>
              <a:gd name="connsiteX31" fmla="*/ 4045928 w 8487960"/>
              <a:gd name="connsiteY31" fmla="*/ 4801270 h 4801270"/>
              <a:gd name="connsiteX32" fmla="*/ 3310304 w 8487960"/>
              <a:gd name="connsiteY32" fmla="*/ 4801270 h 4801270"/>
              <a:gd name="connsiteX33" fmla="*/ 2659561 w 8487960"/>
              <a:gd name="connsiteY33" fmla="*/ 4801270 h 4801270"/>
              <a:gd name="connsiteX34" fmla="*/ 2263456 w 8487960"/>
              <a:gd name="connsiteY34" fmla="*/ 4801270 h 4801270"/>
              <a:gd name="connsiteX35" fmla="*/ 1612712 w 8487960"/>
              <a:gd name="connsiteY35" fmla="*/ 4801270 h 4801270"/>
              <a:gd name="connsiteX36" fmla="*/ 1216608 w 8487960"/>
              <a:gd name="connsiteY36" fmla="*/ 4801270 h 4801270"/>
              <a:gd name="connsiteX37" fmla="*/ 820503 w 8487960"/>
              <a:gd name="connsiteY37" fmla="*/ 4801270 h 4801270"/>
              <a:gd name="connsiteX38" fmla="*/ 0 w 8487960"/>
              <a:gd name="connsiteY38" fmla="*/ 4801270 h 4801270"/>
              <a:gd name="connsiteX39" fmla="*/ 0 w 8487960"/>
              <a:gd name="connsiteY39" fmla="*/ 4219783 h 4801270"/>
              <a:gd name="connsiteX40" fmla="*/ 0 w 8487960"/>
              <a:gd name="connsiteY40" fmla="*/ 3686308 h 4801270"/>
              <a:gd name="connsiteX41" fmla="*/ 0 w 8487960"/>
              <a:gd name="connsiteY41" fmla="*/ 3056809 h 4801270"/>
              <a:gd name="connsiteX42" fmla="*/ 0 w 8487960"/>
              <a:gd name="connsiteY42" fmla="*/ 2571347 h 4801270"/>
              <a:gd name="connsiteX43" fmla="*/ 0 w 8487960"/>
              <a:gd name="connsiteY43" fmla="*/ 2181910 h 4801270"/>
              <a:gd name="connsiteX44" fmla="*/ 0 w 8487960"/>
              <a:gd name="connsiteY44" fmla="*/ 1552411 h 4801270"/>
              <a:gd name="connsiteX45" fmla="*/ 0 w 8487960"/>
              <a:gd name="connsiteY45" fmla="*/ 922911 h 4801270"/>
              <a:gd name="connsiteX46" fmla="*/ 0 w 8487960"/>
              <a:gd name="connsiteY46" fmla="*/ 533474 h 4801270"/>
              <a:gd name="connsiteX47" fmla="*/ 0 w 8487960"/>
              <a:gd name="connsiteY47" fmla="*/ 0 h 480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87960" h="4801270" fill="none" extrusionOk="0">
                <a:moveTo>
                  <a:pt x="0" y="0"/>
                </a:moveTo>
                <a:cubicBezTo>
                  <a:pt x="152247" y="-60445"/>
                  <a:pt x="502213" y="49421"/>
                  <a:pt x="735623" y="0"/>
                </a:cubicBezTo>
                <a:cubicBezTo>
                  <a:pt x="969033" y="-49421"/>
                  <a:pt x="1214635" y="40153"/>
                  <a:pt x="1471246" y="0"/>
                </a:cubicBezTo>
                <a:cubicBezTo>
                  <a:pt x="1727857" y="-40153"/>
                  <a:pt x="1900149" y="67401"/>
                  <a:pt x="2037110" y="0"/>
                </a:cubicBezTo>
                <a:cubicBezTo>
                  <a:pt x="2174071" y="-67401"/>
                  <a:pt x="2377178" y="30247"/>
                  <a:pt x="2518095" y="0"/>
                </a:cubicBezTo>
                <a:cubicBezTo>
                  <a:pt x="2659013" y="-30247"/>
                  <a:pt x="2769687" y="40451"/>
                  <a:pt x="2914200" y="0"/>
                </a:cubicBezTo>
                <a:cubicBezTo>
                  <a:pt x="3058714" y="-40451"/>
                  <a:pt x="3428692" y="30599"/>
                  <a:pt x="3564943" y="0"/>
                </a:cubicBezTo>
                <a:cubicBezTo>
                  <a:pt x="3701194" y="-30599"/>
                  <a:pt x="3998489" y="13121"/>
                  <a:pt x="4215687" y="0"/>
                </a:cubicBezTo>
                <a:cubicBezTo>
                  <a:pt x="4432885" y="-13121"/>
                  <a:pt x="4596898" y="56735"/>
                  <a:pt x="4781551" y="0"/>
                </a:cubicBezTo>
                <a:cubicBezTo>
                  <a:pt x="4966204" y="-56735"/>
                  <a:pt x="5332531" y="5608"/>
                  <a:pt x="5517174" y="0"/>
                </a:cubicBezTo>
                <a:cubicBezTo>
                  <a:pt x="5701817" y="-5608"/>
                  <a:pt x="6064056" y="8893"/>
                  <a:pt x="6252797" y="0"/>
                </a:cubicBezTo>
                <a:cubicBezTo>
                  <a:pt x="6441538" y="-8893"/>
                  <a:pt x="6772019" y="59827"/>
                  <a:pt x="6903541" y="0"/>
                </a:cubicBezTo>
                <a:cubicBezTo>
                  <a:pt x="7035063" y="-59827"/>
                  <a:pt x="7289611" y="66928"/>
                  <a:pt x="7469405" y="0"/>
                </a:cubicBezTo>
                <a:cubicBezTo>
                  <a:pt x="7649199" y="-66928"/>
                  <a:pt x="7769259" y="27904"/>
                  <a:pt x="7865510" y="0"/>
                </a:cubicBezTo>
                <a:cubicBezTo>
                  <a:pt x="7961762" y="-27904"/>
                  <a:pt x="8330057" y="64641"/>
                  <a:pt x="8487960" y="0"/>
                </a:cubicBezTo>
                <a:cubicBezTo>
                  <a:pt x="8494725" y="187340"/>
                  <a:pt x="8453824" y="257554"/>
                  <a:pt x="8487960" y="389436"/>
                </a:cubicBezTo>
                <a:cubicBezTo>
                  <a:pt x="8522096" y="521318"/>
                  <a:pt x="8440996" y="789004"/>
                  <a:pt x="8487960" y="970923"/>
                </a:cubicBezTo>
                <a:cubicBezTo>
                  <a:pt x="8534924" y="1152842"/>
                  <a:pt x="8459238" y="1232871"/>
                  <a:pt x="8487960" y="1360360"/>
                </a:cubicBezTo>
                <a:cubicBezTo>
                  <a:pt x="8516682" y="1487849"/>
                  <a:pt x="8472683" y="1773512"/>
                  <a:pt x="8487960" y="1893834"/>
                </a:cubicBezTo>
                <a:cubicBezTo>
                  <a:pt x="8503237" y="2014156"/>
                  <a:pt x="8443082" y="2198698"/>
                  <a:pt x="8487960" y="2283271"/>
                </a:cubicBezTo>
                <a:cubicBezTo>
                  <a:pt x="8532838" y="2367844"/>
                  <a:pt x="8430359" y="2649049"/>
                  <a:pt x="8487960" y="2768732"/>
                </a:cubicBezTo>
                <a:cubicBezTo>
                  <a:pt x="8545561" y="2888415"/>
                  <a:pt x="8478872" y="3118086"/>
                  <a:pt x="8487960" y="3398232"/>
                </a:cubicBezTo>
                <a:cubicBezTo>
                  <a:pt x="8497048" y="3678378"/>
                  <a:pt x="8470453" y="3830100"/>
                  <a:pt x="8487960" y="4027732"/>
                </a:cubicBezTo>
                <a:cubicBezTo>
                  <a:pt x="8505467" y="4225364"/>
                  <a:pt x="8430156" y="4547492"/>
                  <a:pt x="8487960" y="4801270"/>
                </a:cubicBezTo>
                <a:cubicBezTo>
                  <a:pt x="8369655" y="4801901"/>
                  <a:pt x="8268529" y="4798981"/>
                  <a:pt x="8091855" y="4801270"/>
                </a:cubicBezTo>
                <a:cubicBezTo>
                  <a:pt x="7915181" y="4803559"/>
                  <a:pt x="7708507" y="4751093"/>
                  <a:pt x="7356232" y="4801270"/>
                </a:cubicBezTo>
                <a:cubicBezTo>
                  <a:pt x="7003957" y="4851447"/>
                  <a:pt x="7021351" y="4792805"/>
                  <a:pt x="6705488" y="4801270"/>
                </a:cubicBezTo>
                <a:cubicBezTo>
                  <a:pt x="6389625" y="4809735"/>
                  <a:pt x="6286645" y="4733805"/>
                  <a:pt x="5969865" y="4801270"/>
                </a:cubicBezTo>
                <a:cubicBezTo>
                  <a:pt x="5653085" y="4868735"/>
                  <a:pt x="5454966" y="4727540"/>
                  <a:pt x="5319122" y="4801270"/>
                </a:cubicBezTo>
                <a:cubicBezTo>
                  <a:pt x="5183278" y="4875000"/>
                  <a:pt x="5030664" y="4784946"/>
                  <a:pt x="4838137" y="4801270"/>
                </a:cubicBezTo>
                <a:cubicBezTo>
                  <a:pt x="4645611" y="4817594"/>
                  <a:pt x="4488059" y="4780724"/>
                  <a:pt x="4357153" y="4801270"/>
                </a:cubicBezTo>
                <a:cubicBezTo>
                  <a:pt x="4226247" y="4821816"/>
                  <a:pt x="4146467" y="4792844"/>
                  <a:pt x="4045928" y="4801270"/>
                </a:cubicBezTo>
                <a:cubicBezTo>
                  <a:pt x="3945390" y="4809696"/>
                  <a:pt x="3582016" y="4749657"/>
                  <a:pt x="3310304" y="4801270"/>
                </a:cubicBezTo>
                <a:cubicBezTo>
                  <a:pt x="3038592" y="4852883"/>
                  <a:pt x="2809196" y="4770242"/>
                  <a:pt x="2659561" y="4801270"/>
                </a:cubicBezTo>
                <a:cubicBezTo>
                  <a:pt x="2509926" y="4832298"/>
                  <a:pt x="2400972" y="4792534"/>
                  <a:pt x="2263456" y="4801270"/>
                </a:cubicBezTo>
                <a:cubicBezTo>
                  <a:pt x="2125941" y="4810006"/>
                  <a:pt x="1755954" y="4743051"/>
                  <a:pt x="1612712" y="4801270"/>
                </a:cubicBezTo>
                <a:cubicBezTo>
                  <a:pt x="1469470" y="4859489"/>
                  <a:pt x="1327024" y="4758427"/>
                  <a:pt x="1216608" y="4801270"/>
                </a:cubicBezTo>
                <a:cubicBezTo>
                  <a:pt x="1106192" y="4844113"/>
                  <a:pt x="986126" y="4771904"/>
                  <a:pt x="820503" y="4801270"/>
                </a:cubicBezTo>
                <a:cubicBezTo>
                  <a:pt x="654881" y="4830636"/>
                  <a:pt x="187750" y="4743589"/>
                  <a:pt x="0" y="4801270"/>
                </a:cubicBezTo>
                <a:cubicBezTo>
                  <a:pt x="-14213" y="4556178"/>
                  <a:pt x="38145" y="4372140"/>
                  <a:pt x="0" y="4219783"/>
                </a:cubicBezTo>
                <a:cubicBezTo>
                  <a:pt x="-38145" y="4067426"/>
                  <a:pt x="33487" y="3820103"/>
                  <a:pt x="0" y="3686308"/>
                </a:cubicBezTo>
                <a:cubicBezTo>
                  <a:pt x="-33487" y="3552514"/>
                  <a:pt x="20846" y="3301071"/>
                  <a:pt x="0" y="3056809"/>
                </a:cubicBezTo>
                <a:cubicBezTo>
                  <a:pt x="-20846" y="2812547"/>
                  <a:pt x="17474" y="2708829"/>
                  <a:pt x="0" y="2571347"/>
                </a:cubicBezTo>
                <a:cubicBezTo>
                  <a:pt x="-17474" y="2433865"/>
                  <a:pt x="21676" y="2370143"/>
                  <a:pt x="0" y="2181910"/>
                </a:cubicBezTo>
                <a:cubicBezTo>
                  <a:pt x="-21676" y="1993677"/>
                  <a:pt x="294" y="1725117"/>
                  <a:pt x="0" y="1552411"/>
                </a:cubicBezTo>
                <a:cubicBezTo>
                  <a:pt x="-294" y="1379705"/>
                  <a:pt x="2106" y="1177504"/>
                  <a:pt x="0" y="922911"/>
                </a:cubicBezTo>
                <a:cubicBezTo>
                  <a:pt x="-2106" y="668318"/>
                  <a:pt x="13547" y="719238"/>
                  <a:pt x="0" y="533474"/>
                </a:cubicBezTo>
                <a:cubicBezTo>
                  <a:pt x="-13547" y="347710"/>
                  <a:pt x="37234" y="260507"/>
                  <a:pt x="0" y="0"/>
                </a:cubicBezTo>
                <a:close/>
              </a:path>
              <a:path w="8487960" h="4801270" stroke="0" extrusionOk="0">
                <a:moveTo>
                  <a:pt x="0" y="0"/>
                </a:moveTo>
                <a:cubicBezTo>
                  <a:pt x="114676" y="-35670"/>
                  <a:pt x="228421" y="15023"/>
                  <a:pt x="311225" y="0"/>
                </a:cubicBezTo>
                <a:cubicBezTo>
                  <a:pt x="394029" y="-15023"/>
                  <a:pt x="559620" y="33852"/>
                  <a:pt x="792210" y="0"/>
                </a:cubicBezTo>
                <a:cubicBezTo>
                  <a:pt x="1024800" y="-33852"/>
                  <a:pt x="1036592" y="229"/>
                  <a:pt x="1103435" y="0"/>
                </a:cubicBezTo>
                <a:cubicBezTo>
                  <a:pt x="1170278" y="-229"/>
                  <a:pt x="1528345" y="54717"/>
                  <a:pt x="1754178" y="0"/>
                </a:cubicBezTo>
                <a:cubicBezTo>
                  <a:pt x="1980011" y="-54717"/>
                  <a:pt x="2095816" y="40378"/>
                  <a:pt x="2404922" y="0"/>
                </a:cubicBezTo>
                <a:cubicBezTo>
                  <a:pt x="2714028" y="-40378"/>
                  <a:pt x="2944772" y="10396"/>
                  <a:pt x="3140545" y="0"/>
                </a:cubicBezTo>
                <a:cubicBezTo>
                  <a:pt x="3336318" y="-10396"/>
                  <a:pt x="3525294" y="3722"/>
                  <a:pt x="3876168" y="0"/>
                </a:cubicBezTo>
                <a:cubicBezTo>
                  <a:pt x="4227042" y="-3722"/>
                  <a:pt x="4304650" y="30429"/>
                  <a:pt x="4442032" y="0"/>
                </a:cubicBezTo>
                <a:cubicBezTo>
                  <a:pt x="4579414" y="-30429"/>
                  <a:pt x="4969281" y="60668"/>
                  <a:pt x="5177656" y="0"/>
                </a:cubicBezTo>
                <a:cubicBezTo>
                  <a:pt x="5386031" y="-60668"/>
                  <a:pt x="5403195" y="32996"/>
                  <a:pt x="5488881" y="0"/>
                </a:cubicBezTo>
                <a:cubicBezTo>
                  <a:pt x="5574568" y="-32996"/>
                  <a:pt x="5933697" y="44256"/>
                  <a:pt x="6139624" y="0"/>
                </a:cubicBezTo>
                <a:cubicBezTo>
                  <a:pt x="6345551" y="-44256"/>
                  <a:pt x="6645298" y="60230"/>
                  <a:pt x="6790368" y="0"/>
                </a:cubicBezTo>
                <a:cubicBezTo>
                  <a:pt x="6935438" y="-60230"/>
                  <a:pt x="7318309" y="49253"/>
                  <a:pt x="7525991" y="0"/>
                </a:cubicBezTo>
                <a:cubicBezTo>
                  <a:pt x="7733673" y="-49253"/>
                  <a:pt x="8144463" y="44167"/>
                  <a:pt x="8487960" y="0"/>
                </a:cubicBezTo>
                <a:cubicBezTo>
                  <a:pt x="8514021" y="162358"/>
                  <a:pt x="8472590" y="280463"/>
                  <a:pt x="8487960" y="437449"/>
                </a:cubicBezTo>
                <a:cubicBezTo>
                  <a:pt x="8503330" y="594435"/>
                  <a:pt x="8419359" y="891531"/>
                  <a:pt x="8487960" y="1018936"/>
                </a:cubicBezTo>
                <a:cubicBezTo>
                  <a:pt x="8556561" y="1146341"/>
                  <a:pt x="8471623" y="1388749"/>
                  <a:pt x="8487960" y="1648436"/>
                </a:cubicBezTo>
                <a:cubicBezTo>
                  <a:pt x="8504297" y="1908123"/>
                  <a:pt x="8453927" y="1904491"/>
                  <a:pt x="8487960" y="2037872"/>
                </a:cubicBezTo>
                <a:cubicBezTo>
                  <a:pt x="8521993" y="2171253"/>
                  <a:pt x="8450339" y="2329506"/>
                  <a:pt x="8487960" y="2523334"/>
                </a:cubicBezTo>
                <a:cubicBezTo>
                  <a:pt x="8525581" y="2717162"/>
                  <a:pt x="8462717" y="2890754"/>
                  <a:pt x="8487960" y="3008796"/>
                </a:cubicBezTo>
                <a:cubicBezTo>
                  <a:pt x="8513203" y="3126838"/>
                  <a:pt x="8484723" y="3365565"/>
                  <a:pt x="8487960" y="3542270"/>
                </a:cubicBezTo>
                <a:cubicBezTo>
                  <a:pt x="8491197" y="3718975"/>
                  <a:pt x="8464500" y="3740939"/>
                  <a:pt x="8487960" y="3931707"/>
                </a:cubicBezTo>
                <a:cubicBezTo>
                  <a:pt x="8511420" y="4122475"/>
                  <a:pt x="8383718" y="4546212"/>
                  <a:pt x="8487960" y="4801270"/>
                </a:cubicBezTo>
                <a:cubicBezTo>
                  <a:pt x="8201213" y="4838587"/>
                  <a:pt x="8053377" y="4748173"/>
                  <a:pt x="7752337" y="4801270"/>
                </a:cubicBezTo>
                <a:cubicBezTo>
                  <a:pt x="7451297" y="4854367"/>
                  <a:pt x="7487481" y="4780102"/>
                  <a:pt x="7356232" y="4801270"/>
                </a:cubicBezTo>
                <a:cubicBezTo>
                  <a:pt x="7224983" y="4822438"/>
                  <a:pt x="7064611" y="4751532"/>
                  <a:pt x="6790368" y="4801270"/>
                </a:cubicBezTo>
                <a:cubicBezTo>
                  <a:pt x="6516125" y="4851008"/>
                  <a:pt x="6407002" y="4771343"/>
                  <a:pt x="6139624" y="4801270"/>
                </a:cubicBezTo>
                <a:cubicBezTo>
                  <a:pt x="5872246" y="4831197"/>
                  <a:pt x="5855721" y="4734173"/>
                  <a:pt x="5573760" y="4801270"/>
                </a:cubicBezTo>
                <a:cubicBezTo>
                  <a:pt x="5291799" y="4868367"/>
                  <a:pt x="5316375" y="4799886"/>
                  <a:pt x="5177656" y="4801270"/>
                </a:cubicBezTo>
                <a:cubicBezTo>
                  <a:pt x="5038937" y="4802654"/>
                  <a:pt x="4935934" y="4768953"/>
                  <a:pt x="4866430" y="4801270"/>
                </a:cubicBezTo>
                <a:cubicBezTo>
                  <a:pt x="4796926" y="4833587"/>
                  <a:pt x="4643167" y="4760316"/>
                  <a:pt x="4470326" y="4801270"/>
                </a:cubicBezTo>
                <a:cubicBezTo>
                  <a:pt x="4297485" y="4842224"/>
                  <a:pt x="4251565" y="4755241"/>
                  <a:pt x="4074221" y="4801270"/>
                </a:cubicBezTo>
                <a:cubicBezTo>
                  <a:pt x="3896878" y="4847299"/>
                  <a:pt x="3496109" y="4778945"/>
                  <a:pt x="3338598" y="4801270"/>
                </a:cubicBezTo>
                <a:cubicBezTo>
                  <a:pt x="3181087" y="4823595"/>
                  <a:pt x="3107099" y="4800780"/>
                  <a:pt x="2942493" y="4801270"/>
                </a:cubicBezTo>
                <a:cubicBezTo>
                  <a:pt x="2777887" y="4801760"/>
                  <a:pt x="2749664" y="4770834"/>
                  <a:pt x="2631268" y="4801270"/>
                </a:cubicBezTo>
                <a:cubicBezTo>
                  <a:pt x="2512873" y="4831706"/>
                  <a:pt x="2263766" y="4728072"/>
                  <a:pt x="1980524" y="4801270"/>
                </a:cubicBezTo>
                <a:cubicBezTo>
                  <a:pt x="1697282" y="4874468"/>
                  <a:pt x="1641021" y="4771665"/>
                  <a:pt x="1499540" y="4801270"/>
                </a:cubicBezTo>
                <a:cubicBezTo>
                  <a:pt x="1358059" y="4830875"/>
                  <a:pt x="1309015" y="4789797"/>
                  <a:pt x="1188314" y="4801270"/>
                </a:cubicBezTo>
                <a:cubicBezTo>
                  <a:pt x="1067613" y="4812743"/>
                  <a:pt x="812766" y="4751034"/>
                  <a:pt x="537571" y="4801270"/>
                </a:cubicBezTo>
                <a:cubicBezTo>
                  <a:pt x="262376" y="4851506"/>
                  <a:pt x="211915" y="4766503"/>
                  <a:pt x="0" y="4801270"/>
                </a:cubicBezTo>
                <a:cubicBezTo>
                  <a:pt x="-2485" y="4647624"/>
                  <a:pt x="11179" y="4530461"/>
                  <a:pt x="0" y="4363821"/>
                </a:cubicBezTo>
                <a:cubicBezTo>
                  <a:pt x="-11179" y="4197181"/>
                  <a:pt x="26325" y="4093736"/>
                  <a:pt x="0" y="3878359"/>
                </a:cubicBezTo>
                <a:cubicBezTo>
                  <a:pt x="-26325" y="3662982"/>
                  <a:pt x="10160" y="3586789"/>
                  <a:pt x="0" y="3440910"/>
                </a:cubicBezTo>
                <a:cubicBezTo>
                  <a:pt x="-10160" y="3295031"/>
                  <a:pt x="7230" y="3034188"/>
                  <a:pt x="0" y="2907436"/>
                </a:cubicBezTo>
                <a:cubicBezTo>
                  <a:pt x="-7230" y="2780684"/>
                  <a:pt x="1610" y="2521892"/>
                  <a:pt x="0" y="2373961"/>
                </a:cubicBezTo>
                <a:cubicBezTo>
                  <a:pt x="-1610" y="2226031"/>
                  <a:pt x="57221" y="2012277"/>
                  <a:pt x="0" y="1888500"/>
                </a:cubicBezTo>
                <a:cubicBezTo>
                  <a:pt x="-57221" y="1764723"/>
                  <a:pt x="57552" y="1477676"/>
                  <a:pt x="0" y="1355025"/>
                </a:cubicBezTo>
                <a:cubicBezTo>
                  <a:pt x="-57552" y="1232374"/>
                  <a:pt x="12903" y="952834"/>
                  <a:pt x="0" y="821551"/>
                </a:cubicBezTo>
                <a:cubicBezTo>
                  <a:pt x="-12903" y="690268"/>
                  <a:pt x="53923" y="376353"/>
                  <a:pt x="0" y="0"/>
                </a:cubicBezTo>
                <a:close/>
              </a:path>
            </a:pathLst>
          </a:custGeom>
          <a:ln>
            <a:solidFill>
              <a:schemeClr val="tx1"/>
            </a:solidFill>
            <a:extLst>
              <a:ext uri="{C807C97D-BFC1-408E-A445-0C87EB9F89A2}">
                <ask:lineSketchStyleProps xmlns:ask="http://schemas.microsoft.com/office/drawing/2018/sketchyshapes" sd="4191881981">
                  <a:prstGeom prst="rect">
                    <a:avLst/>
                  </a:prstGeom>
                  <ask:type>
                    <ask:lineSketchScribble/>
                  </ask:type>
                </ask:lineSketchStyleProps>
              </a:ext>
            </a:extLst>
          </a:ln>
        </p:spPr>
      </p:pic>
    </p:spTree>
    <p:extLst>
      <p:ext uri="{BB962C8B-B14F-4D97-AF65-F5344CB8AC3E}">
        <p14:creationId xmlns:p14="http://schemas.microsoft.com/office/powerpoint/2010/main" val="1812917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CB078-15E4-F9E3-C7BC-2358265D3C16}"/>
              </a:ext>
            </a:extLst>
          </p:cNvPr>
          <p:cNvSpPr>
            <a:spLocks noGrp="1"/>
          </p:cNvSpPr>
          <p:nvPr>
            <p:ph type="title"/>
          </p:nvPr>
        </p:nvSpPr>
        <p:spPr/>
        <p:txBody>
          <a:bodyPr>
            <a:normAutofit/>
          </a:bodyPr>
          <a:lstStyle/>
          <a:p>
            <a:r>
              <a:rPr lang="en-US" sz="4400">
                <a:latin typeface="Chiller" panose="04020404031007020602" pitchFamily="82" charset="0"/>
              </a:rPr>
              <a:t>Questions? </a:t>
            </a:r>
            <a:br>
              <a:rPr lang="en-US" sz="4400">
                <a:latin typeface="Chiller" panose="04020404031007020602" pitchFamily="82" charset="0"/>
              </a:rPr>
            </a:br>
            <a:r>
              <a:rPr lang="en-US" sz="4400">
                <a:latin typeface="Chiller" panose="04020404031007020602" pitchFamily="82" charset="0"/>
              </a:rPr>
              <a:t>Contact us!</a:t>
            </a:r>
            <a:endParaRPr lang="en-US" sz="4400" dirty="0">
              <a:latin typeface="Chiller" panose="04020404031007020602" pitchFamily="82" charset="0"/>
            </a:endParaRPr>
          </a:p>
        </p:txBody>
      </p:sp>
      <p:pic>
        <p:nvPicPr>
          <p:cNvPr id="8" name="Picture Placeholder 7" descr="Two men standing next to each other&#10;&#10;Description automatically generated">
            <a:extLst>
              <a:ext uri="{FF2B5EF4-FFF2-40B4-BE49-F238E27FC236}">
                <a16:creationId xmlns:a16="http://schemas.microsoft.com/office/drawing/2014/main" id="{E8731021-489E-78A2-D15D-A79BADDDA866}"/>
              </a:ext>
            </a:extLst>
          </p:cNvPr>
          <p:cNvPicPr>
            <a:picLocks noGrp="1" noChangeAspect="1"/>
          </p:cNvPicPr>
          <p:nvPr>
            <p:ph type="pic" idx="1"/>
          </p:nvPr>
        </p:nvPicPr>
        <p:blipFill>
          <a:blip r:embed="rId4">
            <a:alphaModFix amt="79000"/>
            <a:extLst>
              <a:ext uri="{28A0092B-C50C-407E-A947-70E740481C1C}">
                <a14:useLocalDpi xmlns:a14="http://schemas.microsoft.com/office/drawing/2010/main" val="0"/>
              </a:ext>
            </a:extLst>
          </a:blip>
          <a:srcRect l="2508" r="2508"/>
          <a:stretch>
            <a:fillRect/>
          </a:stretch>
        </p:blipFill>
        <p:spPr>
          <a:xfrm>
            <a:off x="5523227" y="1255923"/>
            <a:ext cx="5832161" cy="4605127"/>
          </a:xfrm>
        </p:spPr>
      </p:pic>
      <p:sp>
        <p:nvSpPr>
          <p:cNvPr id="6" name="Text Placeholder 5">
            <a:extLst>
              <a:ext uri="{FF2B5EF4-FFF2-40B4-BE49-F238E27FC236}">
                <a16:creationId xmlns:a16="http://schemas.microsoft.com/office/drawing/2014/main" id="{BCB94B2F-76AC-004E-A608-7C08A92EF25A}"/>
              </a:ext>
            </a:extLst>
          </p:cNvPr>
          <p:cNvSpPr>
            <a:spLocks noGrp="1"/>
          </p:cNvSpPr>
          <p:nvPr>
            <p:ph type="body" sz="half" idx="2"/>
          </p:nvPr>
        </p:nvSpPr>
        <p:spPr>
          <a:xfrm>
            <a:off x="1556657" y="2057400"/>
            <a:ext cx="3215368" cy="3811588"/>
          </a:xfrm>
        </p:spPr>
        <p:txBody>
          <a:bodyPr/>
          <a:lstStyle/>
          <a:p>
            <a:endParaRPr lang="en-US" dirty="0">
              <a:latin typeface="Chiller" panose="04020404031007020602" pitchFamily="82" charset="0"/>
            </a:endParaRPr>
          </a:p>
          <a:p>
            <a:r>
              <a:rPr lang="en-US" sz="2000" dirty="0">
                <a:latin typeface="Chiller" panose="04020404031007020602" pitchFamily="82" charset="0"/>
              </a:rPr>
              <a:t>Dr. Steve Hunt</a:t>
            </a:r>
          </a:p>
          <a:p>
            <a:r>
              <a:rPr lang="en-US" sz="2000" dirty="0">
                <a:latin typeface="Chiller" panose="04020404031007020602" pitchFamily="82" charset="0"/>
                <a:hlinkClick r:id="rId5"/>
              </a:rPr>
              <a:t>skhunt2@ilstu.edu</a:t>
            </a:r>
            <a:endParaRPr lang="en-US" sz="2000" dirty="0">
              <a:latin typeface="Chiller" panose="04020404031007020602" pitchFamily="82" charset="0"/>
            </a:endParaRPr>
          </a:p>
          <a:p>
            <a:endParaRPr lang="en-US" sz="2000" dirty="0">
              <a:latin typeface="Chiller" panose="04020404031007020602" pitchFamily="82" charset="0"/>
            </a:endParaRPr>
          </a:p>
          <a:p>
            <a:r>
              <a:rPr lang="en-US" sz="2000" dirty="0">
                <a:latin typeface="Chiller" panose="04020404031007020602" pitchFamily="82" charset="0"/>
              </a:rPr>
              <a:t>Dr. Kevin Meyer</a:t>
            </a:r>
          </a:p>
          <a:p>
            <a:r>
              <a:rPr lang="en-US" sz="2000" dirty="0">
                <a:latin typeface="Chiller" panose="04020404031007020602" pitchFamily="82" charset="0"/>
                <a:hlinkClick r:id="rId6"/>
              </a:rPr>
              <a:t>kmeyer@ilstu.edu</a:t>
            </a:r>
            <a:endParaRPr lang="en-US" sz="2000" dirty="0">
              <a:latin typeface="Chiller" panose="04020404031007020602" pitchFamily="82" charset="0"/>
            </a:endParaRPr>
          </a:p>
          <a:p>
            <a:endParaRPr lang="en-US" sz="2000" dirty="0">
              <a:latin typeface="Chiller" panose="04020404031007020602" pitchFamily="82" charset="0"/>
            </a:endParaRPr>
          </a:p>
          <a:p>
            <a:r>
              <a:rPr lang="en-US" sz="2000" dirty="0">
                <a:latin typeface="Chiller" panose="04020404031007020602" pitchFamily="82" charset="0"/>
              </a:rPr>
              <a:t>Illinois State University</a:t>
            </a:r>
          </a:p>
          <a:p>
            <a:r>
              <a:rPr lang="en-US" sz="2000" dirty="0">
                <a:latin typeface="Chiller" panose="04020404031007020602" pitchFamily="82" charset="0"/>
              </a:rPr>
              <a:t>School of Communication</a:t>
            </a:r>
          </a:p>
        </p:txBody>
      </p:sp>
    </p:spTree>
    <p:extLst>
      <p:ext uri="{BB962C8B-B14F-4D97-AF65-F5344CB8AC3E}">
        <p14:creationId xmlns:p14="http://schemas.microsoft.com/office/powerpoint/2010/main" val="3022450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4C68B-5011-47BF-8DED-DEEDF40CB535}"/>
              </a:ext>
            </a:extLst>
          </p:cNvPr>
          <p:cNvSpPr>
            <a:spLocks noGrp="1"/>
          </p:cNvSpPr>
          <p:nvPr>
            <p:ph type="body" sz="half" idx="2"/>
          </p:nvPr>
        </p:nvSpPr>
        <p:spPr>
          <a:xfrm>
            <a:off x="690836" y="940902"/>
            <a:ext cx="3670853" cy="5340625"/>
          </a:xfrm>
          <a:custGeom>
            <a:avLst/>
            <a:gdLst>
              <a:gd name="connsiteX0" fmla="*/ 0 w 3670853"/>
              <a:gd name="connsiteY0" fmla="*/ 0 h 5340625"/>
              <a:gd name="connsiteX1" fmla="*/ 524408 w 3670853"/>
              <a:gd name="connsiteY1" fmla="*/ 0 h 5340625"/>
              <a:gd name="connsiteX2" fmla="*/ 975398 w 3670853"/>
              <a:gd name="connsiteY2" fmla="*/ 0 h 5340625"/>
              <a:gd name="connsiteX3" fmla="*/ 1463097 w 3670853"/>
              <a:gd name="connsiteY3" fmla="*/ 0 h 5340625"/>
              <a:gd name="connsiteX4" fmla="*/ 1987505 w 3670853"/>
              <a:gd name="connsiteY4" fmla="*/ 0 h 5340625"/>
              <a:gd name="connsiteX5" fmla="*/ 2511912 w 3670853"/>
              <a:gd name="connsiteY5" fmla="*/ 0 h 5340625"/>
              <a:gd name="connsiteX6" fmla="*/ 3073028 w 3670853"/>
              <a:gd name="connsiteY6" fmla="*/ 0 h 5340625"/>
              <a:gd name="connsiteX7" fmla="*/ 3670853 w 3670853"/>
              <a:gd name="connsiteY7" fmla="*/ 0 h 5340625"/>
              <a:gd name="connsiteX8" fmla="*/ 3670853 w 3670853"/>
              <a:gd name="connsiteY8" fmla="*/ 486590 h 5340625"/>
              <a:gd name="connsiteX9" fmla="*/ 3670853 w 3670853"/>
              <a:gd name="connsiteY9" fmla="*/ 1186806 h 5340625"/>
              <a:gd name="connsiteX10" fmla="*/ 3670853 w 3670853"/>
              <a:gd name="connsiteY10" fmla="*/ 1887021 h 5340625"/>
              <a:gd name="connsiteX11" fmla="*/ 3670853 w 3670853"/>
              <a:gd name="connsiteY11" fmla="*/ 2427017 h 5340625"/>
              <a:gd name="connsiteX12" fmla="*/ 3670853 w 3670853"/>
              <a:gd name="connsiteY12" fmla="*/ 3020420 h 5340625"/>
              <a:gd name="connsiteX13" fmla="*/ 3670853 w 3670853"/>
              <a:gd name="connsiteY13" fmla="*/ 3507010 h 5340625"/>
              <a:gd name="connsiteX14" fmla="*/ 3670853 w 3670853"/>
              <a:gd name="connsiteY14" fmla="*/ 4100413 h 5340625"/>
              <a:gd name="connsiteX15" fmla="*/ 3670853 w 3670853"/>
              <a:gd name="connsiteY15" fmla="*/ 4533597 h 5340625"/>
              <a:gd name="connsiteX16" fmla="*/ 3670853 w 3670853"/>
              <a:gd name="connsiteY16" fmla="*/ 5340625 h 5340625"/>
              <a:gd name="connsiteX17" fmla="*/ 3109737 w 3670853"/>
              <a:gd name="connsiteY17" fmla="*/ 5340625 h 5340625"/>
              <a:gd name="connsiteX18" fmla="*/ 2548621 w 3670853"/>
              <a:gd name="connsiteY18" fmla="*/ 5340625 h 5340625"/>
              <a:gd name="connsiteX19" fmla="*/ 2060922 w 3670853"/>
              <a:gd name="connsiteY19" fmla="*/ 5340625 h 5340625"/>
              <a:gd name="connsiteX20" fmla="*/ 1646640 w 3670853"/>
              <a:gd name="connsiteY20" fmla="*/ 5340625 h 5340625"/>
              <a:gd name="connsiteX21" fmla="*/ 1158941 w 3670853"/>
              <a:gd name="connsiteY21" fmla="*/ 5340625 h 5340625"/>
              <a:gd name="connsiteX22" fmla="*/ 561116 w 3670853"/>
              <a:gd name="connsiteY22" fmla="*/ 5340625 h 5340625"/>
              <a:gd name="connsiteX23" fmla="*/ 0 w 3670853"/>
              <a:gd name="connsiteY23" fmla="*/ 5340625 h 5340625"/>
              <a:gd name="connsiteX24" fmla="*/ 0 w 3670853"/>
              <a:gd name="connsiteY24" fmla="*/ 4907441 h 5340625"/>
              <a:gd name="connsiteX25" fmla="*/ 0 w 3670853"/>
              <a:gd name="connsiteY25" fmla="*/ 4420851 h 5340625"/>
              <a:gd name="connsiteX26" fmla="*/ 0 w 3670853"/>
              <a:gd name="connsiteY26" fmla="*/ 3720635 h 5340625"/>
              <a:gd name="connsiteX27" fmla="*/ 0 w 3670853"/>
              <a:gd name="connsiteY27" fmla="*/ 3234045 h 5340625"/>
              <a:gd name="connsiteX28" fmla="*/ 0 w 3670853"/>
              <a:gd name="connsiteY28" fmla="*/ 2747455 h 5340625"/>
              <a:gd name="connsiteX29" fmla="*/ 0 w 3670853"/>
              <a:gd name="connsiteY29" fmla="*/ 2047240 h 5340625"/>
              <a:gd name="connsiteX30" fmla="*/ 0 w 3670853"/>
              <a:gd name="connsiteY30" fmla="*/ 1560649 h 5340625"/>
              <a:gd name="connsiteX31" fmla="*/ 0 w 3670853"/>
              <a:gd name="connsiteY31" fmla="*/ 967247 h 5340625"/>
              <a:gd name="connsiteX32" fmla="*/ 0 w 3670853"/>
              <a:gd name="connsiteY32" fmla="*/ 534063 h 5340625"/>
              <a:gd name="connsiteX33" fmla="*/ 0 w 3670853"/>
              <a:gd name="connsiteY33" fmla="*/ 0 h 53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70853" h="5340625" fill="none" extrusionOk="0">
                <a:moveTo>
                  <a:pt x="0" y="0"/>
                </a:moveTo>
                <a:cubicBezTo>
                  <a:pt x="258499" y="-21002"/>
                  <a:pt x="282221" y="38446"/>
                  <a:pt x="524408" y="0"/>
                </a:cubicBezTo>
                <a:cubicBezTo>
                  <a:pt x="766595" y="-38446"/>
                  <a:pt x="883271" y="649"/>
                  <a:pt x="975398" y="0"/>
                </a:cubicBezTo>
                <a:cubicBezTo>
                  <a:pt x="1067525" y="-649"/>
                  <a:pt x="1291402" y="24344"/>
                  <a:pt x="1463097" y="0"/>
                </a:cubicBezTo>
                <a:cubicBezTo>
                  <a:pt x="1634792" y="-24344"/>
                  <a:pt x="1753201" y="7929"/>
                  <a:pt x="1987505" y="0"/>
                </a:cubicBezTo>
                <a:cubicBezTo>
                  <a:pt x="2221809" y="-7929"/>
                  <a:pt x="2260252" y="47478"/>
                  <a:pt x="2511912" y="0"/>
                </a:cubicBezTo>
                <a:cubicBezTo>
                  <a:pt x="2763572" y="-47478"/>
                  <a:pt x="2882902" y="53256"/>
                  <a:pt x="3073028" y="0"/>
                </a:cubicBezTo>
                <a:cubicBezTo>
                  <a:pt x="3263154" y="-53256"/>
                  <a:pt x="3520220" y="21649"/>
                  <a:pt x="3670853" y="0"/>
                </a:cubicBezTo>
                <a:cubicBezTo>
                  <a:pt x="3708934" y="111188"/>
                  <a:pt x="3629386" y="315505"/>
                  <a:pt x="3670853" y="486590"/>
                </a:cubicBezTo>
                <a:cubicBezTo>
                  <a:pt x="3712320" y="657675"/>
                  <a:pt x="3640672" y="862839"/>
                  <a:pt x="3670853" y="1186806"/>
                </a:cubicBezTo>
                <a:cubicBezTo>
                  <a:pt x="3701034" y="1510773"/>
                  <a:pt x="3660073" y="1625692"/>
                  <a:pt x="3670853" y="1887021"/>
                </a:cubicBezTo>
                <a:cubicBezTo>
                  <a:pt x="3681633" y="2148351"/>
                  <a:pt x="3652935" y="2286262"/>
                  <a:pt x="3670853" y="2427017"/>
                </a:cubicBezTo>
                <a:cubicBezTo>
                  <a:pt x="3688771" y="2567772"/>
                  <a:pt x="3634150" y="2861641"/>
                  <a:pt x="3670853" y="3020420"/>
                </a:cubicBezTo>
                <a:cubicBezTo>
                  <a:pt x="3707556" y="3179199"/>
                  <a:pt x="3624143" y="3373587"/>
                  <a:pt x="3670853" y="3507010"/>
                </a:cubicBezTo>
                <a:cubicBezTo>
                  <a:pt x="3717563" y="3640433"/>
                  <a:pt x="3631778" y="3843871"/>
                  <a:pt x="3670853" y="4100413"/>
                </a:cubicBezTo>
                <a:cubicBezTo>
                  <a:pt x="3709928" y="4356955"/>
                  <a:pt x="3640539" y="4371956"/>
                  <a:pt x="3670853" y="4533597"/>
                </a:cubicBezTo>
                <a:cubicBezTo>
                  <a:pt x="3701167" y="4695238"/>
                  <a:pt x="3624657" y="5115105"/>
                  <a:pt x="3670853" y="5340625"/>
                </a:cubicBezTo>
                <a:cubicBezTo>
                  <a:pt x="3478753" y="5406756"/>
                  <a:pt x="3314136" y="5308975"/>
                  <a:pt x="3109737" y="5340625"/>
                </a:cubicBezTo>
                <a:cubicBezTo>
                  <a:pt x="2905338" y="5372275"/>
                  <a:pt x="2794917" y="5296361"/>
                  <a:pt x="2548621" y="5340625"/>
                </a:cubicBezTo>
                <a:cubicBezTo>
                  <a:pt x="2302325" y="5384889"/>
                  <a:pt x="2181198" y="5313597"/>
                  <a:pt x="2060922" y="5340625"/>
                </a:cubicBezTo>
                <a:cubicBezTo>
                  <a:pt x="1940646" y="5367653"/>
                  <a:pt x="1757895" y="5336271"/>
                  <a:pt x="1646640" y="5340625"/>
                </a:cubicBezTo>
                <a:cubicBezTo>
                  <a:pt x="1535385" y="5344979"/>
                  <a:pt x="1341128" y="5295719"/>
                  <a:pt x="1158941" y="5340625"/>
                </a:cubicBezTo>
                <a:cubicBezTo>
                  <a:pt x="976754" y="5385531"/>
                  <a:pt x="772520" y="5297093"/>
                  <a:pt x="561116" y="5340625"/>
                </a:cubicBezTo>
                <a:cubicBezTo>
                  <a:pt x="349712" y="5384157"/>
                  <a:pt x="195370" y="5274389"/>
                  <a:pt x="0" y="5340625"/>
                </a:cubicBezTo>
                <a:cubicBezTo>
                  <a:pt x="-41695" y="5136264"/>
                  <a:pt x="10075" y="5023291"/>
                  <a:pt x="0" y="4907441"/>
                </a:cubicBezTo>
                <a:cubicBezTo>
                  <a:pt x="-10075" y="4791591"/>
                  <a:pt x="14537" y="4656133"/>
                  <a:pt x="0" y="4420851"/>
                </a:cubicBezTo>
                <a:cubicBezTo>
                  <a:pt x="-14537" y="4185569"/>
                  <a:pt x="35999" y="4002842"/>
                  <a:pt x="0" y="3720635"/>
                </a:cubicBezTo>
                <a:cubicBezTo>
                  <a:pt x="-35999" y="3438428"/>
                  <a:pt x="18159" y="3381758"/>
                  <a:pt x="0" y="3234045"/>
                </a:cubicBezTo>
                <a:cubicBezTo>
                  <a:pt x="-18159" y="3086332"/>
                  <a:pt x="40883" y="2939266"/>
                  <a:pt x="0" y="2747455"/>
                </a:cubicBezTo>
                <a:cubicBezTo>
                  <a:pt x="-40883" y="2555644"/>
                  <a:pt x="47887" y="2257478"/>
                  <a:pt x="0" y="2047240"/>
                </a:cubicBezTo>
                <a:cubicBezTo>
                  <a:pt x="-47887" y="1837002"/>
                  <a:pt x="56397" y="1692638"/>
                  <a:pt x="0" y="1560649"/>
                </a:cubicBezTo>
                <a:cubicBezTo>
                  <a:pt x="-56397" y="1428660"/>
                  <a:pt x="36896" y="1183348"/>
                  <a:pt x="0" y="967247"/>
                </a:cubicBezTo>
                <a:cubicBezTo>
                  <a:pt x="-36896" y="751146"/>
                  <a:pt x="35387" y="659569"/>
                  <a:pt x="0" y="534063"/>
                </a:cubicBezTo>
                <a:cubicBezTo>
                  <a:pt x="-35387" y="408557"/>
                  <a:pt x="27107" y="211713"/>
                  <a:pt x="0" y="0"/>
                </a:cubicBezTo>
                <a:close/>
              </a:path>
              <a:path w="3670853" h="5340625" stroke="0" extrusionOk="0">
                <a:moveTo>
                  <a:pt x="0" y="0"/>
                </a:moveTo>
                <a:cubicBezTo>
                  <a:pt x="192702" y="-57677"/>
                  <a:pt x="410904" y="66637"/>
                  <a:pt x="561116" y="0"/>
                </a:cubicBezTo>
                <a:cubicBezTo>
                  <a:pt x="711328" y="-66637"/>
                  <a:pt x="945512" y="39366"/>
                  <a:pt x="1085524" y="0"/>
                </a:cubicBezTo>
                <a:cubicBezTo>
                  <a:pt x="1225536" y="-39366"/>
                  <a:pt x="1363621" y="38328"/>
                  <a:pt x="1499806" y="0"/>
                </a:cubicBezTo>
                <a:cubicBezTo>
                  <a:pt x="1635991" y="-38328"/>
                  <a:pt x="1839533" y="3262"/>
                  <a:pt x="1950796" y="0"/>
                </a:cubicBezTo>
                <a:cubicBezTo>
                  <a:pt x="2062059" y="-3262"/>
                  <a:pt x="2410537" y="54239"/>
                  <a:pt x="2548621" y="0"/>
                </a:cubicBezTo>
                <a:cubicBezTo>
                  <a:pt x="2686706" y="-54239"/>
                  <a:pt x="2882357" y="22624"/>
                  <a:pt x="2999611" y="0"/>
                </a:cubicBezTo>
                <a:cubicBezTo>
                  <a:pt x="3116865" y="-22624"/>
                  <a:pt x="3459718" y="46649"/>
                  <a:pt x="3670853" y="0"/>
                </a:cubicBezTo>
                <a:cubicBezTo>
                  <a:pt x="3735635" y="313374"/>
                  <a:pt x="3663969" y="512471"/>
                  <a:pt x="3670853" y="646809"/>
                </a:cubicBezTo>
                <a:cubicBezTo>
                  <a:pt x="3677737" y="781147"/>
                  <a:pt x="3586931" y="1053617"/>
                  <a:pt x="3670853" y="1347024"/>
                </a:cubicBezTo>
                <a:cubicBezTo>
                  <a:pt x="3754775" y="1640432"/>
                  <a:pt x="3644677" y="1743047"/>
                  <a:pt x="3670853" y="1940427"/>
                </a:cubicBezTo>
                <a:cubicBezTo>
                  <a:pt x="3697029" y="2137807"/>
                  <a:pt x="3633164" y="2229612"/>
                  <a:pt x="3670853" y="2427017"/>
                </a:cubicBezTo>
                <a:cubicBezTo>
                  <a:pt x="3708542" y="2624422"/>
                  <a:pt x="3670554" y="2740947"/>
                  <a:pt x="3670853" y="2913608"/>
                </a:cubicBezTo>
                <a:cubicBezTo>
                  <a:pt x="3671152" y="3086269"/>
                  <a:pt x="3652050" y="3281187"/>
                  <a:pt x="3670853" y="3507010"/>
                </a:cubicBezTo>
                <a:cubicBezTo>
                  <a:pt x="3689656" y="3732833"/>
                  <a:pt x="3667502" y="3885146"/>
                  <a:pt x="3670853" y="3993601"/>
                </a:cubicBezTo>
                <a:cubicBezTo>
                  <a:pt x="3674204" y="4102056"/>
                  <a:pt x="3652907" y="4415548"/>
                  <a:pt x="3670853" y="4533597"/>
                </a:cubicBezTo>
                <a:cubicBezTo>
                  <a:pt x="3688799" y="4651646"/>
                  <a:pt x="3605210" y="4997492"/>
                  <a:pt x="3670853" y="5340625"/>
                </a:cubicBezTo>
                <a:cubicBezTo>
                  <a:pt x="3436501" y="5375040"/>
                  <a:pt x="3282480" y="5292579"/>
                  <a:pt x="3073028" y="5340625"/>
                </a:cubicBezTo>
                <a:cubicBezTo>
                  <a:pt x="2863576" y="5388671"/>
                  <a:pt x="2779655" y="5306104"/>
                  <a:pt x="2585329" y="5340625"/>
                </a:cubicBezTo>
                <a:cubicBezTo>
                  <a:pt x="2391003" y="5375146"/>
                  <a:pt x="2323923" y="5330874"/>
                  <a:pt x="2134339" y="5340625"/>
                </a:cubicBezTo>
                <a:cubicBezTo>
                  <a:pt x="1944755" y="5350376"/>
                  <a:pt x="1875646" y="5301568"/>
                  <a:pt x="1646640" y="5340625"/>
                </a:cubicBezTo>
                <a:cubicBezTo>
                  <a:pt x="1417634" y="5379682"/>
                  <a:pt x="1288332" y="5288802"/>
                  <a:pt x="1195649" y="5340625"/>
                </a:cubicBezTo>
                <a:cubicBezTo>
                  <a:pt x="1102966" y="5392448"/>
                  <a:pt x="867688" y="5317039"/>
                  <a:pt x="744659" y="5340625"/>
                </a:cubicBezTo>
                <a:cubicBezTo>
                  <a:pt x="621630" y="5364211"/>
                  <a:pt x="198800" y="5316864"/>
                  <a:pt x="0" y="5340625"/>
                </a:cubicBezTo>
                <a:cubicBezTo>
                  <a:pt x="-1484" y="5213099"/>
                  <a:pt x="35575" y="5119796"/>
                  <a:pt x="0" y="4907441"/>
                </a:cubicBezTo>
                <a:cubicBezTo>
                  <a:pt x="-35575" y="4695086"/>
                  <a:pt x="65269" y="4523151"/>
                  <a:pt x="0" y="4314038"/>
                </a:cubicBezTo>
                <a:cubicBezTo>
                  <a:pt x="-65269" y="4104925"/>
                  <a:pt x="26449" y="3794692"/>
                  <a:pt x="0" y="3613823"/>
                </a:cubicBezTo>
                <a:cubicBezTo>
                  <a:pt x="-26449" y="3432954"/>
                  <a:pt x="51045" y="3346148"/>
                  <a:pt x="0" y="3180639"/>
                </a:cubicBezTo>
                <a:cubicBezTo>
                  <a:pt x="-51045" y="3015130"/>
                  <a:pt x="32430" y="2803836"/>
                  <a:pt x="0" y="2640642"/>
                </a:cubicBezTo>
                <a:cubicBezTo>
                  <a:pt x="-32430" y="2477448"/>
                  <a:pt x="43590" y="2374919"/>
                  <a:pt x="0" y="2154052"/>
                </a:cubicBezTo>
                <a:cubicBezTo>
                  <a:pt x="-43590" y="1933185"/>
                  <a:pt x="28664" y="1816468"/>
                  <a:pt x="0" y="1614056"/>
                </a:cubicBezTo>
                <a:cubicBezTo>
                  <a:pt x="-28664" y="1411644"/>
                  <a:pt x="68682" y="1218292"/>
                  <a:pt x="0" y="913840"/>
                </a:cubicBezTo>
                <a:cubicBezTo>
                  <a:pt x="-68682" y="609388"/>
                  <a:pt x="90477" y="446358"/>
                  <a:pt x="0" y="0"/>
                </a:cubicBezTo>
                <a:close/>
              </a:path>
            </a:pathLst>
          </a:custGeom>
          <a:ln>
            <a:solidFill>
              <a:schemeClr val="tx1"/>
            </a:solidFill>
            <a:extLst>
              <a:ext uri="{C807C97D-BFC1-408E-A445-0C87EB9F89A2}">
                <ask:lineSketchStyleProps xmlns:ask="http://schemas.microsoft.com/office/drawing/2018/sketchyshapes" sd="962017913">
                  <ask:type>
                    <ask:lineSketchScribble/>
                  </ask:type>
                </ask:lineSketchStyleProps>
              </a:ext>
            </a:extLst>
          </a:ln>
        </p:spPr>
        <p:txBody>
          <a:bodyPr>
            <a:noAutofit/>
          </a:bodyPr>
          <a:lstStyle/>
          <a:p>
            <a:pPr marL="0" indent="0">
              <a:buNone/>
            </a:pPr>
            <a:r>
              <a:rPr lang="en-US" sz="3200" b="1" dirty="0">
                <a:latin typeface="Chiller" panose="04020404031007020602" pitchFamily="82" charset="0"/>
              </a:rPr>
              <a:t>Post-truth</a:t>
            </a:r>
            <a:r>
              <a:rPr lang="en-US" sz="3200" dirty="0">
                <a:latin typeface="Chiller" panose="04020404031007020602" pitchFamily="82" charset="0"/>
              </a:rPr>
              <a:t> reflects “massive dissemination of blatant lies, new forms of propaganda and deception facilitated by the digital revolution, public opinion completely unsupported by facts, and publics uninterested in the fact-grounded truth and relatively impermeable to correction” (</a:t>
            </a:r>
            <a:r>
              <a:rPr lang="en-US" sz="3200" dirty="0" err="1">
                <a:latin typeface="Chiller" panose="04020404031007020602" pitchFamily="82" charset="0"/>
              </a:rPr>
              <a:t>Waisbord</a:t>
            </a:r>
            <a:r>
              <a:rPr lang="en-US" sz="3200" dirty="0">
                <a:latin typeface="Chiller" panose="04020404031007020602" pitchFamily="82" charset="0"/>
              </a:rPr>
              <a:t>, 2018, p. 19).</a:t>
            </a:r>
          </a:p>
        </p:txBody>
      </p:sp>
      <p:pic>
        <p:nvPicPr>
          <p:cNvPr id="4" name="Picture 3" descr="A group of colorful post-it notes&#10;&#10;Description automatically generated">
            <a:extLst>
              <a:ext uri="{FF2B5EF4-FFF2-40B4-BE49-F238E27FC236}">
                <a16:creationId xmlns:a16="http://schemas.microsoft.com/office/drawing/2014/main" id="{E13F850B-A63D-F453-EF85-5C6276A97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070" y="998034"/>
            <a:ext cx="7292898" cy="4861932"/>
          </a:xfrm>
          <a:prstGeom prst="rect">
            <a:avLst/>
          </a:prstGeom>
        </p:spPr>
      </p:pic>
    </p:spTree>
    <p:extLst>
      <p:ext uri="{BB962C8B-B14F-4D97-AF65-F5344CB8AC3E}">
        <p14:creationId xmlns:p14="http://schemas.microsoft.com/office/powerpoint/2010/main" val="336589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DBF524-D578-4B8E-B940-595E013F4A61}"/>
              </a:ext>
            </a:extLst>
          </p:cNvPr>
          <p:cNvSpPr>
            <a:spLocks noGrp="1"/>
          </p:cNvSpPr>
          <p:nvPr>
            <p:ph type="title"/>
          </p:nvPr>
        </p:nvSpPr>
        <p:spPr/>
        <p:txBody>
          <a:bodyPr/>
          <a:lstStyle/>
          <a:p>
            <a:r>
              <a:rPr lang="en-US" dirty="0">
                <a:latin typeface="Chiller" panose="04020404031007020602" pitchFamily="82" charset="0"/>
              </a:rPr>
              <a:t>When Beliefs are valued above Facts, trouble results…</a:t>
            </a:r>
          </a:p>
        </p:txBody>
      </p:sp>
      <p:sp>
        <p:nvSpPr>
          <p:cNvPr id="3" name="Content Placeholder 2">
            <a:extLst>
              <a:ext uri="{FF2B5EF4-FFF2-40B4-BE49-F238E27FC236}">
                <a16:creationId xmlns:a16="http://schemas.microsoft.com/office/drawing/2014/main" id="{24E7A67D-B57B-4D6C-9B4F-6A0F65CAFC0C}"/>
              </a:ext>
            </a:extLst>
          </p:cNvPr>
          <p:cNvSpPr>
            <a:spLocks noGrp="1"/>
          </p:cNvSpPr>
          <p:nvPr>
            <p:ph sz="half" idx="1"/>
          </p:nvPr>
        </p:nvSpPr>
        <p:spPr>
          <a:xfrm>
            <a:off x="838201" y="1825625"/>
            <a:ext cx="4209288" cy="4351338"/>
          </a:xfrm>
        </p:spPr>
        <p:txBody>
          <a:bodyPr/>
          <a:lstStyle/>
          <a:p>
            <a:r>
              <a:rPr lang="en-US" dirty="0">
                <a:latin typeface="Chiller" panose="04020404031007020602" pitchFamily="82" charset="0"/>
              </a:rPr>
              <a:t>Systematic Racism</a:t>
            </a:r>
          </a:p>
          <a:p>
            <a:r>
              <a:rPr lang="en-US" dirty="0">
                <a:latin typeface="Chiller" panose="04020404031007020602" pitchFamily="82" charset="0"/>
              </a:rPr>
              <a:t>Police Brutality and Deadly Force</a:t>
            </a:r>
          </a:p>
          <a:p>
            <a:r>
              <a:rPr lang="en-US" dirty="0">
                <a:latin typeface="Chiller" panose="04020404031007020602" pitchFamily="82" charset="0"/>
              </a:rPr>
              <a:t>Opposition to Critical Race Theory</a:t>
            </a:r>
          </a:p>
          <a:p>
            <a:r>
              <a:rPr lang="en-US" dirty="0">
                <a:latin typeface="Chiller" panose="04020404031007020602" pitchFamily="82" charset="0"/>
              </a:rPr>
              <a:t>COVID-19 Misinformation</a:t>
            </a:r>
          </a:p>
          <a:p>
            <a:r>
              <a:rPr lang="en-US" dirty="0">
                <a:latin typeface="Chiller" panose="04020404031007020602" pitchFamily="82" charset="0"/>
              </a:rPr>
              <a:t>Anti-Vaxxers &amp; Anti-Maskers</a:t>
            </a:r>
          </a:p>
          <a:p>
            <a:r>
              <a:rPr lang="en-US" dirty="0">
                <a:latin typeface="Chiller" panose="04020404031007020602" pitchFamily="82" charset="0"/>
              </a:rPr>
              <a:t>The Big Lie</a:t>
            </a:r>
          </a:p>
          <a:p>
            <a:r>
              <a:rPr lang="en-US" dirty="0">
                <a:latin typeface="Chiller" panose="04020404031007020602" pitchFamily="82" charset="0"/>
              </a:rPr>
              <a:t>1/6 Capital Insurrection</a:t>
            </a:r>
          </a:p>
          <a:p>
            <a:r>
              <a:rPr lang="en-US" dirty="0">
                <a:latin typeface="Chiller" panose="04020404031007020602" pitchFamily="82" charset="0"/>
              </a:rPr>
              <a:t>Climate Change Denial</a:t>
            </a:r>
          </a:p>
        </p:txBody>
      </p:sp>
      <p:sp>
        <p:nvSpPr>
          <p:cNvPr id="5" name="Content Placeholder 4">
            <a:extLst>
              <a:ext uri="{FF2B5EF4-FFF2-40B4-BE49-F238E27FC236}">
                <a16:creationId xmlns:a16="http://schemas.microsoft.com/office/drawing/2014/main" id="{253E6EBC-F9B2-487D-8C4D-B85A7764D211}"/>
              </a:ext>
            </a:extLst>
          </p:cNvPr>
          <p:cNvSpPr>
            <a:spLocks noGrp="1"/>
          </p:cNvSpPr>
          <p:nvPr>
            <p:ph sz="half" idx="2"/>
          </p:nvPr>
        </p:nvSpPr>
        <p:spPr>
          <a:xfrm>
            <a:off x="5469838" y="1825625"/>
            <a:ext cx="4085642" cy="4351338"/>
          </a:xfrm>
        </p:spPr>
        <p:txBody>
          <a:bodyPr/>
          <a:lstStyle/>
          <a:p>
            <a:r>
              <a:rPr lang="en-US" dirty="0">
                <a:latin typeface="Chiller" panose="04020404031007020602" pitchFamily="82" charset="0"/>
              </a:rPr>
              <a:t>Religious Encroachment in Political, Educational, &amp; Social Spheres</a:t>
            </a:r>
          </a:p>
          <a:p>
            <a:r>
              <a:rPr lang="en-US" dirty="0">
                <a:latin typeface="Chiller" panose="04020404031007020602" pitchFamily="82" charset="0"/>
              </a:rPr>
              <a:t>Conflict at School Board Meetings</a:t>
            </a:r>
          </a:p>
          <a:p>
            <a:r>
              <a:rPr lang="en-US" dirty="0">
                <a:latin typeface="Chiller" panose="04020404031007020602" pitchFamily="82" charset="0"/>
              </a:rPr>
              <a:t>Censorship of Books</a:t>
            </a:r>
          </a:p>
          <a:p>
            <a:endParaRPr lang="en-US" dirty="0">
              <a:latin typeface="Chiller" panose="04020404031007020602" pitchFamily="82" charset="0"/>
            </a:endParaRPr>
          </a:p>
          <a:p>
            <a:endParaRPr lang="en-US" dirty="0"/>
          </a:p>
        </p:txBody>
      </p:sp>
      <p:pic>
        <p:nvPicPr>
          <p:cNvPr id="6" name="Picture 5" descr="A picture containing text, book&#10;&#10;Description automatically generated">
            <a:extLst>
              <a:ext uri="{FF2B5EF4-FFF2-40B4-BE49-F238E27FC236}">
                <a16:creationId xmlns:a16="http://schemas.microsoft.com/office/drawing/2014/main" id="{F49B0DAC-879B-4734-AFCD-3444F1AFC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564" y="4547568"/>
            <a:ext cx="3180500" cy="2213628"/>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A0B8F791-C7EC-4E0F-8DD1-3C6F090B6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1843" y="4607453"/>
            <a:ext cx="2377109" cy="2158920"/>
          </a:xfrm>
          <a:prstGeom prst="rect">
            <a:avLst/>
          </a:prstGeom>
          <a:ln>
            <a:noFill/>
          </a:ln>
          <a:effectLst>
            <a:softEdge rad="127000"/>
          </a:effectLst>
        </p:spPr>
      </p:pic>
      <p:pic>
        <p:nvPicPr>
          <p:cNvPr id="2" name="Picture 1">
            <a:extLst>
              <a:ext uri="{FF2B5EF4-FFF2-40B4-BE49-F238E27FC236}">
                <a16:creationId xmlns:a16="http://schemas.microsoft.com/office/drawing/2014/main" id="{F3AD5B8D-2726-9D0B-7189-D33246332AAF}"/>
              </a:ext>
            </a:extLst>
          </p:cNvPr>
          <p:cNvPicPr>
            <a:picLocks noChangeAspect="1"/>
          </p:cNvPicPr>
          <p:nvPr/>
        </p:nvPicPr>
        <p:blipFill>
          <a:blip r:embed="rId4"/>
          <a:stretch>
            <a:fillRect/>
          </a:stretch>
        </p:blipFill>
        <p:spPr>
          <a:xfrm>
            <a:off x="9761064" y="2267466"/>
            <a:ext cx="2383743" cy="2280102"/>
          </a:xfrm>
          <a:prstGeom prst="rect">
            <a:avLst/>
          </a:prstGeom>
        </p:spPr>
      </p:pic>
    </p:spTree>
    <p:extLst>
      <p:ext uri="{BB962C8B-B14F-4D97-AF65-F5344CB8AC3E}">
        <p14:creationId xmlns:p14="http://schemas.microsoft.com/office/powerpoint/2010/main" val="252399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4701338-7495-434C-B393-1DE734BFA991}"/>
              </a:ext>
            </a:extLst>
          </p:cNvPr>
          <p:cNvPicPr>
            <a:picLocks noChangeAspect="1"/>
          </p:cNvPicPr>
          <p:nvPr/>
        </p:nvPicPr>
        <p:blipFill>
          <a:blip r:embed="rId3"/>
          <a:stretch>
            <a:fillRect/>
          </a:stretch>
        </p:blipFill>
        <p:spPr>
          <a:xfrm>
            <a:off x="2350008" y="73152"/>
            <a:ext cx="9769418" cy="6723292"/>
          </a:xfrm>
          <a:prstGeom prst="rect">
            <a:avLst/>
          </a:prstGeom>
          <a:ln>
            <a:noFill/>
          </a:ln>
          <a:effectLst>
            <a:softEdge rad="112500"/>
          </a:effectLst>
        </p:spPr>
      </p:pic>
      <p:pic>
        <p:nvPicPr>
          <p:cNvPr id="10" name="Picture 9">
            <a:extLst>
              <a:ext uri="{FF2B5EF4-FFF2-40B4-BE49-F238E27FC236}">
                <a16:creationId xmlns:a16="http://schemas.microsoft.com/office/drawing/2014/main" id="{34399B05-D0D9-4154-8859-51066EE5A827}"/>
              </a:ext>
            </a:extLst>
          </p:cNvPr>
          <p:cNvPicPr>
            <a:picLocks noChangeAspect="1"/>
          </p:cNvPicPr>
          <p:nvPr/>
        </p:nvPicPr>
        <p:blipFill>
          <a:blip r:embed="rId4"/>
          <a:stretch>
            <a:fillRect/>
          </a:stretch>
        </p:blipFill>
        <p:spPr>
          <a:xfrm>
            <a:off x="39922" y="2148389"/>
            <a:ext cx="3287954" cy="32226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147A2E45-8DDF-4A95-A15A-1C55CA672701}"/>
              </a:ext>
            </a:extLst>
          </p:cNvPr>
          <p:cNvPicPr>
            <a:picLocks noChangeAspect="1"/>
          </p:cNvPicPr>
          <p:nvPr/>
        </p:nvPicPr>
        <p:blipFill>
          <a:blip r:embed="rId5"/>
          <a:stretch>
            <a:fillRect/>
          </a:stretch>
        </p:blipFill>
        <p:spPr>
          <a:xfrm>
            <a:off x="2018960" y="5165572"/>
            <a:ext cx="2432303" cy="1619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979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B7B1-C97E-F4B5-AA8A-142DB155B075}"/>
              </a:ext>
            </a:extLst>
          </p:cNvPr>
          <p:cNvSpPr>
            <a:spLocks noGrp="1"/>
          </p:cNvSpPr>
          <p:nvPr>
            <p:ph type="title"/>
          </p:nvPr>
        </p:nvSpPr>
        <p:spPr/>
        <p:txBody>
          <a:bodyPr/>
          <a:lstStyle/>
          <a:p>
            <a:r>
              <a:rPr lang="en-US" dirty="0">
                <a:latin typeface="Chiller" panose="04020404031007020602" pitchFamily="82" charset="0"/>
              </a:rPr>
              <a:t>Post-Truth Era Communication Problems</a:t>
            </a:r>
          </a:p>
        </p:txBody>
      </p:sp>
      <p:sp>
        <p:nvSpPr>
          <p:cNvPr id="3" name="Content Placeholder 2">
            <a:extLst>
              <a:ext uri="{FF2B5EF4-FFF2-40B4-BE49-F238E27FC236}">
                <a16:creationId xmlns:a16="http://schemas.microsoft.com/office/drawing/2014/main" id="{638B3455-6ADA-6277-0DE1-1A0998C39B8C}"/>
              </a:ext>
            </a:extLst>
          </p:cNvPr>
          <p:cNvSpPr>
            <a:spLocks noGrp="1"/>
          </p:cNvSpPr>
          <p:nvPr>
            <p:ph sz="half" idx="1"/>
          </p:nvPr>
        </p:nvSpPr>
        <p:spPr>
          <a:xfrm>
            <a:off x="838200" y="1825625"/>
            <a:ext cx="3149906" cy="4351338"/>
          </a:xfrm>
        </p:spPr>
        <p:txBody>
          <a:bodyPr>
            <a:normAutofit/>
          </a:bodyPr>
          <a:lstStyle/>
          <a:p>
            <a:r>
              <a:rPr lang="en-US" dirty="0">
                <a:latin typeface="Chiller" panose="04020404031007020602" pitchFamily="82" charset="0"/>
              </a:rPr>
              <a:t>Hate Speech</a:t>
            </a:r>
          </a:p>
          <a:p>
            <a:r>
              <a:rPr lang="en-US" dirty="0">
                <a:latin typeface="Chiller" panose="04020404031007020602" pitchFamily="82" charset="0"/>
              </a:rPr>
              <a:t>Divisive Discourse</a:t>
            </a:r>
          </a:p>
          <a:p>
            <a:r>
              <a:rPr lang="en-US" dirty="0">
                <a:latin typeface="Chiller" panose="04020404031007020602" pitchFamily="82" charset="0"/>
              </a:rPr>
              <a:t>Outrage Discourse</a:t>
            </a:r>
          </a:p>
          <a:p>
            <a:r>
              <a:rPr lang="en-US" dirty="0">
                <a:latin typeface="Chiller" panose="04020404031007020602" pitchFamily="82" charset="0"/>
              </a:rPr>
              <a:t>Propaganda</a:t>
            </a:r>
          </a:p>
          <a:p>
            <a:r>
              <a:rPr lang="en-US" dirty="0">
                <a:latin typeface="Chiller" panose="04020404031007020602" pitchFamily="82" charset="0"/>
              </a:rPr>
              <a:t>Firehose of Falsehood</a:t>
            </a:r>
          </a:p>
          <a:p>
            <a:r>
              <a:rPr lang="en-US" dirty="0">
                <a:latin typeface="Chiller" panose="04020404031007020602" pitchFamily="82" charset="0"/>
              </a:rPr>
              <a:t>Strategic Incivility</a:t>
            </a:r>
          </a:p>
          <a:p>
            <a:r>
              <a:rPr lang="en-US" dirty="0">
                <a:latin typeface="Chiller" panose="04020404031007020602" pitchFamily="82" charset="0"/>
              </a:rPr>
              <a:t>Verbal Aggressiveness</a:t>
            </a:r>
          </a:p>
          <a:p>
            <a:r>
              <a:rPr lang="en-US" dirty="0">
                <a:latin typeface="Chiller" panose="04020404031007020602" pitchFamily="82" charset="0"/>
              </a:rPr>
              <a:t>Political Polarization</a:t>
            </a:r>
          </a:p>
        </p:txBody>
      </p:sp>
      <p:sp>
        <p:nvSpPr>
          <p:cNvPr id="4" name="Content Placeholder 3">
            <a:extLst>
              <a:ext uri="{FF2B5EF4-FFF2-40B4-BE49-F238E27FC236}">
                <a16:creationId xmlns:a16="http://schemas.microsoft.com/office/drawing/2014/main" id="{5F709B38-32E1-B547-42F1-1B2E1E212AF8}"/>
              </a:ext>
            </a:extLst>
          </p:cNvPr>
          <p:cNvSpPr>
            <a:spLocks noGrp="1"/>
          </p:cNvSpPr>
          <p:nvPr>
            <p:ph sz="half" idx="2"/>
          </p:nvPr>
        </p:nvSpPr>
        <p:spPr>
          <a:xfrm>
            <a:off x="4343180" y="1825625"/>
            <a:ext cx="3621795" cy="4351338"/>
          </a:xfrm>
        </p:spPr>
        <p:txBody>
          <a:bodyPr>
            <a:normAutofit/>
          </a:bodyPr>
          <a:lstStyle/>
          <a:p>
            <a:r>
              <a:rPr lang="en-US" dirty="0">
                <a:latin typeface="Chiller" panose="04020404031007020602" pitchFamily="82" charset="0"/>
              </a:rPr>
              <a:t>Social Media Echo Chambers</a:t>
            </a:r>
          </a:p>
          <a:p>
            <a:r>
              <a:rPr lang="en-US" dirty="0">
                <a:latin typeface="Chiller" panose="04020404031007020602" pitchFamily="82" charset="0"/>
              </a:rPr>
              <a:t>Fake News</a:t>
            </a:r>
          </a:p>
          <a:p>
            <a:r>
              <a:rPr lang="en-US" dirty="0">
                <a:latin typeface="Chiller" panose="04020404031007020602" pitchFamily="82" charset="0"/>
              </a:rPr>
              <a:t>Misinformation</a:t>
            </a:r>
          </a:p>
          <a:p>
            <a:r>
              <a:rPr lang="en-US" dirty="0">
                <a:latin typeface="Chiller" panose="04020404031007020602" pitchFamily="82" charset="0"/>
              </a:rPr>
              <a:t>Disinformation</a:t>
            </a:r>
          </a:p>
          <a:p>
            <a:r>
              <a:rPr lang="en-US" dirty="0">
                <a:latin typeface="Chiller" panose="04020404031007020602" pitchFamily="82" charset="0"/>
              </a:rPr>
              <a:t>Conspiracy Theories</a:t>
            </a:r>
          </a:p>
          <a:p>
            <a:r>
              <a:rPr lang="en-US" dirty="0">
                <a:latin typeface="Chiller" panose="04020404031007020602" pitchFamily="82" charset="0"/>
              </a:rPr>
              <a:t>Deception</a:t>
            </a:r>
          </a:p>
          <a:p>
            <a:r>
              <a:rPr lang="en-US" dirty="0">
                <a:latin typeface="Chiller" panose="04020404031007020602" pitchFamily="82" charset="0"/>
              </a:rPr>
              <a:t>Anti-Democracy Sentiment</a:t>
            </a:r>
          </a:p>
        </p:txBody>
      </p:sp>
      <p:pic>
        <p:nvPicPr>
          <p:cNvPr id="9" name="Picture 8" descr="A black background with white text&#10;&#10;Description automatically generated">
            <a:extLst>
              <a:ext uri="{FF2B5EF4-FFF2-40B4-BE49-F238E27FC236}">
                <a16:creationId xmlns:a16="http://schemas.microsoft.com/office/drawing/2014/main" id="{7183193C-1D6C-D074-B2E1-17A3D280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49" y="1993392"/>
            <a:ext cx="3367417" cy="4251005"/>
          </a:xfrm>
          <a:prstGeom prst="rect">
            <a:avLst/>
          </a:prstGeom>
          <a:scene3d>
            <a:camera prst="perspectiveRelaxedModerately"/>
            <a:lightRig rig="threePt" dir="t"/>
          </a:scene3d>
        </p:spPr>
      </p:pic>
    </p:spTree>
    <p:extLst>
      <p:ext uri="{BB962C8B-B14F-4D97-AF65-F5344CB8AC3E}">
        <p14:creationId xmlns:p14="http://schemas.microsoft.com/office/powerpoint/2010/main" val="305223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4843-FA1E-4F66-99D4-3077A7B58161}"/>
              </a:ext>
            </a:extLst>
          </p:cNvPr>
          <p:cNvSpPr>
            <a:spLocks noGrp="1"/>
          </p:cNvSpPr>
          <p:nvPr>
            <p:ph type="ctrTitle"/>
          </p:nvPr>
        </p:nvSpPr>
        <p:spPr>
          <a:xfrm>
            <a:off x="1056131" y="658368"/>
            <a:ext cx="10337293" cy="1052223"/>
          </a:xfrm>
        </p:spPr>
        <p:txBody>
          <a:bodyPr>
            <a:noAutofit/>
          </a:bodyPr>
          <a:lstStyle/>
          <a:p>
            <a:r>
              <a:rPr lang="en-US" sz="5400" dirty="0">
                <a:solidFill>
                  <a:srgbClr val="000000"/>
                </a:solidFill>
                <a:latin typeface="Chiller" panose="04020404031007020602" pitchFamily="82" charset="0"/>
              </a:rPr>
              <a:t>Teaching </a:t>
            </a:r>
            <a:r>
              <a:rPr lang="en-US" sz="5400" b="0" i="0" dirty="0">
                <a:solidFill>
                  <a:srgbClr val="000000"/>
                </a:solidFill>
                <a:effectLst/>
                <a:latin typeface="Chiller" panose="04020404031007020602" pitchFamily="82" charset="0"/>
              </a:rPr>
              <a:t>Civic Engagement in </a:t>
            </a:r>
            <a:r>
              <a:rPr lang="en-US" sz="5400" dirty="0">
                <a:solidFill>
                  <a:srgbClr val="000000"/>
                </a:solidFill>
                <a:latin typeface="Chiller" panose="04020404031007020602" pitchFamily="82" charset="0"/>
              </a:rPr>
              <a:t>the</a:t>
            </a:r>
            <a:r>
              <a:rPr lang="en-US" sz="5400" b="0" i="0" dirty="0">
                <a:solidFill>
                  <a:srgbClr val="000000"/>
                </a:solidFill>
                <a:effectLst/>
                <a:latin typeface="Chiller" panose="04020404031007020602" pitchFamily="82" charset="0"/>
              </a:rPr>
              <a:t> Post-truth Era</a:t>
            </a:r>
            <a:endParaRPr lang="en-US" sz="5400" dirty="0">
              <a:latin typeface="Chiller" panose="04020404031007020602" pitchFamily="82" charset="0"/>
            </a:endParaRPr>
          </a:p>
        </p:txBody>
      </p:sp>
      <p:sp>
        <p:nvSpPr>
          <p:cNvPr id="5" name="Subtitle 4">
            <a:extLst>
              <a:ext uri="{FF2B5EF4-FFF2-40B4-BE49-F238E27FC236}">
                <a16:creationId xmlns:a16="http://schemas.microsoft.com/office/drawing/2014/main" id="{5AFD4344-7A76-4F81-B394-B7C3E9320A33}"/>
              </a:ext>
            </a:extLst>
          </p:cNvPr>
          <p:cNvSpPr>
            <a:spLocks noGrp="1"/>
          </p:cNvSpPr>
          <p:nvPr>
            <p:ph type="subTitle" idx="1"/>
          </p:nvPr>
        </p:nvSpPr>
        <p:spPr>
          <a:xfrm>
            <a:off x="1110994" y="2374127"/>
            <a:ext cx="9860281" cy="4028661"/>
          </a:xfrm>
        </p:spPr>
        <p:txBody>
          <a:bodyPr>
            <a:normAutofit lnSpcReduction="10000"/>
          </a:bodyPr>
          <a:lstStyle/>
          <a:p>
            <a:pPr algn="l" rtl="0" fontAlgn="base">
              <a:buFont typeface="Arial" panose="020B0604020202020204" pitchFamily="34" charset="0"/>
              <a:buChar char="•"/>
            </a:pPr>
            <a:r>
              <a:rPr lang="en-US" sz="2800" b="0" i="0" dirty="0">
                <a:solidFill>
                  <a:srgbClr val="000000"/>
                </a:solidFill>
                <a:effectLst/>
                <a:latin typeface="Chiller" panose="04020404031007020602" pitchFamily="82" charset="0"/>
              </a:rPr>
              <a:t>What is the post-truth era and what implications does it pose for communication and civic engagement? </a:t>
            </a:r>
          </a:p>
          <a:p>
            <a:pPr lvl="1" algn="l" fontAlgn="base">
              <a:buFont typeface="Arial" panose="020B0604020202020204" pitchFamily="34" charset="0"/>
              <a:buChar char="•"/>
            </a:pPr>
            <a:r>
              <a:rPr lang="en-US" sz="2800" b="0" i="0" dirty="0">
                <a:solidFill>
                  <a:srgbClr val="000000"/>
                </a:solidFill>
                <a:effectLst/>
                <a:latin typeface="Chiller" panose="04020404031007020602" pitchFamily="82" charset="0"/>
              </a:rPr>
              <a:t>Post-truth “Denotes the absence of conditions in the public sphere for citizens to concur on objective and processual norms to determine the truth as verifiable statements about reality” (</a:t>
            </a:r>
            <a:r>
              <a:rPr lang="en-US" sz="2800" b="0" i="0" dirty="0" err="1">
                <a:solidFill>
                  <a:srgbClr val="000000"/>
                </a:solidFill>
                <a:effectLst/>
                <a:latin typeface="Chiller" panose="04020404031007020602" pitchFamily="82" charset="0"/>
              </a:rPr>
              <a:t>Waisbord</a:t>
            </a:r>
            <a:r>
              <a:rPr lang="en-US" sz="2800" b="0" i="0" dirty="0">
                <a:solidFill>
                  <a:srgbClr val="000000"/>
                </a:solidFill>
                <a:effectLst/>
                <a:latin typeface="Chiller" panose="04020404031007020602" pitchFamily="82" charset="0"/>
              </a:rPr>
              <a:t>, 2018, p. 20). </a:t>
            </a:r>
          </a:p>
          <a:p>
            <a:pPr algn="l" rtl="0" fontAlgn="base">
              <a:buFont typeface="Arial" panose="020B0604020202020204" pitchFamily="34" charset="0"/>
              <a:buChar char="•"/>
            </a:pPr>
            <a:r>
              <a:rPr lang="en-US" sz="2800" b="0" i="0" dirty="0">
                <a:solidFill>
                  <a:srgbClr val="000000"/>
                </a:solidFill>
                <a:effectLst/>
                <a:latin typeface="Chiller" panose="04020404031007020602" pitchFamily="82" charset="0"/>
              </a:rPr>
              <a:t>What is the relationship between communication and civic engagement? </a:t>
            </a:r>
          </a:p>
          <a:p>
            <a:pPr algn="l" rtl="0" fontAlgn="base">
              <a:buFont typeface="Arial" panose="020B0604020202020204" pitchFamily="34" charset="0"/>
              <a:buChar char="•"/>
            </a:pPr>
            <a:r>
              <a:rPr lang="en-US" sz="2800" b="0" i="0" dirty="0">
                <a:solidFill>
                  <a:srgbClr val="000000"/>
                </a:solidFill>
                <a:effectLst/>
                <a:latin typeface="Chiller" panose="04020404031007020602" pitchFamily="82" charset="0"/>
              </a:rPr>
              <a:t>What special challenges will students face as they seek to become civically engaged in the post-truth era? </a:t>
            </a:r>
          </a:p>
          <a:p>
            <a:pPr lvl="1" algn="l" fontAlgn="base">
              <a:buFont typeface="Arial" panose="020B0604020202020204" pitchFamily="34" charset="0"/>
              <a:buChar char="•"/>
            </a:pPr>
            <a:r>
              <a:rPr lang="en-US" sz="2800" b="0" i="0" dirty="0">
                <a:solidFill>
                  <a:srgbClr val="000000"/>
                </a:solidFill>
                <a:effectLst/>
                <a:latin typeface="Chiller" panose="04020404031007020602" pitchFamily="82" charset="0"/>
              </a:rPr>
              <a:t>Students need to learn about the deleterious effects of social media information bubbles. </a:t>
            </a:r>
          </a:p>
          <a:p>
            <a:endParaRPr lang="en-US" dirty="0"/>
          </a:p>
        </p:txBody>
      </p:sp>
    </p:spTree>
    <p:extLst>
      <p:ext uri="{BB962C8B-B14F-4D97-AF65-F5344CB8AC3E}">
        <p14:creationId xmlns:p14="http://schemas.microsoft.com/office/powerpoint/2010/main" val="162515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4564-76B0-41B6-80B1-09BFC37BD665}"/>
              </a:ext>
            </a:extLst>
          </p:cNvPr>
          <p:cNvSpPr>
            <a:spLocks noGrp="1"/>
          </p:cNvSpPr>
          <p:nvPr>
            <p:ph type="title"/>
          </p:nvPr>
        </p:nvSpPr>
        <p:spPr>
          <a:xfrm>
            <a:off x="838200" y="365125"/>
            <a:ext cx="8476422" cy="1325563"/>
          </a:xfrm>
        </p:spPr>
        <p:txBody>
          <a:bodyPr/>
          <a:lstStyle/>
          <a:p>
            <a:r>
              <a:rPr lang="en-US" dirty="0">
                <a:latin typeface="Chiller" panose="04020404031007020602" pitchFamily="82" charset="0"/>
              </a:rPr>
              <a:t>Communication Advocacy for the Common Good</a:t>
            </a:r>
          </a:p>
        </p:txBody>
      </p:sp>
      <p:sp>
        <p:nvSpPr>
          <p:cNvPr id="3" name="Content Placeholder 2">
            <a:extLst>
              <a:ext uri="{FF2B5EF4-FFF2-40B4-BE49-F238E27FC236}">
                <a16:creationId xmlns:a16="http://schemas.microsoft.com/office/drawing/2014/main" id="{3B28F2EC-8B0F-4EBA-8516-1DF97F29F53F}"/>
              </a:ext>
            </a:extLst>
          </p:cNvPr>
          <p:cNvSpPr>
            <a:spLocks noGrp="1"/>
          </p:cNvSpPr>
          <p:nvPr>
            <p:ph sz="half" idx="1"/>
          </p:nvPr>
        </p:nvSpPr>
        <p:spPr>
          <a:xfrm>
            <a:off x="838200" y="1825625"/>
            <a:ext cx="3825240" cy="4351338"/>
          </a:xfrm>
        </p:spPr>
        <p:txBody>
          <a:bodyPr/>
          <a:lstStyle/>
          <a:p>
            <a:r>
              <a:rPr lang="en-US" dirty="0">
                <a:latin typeface="Chiller" panose="04020404031007020602" pitchFamily="82" charset="0"/>
              </a:rPr>
              <a:t>Black Lives Matter</a:t>
            </a:r>
          </a:p>
          <a:p>
            <a:r>
              <a:rPr lang="en-US" dirty="0">
                <a:latin typeface="Chiller" panose="04020404031007020602" pitchFamily="82" charset="0"/>
              </a:rPr>
              <a:t>#MeToo</a:t>
            </a:r>
          </a:p>
          <a:p>
            <a:r>
              <a:rPr lang="en-US" dirty="0">
                <a:latin typeface="Chiller" panose="04020404031007020602" pitchFamily="82" charset="0"/>
              </a:rPr>
              <a:t>Women’s March</a:t>
            </a:r>
          </a:p>
          <a:p>
            <a:r>
              <a:rPr lang="en-US" dirty="0">
                <a:latin typeface="Chiller" panose="04020404031007020602" pitchFamily="82" charset="0"/>
              </a:rPr>
              <a:t>Climate Activists</a:t>
            </a:r>
          </a:p>
          <a:p>
            <a:r>
              <a:rPr lang="en-US" dirty="0">
                <a:latin typeface="Chiller" panose="04020404031007020602" pitchFamily="82" charset="0"/>
              </a:rPr>
              <a:t>Pride Parades</a:t>
            </a:r>
          </a:p>
          <a:p>
            <a:r>
              <a:rPr lang="en-US" dirty="0">
                <a:latin typeface="Chiller" panose="04020404031007020602" pitchFamily="82" charset="0"/>
              </a:rPr>
              <a:t>Voting Rights</a:t>
            </a:r>
          </a:p>
          <a:p>
            <a:endParaRPr lang="en-US" dirty="0">
              <a:latin typeface="Chiller" panose="04020404031007020602" pitchFamily="82" charset="0"/>
            </a:endParaRPr>
          </a:p>
        </p:txBody>
      </p:sp>
      <p:sp>
        <p:nvSpPr>
          <p:cNvPr id="4" name="Content Placeholder 3">
            <a:extLst>
              <a:ext uri="{FF2B5EF4-FFF2-40B4-BE49-F238E27FC236}">
                <a16:creationId xmlns:a16="http://schemas.microsoft.com/office/drawing/2014/main" id="{F1089AA3-6268-4CB2-8CB3-B70129FA30B7}"/>
              </a:ext>
            </a:extLst>
          </p:cNvPr>
          <p:cNvSpPr>
            <a:spLocks noGrp="1"/>
          </p:cNvSpPr>
          <p:nvPr>
            <p:ph sz="half" idx="2"/>
          </p:nvPr>
        </p:nvSpPr>
        <p:spPr>
          <a:xfrm>
            <a:off x="4992624" y="1825625"/>
            <a:ext cx="4105656" cy="4351338"/>
          </a:xfrm>
        </p:spPr>
        <p:txBody>
          <a:bodyPr/>
          <a:lstStyle/>
          <a:p>
            <a:r>
              <a:rPr lang="en-US" dirty="0">
                <a:latin typeface="Chiller" panose="04020404031007020602" pitchFamily="82" charset="0"/>
              </a:rPr>
              <a:t>Digital Activism</a:t>
            </a:r>
          </a:p>
          <a:p>
            <a:r>
              <a:rPr lang="en-US" dirty="0">
                <a:latin typeface="Chiller" panose="04020404031007020602" pitchFamily="82" charset="0"/>
              </a:rPr>
              <a:t>Fact Checking</a:t>
            </a:r>
          </a:p>
          <a:p>
            <a:r>
              <a:rPr lang="en-US" dirty="0">
                <a:latin typeface="Chiller" panose="04020404031007020602" pitchFamily="82" charset="0"/>
              </a:rPr>
              <a:t>Commitment to Truth</a:t>
            </a:r>
          </a:p>
          <a:p>
            <a:r>
              <a:rPr lang="en-US" dirty="0">
                <a:latin typeface="Chiller" panose="04020404031007020602" pitchFamily="82" charset="0"/>
              </a:rPr>
              <a:t>Support for Science</a:t>
            </a:r>
          </a:p>
          <a:p>
            <a:r>
              <a:rPr lang="en-US" dirty="0">
                <a:latin typeface="Chiller" panose="04020404031007020602" pitchFamily="82" charset="0"/>
              </a:rPr>
              <a:t>Democratic Ideals</a:t>
            </a:r>
          </a:p>
          <a:p>
            <a:r>
              <a:rPr lang="en-US" dirty="0">
                <a:latin typeface="Chiller" panose="04020404031007020602" pitchFamily="82" charset="0"/>
              </a:rPr>
              <a:t>Civic Engagement</a:t>
            </a:r>
          </a:p>
          <a:p>
            <a:endParaRPr lang="en-US" dirty="0">
              <a:latin typeface="Chiller" panose="04020404031007020602" pitchFamily="82" charset="0"/>
            </a:endParaRPr>
          </a:p>
        </p:txBody>
      </p:sp>
      <p:pic>
        <p:nvPicPr>
          <p:cNvPr id="6" name="Picture 5">
            <a:extLst>
              <a:ext uri="{FF2B5EF4-FFF2-40B4-BE49-F238E27FC236}">
                <a16:creationId xmlns:a16="http://schemas.microsoft.com/office/drawing/2014/main" id="{A28B8BB3-BCB6-4221-ADFA-FC98D86A5A35}"/>
              </a:ext>
            </a:extLst>
          </p:cNvPr>
          <p:cNvPicPr>
            <a:picLocks noChangeAspect="1"/>
          </p:cNvPicPr>
          <p:nvPr/>
        </p:nvPicPr>
        <p:blipFill>
          <a:blip r:embed="rId2"/>
          <a:stretch>
            <a:fillRect/>
          </a:stretch>
        </p:blipFill>
        <p:spPr>
          <a:xfrm>
            <a:off x="685800" y="5015746"/>
            <a:ext cx="2664183" cy="1597290"/>
          </a:xfrm>
          <a:prstGeom prst="rect">
            <a:avLst/>
          </a:prstGeom>
        </p:spPr>
      </p:pic>
      <p:pic>
        <p:nvPicPr>
          <p:cNvPr id="7" name="Picture 6">
            <a:extLst>
              <a:ext uri="{FF2B5EF4-FFF2-40B4-BE49-F238E27FC236}">
                <a16:creationId xmlns:a16="http://schemas.microsoft.com/office/drawing/2014/main" id="{0AC668A5-D8C5-4A59-BEBD-0973E8EA3F1E}"/>
              </a:ext>
            </a:extLst>
          </p:cNvPr>
          <p:cNvPicPr>
            <a:picLocks noChangeAspect="1"/>
          </p:cNvPicPr>
          <p:nvPr/>
        </p:nvPicPr>
        <p:blipFill>
          <a:blip r:embed="rId3"/>
          <a:stretch>
            <a:fillRect/>
          </a:stretch>
        </p:blipFill>
        <p:spPr>
          <a:xfrm>
            <a:off x="4512489" y="5015746"/>
            <a:ext cx="3639627" cy="1597290"/>
          </a:xfrm>
          <a:prstGeom prst="rect">
            <a:avLst/>
          </a:prstGeom>
        </p:spPr>
      </p:pic>
      <p:pic>
        <p:nvPicPr>
          <p:cNvPr id="9" name="Picture 8" descr="A person holding a sign&#10;&#10;Description automatically generated with medium confidence">
            <a:extLst>
              <a:ext uri="{FF2B5EF4-FFF2-40B4-BE49-F238E27FC236}">
                <a16:creationId xmlns:a16="http://schemas.microsoft.com/office/drawing/2014/main" id="{A8F4AF67-4D5F-4E55-A714-5615C3E5D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4622" y="3630477"/>
            <a:ext cx="2191578" cy="2922104"/>
          </a:xfrm>
          <a:prstGeom prst="rect">
            <a:avLst/>
          </a:prstGeom>
          <a:scene3d>
            <a:camera prst="perspectiveHeroicExtremeLeftFacing"/>
            <a:lightRig rig="threePt" dir="t"/>
          </a:scene3d>
        </p:spPr>
      </p:pic>
      <p:pic>
        <p:nvPicPr>
          <p:cNvPr id="11" name="Picture 10" descr="A picture containing text, green, sign&#10;&#10;Description automatically generated">
            <a:extLst>
              <a:ext uri="{FF2B5EF4-FFF2-40B4-BE49-F238E27FC236}">
                <a16:creationId xmlns:a16="http://schemas.microsoft.com/office/drawing/2014/main" id="{89D27ACC-264C-4062-BAF6-0094489FD192}"/>
              </a:ext>
            </a:extLst>
          </p:cNvPr>
          <p:cNvPicPr>
            <a:picLocks noChangeAspect="1"/>
          </p:cNvPicPr>
          <p:nvPr/>
        </p:nvPicPr>
        <p:blipFill rotWithShape="1">
          <a:blip r:embed="rId5">
            <a:extLst>
              <a:ext uri="{28A0092B-C50C-407E-A947-70E740481C1C}">
                <a14:useLocalDpi xmlns:a14="http://schemas.microsoft.com/office/drawing/2010/main" val="0"/>
              </a:ext>
            </a:extLst>
          </a:blip>
          <a:srcRect l="6102" t="4807" r="5167" b="7791"/>
          <a:stretch/>
        </p:blipFill>
        <p:spPr>
          <a:xfrm>
            <a:off x="9712188" y="190791"/>
            <a:ext cx="2191578" cy="3238209"/>
          </a:xfrm>
          <a:prstGeom prst="rect">
            <a:avLst/>
          </a:prstGeom>
        </p:spPr>
      </p:pic>
    </p:spTree>
    <p:extLst>
      <p:ext uri="{BB962C8B-B14F-4D97-AF65-F5344CB8AC3E}">
        <p14:creationId xmlns:p14="http://schemas.microsoft.com/office/powerpoint/2010/main" val="2222591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1539</TotalTime>
  <Words>3346</Words>
  <Application>Microsoft Office PowerPoint</Application>
  <PresentationFormat>Widescreen</PresentationFormat>
  <Paragraphs>327</Paragraphs>
  <Slides>34</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Calibri</vt:lpstr>
      <vt:lpstr>Calibri Light</vt:lpstr>
      <vt:lpstr>Chiller</vt:lpstr>
      <vt:lpstr>Inter var</vt:lpstr>
      <vt:lpstr>ISURegular</vt:lpstr>
      <vt:lpstr>Segoe UI</vt:lpstr>
      <vt:lpstr>suisse</vt:lpstr>
      <vt:lpstr>Times New Roman</vt:lpstr>
      <vt:lpstr>Office Theme</vt:lpstr>
      <vt:lpstr>1_Office Theme</vt:lpstr>
      <vt:lpstr>CSCA Short Course - Grand Rapids</vt:lpstr>
      <vt:lpstr>The troubles of the Post-Truth Era…</vt:lpstr>
      <vt:lpstr>…call for Engaged Communication!</vt:lpstr>
      <vt:lpstr>PowerPoint Presentation</vt:lpstr>
      <vt:lpstr>When Beliefs are valued above Facts, trouble results…</vt:lpstr>
      <vt:lpstr>PowerPoint Presentation</vt:lpstr>
      <vt:lpstr>Post-Truth Era Communication Problems</vt:lpstr>
      <vt:lpstr>Teaching Civic Engagement in the Post-truth Era</vt:lpstr>
      <vt:lpstr>Communication Advocacy for the Common Good</vt:lpstr>
      <vt:lpstr>PowerPoint Presentation</vt:lpstr>
      <vt:lpstr>Use contemporary research studies, examples, activities, and assignments geared toward sparking student interest in: 1) applying persuasion analysis to current events, 2) exploring and applying theories, and 3) examining and utilizing research methods.</vt:lpstr>
      <vt:lpstr>Theories we can use to address Post-Truth Era Problems</vt:lpstr>
      <vt:lpstr>The It’s Your Place campaign (Sundstrom et al., 2018) examined how new media platforms could influence behavioral intentions of college students to intervene when they see sexual assault; an example of the Theory of Planned Behavior.</vt:lpstr>
      <vt:lpstr>Timming &amp; Perrett’s (2016) study on mixed signals creating Cognitive Dissonance…</vt:lpstr>
      <vt:lpstr>Illustrating Quantitative Methods with Memes</vt:lpstr>
      <vt:lpstr>(Re)Defining Persuasion:</vt:lpstr>
      <vt:lpstr>Challenges for Persuasion in the Post-Truth Era</vt:lpstr>
      <vt:lpstr>Show students how research methods come to life through studies like Bail et al. (2018):</vt:lpstr>
      <vt:lpstr>Example of Flipped Discussion Post Online</vt:lpstr>
      <vt:lpstr>Extremism and Racism Threaten Democracy</vt:lpstr>
      <vt:lpstr>Student Activity: Compare COVID Masking Messages</vt:lpstr>
      <vt:lpstr>Student Activity: Analyze PSAs</vt:lpstr>
      <vt:lpstr>Use Visual Stimuli for Short Essay Prompts on Exams:</vt:lpstr>
      <vt:lpstr>Messaging Activity: Example of Gender Collage</vt:lpstr>
      <vt:lpstr>Truth Decay as a system (Kavanagh &amp; Rich, 2018)</vt:lpstr>
      <vt:lpstr>Reinforce the Need for Truthful, Ethical Communication      (protruthpledge.org)</vt:lpstr>
      <vt:lpstr>Motivated Reasoning Theory</vt:lpstr>
      <vt:lpstr>Inoculation Theory</vt:lpstr>
      <vt:lpstr>Persuasive Argumentation</vt:lpstr>
      <vt:lpstr>Source Credibility</vt:lpstr>
      <vt:lpstr>Language in the Post-Truth Era</vt:lpstr>
      <vt:lpstr>Fourth Era of Political Communication (Semetko &amp; Tworzecki, 2018):</vt:lpstr>
      <vt:lpstr>Social Media Case Study: Cambridge Analytica</vt:lpstr>
      <vt:lpstr>Questions?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Meyer, Kevin</dc:creator>
  <cp:lastModifiedBy>Meyer, Kevin</cp:lastModifiedBy>
  <cp:revision>113</cp:revision>
  <dcterms:created xsi:type="dcterms:W3CDTF">2021-09-23T05:57:23Z</dcterms:created>
  <dcterms:modified xsi:type="dcterms:W3CDTF">2024-04-02T16:19:26Z</dcterms:modified>
</cp:coreProperties>
</file>