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1pPr>
    <a:lvl2pPr marL="2193925" indent="-1736725"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2pPr>
    <a:lvl3pPr marL="4387850" indent="-3473450"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3pPr>
    <a:lvl4pPr marL="6583363" indent="-5211763"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4pPr>
    <a:lvl5pPr marL="8777288" indent="-6948488"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5pPr>
    <a:lvl6pPr marL="2286000" algn="l" defTabSz="914400" rtl="0" eaLnBrk="1" latinLnBrk="0" hangingPunct="1">
      <a:defRPr sz="8600" kern="1200">
        <a:solidFill>
          <a:schemeClr val="tx1"/>
        </a:solidFill>
        <a:latin typeface="Arial" pitchFamily="34" charset="0"/>
        <a:ea typeface="ＭＳ Ｐゴシック" pitchFamily="-107" charset="-128"/>
        <a:cs typeface="+mn-cs"/>
      </a:defRPr>
    </a:lvl6pPr>
    <a:lvl7pPr marL="2743200" algn="l" defTabSz="914400" rtl="0" eaLnBrk="1" latinLnBrk="0" hangingPunct="1">
      <a:defRPr sz="8600" kern="1200">
        <a:solidFill>
          <a:schemeClr val="tx1"/>
        </a:solidFill>
        <a:latin typeface="Arial" pitchFamily="34" charset="0"/>
        <a:ea typeface="ＭＳ Ｐゴシック" pitchFamily="-107" charset="-128"/>
        <a:cs typeface="+mn-cs"/>
      </a:defRPr>
    </a:lvl7pPr>
    <a:lvl8pPr marL="3200400" algn="l" defTabSz="914400" rtl="0" eaLnBrk="1" latinLnBrk="0" hangingPunct="1">
      <a:defRPr sz="8600" kern="1200">
        <a:solidFill>
          <a:schemeClr val="tx1"/>
        </a:solidFill>
        <a:latin typeface="Arial" pitchFamily="34" charset="0"/>
        <a:ea typeface="ＭＳ Ｐゴシック" pitchFamily="-107" charset="-128"/>
        <a:cs typeface="+mn-cs"/>
      </a:defRPr>
    </a:lvl8pPr>
    <a:lvl9pPr marL="3657600" algn="l" defTabSz="914400" rtl="0" eaLnBrk="1" latinLnBrk="0" hangingPunct="1">
      <a:defRPr sz="8600" kern="1200">
        <a:solidFill>
          <a:schemeClr val="tx1"/>
        </a:solidFill>
        <a:latin typeface="Arial" pitchFamily="34"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2416"/>
    <a:srgbClr val="9E1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420" y="102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Low Behavioral Disengagement</c:v>
                </c:pt>
              </c:strCache>
            </c:strRef>
          </c:tx>
          <c:spPr>
            <a:ln>
              <a:solidFill>
                <a:schemeClr val="tx1"/>
              </a:solidFill>
              <a:prstDash val="sysDash"/>
            </a:ln>
          </c:spPr>
          <c:marker>
            <c:spPr>
              <a:ln>
                <a:solidFill>
                  <a:schemeClr val="tx1"/>
                </a:solidFill>
              </a:ln>
            </c:spPr>
          </c:marker>
          <c:cat>
            <c:strRef>
              <c:f>Sheet1!$A$2:$A$3</c:f>
              <c:strCache>
                <c:ptCount val="2"/>
                <c:pt idx="0">
                  <c:v>Infrequent Coercion</c:v>
                </c:pt>
                <c:pt idx="1">
                  <c:v>Frequent Coercion</c:v>
                </c:pt>
              </c:strCache>
            </c:strRef>
          </c:cat>
          <c:val>
            <c:numRef>
              <c:f>Sheet1!$B$2:$B$3</c:f>
              <c:numCache>
                <c:formatCode>General</c:formatCode>
                <c:ptCount val="2"/>
                <c:pt idx="0">
                  <c:v>27.07</c:v>
                </c:pt>
                <c:pt idx="1">
                  <c:v>28.21</c:v>
                </c:pt>
              </c:numCache>
            </c:numRef>
          </c:val>
          <c:smooth val="0"/>
        </c:ser>
        <c:ser>
          <c:idx val="1"/>
          <c:order val="1"/>
          <c:tx>
            <c:strRef>
              <c:f>Sheet1!$C$1</c:f>
              <c:strCache>
                <c:ptCount val="1"/>
                <c:pt idx="0">
                  <c:v>High Behavioral Disengagement</c:v>
                </c:pt>
              </c:strCache>
            </c:strRef>
          </c:tx>
          <c:cat>
            <c:strRef>
              <c:f>Sheet1!$A$2:$A$3</c:f>
              <c:strCache>
                <c:ptCount val="2"/>
                <c:pt idx="0">
                  <c:v>Infrequent Coercion</c:v>
                </c:pt>
                <c:pt idx="1">
                  <c:v>Frequent Coercion</c:v>
                </c:pt>
              </c:strCache>
            </c:strRef>
          </c:cat>
          <c:val>
            <c:numRef>
              <c:f>Sheet1!$C$2:$C$3</c:f>
              <c:numCache>
                <c:formatCode>General</c:formatCode>
                <c:ptCount val="2"/>
                <c:pt idx="0">
                  <c:v>28.11</c:v>
                </c:pt>
                <c:pt idx="1">
                  <c:v>27.65</c:v>
                </c:pt>
              </c:numCache>
            </c:numRef>
          </c:val>
          <c:smooth val="0"/>
        </c:ser>
        <c:dLbls>
          <c:showLegendKey val="0"/>
          <c:showVal val="0"/>
          <c:showCatName val="0"/>
          <c:showSerName val="0"/>
          <c:showPercent val="0"/>
          <c:showBubbleSize val="0"/>
        </c:dLbls>
        <c:marker val="1"/>
        <c:smooth val="0"/>
        <c:axId val="33035776"/>
        <c:axId val="33037696"/>
      </c:lineChart>
      <c:catAx>
        <c:axId val="33035776"/>
        <c:scaling>
          <c:orientation val="minMax"/>
        </c:scaling>
        <c:delete val="0"/>
        <c:axPos val="b"/>
        <c:title>
          <c:tx>
            <c:rich>
              <a:bodyPr/>
              <a:lstStyle/>
              <a:p>
                <a:pPr>
                  <a:defRPr/>
                </a:pPr>
                <a:r>
                  <a:rPr lang="en-US" dirty="0"/>
                  <a:t>Harassment Frequency</a:t>
                </a:r>
              </a:p>
            </c:rich>
          </c:tx>
          <c:layout/>
          <c:overlay val="0"/>
        </c:title>
        <c:majorTickMark val="out"/>
        <c:minorTickMark val="none"/>
        <c:tickLblPos val="nextTo"/>
        <c:crossAx val="33037696"/>
        <c:crosses val="autoZero"/>
        <c:auto val="1"/>
        <c:lblAlgn val="ctr"/>
        <c:lblOffset val="100"/>
        <c:noMultiLvlLbl val="0"/>
      </c:catAx>
      <c:valAx>
        <c:axId val="33037696"/>
        <c:scaling>
          <c:orientation val="minMax"/>
        </c:scaling>
        <c:delete val="0"/>
        <c:axPos val="l"/>
        <c:majorGridlines/>
        <c:title>
          <c:tx>
            <c:rich>
              <a:bodyPr rot="-5400000" vert="horz"/>
              <a:lstStyle/>
              <a:p>
                <a:pPr>
                  <a:defRPr/>
                </a:pPr>
                <a:r>
                  <a:rPr lang="en-US" dirty="0"/>
                  <a:t>Work Satisfaction</a:t>
                </a:r>
              </a:p>
            </c:rich>
          </c:tx>
          <c:layout/>
          <c:overlay val="0"/>
        </c:title>
        <c:numFmt formatCode="General" sourceLinked="1"/>
        <c:majorTickMark val="out"/>
        <c:minorTickMark val="none"/>
        <c:tickLblPos val="nextTo"/>
        <c:crossAx val="33035776"/>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142D95-C61A-4DA7-B771-749EF6518439}" type="datetime1">
              <a:rPr lang="en-US"/>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1F41DA9-64C5-4E38-ACE2-B2051FDE3D9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66D087-7295-4654-BE44-0A5606426582}" type="datetime1">
              <a:rPr lang="en-US"/>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B04B60C-BFB8-4BA1-996F-5AEFDD39F48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E3C75F-D228-478A-A568-3CA1B3900F34}" type="datetime1">
              <a:rPr lang="en-US"/>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7B3E1D4-6316-49A2-89D1-CFDF97D0A39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BF69F6-C161-411E-BD4E-0F6CC3062D17}" type="datetime1">
              <a:rPr lang="en-US"/>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2815E6F-61E2-4BAF-9656-7AFA044ABBE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15EDC49-0464-4EB6-9CE3-C09EDC4FCCA7}" type="datetime1">
              <a:rPr lang="en-US"/>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9E3492A-AE78-4D90-8806-83837AAC8A1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A97EFF6-24B8-4F8F-9F49-75C8F49C0EE7}" type="datetime1">
              <a:rPr lang="en-US"/>
              <a:pPr/>
              <a:t>11/14/2012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DAD4BDB-F56B-4FC3-B647-A6E90284428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F36FA32-929D-44C0-81B9-5A65CABDAB11}" type="datetime1">
              <a:rPr lang="en-US"/>
              <a:pPr/>
              <a:t>11/14/2012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DB151D6-A159-4EB4-9E19-9C0A5057B7E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5CA745D-717C-44F1-AA5A-62C08CB7ED7F}" type="datetime1">
              <a:rPr lang="en-US"/>
              <a:pPr/>
              <a:t>11/14/2012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3BB4A66-3FF1-4C95-97CE-ABEB4E57656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1D051B9-89EC-4316-B052-608DE42114CB}" type="datetime1">
              <a:rPr lang="en-US"/>
              <a:pPr/>
              <a:t>11/14/2012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40E771E-D242-456C-B4AF-81D4CBBF98F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4B10F7-4D01-4D8F-B76C-7B47339AED8A}" type="datetime1">
              <a:rPr lang="en-US"/>
              <a:pPr/>
              <a:t>11/14/2012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0A41014-2509-47E6-B01E-FFDDB2B1893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42BE47-6B4C-40E1-88DA-90483823B469}" type="datetime1">
              <a:rPr lang="en-US"/>
              <a:pPr/>
              <a:t>11/14/2012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5D12A8C-167F-4B07-8F9F-62A9256116A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pitchFamily="34" charset="0"/>
              </a:defRPr>
            </a:lvl1pPr>
          </a:lstStyle>
          <a:p>
            <a:fld id="{95DE1CEA-6A5F-4E18-85D0-612210F4798D}" type="datetime1">
              <a:rPr lang="en-US"/>
              <a:pPr/>
              <a:t>11/14/2012</a:t>
            </a:fld>
            <a:endParaRPr lang="en-US" dirty="0"/>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pitchFamily="34" charset="0"/>
              </a:defRPr>
            </a:lvl1pPr>
          </a:lstStyle>
          <a:p>
            <a:fld id="{2DB33545-A304-474E-B04A-20C32E92405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ＭＳ Ｐゴシック" pitchFamily="-107" charset="-128"/>
          <a:cs typeface="ＭＳ Ｐゴシック" pitchFamily="-107" charset="-128"/>
        </a:defRPr>
      </a:lvl1pPr>
      <a:lvl2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2pPr>
      <a:lvl3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3pPr>
      <a:lvl4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4pPr>
      <a:lvl5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5pPr>
      <a:lvl6pPr marL="457200" algn="ctr" defTabSz="4387850" rtl="0" fontAlgn="base">
        <a:spcBef>
          <a:spcPct val="0"/>
        </a:spcBef>
        <a:spcAft>
          <a:spcPct val="0"/>
        </a:spcAft>
        <a:defRPr sz="21100">
          <a:solidFill>
            <a:schemeClr val="tx1"/>
          </a:solidFill>
          <a:latin typeface="Calibri" pitchFamily="-107" charset="0"/>
        </a:defRPr>
      </a:lvl6pPr>
      <a:lvl7pPr marL="914400" algn="ctr" defTabSz="4387850" rtl="0" fontAlgn="base">
        <a:spcBef>
          <a:spcPct val="0"/>
        </a:spcBef>
        <a:spcAft>
          <a:spcPct val="0"/>
        </a:spcAft>
        <a:defRPr sz="21100">
          <a:solidFill>
            <a:schemeClr val="tx1"/>
          </a:solidFill>
          <a:latin typeface="Calibri" pitchFamily="-107" charset="0"/>
        </a:defRPr>
      </a:lvl7pPr>
      <a:lvl8pPr marL="1371600" algn="ctr" defTabSz="4387850" rtl="0" fontAlgn="base">
        <a:spcBef>
          <a:spcPct val="0"/>
        </a:spcBef>
        <a:spcAft>
          <a:spcPct val="0"/>
        </a:spcAft>
        <a:defRPr sz="21100">
          <a:solidFill>
            <a:schemeClr val="tx1"/>
          </a:solidFill>
          <a:latin typeface="Calibri" pitchFamily="-107" charset="0"/>
        </a:defRPr>
      </a:lvl8pPr>
      <a:lvl9pPr marL="1828800" algn="ctr" defTabSz="4387850" rtl="0" fontAlgn="base">
        <a:spcBef>
          <a:spcPct val="0"/>
        </a:spcBef>
        <a:spcAft>
          <a:spcPct val="0"/>
        </a:spcAft>
        <a:defRPr sz="21100">
          <a:solidFill>
            <a:schemeClr val="tx1"/>
          </a:solidFill>
          <a:latin typeface="Calibri" pitchFamily="-107" charset="0"/>
        </a:defRPr>
      </a:lvl9pPr>
    </p:titleStyle>
    <p:bodyStyle>
      <a:lvl1pPr marL="1644650" indent="-1644650" algn="l" defTabSz="4387850" rtl="0" eaLnBrk="0" fontAlgn="base" hangingPunct="0">
        <a:spcBef>
          <a:spcPct val="20000"/>
        </a:spcBef>
        <a:spcAft>
          <a:spcPct val="0"/>
        </a:spcAft>
        <a:buFont typeface="Arial" pitchFamily="34" charset="0"/>
        <a:buChar char="•"/>
        <a:defRPr sz="15400" kern="1200">
          <a:solidFill>
            <a:schemeClr val="tx1"/>
          </a:solidFill>
          <a:latin typeface="+mn-lt"/>
          <a:ea typeface="ＭＳ Ｐゴシック" pitchFamily="-107" charset="-128"/>
          <a:cs typeface="ＭＳ Ｐゴシック" pitchFamily="-107" charset="-128"/>
        </a:defRPr>
      </a:lvl1pPr>
      <a:lvl2pPr marL="3565525" indent="-1371600" algn="l" defTabSz="4387850" rtl="0" eaLnBrk="0" fontAlgn="base" hangingPunct="0">
        <a:spcBef>
          <a:spcPct val="20000"/>
        </a:spcBef>
        <a:spcAft>
          <a:spcPct val="0"/>
        </a:spcAft>
        <a:buFont typeface="Arial" pitchFamily="34" charset="0"/>
        <a:buChar char="–"/>
        <a:defRPr sz="13400" kern="1200">
          <a:solidFill>
            <a:schemeClr val="tx1"/>
          </a:solidFill>
          <a:latin typeface="+mn-lt"/>
          <a:ea typeface="ＭＳ Ｐゴシック" pitchFamily="-107" charset="-128"/>
          <a:cs typeface="+mn-cs"/>
        </a:defRPr>
      </a:lvl2pPr>
      <a:lvl3pPr marL="5486400" indent="-1096963" algn="l" defTabSz="4387850" rtl="0" eaLnBrk="0" fontAlgn="base" hangingPunct="0">
        <a:spcBef>
          <a:spcPct val="20000"/>
        </a:spcBef>
        <a:spcAft>
          <a:spcPct val="0"/>
        </a:spcAft>
        <a:buFont typeface="Arial" pitchFamily="34" charset="0"/>
        <a:buChar char="•"/>
        <a:defRPr sz="11500" kern="1200">
          <a:solidFill>
            <a:schemeClr val="tx1"/>
          </a:solidFill>
          <a:latin typeface="+mn-lt"/>
          <a:ea typeface="ＭＳ Ｐゴシック" pitchFamily="-107" charset="-128"/>
          <a:cs typeface="+mn-cs"/>
        </a:defRPr>
      </a:lvl3pPr>
      <a:lvl4pPr marL="7680325"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4pPr>
      <a:lvl5pPr marL="9874250"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Box 6"/>
          <p:cNvSpPr txBox="1">
            <a:spLocks noChangeArrowheads="1"/>
          </p:cNvSpPr>
          <p:nvPr/>
        </p:nvSpPr>
        <p:spPr bwMode="auto">
          <a:xfrm>
            <a:off x="15544800" y="3200400"/>
            <a:ext cx="11963400" cy="1200150"/>
          </a:xfrm>
          <a:prstGeom prst="rect">
            <a:avLst/>
          </a:prstGeom>
          <a:noFill/>
          <a:ln w="9525">
            <a:noFill/>
            <a:miter lim="800000"/>
            <a:headEnd/>
            <a:tailEnd/>
          </a:ln>
        </p:spPr>
        <p:txBody>
          <a:bodyPr>
            <a:spAutoFit/>
          </a:bodyPr>
          <a:lstStyle/>
          <a:p>
            <a:pPr algn="ctr"/>
            <a:r>
              <a:rPr lang="en-US" sz="3600" b="1" dirty="0">
                <a:solidFill>
                  <a:schemeClr val="bg1"/>
                </a:solidFill>
                <a:latin typeface="Calibri" pitchFamily="34" charset="0"/>
              </a:rPr>
              <a:t>Nicholas Strong</a:t>
            </a:r>
          </a:p>
          <a:p>
            <a:pPr algn="ctr"/>
            <a:r>
              <a:rPr lang="en-US" sz="3600" b="1" dirty="0">
                <a:solidFill>
                  <a:schemeClr val="bg1"/>
                </a:solidFill>
                <a:latin typeface="Calibri" pitchFamily="34" charset="0"/>
              </a:rPr>
              <a:t>Illinois State University</a:t>
            </a:r>
          </a:p>
        </p:txBody>
      </p:sp>
      <p:pic>
        <p:nvPicPr>
          <p:cNvPr id="13317" name="Picture 7" descr="isu.JPG"/>
          <p:cNvPicPr>
            <a:picLocks noChangeAspect="1"/>
          </p:cNvPicPr>
          <p:nvPr/>
        </p:nvPicPr>
        <p:blipFill>
          <a:blip r:embed="rId2" cstate="print"/>
          <a:srcRect/>
          <a:stretch>
            <a:fillRect/>
          </a:stretch>
        </p:blipFill>
        <p:spPr bwMode="auto">
          <a:xfrm>
            <a:off x="0" y="0"/>
            <a:ext cx="5943600" cy="4495800"/>
          </a:xfrm>
          <a:prstGeom prst="rect">
            <a:avLst/>
          </a:prstGeom>
          <a:noFill/>
          <a:ln w="9525">
            <a:noFill/>
            <a:miter lim="800000"/>
            <a:headEnd/>
            <a:tailEnd/>
          </a:ln>
        </p:spPr>
      </p:pic>
      <p:pic>
        <p:nvPicPr>
          <p:cNvPr id="13318" name="Picture 359"/>
          <p:cNvPicPr>
            <a:picLocks noChangeAspect="1" noChangeArrowheads="1"/>
          </p:cNvPicPr>
          <p:nvPr/>
        </p:nvPicPr>
        <p:blipFill>
          <a:blip r:embed="rId3" cstate="print"/>
          <a:srcRect l="6000" t="4616" r="3999" b="3076"/>
          <a:stretch>
            <a:fillRect/>
          </a:stretch>
        </p:blipFill>
        <p:spPr bwMode="auto">
          <a:xfrm>
            <a:off x="37871400" y="0"/>
            <a:ext cx="4876800" cy="4343400"/>
          </a:xfrm>
          <a:prstGeom prst="rect">
            <a:avLst/>
          </a:prstGeom>
          <a:noFill/>
          <a:ln w="9525">
            <a:noFill/>
            <a:miter lim="800000"/>
            <a:headEnd/>
            <a:tailEnd/>
          </a:ln>
        </p:spPr>
      </p:pic>
      <p:sp>
        <p:nvSpPr>
          <p:cNvPr id="13319" name="TextBox 10"/>
          <p:cNvSpPr txBox="1">
            <a:spLocks noChangeArrowheads="1"/>
          </p:cNvSpPr>
          <p:nvPr/>
        </p:nvSpPr>
        <p:spPr bwMode="auto">
          <a:xfrm>
            <a:off x="24841200" y="15621000"/>
            <a:ext cx="184150" cy="1416050"/>
          </a:xfrm>
          <a:prstGeom prst="rect">
            <a:avLst/>
          </a:prstGeom>
          <a:noFill/>
          <a:ln w="9525">
            <a:noFill/>
            <a:miter lim="800000"/>
            <a:headEnd/>
            <a:tailEnd/>
          </a:ln>
        </p:spPr>
        <p:txBody>
          <a:bodyPr wrap="none">
            <a:spAutoFit/>
          </a:bodyPr>
          <a:lstStyle/>
          <a:p>
            <a:endParaRPr lang="en-US" dirty="0">
              <a:latin typeface="Calibri" pitchFamily="34" charset="0"/>
            </a:endParaRPr>
          </a:p>
        </p:txBody>
      </p:sp>
      <p:sp>
        <p:nvSpPr>
          <p:cNvPr id="13" name="TextBox 12"/>
          <p:cNvSpPr txBox="1">
            <a:spLocks noChangeArrowheads="1"/>
          </p:cNvSpPr>
          <p:nvPr/>
        </p:nvSpPr>
        <p:spPr bwMode="auto">
          <a:xfrm>
            <a:off x="1143000" y="5486400"/>
            <a:ext cx="9067800" cy="23114012"/>
          </a:xfrm>
          <a:prstGeom prst="rect">
            <a:avLst/>
          </a:prstGeom>
          <a:noFill/>
          <a:ln w="25400">
            <a:noFill/>
            <a:miter lim="800000"/>
            <a:headEnd/>
            <a:tailEnd/>
          </a:ln>
        </p:spPr>
        <p:txBody>
          <a:bodyPr>
            <a:spAutoFit/>
          </a:bodyPr>
          <a:lstStyle/>
          <a:p>
            <a:pPr algn="ctr"/>
            <a:r>
              <a:rPr lang="en-US" sz="4400" b="1" dirty="0">
                <a:solidFill>
                  <a:schemeClr val="accent2"/>
                </a:solidFill>
                <a:effectLst>
                  <a:outerShdw blurRad="38100" dist="38100" dir="2700000" algn="tl">
                    <a:srgbClr val="C0C0C0"/>
                  </a:outerShdw>
                </a:effectLst>
                <a:latin typeface="+mj-lt"/>
                <a:cs typeface="Times New Roman" pitchFamily="18" charset="0"/>
              </a:rPr>
              <a:t>Abstract</a:t>
            </a:r>
          </a:p>
          <a:p>
            <a:pPr algn="ctr"/>
            <a:r>
              <a:rPr lang="en-US" sz="4400" b="1" dirty="0">
                <a:solidFill>
                  <a:srgbClr val="000000"/>
                </a:solidFill>
                <a:effectLst>
                  <a:outerShdw blurRad="38100" dist="38100" dir="2700000" algn="tl">
                    <a:srgbClr val="C0C0C0"/>
                  </a:outerShdw>
                </a:effectLst>
                <a:latin typeface="Times Roman" charset="0"/>
                <a:cs typeface="Times New Roman" pitchFamily="18" charset="0"/>
              </a:rPr>
              <a:t> </a:t>
            </a:r>
          </a:p>
          <a:p>
            <a:r>
              <a:rPr lang="en-US" sz="2800" dirty="0" smtClean="0"/>
              <a:t>Adolescent </a:t>
            </a:r>
            <a:r>
              <a:rPr lang="en-US" sz="2800" dirty="0"/>
              <a:t>work experiences may undermine development (e.g., Mortimer &amp; Staff, 2004) and influence adolescents’ and emerging adults’ work attitudes and behaviors (e.g., Arnett, 2000). Although developmental psychologists theorize that part-time work is a context in which adolescents develop their self-concept and work ethic (Hill, 1983), Industrial/Organizational psychologists added little to the discussion of what is known about potential moderators of job satisfaction and engagement in young workers</a:t>
            </a:r>
            <a:r>
              <a:rPr lang="en-US" sz="2800" dirty="0" smtClean="0"/>
              <a:t>. This work focuses on such moderators.</a:t>
            </a:r>
            <a:endParaRPr lang="en-US" sz="2800" dirty="0"/>
          </a:p>
          <a:p>
            <a:endParaRPr lang="en-US" sz="2800" dirty="0">
              <a:solidFill>
                <a:srgbClr val="000000"/>
              </a:solidFill>
              <a:latin typeface="Times Roman" charset="0"/>
              <a:cs typeface="Times" pitchFamily="-107" charset="0"/>
            </a:endParaRPr>
          </a:p>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Problem</a:t>
            </a:r>
            <a:endParaRPr lang="en-US" sz="4400" b="1" dirty="0">
              <a:solidFill>
                <a:srgbClr val="000000"/>
              </a:solidFill>
              <a:effectLst>
                <a:outerShdw blurRad="38100" dist="38100" dir="2700000" algn="tl">
                  <a:srgbClr val="C0C0C0"/>
                </a:outerShdw>
              </a:effectLst>
              <a:latin typeface="+mj-lt"/>
              <a:cs typeface="Times New Roman" pitchFamily="18" charset="0"/>
            </a:endParaRPr>
          </a:p>
          <a:p>
            <a:endParaRPr lang="en-US" sz="3200" dirty="0">
              <a:solidFill>
                <a:srgbClr val="000000"/>
              </a:solidFill>
              <a:effectLst>
                <a:outerShdw blurRad="38100" dist="38100" dir="2700000" algn="tl">
                  <a:srgbClr val="C0C0C0"/>
                </a:outerShdw>
              </a:effectLst>
              <a:latin typeface="Times Roman" charset="0"/>
              <a:cs typeface="Times New Roman" pitchFamily="18" charset="0"/>
            </a:endParaRPr>
          </a:p>
          <a:p>
            <a:r>
              <a:rPr lang="en-US" sz="2800" dirty="0" smtClean="0"/>
              <a:t>The </a:t>
            </a:r>
            <a:r>
              <a:rPr lang="en-US" sz="2800" dirty="0"/>
              <a:t>current study examined college students’ sexual harassment, coping, and job-related correlates retrospectively from two years earlier when they were in high school. Because students were asked for their retrospective reports of adolescent work experience, the sample was limited to students 18-19 years of age to reduce the time since the experience occurred. We also attempted to constrain the time lag from the experience to, at most, two years and at the least, a few months, a methodology that replicates the original instructions used with the Sexual Experiences Questionnaire (SEQ; Fitzgerald et al., 1988). </a:t>
            </a:r>
            <a:endParaRPr lang="en-US" sz="2800" dirty="0" smtClean="0"/>
          </a:p>
          <a:p>
            <a:endParaRPr lang="en-US" sz="2800" dirty="0"/>
          </a:p>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Hypotheses</a:t>
            </a:r>
            <a:endParaRPr lang="en-US" sz="2800" dirty="0"/>
          </a:p>
          <a:p>
            <a:endParaRPr lang="en-US" sz="2800" dirty="0">
              <a:solidFill>
                <a:srgbClr val="000000"/>
              </a:solidFill>
              <a:latin typeface="Calibri" pitchFamily="34" charset="0"/>
              <a:cs typeface="Times New Roman" pitchFamily="18" charset="0"/>
            </a:endParaRPr>
          </a:p>
          <a:p>
            <a:r>
              <a:rPr lang="en-US" sz="2800" b="1" dirty="0" smtClean="0"/>
              <a:t>(1)</a:t>
            </a:r>
            <a:r>
              <a:rPr lang="en-US" sz="2800" dirty="0" smtClean="0"/>
              <a:t>Young </a:t>
            </a:r>
            <a:r>
              <a:rPr lang="en-US" sz="2800" dirty="0"/>
              <a:t>adults </a:t>
            </a:r>
            <a:r>
              <a:rPr lang="en-US" sz="2800" dirty="0" smtClean="0"/>
              <a:t>were expected to </a:t>
            </a:r>
            <a:r>
              <a:rPr lang="en-US" sz="2800" dirty="0"/>
              <a:t>recall greater frequencies of workplace sexual harassment experiences than adult employees based on their greater vulnerability and lower status in the organization (Fitzgerald &amp; Ormerod, 1991; Gutek, 1985; Ilies et al., 2003)</a:t>
            </a:r>
            <a:r>
              <a:rPr lang="en-US" sz="2800" dirty="0" smtClean="0"/>
              <a:t>. </a:t>
            </a:r>
          </a:p>
          <a:p>
            <a:endParaRPr lang="en-US" sz="2800" dirty="0"/>
          </a:p>
          <a:p>
            <a:r>
              <a:rPr lang="en-US" sz="2800" b="1" dirty="0" smtClean="0"/>
              <a:t>(2) </a:t>
            </a:r>
            <a:r>
              <a:rPr lang="en-US" sz="2800" dirty="0"/>
              <a:t>H</a:t>
            </a:r>
            <a:r>
              <a:rPr lang="en-US" sz="2800" dirty="0" smtClean="0"/>
              <a:t>arassed </a:t>
            </a:r>
            <a:r>
              <a:rPr lang="en-US" sz="2800" dirty="0"/>
              <a:t>students </a:t>
            </a:r>
            <a:r>
              <a:rPr lang="en-US" sz="2800" dirty="0" smtClean="0"/>
              <a:t>were expected to </a:t>
            </a:r>
            <a:r>
              <a:rPr lang="en-US" sz="2800" dirty="0"/>
              <a:t>report lowered job-related attitudes. </a:t>
            </a:r>
            <a:endParaRPr lang="en-US" sz="2800" dirty="0" smtClean="0"/>
          </a:p>
          <a:p>
            <a:endParaRPr lang="en-US" sz="2800" dirty="0" smtClean="0"/>
          </a:p>
          <a:p>
            <a:r>
              <a:rPr lang="en-US" sz="2800" b="1" dirty="0" smtClean="0"/>
              <a:t>(3) </a:t>
            </a:r>
            <a:r>
              <a:rPr lang="en-US" sz="2800" dirty="0"/>
              <a:t>Y</a:t>
            </a:r>
            <a:r>
              <a:rPr lang="en-US" sz="2800" dirty="0" smtClean="0"/>
              <a:t>oung </a:t>
            </a:r>
            <a:r>
              <a:rPr lang="en-US" sz="2800" dirty="0"/>
              <a:t>workers </a:t>
            </a:r>
            <a:r>
              <a:rPr lang="en-US" sz="2800" dirty="0" smtClean="0"/>
              <a:t>were expected to </a:t>
            </a:r>
            <a:r>
              <a:rPr lang="en-US" sz="2800" dirty="0"/>
              <a:t>employ emotion-focused responses more frequently than problem-focused given the nature of their jobs (i.e., low status and power). </a:t>
            </a:r>
            <a:endParaRPr lang="en-US" sz="2800" dirty="0" smtClean="0"/>
          </a:p>
          <a:p>
            <a:endParaRPr lang="en-US" sz="2800" dirty="0" smtClean="0"/>
          </a:p>
          <a:p>
            <a:r>
              <a:rPr lang="en-US" sz="2800" b="1" dirty="0" smtClean="0"/>
              <a:t>(4) </a:t>
            </a:r>
            <a:r>
              <a:rPr lang="en-US" sz="2800" dirty="0" smtClean="0"/>
              <a:t>Job </a:t>
            </a:r>
            <a:r>
              <a:rPr lang="en-US" sz="2800" dirty="0"/>
              <a:t>fit and other job correlates </a:t>
            </a:r>
            <a:r>
              <a:rPr lang="en-US" sz="2800" dirty="0" smtClean="0"/>
              <a:t>were </a:t>
            </a:r>
            <a:r>
              <a:rPr lang="en-US" sz="2800" dirty="0"/>
              <a:t>considered as potential moderators of harassment and job satisfaction. 	</a:t>
            </a:r>
          </a:p>
          <a:p>
            <a:r>
              <a:rPr lang="en-US" sz="2800" dirty="0">
                <a:latin typeface="Calibri" pitchFamily="34" charset="0"/>
                <a:cs typeface="Times New Roman" pitchFamily="18" charset="0"/>
              </a:rPr>
              <a:t> </a:t>
            </a:r>
          </a:p>
          <a:p>
            <a:pPr>
              <a:buFontTx/>
              <a:buChar char="•"/>
            </a:pPr>
            <a:endParaRPr lang="en-US" sz="2800" dirty="0">
              <a:solidFill>
                <a:srgbClr val="000000"/>
              </a:solidFill>
              <a:latin typeface="Times Roman" charset="0"/>
              <a:cs typeface="Times New Roman" pitchFamily="18" charset="0"/>
            </a:endParaRPr>
          </a:p>
          <a:p>
            <a:endParaRPr lang="en-US" sz="2800" dirty="0">
              <a:solidFill>
                <a:srgbClr val="000000"/>
              </a:solidFill>
              <a:latin typeface="Times Roman" charset="0"/>
              <a:cs typeface="Times New Roman" pitchFamily="18" charset="0"/>
            </a:endParaRPr>
          </a:p>
        </p:txBody>
      </p:sp>
      <p:sp>
        <p:nvSpPr>
          <p:cNvPr id="17" name="TextBox 16"/>
          <p:cNvSpPr txBox="1"/>
          <p:nvPr/>
        </p:nvSpPr>
        <p:spPr>
          <a:xfrm>
            <a:off x="10744200" y="4317208"/>
            <a:ext cx="9982200" cy="2003624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Method</a:t>
            </a: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endParaRPr lang="en-US" sz="3200" dirty="0" smtClean="0"/>
          </a:p>
          <a:p>
            <a:r>
              <a:rPr lang="en-US" sz="2800" b="1" u="sng" dirty="0" smtClean="0">
                <a:latin typeface="Arial"/>
                <a:cs typeface="Arial"/>
              </a:rPr>
              <a:t>Sample</a:t>
            </a:r>
          </a:p>
          <a:p>
            <a:r>
              <a:rPr lang="en-US" sz="2800" dirty="0" smtClean="0">
                <a:latin typeface="Arial"/>
                <a:cs typeface="Arial"/>
              </a:rPr>
              <a:t>Undergraduate college students (n = 234; 97 </a:t>
            </a:r>
            <a:r>
              <a:rPr lang="en-US" sz="2800" dirty="0">
                <a:latin typeface="Arial"/>
                <a:cs typeface="Arial"/>
              </a:rPr>
              <a:t>Males; 137 Females) who worked during high school, mainly in retail or fast-food jobs gave retrospective reports of experiences as working adolescents (ages 15-18) with a focus on harassment, coping, and correlates of harassment. </a:t>
            </a:r>
            <a:endParaRPr lang="en-US" sz="2800" dirty="0" smtClean="0">
              <a:latin typeface="Arial"/>
              <a:cs typeface="Arial"/>
            </a:endParaRPr>
          </a:p>
          <a:p>
            <a:endParaRPr lang="en-US" sz="2800" dirty="0">
              <a:latin typeface="Arial"/>
              <a:cs typeface="Arial"/>
            </a:endParaRPr>
          </a:p>
          <a:p>
            <a:r>
              <a:rPr lang="en-US" sz="2800" dirty="0" smtClean="0">
                <a:latin typeface="Arial"/>
                <a:cs typeface="Arial"/>
              </a:rPr>
              <a:t>The </a:t>
            </a:r>
            <a:r>
              <a:rPr lang="en-US" sz="2800" dirty="0">
                <a:latin typeface="Arial"/>
                <a:cs typeface="Arial"/>
              </a:rPr>
              <a:t>sample reported working an average of 17.02 hours per week (SD=7.29) while at their high school jobs. The majority of participants worked in retail settings (26.9%), followed by fast food restaurants (20.4%), clerical jobs (16.4%), childcare jobs (15.1%), and other restaurant settings (11.8%). Smaller percentages of participants (all &lt; 8%) worked in managerial positions or completed physical labor. </a:t>
            </a:r>
            <a:endParaRPr lang="en-US" sz="2800" dirty="0" smtClean="0">
              <a:latin typeface="Arial"/>
              <a:cs typeface="Arial"/>
            </a:endParaRPr>
          </a:p>
          <a:p>
            <a:endParaRPr lang="en-US" sz="2800" dirty="0">
              <a:solidFill>
                <a:srgbClr val="000000"/>
              </a:solidFill>
              <a:latin typeface="Arial"/>
              <a:ea typeface="ＭＳ Ｐゴシック" pitchFamily="-107" charset="-128"/>
              <a:cs typeface="Arial"/>
            </a:endParaRPr>
          </a:p>
          <a:p>
            <a:pPr>
              <a:buFont typeface="Arial" pitchFamily="34" charset="0"/>
              <a:buNone/>
            </a:pPr>
            <a:r>
              <a:rPr lang="en-US" sz="2800" b="1" u="sng" dirty="0" smtClean="0">
                <a:solidFill>
                  <a:srgbClr val="000000"/>
                </a:solidFill>
                <a:latin typeface="Arial"/>
                <a:ea typeface="ＭＳ Ｐゴシック" pitchFamily="-107" charset="-128"/>
                <a:cs typeface="Arial"/>
              </a:rPr>
              <a:t>Measures and Procedures</a:t>
            </a:r>
            <a:r>
              <a:rPr lang="en-US" sz="2800" u="sng" dirty="0" smtClean="0">
                <a:solidFill>
                  <a:srgbClr val="000000"/>
                </a:solidFill>
                <a:latin typeface="Arial"/>
                <a:ea typeface="ＭＳ Ｐゴシック" pitchFamily="-107" charset="-128"/>
                <a:cs typeface="Arial"/>
              </a:rPr>
              <a:t> </a:t>
            </a:r>
            <a:endParaRPr lang="en-US" sz="2800" u="sng" dirty="0">
              <a:solidFill>
                <a:srgbClr val="000000"/>
              </a:solidFill>
              <a:latin typeface="Arial"/>
              <a:ea typeface="ＭＳ Ｐゴシック" pitchFamily="-107" charset="-128"/>
              <a:cs typeface="Arial"/>
            </a:endParaRPr>
          </a:p>
          <a:p>
            <a:r>
              <a:rPr lang="en-US" sz="2800" dirty="0">
                <a:solidFill>
                  <a:srgbClr val="000000"/>
                </a:solidFill>
                <a:latin typeface="Arial"/>
                <a:ea typeface="ＭＳ Ｐゴシック" pitchFamily="-107" charset="-128"/>
                <a:cs typeface="Arial"/>
              </a:rPr>
              <a:t>Q</a:t>
            </a:r>
            <a:r>
              <a:rPr lang="en-US" sz="2800" dirty="0" smtClean="0">
                <a:latin typeface="Arial"/>
                <a:cs typeface="Arial"/>
              </a:rPr>
              <a:t>uestionnaires </a:t>
            </a:r>
            <a:r>
              <a:rPr lang="en-US" sz="2800" dirty="0">
                <a:latin typeface="Arial"/>
                <a:cs typeface="Arial"/>
              </a:rPr>
              <a:t>assessing harassment </a:t>
            </a:r>
            <a:r>
              <a:rPr lang="en-US" sz="2800" dirty="0" smtClean="0">
                <a:latin typeface="Arial"/>
                <a:cs typeface="Arial"/>
              </a:rPr>
              <a:t>experiences were administered on line through Select Survey. They included: </a:t>
            </a:r>
          </a:p>
          <a:p>
            <a:pPr marL="457200" indent="-457200">
              <a:buFont typeface="Arial"/>
              <a:buChar char="•"/>
            </a:pPr>
            <a:r>
              <a:rPr lang="en-US" sz="2800" b="1" dirty="0" smtClean="0">
                <a:latin typeface="Arial"/>
                <a:cs typeface="Arial"/>
              </a:rPr>
              <a:t>Sexual </a:t>
            </a:r>
            <a:r>
              <a:rPr lang="en-US" sz="2800" b="1" dirty="0">
                <a:latin typeface="Arial"/>
                <a:cs typeface="Arial"/>
              </a:rPr>
              <a:t>Experiences Questionnaire for females</a:t>
            </a:r>
            <a:r>
              <a:rPr lang="en-US" sz="2800" dirty="0">
                <a:latin typeface="Arial"/>
                <a:cs typeface="Arial"/>
              </a:rPr>
              <a:t>; Fitzgerald et al., </a:t>
            </a:r>
            <a:r>
              <a:rPr lang="en-US" sz="2800" dirty="0" smtClean="0">
                <a:latin typeface="Arial"/>
                <a:cs typeface="Arial"/>
              </a:rPr>
              <a:t>1988 &amp; </a:t>
            </a:r>
            <a:r>
              <a:rPr lang="en-US" sz="2800" b="1" dirty="0" smtClean="0">
                <a:latin typeface="Arial"/>
                <a:cs typeface="Arial"/>
              </a:rPr>
              <a:t>Sexual </a:t>
            </a:r>
            <a:r>
              <a:rPr lang="en-US" sz="2800" b="1" dirty="0">
                <a:latin typeface="Arial"/>
                <a:cs typeface="Arial"/>
              </a:rPr>
              <a:t>Harassment of Men Scale for males</a:t>
            </a:r>
            <a:r>
              <a:rPr lang="en-US" sz="2800" dirty="0">
                <a:latin typeface="Arial"/>
                <a:cs typeface="Arial"/>
              </a:rPr>
              <a:t>; Berdahl, Magley, &amp; Waldo, 1996</a:t>
            </a:r>
            <a:r>
              <a:rPr lang="en-US" sz="2800" dirty="0" smtClean="0">
                <a:latin typeface="Arial"/>
                <a:cs typeface="Arial"/>
              </a:rPr>
              <a:t>). </a:t>
            </a:r>
            <a:r>
              <a:rPr lang="en-US" sz="2800" dirty="0">
                <a:latin typeface="Arial"/>
                <a:cs typeface="Arial"/>
              </a:rPr>
              <a:t>The Cronbach’s alpha coefficient was .89 overall and the subscale alphas were .81 for gender harassment, .83 for unwanted sexual attention, and .87 for sexual coercion. </a:t>
            </a:r>
            <a:endParaRPr lang="en-US" sz="2800" dirty="0" smtClean="0">
              <a:latin typeface="Arial"/>
              <a:cs typeface="Arial"/>
            </a:endParaRPr>
          </a:p>
          <a:p>
            <a:pPr marL="457200" indent="-457200">
              <a:buFontTx/>
              <a:buChar char="•"/>
            </a:pPr>
            <a:r>
              <a:rPr lang="en-US" sz="2800" b="1" dirty="0" smtClean="0">
                <a:latin typeface="Arial"/>
                <a:cs typeface="Arial"/>
              </a:rPr>
              <a:t> Harassment </a:t>
            </a:r>
            <a:r>
              <a:rPr lang="en-US" sz="2800" b="1" dirty="0">
                <a:latin typeface="Arial"/>
                <a:cs typeface="Arial"/>
              </a:rPr>
              <a:t>coping (</a:t>
            </a:r>
            <a:r>
              <a:rPr lang="en-US" sz="2800" dirty="0">
                <a:latin typeface="Arial"/>
                <a:cs typeface="Arial"/>
              </a:rPr>
              <a:t>Coping with Harassment Questionnaire; Fitzgerald, 1990</a:t>
            </a:r>
            <a:r>
              <a:rPr lang="en-US" sz="2800" dirty="0" smtClean="0">
                <a:latin typeface="Arial"/>
                <a:cs typeface="Arial"/>
              </a:rPr>
              <a:t>). </a:t>
            </a:r>
            <a:r>
              <a:rPr lang="en-US" sz="2800" dirty="0">
                <a:latin typeface="Arial"/>
                <a:cs typeface="Arial"/>
              </a:rPr>
              <a:t>The Cronbach’s alpha coefficients were .89, .77, .86, and .61 for behavioral engagement, behavioral disengagement, cognitive engagement, and cognitive disengagement, respectively. </a:t>
            </a:r>
            <a:endParaRPr lang="en-US" sz="2800" dirty="0" smtClean="0">
              <a:latin typeface="Arial"/>
              <a:cs typeface="Arial"/>
            </a:endParaRPr>
          </a:p>
          <a:p>
            <a:pPr marL="457200" indent="-457200">
              <a:buFontTx/>
              <a:buChar char="•"/>
            </a:pPr>
            <a:r>
              <a:rPr lang="en-US" sz="2800" b="1" dirty="0" smtClean="0">
                <a:latin typeface="Arial"/>
                <a:cs typeface="Arial"/>
              </a:rPr>
              <a:t> Satisfaction </a:t>
            </a:r>
            <a:r>
              <a:rPr lang="en-US" sz="2800" b="1" dirty="0">
                <a:latin typeface="Arial"/>
                <a:cs typeface="Arial"/>
              </a:rPr>
              <a:t>with work, coworkers, and supervision </a:t>
            </a:r>
            <a:r>
              <a:rPr lang="en-US" sz="2800" dirty="0">
                <a:latin typeface="Arial"/>
                <a:cs typeface="Arial"/>
              </a:rPr>
              <a:t>(Job Descriptive Index; Smith, Kendall, &amp; Hulin, 1969). The Cronbach’s alpha coefficients were .86 (work satisfaction), .86 (coworker satisfaction), and .88 (supervision satisfaction). </a:t>
            </a:r>
            <a:endParaRPr lang="en-US" sz="2800" dirty="0" smtClean="0">
              <a:latin typeface="Arial"/>
              <a:cs typeface="Arial"/>
            </a:endParaRPr>
          </a:p>
          <a:p>
            <a:pPr marL="457200" indent="-457200">
              <a:buFontTx/>
              <a:buChar char="•"/>
            </a:pPr>
            <a:r>
              <a:rPr lang="en-US" sz="2800" b="1" dirty="0">
                <a:latin typeface="Arial"/>
                <a:cs typeface="Arial"/>
              </a:rPr>
              <a:t>Substance Use. </a:t>
            </a:r>
            <a:r>
              <a:rPr lang="en-US" sz="2800" dirty="0">
                <a:latin typeface="Arial"/>
                <a:cs typeface="Arial"/>
              </a:rPr>
              <a:t>A three-item self-report scale (Greenberger &amp; Steinberg, 1981) measured the frequency of alcohol, marijuana, and cigarette use (1 = Never; 4 = Often). In this sample, the Cronbach’s alpha was .65.  </a:t>
            </a:r>
            <a:br>
              <a:rPr lang="en-US" sz="2800" dirty="0">
                <a:latin typeface="Arial"/>
                <a:cs typeface="Arial"/>
              </a:rPr>
            </a:br>
            <a:endParaRPr lang="en-US" sz="2800" b="1" dirty="0">
              <a:solidFill>
                <a:srgbClr val="000000"/>
              </a:solidFill>
              <a:latin typeface="Arial"/>
              <a:ea typeface="ＭＳ Ｐゴシック" pitchFamily="-107" charset="-128"/>
              <a:cs typeface="Arial"/>
            </a:endParaRPr>
          </a:p>
          <a:p>
            <a:pPr>
              <a:buFont typeface="Arial" pitchFamily="34" charset="0"/>
              <a:buNone/>
            </a:pPr>
            <a:endParaRPr lang="en-US" sz="2800" dirty="0">
              <a:solidFill>
                <a:srgbClr val="000000"/>
              </a:solidFill>
              <a:latin typeface="Times Roman" charset="0"/>
              <a:ea typeface="ＭＳ Ｐゴシック" pitchFamily="-107" charset="-128"/>
              <a:cs typeface="Times New Roman" pitchFamily="18" charset="0"/>
            </a:endParaRPr>
          </a:p>
          <a:p>
            <a:endParaRPr lang="en-US" sz="2800" dirty="0" smtClean="0">
              <a:solidFill>
                <a:srgbClr val="000000"/>
              </a:solidFill>
              <a:latin typeface="Times Roman" charset="0"/>
              <a:ea typeface="ＭＳ Ｐゴシック" pitchFamily="-107" charset="-128"/>
              <a:cs typeface="Times New Roman" pitchFamily="18" charset="0"/>
            </a:endParaRPr>
          </a:p>
          <a:p>
            <a:endParaRPr lang="en-US" sz="2800" dirty="0">
              <a:solidFill>
                <a:srgbClr val="000000"/>
              </a:solidFill>
              <a:latin typeface="Times Roman" charset="0"/>
              <a:ea typeface="ＭＳ Ｐゴシック" pitchFamily="-107" charset="-128"/>
              <a:cs typeface="Times New Roman" pitchFamily="18" charset="0"/>
            </a:endParaRPr>
          </a:p>
        </p:txBody>
      </p:sp>
      <p:sp>
        <p:nvSpPr>
          <p:cNvPr id="18" name="TextBox 17"/>
          <p:cNvSpPr txBox="1"/>
          <p:nvPr/>
        </p:nvSpPr>
        <p:spPr>
          <a:xfrm>
            <a:off x="32994600" y="4343400"/>
            <a:ext cx="10210799" cy="2811779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1028700" lvl="1" indent="57150" algn="ctr"/>
            <a:endParaRPr lang="en-US" sz="4400" b="1" dirty="0" smtClean="0">
              <a:solidFill>
                <a:schemeClr val="accent2"/>
              </a:solidFill>
              <a:effectLst>
                <a:outerShdw blurRad="38100" dist="38100" dir="2700000" algn="tl">
                  <a:srgbClr val="C0C0C0"/>
                </a:outerShdw>
              </a:effectLst>
            </a:endParaRPr>
          </a:p>
          <a:p>
            <a:pPr marL="1028700" lvl="1" indent="57150" algn="ctr"/>
            <a:endParaRPr lang="en-US" sz="4400" b="1" dirty="0">
              <a:solidFill>
                <a:schemeClr val="accent2"/>
              </a:solidFill>
              <a:effectLst>
                <a:outerShdw blurRad="38100" dist="38100" dir="2700000" algn="tl">
                  <a:srgbClr val="C0C0C0"/>
                </a:outerShdw>
              </a:effectLst>
            </a:endParaRPr>
          </a:p>
          <a:p>
            <a:pPr marL="269875" lvl="1" indent="0"/>
            <a:r>
              <a:rPr lang="en-US" sz="2800" dirty="0">
                <a:latin typeface="Arial"/>
                <a:cs typeface="Arial"/>
              </a:rPr>
              <a:t>Specifically, behavioral disengagement coping moderated the effects of unwanted sexual attention on coworker satisfaction and accounted for an additional 7% </a:t>
            </a:r>
            <a:r>
              <a:rPr lang="en-US" sz="2800" dirty="0" smtClean="0">
                <a:latin typeface="Arial"/>
                <a:cs typeface="Arial"/>
              </a:rPr>
              <a:t>of the </a:t>
            </a:r>
          </a:p>
          <a:p>
            <a:pPr marL="269875" lvl="1" indent="0"/>
            <a:r>
              <a:rPr lang="en-US" sz="2800" dirty="0" smtClean="0">
                <a:latin typeface="Arial"/>
                <a:cs typeface="Arial"/>
              </a:rPr>
              <a:t>variance as shown in Figure 1 for females. </a:t>
            </a:r>
          </a:p>
          <a:p>
            <a:pPr marL="269875" lvl="1" indent="0"/>
            <a:endParaRPr lang="en-US" sz="4400" b="1" dirty="0" smtClean="0">
              <a:solidFill>
                <a:schemeClr val="accent2"/>
              </a:solidFill>
              <a:effectLst>
                <a:outerShdw blurRad="38100" dist="38100" dir="2700000" algn="tl">
                  <a:srgbClr val="C0C0C0"/>
                </a:outerShdw>
              </a:effectLst>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r>
              <a:rPr lang="en-US" sz="2400" b="1" u="sng" dirty="0" smtClean="0"/>
              <a:t>Figure </a:t>
            </a:r>
            <a:r>
              <a:rPr lang="en-US" sz="2400" b="1" u="sng" dirty="0"/>
              <a:t>1.  Moderator Effect of Behavioral Disengagement on the Relationship between Unwanted Sexual Attention and Work Satisfaction </a:t>
            </a:r>
            <a:endParaRPr lang="en-US" sz="2400" dirty="0"/>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269875" lvl="1" indent="0"/>
            <a:r>
              <a:rPr lang="en-US" sz="2800" dirty="0">
                <a:latin typeface="Arial"/>
                <a:cs typeface="Arial"/>
              </a:rPr>
              <a:t>Cognitive disengagement moderated the effect of harassment on marijuana use, accounting for an additional 6% of the variance (ΔR</a:t>
            </a:r>
            <a:r>
              <a:rPr lang="en-US" sz="2800" baseline="30000" dirty="0">
                <a:latin typeface="Arial"/>
                <a:cs typeface="Arial"/>
              </a:rPr>
              <a:t>2</a:t>
            </a:r>
            <a:r>
              <a:rPr lang="en-US" sz="2800" dirty="0">
                <a:latin typeface="Arial"/>
                <a:cs typeface="Arial"/>
              </a:rPr>
              <a:t> = .06, p &lt; .05) as well</a:t>
            </a:r>
            <a:r>
              <a:rPr lang="en-US" sz="2800" dirty="0" smtClean="0">
                <a:latin typeface="Arial"/>
                <a:cs typeface="Arial"/>
              </a:rPr>
              <a:t>. Drug use increased as harassment became more frequent and the target used more cognitive disengagement. Drug use decreased as cognitive disengagement was used less frequently. No significant moderators were found for males.</a:t>
            </a:r>
          </a:p>
          <a:p>
            <a:pPr marL="269875" lvl="1" indent="0"/>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Discussion</a:t>
            </a:r>
            <a:endParaRPr lang="en-US" sz="3200" b="1" dirty="0" smtClean="0">
              <a:solidFill>
                <a:schemeClr val="accent2"/>
              </a:solidFill>
              <a:effectLst>
                <a:outerShdw blurRad="38100" dist="38100" dir="2700000" algn="tl">
                  <a:srgbClr val="C0C0C0"/>
                </a:outerShdw>
              </a:effectLst>
              <a:latin typeface="+mj-lt"/>
              <a:ea typeface="ＭＳ Ｐゴシック" pitchFamily="-107" charset="-128"/>
            </a:endParaRPr>
          </a:p>
          <a:p>
            <a:r>
              <a:rPr lang="en-US" sz="2800" dirty="0" smtClean="0">
                <a:solidFill>
                  <a:srgbClr val="000000"/>
                </a:solidFill>
                <a:latin typeface="Times Roman" charset="0"/>
                <a:ea typeface="ＭＳ Ｐゴシック" pitchFamily="-107" charset="-128"/>
                <a:cs typeface="Times New Roman" pitchFamily="18" charset="0"/>
              </a:rPr>
              <a:t>	</a:t>
            </a:r>
          </a:p>
          <a:p>
            <a:r>
              <a:rPr lang="en-US" sz="2800" dirty="0">
                <a:latin typeface="Arial"/>
                <a:cs typeface="Arial"/>
              </a:rPr>
              <a:t>S</a:t>
            </a:r>
            <a:r>
              <a:rPr lang="en-US" sz="2800" dirty="0" smtClean="0">
                <a:latin typeface="Arial"/>
                <a:cs typeface="Arial"/>
              </a:rPr>
              <a:t>tudents </a:t>
            </a:r>
            <a:r>
              <a:rPr lang="en-US" sz="2800" dirty="0">
                <a:latin typeface="Arial"/>
                <a:cs typeface="Arial"/>
              </a:rPr>
              <a:t>recollecting their harassment experiences during the last 24 months of their high </a:t>
            </a:r>
            <a:r>
              <a:rPr lang="en-US" sz="2800" dirty="0" smtClean="0">
                <a:latin typeface="Arial"/>
                <a:cs typeface="Arial"/>
              </a:rPr>
              <a:t>school </a:t>
            </a:r>
            <a:r>
              <a:rPr lang="en-US" sz="2800" dirty="0">
                <a:latin typeface="Arial"/>
                <a:cs typeface="Arial"/>
              </a:rPr>
              <a:t>jobs reported a significantly higher incidence rate than that reported by both academic samples and private sector adult </a:t>
            </a:r>
            <a:r>
              <a:rPr lang="en-US" sz="2800" dirty="0" smtClean="0">
                <a:latin typeface="Arial"/>
                <a:cs typeface="Arial"/>
              </a:rPr>
              <a:t>workers. Adolescents </a:t>
            </a:r>
            <a:r>
              <a:rPr lang="en-US" sz="2800" dirty="0">
                <a:latin typeface="Arial"/>
                <a:cs typeface="Arial"/>
              </a:rPr>
              <a:t>who used higher levels of behavioral disengagement reported lower satisfaction with work as harassment frequency increased; the relationship was in the opposite direction for those who used low behavioral </a:t>
            </a:r>
            <a:r>
              <a:rPr lang="en-US" sz="2800" dirty="0" smtClean="0">
                <a:latin typeface="Arial"/>
                <a:cs typeface="Arial"/>
              </a:rPr>
              <a:t>disengagement. Adolescents </a:t>
            </a:r>
            <a:r>
              <a:rPr lang="en-US" sz="2800" dirty="0">
                <a:latin typeface="Arial"/>
                <a:cs typeface="Arial"/>
              </a:rPr>
              <a:t>who were more frequently harassed and who used high levels of cognitive disengagement (denying the experience) reported more drug use; those who used low cognitive disengagement reported less drug use when more frequently harassed. The effectiveness of disengagement varied depending on the frequency of </a:t>
            </a:r>
            <a:r>
              <a:rPr lang="en-US" sz="2800" dirty="0" smtClean="0">
                <a:latin typeface="Arial"/>
                <a:cs typeface="Arial"/>
              </a:rPr>
              <a:t>harassment. The </a:t>
            </a:r>
            <a:r>
              <a:rPr lang="en-US" sz="2800" dirty="0">
                <a:latin typeface="Arial"/>
                <a:cs typeface="Arial"/>
              </a:rPr>
              <a:t>pattern of findings supports the importance of considering how emerging adults experience harassment and how their coping strategies and outcomes may differ from </a:t>
            </a:r>
            <a:r>
              <a:rPr lang="en-US" sz="2800" dirty="0" smtClean="0">
                <a:latin typeface="Arial"/>
                <a:cs typeface="Arial"/>
              </a:rPr>
              <a:t>adults.</a:t>
            </a:r>
          </a:p>
          <a:p>
            <a:endParaRPr lang="en-US" sz="2000" dirty="0" smtClean="0">
              <a:solidFill>
                <a:srgbClr val="000000"/>
              </a:solidFill>
              <a:ea typeface="ＭＳ Ｐゴシック" pitchFamily="-107" charset="-128"/>
              <a:cs typeface="Times" pitchFamily="-107" charset="0"/>
            </a:endParaRPr>
          </a:p>
          <a:p>
            <a:pPr marL="0" lvl="1" indent="0" algn="ctr"/>
            <a:r>
              <a:rPr lang="en-US" sz="4400" b="1" dirty="0" smtClean="0">
                <a:solidFill>
                  <a:schemeClr val="accent2"/>
                </a:solidFill>
                <a:effectLst>
                  <a:outerShdw blurRad="38100" dist="38100" dir="2700000" algn="tl">
                    <a:srgbClr val="C0C0C0"/>
                  </a:outerShdw>
                </a:effectLst>
                <a:ea typeface="ＭＳ Ｐゴシック" pitchFamily="-107" charset="-128"/>
              </a:rPr>
              <a:t>Selected References</a:t>
            </a:r>
          </a:p>
          <a:p>
            <a:pPr marL="0" lvl="1" indent="0" algn="ctr"/>
            <a:r>
              <a:rPr lang="en-US" sz="2000" dirty="0">
                <a:solidFill>
                  <a:srgbClr val="000000"/>
                </a:solidFill>
                <a:ea typeface="ＭＳ Ｐゴシック" pitchFamily="-107" charset="-128"/>
                <a:cs typeface="Times" pitchFamily="-107" charset="0"/>
              </a:rPr>
              <a:t>	</a:t>
            </a:r>
          </a:p>
          <a:p>
            <a:pPr marL="628650" indent="-457200"/>
            <a:r>
              <a:rPr lang="en-US" sz="2400" dirty="0">
                <a:solidFill>
                  <a:srgbClr val="000000"/>
                </a:solidFill>
                <a:ea typeface="ＭＳ Ｐゴシック" pitchFamily="-107" charset="-128"/>
                <a:cs typeface="Times" pitchFamily="-107" charset="0"/>
              </a:rPr>
              <a:t>Fitzgerald, L. F., Shullman, S., Bailey, N., Richards, M., Swecker, J., Gold, Y., Ormerod,   A. J., &amp; Weitzman, L. (1988). The incidence and dimensions of sexual harassment in academia and the workplace. </a:t>
            </a:r>
            <a:r>
              <a:rPr lang="en-US" sz="2400" i="1" dirty="0">
                <a:solidFill>
                  <a:srgbClr val="000000"/>
                </a:solidFill>
                <a:ea typeface="ＭＳ Ｐゴシック" pitchFamily="-107" charset="-128"/>
                <a:cs typeface="Times" pitchFamily="-107" charset="0"/>
              </a:rPr>
              <a:t>Journal of Vocational Behavior</a:t>
            </a:r>
            <a:r>
              <a:rPr lang="en-US" sz="2400" dirty="0">
                <a:solidFill>
                  <a:srgbClr val="000000"/>
                </a:solidFill>
                <a:ea typeface="ＭＳ Ｐゴシック" pitchFamily="-107" charset="-128"/>
                <a:cs typeface="Times" pitchFamily="-107" charset="0"/>
              </a:rPr>
              <a:t>, 32, 152-175. </a:t>
            </a:r>
            <a:endParaRPr lang="en-US" sz="2400" dirty="0" smtClean="0">
              <a:solidFill>
                <a:srgbClr val="000000"/>
              </a:solidFill>
              <a:ea typeface="ＭＳ Ｐゴシック" pitchFamily="-107" charset="-128"/>
              <a:cs typeface="Times" pitchFamily="-107" charset="0"/>
            </a:endParaRPr>
          </a:p>
          <a:p>
            <a:pPr marL="628650" indent="-457200"/>
            <a:r>
              <a:rPr lang="en-US" sz="2400" dirty="0" smtClean="0">
                <a:solidFill>
                  <a:srgbClr val="000000"/>
                </a:solidFill>
                <a:ea typeface="ＭＳ Ｐゴシック" pitchFamily="-107" charset="-128"/>
                <a:cs typeface="Times" pitchFamily="-107" charset="0"/>
              </a:rPr>
              <a:t>Mortimer</a:t>
            </a:r>
            <a:r>
              <a:rPr lang="en-US" sz="2400" dirty="0">
                <a:solidFill>
                  <a:srgbClr val="000000"/>
                </a:solidFill>
                <a:ea typeface="ＭＳ Ｐゴシック" pitchFamily="-107" charset="-128"/>
                <a:cs typeface="Times" pitchFamily="-107" charset="0"/>
              </a:rPr>
              <a:t>, J. T., &amp; Staff, J. (2004).  Early work as a source of developmental discontinuity during the transition to adulthood.  </a:t>
            </a:r>
            <a:r>
              <a:rPr lang="en-US" sz="2400" i="1" dirty="0">
                <a:solidFill>
                  <a:srgbClr val="000000"/>
                </a:solidFill>
                <a:ea typeface="ＭＳ Ｐゴシック" pitchFamily="-107" charset="-128"/>
                <a:cs typeface="Times" pitchFamily="-107" charset="0"/>
              </a:rPr>
              <a:t>Development and Psychopathology</a:t>
            </a:r>
            <a:r>
              <a:rPr lang="en-US" sz="2400" dirty="0">
                <a:solidFill>
                  <a:srgbClr val="000000"/>
                </a:solidFill>
                <a:ea typeface="ＭＳ Ｐゴシック" pitchFamily="-107" charset="-128"/>
                <a:cs typeface="Times" pitchFamily="-107" charset="0"/>
              </a:rPr>
              <a:t>,  16, 1047-1070. </a:t>
            </a:r>
            <a:endParaRPr lang="en-US" sz="3200" b="1" dirty="0" smtClean="0">
              <a:solidFill>
                <a:schemeClr val="accent2"/>
              </a:solidFill>
              <a:effectLst>
                <a:outerShdw blurRad="38100" dist="38100" dir="2700000" algn="tl">
                  <a:srgbClr val="C0C0C0"/>
                </a:outerShdw>
              </a:effectLst>
              <a:ea typeface="ＭＳ Ｐゴシック" pitchFamily="-107" charset="-128"/>
            </a:endParaRPr>
          </a:p>
          <a:p>
            <a:endParaRPr lang="en-US" sz="2000" dirty="0" smtClean="0">
              <a:solidFill>
                <a:srgbClr val="000000"/>
              </a:solidFill>
              <a:ea typeface="ＭＳ Ｐゴシック" pitchFamily="-107" charset="-128"/>
              <a:cs typeface="Times" pitchFamily="-107" charset="0"/>
            </a:endParaRPr>
          </a:p>
          <a:p>
            <a:pPr marL="171450"/>
            <a:r>
              <a:rPr lang="en-US" sz="2200" b="1" dirty="0" smtClean="0">
                <a:solidFill>
                  <a:srgbClr val="000000"/>
                </a:solidFill>
                <a:latin typeface="Times Roman" charset="0"/>
                <a:ea typeface="ＭＳ Ｐゴシック" pitchFamily="-107" charset="-128"/>
                <a:cs typeface="Times New Roman" pitchFamily="18" charset="0"/>
              </a:rPr>
              <a:t>Presented at the Society for Research on Child Development Themed Meeting – Transitions  from Adolescence to Adulthood, Tampa FL October 18, 2012</a:t>
            </a:r>
            <a:endParaRPr lang="en-US" sz="2200" b="1" dirty="0">
              <a:solidFill>
                <a:srgbClr val="000000"/>
              </a:solidFill>
              <a:latin typeface="Times Roman" charset="0"/>
              <a:ea typeface="ＭＳ Ｐゴシック" pitchFamily="-107" charset="-128"/>
              <a:cs typeface="Times New Roman" pitchFamily="18" charset="0"/>
            </a:endParaRPr>
          </a:p>
        </p:txBody>
      </p:sp>
      <p:sp>
        <p:nvSpPr>
          <p:cNvPr id="13323" name="Rectangle 20"/>
          <p:cNvSpPr>
            <a:spLocks noChangeArrowheads="1"/>
          </p:cNvSpPr>
          <p:nvPr/>
        </p:nvSpPr>
        <p:spPr bwMode="auto">
          <a:xfrm>
            <a:off x="7315200" y="0"/>
            <a:ext cx="28956000" cy="4724400"/>
          </a:xfrm>
          <a:prstGeom prst="rect">
            <a:avLst/>
          </a:prstGeom>
          <a:solidFill>
            <a:srgbClr val="BE2416"/>
          </a:solidFill>
          <a:ln w="9525">
            <a:noFill/>
            <a:miter lim="800000"/>
            <a:headEnd/>
            <a:tailEnd/>
          </a:ln>
        </p:spPr>
        <p:txBody>
          <a:bodyPr wrap="none" anchor="ctr"/>
          <a:lstStyle/>
          <a:p>
            <a:pPr algn="ctr"/>
            <a:endParaRPr lang="en-US" dirty="0">
              <a:solidFill>
                <a:srgbClr val="FF0000"/>
              </a:solidFill>
            </a:endParaRPr>
          </a:p>
        </p:txBody>
      </p:sp>
      <p:sp>
        <p:nvSpPr>
          <p:cNvPr id="13324" name="Text Box 21"/>
          <p:cNvSpPr txBox="1">
            <a:spLocks noChangeArrowheads="1"/>
          </p:cNvSpPr>
          <p:nvPr/>
        </p:nvSpPr>
        <p:spPr bwMode="auto">
          <a:xfrm>
            <a:off x="9067800" y="914400"/>
            <a:ext cx="29298900" cy="923330"/>
          </a:xfrm>
          <a:prstGeom prst="rect">
            <a:avLst/>
          </a:prstGeom>
          <a:noFill/>
          <a:ln w="9525">
            <a:noFill/>
            <a:miter lim="800000"/>
            <a:headEnd/>
            <a:tailEnd/>
          </a:ln>
        </p:spPr>
        <p:txBody>
          <a:bodyPr>
            <a:spAutoFit/>
          </a:bodyPr>
          <a:lstStyle/>
          <a:p>
            <a:pPr algn="ctr">
              <a:spcBef>
                <a:spcPct val="50000"/>
              </a:spcBef>
            </a:pPr>
            <a:r>
              <a:rPr lang="en-US" sz="5400" b="1" dirty="0" smtClean="0">
                <a:solidFill>
                  <a:schemeClr val="bg1"/>
                </a:solidFill>
              </a:rPr>
              <a:t>Adolescent Sexual Harassment and Coping Experiences at Work</a:t>
            </a:r>
            <a:endParaRPr lang="en-US" sz="6000" b="1" dirty="0">
              <a:solidFill>
                <a:schemeClr val="bg1"/>
              </a:solidFill>
              <a:latin typeface="Times New Roman" pitchFamily="18" charset="0"/>
            </a:endParaRPr>
          </a:p>
        </p:txBody>
      </p:sp>
      <p:sp>
        <p:nvSpPr>
          <p:cNvPr id="13325" name="Text Box 23"/>
          <p:cNvSpPr txBox="1">
            <a:spLocks noChangeArrowheads="1"/>
          </p:cNvSpPr>
          <p:nvPr/>
        </p:nvSpPr>
        <p:spPr bwMode="auto">
          <a:xfrm>
            <a:off x="10591800" y="2362200"/>
            <a:ext cx="24460200" cy="1631216"/>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latin typeface="Times New Roman" pitchFamily="18" charset="0"/>
              </a:rPr>
              <a:t>Patricia A. </a:t>
            </a:r>
            <a:r>
              <a:rPr lang="en-US" sz="4000" b="1" dirty="0" smtClean="0">
                <a:solidFill>
                  <a:schemeClr val="bg1"/>
                </a:solidFill>
                <a:latin typeface="Times New Roman" pitchFamily="18" charset="0"/>
              </a:rPr>
              <a:t>Jarvis, Kimberly </a:t>
            </a:r>
            <a:r>
              <a:rPr lang="en-US" sz="4000" b="1" dirty="0">
                <a:solidFill>
                  <a:schemeClr val="bg1"/>
                </a:solidFill>
                <a:latin typeface="Times New Roman" pitchFamily="18" charset="0"/>
              </a:rPr>
              <a:t>T. </a:t>
            </a:r>
            <a:r>
              <a:rPr lang="en-US" sz="4000" b="1" dirty="0" smtClean="0">
                <a:solidFill>
                  <a:schemeClr val="bg1"/>
                </a:solidFill>
                <a:latin typeface="Times New Roman" pitchFamily="18" charset="0"/>
              </a:rPr>
              <a:t>Schneider, </a:t>
            </a:r>
            <a:r>
              <a:rPr lang="en-US" sz="4000" b="1" dirty="0">
                <a:solidFill>
                  <a:schemeClr val="bg1"/>
                </a:solidFill>
                <a:latin typeface="Times New Roman" pitchFamily="18" charset="0"/>
              </a:rPr>
              <a:t>and Mackenzi Harmon</a:t>
            </a:r>
          </a:p>
          <a:p>
            <a:pPr algn="ctr">
              <a:spcBef>
                <a:spcPct val="50000"/>
              </a:spcBef>
            </a:pPr>
            <a:r>
              <a:rPr lang="en-US" sz="4000" b="1" dirty="0" smtClean="0">
                <a:solidFill>
                  <a:schemeClr val="bg1"/>
                </a:solidFill>
                <a:latin typeface="Times New Roman" pitchFamily="18" charset="0"/>
              </a:rPr>
              <a:t>Illinois State University</a:t>
            </a:r>
            <a:endParaRPr lang="en-US" sz="4000" b="1" dirty="0">
              <a:solidFill>
                <a:schemeClr val="bg1"/>
              </a:solidFill>
              <a:latin typeface="Times New Roman" pitchFamily="18" charset="0"/>
            </a:endParaRPr>
          </a:p>
        </p:txBody>
      </p:sp>
      <p:sp>
        <p:nvSpPr>
          <p:cNvPr id="13326" name="Rectangle 25"/>
          <p:cNvSpPr>
            <a:spLocks noChangeArrowheads="1"/>
          </p:cNvSpPr>
          <p:nvPr/>
        </p:nvSpPr>
        <p:spPr bwMode="auto">
          <a:xfrm>
            <a:off x="19326225" y="14835188"/>
            <a:ext cx="43891200" cy="0"/>
          </a:xfrm>
          <a:prstGeom prst="rect">
            <a:avLst/>
          </a:prstGeom>
          <a:noFill/>
          <a:ln w="9525">
            <a:noFill/>
            <a:miter lim="800000"/>
            <a:headEnd/>
            <a:tailEnd/>
          </a:ln>
        </p:spPr>
        <p:txBody>
          <a:bodyPr>
            <a:spAutoFit/>
          </a:bodyPr>
          <a:lstStyle/>
          <a:p>
            <a:endParaRPr lang="en-US" dirty="0"/>
          </a:p>
        </p:txBody>
      </p:sp>
      <p:sp>
        <p:nvSpPr>
          <p:cNvPr id="13327" name="Rectangle 27"/>
          <p:cNvSpPr>
            <a:spLocks noChangeArrowheads="1"/>
          </p:cNvSpPr>
          <p:nvPr/>
        </p:nvSpPr>
        <p:spPr bwMode="auto">
          <a:xfrm>
            <a:off x="19292888" y="14863763"/>
            <a:ext cx="43891200" cy="0"/>
          </a:xfrm>
          <a:prstGeom prst="rect">
            <a:avLst/>
          </a:prstGeom>
          <a:noFill/>
          <a:ln w="9525">
            <a:noFill/>
            <a:miter lim="800000"/>
            <a:headEnd/>
            <a:tailEnd/>
          </a:ln>
        </p:spPr>
        <p:txBody>
          <a:bodyPr>
            <a:spAutoFit/>
          </a:bodyPr>
          <a:lstStyle/>
          <a:p>
            <a:endParaRPr lang="en-US" dirty="0"/>
          </a:p>
        </p:txBody>
      </p:sp>
      <p:sp>
        <p:nvSpPr>
          <p:cNvPr id="2" name="TextBox 16"/>
          <p:cNvSpPr txBox="1">
            <a:spLocks noChangeArrowheads="1"/>
          </p:cNvSpPr>
          <p:nvPr/>
        </p:nvSpPr>
        <p:spPr bwMode="auto">
          <a:xfrm>
            <a:off x="21945600" y="4876800"/>
            <a:ext cx="9906000" cy="25329999"/>
          </a:xfrm>
          <a:prstGeom prst="rect">
            <a:avLst/>
          </a:prstGeom>
          <a:noFill/>
          <a:ln w="25400">
            <a:noFill/>
            <a:miter lim="800000"/>
            <a:headEnd/>
            <a:tailEnd/>
          </a:ln>
        </p:spPr>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rPr>
              <a:t>Results</a:t>
            </a:r>
            <a:endParaRPr lang="en-US" sz="2800" dirty="0">
              <a:latin typeface="+mj-lt"/>
              <a:cs typeface="Times New Roman" pitchFamily="18" charset="0"/>
            </a:endParaRPr>
          </a:p>
          <a:p>
            <a:pPr marL="742950" lvl="1" indent="-285750">
              <a:buFontTx/>
              <a:buChar char="•"/>
            </a:pPr>
            <a:endParaRPr lang="en-US" sz="2800" dirty="0" smtClean="0">
              <a:latin typeface="Times Roman" charset="0"/>
              <a:cs typeface="Times New Roman" pitchFamily="18" charset="0"/>
            </a:endParaRPr>
          </a:p>
          <a:p>
            <a:pPr marL="457200" lvl="1" indent="0"/>
            <a:r>
              <a:rPr lang="en-US" sz="2800" dirty="0"/>
              <a:t>The frequency of overall workplace sexual harassment reported by participants was slightly higher than published adult employee incident rates using the same scale and same 24-month recall </a:t>
            </a:r>
            <a:r>
              <a:rPr lang="en-US" sz="2800" dirty="0" smtClean="0"/>
              <a:t>period, supporting </a:t>
            </a:r>
            <a:r>
              <a:rPr lang="en-US" sz="2800" b="1" dirty="0" smtClean="0"/>
              <a:t>hypothesis 1</a:t>
            </a:r>
            <a:r>
              <a:rPr lang="en-US" sz="2800" dirty="0" smtClean="0"/>
              <a:t>. The </a:t>
            </a:r>
            <a:r>
              <a:rPr lang="en-US" sz="2800" dirty="0"/>
              <a:t>majority of participants (87%) reported experiencing sexual or gender harassment at least once. More males (99%) reported experiencing at least one sexual or gender harassment behavior than females (75%). Female participants most often reported being targeted by a supervisor who was about their own age and that work roles required them to interact frequently with the harasser (62.7%). </a:t>
            </a:r>
            <a:endParaRPr lang="en-US" sz="2800" dirty="0" smtClean="0">
              <a:latin typeface="Times Roman" charset="0"/>
              <a:cs typeface="Times New Roman" pitchFamily="18" charset="0"/>
            </a:endParaRPr>
          </a:p>
          <a:p>
            <a:pPr marL="742950" lvl="1" indent="-285750">
              <a:buFontTx/>
              <a:buChar char="•"/>
            </a:pPr>
            <a:endParaRPr lang="en-US" sz="2800" dirty="0" smtClean="0">
              <a:latin typeface="Times Roman" charset="0"/>
              <a:cs typeface="Times New Roman" pitchFamily="18" charset="0"/>
            </a:endParaRPr>
          </a:p>
          <a:p>
            <a:pPr marL="457200" lvl="1" indent="0"/>
            <a:r>
              <a:rPr lang="en-US" sz="2800" dirty="0" smtClean="0"/>
              <a:t>Regarding </a:t>
            </a:r>
            <a:r>
              <a:rPr lang="en-US" sz="2800" b="1" dirty="0" smtClean="0"/>
              <a:t>hypothesis 2</a:t>
            </a:r>
            <a:r>
              <a:rPr lang="en-US" sz="2800" dirty="0" smtClean="0"/>
              <a:t>, sexual </a:t>
            </a:r>
            <a:r>
              <a:rPr lang="en-US" sz="2800" dirty="0"/>
              <a:t>harassment was not significantly related to work, coworker, or supervisor satisfaction for females. However, for males, sexual harassment was significantly negatively related to supervisor satisfaction, </a:t>
            </a:r>
            <a:r>
              <a:rPr lang="en-US" sz="2800" i="1" dirty="0"/>
              <a:t>r</a:t>
            </a:r>
            <a:r>
              <a:rPr lang="en-US" sz="2800" dirty="0"/>
              <a:t> (94) = -.23, </a:t>
            </a:r>
            <a:r>
              <a:rPr lang="en-US" sz="2800" i="1" dirty="0"/>
              <a:t>p</a:t>
            </a:r>
            <a:r>
              <a:rPr lang="en-US" sz="2800" dirty="0"/>
              <a:t> = .02, and to co-worker satisfaction, </a:t>
            </a:r>
            <a:r>
              <a:rPr lang="en-US" sz="2800" i="1" dirty="0"/>
              <a:t>r</a:t>
            </a:r>
            <a:r>
              <a:rPr lang="en-US" sz="2800" dirty="0"/>
              <a:t> (93) = -.22, </a:t>
            </a:r>
            <a:r>
              <a:rPr lang="en-US" sz="2800" i="1" dirty="0"/>
              <a:t>p</a:t>
            </a:r>
            <a:r>
              <a:rPr lang="en-US" sz="2800" dirty="0"/>
              <a:t> = .03. </a:t>
            </a:r>
            <a:endParaRPr lang="en-US" sz="2800" dirty="0" smtClean="0"/>
          </a:p>
          <a:p>
            <a:pPr marL="457200" lvl="1" indent="0"/>
            <a:endParaRPr lang="en-US" sz="2800" dirty="0"/>
          </a:p>
          <a:p>
            <a:pPr marL="457200" lvl="1" indent="0"/>
            <a:r>
              <a:rPr lang="en-US" sz="2800" dirty="0"/>
              <a:t>Regarding harassment coping, contrary to </a:t>
            </a:r>
            <a:r>
              <a:rPr lang="en-US" sz="2800" b="1" dirty="0" smtClean="0"/>
              <a:t>hypothesis 3</a:t>
            </a:r>
            <a:r>
              <a:rPr lang="en-US" sz="2800" dirty="0" smtClean="0"/>
              <a:t>, </a:t>
            </a:r>
            <a:r>
              <a:rPr lang="en-US" sz="2800" dirty="0"/>
              <a:t>targets reported slightly higher use of </a:t>
            </a:r>
            <a:r>
              <a:rPr lang="en-US" sz="2800" dirty="0" smtClean="0"/>
              <a:t>problem</a:t>
            </a:r>
            <a:r>
              <a:rPr lang="en-US" sz="2800" dirty="0"/>
              <a:t>-</a:t>
            </a:r>
            <a:r>
              <a:rPr lang="en-US" sz="2800" dirty="0" smtClean="0"/>
              <a:t>focused </a:t>
            </a:r>
            <a:r>
              <a:rPr lang="en-US" sz="2800" dirty="0"/>
              <a:t>strategies (</a:t>
            </a:r>
            <a:r>
              <a:rPr lang="en-US" sz="2800" i="1" dirty="0"/>
              <a:t>M</a:t>
            </a:r>
            <a:r>
              <a:rPr lang="en-US" sz="2800" dirty="0"/>
              <a:t> = 3.71, </a:t>
            </a:r>
            <a:r>
              <a:rPr lang="en-US" sz="2800" i="1" dirty="0"/>
              <a:t>SD</a:t>
            </a:r>
            <a:r>
              <a:rPr lang="en-US" sz="2800" dirty="0"/>
              <a:t> = 1.54) than </a:t>
            </a:r>
            <a:r>
              <a:rPr lang="en-US" sz="2800" dirty="0" smtClean="0"/>
              <a:t>emotion-focused </a:t>
            </a:r>
            <a:r>
              <a:rPr lang="en-US" sz="2800" dirty="0"/>
              <a:t>(</a:t>
            </a:r>
            <a:r>
              <a:rPr lang="en-US" sz="2800" i="1" dirty="0"/>
              <a:t>M</a:t>
            </a:r>
            <a:r>
              <a:rPr lang="en-US" sz="2800" dirty="0"/>
              <a:t> = 3.46, </a:t>
            </a:r>
            <a:r>
              <a:rPr lang="en-US" sz="2800" i="1" dirty="0"/>
              <a:t>SD</a:t>
            </a:r>
            <a:r>
              <a:rPr lang="en-US" sz="2800" dirty="0"/>
              <a:t> = 1.73), although the difference was not significant. </a:t>
            </a:r>
            <a:endParaRPr lang="en-US" sz="2800" dirty="0" smtClean="0"/>
          </a:p>
          <a:p>
            <a:pPr marL="457200" lvl="1" indent="0"/>
            <a:endParaRPr lang="en-US" sz="2800" dirty="0"/>
          </a:p>
          <a:p>
            <a:pPr marL="457200" lvl="1" indent="0"/>
            <a:r>
              <a:rPr lang="en-US" sz="2800" dirty="0" smtClean="0"/>
              <a:t>For </a:t>
            </a:r>
            <a:r>
              <a:rPr lang="en-US" sz="2800" dirty="0"/>
              <a:t>descriptive purposes, to examine the types of coping with harassment used more or less frequently by targets, we created groups based on whether any strategy related to each of the four subscales was used or not.  Males (70%) reported using acceptance as a coping strategy (e.g., living with the situation) and 55% reported using active coping frequently (e.g., taking action to correct the situation). The most common coping strategy reported by adolescent female targets was behavioral disengagement (reported by 93.5% of the harassed respondents), followed by cognitive engagement and behavioral engagement (54.3% and 52.7%, respectively), whereas cognitive disengagement was used by less than half of the harassment targets (47.3%). </a:t>
            </a:r>
          </a:p>
          <a:p>
            <a:pPr marL="457200" lvl="1" indent="0"/>
            <a:endParaRPr lang="en-US" sz="2800" dirty="0" smtClean="0"/>
          </a:p>
          <a:p>
            <a:pPr marL="457200" lvl="1" indent="0"/>
            <a:r>
              <a:rPr lang="en-US" sz="2800" dirty="0"/>
              <a:t>We conducted a series of moderated regression analyses (after centering all variables and using Baron &amp; Kenney’s (1986) hierarchical regression approach) to examine whether coping moderated the relationships between harassment and work satisfaction, coworker satisfaction, supervision satisfaction, and drug </a:t>
            </a:r>
            <a:r>
              <a:rPr lang="en-US" sz="2800" dirty="0" smtClean="0"/>
              <a:t>use (</a:t>
            </a:r>
            <a:r>
              <a:rPr lang="en-US" sz="2800" b="1" dirty="0" smtClean="0"/>
              <a:t>hypothesis 4</a:t>
            </a:r>
            <a:r>
              <a:rPr lang="en-US" sz="2800" dirty="0" smtClean="0"/>
              <a:t>). In </a:t>
            </a:r>
            <a:r>
              <a:rPr lang="en-US" sz="2800" dirty="0"/>
              <a:t>the first step of the regressions, we entered frequency of unwanted sexual attention</a:t>
            </a:r>
            <a:r>
              <a:rPr lang="en-US" sz="2800" dirty="0" smtClean="0"/>
              <a:t>,</a:t>
            </a:r>
          </a:p>
          <a:p>
            <a:pPr marL="457200" lvl="1" indent="0"/>
            <a:r>
              <a:rPr lang="en-US" sz="2800" dirty="0" smtClean="0"/>
              <a:t>followed </a:t>
            </a:r>
            <a:r>
              <a:rPr lang="en-US" sz="2800" dirty="0"/>
              <a:t>by coping strategy</a:t>
            </a:r>
            <a:r>
              <a:rPr lang="en-US" sz="2800" dirty="0" smtClean="0"/>
              <a:t>,</a:t>
            </a:r>
          </a:p>
          <a:p>
            <a:pPr marL="457200" lvl="1" indent="0"/>
            <a:r>
              <a:rPr lang="en-US" sz="2800" dirty="0" smtClean="0"/>
              <a:t>and </a:t>
            </a:r>
            <a:r>
              <a:rPr lang="en-US" sz="2800" dirty="0"/>
              <a:t>then the interaction </a:t>
            </a:r>
            <a:endParaRPr lang="en-US" sz="2800" dirty="0" smtClean="0"/>
          </a:p>
          <a:p>
            <a:pPr marL="457200" lvl="1" indent="0"/>
            <a:r>
              <a:rPr lang="en-US" sz="2800" dirty="0" smtClean="0"/>
              <a:t>between </a:t>
            </a:r>
            <a:r>
              <a:rPr lang="en-US" sz="2800" dirty="0"/>
              <a:t>harassment </a:t>
            </a:r>
            <a:r>
              <a:rPr lang="en-US" sz="2800" dirty="0" smtClean="0"/>
              <a:t>and </a:t>
            </a:r>
          </a:p>
          <a:p>
            <a:pPr marL="457200" lvl="1" indent="0"/>
            <a:r>
              <a:rPr lang="en-US" sz="2800" dirty="0" smtClean="0"/>
              <a:t>coping</a:t>
            </a:r>
            <a:r>
              <a:rPr lang="en-US" sz="2800" dirty="0"/>
              <a:t>. We found significant </a:t>
            </a:r>
            <a:endParaRPr lang="en-US" sz="2800" dirty="0" smtClean="0"/>
          </a:p>
          <a:p>
            <a:pPr marL="457200" lvl="1" indent="0"/>
            <a:r>
              <a:rPr lang="en-US" sz="2800" dirty="0" smtClean="0"/>
              <a:t>relationships </a:t>
            </a:r>
            <a:r>
              <a:rPr lang="en-US" sz="2800" dirty="0"/>
              <a:t>for </a:t>
            </a:r>
            <a:r>
              <a:rPr lang="en-US" sz="2800" dirty="0" smtClean="0"/>
              <a:t>experiences</a:t>
            </a:r>
          </a:p>
          <a:p>
            <a:pPr marL="457200" lvl="1" indent="0"/>
            <a:r>
              <a:rPr lang="en-US" sz="2800" dirty="0" smtClean="0"/>
              <a:t>of </a:t>
            </a:r>
            <a:r>
              <a:rPr lang="en-US" sz="2800" dirty="0"/>
              <a:t>unwanted sexual attention. </a:t>
            </a:r>
            <a:endParaRPr lang="en-US" sz="2800" dirty="0" smtClean="0">
              <a:latin typeface="Times Roman" charset="0"/>
              <a:cs typeface="Times New Roman" pitchFamily="18" charset="0"/>
            </a:endParaRPr>
          </a:p>
          <a:p>
            <a:pPr marL="457200" lvl="1" indent="0"/>
            <a:endParaRPr lang="en-US" sz="2800" dirty="0" smtClean="0">
              <a:latin typeface="Times Roman" charset="0"/>
              <a:cs typeface="Times New Roman" pitchFamily="18" charset="0"/>
            </a:endParaRPr>
          </a:p>
        </p:txBody>
      </p:sp>
      <p:pic>
        <p:nvPicPr>
          <p:cNvPr id="9" name="Picture 8"/>
          <p:cNvPicPr>
            <a:picLocks noChangeAspect="1"/>
          </p:cNvPicPr>
          <p:nvPr/>
        </p:nvPicPr>
        <p:blipFill>
          <a:blip r:embed="rId4"/>
          <a:stretch>
            <a:fillRect/>
          </a:stretch>
        </p:blipFill>
        <p:spPr>
          <a:xfrm>
            <a:off x="10744200" y="22936200"/>
            <a:ext cx="11049000" cy="8839200"/>
          </a:xfrm>
          <a:prstGeom prst="rect">
            <a:avLst/>
          </a:prstGeom>
        </p:spPr>
      </p:pic>
      <p:graphicFrame>
        <p:nvGraphicFramePr>
          <p:cNvPr id="32" name="Chart 31"/>
          <p:cNvGraphicFramePr/>
          <p:nvPr>
            <p:extLst>
              <p:ext uri="{D42A27DB-BD31-4B8C-83A1-F6EECF244321}">
                <p14:modId xmlns:p14="http://schemas.microsoft.com/office/powerpoint/2010/main" val="1262936026"/>
              </p:ext>
            </p:extLst>
          </p:nvPr>
        </p:nvGraphicFramePr>
        <p:xfrm>
          <a:off x="33528000" y="8153400"/>
          <a:ext cx="9677400" cy="5257800"/>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p:cNvPicPr>
            <a:picLocks noChangeAspect="1"/>
          </p:cNvPicPr>
          <p:nvPr/>
        </p:nvPicPr>
        <p:blipFill>
          <a:blip r:embed="rId6"/>
          <a:stretch>
            <a:fillRect/>
          </a:stretch>
        </p:blipFill>
        <p:spPr>
          <a:xfrm>
            <a:off x="2133600" y="27736800"/>
            <a:ext cx="5562600" cy="4191000"/>
          </a:xfrm>
          <a:prstGeom prst="rect">
            <a:avLst/>
          </a:prstGeom>
        </p:spPr>
      </p:pic>
      <p:pic>
        <p:nvPicPr>
          <p:cNvPr id="3" name="Picture 2"/>
          <p:cNvPicPr>
            <a:picLocks noChangeAspect="1"/>
          </p:cNvPicPr>
          <p:nvPr/>
        </p:nvPicPr>
        <p:blipFill>
          <a:blip r:embed="rId7"/>
          <a:stretch>
            <a:fillRect/>
          </a:stretch>
        </p:blipFill>
        <p:spPr>
          <a:xfrm>
            <a:off x="27432000" y="26822400"/>
            <a:ext cx="4953000" cy="5791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XY5HK7YVDQWF-700-8</_dlc_DocId>
    <_dlc_DocIdUrl xmlns="95c273cc-9201-4c1e-8c9f-fe8c80cbe9de">
      <Url>https://faculty.sharepoint.illinoisstate.edu/ktschne/_layouts/DocIdRedir.aspx?ID=XY5HK7YVDQWF-700-8</Url>
      <Description>XY5HK7YVDQWF-700-8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0DB67F240759734BB0DD0858430D3AB3" ma:contentTypeVersion="1" ma:contentTypeDescription="Create a new document." ma:contentTypeScope="" ma:versionID="35fc059af3cd493189da9500e5836db5">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10ACC3-CCE7-4781-84C2-A20A91E0C4E6}"/>
</file>

<file path=customXml/itemProps2.xml><?xml version="1.0" encoding="utf-8"?>
<ds:datastoreItem xmlns:ds="http://schemas.openxmlformats.org/officeDocument/2006/customXml" ds:itemID="{5274307A-86BC-4D06-B458-CA6E5633869A}"/>
</file>

<file path=customXml/itemProps3.xml><?xml version="1.0" encoding="utf-8"?>
<ds:datastoreItem xmlns:ds="http://schemas.openxmlformats.org/officeDocument/2006/customXml" ds:itemID="{96768DB9-FF3E-4BA1-89CC-2039E577DE25}"/>
</file>

<file path=customXml/itemProps4.xml><?xml version="1.0" encoding="utf-8"?>
<ds:datastoreItem xmlns:ds="http://schemas.openxmlformats.org/officeDocument/2006/customXml" ds:itemID="{A4FE1CE4-CC67-463C-B1E2-0AD705747D56}"/>
</file>

<file path=docProps/app.xml><?xml version="1.0" encoding="utf-8"?>
<Properties xmlns="http://schemas.openxmlformats.org/officeDocument/2006/extended-properties" xmlns:vt="http://schemas.openxmlformats.org/officeDocument/2006/docPropsVTypes">
  <TotalTime>3802</TotalTime>
  <Words>1243</Words>
  <Application>Microsoft Office PowerPoint</Application>
  <PresentationFormat>Custom</PresentationFormat>
  <Paragraphs>84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Illinois State University -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sbdcwrk</dc:creator>
  <cp:lastModifiedBy>Schneider, Kimberly</cp:lastModifiedBy>
  <cp:revision>142</cp:revision>
  <cp:lastPrinted>2012-10-04T16:56:06Z</cp:lastPrinted>
  <dcterms:created xsi:type="dcterms:W3CDTF">2010-04-24T13:46:22Z</dcterms:created>
  <dcterms:modified xsi:type="dcterms:W3CDTF">2012-11-14T17:05:09Z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0x0101000DB67F240759734BB0DD0858430D3AB3</vt:lpwstr>
  </property>
  <property fmtid="{D5CDD505-2E9C-101B-9397-08002B2CF9AE}" pid="3" name="_dlc_DocIdItemGuid">
    <vt:lpwstr>84df0154-1d2d-4166-a142-751d400d4979</vt:lpwstr>
  </property>
</Properties>
</file>