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notesMasterIdLst>
    <p:notesMasterId r:id="rId3"/>
  </p:notesMasterIdLst>
  <p:sldIdLst>
    <p:sldId id="256" r:id="rId2"/>
  </p:sldIdLst>
  <p:sldSz cx="43891200" cy="32918400"/>
  <p:notesSz cx="6858000" cy="9144000"/>
  <p:defaultText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C0C"/>
    <a:srgbClr val="FF1D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33" d="100"/>
          <a:sy n="33" d="100"/>
        </p:scale>
        <p:origin x="846" y="85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11" Type="http://schemas.openxmlformats.org/officeDocument/2006/relationships/customXml" Target="../customXml/item4.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BD84FC-5E3A-401D-9CA0-AFE18911775F}" type="datetimeFigureOut">
              <a:rPr lang="en-US" smtClean="0"/>
              <a:t>4/3/2014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7ECDE-22B2-4FCC-B469-5A437A5EF2AE}" type="slidenum">
              <a:rPr lang="en-US" smtClean="0"/>
              <a:t>‹#›</a:t>
            </a:fld>
            <a:endParaRPr lang="en-US"/>
          </a:p>
        </p:txBody>
      </p:sp>
    </p:spTree>
    <p:extLst>
      <p:ext uri="{BB962C8B-B14F-4D97-AF65-F5344CB8AC3E}">
        <p14:creationId xmlns:p14="http://schemas.microsoft.com/office/powerpoint/2010/main" val="3081871287"/>
      </p:ext>
    </p:extLst>
  </p:cSld>
  <p:clrMap bg1="lt1" tx1="dk1" bg2="lt2" tx2="dk2" accent1="accent1" accent2="accent2" accent3="accent3" accent4="accent4" accent5="accent5" accent6="accent6" hlink="hlink" folHlink="folHlink"/>
  <p:notesStyle>
    <a:lvl1pPr marL="0" algn="l" defTabSz="4389120" rtl="0" eaLnBrk="1" latinLnBrk="0" hangingPunct="1">
      <a:defRPr sz="5760" kern="1200">
        <a:solidFill>
          <a:schemeClr val="tx1"/>
        </a:solidFill>
        <a:latin typeface="+mn-lt"/>
        <a:ea typeface="+mn-ea"/>
        <a:cs typeface="+mn-cs"/>
      </a:defRPr>
    </a:lvl1pPr>
    <a:lvl2pPr marL="2194560" algn="l" defTabSz="4389120" rtl="0" eaLnBrk="1" latinLnBrk="0" hangingPunct="1">
      <a:defRPr sz="5760" kern="1200">
        <a:solidFill>
          <a:schemeClr val="tx1"/>
        </a:solidFill>
        <a:latin typeface="+mn-lt"/>
        <a:ea typeface="+mn-ea"/>
        <a:cs typeface="+mn-cs"/>
      </a:defRPr>
    </a:lvl2pPr>
    <a:lvl3pPr marL="4389120" algn="l" defTabSz="4389120" rtl="0" eaLnBrk="1" latinLnBrk="0" hangingPunct="1">
      <a:defRPr sz="5760" kern="1200">
        <a:solidFill>
          <a:schemeClr val="tx1"/>
        </a:solidFill>
        <a:latin typeface="+mn-lt"/>
        <a:ea typeface="+mn-ea"/>
        <a:cs typeface="+mn-cs"/>
      </a:defRPr>
    </a:lvl3pPr>
    <a:lvl4pPr marL="6583680" algn="l" defTabSz="4389120" rtl="0" eaLnBrk="1" latinLnBrk="0" hangingPunct="1">
      <a:defRPr sz="5760" kern="1200">
        <a:solidFill>
          <a:schemeClr val="tx1"/>
        </a:solidFill>
        <a:latin typeface="+mn-lt"/>
        <a:ea typeface="+mn-ea"/>
        <a:cs typeface="+mn-cs"/>
      </a:defRPr>
    </a:lvl4pPr>
    <a:lvl5pPr marL="8778240" algn="l" defTabSz="4389120" rtl="0" eaLnBrk="1" latinLnBrk="0" hangingPunct="1">
      <a:defRPr sz="5760" kern="1200">
        <a:solidFill>
          <a:schemeClr val="tx1"/>
        </a:solidFill>
        <a:latin typeface="+mn-lt"/>
        <a:ea typeface="+mn-ea"/>
        <a:cs typeface="+mn-cs"/>
      </a:defRPr>
    </a:lvl5pPr>
    <a:lvl6pPr marL="10972800" algn="l" defTabSz="4389120" rtl="0" eaLnBrk="1" latinLnBrk="0" hangingPunct="1">
      <a:defRPr sz="5760" kern="1200">
        <a:solidFill>
          <a:schemeClr val="tx1"/>
        </a:solidFill>
        <a:latin typeface="+mn-lt"/>
        <a:ea typeface="+mn-ea"/>
        <a:cs typeface="+mn-cs"/>
      </a:defRPr>
    </a:lvl6pPr>
    <a:lvl7pPr marL="13167360" algn="l" defTabSz="4389120" rtl="0" eaLnBrk="1" latinLnBrk="0" hangingPunct="1">
      <a:defRPr sz="5760" kern="1200">
        <a:solidFill>
          <a:schemeClr val="tx1"/>
        </a:solidFill>
        <a:latin typeface="+mn-lt"/>
        <a:ea typeface="+mn-ea"/>
        <a:cs typeface="+mn-cs"/>
      </a:defRPr>
    </a:lvl7pPr>
    <a:lvl8pPr marL="15361920" algn="l" defTabSz="4389120" rtl="0" eaLnBrk="1" latinLnBrk="0" hangingPunct="1">
      <a:defRPr sz="5760" kern="1200">
        <a:solidFill>
          <a:schemeClr val="tx1"/>
        </a:solidFill>
        <a:latin typeface="+mn-lt"/>
        <a:ea typeface="+mn-ea"/>
        <a:cs typeface="+mn-cs"/>
      </a:defRPr>
    </a:lvl8pPr>
    <a:lvl9pPr marL="17556480" algn="l" defTabSz="4389120" rtl="0" eaLnBrk="1" latinLnBrk="0" hangingPunct="1">
      <a:defRPr sz="57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07ECDE-22B2-4FCC-B469-5A437A5EF2AE}" type="slidenum">
              <a:rPr lang="en-US" smtClean="0"/>
              <a:t>1</a:t>
            </a:fld>
            <a:endParaRPr lang="en-US"/>
          </a:p>
        </p:txBody>
      </p:sp>
    </p:spTree>
    <p:extLst>
      <p:ext uri="{BB962C8B-B14F-4D97-AF65-F5344CB8AC3E}">
        <p14:creationId xmlns:p14="http://schemas.microsoft.com/office/powerpoint/2010/main" val="348939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5387342"/>
            <a:ext cx="32918400" cy="11460480"/>
          </a:xfrm>
        </p:spPr>
        <p:txBody>
          <a:bodyPr anchor="b"/>
          <a:lstStyle>
            <a:lvl1pPr algn="ctr">
              <a:defRPr sz="21600"/>
            </a:lvl1pPr>
          </a:lstStyle>
          <a:p>
            <a:r>
              <a:rPr lang="en-US" smtClean="0"/>
              <a:t>Click to edit Master title style</a:t>
            </a:r>
            <a:endParaRPr lang="en-US"/>
          </a:p>
        </p:txBody>
      </p:sp>
      <p:sp>
        <p:nvSpPr>
          <p:cNvPr id="3" name="Subtitle 2"/>
          <p:cNvSpPr>
            <a:spLocks noGrp="1"/>
          </p:cNvSpPr>
          <p:nvPr>
            <p:ph type="subTitle" idx="1"/>
          </p:nvPr>
        </p:nvSpPr>
        <p:spPr>
          <a:xfrm>
            <a:off x="5486400" y="17289782"/>
            <a:ext cx="32918400" cy="7947658"/>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DD2F56-458B-4493-A0CB-EFFDA4E9992B}" type="datetimeFigureOut">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471AE-D241-4579-B85C-B1443C6041B8}" type="slidenum">
              <a:rPr lang="en-US" smtClean="0"/>
              <a:t>‹#›</a:t>
            </a:fld>
            <a:endParaRPr lang="en-US"/>
          </a:p>
        </p:txBody>
      </p:sp>
    </p:spTree>
    <p:extLst>
      <p:ext uri="{BB962C8B-B14F-4D97-AF65-F5344CB8AC3E}">
        <p14:creationId xmlns:p14="http://schemas.microsoft.com/office/powerpoint/2010/main" val="1960514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DD2F56-458B-4493-A0CB-EFFDA4E9992B}" type="datetimeFigureOut">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471AE-D241-4579-B85C-B1443C6041B8}" type="slidenum">
              <a:rPr lang="en-US" smtClean="0"/>
              <a:t>‹#›</a:t>
            </a:fld>
            <a:endParaRPr lang="en-US"/>
          </a:p>
        </p:txBody>
      </p:sp>
    </p:spTree>
    <p:extLst>
      <p:ext uri="{BB962C8B-B14F-4D97-AF65-F5344CB8AC3E}">
        <p14:creationId xmlns:p14="http://schemas.microsoft.com/office/powerpoint/2010/main" val="3917174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0" y="1752600"/>
            <a:ext cx="9464040" cy="278968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7520" y="1752600"/>
            <a:ext cx="27843480" cy="27896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DD2F56-458B-4493-A0CB-EFFDA4E9992B}" type="datetimeFigureOut">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471AE-D241-4579-B85C-B1443C6041B8}" type="slidenum">
              <a:rPr lang="en-US" smtClean="0"/>
              <a:t>‹#›</a:t>
            </a:fld>
            <a:endParaRPr lang="en-US"/>
          </a:p>
        </p:txBody>
      </p:sp>
    </p:spTree>
    <p:extLst>
      <p:ext uri="{BB962C8B-B14F-4D97-AF65-F5344CB8AC3E}">
        <p14:creationId xmlns:p14="http://schemas.microsoft.com/office/powerpoint/2010/main" val="356305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DD2F56-458B-4493-A0CB-EFFDA4E9992B}" type="datetimeFigureOut">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471AE-D241-4579-B85C-B1443C6041B8}" type="slidenum">
              <a:rPr lang="en-US" smtClean="0"/>
              <a:t>‹#›</a:t>
            </a:fld>
            <a:endParaRPr lang="en-US"/>
          </a:p>
        </p:txBody>
      </p:sp>
    </p:spTree>
    <p:extLst>
      <p:ext uri="{BB962C8B-B14F-4D97-AF65-F5344CB8AC3E}">
        <p14:creationId xmlns:p14="http://schemas.microsoft.com/office/powerpoint/2010/main" val="1451836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0" y="8206745"/>
            <a:ext cx="37856160" cy="13693138"/>
          </a:xfrm>
        </p:spPr>
        <p:txBody>
          <a:bodyPr anchor="b"/>
          <a:lstStyle>
            <a:lvl1pPr>
              <a:defRPr sz="21600"/>
            </a:lvl1pPr>
          </a:lstStyle>
          <a:p>
            <a:r>
              <a:rPr lang="en-US" smtClean="0"/>
              <a:t>Click to edit Master title style</a:t>
            </a:r>
            <a:endParaRPr lang="en-US"/>
          </a:p>
        </p:txBody>
      </p:sp>
      <p:sp>
        <p:nvSpPr>
          <p:cNvPr id="3" name="Text Placeholder 2"/>
          <p:cNvSpPr>
            <a:spLocks noGrp="1"/>
          </p:cNvSpPr>
          <p:nvPr>
            <p:ph type="body" idx="1"/>
          </p:nvPr>
        </p:nvSpPr>
        <p:spPr>
          <a:xfrm>
            <a:off x="2994660" y="22029425"/>
            <a:ext cx="37856160" cy="7200898"/>
          </a:xfrm>
        </p:spPr>
        <p:txBody>
          <a:bodyPr/>
          <a:lstStyle>
            <a:lvl1pPr marL="0" indent="0">
              <a:buNone/>
              <a:defRPr sz="8640">
                <a:solidFill>
                  <a:schemeClr val="tx1">
                    <a:tint val="75000"/>
                  </a:schemeClr>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DD2F56-458B-4493-A0CB-EFFDA4E9992B}" type="datetimeFigureOut">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471AE-D241-4579-B85C-B1443C6041B8}" type="slidenum">
              <a:rPr lang="en-US" smtClean="0"/>
              <a:t>‹#›</a:t>
            </a:fld>
            <a:endParaRPr lang="en-US"/>
          </a:p>
        </p:txBody>
      </p:sp>
    </p:spTree>
    <p:extLst>
      <p:ext uri="{BB962C8B-B14F-4D97-AF65-F5344CB8AC3E}">
        <p14:creationId xmlns:p14="http://schemas.microsoft.com/office/powerpoint/2010/main" val="518850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2199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DD2F56-458B-4493-A0CB-EFFDA4E9992B}" type="datetimeFigureOut">
              <a:rPr lang="en-US" smtClean="0"/>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471AE-D241-4579-B85C-B1443C6041B8}" type="slidenum">
              <a:rPr lang="en-US" smtClean="0"/>
              <a:t>‹#›</a:t>
            </a:fld>
            <a:endParaRPr lang="en-US"/>
          </a:p>
        </p:txBody>
      </p:sp>
    </p:spTree>
    <p:extLst>
      <p:ext uri="{BB962C8B-B14F-4D97-AF65-F5344CB8AC3E}">
        <p14:creationId xmlns:p14="http://schemas.microsoft.com/office/powerpoint/2010/main" val="473791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3"/>
            <a:ext cx="37856160" cy="636270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3023239" y="8069582"/>
            <a:ext cx="18568033"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smtClean="0"/>
              <a:t>Click to edit Master text styles</a:t>
            </a:r>
          </a:p>
        </p:txBody>
      </p:sp>
      <p:sp>
        <p:nvSpPr>
          <p:cNvPr id="4" name="Content Placeholder 3"/>
          <p:cNvSpPr>
            <a:spLocks noGrp="1"/>
          </p:cNvSpPr>
          <p:nvPr>
            <p:ph sz="half" idx="2"/>
          </p:nvPr>
        </p:nvSpPr>
        <p:spPr>
          <a:xfrm>
            <a:off x="3023239" y="12024360"/>
            <a:ext cx="18568033"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19920" y="8069582"/>
            <a:ext cx="18659477"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smtClean="0"/>
              <a:t>Click to edit Master text styles</a:t>
            </a:r>
          </a:p>
        </p:txBody>
      </p:sp>
      <p:sp>
        <p:nvSpPr>
          <p:cNvPr id="6" name="Content Placeholder 5"/>
          <p:cNvSpPr>
            <a:spLocks noGrp="1"/>
          </p:cNvSpPr>
          <p:nvPr>
            <p:ph sz="quarter" idx="4"/>
          </p:nvPr>
        </p:nvSpPr>
        <p:spPr>
          <a:xfrm>
            <a:off x="22219920" y="12024360"/>
            <a:ext cx="18659477"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DD2F56-458B-4493-A0CB-EFFDA4E9992B}" type="datetimeFigureOut">
              <a:rPr lang="en-US" smtClean="0"/>
              <a:t>4/3/2014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C471AE-D241-4579-B85C-B1443C6041B8}" type="slidenum">
              <a:rPr lang="en-US" smtClean="0"/>
              <a:t>‹#›</a:t>
            </a:fld>
            <a:endParaRPr lang="en-US"/>
          </a:p>
        </p:txBody>
      </p:sp>
    </p:spTree>
    <p:extLst>
      <p:ext uri="{BB962C8B-B14F-4D97-AF65-F5344CB8AC3E}">
        <p14:creationId xmlns:p14="http://schemas.microsoft.com/office/powerpoint/2010/main" val="422618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DD2F56-458B-4493-A0CB-EFFDA4E9992B}" type="datetimeFigureOut">
              <a:rPr lang="en-US" smtClean="0"/>
              <a:t>4/3/2014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C471AE-D241-4579-B85C-B1443C6041B8}" type="slidenum">
              <a:rPr lang="en-US" smtClean="0"/>
              <a:t>‹#›</a:t>
            </a:fld>
            <a:endParaRPr lang="en-US"/>
          </a:p>
        </p:txBody>
      </p:sp>
    </p:spTree>
    <p:extLst>
      <p:ext uri="{BB962C8B-B14F-4D97-AF65-F5344CB8AC3E}">
        <p14:creationId xmlns:p14="http://schemas.microsoft.com/office/powerpoint/2010/main" val="1278054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DD2F56-458B-4493-A0CB-EFFDA4E9992B}" type="datetimeFigureOut">
              <a:rPr lang="en-US" smtClean="0"/>
              <a:t>4/3/2014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471AE-D241-4579-B85C-B1443C6041B8}" type="slidenum">
              <a:rPr lang="en-US" smtClean="0"/>
              <a:t>‹#›</a:t>
            </a:fld>
            <a:endParaRPr lang="en-US"/>
          </a:p>
        </p:txBody>
      </p:sp>
    </p:spTree>
    <p:extLst>
      <p:ext uri="{BB962C8B-B14F-4D97-AF65-F5344CB8AC3E}">
        <p14:creationId xmlns:p14="http://schemas.microsoft.com/office/powerpoint/2010/main" val="220564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2194560"/>
            <a:ext cx="14156053" cy="7680960"/>
          </a:xfrm>
        </p:spPr>
        <p:txBody>
          <a:bodyPr anchor="b"/>
          <a:lstStyle>
            <a:lvl1pPr>
              <a:defRPr sz="11520"/>
            </a:lvl1pPr>
          </a:lstStyle>
          <a:p>
            <a:r>
              <a:rPr lang="en-US" smtClean="0"/>
              <a:t>Click to edit Master title style</a:t>
            </a:r>
            <a:endParaRPr lang="en-US"/>
          </a:p>
        </p:txBody>
      </p:sp>
      <p:sp>
        <p:nvSpPr>
          <p:cNvPr id="3" name="Content Placeholder 2"/>
          <p:cNvSpPr>
            <a:spLocks noGrp="1"/>
          </p:cNvSpPr>
          <p:nvPr>
            <p:ph idx="1"/>
          </p:nvPr>
        </p:nvSpPr>
        <p:spPr>
          <a:xfrm>
            <a:off x="18659477" y="4739642"/>
            <a:ext cx="22219920" cy="233934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DD2F56-458B-4493-A0CB-EFFDA4E9992B}" type="datetimeFigureOut">
              <a:rPr lang="en-US" smtClean="0"/>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471AE-D241-4579-B85C-B1443C6041B8}" type="slidenum">
              <a:rPr lang="en-US" smtClean="0"/>
              <a:t>‹#›</a:t>
            </a:fld>
            <a:endParaRPr lang="en-US"/>
          </a:p>
        </p:txBody>
      </p:sp>
    </p:spTree>
    <p:extLst>
      <p:ext uri="{BB962C8B-B14F-4D97-AF65-F5344CB8AC3E}">
        <p14:creationId xmlns:p14="http://schemas.microsoft.com/office/powerpoint/2010/main" val="2668227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2194560"/>
            <a:ext cx="14156053" cy="7680960"/>
          </a:xfrm>
        </p:spPr>
        <p:txBody>
          <a:bodyPr anchor="b"/>
          <a:lstStyle>
            <a:lvl1pPr>
              <a:defRPr sz="11520"/>
            </a:lvl1pPr>
          </a:lstStyle>
          <a:p>
            <a:r>
              <a:rPr lang="en-US" smtClean="0"/>
              <a:t>Click to edit Master title style</a:t>
            </a:r>
            <a:endParaRPr lang="en-US"/>
          </a:p>
        </p:txBody>
      </p:sp>
      <p:sp>
        <p:nvSpPr>
          <p:cNvPr id="3" name="Picture Placeholder 2"/>
          <p:cNvSpPr>
            <a:spLocks noGrp="1"/>
          </p:cNvSpPr>
          <p:nvPr>
            <p:ph type="pic" idx="1"/>
          </p:nvPr>
        </p:nvSpPr>
        <p:spPr>
          <a:xfrm>
            <a:off x="18659477" y="4739642"/>
            <a:ext cx="22219920" cy="23393400"/>
          </a:xfrm>
        </p:spPr>
        <p:txBody>
          <a:bodyPr/>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endParaRPr lang="en-US"/>
          </a:p>
        </p:txBody>
      </p:sp>
      <p:sp>
        <p:nvSpPr>
          <p:cNvPr id="4" name="Text Placeholder 3"/>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DD2F56-458B-4493-A0CB-EFFDA4E9992B}" type="datetimeFigureOut">
              <a:rPr lang="en-US" smtClean="0"/>
              <a:t>4/3/2014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C471AE-D241-4579-B85C-B1443C6041B8}" type="slidenum">
              <a:rPr lang="en-US" smtClean="0"/>
              <a:t>‹#›</a:t>
            </a:fld>
            <a:endParaRPr lang="en-US"/>
          </a:p>
        </p:txBody>
      </p:sp>
    </p:spTree>
    <p:extLst>
      <p:ext uri="{BB962C8B-B14F-4D97-AF65-F5344CB8AC3E}">
        <p14:creationId xmlns:p14="http://schemas.microsoft.com/office/powerpoint/2010/main" val="138177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3"/>
            <a:ext cx="37856160" cy="636270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17520" y="30510482"/>
            <a:ext cx="9875520" cy="1752600"/>
          </a:xfrm>
          <a:prstGeom prst="rect">
            <a:avLst/>
          </a:prstGeom>
        </p:spPr>
        <p:txBody>
          <a:bodyPr vert="horz" lIns="91440" tIns="45720" rIns="91440" bIns="45720" rtlCol="0" anchor="ctr"/>
          <a:lstStyle>
            <a:lvl1pPr algn="l">
              <a:defRPr sz="4320">
                <a:solidFill>
                  <a:schemeClr val="tx1">
                    <a:tint val="75000"/>
                  </a:schemeClr>
                </a:solidFill>
              </a:defRPr>
            </a:lvl1pPr>
          </a:lstStyle>
          <a:p>
            <a:fld id="{10DD2F56-458B-4493-A0CB-EFFDA4E9992B}" type="datetimeFigureOut">
              <a:rPr lang="en-US" smtClean="0"/>
              <a:t>4/3/2014</a:t>
            </a:fld>
            <a:endParaRPr lang="en-US"/>
          </a:p>
        </p:txBody>
      </p:sp>
      <p:sp>
        <p:nvSpPr>
          <p:cNvPr id="5" name="Footer Placeholder 4"/>
          <p:cNvSpPr>
            <a:spLocks noGrp="1"/>
          </p:cNvSpPr>
          <p:nvPr>
            <p:ph type="ftr" sz="quarter" idx="3"/>
          </p:nvPr>
        </p:nvSpPr>
        <p:spPr>
          <a:xfrm>
            <a:off x="14538960" y="30510482"/>
            <a:ext cx="14813280" cy="17526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2"/>
            <a:ext cx="9875520" cy="1752600"/>
          </a:xfrm>
          <a:prstGeom prst="rect">
            <a:avLst/>
          </a:prstGeom>
        </p:spPr>
        <p:txBody>
          <a:bodyPr vert="horz" lIns="91440" tIns="45720" rIns="91440" bIns="45720" rtlCol="0" anchor="ctr"/>
          <a:lstStyle>
            <a:lvl1pPr algn="r">
              <a:defRPr sz="4320">
                <a:solidFill>
                  <a:schemeClr val="tx1">
                    <a:tint val="75000"/>
                  </a:schemeClr>
                </a:solidFill>
              </a:defRPr>
            </a:lvl1pPr>
          </a:lstStyle>
          <a:p>
            <a:fld id="{F9C471AE-D241-4579-B85C-B1443C6041B8}" type="slidenum">
              <a:rPr lang="en-US" smtClean="0"/>
              <a:t>‹#›</a:t>
            </a:fld>
            <a:endParaRPr lang="en-US"/>
          </a:p>
        </p:txBody>
      </p:sp>
    </p:spTree>
    <p:extLst>
      <p:ext uri="{BB962C8B-B14F-4D97-AF65-F5344CB8AC3E}">
        <p14:creationId xmlns:p14="http://schemas.microsoft.com/office/powerpoint/2010/main" val="2856828567"/>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rgbClr val="FF1D1D"/>
          </a:fgClr>
          <a:bgClr>
            <a:schemeClr val="bg1"/>
          </a:bgClr>
        </a:pattFill>
        <a:effectLst/>
      </p:bgPr>
    </p:bg>
    <p:spTree>
      <p:nvGrpSpPr>
        <p:cNvPr id="1" name=""/>
        <p:cNvGrpSpPr/>
        <p:nvPr/>
      </p:nvGrpSpPr>
      <p:grpSpPr>
        <a:xfrm>
          <a:off x="0" y="0"/>
          <a:ext cx="0" cy="0"/>
          <a:chOff x="0" y="0"/>
          <a:chExt cx="0" cy="0"/>
        </a:xfrm>
      </p:grpSpPr>
      <p:sp>
        <p:nvSpPr>
          <p:cNvPr id="32" name="Round Diagonal Corner Rectangle 31"/>
          <p:cNvSpPr/>
          <p:nvPr/>
        </p:nvSpPr>
        <p:spPr>
          <a:xfrm>
            <a:off x="10390909" y="452714"/>
            <a:ext cx="24218395" cy="4866901"/>
          </a:xfrm>
          <a:prstGeom prst="round2DiagRect">
            <a:avLst/>
          </a:prstGeom>
          <a:gradFill flip="none" rotWithShape="1">
            <a:gsLst>
              <a:gs pos="0">
                <a:srgbClr val="C60C0C">
                  <a:shade val="30000"/>
                  <a:satMod val="115000"/>
                  <a:alpha val="79000"/>
                  <a:lumMod val="100000"/>
                </a:srgbClr>
              </a:gs>
              <a:gs pos="50000">
                <a:srgbClr val="C60C0C">
                  <a:shade val="67500"/>
                  <a:satMod val="115000"/>
                </a:srgbClr>
              </a:gs>
              <a:gs pos="100000">
                <a:srgbClr val="C60C0C">
                  <a:shade val="100000"/>
                  <a:satMod val="115000"/>
                </a:srgbClr>
              </a:gs>
            </a:gsLst>
            <a:lin ang="16200000" scaled="1"/>
            <a:tileRect/>
          </a:gradFill>
          <a:ln>
            <a:solidFill>
              <a:schemeClr val="bg1"/>
            </a:solidFill>
          </a:ln>
          <a:effectLst>
            <a:reflection blurRad="6350" stA="52000" endA="300" endPos="350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7" name="TextBox 16"/>
          <p:cNvSpPr txBox="1">
            <a:spLocks noChangeArrowheads="1"/>
          </p:cNvSpPr>
          <p:nvPr/>
        </p:nvSpPr>
        <p:spPr bwMode="auto">
          <a:xfrm>
            <a:off x="31357930" y="6275714"/>
            <a:ext cx="11603630" cy="14988719"/>
          </a:xfrm>
          <a:prstGeom prst="rect">
            <a:avLst/>
          </a:prstGeom>
          <a:solidFill>
            <a:schemeClr val="bg1"/>
          </a:solidFill>
          <a:ln w="25400">
            <a:noFill/>
            <a:miter lim="800000"/>
            <a:headEnd/>
            <a:tailEnd/>
          </a:ln>
        </p:spPr>
        <p:txBody>
          <a:bodyPr wrap="square">
            <a:spAutoFit/>
          </a:bodyPr>
          <a:lstStyle/>
          <a:p>
            <a:pPr algn="ctr" defTabSz="4387850" fontAlgn="base">
              <a:spcBef>
                <a:spcPct val="0"/>
              </a:spcBef>
              <a:spcAft>
                <a:spcPct val="0"/>
              </a:spcAft>
            </a:pPr>
            <a:r>
              <a:rPr lang="en-US" sz="4800" b="1" dirty="0" smtClean="0">
                <a:solidFill>
                  <a:srgbClr val="FF0000"/>
                </a:solidFill>
                <a:effectLst>
                  <a:outerShdw blurRad="38100" dist="38100" dir="2700000" algn="tl">
                    <a:srgbClr val="C0C0C0"/>
                  </a:outerShdw>
                </a:effectLst>
                <a:ea typeface="ＭＳ Ｐゴシック" pitchFamily="-107" charset="-128"/>
                <a:cs typeface="Times New Roman" pitchFamily="18" charset="0"/>
              </a:rPr>
              <a:t>Results</a:t>
            </a:r>
            <a:endParaRPr lang="en-US" sz="4800" b="1" dirty="0">
              <a:solidFill>
                <a:srgbClr val="FF0000"/>
              </a:solidFill>
              <a:effectLst>
                <a:outerShdw blurRad="38100" dist="38100" dir="2700000" algn="tl">
                  <a:srgbClr val="C0C0C0"/>
                </a:outerShdw>
              </a:effectLst>
              <a:ea typeface="ＭＳ Ｐゴシック" pitchFamily="-107" charset="-128"/>
              <a:cs typeface="Times New Roman" pitchFamily="18" charset="0"/>
            </a:endParaRPr>
          </a:p>
          <a:p>
            <a:pPr algn="ctr" defTabSz="4387850" fontAlgn="base">
              <a:spcBef>
                <a:spcPct val="0"/>
              </a:spcBef>
              <a:spcAft>
                <a:spcPct val="0"/>
              </a:spcAft>
            </a:pPr>
            <a:endParaRPr lang="en-US" sz="3000" b="1" dirty="0">
              <a:solidFill>
                <a:srgbClr val="000000"/>
              </a:solidFill>
              <a:effectLst>
                <a:outerShdw blurRad="38100" dist="38100" dir="2700000" algn="tl">
                  <a:srgbClr val="C0C0C0"/>
                </a:outerShdw>
              </a:effectLst>
              <a:ea typeface="ＭＳ Ｐゴシック" pitchFamily="-107" charset="-128"/>
              <a:cs typeface="Times New Roman" pitchFamily="18" charset="0"/>
            </a:endParaRPr>
          </a:p>
          <a:p>
            <a:pPr algn="just" defTabSz="4387850" fontAlgn="base">
              <a:spcBef>
                <a:spcPct val="0"/>
              </a:spcBef>
              <a:spcAft>
                <a:spcPct val="0"/>
              </a:spcAft>
            </a:pPr>
            <a:r>
              <a:rPr lang="en-US" sz="3000" dirty="0">
                <a:solidFill>
                  <a:prstClr val="black"/>
                </a:solidFill>
                <a:latin typeface="Arial" pitchFamily="34" charset="0"/>
                <a:ea typeface="ＭＳ Ｐゴシック" pitchFamily="-107" charset="-128"/>
              </a:rPr>
              <a:t>For both samples, we found that those who wrote comments focused on the </a:t>
            </a:r>
            <a:r>
              <a:rPr lang="en-US" sz="3000" b="1" dirty="0">
                <a:solidFill>
                  <a:prstClr val="black"/>
                </a:solidFill>
                <a:latin typeface="Arial" pitchFamily="34" charset="0"/>
                <a:ea typeface="ＭＳ Ｐゴシック" pitchFamily="-107" charset="-128"/>
              </a:rPr>
              <a:t>strengths</a:t>
            </a:r>
            <a:r>
              <a:rPr lang="en-US" sz="3000" dirty="0">
                <a:solidFill>
                  <a:prstClr val="black"/>
                </a:solidFill>
                <a:latin typeface="Arial" pitchFamily="34" charset="0"/>
                <a:ea typeface="ＭＳ Ｐゴシック" pitchFamily="-107" charset="-128"/>
              </a:rPr>
              <a:t> of the volunteer program (76% in Sample 1 and 63% in Sample 2) were significantly </a:t>
            </a:r>
            <a:r>
              <a:rPr lang="en-US" sz="3000" b="1" dirty="0">
                <a:solidFill>
                  <a:prstClr val="black"/>
                </a:solidFill>
                <a:latin typeface="Arial" pitchFamily="34" charset="0"/>
                <a:ea typeface="ＭＳ Ｐゴシック" pitchFamily="-107" charset="-128"/>
              </a:rPr>
              <a:t>more satisfied with volunteering</a:t>
            </a:r>
            <a:r>
              <a:rPr lang="en-US" sz="3000" dirty="0">
                <a:solidFill>
                  <a:prstClr val="black"/>
                </a:solidFill>
                <a:latin typeface="Arial" pitchFamily="34" charset="0"/>
                <a:ea typeface="ＭＳ Ｐゴシック" pitchFamily="-107" charset="-128"/>
              </a:rPr>
              <a:t> and </a:t>
            </a:r>
            <a:r>
              <a:rPr lang="en-US" sz="3000" b="1" dirty="0">
                <a:solidFill>
                  <a:prstClr val="black"/>
                </a:solidFill>
                <a:latin typeface="Arial" pitchFamily="34" charset="0"/>
                <a:ea typeface="ＭＳ Ｐゴシック" pitchFamily="-107" charset="-128"/>
              </a:rPr>
              <a:t>felt they had more voice </a:t>
            </a:r>
            <a:r>
              <a:rPr lang="en-US" sz="3000" dirty="0">
                <a:solidFill>
                  <a:prstClr val="black"/>
                </a:solidFill>
                <a:latin typeface="Arial" pitchFamily="34" charset="0"/>
                <a:ea typeface="ＭＳ Ｐゴシック" pitchFamily="-107" charset="-128"/>
              </a:rPr>
              <a:t>(see Table 1). Those who wrote comments focused on the </a:t>
            </a:r>
            <a:r>
              <a:rPr lang="en-US" sz="3000" b="1" dirty="0">
                <a:solidFill>
                  <a:prstClr val="black"/>
                </a:solidFill>
                <a:latin typeface="Arial" pitchFamily="34" charset="0"/>
                <a:ea typeface="ＭＳ Ｐゴシック" pitchFamily="-107" charset="-128"/>
              </a:rPr>
              <a:t>weaknesses</a:t>
            </a:r>
            <a:r>
              <a:rPr lang="en-US" sz="3000" dirty="0">
                <a:solidFill>
                  <a:prstClr val="black"/>
                </a:solidFill>
                <a:latin typeface="Arial" pitchFamily="34" charset="0"/>
                <a:ea typeface="ＭＳ Ｐゴシック" pitchFamily="-107" charset="-128"/>
              </a:rPr>
              <a:t> of the program (63% in Sample 1 and 47% in Sample 2) were </a:t>
            </a:r>
            <a:r>
              <a:rPr lang="en-US" sz="3000" b="1" dirty="0">
                <a:solidFill>
                  <a:prstClr val="black"/>
                </a:solidFill>
                <a:latin typeface="Arial" pitchFamily="34" charset="0"/>
                <a:ea typeface="ＭＳ Ｐゴシック" pitchFamily="-107" charset="-128"/>
              </a:rPr>
              <a:t>less committed</a:t>
            </a:r>
            <a:r>
              <a:rPr lang="en-US" sz="3000" dirty="0">
                <a:solidFill>
                  <a:prstClr val="black"/>
                </a:solidFill>
                <a:latin typeface="Arial" pitchFamily="34" charset="0"/>
                <a:ea typeface="ＭＳ Ｐゴシック" pitchFamily="-107" charset="-128"/>
              </a:rPr>
              <a:t>, </a:t>
            </a:r>
            <a:r>
              <a:rPr lang="en-US" sz="3000" b="1" dirty="0">
                <a:solidFill>
                  <a:prstClr val="black"/>
                </a:solidFill>
                <a:latin typeface="Arial" pitchFamily="34" charset="0"/>
                <a:ea typeface="ＭＳ Ｐゴシック" pitchFamily="-107" charset="-128"/>
              </a:rPr>
              <a:t>felt they had less voice</a:t>
            </a:r>
            <a:r>
              <a:rPr lang="en-US" sz="3000" dirty="0">
                <a:solidFill>
                  <a:prstClr val="black"/>
                </a:solidFill>
                <a:latin typeface="Arial" pitchFamily="34" charset="0"/>
                <a:ea typeface="ＭＳ Ｐゴシック" pitchFamily="-107" charset="-128"/>
              </a:rPr>
              <a:t>, and </a:t>
            </a:r>
            <a:r>
              <a:rPr lang="en-US" sz="3000" b="1" dirty="0">
                <a:solidFill>
                  <a:prstClr val="black"/>
                </a:solidFill>
                <a:latin typeface="Arial" pitchFamily="34" charset="0"/>
                <a:ea typeface="ＭＳ Ｐゴシック" pitchFamily="-107" charset="-128"/>
              </a:rPr>
              <a:t>reported more burnout</a:t>
            </a:r>
            <a:r>
              <a:rPr lang="en-US" sz="3000" dirty="0">
                <a:solidFill>
                  <a:prstClr val="black"/>
                </a:solidFill>
                <a:latin typeface="Arial" pitchFamily="34" charset="0"/>
                <a:ea typeface="ＭＳ Ｐゴシック" pitchFamily="-107" charset="-128"/>
              </a:rPr>
              <a:t> and </a:t>
            </a:r>
            <a:r>
              <a:rPr lang="en-US" sz="3000" dirty="0" smtClean="0">
                <a:solidFill>
                  <a:prstClr val="black"/>
                </a:solidFill>
                <a:latin typeface="Arial" pitchFamily="34" charset="0"/>
                <a:ea typeface="ＭＳ Ｐゴシック" pitchFamily="-107" charset="-128"/>
              </a:rPr>
              <a:t/>
            </a:r>
            <a:br>
              <a:rPr lang="en-US" sz="3000" dirty="0" smtClean="0">
                <a:solidFill>
                  <a:prstClr val="black"/>
                </a:solidFill>
                <a:latin typeface="Arial" pitchFamily="34" charset="0"/>
                <a:ea typeface="ＭＳ Ｐゴシック" pitchFamily="-107" charset="-128"/>
              </a:rPr>
            </a:br>
            <a:r>
              <a:rPr lang="en-US" sz="3000" b="1" dirty="0" smtClean="0">
                <a:solidFill>
                  <a:prstClr val="black"/>
                </a:solidFill>
                <a:latin typeface="Arial" pitchFamily="34" charset="0"/>
                <a:ea typeface="ＭＳ Ｐゴシック" pitchFamily="-107" charset="-128"/>
              </a:rPr>
              <a:t>role </a:t>
            </a:r>
            <a:r>
              <a:rPr lang="en-US" sz="3000" b="1" dirty="0">
                <a:solidFill>
                  <a:prstClr val="black"/>
                </a:solidFill>
                <a:latin typeface="Arial" pitchFamily="34" charset="0"/>
                <a:ea typeface="ＭＳ Ｐゴシック" pitchFamily="-107" charset="-128"/>
              </a:rPr>
              <a:t>ambiguity</a:t>
            </a:r>
            <a:r>
              <a:rPr lang="en-US" sz="3000" b="1" dirty="0" smtClean="0">
                <a:solidFill>
                  <a:prstClr val="black"/>
                </a:solidFill>
                <a:latin typeface="Arial" pitchFamily="34" charset="0"/>
                <a:ea typeface="ＭＳ Ｐゴシック" pitchFamily="-107" charset="-128"/>
              </a:rPr>
              <a:t>.</a:t>
            </a:r>
          </a:p>
          <a:p>
            <a:pPr algn="just" defTabSz="4387850" fontAlgn="base">
              <a:spcBef>
                <a:spcPct val="0"/>
              </a:spcBef>
              <a:spcAft>
                <a:spcPct val="0"/>
              </a:spcAft>
            </a:pPr>
            <a:endParaRPr lang="en-US" sz="3000" b="1" dirty="0">
              <a:solidFill>
                <a:prstClr val="black"/>
              </a:solidFill>
              <a:latin typeface="Arial" pitchFamily="34" charset="0"/>
              <a:ea typeface="ＭＳ Ｐゴシック" pitchFamily="-107" charset="-128"/>
            </a:endParaRPr>
          </a:p>
          <a:p>
            <a:pPr algn="just" defTabSz="4387850" fontAlgn="base">
              <a:spcBef>
                <a:spcPct val="0"/>
              </a:spcBef>
              <a:spcAft>
                <a:spcPct val="0"/>
              </a:spcAft>
            </a:pPr>
            <a:r>
              <a:rPr lang="en-US" sz="3000" dirty="0" smtClean="0">
                <a:solidFill>
                  <a:prstClr val="black"/>
                </a:solidFill>
                <a:latin typeface="Arial" pitchFamily="34" charset="0"/>
                <a:ea typeface="ＭＳ Ｐゴシック" pitchFamily="-107" charset="-128"/>
              </a:rPr>
              <a:t>These job attitudes should be of critical importance to volunteer coordinators as we also found that volunteers’ intentions to quit were related to perceptions of having less voice in the organization </a:t>
            </a:r>
            <a:br>
              <a:rPr lang="en-US" sz="3000" dirty="0" smtClean="0">
                <a:solidFill>
                  <a:prstClr val="black"/>
                </a:solidFill>
                <a:latin typeface="Arial" pitchFamily="34" charset="0"/>
                <a:ea typeface="ＭＳ Ｐゴシック" pitchFamily="-107" charset="-128"/>
              </a:rPr>
            </a:br>
            <a:r>
              <a:rPr lang="en-US" sz="3000" dirty="0" smtClean="0">
                <a:solidFill>
                  <a:prstClr val="black"/>
                </a:solidFill>
                <a:latin typeface="Arial" pitchFamily="34" charset="0"/>
                <a:ea typeface="ＭＳ Ｐゴシック" pitchFamily="-107" charset="-128"/>
              </a:rPr>
              <a:t>(</a:t>
            </a:r>
            <a:r>
              <a:rPr lang="en-US" sz="3000" i="1" dirty="0" smtClean="0">
                <a:solidFill>
                  <a:prstClr val="black"/>
                </a:solidFill>
                <a:latin typeface="Arial" pitchFamily="34" charset="0"/>
                <a:ea typeface="ＭＳ Ｐゴシック" pitchFamily="-107" charset="-128"/>
              </a:rPr>
              <a:t>r</a:t>
            </a:r>
            <a:r>
              <a:rPr lang="en-US" sz="3000" dirty="0" smtClean="0">
                <a:solidFill>
                  <a:prstClr val="black"/>
                </a:solidFill>
                <a:latin typeface="Arial" pitchFamily="34" charset="0"/>
                <a:ea typeface="ＭＳ Ｐゴシック" pitchFamily="-107" charset="-128"/>
              </a:rPr>
              <a:t> = -.50**), lower commitment (</a:t>
            </a:r>
            <a:r>
              <a:rPr lang="en-US" sz="3000" i="1" dirty="0" smtClean="0">
                <a:solidFill>
                  <a:prstClr val="black"/>
                </a:solidFill>
                <a:latin typeface="Arial" pitchFamily="34" charset="0"/>
                <a:ea typeface="ＭＳ Ｐゴシック" pitchFamily="-107" charset="-128"/>
              </a:rPr>
              <a:t>r</a:t>
            </a:r>
            <a:r>
              <a:rPr lang="en-US" sz="3000" dirty="0" smtClean="0">
                <a:solidFill>
                  <a:prstClr val="black"/>
                </a:solidFill>
                <a:latin typeface="Arial" pitchFamily="34" charset="0"/>
                <a:ea typeface="ＭＳ Ｐゴシック" pitchFamily="-107" charset="-128"/>
              </a:rPr>
              <a:t> = -.24**), and higher levels of burnout (</a:t>
            </a:r>
            <a:r>
              <a:rPr lang="en-US" sz="3000" i="1" dirty="0" smtClean="0">
                <a:solidFill>
                  <a:prstClr val="black"/>
                </a:solidFill>
                <a:latin typeface="Arial" pitchFamily="34" charset="0"/>
                <a:ea typeface="ＭＳ Ｐゴシック" pitchFamily="-107" charset="-128"/>
              </a:rPr>
              <a:t>r</a:t>
            </a:r>
            <a:r>
              <a:rPr lang="en-US" sz="3000" dirty="0" smtClean="0">
                <a:solidFill>
                  <a:prstClr val="black"/>
                </a:solidFill>
                <a:latin typeface="Arial" pitchFamily="34" charset="0"/>
                <a:ea typeface="ＭＳ Ｐゴシック" pitchFamily="-107" charset="-128"/>
              </a:rPr>
              <a:t> = .43**) and role ambiguity (</a:t>
            </a:r>
            <a:r>
              <a:rPr lang="en-US" sz="3000" i="1" dirty="0" smtClean="0">
                <a:solidFill>
                  <a:prstClr val="black"/>
                </a:solidFill>
                <a:latin typeface="Arial" pitchFamily="34" charset="0"/>
                <a:ea typeface="ＭＳ Ｐゴシック" pitchFamily="-107" charset="-128"/>
              </a:rPr>
              <a:t>r</a:t>
            </a:r>
            <a:r>
              <a:rPr lang="en-US" sz="3000" dirty="0" smtClean="0">
                <a:solidFill>
                  <a:prstClr val="black"/>
                </a:solidFill>
                <a:latin typeface="Arial" pitchFamily="34" charset="0"/>
                <a:ea typeface="ＭＳ Ｐゴシック" pitchFamily="-107" charset="-128"/>
              </a:rPr>
              <a:t> = .47**).</a:t>
            </a:r>
            <a:endParaRPr lang="en-US" sz="3000" dirty="0">
              <a:solidFill>
                <a:prstClr val="black"/>
              </a:solidFill>
              <a:latin typeface="Arial" pitchFamily="34" charset="0"/>
              <a:ea typeface="ＭＳ Ｐゴシック" pitchFamily="-107" charset="-128"/>
            </a:endParaRPr>
          </a:p>
          <a:p>
            <a:pPr algn="ctr" defTabSz="4387850" fontAlgn="base">
              <a:spcBef>
                <a:spcPct val="0"/>
              </a:spcBef>
              <a:spcAft>
                <a:spcPct val="0"/>
              </a:spcAft>
            </a:pPr>
            <a:endParaRPr lang="en-US" sz="3200" b="1" dirty="0">
              <a:solidFill>
                <a:srgbClr val="C0504D"/>
              </a:solidFill>
              <a:effectLst>
                <a:outerShdw blurRad="38100" dist="38100" dir="2700000" algn="tl">
                  <a:srgbClr val="C0C0C0"/>
                </a:outerShdw>
              </a:effectLst>
              <a:ea typeface="ＭＳ Ｐゴシック" pitchFamily="-107" charset="-128"/>
              <a:cs typeface="Times New Roman" pitchFamily="18" charset="0"/>
            </a:endParaRPr>
          </a:p>
          <a:p>
            <a:pPr algn="ctr" defTabSz="4387850" fontAlgn="base">
              <a:spcBef>
                <a:spcPct val="0"/>
              </a:spcBef>
              <a:spcAft>
                <a:spcPct val="0"/>
              </a:spcAft>
            </a:pPr>
            <a:endParaRPr lang="en-US" sz="3200" b="1" dirty="0">
              <a:solidFill>
                <a:srgbClr val="C0504D"/>
              </a:solidFill>
              <a:effectLst>
                <a:outerShdw blurRad="38100" dist="38100" dir="2700000" algn="tl">
                  <a:srgbClr val="C0C0C0"/>
                </a:outerShdw>
              </a:effectLst>
              <a:ea typeface="ＭＳ Ｐゴシック" pitchFamily="-107" charset="-128"/>
              <a:cs typeface="Times New Roman" pitchFamily="18" charset="0"/>
            </a:endParaRPr>
          </a:p>
          <a:p>
            <a:pPr algn="ctr" defTabSz="4387850" fontAlgn="base">
              <a:spcBef>
                <a:spcPct val="0"/>
              </a:spcBef>
              <a:spcAft>
                <a:spcPct val="0"/>
              </a:spcAft>
            </a:pPr>
            <a:r>
              <a:rPr lang="en-US" sz="4400" b="1" dirty="0">
                <a:solidFill>
                  <a:srgbClr val="FF0000"/>
                </a:solidFill>
                <a:effectLst>
                  <a:outerShdw blurRad="38100" dist="38100" dir="2700000" algn="tl">
                    <a:srgbClr val="C0C0C0"/>
                  </a:outerShdw>
                </a:effectLst>
                <a:ea typeface="ＭＳ Ｐゴシック" pitchFamily="-107" charset="-128"/>
                <a:cs typeface="Times New Roman" pitchFamily="18" charset="0"/>
              </a:rPr>
              <a:t>Discussion</a:t>
            </a:r>
            <a:endParaRPr lang="en-US" sz="4400" dirty="0">
              <a:solidFill>
                <a:srgbClr val="FF0000"/>
              </a:solidFill>
              <a:latin typeface="Arial" pitchFamily="34" charset="0"/>
              <a:ea typeface="ＭＳ Ｐゴシック" pitchFamily="-107" charset="-128"/>
            </a:endParaRPr>
          </a:p>
          <a:p>
            <a:pPr defTabSz="4387850" fontAlgn="base">
              <a:spcBef>
                <a:spcPct val="0"/>
              </a:spcBef>
              <a:spcAft>
                <a:spcPct val="0"/>
              </a:spcAft>
            </a:pPr>
            <a:endParaRPr lang="en-US" sz="3200" dirty="0">
              <a:solidFill>
                <a:srgbClr val="000000"/>
              </a:solidFill>
              <a:latin typeface="Arial"/>
              <a:ea typeface="ＭＳ Ｐゴシック" pitchFamily="-107" charset="-128"/>
              <a:cs typeface="Arial"/>
            </a:endParaRPr>
          </a:p>
          <a:p>
            <a:pPr algn="just" defTabSz="4387850" fontAlgn="base">
              <a:spcBef>
                <a:spcPct val="0"/>
              </a:spcBef>
              <a:spcAft>
                <a:spcPct val="0"/>
              </a:spcAft>
            </a:pPr>
            <a:r>
              <a:rPr lang="en-US" sz="3000" dirty="0">
                <a:solidFill>
                  <a:prstClr val="black"/>
                </a:solidFill>
                <a:latin typeface="Arial" pitchFamily="34" charset="0"/>
                <a:ea typeface="ＭＳ Ｐゴシック" pitchFamily="-107" charset="-128"/>
              </a:rPr>
              <a:t>We found significant differences in responders and non-responders for important organizational correlates. Results varied based on comments related to strengths or weaknesses of the program. We will examine whether engagement moderates the relationship between tone of comments and correlates. </a:t>
            </a:r>
          </a:p>
          <a:p>
            <a:pPr algn="just" defTabSz="4387850" fontAlgn="base">
              <a:spcBef>
                <a:spcPct val="0"/>
              </a:spcBef>
              <a:spcAft>
                <a:spcPct val="0"/>
              </a:spcAft>
            </a:pPr>
            <a:endParaRPr lang="en-US" sz="3000" dirty="0">
              <a:solidFill>
                <a:prstClr val="black"/>
              </a:solidFill>
              <a:latin typeface="Arial" pitchFamily="34" charset="0"/>
              <a:ea typeface="ＭＳ Ｐゴシック" pitchFamily="-107" charset="-128"/>
            </a:endParaRPr>
          </a:p>
          <a:p>
            <a:pPr algn="just" defTabSz="4387850" fontAlgn="base">
              <a:spcBef>
                <a:spcPct val="0"/>
              </a:spcBef>
              <a:spcAft>
                <a:spcPct val="0"/>
              </a:spcAft>
            </a:pPr>
            <a:r>
              <a:rPr lang="en-US" sz="3000" dirty="0">
                <a:solidFill>
                  <a:prstClr val="black"/>
                </a:solidFill>
                <a:latin typeface="Arial" pitchFamily="34" charset="0"/>
                <a:ea typeface="ＭＳ Ｐゴシック" pitchFamily="-107" charset="-128"/>
              </a:rPr>
              <a:t>This study extends previous research to samples of volunteers. It is important to understand volunteers' experiences and motivations to better support those who donate their time to hospitals, animal shelters, and other </a:t>
            </a:r>
            <a:r>
              <a:rPr lang="en-US" sz="3000" dirty="0" smtClean="0">
                <a:solidFill>
                  <a:prstClr val="black"/>
                </a:solidFill>
                <a:latin typeface="Arial" pitchFamily="34" charset="0"/>
                <a:ea typeface="ＭＳ Ｐゴシック" pitchFamily="-107" charset="-128"/>
              </a:rPr>
              <a:t>organizations.</a:t>
            </a:r>
            <a:endParaRPr lang="en-US" sz="3000" dirty="0" smtClean="0">
              <a:solidFill>
                <a:prstClr val="black"/>
              </a:solidFill>
              <a:latin typeface="Arial"/>
              <a:ea typeface="ＭＳ Ｐゴシック" pitchFamily="-107" charset="-128"/>
              <a:cs typeface="Arial"/>
            </a:endParaRPr>
          </a:p>
          <a:p>
            <a:pPr algn="ctr" defTabSz="4387850" fontAlgn="base">
              <a:spcBef>
                <a:spcPct val="0"/>
              </a:spcBef>
              <a:spcAft>
                <a:spcPct val="0"/>
              </a:spcAft>
            </a:pPr>
            <a:r>
              <a:rPr lang="en-US" sz="3000" dirty="0">
                <a:solidFill>
                  <a:prstClr val="black"/>
                </a:solidFill>
                <a:latin typeface="Arial" pitchFamily="34" charset="0"/>
                <a:ea typeface="ＭＳ Ｐゴシック" pitchFamily="-107" charset="-128"/>
              </a:rPr>
              <a:t>	</a:t>
            </a:r>
            <a:endParaRPr lang="en-US" sz="3000" dirty="0">
              <a:solidFill>
                <a:srgbClr val="000000"/>
              </a:solidFill>
              <a:latin typeface="Arial"/>
              <a:ea typeface="ＭＳ Ｐゴシック" pitchFamily="-107" charset="-128"/>
              <a:cs typeface="Arial"/>
            </a:endParaRPr>
          </a:p>
        </p:txBody>
      </p:sp>
      <p:sp>
        <p:nvSpPr>
          <p:cNvPr id="16" name="TextBox 15"/>
          <p:cNvSpPr txBox="1">
            <a:spLocks noChangeArrowheads="1"/>
          </p:cNvSpPr>
          <p:nvPr/>
        </p:nvSpPr>
        <p:spPr bwMode="auto">
          <a:xfrm>
            <a:off x="834159" y="6275714"/>
            <a:ext cx="13329629" cy="19728478"/>
          </a:xfrm>
          <a:prstGeom prst="rect">
            <a:avLst/>
          </a:prstGeom>
          <a:solidFill>
            <a:schemeClr val="bg1"/>
          </a:solidFill>
          <a:ln w="25400">
            <a:noFill/>
            <a:miter lim="800000"/>
            <a:headEnd/>
            <a:tailEnd/>
          </a:ln>
        </p:spPr>
        <p:txBody>
          <a:bodyPr wrap="square">
            <a:spAutoFit/>
          </a:bodyPr>
          <a:lstStyle/>
          <a:p>
            <a:pPr algn="ctr" defTabSz="4387850" fontAlgn="base">
              <a:spcBef>
                <a:spcPct val="0"/>
              </a:spcBef>
              <a:spcAft>
                <a:spcPct val="0"/>
              </a:spcAft>
            </a:pPr>
            <a:r>
              <a:rPr lang="en-US" sz="4400" b="1" dirty="0" smtClean="0">
                <a:solidFill>
                  <a:srgbClr val="FF0000"/>
                </a:solidFill>
                <a:effectLst>
                  <a:outerShdw blurRad="38100" dist="38100" dir="2700000" algn="tl">
                    <a:srgbClr val="C0C0C0"/>
                  </a:outerShdw>
                </a:effectLst>
                <a:ea typeface="ＭＳ Ｐゴシック" pitchFamily="-107" charset="-128"/>
                <a:cs typeface="Times New Roman" pitchFamily="18" charset="0"/>
              </a:rPr>
              <a:t>Problem</a:t>
            </a:r>
            <a:endParaRPr lang="en-US" sz="4400" b="1" dirty="0">
              <a:solidFill>
                <a:srgbClr val="FF0000"/>
              </a:solidFill>
              <a:effectLst>
                <a:outerShdw blurRad="38100" dist="38100" dir="2700000" algn="tl">
                  <a:srgbClr val="C0C0C0"/>
                </a:outerShdw>
              </a:effectLst>
              <a:ea typeface="ＭＳ Ｐゴシック" pitchFamily="-107" charset="-128"/>
              <a:cs typeface="Times New Roman" pitchFamily="18" charset="0"/>
            </a:endParaRPr>
          </a:p>
          <a:p>
            <a:pPr algn="ctr" defTabSz="4387850" fontAlgn="base">
              <a:spcBef>
                <a:spcPct val="0"/>
              </a:spcBef>
              <a:spcAft>
                <a:spcPct val="0"/>
              </a:spcAft>
            </a:pPr>
            <a:endParaRPr lang="en-US" sz="3000" b="1" dirty="0">
              <a:solidFill>
                <a:srgbClr val="000000"/>
              </a:solidFill>
              <a:effectLst>
                <a:outerShdw blurRad="38100" dist="38100" dir="2700000" algn="tl">
                  <a:srgbClr val="C0C0C0"/>
                </a:outerShdw>
              </a:effectLst>
              <a:ea typeface="ＭＳ Ｐゴシック" pitchFamily="-107" charset="-128"/>
              <a:cs typeface="Times New Roman" pitchFamily="18" charset="0"/>
            </a:endParaRPr>
          </a:p>
          <a:p>
            <a:pPr algn="just" defTabSz="4387850" fontAlgn="base">
              <a:spcBef>
                <a:spcPct val="0"/>
              </a:spcBef>
              <a:spcAft>
                <a:spcPct val="0"/>
              </a:spcAft>
            </a:pPr>
            <a:r>
              <a:rPr lang="en-US" sz="3000" dirty="0">
                <a:solidFill>
                  <a:prstClr val="black"/>
                </a:solidFill>
                <a:latin typeface="Arial" pitchFamily="34" charset="0"/>
                <a:ea typeface="ＭＳ Ｐゴシック" pitchFamily="-107" charset="-128"/>
              </a:rPr>
              <a:t>Organizations have long incorporated the use of both close-ended and open-ended responses to surveys to better assess employees' satisfaction. In samples of paid employees, less satisfied employees are more likely to respond to optional open-ended items and comments tend to be relatively negative in tone (Borg &amp; </a:t>
            </a:r>
            <a:r>
              <a:rPr lang="en-US" sz="3000" dirty="0" err="1">
                <a:solidFill>
                  <a:prstClr val="black"/>
                </a:solidFill>
                <a:latin typeface="Arial" pitchFamily="34" charset="0"/>
                <a:ea typeface="ＭＳ Ｐゴシック" pitchFamily="-107" charset="-128"/>
              </a:rPr>
              <a:t>Zuell</a:t>
            </a:r>
            <a:r>
              <a:rPr lang="en-US" sz="3000" dirty="0">
                <a:solidFill>
                  <a:prstClr val="black"/>
                </a:solidFill>
                <a:latin typeface="Arial" pitchFamily="34" charset="0"/>
                <a:ea typeface="ＭＳ Ｐゴシック" pitchFamily="-107" charset="-128"/>
              </a:rPr>
              <a:t>, 2012; </a:t>
            </a:r>
            <a:r>
              <a:rPr lang="en-US" sz="3000" dirty="0" err="1">
                <a:solidFill>
                  <a:prstClr val="black"/>
                </a:solidFill>
                <a:latin typeface="Arial" pitchFamily="34" charset="0"/>
                <a:ea typeface="ＭＳ Ｐゴシック" pitchFamily="-107" charset="-128"/>
              </a:rPr>
              <a:t>Poncheri</a:t>
            </a:r>
            <a:r>
              <a:rPr lang="en-US" sz="3000" dirty="0">
                <a:solidFill>
                  <a:prstClr val="black"/>
                </a:solidFill>
                <a:latin typeface="Arial" pitchFamily="34" charset="0"/>
                <a:ea typeface="ＭＳ Ｐゴシック" pitchFamily="-107" charset="-128"/>
              </a:rPr>
              <a:t> et al., 2008). </a:t>
            </a:r>
          </a:p>
          <a:p>
            <a:pPr algn="just" defTabSz="4387850" fontAlgn="base">
              <a:spcBef>
                <a:spcPct val="0"/>
              </a:spcBef>
              <a:spcAft>
                <a:spcPct val="0"/>
              </a:spcAft>
            </a:pPr>
            <a:endParaRPr lang="en-US" sz="3000" dirty="0">
              <a:solidFill>
                <a:prstClr val="black"/>
              </a:solidFill>
              <a:latin typeface="Arial" pitchFamily="34" charset="0"/>
              <a:ea typeface="ＭＳ Ｐゴシック" pitchFamily="-107" charset="-128"/>
            </a:endParaRPr>
          </a:p>
          <a:p>
            <a:pPr algn="just" defTabSz="4387850" fontAlgn="base">
              <a:spcBef>
                <a:spcPct val="0"/>
              </a:spcBef>
              <a:spcAft>
                <a:spcPct val="0"/>
              </a:spcAft>
            </a:pPr>
            <a:r>
              <a:rPr lang="en-US" sz="3000" dirty="0">
                <a:solidFill>
                  <a:prstClr val="black"/>
                </a:solidFill>
                <a:latin typeface="Arial" pitchFamily="34" charset="0"/>
                <a:ea typeface="ＭＳ Ｐゴシック" pitchFamily="-107" charset="-128"/>
              </a:rPr>
              <a:t>Previous </a:t>
            </a:r>
            <a:r>
              <a:rPr lang="en-US" sz="3000" dirty="0" smtClean="0">
                <a:solidFill>
                  <a:prstClr val="black"/>
                </a:solidFill>
                <a:latin typeface="Arial" pitchFamily="34" charset="0"/>
                <a:ea typeface="ＭＳ Ｐゴシック" pitchFamily="-107" charset="-128"/>
              </a:rPr>
              <a:t>research has </a:t>
            </a:r>
            <a:r>
              <a:rPr lang="en-US" sz="3000" dirty="0">
                <a:solidFill>
                  <a:prstClr val="black"/>
                </a:solidFill>
                <a:latin typeface="Arial" pitchFamily="34" charset="0"/>
                <a:ea typeface="ＭＳ Ｐゴシック" pitchFamily="-107" charset="-128"/>
              </a:rPr>
              <a:t>focused on paid employees' responses; the aim of our study was to focus on samples of volunteers and distinguish between questions aimed at program strengths and weaknesses. It is important to understand volunteers' experiences and feedback given differences in motivations for volunteering versus engaging in paid work. </a:t>
            </a:r>
          </a:p>
          <a:p>
            <a:pPr algn="just" defTabSz="4387850" fontAlgn="base">
              <a:spcBef>
                <a:spcPct val="0"/>
              </a:spcBef>
              <a:spcAft>
                <a:spcPct val="0"/>
              </a:spcAft>
            </a:pPr>
            <a:endParaRPr lang="en-US" sz="3200" b="1" dirty="0">
              <a:solidFill>
                <a:srgbClr val="C0504D"/>
              </a:solidFill>
              <a:effectLst>
                <a:outerShdw blurRad="38100" dist="38100" dir="2700000" algn="tl">
                  <a:srgbClr val="C0C0C0"/>
                </a:outerShdw>
              </a:effectLst>
              <a:ea typeface="ＭＳ Ｐゴシック" pitchFamily="-107" charset="-128"/>
              <a:cs typeface="Times New Roman" pitchFamily="18" charset="0"/>
            </a:endParaRPr>
          </a:p>
          <a:p>
            <a:pPr algn="ctr" defTabSz="4387850" fontAlgn="base">
              <a:spcBef>
                <a:spcPct val="0"/>
              </a:spcBef>
              <a:spcAft>
                <a:spcPct val="0"/>
              </a:spcAft>
            </a:pPr>
            <a:r>
              <a:rPr lang="en-US" sz="4400" b="1" dirty="0">
                <a:solidFill>
                  <a:srgbClr val="FF0000"/>
                </a:solidFill>
                <a:effectLst>
                  <a:outerShdw blurRad="38100" dist="38100" dir="2700000" algn="tl">
                    <a:srgbClr val="C0C0C0"/>
                  </a:outerShdw>
                </a:effectLst>
                <a:ea typeface="ＭＳ Ｐゴシック" pitchFamily="-107" charset="-128"/>
                <a:cs typeface="Times New Roman" pitchFamily="18" charset="0"/>
              </a:rPr>
              <a:t>Hypotheses</a:t>
            </a:r>
            <a:endParaRPr lang="en-US" sz="4400" dirty="0">
              <a:solidFill>
                <a:srgbClr val="FF0000"/>
              </a:solidFill>
              <a:latin typeface="Arial" pitchFamily="34" charset="0"/>
              <a:ea typeface="ＭＳ Ｐゴシック" pitchFamily="-107" charset="-128"/>
            </a:endParaRPr>
          </a:p>
          <a:p>
            <a:pPr defTabSz="4387850" fontAlgn="base">
              <a:spcBef>
                <a:spcPct val="0"/>
              </a:spcBef>
              <a:spcAft>
                <a:spcPct val="0"/>
              </a:spcAft>
            </a:pPr>
            <a:endParaRPr lang="en-US" sz="3000" dirty="0">
              <a:solidFill>
                <a:srgbClr val="000000"/>
              </a:solidFill>
              <a:latin typeface="Arial"/>
              <a:ea typeface="ＭＳ Ｐゴシック" pitchFamily="-107" charset="-128"/>
              <a:cs typeface="Arial"/>
            </a:endParaRPr>
          </a:p>
          <a:p>
            <a:pPr algn="just" defTabSz="4387850" fontAlgn="base">
              <a:spcBef>
                <a:spcPct val="0"/>
              </a:spcBef>
              <a:spcAft>
                <a:spcPct val="0"/>
              </a:spcAft>
            </a:pPr>
            <a:r>
              <a:rPr lang="en-US" sz="3000" dirty="0">
                <a:solidFill>
                  <a:prstClr val="black"/>
                </a:solidFill>
                <a:latin typeface="Arial" pitchFamily="34" charset="0"/>
                <a:ea typeface="ＭＳ Ｐゴシック" pitchFamily="-107" charset="-128"/>
              </a:rPr>
              <a:t>We hypothesized that responders to optional open-ended survey items focused on </a:t>
            </a:r>
            <a:r>
              <a:rPr lang="en-US" sz="3000" i="1" dirty="0">
                <a:solidFill>
                  <a:prstClr val="black"/>
                </a:solidFill>
                <a:latin typeface="Arial" pitchFamily="34" charset="0"/>
                <a:ea typeface="ＭＳ Ｐゴシック" pitchFamily="-107" charset="-128"/>
              </a:rPr>
              <a:t>strengths</a:t>
            </a:r>
            <a:r>
              <a:rPr lang="en-US" sz="3000" dirty="0">
                <a:solidFill>
                  <a:prstClr val="black"/>
                </a:solidFill>
                <a:latin typeface="Arial" pitchFamily="34" charset="0"/>
                <a:ea typeface="ＭＳ Ｐゴシック" pitchFamily="-107" charset="-128"/>
              </a:rPr>
              <a:t> of the program </a:t>
            </a:r>
            <a:r>
              <a:rPr lang="en-US" sz="3000" dirty="0" smtClean="0">
                <a:solidFill>
                  <a:prstClr val="black"/>
                </a:solidFill>
                <a:latin typeface="Arial" pitchFamily="34" charset="0"/>
                <a:ea typeface="ＭＳ Ｐゴシック" pitchFamily="-107" charset="-128"/>
              </a:rPr>
              <a:t>would report higher levels of job satisfaction.</a:t>
            </a:r>
            <a:endParaRPr lang="en-US" sz="3000" dirty="0">
              <a:solidFill>
                <a:prstClr val="black"/>
              </a:solidFill>
              <a:latin typeface="Arial" pitchFamily="34" charset="0"/>
              <a:ea typeface="ＭＳ Ｐゴシック" pitchFamily="-107" charset="-128"/>
            </a:endParaRPr>
          </a:p>
          <a:p>
            <a:pPr algn="just" defTabSz="4387850" fontAlgn="base">
              <a:spcBef>
                <a:spcPct val="0"/>
              </a:spcBef>
              <a:spcAft>
                <a:spcPct val="0"/>
              </a:spcAft>
            </a:pPr>
            <a:endParaRPr lang="en-US" sz="3000" dirty="0">
              <a:solidFill>
                <a:prstClr val="black"/>
              </a:solidFill>
              <a:latin typeface="Arial" pitchFamily="34" charset="0"/>
              <a:ea typeface="ＭＳ Ｐゴシック" pitchFamily="-107" charset="-128"/>
            </a:endParaRPr>
          </a:p>
          <a:p>
            <a:pPr algn="just" defTabSz="4387850" fontAlgn="base">
              <a:spcBef>
                <a:spcPct val="0"/>
              </a:spcBef>
              <a:spcAft>
                <a:spcPct val="0"/>
              </a:spcAft>
            </a:pPr>
            <a:r>
              <a:rPr lang="en-US" sz="3000" dirty="0">
                <a:solidFill>
                  <a:prstClr val="black"/>
                </a:solidFill>
                <a:latin typeface="Arial" pitchFamily="34" charset="0"/>
                <a:ea typeface="ＭＳ Ｐゴシック" pitchFamily="-107" charset="-128"/>
              </a:rPr>
              <a:t>We hypothesized that those commenting on </a:t>
            </a:r>
            <a:r>
              <a:rPr lang="en-US" sz="3000" i="1" dirty="0">
                <a:solidFill>
                  <a:prstClr val="black"/>
                </a:solidFill>
                <a:latin typeface="Arial" pitchFamily="34" charset="0"/>
                <a:ea typeface="ＭＳ Ｐゴシック" pitchFamily="-107" charset="-128"/>
              </a:rPr>
              <a:t>weaknesses</a:t>
            </a:r>
            <a:r>
              <a:rPr lang="en-US" sz="3000" dirty="0">
                <a:solidFill>
                  <a:prstClr val="black"/>
                </a:solidFill>
                <a:latin typeface="Arial" pitchFamily="34" charset="0"/>
                <a:ea typeface="ＭＳ Ｐゴシック" pitchFamily="-107" charset="-128"/>
              </a:rPr>
              <a:t> </a:t>
            </a:r>
            <a:r>
              <a:rPr lang="en-US" sz="3000" dirty="0" smtClean="0">
                <a:solidFill>
                  <a:prstClr val="black"/>
                </a:solidFill>
                <a:latin typeface="Arial" pitchFamily="34" charset="0"/>
                <a:ea typeface="ＭＳ Ｐゴシック" pitchFamily="-107" charset="-128"/>
              </a:rPr>
              <a:t>would be more </a:t>
            </a:r>
            <a:r>
              <a:rPr lang="en-US" sz="3000" dirty="0">
                <a:solidFill>
                  <a:prstClr val="black"/>
                </a:solidFill>
                <a:latin typeface="Arial" pitchFamily="34" charset="0"/>
                <a:ea typeface="ＭＳ Ｐゴシック" pitchFamily="-107" charset="-128"/>
              </a:rPr>
              <a:t>likely to report feelings of burnout than those who had no comments to offer. </a:t>
            </a:r>
          </a:p>
          <a:p>
            <a:pPr algn="just" defTabSz="4387850" fontAlgn="base">
              <a:spcBef>
                <a:spcPct val="0"/>
              </a:spcBef>
              <a:spcAft>
                <a:spcPct val="0"/>
              </a:spcAft>
            </a:pPr>
            <a:endParaRPr lang="en-US" sz="3200" dirty="0">
              <a:solidFill>
                <a:srgbClr val="FF0000"/>
              </a:solidFill>
              <a:latin typeface="Arial" pitchFamily="34" charset="0"/>
              <a:ea typeface="ＭＳ Ｐゴシック" pitchFamily="-107" charset="-128"/>
            </a:endParaRPr>
          </a:p>
          <a:p>
            <a:pPr algn="ctr" defTabSz="4387850" fontAlgn="base">
              <a:spcBef>
                <a:spcPct val="0"/>
              </a:spcBef>
              <a:spcAft>
                <a:spcPct val="0"/>
              </a:spcAft>
            </a:pPr>
            <a:r>
              <a:rPr lang="en-US" sz="4400" b="1" dirty="0">
                <a:solidFill>
                  <a:srgbClr val="FF0000"/>
                </a:solidFill>
                <a:effectLst>
                  <a:outerShdw blurRad="38100" dist="38100" dir="2700000" algn="tl">
                    <a:srgbClr val="C0C0C0"/>
                  </a:outerShdw>
                </a:effectLst>
                <a:ea typeface="ＭＳ Ｐゴシック" pitchFamily="-107" charset="-128"/>
              </a:rPr>
              <a:t>Method</a:t>
            </a:r>
            <a:endParaRPr lang="en-US" sz="4400" dirty="0">
              <a:solidFill>
                <a:srgbClr val="FF0000"/>
              </a:solidFill>
              <a:ea typeface="ＭＳ Ｐゴシック" pitchFamily="-107" charset="-128"/>
            </a:endParaRPr>
          </a:p>
          <a:p>
            <a:pPr defTabSz="4387850" fontAlgn="base">
              <a:spcBef>
                <a:spcPct val="0"/>
              </a:spcBef>
              <a:spcAft>
                <a:spcPct val="0"/>
              </a:spcAft>
            </a:pPr>
            <a:r>
              <a:rPr lang="en-US" sz="3000" b="1" u="sng" dirty="0">
                <a:solidFill>
                  <a:prstClr val="black"/>
                </a:solidFill>
                <a:latin typeface="Arial"/>
                <a:ea typeface="ＭＳ Ｐゴシック" pitchFamily="-107" charset="-128"/>
                <a:cs typeface="Arial"/>
              </a:rPr>
              <a:t>Sample</a:t>
            </a:r>
          </a:p>
          <a:p>
            <a:pPr defTabSz="4387850" fontAlgn="base">
              <a:spcBef>
                <a:spcPct val="0"/>
              </a:spcBef>
              <a:spcAft>
                <a:spcPct val="0"/>
              </a:spcAft>
            </a:pPr>
            <a:endParaRPr lang="en-US" sz="3000" b="1" u="sng" dirty="0">
              <a:solidFill>
                <a:prstClr val="black"/>
              </a:solidFill>
              <a:latin typeface="Arial" pitchFamily="34" charset="0"/>
              <a:ea typeface="ＭＳ Ｐゴシック" pitchFamily="-107" charset="-128"/>
              <a:cs typeface="Arial" panose="020B0604020202020204" pitchFamily="34" charset="0"/>
            </a:endParaRPr>
          </a:p>
          <a:p>
            <a:pPr algn="just" defTabSz="4387850" fontAlgn="base">
              <a:spcBef>
                <a:spcPct val="0"/>
              </a:spcBef>
              <a:spcAft>
                <a:spcPct val="0"/>
              </a:spcAft>
            </a:pPr>
            <a:r>
              <a:rPr lang="en-US" sz="3000" dirty="0">
                <a:solidFill>
                  <a:prstClr val="black"/>
                </a:solidFill>
                <a:latin typeface="Arial" pitchFamily="34" charset="0"/>
                <a:ea typeface="ＭＳ Ｐゴシック" pitchFamily="-107" charset="-128"/>
                <a:cs typeface="Arial" panose="020B0604020202020204" pitchFamily="34" charset="0"/>
              </a:rPr>
              <a:t>The study included two samples of volunteers who completed online surveys. </a:t>
            </a:r>
          </a:p>
          <a:p>
            <a:pPr marL="457200" indent="-457200" algn="just" defTabSz="4387850" fontAlgn="base">
              <a:spcBef>
                <a:spcPct val="0"/>
              </a:spcBef>
              <a:spcAft>
                <a:spcPct val="0"/>
              </a:spcAft>
              <a:buFont typeface="Arial" panose="020B0604020202020204" pitchFamily="34" charset="0"/>
              <a:buChar char="•"/>
            </a:pPr>
            <a:r>
              <a:rPr lang="en-US" sz="3000" dirty="0" smtClean="0">
                <a:solidFill>
                  <a:prstClr val="black"/>
                </a:solidFill>
                <a:latin typeface="Arial" pitchFamily="34" charset="0"/>
                <a:ea typeface="ＭＳ Ｐゴシック" pitchFamily="-107" charset="-128"/>
                <a:cs typeface="Arial" panose="020B0604020202020204" pitchFamily="34" charset="0"/>
              </a:rPr>
              <a:t>Sample </a:t>
            </a:r>
            <a:r>
              <a:rPr lang="en-US" sz="3000" dirty="0">
                <a:solidFill>
                  <a:prstClr val="black"/>
                </a:solidFill>
                <a:latin typeface="Arial" pitchFamily="34" charset="0"/>
                <a:ea typeface="ＭＳ Ｐゴシック" pitchFamily="-107" charset="-128"/>
                <a:cs typeface="Arial" panose="020B0604020202020204" pitchFamily="34" charset="0"/>
              </a:rPr>
              <a:t>1 included 248 volunteers from three animal shelters in the Pacific Northwest</a:t>
            </a:r>
          </a:p>
          <a:p>
            <a:pPr marL="457200" indent="-457200" defTabSz="4387850" fontAlgn="base">
              <a:spcBef>
                <a:spcPct val="0"/>
              </a:spcBef>
              <a:spcAft>
                <a:spcPct val="0"/>
              </a:spcAft>
              <a:buFont typeface="Arial" panose="020B0604020202020204" pitchFamily="34" charset="0"/>
              <a:buChar char="•"/>
            </a:pPr>
            <a:r>
              <a:rPr lang="en-US" sz="3000" dirty="0" smtClean="0">
                <a:solidFill>
                  <a:prstClr val="black"/>
                </a:solidFill>
                <a:latin typeface="Arial" pitchFamily="34" charset="0"/>
                <a:ea typeface="ＭＳ Ｐゴシック" pitchFamily="-107" charset="-128"/>
                <a:cs typeface="Arial" panose="020B0604020202020204" pitchFamily="34" charset="0"/>
              </a:rPr>
              <a:t>Sample </a:t>
            </a:r>
            <a:r>
              <a:rPr lang="en-US" sz="3000" dirty="0">
                <a:solidFill>
                  <a:prstClr val="black"/>
                </a:solidFill>
                <a:latin typeface="Arial" pitchFamily="34" charset="0"/>
                <a:ea typeface="ＭＳ Ｐゴシック" pitchFamily="-107" charset="-128"/>
                <a:cs typeface="Arial" panose="020B0604020202020204" pitchFamily="34" charset="0"/>
              </a:rPr>
              <a:t>2 included 139 volunteers at a large hospital in the Midwest. </a:t>
            </a:r>
            <a:endParaRPr lang="en-US" sz="3000" b="1" u="sng" dirty="0">
              <a:solidFill>
                <a:prstClr val="black"/>
              </a:solidFill>
              <a:latin typeface="Arial" pitchFamily="34" charset="0"/>
              <a:ea typeface="ＭＳ Ｐゴシック" pitchFamily="-107" charset="-128"/>
              <a:cs typeface="Arial" panose="020B0604020202020204" pitchFamily="34" charset="0"/>
            </a:endParaRPr>
          </a:p>
          <a:p>
            <a:pPr defTabSz="4387850" fontAlgn="base">
              <a:spcBef>
                <a:spcPct val="0"/>
              </a:spcBef>
              <a:spcAft>
                <a:spcPct val="0"/>
              </a:spcAft>
            </a:pPr>
            <a:endParaRPr lang="en-US" sz="3000" dirty="0">
              <a:solidFill>
                <a:srgbClr val="000000"/>
              </a:solidFill>
              <a:latin typeface="Arial"/>
              <a:ea typeface="ＭＳ Ｐゴシック" pitchFamily="-107" charset="-128"/>
              <a:cs typeface="Arial"/>
            </a:endParaRPr>
          </a:p>
          <a:p>
            <a:pPr defTabSz="4387850" fontAlgn="base">
              <a:spcBef>
                <a:spcPct val="0"/>
              </a:spcBef>
              <a:spcAft>
                <a:spcPct val="0"/>
              </a:spcAft>
              <a:buFont typeface="Arial" pitchFamily="34" charset="0"/>
              <a:buNone/>
            </a:pPr>
            <a:r>
              <a:rPr lang="en-US" sz="3000" b="1" u="sng" dirty="0">
                <a:solidFill>
                  <a:srgbClr val="000000"/>
                </a:solidFill>
                <a:latin typeface="Arial"/>
                <a:ea typeface="ＭＳ Ｐゴシック" pitchFamily="-107" charset="-128"/>
                <a:cs typeface="Arial"/>
              </a:rPr>
              <a:t>Measures and Procedures</a:t>
            </a:r>
            <a:r>
              <a:rPr lang="en-US" sz="3000" u="sng" dirty="0">
                <a:solidFill>
                  <a:srgbClr val="000000"/>
                </a:solidFill>
                <a:latin typeface="Arial"/>
                <a:ea typeface="ＭＳ Ｐゴシック" pitchFamily="-107" charset="-128"/>
                <a:cs typeface="Arial"/>
              </a:rPr>
              <a:t> </a:t>
            </a:r>
          </a:p>
          <a:p>
            <a:pPr algn="just" defTabSz="4387850" fontAlgn="base">
              <a:spcBef>
                <a:spcPct val="0"/>
              </a:spcBef>
              <a:spcAft>
                <a:spcPct val="0"/>
              </a:spcAft>
              <a:buFont typeface="Arial" pitchFamily="34" charset="0"/>
              <a:buNone/>
            </a:pPr>
            <a:endParaRPr lang="en-US" sz="3000" u="sng" dirty="0">
              <a:solidFill>
                <a:srgbClr val="000000"/>
              </a:solidFill>
              <a:latin typeface="Arial"/>
              <a:ea typeface="ＭＳ Ｐゴシック" pitchFamily="-107" charset="-128"/>
              <a:cs typeface="Arial"/>
            </a:endParaRPr>
          </a:p>
          <a:p>
            <a:pPr algn="just" defTabSz="4387850" fontAlgn="base">
              <a:spcBef>
                <a:spcPct val="0"/>
              </a:spcBef>
              <a:spcAft>
                <a:spcPct val="0"/>
              </a:spcAft>
            </a:pPr>
            <a:r>
              <a:rPr lang="en-US" sz="3000" dirty="0">
                <a:solidFill>
                  <a:prstClr val="black"/>
                </a:solidFill>
                <a:latin typeface="Arial" pitchFamily="34" charset="0"/>
                <a:ea typeface="ＭＳ Ｐゴシック" pitchFamily="-107" charset="-128"/>
                <a:cs typeface="Arial" panose="020B0604020202020204" pitchFamily="34" charset="0"/>
              </a:rPr>
              <a:t>Optional open-ended questions allowed volunteers to list three strengths and three weaknesses of the volunteer program. Independent raters coded whether volunteers commented on open-ended questions and assessed the tone of the comments on a 5-point scale. Inter-rater reliability was .8-.9 for these </a:t>
            </a:r>
            <a:r>
              <a:rPr lang="en-US" sz="3000" dirty="0" smtClean="0">
                <a:solidFill>
                  <a:prstClr val="black"/>
                </a:solidFill>
                <a:latin typeface="Arial" pitchFamily="34" charset="0"/>
                <a:ea typeface="ＭＳ Ｐゴシック" pitchFamily="-107" charset="-128"/>
                <a:cs typeface="Arial" panose="020B0604020202020204" pitchFamily="34" charset="0"/>
              </a:rPr>
              <a:t>measures.</a:t>
            </a:r>
            <a:endParaRPr lang="en-US" sz="3000" dirty="0">
              <a:solidFill>
                <a:prstClr val="black"/>
              </a:solidFill>
              <a:latin typeface="Arial" pitchFamily="34" charset="0"/>
              <a:ea typeface="ＭＳ Ｐゴシック" pitchFamily="-107" charset="-128"/>
              <a:cs typeface="Arial" panose="020B0604020202020204" pitchFamily="34" charset="0"/>
            </a:endParaRPr>
          </a:p>
          <a:p>
            <a:pPr algn="just" defTabSz="4387850" fontAlgn="base">
              <a:spcBef>
                <a:spcPct val="0"/>
              </a:spcBef>
              <a:spcAft>
                <a:spcPct val="0"/>
              </a:spcAft>
            </a:pPr>
            <a:endParaRPr lang="en-US" sz="3000" b="1" dirty="0">
              <a:solidFill>
                <a:srgbClr val="000000"/>
              </a:solidFill>
              <a:latin typeface="Arial"/>
              <a:ea typeface="ＭＳ Ｐゴシック" pitchFamily="-107" charset="-128"/>
              <a:cs typeface="Arial"/>
            </a:endParaRPr>
          </a:p>
          <a:p>
            <a:pPr algn="just" defTabSz="4387850" fontAlgn="base">
              <a:spcBef>
                <a:spcPct val="0"/>
              </a:spcBef>
              <a:spcAft>
                <a:spcPct val="0"/>
              </a:spcAft>
            </a:pPr>
            <a:r>
              <a:rPr lang="en-US" sz="3000" dirty="0">
                <a:solidFill>
                  <a:prstClr val="black"/>
                </a:solidFill>
                <a:latin typeface="Arial" pitchFamily="34" charset="0"/>
                <a:ea typeface="ＭＳ Ｐゴシック" pitchFamily="-107" charset="-128"/>
                <a:cs typeface="Arial" panose="020B0604020202020204" pitchFamily="34" charset="0"/>
              </a:rPr>
              <a:t>Closed-ended scales assessed various dimensions of satisfaction (with tasks, with communication, voice), role ambiguity, commitment, and </a:t>
            </a:r>
            <a:r>
              <a:rPr lang="en-US" sz="3000" dirty="0" smtClean="0">
                <a:solidFill>
                  <a:prstClr val="black"/>
                </a:solidFill>
                <a:latin typeface="Arial" pitchFamily="34" charset="0"/>
                <a:ea typeface="ＭＳ Ｐゴシック" pitchFamily="-107" charset="-128"/>
                <a:cs typeface="Arial" panose="020B0604020202020204" pitchFamily="34" charset="0"/>
              </a:rPr>
              <a:t>burnout</a:t>
            </a:r>
            <a:r>
              <a:rPr lang="en-US" sz="3000" dirty="0">
                <a:solidFill>
                  <a:prstClr val="black"/>
                </a:solidFill>
                <a:latin typeface="Arial" pitchFamily="34" charset="0"/>
                <a:ea typeface="ＭＳ Ｐゴシック" pitchFamily="-107" charset="-128"/>
                <a:cs typeface="Arial" panose="020B0604020202020204" pitchFamily="34" charset="0"/>
              </a:rPr>
              <a:t>.</a:t>
            </a:r>
            <a:endParaRPr lang="en-US" sz="3000" dirty="0">
              <a:solidFill>
                <a:srgbClr val="000000"/>
              </a:solidFill>
              <a:latin typeface="Times Roman" charset="0"/>
              <a:ea typeface="ＭＳ Ｐゴシック" pitchFamily="-107" charset="-128"/>
              <a:cs typeface="Times New Roman"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087" y="762000"/>
            <a:ext cx="7970450" cy="4843155"/>
          </a:xfrm>
          <a:prstGeom prst="rect">
            <a:avLst/>
          </a:prstGeom>
        </p:spPr>
      </p:pic>
      <p:pic>
        <p:nvPicPr>
          <p:cNvPr id="8" name="Picture 7"/>
          <p:cNvPicPr>
            <a:picLocks noChangeAspect="1"/>
          </p:cNvPicPr>
          <p:nvPr/>
        </p:nvPicPr>
        <p:blipFill>
          <a:blip r:embed="rId4"/>
          <a:stretch>
            <a:fillRect/>
          </a:stretch>
        </p:blipFill>
        <p:spPr>
          <a:xfrm>
            <a:off x="37029228" y="370117"/>
            <a:ext cx="5849857" cy="5235038"/>
          </a:xfrm>
          <a:prstGeom prst="rect">
            <a:avLst/>
          </a:prstGeom>
          <a:noFill/>
        </p:spPr>
      </p:pic>
      <p:sp>
        <p:nvSpPr>
          <p:cNvPr id="9" name="TextBox 8"/>
          <p:cNvSpPr txBox="1"/>
          <p:nvPr/>
        </p:nvSpPr>
        <p:spPr>
          <a:xfrm>
            <a:off x="0" y="30109886"/>
            <a:ext cx="43891200" cy="2808514"/>
          </a:xfrm>
          <a:prstGeom prst="rect">
            <a:avLst/>
          </a:prstGeom>
          <a:solidFill>
            <a:srgbClr val="C60C0C"/>
          </a:solidFill>
        </p:spPr>
        <p:txBody>
          <a:bodyPr wrap="square" rtlCol="0">
            <a:spAutoFit/>
          </a:bodyPr>
          <a:lstStyle/>
          <a:p>
            <a:endParaRPr lang="en-US" dirty="0"/>
          </a:p>
        </p:txBody>
      </p:sp>
      <p:sp>
        <p:nvSpPr>
          <p:cNvPr id="11" name="TextBox 10"/>
          <p:cNvSpPr txBox="1"/>
          <p:nvPr/>
        </p:nvSpPr>
        <p:spPr>
          <a:xfrm>
            <a:off x="15056008" y="6275714"/>
            <a:ext cx="15424629" cy="2739211"/>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4400" b="1" dirty="0" smtClean="0">
                <a:solidFill>
                  <a:srgbClr val="FF0000"/>
                </a:solidFill>
                <a:effectLst>
                  <a:outerShdw blurRad="38100" dist="38100" dir="2700000" algn="tl">
                    <a:srgbClr val="C0C0C0"/>
                  </a:outerShdw>
                </a:effectLst>
                <a:cs typeface="Times New Roman" pitchFamily="18" charset="0"/>
              </a:rPr>
              <a:t>Results</a:t>
            </a:r>
            <a:endParaRPr lang="en-US" sz="3200" b="1" dirty="0">
              <a:solidFill>
                <a:srgbClr val="FF0000"/>
              </a:solidFill>
              <a:effectLst>
                <a:outerShdw blurRad="38100" dist="38100" dir="2700000" algn="tl">
                  <a:srgbClr val="C0C0C0"/>
                </a:outerShdw>
              </a:effectLst>
              <a:cs typeface="Times New Roman" pitchFamily="18" charset="0"/>
            </a:endParaRPr>
          </a:p>
          <a:p>
            <a:r>
              <a:rPr lang="en-US" sz="3200" b="1" u="sng" dirty="0" smtClean="0">
                <a:solidFill>
                  <a:schemeClr val="tx1"/>
                </a:solidFill>
                <a:latin typeface="Arial"/>
                <a:cs typeface="Arial"/>
              </a:rPr>
              <a:t>Table 1</a:t>
            </a:r>
          </a:p>
          <a:p>
            <a:endParaRPr lang="en-US" sz="3200" dirty="0" smtClean="0">
              <a:latin typeface="Arial"/>
              <a:cs typeface="Arial"/>
            </a:endParaRPr>
          </a:p>
          <a:p>
            <a:r>
              <a:rPr lang="en-US" sz="3000" i="1" dirty="0" smtClean="0">
                <a:latin typeface="Arial"/>
                <a:cs typeface="Arial"/>
              </a:rPr>
              <a:t>Group </a:t>
            </a:r>
            <a:r>
              <a:rPr lang="en-US" sz="3000" i="1" dirty="0">
                <a:latin typeface="Arial"/>
                <a:cs typeface="Arial"/>
              </a:rPr>
              <a:t>Comparisons between Responders and Non-Responders to both ‘Strengths’ and ‘Weaknesses’ of the Program Open-Ended Questions for </a:t>
            </a:r>
            <a:r>
              <a:rPr lang="en-US" sz="3000" b="1" i="1" dirty="0" smtClean="0">
                <a:latin typeface="Arial"/>
                <a:cs typeface="Arial"/>
              </a:rPr>
              <a:t>Sample 1.</a:t>
            </a:r>
            <a:endParaRPr lang="en-US" sz="3000" b="1" dirty="0">
              <a:solidFill>
                <a:srgbClr val="000000"/>
              </a:solidFill>
              <a:latin typeface="Times Roman" charset="0"/>
              <a:ea typeface="ＭＳ Ｐゴシック" pitchFamily="-107" charset="-128"/>
              <a:cs typeface="Times New Roman"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92861319"/>
              </p:ext>
            </p:extLst>
          </p:nvPr>
        </p:nvGraphicFramePr>
        <p:xfrm>
          <a:off x="15039837" y="9016912"/>
          <a:ext cx="15458681" cy="9564134"/>
        </p:xfrm>
        <a:graphic>
          <a:graphicData uri="http://schemas.openxmlformats.org/drawingml/2006/table">
            <a:tbl>
              <a:tblPr/>
              <a:tblGrid>
                <a:gridCol w="3062310"/>
                <a:gridCol w="3420957"/>
                <a:gridCol w="3347388"/>
                <a:gridCol w="2648483"/>
                <a:gridCol w="2979543"/>
              </a:tblGrid>
              <a:tr h="2187709">
                <a:tc>
                  <a:txBody>
                    <a:bodyPr/>
                    <a:lstStyle/>
                    <a:p>
                      <a:pPr algn="l" fontAlgn="ctr"/>
                      <a:r>
                        <a:rPr lang="en-US" sz="2900" b="1" i="0" u="none" strike="noStrike" dirty="0">
                          <a:solidFill>
                            <a:schemeClr val="tx1"/>
                          </a:solidFill>
                          <a:effectLst/>
                          <a:latin typeface="+mn-lt"/>
                        </a:rPr>
                        <a:t>Sample 1 (Animal Shelter volunteers, N=248)</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2900" b="0" i="0" u="none" strike="noStrike" dirty="0">
                          <a:solidFill>
                            <a:schemeClr val="tx1"/>
                          </a:solidFill>
                          <a:effectLst/>
                          <a:latin typeface="+mn-lt"/>
                        </a:rPr>
                        <a:t>Mean (</a:t>
                      </a:r>
                      <a:r>
                        <a:rPr lang="en-US" sz="2900" b="0" i="1" u="none" strike="noStrike" dirty="0">
                          <a:solidFill>
                            <a:schemeClr val="tx1"/>
                          </a:solidFill>
                          <a:effectLst/>
                          <a:latin typeface="+mn-lt"/>
                        </a:rPr>
                        <a:t>SD</a:t>
                      </a:r>
                      <a:r>
                        <a:rPr lang="en-US" sz="2900" b="0" i="0" u="none" strike="noStrike" dirty="0">
                          <a:solidFill>
                            <a:schemeClr val="tx1"/>
                          </a:solidFill>
                          <a:effectLst/>
                          <a:latin typeface="+mn-lt"/>
                        </a:rPr>
                        <a:t>) for Responders to ‘Strengths’ of the Program Question (n=189)</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2900" b="0" i="0" u="none" strike="noStrike" dirty="0">
                          <a:solidFill>
                            <a:schemeClr val="tx1"/>
                          </a:solidFill>
                          <a:effectLst/>
                          <a:latin typeface="+mn-lt"/>
                        </a:rPr>
                        <a:t>Mean (</a:t>
                      </a:r>
                      <a:r>
                        <a:rPr lang="en-US" sz="2900" b="0" i="1" u="none" strike="noStrike" dirty="0">
                          <a:solidFill>
                            <a:schemeClr val="tx1"/>
                          </a:solidFill>
                          <a:effectLst/>
                          <a:latin typeface="+mn-lt"/>
                        </a:rPr>
                        <a:t>SD</a:t>
                      </a:r>
                      <a:r>
                        <a:rPr lang="en-US" sz="2900" b="0" i="0" u="none" strike="noStrike" dirty="0">
                          <a:solidFill>
                            <a:schemeClr val="tx1"/>
                          </a:solidFill>
                          <a:effectLst/>
                          <a:latin typeface="+mn-lt"/>
                        </a:rPr>
                        <a:t>) for Non-Responders to ‘Strengths’ of the Program Question (n=59)</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1" u="none" strike="noStrike" dirty="0" smtClean="0">
                          <a:solidFill>
                            <a:schemeClr val="tx1"/>
                          </a:solidFill>
                          <a:effectLst/>
                          <a:latin typeface="+mn-lt"/>
                        </a:rPr>
                        <a:t>t</a:t>
                      </a:r>
                      <a:endParaRPr lang="en-US" sz="2900" b="0" i="1" u="none" strike="noStrike" dirty="0">
                        <a:solidFill>
                          <a:schemeClr val="tx1"/>
                        </a:solidFill>
                        <a:effectLst/>
                        <a:latin typeface="+mn-lt"/>
                      </a:endParaRP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dirty="0">
                          <a:solidFill>
                            <a:schemeClr val="tx1"/>
                          </a:solidFill>
                          <a:effectLst/>
                          <a:latin typeface="+mn-lt"/>
                        </a:rPr>
                        <a:t>Effect size (d)</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61038">
                <a:tc>
                  <a:txBody>
                    <a:bodyPr/>
                    <a:lstStyle/>
                    <a:p>
                      <a:pPr algn="l" fontAlgn="ctr"/>
                      <a:r>
                        <a:rPr lang="en-US" sz="2900" b="0" i="0" u="none" strike="noStrike">
                          <a:solidFill>
                            <a:schemeClr val="tx1"/>
                          </a:solidFill>
                          <a:effectLst/>
                          <a:latin typeface="+mn-lt"/>
                        </a:rPr>
                        <a:t>Perceptions of Voice</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dirty="0">
                          <a:solidFill>
                            <a:schemeClr val="tx1"/>
                          </a:solidFill>
                          <a:effectLst/>
                          <a:latin typeface="+mn-lt"/>
                        </a:rPr>
                        <a:t>3.54 (.88)</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dirty="0">
                          <a:solidFill>
                            <a:schemeClr val="tx1"/>
                          </a:solidFill>
                          <a:effectLst/>
                          <a:latin typeface="+mn-lt"/>
                        </a:rPr>
                        <a:t>3.26 (.90)</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dirty="0">
                          <a:solidFill>
                            <a:schemeClr val="tx1"/>
                          </a:solidFill>
                          <a:effectLst/>
                          <a:latin typeface="+mn-lt"/>
                        </a:rPr>
                        <a:t>-</a:t>
                      </a:r>
                      <a:r>
                        <a:rPr lang="en-US" sz="2900" b="0" i="0" u="none" strike="noStrike" dirty="0" smtClean="0">
                          <a:solidFill>
                            <a:schemeClr val="tx1"/>
                          </a:solidFill>
                          <a:effectLst/>
                          <a:latin typeface="+mn-lt"/>
                        </a:rPr>
                        <a:t>2.12*</a:t>
                      </a:r>
                      <a:endParaRPr lang="en-US" sz="2900" b="0" i="0" u="none" strike="noStrike" dirty="0">
                        <a:solidFill>
                          <a:schemeClr val="tx1"/>
                        </a:solidFill>
                        <a:effectLst/>
                        <a:latin typeface="+mn-lt"/>
                      </a:endParaRP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dirty="0">
                          <a:solidFill>
                            <a:schemeClr val="tx1"/>
                          </a:solidFill>
                          <a:effectLst/>
                          <a:latin typeface="+mn-lt"/>
                        </a:rPr>
                        <a:t>0.32</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80191">
                <a:tc>
                  <a:txBody>
                    <a:bodyPr/>
                    <a:lstStyle/>
                    <a:p>
                      <a:pPr algn="l" fontAlgn="ctr"/>
                      <a:r>
                        <a:rPr lang="en-US" sz="2900" b="0" i="0" u="none" strike="noStrike">
                          <a:solidFill>
                            <a:schemeClr val="tx1"/>
                          </a:solidFill>
                          <a:effectLst/>
                          <a:latin typeface="+mn-lt"/>
                        </a:rPr>
                        <a:t>Satisfaction with Work</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dirty="0">
                          <a:solidFill>
                            <a:schemeClr val="tx1"/>
                          </a:solidFill>
                          <a:effectLst/>
                          <a:latin typeface="+mn-lt"/>
                        </a:rPr>
                        <a:t>4.62 (.55)</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dirty="0">
                          <a:solidFill>
                            <a:schemeClr val="tx1"/>
                          </a:solidFill>
                          <a:effectLst/>
                          <a:latin typeface="+mn-lt"/>
                        </a:rPr>
                        <a:t>4.39 (.78)</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dirty="0">
                          <a:solidFill>
                            <a:schemeClr val="tx1"/>
                          </a:solidFill>
                          <a:effectLst/>
                          <a:latin typeface="+mn-lt"/>
                        </a:rPr>
                        <a:t>-</a:t>
                      </a:r>
                      <a:r>
                        <a:rPr lang="en-US" sz="2900" b="0" i="0" u="none" strike="noStrike" dirty="0" smtClean="0">
                          <a:solidFill>
                            <a:schemeClr val="tx1"/>
                          </a:solidFill>
                          <a:effectLst/>
                          <a:latin typeface="+mn-lt"/>
                        </a:rPr>
                        <a:t>2.51*</a:t>
                      </a:r>
                      <a:endParaRPr lang="en-US" sz="2900" b="0" i="0" u="none" strike="noStrike" dirty="0">
                        <a:solidFill>
                          <a:schemeClr val="tx1"/>
                        </a:solidFill>
                        <a:effectLst/>
                        <a:latin typeface="+mn-lt"/>
                      </a:endParaRP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dirty="0">
                          <a:solidFill>
                            <a:schemeClr val="tx1"/>
                          </a:solidFill>
                          <a:effectLst/>
                          <a:latin typeface="+mn-lt"/>
                        </a:rPr>
                        <a:t>0.38</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4352">
                <a:tc>
                  <a:txBody>
                    <a:bodyPr/>
                    <a:lstStyle/>
                    <a:p>
                      <a:pPr algn="l" fontAlgn="ctr"/>
                      <a:r>
                        <a:rPr lang="en-US" sz="2900" b="0" i="0" u="none" strike="noStrike">
                          <a:solidFill>
                            <a:schemeClr val="tx1"/>
                          </a:solidFill>
                          <a:effectLst/>
                          <a:latin typeface="+mn-lt"/>
                        </a:rPr>
                        <a:t> </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en-US" sz="2900" b="0" i="0" u="none" strike="noStrike">
                          <a:solidFill>
                            <a:schemeClr val="tx1"/>
                          </a:solidFill>
                          <a:effectLst/>
                          <a:latin typeface="+mn-lt"/>
                        </a:rPr>
                        <a:t> </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en-US" sz="2900" b="0" i="0" u="none" strike="noStrike">
                          <a:solidFill>
                            <a:schemeClr val="tx1"/>
                          </a:solidFill>
                          <a:effectLst/>
                          <a:latin typeface="+mn-lt"/>
                        </a:rPr>
                        <a:t> </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en-US" sz="2900" b="0" i="0" u="none" strike="noStrike" dirty="0">
                          <a:solidFill>
                            <a:schemeClr val="tx1"/>
                          </a:solidFill>
                          <a:effectLst/>
                          <a:latin typeface="+mn-lt"/>
                        </a:rPr>
                        <a:t> </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en-US" sz="2900" b="0" i="0" u="none" strike="noStrike" dirty="0">
                          <a:solidFill>
                            <a:schemeClr val="tx1"/>
                          </a:solidFill>
                          <a:effectLst/>
                          <a:latin typeface="+mn-lt"/>
                        </a:rPr>
                        <a:t> </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r>
              <a:tr h="2187709">
                <a:tc>
                  <a:txBody>
                    <a:bodyPr/>
                    <a:lstStyle/>
                    <a:p>
                      <a:pPr algn="l" fontAlgn="ctr"/>
                      <a:r>
                        <a:rPr lang="en-US" sz="2900" b="0" i="0" u="none" strike="noStrike" dirty="0">
                          <a:solidFill>
                            <a:schemeClr val="tx1"/>
                          </a:solidFill>
                          <a:effectLst/>
                          <a:latin typeface="+mn-lt"/>
                        </a:rPr>
                        <a:t> </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2900" b="0" i="0" u="none" strike="noStrike" dirty="0">
                          <a:solidFill>
                            <a:schemeClr val="tx1"/>
                          </a:solidFill>
                          <a:effectLst/>
                          <a:latin typeface="+mn-lt"/>
                        </a:rPr>
                        <a:t>Mean (</a:t>
                      </a:r>
                      <a:r>
                        <a:rPr lang="en-US" sz="2900" b="0" i="1" u="none" strike="noStrike" dirty="0">
                          <a:solidFill>
                            <a:schemeClr val="tx1"/>
                          </a:solidFill>
                          <a:effectLst/>
                          <a:latin typeface="+mn-lt"/>
                        </a:rPr>
                        <a:t>SD</a:t>
                      </a:r>
                      <a:r>
                        <a:rPr lang="en-US" sz="2900" b="0" i="0" u="none" strike="noStrike" dirty="0">
                          <a:solidFill>
                            <a:schemeClr val="tx1"/>
                          </a:solidFill>
                          <a:effectLst/>
                          <a:latin typeface="+mn-lt"/>
                        </a:rPr>
                        <a:t>) for Responders to ‘Weaknesses’ of the Program Question (n=157)</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2900" b="0" i="0" u="none" strike="noStrike" dirty="0">
                          <a:solidFill>
                            <a:schemeClr val="tx1"/>
                          </a:solidFill>
                          <a:effectLst/>
                          <a:latin typeface="+mn-lt"/>
                        </a:rPr>
                        <a:t>Mean (</a:t>
                      </a:r>
                      <a:r>
                        <a:rPr lang="en-US" sz="2900" b="0" i="1" u="none" strike="noStrike" dirty="0">
                          <a:solidFill>
                            <a:schemeClr val="tx1"/>
                          </a:solidFill>
                          <a:effectLst/>
                          <a:latin typeface="+mn-lt"/>
                        </a:rPr>
                        <a:t>SD</a:t>
                      </a:r>
                      <a:r>
                        <a:rPr lang="en-US" sz="2900" b="0" i="0" u="none" strike="noStrike" dirty="0">
                          <a:solidFill>
                            <a:schemeClr val="tx1"/>
                          </a:solidFill>
                          <a:effectLst/>
                          <a:latin typeface="+mn-lt"/>
                        </a:rPr>
                        <a:t>) for Non-Responders to ‘Weaknesses’ of the Program Question (n=91)</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1" u="none" strike="noStrike" dirty="0" smtClean="0">
                          <a:solidFill>
                            <a:schemeClr val="tx1"/>
                          </a:solidFill>
                          <a:effectLst/>
                          <a:latin typeface="+mn-lt"/>
                        </a:rPr>
                        <a:t>t</a:t>
                      </a:r>
                      <a:endParaRPr lang="en-US" sz="2900" b="0" i="1" u="none" strike="noStrike" dirty="0">
                        <a:solidFill>
                          <a:schemeClr val="tx1"/>
                        </a:solidFill>
                        <a:effectLst/>
                        <a:latin typeface="+mn-lt"/>
                      </a:endParaRP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dirty="0">
                          <a:solidFill>
                            <a:schemeClr val="tx1"/>
                          </a:solidFill>
                          <a:effectLst/>
                          <a:latin typeface="+mn-lt"/>
                        </a:rPr>
                        <a:t>Effect size (d)</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61038">
                <a:tc>
                  <a:txBody>
                    <a:bodyPr/>
                    <a:lstStyle/>
                    <a:p>
                      <a:pPr algn="l" fontAlgn="ctr"/>
                      <a:r>
                        <a:rPr lang="en-US" sz="2900" b="0" i="0" u="none" strike="noStrike">
                          <a:solidFill>
                            <a:schemeClr val="tx1"/>
                          </a:solidFill>
                          <a:effectLst/>
                          <a:latin typeface="+mn-lt"/>
                        </a:rPr>
                        <a:t>Perceptions of Voice</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a:solidFill>
                            <a:schemeClr val="tx1"/>
                          </a:solidFill>
                          <a:effectLst/>
                          <a:latin typeface="+mn-lt"/>
                        </a:rPr>
                        <a:t>3.32 (.83)</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a:solidFill>
                            <a:schemeClr val="tx1"/>
                          </a:solidFill>
                          <a:effectLst/>
                          <a:latin typeface="+mn-lt"/>
                        </a:rPr>
                        <a:t>3.73 (.92)</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dirty="0" smtClean="0">
                          <a:solidFill>
                            <a:schemeClr val="tx1"/>
                          </a:solidFill>
                          <a:effectLst/>
                          <a:latin typeface="+mn-lt"/>
                        </a:rPr>
                        <a:t>3.53***</a:t>
                      </a:r>
                      <a:endParaRPr lang="en-US" sz="2900" b="0" i="0" u="none" strike="noStrike" dirty="0">
                        <a:solidFill>
                          <a:schemeClr val="tx1"/>
                        </a:solidFill>
                        <a:effectLst/>
                        <a:latin typeface="+mn-lt"/>
                      </a:endParaRP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dirty="0">
                          <a:solidFill>
                            <a:schemeClr val="tx1"/>
                          </a:solidFill>
                          <a:effectLst/>
                          <a:latin typeface="+mn-lt"/>
                        </a:rPr>
                        <a:t>-0.48</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80191">
                <a:tc>
                  <a:txBody>
                    <a:bodyPr/>
                    <a:lstStyle/>
                    <a:p>
                      <a:pPr algn="l" fontAlgn="ctr"/>
                      <a:r>
                        <a:rPr lang="en-US" sz="2900" b="0" i="0" u="none" strike="noStrike">
                          <a:solidFill>
                            <a:schemeClr val="tx1"/>
                          </a:solidFill>
                          <a:effectLst/>
                          <a:latin typeface="+mn-lt"/>
                        </a:rPr>
                        <a:t>Satisfaction with Communication</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a:solidFill>
                            <a:schemeClr val="tx1"/>
                          </a:solidFill>
                          <a:effectLst/>
                          <a:latin typeface="+mn-lt"/>
                        </a:rPr>
                        <a:t>3.97 (.64)</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a:solidFill>
                            <a:schemeClr val="tx1"/>
                          </a:solidFill>
                          <a:effectLst/>
                          <a:latin typeface="+mn-lt"/>
                        </a:rPr>
                        <a:t>4.28 (.75)</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dirty="0" smtClean="0">
                          <a:solidFill>
                            <a:schemeClr val="tx1"/>
                          </a:solidFill>
                          <a:effectLst/>
                          <a:latin typeface="+mn-lt"/>
                        </a:rPr>
                        <a:t>3.54***</a:t>
                      </a:r>
                      <a:endParaRPr lang="en-US" sz="2900" b="0" i="0" u="none" strike="noStrike" dirty="0">
                        <a:solidFill>
                          <a:schemeClr val="tx1"/>
                        </a:solidFill>
                        <a:effectLst/>
                        <a:latin typeface="+mn-lt"/>
                      </a:endParaRP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dirty="0">
                          <a:solidFill>
                            <a:schemeClr val="tx1"/>
                          </a:solidFill>
                          <a:effectLst/>
                          <a:latin typeface="+mn-lt"/>
                        </a:rPr>
                        <a:t>-0.46</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45054">
                <a:tc>
                  <a:txBody>
                    <a:bodyPr/>
                    <a:lstStyle/>
                    <a:p>
                      <a:pPr algn="l" fontAlgn="ctr"/>
                      <a:r>
                        <a:rPr lang="en-US" sz="2900" b="0" i="0" u="none" strike="noStrike">
                          <a:solidFill>
                            <a:schemeClr val="tx1"/>
                          </a:solidFill>
                          <a:effectLst/>
                          <a:latin typeface="+mn-lt"/>
                        </a:rPr>
                        <a:t>Role Ambiguity</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dirty="0">
                          <a:solidFill>
                            <a:schemeClr val="tx1"/>
                          </a:solidFill>
                          <a:effectLst/>
                          <a:latin typeface="+mn-lt"/>
                        </a:rPr>
                        <a:t>1.88 (.82)</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dirty="0">
                          <a:solidFill>
                            <a:schemeClr val="tx1"/>
                          </a:solidFill>
                          <a:effectLst/>
                          <a:latin typeface="+mn-lt"/>
                        </a:rPr>
                        <a:t>1.62 (.72)</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dirty="0">
                          <a:solidFill>
                            <a:schemeClr val="tx1"/>
                          </a:solidFill>
                          <a:effectLst/>
                          <a:latin typeface="+mn-lt"/>
                        </a:rPr>
                        <a:t>-</a:t>
                      </a:r>
                      <a:r>
                        <a:rPr lang="en-US" sz="2900" b="0" i="0" u="none" strike="noStrike" dirty="0" smtClean="0">
                          <a:solidFill>
                            <a:schemeClr val="tx1"/>
                          </a:solidFill>
                          <a:effectLst/>
                          <a:latin typeface="+mn-lt"/>
                        </a:rPr>
                        <a:t>2.53*</a:t>
                      </a:r>
                      <a:endParaRPr lang="en-US" sz="2900" b="0" i="0" u="none" strike="noStrike" dirty="0">
                        <a:solidFill>
                          <a:schemeClr val="tx1"/>
                        </a:solidFill>
                        <a:effectLst/>
                        <a:latin typeface="+mn-lt"/>
                      </a:endParaRP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dirty="0">
                          <a:solidFill>
                            <a:schemeClr val="tx1"/>
                          </a:solidFill>
                          <a:effectLst/>
                          <a:latin typeface="+mn-lt"/>
                        </a:rPr>
                        <a:t>0.33</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5044">
                <a:tc>
                  <a:txBody>
                    <a:bodyPr/>
                    <a:lstStyle/>
                    <a:p>
                      <a:pPr algn="l" fontAlgn="ctr"/>
                      <a:r>
                        <a:rPr lang="en-US" sz="2900" b="0" i="0" u="none" strike="noStrike" dirty="0">
                          <a:solidFill>
                            <a:schemeClr val="tx1"/>
                          </a:solidFill>
                          <a:effectLst/>
                          <a:latin typeface="+mn-lt"/>
                        </a:rPr>
                        <a:t>Burnout</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dirty="0">
                          <a:solidFill>
                            <a:schemeClr val="tx1"/>
                          </a:solidFill>
                          <a:effectLst/>
                          <a:latin typeface="+mn-lt"/>
                        </a:rPr>
                        <a:t>1.69 (.67)</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a:solidFill>
                            <a:schemeClr val="tx1"/>
                          </a:solidFill>
                          <a:effectLst/>
                          <a:latin typeface="+mn-lt"/>
                        </a:rPr>
                        <a:t>1.46 (.62)</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dirty="0">
                          <a:solidFill>
                            <a:schemeClr val="tx1"/>
                          </a:solidFill>
                          <a:effectLst/>
                          <a:latin typeface="+mn-lt"/>
                        </a:rPr>
                        <a:t>-</a:t>
                      </a:r>
                      <a:r>
                        <a:rPr lang="en-US" sz="2900" b="0" i="0" u="none" strike="noStrike" dirty="0" smtClean="0">
                          <a:solidFill>
                            <a:schemeClr val="tx1"/>
                          </a:solidFill>
                          <a:effectLst/>
                          <a:latin typeface="+mn-lt"/>
                        </a:rPr>
                        <a:t>2.53*</a:t>
                      </a:r>
                      <a:endParaRPr lang="en-US" sz="2900" b="0" i="0" u="none" strike="noStrike" dirty="0">
                        <a:solidFill>
                          <a:schemeClr val="tx1"/>
                        </a:solidFill>
                        <a:effectLst/>
                        <a:latin typeface="+mn-lt"/>
                      </a:endParaRP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dirty="0">
                          <a:solidFill>
                            <a:schemeClr val="tx1"/>
                          </a:solidFill>
                          <a:effectLst/>
                          <a:latin typeface="+mn-lt"/>
                        </a:rPr>
                        <a:t>0.35</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4" name="TextBox 13"/>
          <p:cNvSpPr txBox="1"/>
          <p:nvPr/>
        </p:nvSpPr>
        <p:spPr>
          <a:xfrm>
            <a:off x="15011277" y="18611308"/>
            <a:ext cx="15435105" cy="3046988"/>
          </a:xfrm>
          <a:prstGeom prst="rect">
            <a:avLst/>
          </a:prstGeom>
          <a:solidFill>
            <a:schemeClr val="bg1"/>
          </a:solidFill>
        </p:spPr>
        <p:txBody>
          <a:bodyPr wrap="square" rtlCol="0">
            <a:spAutoFit/>
          </a:bodyPr>
          <a:lstStyle/>
          <a:p>
            <a:r>
              <a:rPr lang="en-US" sz="3000" dirty="0" smtClean="0"/>
              <a:t>*</a:t>
            </a:r>
            <a:r>
              <a:rPr lang="en-US" sz="3000" i="1" dirty="0" smtClean="0"/>
              <a:t>p</a:t>
            </a:r>
            <a:r>
              <a:rPr lang="en-US" sz="3000" dirty="0" smtClean="0"/>
              <a:t> </a:t>
            </a:r>
            <a:r>
              <a:rPr lang="en-US" sz="3000" dirty="0"/>
              <a:t>&lt; .05 **</a:t>
            </a:r>
            <a:r>
              <a:rPr lang="en-US" sz="3000" i="1" dirty="0"/>
              <a:t>p</a:t>
            </a:r>
            <a:r>
              <a:rPr lang="en-US" sz="3000" dirty="0"/>
              <a:t> &lt;.01 ***</a:t>
            </a:r>
            <a:r>
              <a:rPr lang="en-US" sz="3000" i="1" dirty="0"/>
              <a:t>p</a:t>
            </a:r>
            <a:r>
              <a:rPr lang="en-US" sz="3000" dirty="0"/>
              <a:t> &lt;.</a:t>
            </a:r>
            <a:r>
              <a:rPr lang="en-US" sz="3000" dirty="0" smtClean="0"/>
              <a:t>001</a:t>
            </a:r>
          </a:p>
          <a:p>
            <a:endParaRPr lang="en-US" sz="3200" b="1" dirty="0" smtClean="0">
              <a:latin typeface="Arial"/>
              <a:cs typeface="Arial"/>
            </a:endParaRPr>
          </a:p>
          <a:p>
            <a:r>
              <a:rPr lang="en-US" sz="3200" b="1" u="sng" dirty="0" smtClean="0">
                <a:latin typeface="Arial"/>
                <a:cs typeface="Arial"/>
              </a:rPr>
              <a:t>Table 2</a:t>
            </a:r>
          </a:p>
          <a:p>
            <a:endParaRPr lang="en-US" sz="3000" b="1" i="1" dirty="0" smtClean="0">
              <a:latin typeface="Arial"/>
              <a:cs typeface="Arial"/>
            </a:endParaRPr>
          </a:p>
          <a:p>
            <a:r>
              <a:rPr lang="en-US" sz="3000" i="1" dirty="0" smtClean="0">
                <a:latin typeface="Arial"/>
                <a:cs typeface="Arial"/>
              </a:rPr>
              <a:t>Group Comparisons between Responders and Non-Responders to both ‘Strengths’ and ‘Weaknesses’ of the Program Open-Ended Questions for </a:t>
            </a:r>
            <a:r>
              <a:rPr lang="en-US" sz="3000" b="1" i="1" dirty="0" smtClean="0">
                <a:latin typeface="Arial"/>
                <a:cs typeface="Arial"/>
              </a:rPr>
              <a:t>Sample 2</a:t>
            </a:r>
            <a:r>
              <a:rPr lang="en-US" sz="3200" b="1" i="1" dirty="0" smtClean="0">
                <a:latin typeface="Arial"/>
                <a:cs typeface="Arial"/>
              </a:rPr>
              <a:t>.</a:t>
            </a:r>
            <a:endParaRPr lang="en-US" sz="3200" b="1" dirty="0"/>
          </a:p>
        </p:txBody>
      </p:sp>
      <p:sp>
        <p:nvSpPr>
          <p:cNvPr id="15" name="TextBox 14"/>
          <p:cNvSpPr txBox="1"/>
          <p:nvPr/>
        </p:nvSpPr>
        <p:spPr>
          <a:xfrm>
            <a:off x="15041081" y="29139685"/>
            <a:ext cx="15456059" cy="553998"/>
          </a:xfrm>
          <a:prstGeom prst="rect">
            <a:avLst/>
          </a:prstGeom>
          <a:solidFill>
            <a:schemeClr val="bg1"/>
          </a:solidFill>
        </p:spPr>
        <p:txBody>
          <a:bodyPr wrap="square" rtlCol="0">
            <a:spAutoFit/>
          </a:bodyPr>
          <a:lstStyle/>
          <a:p>
            <a:r>
              <a:rPr lang="en-US" sz="3000" dirty="0"/>
              <a:t>*</a:t>
            </a:r>
            <a:r>
              <a:rPr lang="en-US" sz="3000" i="1" dirty="0"/>
              <a:t>p</a:t>
            </a:r>
            <a:r>
              <a:rPr lang="en-US" sz="3000" dirty="0"/>
              <a:t> &lt; .05 **</a:t>
            </a:r>
            <a:r>
              <a:rPr lang="en-US" sz="3000" i="1" dirty="0"/>
              <a:t>p</a:t>
            </a:r>
            <a:r>
              <a:rPr lang="en-US" sz="3000" dirty="0"/>
              <a:t> &lt;.01 ***</a:t>
            </a:r>
            <a:r>
              <a:rPr lang="en-US" sz="3000" i="1" dirty="0"/>
              <a:t>p</a:t>
            </a:r>
            <a:r>
              <a:rPr lang="en-US" sz="3000" dirty="0"/>
              <a:t> &lt;.</a:t>
            </a:r>
            <a:r>
              <a:rPr lang="en-US" sz="3000" dirty="0" smtClean="0"/>
              <a:t>001</a:t>
            </a:r>
            <a:endParaRPr lang="en-US" sz="3000" dirty="0"/>
          </a:p>
        </p:txBody>
      </p:sp>
      <p:pic>
        <p:nvPicPr>
          <p:cNvPr id="10" name="Picture 9"/>
          <p:cNvPicPr>
            <a:picLocks noChangeAspect="1"/>
          </p:cNvPicPr>
          <p:nvPr/>
        </p:nvPicPr>
        <p:blipFill rotWithShape="1">
          <a:blip r:embed="rId5">
            <a:extLst>
              <a:ext uri="{BEBA8EAE-BF5A-486C-A8C5-ECC9F3942E4B}">
                <a14:imgProps xmlns:a14="http://schemas.microsoft.com/office/drawing/2010/main">
                  <a14:imgLayer r:embed="rId6">
                    <a14:imgEffect>
                      <a14:sharpenSoften amount="-26000"/>
                    </a14:imgEffect>
                    <a14:imgEffect>
                      <a14:brightnessContrast bright="-3000" contrast="20000"/>
                    </a14:imgEffect>
                  </a14:imgLayer>
                </a14:imgProps>
              </a:ext>
              <a:ext uri="{28A0092B-C50C-407E-A947-70E740481C1C}">
                <a14:useLocalDpi xmlns:a14="http://schemas.microsoft.com/office/drawing/2010/main" val="0"/>
              </a:ext>
            </a:extLst>
          </a:blip>
          <a:srcRect l="448" t="2157" r="13222" b="4481"/>
          <a:stretch/>
        </p:blipFill>
        <p:spPr>
          <a:xfrm>
            <a:off x="32043648" y="21658296"/>
            <a:ext cx="10235005" cy="6641212"/>
          </a:xfrm>
          <a:prstGeom prst="rect">
            <a:avLst/>
          </a:prstGeom>
          <a:ln>
            <a:noFill/>
          </a:ln>
          <a:effectLst>
            <a:outerShdw blurRad="292100" dist="139700" dir="2700000" algn="tl" rotWithShape="0">
              <a:srgbClr val="333333">
                <a:alpha val="65000"/>
              </a:srgbClr>
            </a:outerShdw>
          </a:effectLst>
        </p:spPr>
      </p:pic>
      <p:graphicFrame>
        <p:nvGraphicFramePr>
          <p:cNvPr id="13" name="Table 12"/>
          <p:cNvGraphicFramePr>
            <a:graphicFrameLocks noGrp="1"/>
          </p:cNvGraphicFramePr>
          <p:nvPr>
            <p:extLst>
              <p:ext uri="{D42A27DB-BD31-4B8C-83A1-F6EECF244321}">
                <p14:modId xmlns:p14="http://schemas.microsoft.com/office/powerpoint/2010/main" val="3070562602"/>
              </p:ext>
            </p:extLst>
          </p:nvPr>
        </p:nvGraphicFramePr>
        <p:xfrm>
          <a:off x="15070947" y="21669081"/>
          <a:ext cx="15393174" cy="7425391"/>
        </p:xfrm>
        <a:graphic>
          <a:graphicData uri="http://schemas.openxmlformats.org/drawingml/2006/table">
            <a:tbl>
              <a:tblPr/>
              <a:tblGrid>
                <a:gridCol w="3062309"/>
                <a:gridCol w="3420956"/>
                <a:gridCol w="3347388"/>
                <a:gridCol w="2648483"/>
                <a:gridCol w="2914038"/>
              </a:tblGrid>
              <a:tr h="2382503">
                <a:tc>
                  <a:txBody>
                    <a:bodyPr/>
                    <a:lstStyle/>
                    <a:p>
                      <a:pPr algn="l" fontAlgn="ctr"/>
                      <a:r>
                        <a:rPr lang="en-US" sz="2900" b="1" i="0" u="none" strike="noStrike" dirty="0">
                          <a:solidFill>
                            <a:schemeClr val="tx1"/>
                          </a:solidFill>
                          <a:effectLst/>
                          <a:latin typeface="Calibri"/>
                        </a:rPr>
                        <a:t>Sample 2 </a:t>
                      </a:r>
                      <a:r>
                        <a:rPr lang="en-US" sz="2900" b="1" i="0" u="none" strike="noStrike" dirty="0" smtClean="0">
                          <a:solidFill>
                            <a:schemeClr val="tx1"/>
                          </a:solidFill>
                          <a:effectLst/>
                          <a:latin typeface="Calibri"/>
                        </a:rPr>
                        <a:t>(Midwest</a:t>
                      </a:r>
                      <a:r>
                        <a:rPr lang="en-US" sz="2900" b="1" i="0" u="none" strike="noStrike" baseline="0" dirty="0" smtClean="0">
                          <a:solidFill>
                            <a:schemeClr val="tx1"/>
                          </a:solidFill>
                          <a:effectLst/>
                          <a:latin typeface="Calibri"/>
                        </a:rPr>
                        <a:t> hospital</a:t>
                      </a:r>
                      <a:r>
                        <a:rPr lang="en-US" sz="2900" b="1" i="0" u="none" strike="noStrike" dirty="0" smtClean="0">
                          <a:solidFill>
                            <a:schemeClr val="tx1"/>
                          </a:solidFill>
                          <a:effectLst/>
                          <a:latin typeface="Calibri"/>
                        </a:rPr>
                        <a:t> </a:t>
                      </a:r>
                      <a:r>
                        <a:rPr lang="en-US" sz="2900" b="1" i="0" u="none" strike="noStrike" dirty="0">
                          <a:solidFill>
                            <a:schemeClr val="tx1"/>
                          </a:solidFill>
                          <a:effectLst/>
                          <a:latin typeface="Calibri"/>
                        </a:rPr>
                        <a:t>volunteers, N=139)</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2900" b="0" i="0" u="none" strike="noStrike" dirty="0">
                          <a:solidFill>
                            <a:schemeClr val="tx1"/>
                          </a:solidFill>
                          <a:effectLst/>
                          <a:latin typeface="Calibri"/>
                        </a:rPr>
                        <a:t>Mean (</a:t>
                      </a:r>
                      <a:r>
                        <a:rPr lang="en-US" sz="2900" b="0" i="1" u="none" strike="noStrike" dirty="0">
                          <a:solidFill>
                            <a:schemeClr val="tx1"/>
                          </a:solidFill>
                          <a:effectLst/>
                          <a:latin typeface="Calibri"/>
                        </a:rPr>
                        <a:t>SD</a:t>
                      </a:r>
                      <a:r>
                        <a:rPr lang="en-US" sz="2900" b="0" i="0" u="none" strike="noStrike" dirty="0">
                          <a:solidFill>
                            <a:schemeClr val="tx1"/>
                          </a:solidFill>
                          <a:effectLst/>
                          <a:latin typeface="Calibri"/>
                        </a:rPr>
                        <a:t>) for Responders to ‘Strengths’ of the Program Question (n=93)</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2900" b="0" i="0" u="none" strike="noStrike" dirty="0">
                          <a:solidFill>
                            <a:schemeClr val="tx1"/>
                          </a:solidFill>
                          <a:effectLst/>
                          <a:latin typeface="Calibri"/>
                        </a:rPr>
                        <a:t>Mean (</a:t>
                      </a:r>
                      <a:r>
                        <a:rPr lang="en-US" sz="2900" b="0" i="1" u="none" strike="noStrike" dirty="0">
                          <a:solidFill>
                            <a:schemeClr val="tx1"/>
                          </a:solidFill>
                          <a:effectLst/>
                          <a:latin typeface="Calibri"/>
                        </a:rPr>
                        <a:t>SD</a:t>
                      </a:r>
                      <a:r>
                        <a:rPr lang="en-US" sz="2900" b="0" i="0" u="none" strike="noStrike" dirty="0">
                          <a:solidFill>
                            <a:schemeClr val="tx1"/>
                          </a:solidFill>
                          <a:effectLst/>
                          <a:latin typeface="Calibri"/>
                        </a:rPr>
                        <a:t>) for Non-Responders to ‘Strengths’ of the Program Question (n=44)</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1" u="none" strike="noStrike" dirty="0" smtClean="0">
                          <a:solidFill>
                            <a:schemeClr val="tx1"/>
                          </a:solidFill>
                          <a:effectLst/>
                          <a:latin typeface="Calibri"/>
                        </a:rPr>
                        <a:t>t</a:t>
                      </a:r>
                      <a:endParaRPr lang="en-US" sz="2900" b="0" i="1" u="none" strike="noStrike" dirty="0">
                        <a:solidFill>
                          <a:schemeClr val="tx1"/>
                        </a:solidFill>
                        <a:effectLst/>
                        <a:latin typeface="Calibri"/>
                      </a:endParaRP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dirty="0">
                          <a:solidFill>
                            <a:schemeClr val="tx1"/>
                          </a:solidFill>
                          <a:effectLst/>
                          <a:latin typeface="Calibri"/>
                        </a:rPr>
                        <a:t>Effect size (d)</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58563">
                <a:tc>
                  <a:txBody>
                    <a:bodyPr/>
                    <a:lstStyle/>
                    <a:p>
                      <a:pPr algn="l" fontAlgn="ctr"/>
                      <a:r>
                        <a:rPr lang="en-US" sz="2900" b="0" i="0" u="none" strike="noStrike">
                          <a:solidFill>
                            <a:schemeClr val="tx1"/>
                          </a:solidFill>
                          <a:effectLst/>
                          <a:latin typeface="Calibri"/>
                        </a:rPr>
                        <a:t>Satisfaction with Work</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a:solidFill>
                            <a:schemeClr val="tx1"/>
                          </a:solidFill>
                          <a:effectLst/>
                          <a:latin typeface="Calibri"/>
                        </a:rPr>
                        <a:t>4.46  (.67)</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dirty="0">
                          <a:solidFill>
                            <a:schemeClr val="tx1"/>
                          </a:solidFill>
                          <a:effectLst/>
                          <a:latin typeface="Calibri"/>
                        </a:rPr>
                        <a:t>4.38 (.81)</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dirty="0" smtClean="0">
                          <a:solidFill>
                            <a:schemeClr val="tx1"/>
                          </a:solidFill>
                          <a:effectLst/>
                          <a:latin typeface="Calibri"/>
                        </a:rPr>
                        <a:t>1.99*</a:t>
                      </a:r>
                      <a:endParaRPr lang="en-US" sz="2900" b="0" i="0" u="none" strike="noStrike" dirty="0">
                        <a:solidFill>
                          <a:schemeClr val="tx1"/>
                        </a:solidFill>
                        <a:effectLst/>
                        <a:latin typeface="Calibri"/>
                      </a:endParaRP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dirty="0">
                          <a:solidFill>
                            <a:schemeClr val="tx1"/>
                          </a:solidFill>
                          <a:effectLst/>
                          <a:latin typeface="Calibri"/>
                        </a:rPr>
                        <a:t>0.11</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3918">
                <a:tc>
                  <a:txBody>
                    <a:bodyPr/>
                    <a:lstStyle/>
                    <a:p>
                      <a:pPr algn="l" fontAlgn="ctr"/>
                      <a:r>
                        <a:rPr lang="en-US" sz="2900" b="0" i="0" u="none" strike="noStrike">
                          <a:solidFill>
                            <a:schemeClr val="tx1"/>
                          </a:solidFill>
                          <a:effectLst/>
                          <a:latin typeface="Calibri"/>
                        </a:rPr>
                        <a:t> </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en-US" sz="2900" b="0" i="0" u="none" strike="noStrike">
                          <a:solidFill>
                            <a:schemeClr val="tx1"/>
                          </a:solidFill>
                          <a:effectLst/>
                          <a:latin typeface="Calibri"/>
                        </a:rPr>
                        <a:t> </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en-US" sz="2900" b="0" i="0" u="none" strike="noStrike">
                          <a:solidFill>
                            <a:schemeClr val="tx1"/>
                          </a:solidFill>
                          <a:effectLst/>
                          <a:latin typeface="Calibri"/>
                        </a:rPr>
                        <a:t> </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en-US" sz="2900" b="0" i="0" u="none" strike="noStrike" dirty="0">
                          <a:solidFill>
                            <a:schemeClr val="tx1"/>
                          </a:solidFill>
                          <a:effectLst/>
                          <a:latin typeface="Calibri"/>
                        </a:rPr>
                        <a:t> </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en-US" sz="2900" b="0" i="0" u="none" strike="noStrike" dirty="0">
                          <a:solidFill>
                            <a:schemeClr val="tx1"/>
                          </a:solidFill>
                          <a:effectLst/>
                          <a:latin typeface="Calibri"/>
                        </a:rPr>
                        <a:t> </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r>
              <a:tr h="2187709">
                <a:tc>
                  <a:txBody>
                    <a:bodyPr/>
                    <a:lstStyle/>
                    <a:p>
                      <a:pPr algn="l" fontAlgn="ctr"/>
                      <a:r>
                        <a:rPr lang="en-US" sz="2900" b="0" i="0" u="none" strike="noStrike" dirty="0">
                          <a:solidFill>
                            <a:schemeClr val="tx1"/>
                          </a:solidFill>
                          <a:effectLst/>
                          <a:latin typeface="Calibri"/>
                        </a:rPr>
                        <a:t> </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2900" b="0" i="0" u="none" strike="noStrike" dirty="0">
                          <a:solidFill>
                            <a:schemeClr val="tx1"/>
                          </a:solidFill>
                          <a:effectLst/>
                          <a:latin typeface="Calibri"/>
                        </a:rPr>
                        <a:t>Mean (</a:t>
                      </a:r>
                      <a:r>
                        <a:rPr lang="en-US" sz="2900" b="0" i="1" u="none" strike="noStrike" dirty="0">
                          <a:solidFill>
                            <a:schemeClr val="tx1"/>
                          </a:solidFill>
                          <a:effectLst/>
                          <a:latin typeface="Calibri"/>
                        </a:rPr>
                        <a:t>SD</a:t>
                      </a:r>
                      <a:r>
                        <a:rPr lang="en-US" sz="2900" b="0" i="0" u="none" strike="noStrike" dirty="0">
                          <a:solidFill>
                            <a:schemeClr val="tx1"/>
                          </a:solidFill>
                          <a:effectLst/>
                          <a:latin typeface="Calibri"/>
                        </a:rPr>
                        <a:t>) for Responders to ‘Weaknesses’ of the Program Question (n=66)</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2900" b="0" i="0" u="none" strike="noStrike" dirty="0">
                          <a:solidFill>
                            <a:schemeClr val="tx1"/>
                          </a:solidFill>
                          <a:effectLst/>
                          <a:latin typeface="Calibri"/>
                        </a:rPr>
                        <a:t>Mean (</a:t>
                      </a:r>
                      <a:r>
                        <a:rPr lang="en-US" sz="2900" b="0" i="1" u="none" strike="noStrike" dirty="0">
                          <a:solidFill>
                            <a:schemeClr val="tx1"/>
                          </a:solidFill>
                          <a:effectLst/>
                          <a:latin typeface="Calibri"/>
                        </a:rPr>
                        <a:t>SD</a:t>
                      </a:r>
                      <a:r>
                        <a:rPr lang="en-US" sz="2900" b="0" i="0" u="none" strike="noStrike" dirty="0">
                          <a:solidFill>
                            <a:schemeClr val="tx1"/>
                          </a:solidFill>
                          <a:effectLst/>
                          <a:latin typeface="Calibri"/>
                        </a:rPr>
                        <a:t>) for Non-Responders to ‘Weaknesses’ of the Program Question (n=73)</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1" u="none" strike="noStrike" dirty="0" smtClean="0">
                          <a:solidFill>
                            <a:schemeClr val="tx1"/>
                          </a:solidFill>
                          <a:effectLst/>
                          <a:latin typeface="Calibri"/>
                        </a:rPr>
                        <a:t>t</a:t>
                      </a:r>
                      <a:endParaRPr lang="en-US" sz="2900" b="0" i="1" u="none" strike="noStrike" dirty="0">
                        <a:solidFill>
                          <a:schemeClr val="tx1"/>
                        </a:solidFill>
                        <a:effectLst/>
                        <a:latin typeface="Calibri"/>
                      </a:endParaRP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dirty="0">
                          <a:solidFill>
                            <a:schemeClr val="tx1"/>
                          </a:solidFill>
                          <a:effectLst/>
                          <a:latin typeface="Calibri"/>
                        </a:rPr>
                        <a:t>Effect size (d)</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80191">
                <a:tc>
                  <a:txBody>
                    <a:bodyPr/>
                    <a:lstStyle/>
                    <a:p>
                      <a:pPr algn="l" fontAlgn="ctr"/>
                      <a:r>
                        <a:rPr lang="en-US" sz="2900" b="0" i="0" u="none" strike="noStrike">
                          <a:solidFill>
                            <a:schemeClr val="tx1"/>
                          </a:solidFill>
                          <a:effectLst/>
                          <a:latin typeface="Calibri"/>
                        </a:rPr>
                        <a:t>Satisfaction with Communication</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a:solidFill>
                            <a:schemeClr val="tx1"/>
                          </a:solidFill>
                          <a:effectLst/>
                          <a:latin typeface="Calibri"/>
                        </a:rPr>
                        <a:t>3.92 (.68)</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a:solidFill>
                            <a:schemeClr val="tx1"/>
                          </a:solidFill>
                          <a:effectLst/>
                          <a:latin typeface="Calibri"/>
                        </a:rPr>
                        <a:t>4.21 (.61)</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dirty="0" smtClean="0">
                          <a:solidFill>
                            <a:schemeClr val="tx1"/>
                          </a:solidFill>
                          <a:effectLst/>
                          <a:latin typeface="Calibri"/>
                        </a:rPr>
                        <a:t>2.67**</a:t>
                      </a:r>
                      <a:endParaRPr lang="en-US" sz="2900" b="0" i="0" u="none" strike="noStrike" dirty="0">
                        <a:solidFill>
                          <a:schemeClr val="tx1"/>
                        </a:solidFill>
                        <a:effectLst/>
                        <a:latin typeface="Calibri"/>
                      </a:endParaRP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dirty="0">
                          <a:solidFill>
                            <a:schemeClr val="tx1"/>
                          </a:solidFill>
                          <a:effectLst/>
                          <a:latin typeface="Calibri"/>
                        </a:rPr>
                        <a:t>-0.45</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9663">
                <a:tc>
                  <a:txBody>
                    <a:bodyPr/>
                    <a:lstStyle/>
                    <a:p>
                      <a:pPr algn="l" fontAlgn="ctr"/>
                      <a:r>
                        <a:rPr lang="en-US" sz="2900" b="0" i="0" u="none" strike="noStrike" dirty="0">
                          <a:solidFill>
                            <a:schemeClr val="tx1"/>
                          </a:solidFill>
                          <a:effectLst/>
                          <a:latin typeface="Calibri"/>
                        </a:rPr>
                        <a:t>Burnout</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dirty="0">
                          <a:solidFill>
                            <a:schemeClr val="tx1"/>
                          </a:solidFill>
                          <a:effectLst/>
                          <a:latin typeface="Calibri"/>
                        </a:rPr>
                        <a:t>1.43 (.60)</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dirty="0">
                          <a:solidFill>
                            <a:schemeClr val="tx1"/>
                          </a:solidFill>
                          <a:effectLst/>
                          <a:latin typeface="Calibri"/>
                        </a:rPr>
                        <a:t>1.26 (.35)</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dirty="0">
                          <a:solidFill>
                            <a:schemeClr val="tx1"/>
                          </a:solidFill>
                          <a:effectLst/>
                          <a:latin typeface="Calibri"/>
                        </a:rPr>
                        <a:t>-</a:t>
                      </a:r>
                      <a:r>
                        <a:rPr lang="en-US" sz="2900" b="0" i="0" u="none" strike="noStrike" dirty="0" smtClean="0">
                          <a:solidFill>
                            <a:schemeClr val="tx1"/>
                          </a:solidFill>
                          <a:effectLst/>
                          <a:latin typeface="Calibri"/>
                        </a:rPr>
                        <a:t>1.30**</a:t>
                      </a:r>
                      <a:endParaRPr lang="en-US" sz="2900" b="0" i="0" u="none" strike="noStrike" dirty="0">
                        <a:solidFill>
                          <a:schemeClr val="tx1"/>
                        </a:solidFill>
                        <a:effectLst/>
                        <a:latin typeface="Calibri"/>
                      </a:endParaRP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900" b="0" i="0" u="none" strike="noStrike" dirty="0">
                          <a:solidFill>
                            <a:schemeClr val="tx1"/>
                          </a:solidFill>
                          <a:effectLst/>
                          <a:latin typeface="Calibri"/>
                        </a:rPr>
                        <a:t>-1.22</a:t>
                      </a:r>
                    </a:p>
                  </a:txBody>
                  <a:tcPr marL="8512" marR="8512" marT="85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31635">
            <a:off x="40725665" y="31832478"/>
            <a:ext cx="797686" cy="767298"/>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304362">
            <a:off x="41818468" y="31420953"/>
            <a:ext cx="797686" cy="767298"/>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65103">
            <a:off x="42823583" y="30284915"/>
            <a:ext cx="797686" cy="767298"/>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714153">
            <a:off x="41621061" y="30331158"/>
            <a:ext cx="797686" cy="767298"/>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830238">
            <a:off x="435315" y="31939361"/>
            <a:ext cx="797686" cy="767298"/>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008061">
            <a:off x="174558" y="30331157"/>
            <a:ext cx="797686" cy="767298"/>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9220">
            <a:off x="967927" y="30936078"/>
            <a:ext cx="797686" cy="767298"/>
          </a:xfrm>
          <a:prstGeom prst="rect">
            <a:avLst/>
          </a:prstGeom>
        </p:spPr>
      </p:pic>
      <p:sp>
        <p:nvSpPr>
          <p:cNvPr id="26" name="Rectangle 25"/>
          <p:cNvSpPr/>
          <p:nvPr/>
        </p:nvSpPr>
        <p:spPr>
          <a:xfrm>
            <a:off x="26283906" y="30563780"/>
            <a:ext cx="7992889" cy="1815882"/>
          </a:xfrm>
          <a:prstGeom prst="rect">
            <a:avLst/>
          </a:prstGeom>
        </p:spPr>
        <p:txBody>
          <a:bodyPr wrap="square">
            <a:spAutoFit/>
          </a:bodyPr>
          <a:lstStyle/>
          <a:p>
            <a:pPr lvl="0" algn="just" defTabSz="4387850" fontAlgn="base">
              <a:spcBef>
                <a:spcPct val="0"/>
              </a:spcBef>
              <a:spcAft>
                <a:spcPct val="0"/>
              </a:spcAft>
            </a:pPr>
            <a:r>
              <a:rPr lang="en-US" sz="2800" dirty="0" err="1" smtClean="0">
                <a:solidFill>
                  <a:schemeClr val="bg1"/>
                </a:solidFill>
                <a:latin typeface="Arial"/>
                <a:ea typeface="ＭＳ Ｐゴシック" pitchFamily="-107" charset="-128"/>
                <a:cs typeface="Arial"/>
              </a:rPr>
              <a:t>Poncheri</a:t>
            </a:r>
            <a:r>
              <a:rPr lang="en-US" sz="2800" dirty="0">
                <a:solidFill>
                  <a:schemeClr val="bg1"/>
                </a:solidFill>
                <a:latin typeface="Arial"/>
                <a:ea typeface="ＭＳ Ｐゴシック" pitchFamily="-107" charset="-128"/>
                <a:cs typeface="Arial"/>
              </a:rPr>
              <a:t>, R.M, Lindberg, J.T, Thompson, L.F., &amp; Surface, E.A. (2008). A comment on employee negativity bias in open-ended responses. </a:t>
            </a:r>
            <a:r>
              <a:rPr lang="en-US" sz="2800" i="1" dirty="0">
                <a:solidFill>
                  <a:schemeClr val="bg1"/>
                </a:solidFill>
                <a:latin typeface="Arial"/>
                <a:ea typeface="ＭＳ Ｐゴシック" pitchFamily="-107" charset="-128"/>
                <a:cs typeface="Arial"/>
              </a:rPr>
              <a:t>Organizational Research Methods</a:t>
            </a:r>
            <a:r>
              <a:rPr lang="en-US" sz="2800" dirty="0">
                <a:solidFill>
                  <a:schemeClr val="bg1"/>
                </a:solidFill>
                <a:latin typeface="Arial"/>
                <a:ea typeface="ＭＳ Ｐゴシック" pitchFamily="-107" charset="-128"/>
                <a:cs typeface="Arial"/>
              </a:rPr>
              <a:t>, </a:t>
            </a:r>
            <a:r>
              <a:rPr lang="en-US" sz="2800" i="1" dirty="0">
                <a:solidFill>
                  <a:schemeClr val="bg1"/>
                </a:solidFill>
                <a:latin typeface="Arial"/>
                <a:ea typeface="ＭＳ Ｐゴシック" pitchFamily="-107" charset="-128"/>
                <a:cs typeface="Arial"/>
              </a:rPr>
              <a:t>11</a:t>
            </a:r>
            <a:r>
              <a:rPr lang="en-US" sz="2800" dirty="0">
                <a:solidFill>
                  <a:schemeClr val="bg1"/>
                </a:solidFill>
                <a:latin typeface="Arial"/>
                <a:ea typeface="ＭＳ Ｐゴシック" pitchFamily="-107" charset="-128"/>
                <a:cs typeface="Arial"/>
              </a:rPr>
              <a:t>, 614-630.</a:t>
            </a:r>
          </a:p>
        </p:txBody>
      </p:sp>
      <p:sp>
        <p:nvSpPr>
          <p:cNvPr id="27" name="Rectangle 26"/>
          <p:cNvSpPr/>
          <p:nvPr/>
        </p:nvSpPr>
        <p:spPr>
          <a:xfrm>
            <a:off x="11703633" y="30803186"/>
            <a:ext cx="7992889" cy="1384995"/>
          </a:xfrm>
          <a:prstGeom prst="rect">
            <a:avLst/>
          </a:prstGeom>
        </p:spPr>
        <p:txBody>
          <a:bodyPr wrap="square">
            <a:spAutoFit/>
          </a:bodyPr>
          <a:lstStyle/>
          <a:p>
            <a:pPr lvl="0" algn="just" defTabSz="4387850" fontAlgn="base">
              <a:spcBef>
                <a:spcPct val="0"/>
              </a:spcBef>
              <a:spcAft>
                <a:spcPct val="0"/>
              </a:spcAft>
            </a:pPr>
            <a:r>
              <a:rPr lang="en-US" sz="2800" dirty="0">
                <a:solidFill>
                  <a:prstClr val="white"/>
                </a:solidFill>
                <a:latin typeface="Arial"/>
                <a:ea typeface="ＭＳ Ｐゴシック" pitchFamily="-107" charset="-128"/>
                <a:cs typeface="Arial"/>
              </a:rPr>
              <a:t>Borg, I., &amp; </a:t>
            </a:r>
            <a:r>
              <a:rPr lang="en-US" sz="2800" dirty="0" err="1">
                <a:solidFill>
                  <a:prstClr val="white"/>
                </a:solidFill>
                <a:latin typeface="Arial"/>
                <a:ea typeface="ＭＳ Ｐゴシック" pitchFamily="-107" charset="-128"/>
                <a:cs typeface="Arial"/>
              </a:rPr>
              <a:t>Zuell</a:t>
            </a:r>
            <a:r>
              <a:rPr lang="en-US" sz="2800" dirty="0">
                <a:solidFill>
                  <a:prstClr val="white"/>
                </a:solidFill>
                <a:latin typeface="Arial"/>
                <a:ea typeface="ＭＳ Ｐゴシック" pitchFamily="-107" charset="-128"/>
                <a:cs typeface="Arial"/>
              </a:rPr>
              <a:t>, C. (2012). Write-in comments in   employee surveys. </a:t>
            </a:r>
            <a:r>
              <a:rPr lang="en-US" sz="2800" i="1" dirty="0">
                <a:solidFill>
                  <a:prstClr val="white"/>
                </a:solidFill>
                <a:latin typeface="Arial"/>
                <a:ea typeface="ＭＳ Ｐゴシック" pitchFamily="-107" charset="-128"/>
                <a:cs typeface="Arial"/>
              </a:rPr>
              <a:t>International Journal of   Manpower</a:t>
            </a:r>
            <a:r>
              <a:rPr lang="en-US" sz="2800" dirty="0">
                <a:solidFill>
                  <a:prstClr val="white"/>
                </a:solidFill>
                <a:latin typeface="Arial"/>
                <a:ea typeface="ＭＳ Ｐゴシック" pitchFamily="-107" charset="-128"/>
                <a:cs typeface="Arial"/>
              </a:rPr>
              <a:t>, </a:t>
            </a:r>
            <a:r>
              <a:rPr lang="en-US" sz="2800" i="1" dirty="0">
                <a:solidFill>
                  <a:prstClr val="white"/>
                </a:solidFill>
                <a:latin typeface="Arial"/>
                <a:ea typeface="ＭＳ Ｐゴシック" pitchFamily="-107" charset="-128"/>
                <a:cs typeface="Arial"/>
              </a:rPr>
              <a:t>33</a:t>
            </a:r>
            <a:r>
              <a:rPr lang="en-US" sz="2800" dirty="0">
                <a:solidFill>
                  <a:prstClr val="white"/>
                </a:solidFill>
                <a:latin typeface="Arial"/>
                <a:ea typeface="ＭＳ Ｐゴシック" pitchFamily="-107" charset="-128"/>
                <a:cs typeface="Arial"/>
              </a:rPr>
              <a:t>, 206-220.</a:t>
            </a:r>
          </a:p>
        </p:txBody>
      </p:sp>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9220">
            <a:off x="20431434" y="31046924"/>
            <a:ext cx="797686" cy="767298"/>
          </a:xfrm>
          <a:prstGeom prst="rect">
            <a:avLst/>
          </a:prstGeom>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202523">
            <a:off x="24908690" y="31032679"/>
            <a:ext cx="797686" cy="767298"/>
          </a:xfrm>
          <a:prstGeom prst="rect">
            <a:avLst/>
          </a:prstGeom>
        </p:spPr>
      </p:pic>
      <p:sp>
        <p:nvSpPr>
          <p:cNvPr id="30" name="TextBox 29"/>
          <p:cNvSpPr txBox="1"/>
          <p:nvPr/>
        </p:nvSpPr>
        <p:spPr>
          <a:xfrm>
            <a:off x="21693756" y="31087001"/>
            <a:ext cx="2701893" cy="769441"/>
          </a:xfrm>
          <a:prstGeom prst="rect">
            <a:avLst/>
          </a:prstGeom>
          <a:noFill/>
        </p:spPr>
        <p:txBody>
          <a:bodyPr wrap="none" rtlCol="0">
            <a:spAutoFit/>
          </a:bodyPr>
          <a:lstStyle/>
          <a:p>
            <a:r>
              <a:rPr lang="en-US" sz="4400" dirty="0" smtClean="0">
                <a:solidFill>
                  <a:schemeClr val="bg1"/>
                </a:solidFill>
              </a:rPr>
              <a:t>References</a:t>
            </a:r>
            <a:endParaRPr lang="en-US" sz="4400" dirty="0">
              <a:solidFill>
                <a:schemeClr val="bg1"/>
              </a:solidFill>
            </a:endParaRPr>
          </a:p>
        </p:txBody>
      </p:sp>
      <p:sp>
        <p:nvSpPr>
          <p:cNvPr id="31" name="Rectangle 30"/>
          <p:cNvSpPr/>
          <p:nvPr/>
        </p:nvSpPr>
        <p:spPr>
          <a:xfrm>
            <a:off x="12208718" y="720436"/>
            <a:ext cx="21671967" cy="2062103"/>
          </a:xfrm>
          <a:prstGeom prst="rect">
            <a:avLst/>
          </a:prstGeom>
        </p:spPr>
        <p:txBody>
          <a:bodyPr wrap="square">
            <a:spAutoFit/>
          </a:bodyPr>
          <a:lstStyle/>
          <a:p>
            <a:pPr lvl="0" algn="ctr" defTabSz="4387850" fontAlgn="base">
              <a:spcBef>
                <a:spcPct val="0"/>
              </a:spcBef>
              <a:spcAft>
                <a:spcPct val="0"/>
              </a:spcAft>
            </a:pPr>
            <a:r>
              <a:rPr lang="en-US" sz="6600" dirty="0">
                <a:solidFill>
                  <a:schemeClr val="bg1"/>
                </a:solidFill>
                <a:ea typeface="ＭＳ Ｐゴシック" pitchFamily="-107" charset="-128"/>
              </a:rPr>
              <a:t>Volunteers' Responses to Open-Ended Survey Questions: </a:t>
            </a:r>
            <a:r>
              <a:rPr lang="en-US" sz="6300" dirty="0">
                <a:solidFill>
                  <a:schemeClr val="bg1"/>
                </a:solidFill>
                <a:ea typeface="ＭＳ Ｐゴシック" pitchFamily="-107" charset="-128"/>
              </a:rPr>
              <a:t>Evidence of Negativity Bias?</a:t>
            </a:r>
          </a:p>
        </p:txBody>
      </p:sp>
      <p:sp>
        <p:nvSpPr>
          <p:cNvPr id="34" name="Text Box 23"/>
          <p:cNvSpPr txBox="1">
            <a:spLocks noChangeArrowheads="1"/>
          </p:cNvSpPr>
          <p:nvPr/>
        </p:nvSpPr>
        <p:spPr bwMode="auto">
          <a:xfrm>
            <a:off x="14340415" y="3056196"/>
            <a:ext cx="16776827" cy="2031325"/>
          </a:xfrm>
          <a:prstGeom prst="rect">
            <a:avLst/>
          </a:prstGeom>
          <a:noFill/>
          <a:ln w="9525">
            <a:noFill/>
            <a:miter lim="800000"/>
            <a:headEnd/>
            <a:tailEnd/>
          </a:ln>
        </p:spPr>
        <p:txBody>
          <a:bodyPr wrap="square">
            <a:spAutoFit/>
          </a:bodyPr>
          <a:lstStyle/>
          <a:p>
            <a:pPr algn="ctr"/>
            <a:r>
              <a:rPr lang="en-US" sz="3600" dirty="0">
                <a:solidFill>
                  <a:srgbClr val="FFFFFF"/>
                </a:solidFill>
                <a:latin typeface="Arial" panose="020B0604020202020204" pitchFamily="34" charset="0"/>
                <a:cs typeface="Arial" panose="020B0604020202020204" pitchFamily="34" charset="0"/>
              </a:rPr>
              <a:t>Kamila A. Gabka, Ashley S. McCarthy, Kimberly T. Schneider, Aaron Whitely, </a:t>
            </a:r>
            <a:r>
              <a:rPr lang="en-US" sz="3600" dirty="0" err="1" smtClean="0">
                <a:solidFill>
                  <a:srgbClr val="FFFFFF"/>
                </a:solidFill>
                <a:latin typeface="Arial" panose="020B0604020202020204" pitchFamily="34" charset="0"/>
                <a:cs typeface="Arial" panose="020B0604020202020204" pitchFamily="34" charset="0"/>
              </a:rPr>
              <a:t>Cassi</a:t>
            </a:r>
            <a:r>
              <a:rPr lang="en-US" sz="3600" dirty="0" smtClean="0">
                <a:solidFill>
                  <a:srgbClr val="FFFFFF"/>
                </a:solidFill>
                <a:latin typeface="Arial" panose="020B0604020202020204" pitchFamily="34" charset="0"/>
                <a:cs typeface="Arial" panose="020B0604020202020204" pitchFamily="34" charset="0"/>
              </a:rPr>
              <a:t> </a:t>
            </a:r>
            <a:r>
              <a:rPr lang="en-US" sz="3600" dirty="0">
                <a:solidFill>
                  <a:srgbClr val="FFFFFF"/>
                </a:solidFill>
                <a:latin typeface="Arial" panose="020B0604020202020204" pitchFamily="34" charset="0"/>
                <a:cs typeface="Arial" panose="020B0604020202020204" pitchFamily="34" charset="0"/>
              </a:rPr>
              <a:t>M. </a:t>
            </a:r>
            <a:r>
              <a:rPr lang="en-US" sz="3600" dirty="0" err="1">
                <a:solidFill>
                  <a:srgbClr val="FFFFFF"/>
                </a:solidFill>
                <a:latin typeface="Arial" panose="020B0604020202020204" pitchFamily="34" charset="0"/>
                <a:cs typeface="Arial" panose="020B0604020202020204" pitchFamily="34" charset="0"/>
              </a:rPr>
              <a:t>Heider</a:t>
            </a:r>
            <a:r>
              <a:rPr lang="en-US" sz="3600" dirty="0">
                <a:solidFill>
                  <a:srgbClr val="FFFFFF"/>
                </a:solidFill>
                <a:latin typeface="Arial" panose="020B0604020202020204" pitchFamily="34" charset="0"/>
                <a:cs typeface="Arial" panose="020B0604020202020204" pitchFamily="34" charset="0"/>
              </a:rPr>
              <a:t>, Jacqueline C. </a:t>
            </a:r>
            <a:r>
              <a:rPr lang="en-US" sz="3600" dirty="0" err="1">
                <a:solidFill>
                  <a:srgbClr val="FFFFFF"/>
                </a:solidFill>
                <a:latin typeface="Arial" panose="020B0604020202020204" pitchFamily="34" charset="0"/>
                <a:cs typeface="Arial" panose="020B0604020202020204" pitchFamily="34" charset="0"/>
              </a:rPr>
              <a:t>Masso</a:t>
            </a:r>
            <a:r>
              <a:rPr lang="en-US" sz="3600" dirty="0">
                <a:solidFill>
                  <a:srgbClr val="FFFFFF"/>
                </a:solidFill>
                <a:latin typeface="Arial" panose="020B0604020202020204" pitchFamily="34" charset="0"/>
                <a:cs typeface="Arial" panose="020B0604020202020204" pitchFamily="34" charset="0"/>
              </a:rPr>
              <a:t>, </a:t>
            </a:r>
            <a:r>
              <a:rPr lang="en-US" sz="3600" dirty="0" smtClean="0">
                <a:solidFill>
                  <a:srgbClr val="FFFFFF"/>
                </a:solidFill>
                <a:latin typeface="Arial" panose="020B0604020202020204" pitchFamily="34" charset="0"/>
                <a:cs typeface="Arial" panose="020B0604020202020204" pitchFamily="34" charset="0"/>
              </a:rPr>
              <a:t>Erin </a:t>
            </a:r>
            <a:r>
              <a:rPr lang="en-US" sz="3600" dirty="0">
                <a:solidFill>
                  <a:srgbClr val="FFFFFF"/>
                </a:solidFill>
                <a:latin typeface="Arial" panose="020B0604020202020204" pitchFamily="34" charset="0"/>
                <a:cs typeface="Arial" panose="020B0604020202020204" pitchFamily="34" charset="0"/>
              </a:rPr>
              <a:t>R. </a:t>
            </a:r>
            <a:r>
              <a:rPr lang="en-US" sz="3600" dirty="0" smtClean="0">
                <a:solidFill>
                  <a:srgbClr val="FFFFFF"/>
                </a:solidFill>
                <a:latin typeface="Arial" panose="020B0604020202020204" pitchFamily="34" charset="0"/>
                <a:cs typeface="Arial" panose="020B0604020202020204" pitchFamily="34" charset="0"/>
              </a:rPr>
              <a:t>White</a:t>
            </a:r>
            <a:r>
              <a:rPr lang="en-US" sz="3600" dirty="0" smtClean="0">
                <a:solidFill>
                  <a:srgbClr val="FFFFFF"/>
                </a:solidFill>
                <a:latin typeface="Arial" panose="020B0604020202020204" pitchFamily="34" charset="0"/>
                <a:cs typeface="Arial" panose="020B0604020202020204" pitchFamily="34" charset="0"/>
              </a:rPr>
              <a:t>, and </a:t>
            </a:r>
            <a:r>
              <a:rPr lang="en-US" sz="3600" dirty="0" smtClean="0">
                <a:solidFill>
                  <a:srgbClr val="FFFFFF"/>
                </a:solidFill>
                <a:latin typeface="Arial" panose="020B0604020202020204" pitchFamily="34" charset="0"/>
                <a:cs typeface="Arial" panose="020B0604020202020204" pitchFamily="34" charset="0"/>
              </a:rPr>
              <a:t>Taylor Weismann</a:t>
            </a:r>
            <a:endParaRPr lang="en-US" sz="3600" dirty="0">
              <a:solidFill>
                <a:srgbClr val="FFFFFF"/>
              </a:solidFill>
              <a:latin typeface="Arial" panose="020B0604020202020204" pitchFamily="34" charset="0"/>
              <a:cs typeface="Arial" panose="020B0604020202020204" pitchFamily="34" charset="0"/>
            </a:endParaRPr>
          </a:p>
          <a:p>
            <a:pPr algn="ctr">
              <a:spcBef>
                <a:spcPct val="50000"/>
              </a:spcBef>
            </a:pPr>
            <a:r>
              <a:rPr lang="en-US" sz="3600" dirty="0" smtClean="0">
                <a:solidFill>
                  <a:schemeClr val="bg1"/>
                </a:solidFill>
                <a:latin typeface="Arial" panose="020B0604020202020204" pitchFamily="34" charset="0"/>
                <a:cs typeface="Arial" panose="020B0604020202020204" pitchFamily="34" charset="0"/>
              </a:rPr>
              <a:t> Illinois State University</a:t>
            </a:r>
            <a:endParaRPr lang="en-US" sz="3600" dirty="0">
              <a:solidFill>
                <a:schemeClr val="bg1"/>
              </a:solidFill>
              <a:latin typeface="Arial" panose="020B0604020202020204" pitchFamily="34" charset="0"/>
              <a:cs typeface="Arial" panose="020B0604020202020204" pitchFamily="34" charset="0"/>
            </a:endParaRPr>
          </a:p>
        </p:txBody>
      </p:sp>
      <p:sp>
        <p:nvSpPr>
          <p:cNvPr id="35" name="Rounded Rectangular Callout 34"/>
          <p:cNvSpPr/>
          <p:nvPr/>
        </p:nvSpPr>
        <p:spPr>
          <a:xfrm>
            <a:off x="8819536" y="26004191"/>
            <a:ext cx="5344251" cy="3451531"/>
          </a:xfrm>
          <a:prstGeom prst="wedgeRoundRect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900" dirty="0" smtClean="0"/>
              <a:t>Example </a:t>
            </a:r>
            <a:r>
              <a:rPr lang="en-US" sz="2900" dirty="0" smtClean="0"/>
              <a:t>of </a:t>
            </a:r>
            <a:r>
              <a:rPr lang="en-US" sz="2900" i="1" dirty="0" smtClean="0"/>
              <a:t>Weakness</a:t>
            </a:r>
            <a:r>
              <a:rPr lang="en-US" sz="2900" dirty="0" smtClean="0"/>
              <a:t> </a:t>
            </a:r>
            <a:r>
              <a:rPr lang="en-US" sz="2900" dirty="0" smtClean="0"/>
              <a:t>Comment:</a:t>
            </a:r>
          </a:p>
          <a:p>
            <a:pPr algn="ctr"/>
            <a:endParaRPr lang="en-US" sz="1400" dirty="0"/>
          </a:p>
          <a:p>
            <a:pPr algn="ctr"/>
            <a:r>
              <a:rPr lang="en-US" sz="2900" dirty="0" smtClean="0"/>
              <a:t>“The </a:t>
            </a:r>
            <a:r>
              <a:rPr lang="en-US" sz="2900" dirty="0" smtClean="0"/>
              <a:t>volunteer office is disorganized and loses records required for volunteering qualification</a:t>
            </a:r>
            <a:r>
              <a:rPr lang="en-US" sz="2900" dirty="0" smtClean="0"/>
              <a:t>.”</a:t>
            </a:r>
            <a:endParaRPr lang="en-US" sz="2900" dirty="0"/>
          </a:p>
        </p:txBody>
      </p:sp>
      <p:sp>
        <p:nvSpPr>
          <p:cNvPr id="36" name="Oval Callout 35"/>
          <p:cNvSpPr/>
          <p:nvPr/>
        </p:nvSpPr>
        <p:spPr>
          <a:xfrm flipH="1">
            <a:off x="862022" y="26004192"/>
            <a:ext cx="6943033" cy="3451531"/>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900" dirty="0" smtClean="0"/>
          </a:p>
          <a:p>
            <a:pPr algn="ctr"/>
            <a:r>
              <a:rPr lang="en-US" sz="2900" dirty="0" smtClean="0"/>
              <a:t>Example </a:t>
            </a:r>
            <a:r>
              <a:rPr lang="en-US" sz="2900" dirty="0" smtClean="0"/>
              <a:t>of</a:t>
            </a:r>
            <a:r>
              <a:rPr lang="en-US" sz="2900" dirty="0" smtClean="0"/>
              <a:t> </a:t>
            </a:r>
            <a:r>
              <a:rPr lang="en-US" sz="2900" i="1" dirty="0" smtClean="0"/>
              <a:t>Strength</a:t>
            </a:r>
            <a:r>
              <a:rPr lang="en-US" sz="2900" dirty="0" smtClean="0"/>
              <a:t> </a:t>
            </a:r>
            <a:r>
              <a:rPr lang="en-US" sz="2900" dirty="0" smtClean="0"/>
              <a:t>Comment:</a:t>
            </a:r>
          </a:p>
          <a:p>
            <a:pPr algn="ctr"/>
            <a:endParaRPr lang="en-US" sz="1200" dirty="0" smtClean="0"/>
          </a:p>
          <a:p>
            <a:pPr algn="ctr"/>
            <a:r>
              <a:rPr lang="en-US" sz="2900" dirty="0" smtClean="0"/>
              <a:t>“The </a:t>
            </a:r>
            <a:r>
              <a:rPr lang="en-US" sz="2900" dirty="0" smtClean="0"/>
              <a:t>volunteer coordinators and staff members take the time to </a:t>
            </a:r>
            <a:r>
              <a:rPr lang="en-US" sz="2900" dirty="0" smtClean="0"/>
              <a:t>‘catch </a:t>
            </a:r>
            <a:r>
              <a:rPr lang="en-US" sz="2900" dirty="0" smtClean="0"/>
              <a:t>people doing good </a:t>
            </a:r>
            <a:r>
              <a:rPr lang="en-US" sz="2900" dirty="0" smtClean="0"/>
              <a:t>work’ </a:t>
            </a:r>
            <a:r>
              <a:rPr lang="en-US" sz="2900" dirty="0" smtClean="0"/>
              <a:t>and praise volunteers weekly</a:t>
            </a:r>
            <a:r>
              <a:rPr lang="en-US" sz="2900" dirty="0" smtClean="0"/>
              <a:t>.”</a:t>
            </a:r>
            <a:endParaRPr lang="en-US" sz="2900" dirty="0"/>
          </a:p>
        </p:txBody>
      </p:sp>
    </p:spTree>
    <p:extLst>
      <p:ext uri="{BB962C8B-B14F-4D97-AF65-F5344CB8AC3E}">
        <p14:creationId xmlns:p14="http://schemas.microsoft.com/office/powerpoint/2010/main" val="16635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95c273cc-9201-4c1e-8c9f-fe8c80cbe9de">XY5HK7YVDQWF-700-9</_dlc_DocId>
    <_dlc_DocIdUrl xmlns="95c273cc-9201-4c1e-8c9f-fe8c80cbe9de">
      <Url>https://faculty.sharepoint.illinoisstate.edu/ktschne/_layouts/DocIdRedir.aspx?ID=XY5HK7YVDQWF-700-9</Url>
      <Description>XY5HK7YVDQWF-700-9</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0DB67F240759734BB0DD0858430D3AB3" ma:contentTypeVersion="1" ma:contentTypeDescription="Create a new document." ma:contentTypeScope="" ma:versionID="35fc059af3cd493189da9500e5836db5">
  <xsd:schema xmlns:xsd="http://www.w3.org/2001/XMLSchema" xmlns:xs="http://www.w3.org/2001/XMLSchema" xmlns:p="http://schemas.microsoft.com/office/2006/metadata/properties" xmlns:ns1="http://schemas.microsoft.com/sharepoint/v3" xmlns:ns2="95c273cc-9201-4c1e-8c9f-fe8c80cbe9de" targetNamespace="http://schemas.microsoft.com/office/2006/metadata/properties" ma:root="true" ma:fieldsID="3d5a32756865940de2755d150ba87df5" ns1:_="" ns2:_="">
    <xsd:import namespace="http://schemas.microsoft.com/sharepoint/v3"/>
    <xsd:import namespace="95c273cc-9201-4c1e-8c9f-fe8c80cbe9d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c273cc-9201-4c1e-8c9f-fe8c80cbe9d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FFB8A0-0B7A-4CAE-8CD3-D26B43CF5F33}"/>
</file>

<file path=customXml/itemProps2.xml><?xml version="1.0" encoding="utf-8"?>
<ds:datastoreItem xmlns:ds="http://schemas.openxmlformats.org/officeDocument/2006/customXml" ds:itemID="{2E29708F-C2F5-456B-B3F4-2161765358A5}"/>
</file>

<file path=customXml/itemProps3.xml><?xml version="1.0" encoding="utf-8"?>
<ds:datastoreItem xmlns:ds="http://schemas.openxmlformats.org/officeDocument/2006/customXml" ds:itemID="{EB4E48D5-0773-46BB-874E-C4C1B0F5EBFC}"/>
</file>

<file path=customXml/itemProps4.xml><?xml version="1.0" encoding="utf-8"?>
<ds:datastoreItem xmlns:ds="http://schemas.openxmlformats.org/officeDocument/2006/customXml" ds:itemID="{2AB8EF76-397B-401B-A678-7AA2286CCF29}"/>
</file>

<file path=docProps/app.xml><?xml version="1.0" encoding="utf-8"?>
<Properties xmlns="http://schemas.openxmlformats.org/officeDocument/2006/extended-properties" xmlns:vt="http://schemas.openxmlformats.org/officeDocument/2006/docPropsVTypes">
  <Template/>
  <TotalTime>245</TotalTime>
  <Words>925</Words>
  <Application>Microsoft Office PowerPoint</Application>
  <PresentationFormat>Custom</PresentationFormat>
  <Paragraphs>136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McCarthy</dc:creator>
  <cp:lastModifiedBy>Schneider, Kimberly</cp:lastModifiedBy>
  <cp:revision>32</cp:revision>
  <dcterms:created xsi:type="dcterms:W3CDTF">2014-04-01T16:13:39Z</dcterms:created>
  <dcterms:modified xsi:type="dcterms:W3CDTF">2014-04-03T19:39:33Z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0x0101000DB67F240759734BB0DD0858430D3AB3</vt:lpwstr>
  </property>
  <property fmtid="{D5CDD505-2E9C-101B-9397-08002B2CF9AE}" pid="3" name="_dlc_DocIdItemGuid">
    <vt:lpwstr>e4cf7989-5d29-412d-b10a-ae5ef134d2c8</vt:lpwstr>
  </property>
</Properties>
</file>