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2416"/>
    <a:srgbClr val="9E1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906" y="261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142D95-C61A-4DA7-B771-749EF6518439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41DA9-64C5-4E38-ACE2-B2051FDE3D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6D087-7295-4654-BE44-0A5606426582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B60C-BFB8-4BA1-996F-5AEFDD39F4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3C75F-D228-478A-A568-3CA1B3900F34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3E1D4-6316-49A2-89D1-CFDF97D0A3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F69F6-C161-411E-BD4E-0F6CC3062D17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5E6F-61E2-4BAF-9656-7AFA044ABB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EDC49-0464-4EB6-9CE3-C09EDC4FCCA7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492A-AE78-4D90-8806-83837AAC8A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7EFF6-24B8-4F8F-9F49-75C8F49C0EE7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4BDB-F56B-4FC3-B647-A6E9028442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6FA32-929D-44C0-81B9-5A65CABDAB11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151D6-A159-4EB4-9E19-9C0A5057B7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A745D-717C-44F1-AA5A-62C08CB7ED7F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4A66-3FF1-4C95-97CE-ABEB4E5765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051B9-89EC-4316-B052-608DE42114CB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E771E-D242-456C-B4AF-81D4CBBF98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B10F7-4D01-4D8F-B76C-7B47339AED8A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41014-2509-47E6-B01E-FFDDB2B189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2BE47-6B4C-40E1-88DA-90483823B469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2A8C-167F-4B07-8F9F-62A9256116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5DE1CEA-6A5F-4E18-85D0-612210F4798D}" type="datetime1">
              <a:rPr lang="en-US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B33545-A304-474E-B04A-20C32E92405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-107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schaufel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5544800" y="3200400"/>
            <a:ext cx="1196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Nicholas Strong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Illinois State University</a:t>
            </a:r>
          </a:p>
        </p:txBody>
      </p:sp>
      <p:pic>
        <p:nvPicPr>
          <p:cNvPr id="13317" name="Picture 7" descr="is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59"/>
          <p:cNvPicPr>
            <a:picLocks noChangeAspect="1" noChangeArrowheads="1"/>
          </p:cNvPicPr>
          <p:nvPr/>
        </p:nvPicPr>
        <p:blipFill>
          <a:blip r:embed="rId3" cstate="print"/>
          <a:srcRect l="6000" t="4616" r="3999" b="3076"/>
          <a:stretch>
            <a:fillRect/>
          </a:stretch>
        </p:blipFill>
        <p:spPr bwMode="auto">
          <a:xfrm>
            <a:off x="37871400" y="0"/>
            <a:ext cx="487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24841200" y="15621000"/>
            <a:ext cx="1841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486400"/>
            <a:ext cx="9067800" cy="237295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Problem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Roman" charset="0"/>
              <a:cs typeface="Times New Roman" pitchFamily="18" charset="0"/>
            </a:endParaRPr>
          </a:p>
          <a:p>
            <a:r>
              <a:rPr lang="en-US" sz="3200" dirty="0"/>
              <a:t>Most of the literature on adolescent work focuses on the experience in relation to adolescents’ academic outcomes (for a review, see Zimmer-</a:t>
            </a:r>
            <a:r>
              <a:rPr lang="en-US" sz="3200" dirty="0" err="1"/>
              <a:t>Gembeck</a:t>
            </a:r>
            <a:r>
              <a:rPr lang="en-US" sz="3200" dirty="0"/>
              <a:t> &amp; Mortimer, 2006).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Adolescent </a:t>
            </a:r>
            <a:r>
              <a:rPr lang="en-US" sz="3200" dirty="0"/>
              <a:t>work experiences may also undermine engagement in work (e.g., Mortimer &amp; Staff, 2004; </a:t>
            </a:r>
            <a:r>
              <a:rPr lang="en-US" sz="3200" dirty="0" err="1"/>
              <a:t>Schaufeli</a:t>
            </a:r>
            <a:r>
              <a:rPr lang="en-US" sz="3200" dirty="0"/>
              <a:t> &amp; Bakker, 2003) and </a:t>
            </a:r>
            <a:r>
              <a:rPr lang="en-US" sz="3200" dirty="0" smtClean="0"/>
              <a:t>school and influence </a:t>
            </a:r>
            <a:r>
              <a:rPr lang="en-US" sz="3200" dirty="0"/>
              <a:t>adolescents’ work satisfaction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Although </a:t>
            </a:r>
            <a:r>
              <a:rPr lang="en-US" sz="3200" dirty="0"/>
              <a:t>developmental psychologists theorize that part-time work is a context in which adolescents develop their self-concept and work ethic (Hill, 1983), Industrial/Organizational psychologists added little to the discussion of what is known about potential moderators of job satisfaction and engagement in young </a:t>
            </a:r>
            <a:r>
              <a:rPr lang="en-US" sz="3200" dirty="0" smtClean="0"/>
              <a:t>employees</a:t>
            </a:r>
            <a:r>
              <a:rPr lang="en-US" sz="3200" dirty="0"/>
              <a:t>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This </a:t>
            </a:r>
            <a:r>
              <a:rPr lang="en-US" sz="3200" dirty="0"/>
              <a:t>study attempted to bridge this gap in the work literature for adolescent part-time employees. </a:t>
            </a:r>
            <a:endParaRPr lang="en-US" sz="3200" dirty="0" smtClean="0"/>
          </a:p>
          <a:p>
            <a:endParaRPr lang="en-US" sz="2800" dirty="0"/>
          </a:p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Hypotheses</a:t>
            </a:r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We examined adolescents’ work and school engagement, job satisfaction, and reasons for working.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It </a:t>
            </a:r>
            <a:r>
              <a:rPr lang="en-US" sz="3200" dirty="0">
                <a:latin typeface="Arial"/>
                <a:cs typeface="Arial"/>
              </a:rPr>
              <a:t>was hypothesized that reasons for working would </a:t>
            </a:r>
            <a:r>
              <a:rPr lang="en-US" sz="3200" dirty="0" smtClean="0">
                <a:latin typeface="Arial"/>
                <a:cs typeface="Arial"/>
              </a:rPr>
              <a:t>predict: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-</a:t>
            </a:r>
            <a:r>
              <a:rPr lang="en-US" sz="3200" b="1" dirty="0" smtClean="0">
                <a:latin typeface="Arial"/>
                <a:cs typeface="Arial"/>
              </a:rPr>
              <a:t>work engagement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 -school engagement</a:t>
            </a:r>
          </a:p>
          <a:p>
            <a:endParaRPr lang="en-US" sz="3200" b="1" dirty="0" smtClean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-satisfaction </a:t>
            </a:r>
            <a:r>
              <a:rPr lang="en-US" sz="3200" b="1" dirty="0">
                <a:latin typeface="Arial"/>
                <a:cs typeface="Arial"/>
              </a:rPr>
              <a:t>with </a:t>
            </a:r>
            <a:r>
              <a:rPr lang="en-US" sz="3200" b="1" dirty="0" smtClean="0">
                <a:latin typeface="Arial"/>
                <a:cs typeface="Arial"/>
              </a:rPr>
              <a:t>work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-satisfaction with coworkers</a:t>
            </a:r>
          </a:p>
          <a:p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-satisfaction with supervision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2800" dirty="0"/>
              <a:t>	</a:t>
            </a:r>
          </a:p>
          <a:p>
            <a:r>
              <a:rPr lang="en-US" sz="2800" dirty="0">
                <a:latin typeface="Calibri" pitchFamily="34" charset="0"/>
                <a:cs typeface="Times New Roman" pitchFamily="18" charset="0"/>
              </a:rPr>
              <a:t> </a:t>
            </a:r>
          </a:p>
          <a:p>
            <a:pPr>
              <a:buFontTx/>
              <a:buChar char="•"/>
            </a:pPr>
            <a:endParaRPr lang="en-US" sz="2800" dirty="0">
              <a:solidFill>
                <a:srgbClr val="000000"/>
              </a:solidFill>
              <a:latin typeface="Times Roman" charset="0"/>
              <a:cs typeface="Times New Roman" pitchFamily="18" charset="0"/>
            </a:endParaRPr>
          </a:p>
          <a:p>
            <a:endParaRPr lang="en-US" sz="2800" dirty="0">
              <a:solidFill>
                <a:srgbClr val="000000"/>
              </a:solidFill>
              <a:latin typeface="Times Roman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20400" y="4495800"/>
            <a:ext cx="9982200" cy="2539156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pitchFamily="-107" charset="-128"/>
            </a:endParaRPr>
          </a:p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pitchFamily="-107" charset="-128"/>
              </a:rPr>
              <a:t>Method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pitchFamily="-107" charset="-128"/>
            </a:endParaRPr>
          </a:p>
          <a:p>
            <a:endParaRPr lang="en-US" sz="3200" dirty="0" smtClean="0"/>
          </a:p>
          <a:p>
            <a:r>
              <a:rPr lang="en-US" sz="3200" b="1" u="sng" dirty="0" smtClean="0">
                <a:latin typeface="Arial"/>
                <a:cs typeface="Arial"/>
              </a:rPr>
              <a:t>Sample</a:t>
            </a:r>
          </a:p>
          <a:p>
            <a:endParaRPr lang="en-US" sz="3200" b="1" u="sng" dirty="0" smtClean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Adolescents  (77 Females; 39 Males; predominantly white) ages 14-17 holding a paid job during high school in the Midwest region of the United States were recruited through their schools to complete on line questionnaires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average age of the sample was </a:t>
            </a:r>
            <a:r>
              <a:rPr lang="en-US" sz="3200" b="1" dirty="0">
                <a:latin typeface="Arial"/>
                <a:cs typeface="Arial"/>
              </a:rPr>
              <a:t>16.8</a:t>
            </a:r>
            <a:r>
              <a:rPr lang="en-US" sz="3200" dirty="0">
                <a:latin typeface="Arial"/>
                <a:cs typeface="Arial"/>
              </a:rPr>
              <a:t> years (SD=.47).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The largest percentage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dirty="0" smtClean="0">
                <a:latin typeface="Arial"/>
                <a:cs typeface="Arial"/>
              </a:rPr>
              <a:t>our participants described </a:t>
            </a:r>
            <a:r>
              <a:rPr lang="en-US" sz="3200" dirty="0">
                <a:latin typeface="Arial"/>
                <a:cs typeface="Arial"/>
              </a:rPr>
              <a:t>the nature of their work </a:t>
            </a:r>
            <a:r>
              <a:rPr lang="en-US" sz="3200" dirty="0" smtClean="0">
                <a:latin typeface="Arial"/>
                <a:cs typeface="Arial"/>
              </a:rPr>
              <a:t>as </a:t>
            </a:r>
            <a:r>
              <a:rPr lang="en-US" sz="3200" b="1" dirty="0" smtClean="0">
                <a:latin typeface="Arial"/>
                <a:cs typeface="Arial"/>
              </a:rPr>
              <a:t>restaurant </a:t>
            </a:r>
            <a:r>
              <a:rPr lang="en-US" sz="3200" b="1" dirty="0">
                <a:latin typeface="Arial"/>
                <a:cs typeface="Arial"/>
              </a:rPr>
              <a:t>work </a:t>
            </a:r>
            <a:r>
              <a:rPr lang="en-US" sz="3200" dirty="0">
                <a:latin typeface="Arial"/>
                <a:cs typeface="Arial"/>
              </a:rPr>
              <a:t>(20.7</a:t>
            </a:r>
            <a:r>
              <a:rPr lang="en-US" sz="3200" dirty="0" smtClean="0">
                <a:latin typeface="Arial"/>
                <a:cs typeface="Arial"/>
              </a:rPr>
              <a:t>%), followed by </a:t>
            </a:r>
            <a:r>
              <a:rPr lang="en-US" sz="3200" b="1" dirty="0" smtClean="0">
                <a:latin typeface="Arial"/>
                <a:cs typeface="Arial"/>
              </a:rPr>
              <a:t>retail </a:t>
            </a:r>
            <a:r>
              <a:rPr lang="en-US" sz="3200" b="1" dirty="0">
                <a:latin typeface="Arial"/>
                <a:cs typeface="Arial"/>
              </a:rPr>
              <a:t>sales/service </a:t>
            </a:r>
            <a:r>
              <a:rPr lang="en-US" sz="3200" dirty="0">
                <a:latin typeface="Arial"/>
                <a:cs typeface="Arial"/>
              </a:rPr>
              <a:t>(19.9%).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Eighty </a:t>
            </a:r>
            <a:r>
              <a:rPr lang="en-US" sz="3200" dirty="0">
                <a:latin typeface="Arial"/>
                <a:cs typeface="Arial"/>
              </a:rPr>
              <a:t>five percent of this sample indicated they do not contribute money from their jobs to family finances.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On </a:t>
            </a:r>
            <a:r>
              <a:rPr lang="en-US" sz="3200" dirty="0">
                <a:latin typeface="Arial"/>
                <a:cs typeface="Arial"/>
              </a:rPr>
              <a:t>average, participants had worked at their current jobs for 12 months (SD=12.83). </a:t>
            </a:r>
          </a:p>
          <a:p>
            <a:endParaRPr lang="en-US" sz="3200" dirty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pPr>
              <a:buFont typeface="Arial" pitchFamily="34" charset="0"/>
              <a:buNone/>
            </a:pPr>
            <a:r>
              <a:rPr lang="en-US" sz="3200" b="1" u="sng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Measures and Procedures</a:t>
            </a:r>
            <a:r>
              <a:rPr lang="en-US" sz="3200" u="sng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 </a:t>
            </a:r>
          </a:p>
          <a:p>
            <a:pPr>
              <a:buFont typeface="Arial" pitchFamily="34" charset="0"/>
              <a:buNone/>
            </a:pPr>
            <a:endParaRPr lang="en-US" sz="3200" u="sng" dirty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Q</a:t>
            </a:r>
            <a:r>
              <a:rPr lang="en-US" sz="3200" dirty="0" smtClean="0">
                <a:latin typeface="Arial"/>
                <a:cs typeface="Arial"/>
              </a:rPr>
              <a:t>uestionnaires </a:t>
            </a:r>
            <a:r>
              <a:rPr lang="en-US" sz="3200" dirty="0">
                <a:latin typeface="Arial"/>
                <a:cs typeface="Arial"/>
              </a:rPr>
              <a:t>assessing </a:t>
            </a:r>
            <a:r>
              <a:rPr lang="en-US" sz="3200" dirty="0" smtClean="0">
                <a:latin typeface="Arial"/>
                <a:cs typeface="Arial"/>
              </a:rPr>
              <a:t>work and school experiences were administered on line through Select Survey. They included: 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Work/School Engagement: </a:t>
            </a:r>
            <a:r>
              <a:rPr lang="en-US" sz="3200" dirty="0" smtClean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Utrecht School/Job Engagement Scales (</a:t>
            </a:r>
            <a:r>
              <a:rPr lang="en-US" sz="3200" dirty="0" err="1">
                <a:latin typeface="Arial"/>
                <a:cs typeface="Arial"/>
              </a:rPr>
              <a:t>Schaufeli</a:t>
            </a:r>
            <a:r>
              <a:rPr lang="en-US" sz="3200" dirty="0">
                <a:latin typeface="Arial"/>
                <a:cs typeface="Arial"/>
              </a:rPr>
              <a:t> &amp; Bakker, 2003), </a:t>
            </a:r>
            <a:r>
              <a:rPr lang="en-US" sz="3200" dirty="0" smtClean="0">
                <a:latin typeface="Arial"/>
                <a:cs typeface="Arial"/>
              </a:rPr>
              <a:t>that contain items </a:t>
            </a:r>
            <a:r>
              <a:rPr lang="en-US" sz="3200" dirty="0">
                <a:latin typeface="Arial"/>
                <a:cs typeface="Arial"/>
              </a:rPr>
              <a:t>focused on vigor/energy and dedication (</a:t>
            </a:r>
            <a:r>
              <a:rPr lang="en-US" sz="3200" dirty="0" err="1">
                <a:latin typeface="Arial"/>
                <a:cs typeface="Arial"/>
              </a:rPr>
              <a:t>e.g.,“I</a:t>
            </a:r>
            <a:r>
              <a:rPr lang="en-US" sz="3200" dirty="0">
                <a:latin typeface="Arial"/>
                <a:cs typeface="Arial"/>
              </a:rPr>
              <a:t> feel happy when I am working intensely at my job.”; </a:t>
            </a:r>
            <a:r>
              <a:rPr lang="en-US" sz="3200" dirty="0" err="1">
                <a:latin typeface="Arial"/>
                <a:cs typeface="Arial"/>
              </a:rPr>
              <a:t>Cronbach</a:t>
            </a:r>
            <a:r>
              <a:rPr lang="en-US" sz="3200" dirty="0">
                <a:latin typeface="Arial"/>
                <a:cs typeface="Arial"/>
              </a:rPr>
              <a:t> alpha = .95)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endParaRPr lang="en-US" sz="3200" dirty="0"/>
          </a:p>
          <a:p>
            <a:r>
              <a:rPr lang="en-US" sz="3200" b="1" dirty="0" smtClean="0">
                <a:latin typeface="Arial"/>
                <a:cs typeface="Arial"/>
              </a:rPr>
              <a:t>Satisfaction </a:t>
            </a:r>
            <a:r>
              <a:rPr lang="en-US" sz="3200" b="1" dirty="0">
                <a:latin typeface="Arial"/>
                <a:cs typeface="Arial"/>
              </a:rPr>
              <a:t>with work, coworkers, and </a:t>
            </a:r>
            <a:r>
              <a:rPr lang="en-US" sz="3200" b="1" dirty="0" smtClean="0">
                <a:latin typeface="Arial"/>
                <a:cs typeface="Arial"/>
              </a:rPr>
              <a:t>supervision: </a:t>
            </a:r>
            <a:r>
              <a:rPr lang="en-US" sz="3200" dirty="0" smtClean="0">
                <a:latin typeface="Arial"/>
                <a:cs typeface="Arial"/>
              </a:rPr>
              <a:t>Job </a:t>
            </a:r>
            <a:r>
              <a:rPr lang="en-US" sz="3200" dirty="0">
                <a:latin typeface="Arial"/>
                <a:cs typeface="Arial"/>
              </a:rPr>
              <a:t>Descriptive </a:t>
            </a:r>
            <a:r>
              <a:rPr lang="en-US" sz="3200" dirty="0" smtClean="0">
                <a:latin typeface="Arial"/>
                <a:cs typeface="Arial"/>
              </a:rPr>
              <a:t>Index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(Smith</a:t>
            </a:r>
            <a:r>
              <a:rPr lang="en-US" sz="3200" dirty="0">
                <a:latin typeface="Arial"/>
                <a:cs typeface="Arial"/>
              </a:rPr>
              <a:t>, Kendall, &amp; Hulin, 1969). The widely used JDI includes 18-item adjective checklists (e.g., “interesting”, “challenging”) designed to assess satisfaction with various facets of one’s </a:t>
            </a:r>
            <a:r>
              <a:rPr lang="en-US" sz="3200" dirty="0" smtClean="0">
                <a:latin typeface="Arial"/>
                <a:cs typeface="Arial"/>
              </a:rPr>
              <a:t>job. The </a:t>
            </a:r>
            <a:r>
              <a:rPr lang="en-US" sz="3200" dirty="0">
                <a:latin typeface="Arial"/>
                <a:cs typeface="Arial"/>
              </a:rPr>
              <a:t>Cronbach’s alpha coefficients were .</a:t>
            </a:r>
            <a:r>
              <a:rPr lang="en-US" sz="3200" dirty="0" smtClean="0">
                <a:latin typeface="Arial"/>
                <a:cs typeface="Arial"/>
              </a:rPr>
              <a:t>83 </a:t>
            </a:r>
            <a:r>
              <a:rPr lang="en-US" sz="3200" dirty="0">
                <a:latin typeface="Arial"/>
                <a:cs typeface="Arial"/>
              </a:rPr>
              <a:t>(work satisfaction), .</a:t>
            </a:r>
            <a:r>
              <a:rPr lang="en-US" sz="3200" dirty="0" smtClean="0">
                <a:latin typeface="Arial"/>
                <a:cs typeface="Arial"/>
              </a:rPr>
              <a:t>88 </a:t>
            </a:r>
            <a:r>
              <a:rPr lang="en-US" sz="3200" dirty="0">
                <a:latin typeface="Arial"/>
                <a:cs typeface="Arial"/>
              </a:rPr>
              <a:t>(coworker satisfaction), and .</a:t>
            </a:r>
            <a:r>
              <a:rPr lang="en-US" sz="3200" dirty="0" smtClean="0">
                <a:latin typeface="Arial"/>
                <a:cs typeface="Arial"/>
              </a:rPr>
              <a:t>87 </a:t>
            </a:r>
            <a:r>
              <a:rPr lang="en-US" sz="3200" dirty="0">
                <a:latin typeface="Arial"/>
                <a:cs typeface="Arial"/>
              </a:rPr>
              <a:t>(supervision satisfaction). 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/>
            </a:r>
            <a:br>
              <a:rPr lang="en-US" sz="3200" dirty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We also asked participants to report their reasons for working; they could select as many options as applied.</a:t>
            </a:r>
            <a:endParaRPr lang="en-US" sz="3200" b="1" dirty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pPr>
              <a:buFont typeface="Arial" pitchFamily="34" charset="0"/>
              <a:buNone/>
            </a:pPr>
            <a:endParaRPr lang="en-US" sz="2800" dirty="0">
              <a:solidFill>
                <a:srgbClr val="000000"/>
              </a:solidFill>
              <a:latin typeface="Times Roman" charset="0"/>
              <a:ea typeface="ＭＳ Ｐゴシック" pitchFamily="-107" charset="-128"/>
              <a:cs typeface="Times New Roman" pitchFamily="18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Times Roman" charset="0"/>
              <a:ea typeface="ＭＳ Ｐゴシック" pitchFamily="-107" charset="-128"/>
              <a:cs typeface="Times New Roman" pitchFamily="18" charset="0"/>
            </a:endParaRPr>
          </a:p>
          <a:p>
            <a:endParaRPr lang="en-US" sz="2800" dirty="0">
              <a:solidFill>
                <a:srgbClr val="000000"/>
              </a:solidFill>
              <a:latin typeface="Times Roman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51800" y="4679216"/>
            <a:ext cx="9905999" cy="2723822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28700" lvl="1" indent="57150" algn="ctr"/>
            <a:endParaRPr lang="en-US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28700" lvl="1" indent="57150" algn="ctr"/>
            <a:endParaRPr lang="en-US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itchFamily="-107" charset="-128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Those who were part of a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work-school program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(vocational/technical program) reported significantly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higher work engagement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(M=3.86) than those who were not part of a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work-school program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(M=3.25, t (87)=-2.44, p=.02). </a:t>
            </a:r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7" charset="-128"/>
                <a:cs typeface="Arial" panose="020B0604020202020204" pitchFamily="34" charset="0"/>
              </a:rPr>
              <a:t>There were no other significant group differences in work engagement, work satisfaction, or school engagement based on the other reasons for working.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 pitchFamily="-107" charset="-128"/>
              <a:cs typeface="Arial" panose="020B0604020202020204" pitchFamily="34" charset="0"/>
            </a:endParaRPr>
          </a:p>
          <a:p>
            <a:pPr marL="1028700" lvl="1" indent="57150"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pitchFamily="-107" charset="-128"/>
              </a:rPr>
              <a:t>Discussion</a:t>
            </a:r>
            <a:endParaRPr lang="en-US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pitchFamily="-107" charset="-128"/>
            </a:endParaRPr>
          </a:p>
          <a:p>
            <a:endParaRPr lang="en-US" sz="2800" dirty="0">
              <a:solidFill>
                <a:srgbClr val="000000"/>
              </a:solidFill>
              <a:latin typeface="Times Roman" charset="0"/>
              <a:ea typeface="ＭＳ Ｐゴシック" pitchFamily="-107" charset="-128"/>
              <a:cs typeface="Times New Roman" pitchFamily="18" charset="0"/>
            </a:endParaRPr>
          </a:p>
          <a:p>
            <a:r>
              <a:rPr lang="en-US" sz="3200" dirty="0" smtClean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pattern of findings supports the importance of considering how adolescents are engaged in school and work, their reasons for working, and their job </a:t>
            </a:r>
            <a:r>
              <a:rPr lang="en-US" sz="3200" dirty="0" smtClean="0">
                <a:latin typeface="Arial"/>
                <a:cs typeface="Arial"/>
              </a:rPr>
              <a:t>satisfaction</a:t>
            </a:r>
            <a:r>
              <a:rPr lang="en-US" sz="3200" dirty="0" smtClean="0">
                <a:latin typeface="Arial"/>
                <a:cs typeface="Arial"/>
              </a:rPr>
              <a:t>. Levels of engagement and satisfaction may differ among adolescents based on certain reasons for working. Specifically, there were notable significant differences among those who worked to gain job-related skills and knowledge and those who did not. A motivation to gain job-related skills includes building one’s work ethic and learning about time management; adolescents who were motivated to work to gain those skills reported higher levels of engagement and satisfaction. In addition, those who were part of a vocational/technical program reported higher work engagement. This may point to the importance of placing students who are a part of a work/school program in jobs that align with their future career goals. 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results may be useful to adolescents, parents, employers, and school counselors as they help students enter the world of work.</a:t>
            </a:r>
          </a:p>
          <a:p>
            <a:pPr marL="0" lvl="1" indent="0" algn="ctr"/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ＭＳ Ｐゴシック" pitchFamily="-107" charset="-128"/>
              <a:cs typeface="Arial"/>
            </a:endParaRPr>
          </a:p>
          <a:p>
            <a:pPr marL="0" lvl="1" indent="0" algn="ctr"/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 pitchFamily="-107" charset="-128"/>
                <a:cs typeface="Arial"/>
              </a:rPr>
              <a:t>Selected 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 pitchFamily="-107" charset="-128"/>
                <a:cs typeface="Arial"/>
              </a:rPr>
              <a:t>References</a:t>
            </a:r>
          </a:p>
          <a:p>
            <a:pPr marL="0" lvl="1" indent="0" algn="ctr"/>
            <a:r>
              <a:rPr lang="en-US" sz="32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	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Mortimer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, J. T., &amp; Staff, J. (2004).  Early work as a source of developmental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discontinuity 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during the transition to adulthood.  </a:t>
            </a:r>
            <a:r>
              <a:rPr lang="en-US" sz="2800" i="1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Development and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 Psychopathology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16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, 1047-1070. </a:t>
            </a:r>
            <a:endParaRPr lang="en-US" sz="2800" dirty="0" smtClean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endParaRPr lang="en-US" sz="2800" dirty="0" smtClean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r>
              <a:rPr lang="en-US" sz="2800" dirty="0" err="1">
                <a:latin typeface="Arial"/>
                <a:cs typeface="Arial"/>
              </a:rPr>
              <a:t>Schaufeli</a:t>
            </a:r>
            <a:r>
              <a:rPr lang="en-US" sz="2800" dirty="0">
                <a:latin typeface="Arial"/>
                <a:cs typeface="Arial"/>
              </a:rPr>
              <a:t>, W. B., &amp; Bakker, A. B. (2003). </a:t>
            </a:r>
            <a:r>
              <a:rPr lang="en-US" sz="2800" i="1" dirty="0">
                <a:latin typeface="Arial"/>
                <a:cs typeface="Arial"/>
              </a:rPr>
              <a:t>Test manual for the Utrecht Work Engagement Scale</a:t>
            </a:r>
            <a:r>
              <a:rPr lang="en-US" sz="2800" dirty="0">
                <a:latin typeface="Arial"/>
                <a:cs typeface="Arial"/>
              </a:rPr>
              <a:t>.  Unpublished manuscript, Utrecht University, the Netherlands.  Retrieved from </a:t>
            </a:r>
            <a:r>
              <a:rPr lang="en-US" sz="2800" dirty="0">
                <a:latin typeface="Arial"/>
                <a:cs typeface="Arial"/>
                <a:hlinkClick r:id="rId4"/>
              </a:rPr>
              <a:t>http://www.schaufeli.com</a:t>
            </a:r>
            <a:endParaRPr lang="en-US" sz="2800" dirty="0">
              <a:latin typeface="Arial"/>
              <a:cs typeface="Arial"/>
            </a:endParaRPr>
          </a:p>
          <a:p>
            <a:endParaRPr lang="en-US" sz="2800" dirty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Smith, P. C., Kendall, L., &amp; </a:t>
            </a:r>
            <a:r>
              <a:rPr lang="en-US" sz="2800" dirty="0" err="1">
                <a:latin typeface="Arial"/>
                <a:cs typeface="Arial"/>
              </a:rPr>
              <a:t>Hulin</a:t>
            </a:r>
            <a:r>
              <a:rPr lang="en-US" sz="2800" dirty="0">
                <a:latin typeface="Arial"/>
                <a:cs typeface="Arial"/>
              </a:rPr>
              <a:t>, C. L. (1969).  </a:t>
            </a:r>
            <a:r>
              <a:rPr lang="en-US" sz="2800" i="1" dirty="0">
                <a:latin typeface="Arial"/>
                <a:cs typeface="Arial"/>
              </a:rPr>
              <a:t>The measurement of satisfaction in work and retiremen</a:t>
            </a:r>
            <a:r>
              <a:rPr lang="en-US" sz="2800" dirty="0">
                <a:latin typeface="Arial"/>
                <a:cs typeface="Arial"/>
              </a:rPr>
              <a:t>t.  Chicago: Rand McNally.</a:t>
            </a:r>
          </a:p>
          <a:p>
            <a:pPr algn="ctr"/>
            <a:endParaRPr lang="en-US" sz="3200" dirty="0" smtClean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  <a:p>
            <a:pPr marL="171450" algn="ctr"/>
            <a:r>
              <a:rPr lang="en-US" sz="2800" b="1" dirty="0" smtClean="0">
                <a:solidFill>
                  <a:srgbClr val="000000"/>
                </a:solidFill>
                <a:latin typeface="Arial"/>
                <a:ea typeface="ＭＳ Ｐゴシック" pitchFamily="-107" charset="-128"/>
                <a:cs typeface="Arial"/>
              </a:rPr>
              <a:t>Presented at the Society for Research on Adolescents, Austin, TX March 20, 2014</a:t>
            </a:r>
            <a:endParaRPr lang="en-US" sz="2800" b="1" dirty="0">
              <a:solidFill>
                <a:srgbClr val="000000"/>
              </a:solidFill>
              <a:latin typeface="Arial"/>
              <a:ea typeface="ＭＳ Ｐゴシック" pitchFamily="-107" charset="-128"/>
              <a:cs typeface="Arial"/>
            </a:endParaRPr>
          </a:p>
        </p:txBody>
      </p:sp>
      <p:sp>
        <p:nvSpPr>
          <p:cNvPr id="13323" name="Rectangle 20"/>
          <p:cNvSpPr>
            <a:spLocks noChangeArrowheads="1"/>
          </p:cNvSpPr>
          <p:nvPr/>
        </p:nvSpPr>
        <p:spPr bwMode="auto">
          <a:xfrm>
            <a:off x="7315200" y="0"/>
            <a:ext cx="28956000" cy="4724400"/>
          </a:xfrm>
          <a:prstGeom prst="rect">
            <a:avLst/>
          </a:prstGeom>
          <a:solidFill>
            <a:srgbClr val="BE2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24" name="Text Box 21"/>
          <p:cNvSpPr txBox="1">
            <a:spLocks noChangeArrowheads="1"/>
          </p:cNvSpPr>
          <p:nvPr/>
        </p:nvSpPr>
        <p:spPr bwMode="auto">
          <a:xfrm>
            <a:off x="7239000" y="304800"/>
            <a:ext cx="29298900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</a:rPr>
              <a:t>Engagement in Work and </a:t>
            </a:r>
            <a:r>
              <a:rPr lang="en-US" sz="5400" dirty="0" smtClean="0">
                <a:solidFill>
                  <a:schemeClr val="bg1"/>
                </a:solidFill>
              </a:rPr>
              <a:t>School: </a:t>
            </a:r>
            <a:r>
              <a:rPr lang="en-US" sz="5400" dirty="0">
                <a:solidFill>
                  <a:schemeClr val="bg1"/>
                </a:solidFill>
              </a:rPr>
              <a:t>Job </a:t>
            </a:r>
          </a:p>
          <a:p>
            <a:pPr algn="ct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</a:rPr>
              <a:t>Satisfaction as a Function of Adolescents’ Reasons for Working</a:t>
            </a:r>
            <a:endParaRPr lang="en-US" sz="5400" dirty="0">
              <a:solidFill>
                <a:schemeClr val="bg1"/>
              </a:solidFill>
              <a:effectLst/>
            </a:endParaRPr>
          </a:p>
        </p:txBody>
      </p:sp>
      <p:sp>
        <p:nvSpPr>
          <p:cNvPr id="13325" name="Text Box 23"/>
          <p:cNvSpPr txBox="1">
            <a:spLocks noChangeArrowheads="1"/>
          </p:cNvSpPr>
          <p:nvPr/>
        </p:nvSpPr>
        <p:spPr bwMode="auto">
          <a:xfrm>
            <a:off x="10287000" y="3048000"/>
            <a:ext cx="24460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Patricia A.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Jarvis and Kimberly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T.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Schneider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 Illinois State University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26" name="Rectangle 25"/>
          <p:cNvSpPr>
            <a:spLocks noChangeArrowheads="1"/>
          </p:cNvSpPr>
          <p:nvPr/>
        </p:nvSpPr>
        <p:spPr bwMode="auto">
          <a:xfrm>
            <a:off x="19326225" y="14835188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3327" name="Rectangle 27"/>
          <p:cNvSpPr>
            <a:spLocks noChangeArrowheads="1"/>
          </p:cNvSpPr>
          <p:nvPr/>
        </p:nvSpPr>
        <p:spPr bwMode="auto">
          <a:xfrm>
            <a:off x="19292888" y="14863763"/>
            <a:ext cx="4389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21793200" y="5334000"/>
            <a:ext cx="9906000" cy="291464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Results</a:t>
            </a:r>
          </a:p>
          <a:p>
            <a:pPr algn="ctr"/>
            <a:endParaRPr lang="en-US" sz="2800" dirty="0">
              <a:latin typeface="+mj-lt"/>
              <a:cs typeface="Times New Roman" pitchFamily="18" charset="0"/>
            </a:endParaRPr>
          </a:p>
          <a:p>
            <a:pPr marL="742950" lvl="1" indent="-285750">
              <a:buFontTx/>
              <a:buChar char="•"/>
            </a:pPr>
            <a:r>
              <a:rPr lang="en-US" sz="3200" dirty="0" smtClean="0"/>
              <a:t>Participants indicated their reasons for working and the majority of the sample indicated more than one reason (M = 4.12, SD = 1.56).</a:t>
            </a:r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r>
              <a:rPr lang="en-US" sz="3200" dirty="0" smtClean="0"/>
              <a:t>The percentages of adolescents who described various motivations for working are shown in Table 1:</a:t>
            </a:r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r>
              <a:rPr lang="en-US" sz="3200" dirty="0" smtClean="0"/>
              <a:t>We next examined whether there were significant differences in work attitudes and engagement between groups of adolescents who indicated they worked for the reasons indicated in Table 1 (and those who did not).</a:t>
            </a: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r>
              <a:rPr lang="en-US" sz="3200" dirty="0" smtClean="0"/>
              <a:t>Results </a:t>
            </a:r>
            <a:r>
              <a:rPr lang="en-US" sz="3200" dirty="0"/>
              <a:t>indicated that those adolescents who reported working to </a:t>
            </a:r>
            <a:r>
              <a:rPr lang="en-US" sz="3200" b="1" dirty="0">
                <a:solidFill>
                  <a:srgbClr val="C00000"/>
                </a:solidFill>
              </a:rPr>
              <a:t>gain skills</a:t>
            </a:r>
            <a:r>
              <a:rPr lang="en-US" sz="3200" b="1" dirty="0"/>
              <a:t> </a:t>
            </a:r>
            <a:r>
              <a:rPr lang="en-US" sz="3200" dirty="0" smtClean="0"/>
              <a:t>reported significantly </a:t>
            </a:r>
            <a:r>
              <a:rPr lang="en-US" sz="3200" b="1" dirty="0"/>
              <a:t>higher work satisfaction </a:t>
            </a:r>
            <a:r>
              <a:rPr lang="en-US" sz="3200" dirty="0"/>
              <a:t>(M=29.07) than those who were not working to gain skills (M=21.94, t</a:t>
            </a:r>
            <a:r>
              <a:rPr lang="en-US" sz="3200" baseline="-25000" dirty="0"/>
              <a:t>(98)</a:t>
            </a:r>
            <a:r>
              <a:rPr lang="en-US" sz="3200" dirty="0"/>
              <a:t>=-2.99, </a:t>
            </a:r>
            <a:r>
              <a:rPr lang="en-US" sz="3200" i="1" dirty="0"/>
              <a:t>p</a:t>
            </a:r>
            <a:r>
              <a:rPr lang="en-US" sz="3200" dirty="0"/>
              <a:t>=.004), </a:t>
            </a:r>
            <a:r>
              <a:rPr lang="en-US" sz="3200" dirty="0" smtClean="0"/>
              <a:t>and significantly </a:t>
            </a:r>
            <a:r>
              <a:rPr lang="en-US" sz="3200" b="1" dirty="0"/>
              <a:t>greater work engagement </a:t>
            </a:r>
            <a:r>
              <a:rPr lang="en-US" sz="3200" dirty="0"/>
              <a:t>(M=3.92) than those who were not working to gain skills (M=2.98, t</a:t>
            </a:r>
            <a:r>
              <a:rPr lang="en-US" sz="3200" baseline="-25000" dirty="0"/>
              <a:t>(87)</a:t>
            </a:r>
            <a:r>
              <a:rPr lang="en-US" sz="3200" dirty="0"/>
              <a:t>=-3.81, </a:t>
            </a:r>
            <a:r>
              <a:rPr lang="en-US" sz="3200" i="1" dirty="0"/>
              <a:t>p</a:t>
            </a:r>
            <a:r>
              <a:rPr lang="en-US" sz="3200" dirty="0"/>
              <a:t>=001), </a:t>
            </a:r>
            <a:r>
              <a:rPr lang="en-US" sz="3200" dirty="0" smtClean="0"/>
              <a:t>and s</a:t>
            </a:r>
            <a:r>
              <a:rPr lang="en-US" sz="3200" dirty="0" smtClean="0">
                <a:cs typeface="Arial" panose="020B0604020202020204" pitchFamily="34" charset="0"/>
              </a:rPr>
              <a:t>ignificantly </a:t>
            </a:r>
            <a:r>
              <a:rPr lang="en-US" sz="3200" dirty="0">
                <a:cs typeface="Arial" panose="020B0604020202020204" pitchFamily="34" charset="0"/>
              </a:rPr>
              <a:t>greater </a:t>
            </a:r>
            <a:r>
              <a:rPr lang="en-US" sz="3200" b="1" dirty="0">
                <a:cs typeface="Arial" panose="020B0604020202020204" pitchFamily="34" charset="0"/>
              </a:rPr>
              <a:t>school engagement </a:t>
            </a:r>
            <a:r>
              <a:rPr lang="en-US" sz="3200" dirty="0">
                <a:cs typeface="Arial" panose="020B0604020202020204" pitchFamily="34" charset="0"/>
              </a:rPr>
              <a:t>(M=2.93) than those who were not working to gain skills (M=2.44, </a:t>
            </a:r>
            <a:r>
              <a:rPr lang="en-US" sz="3200" dirty="0" smtClean="0">
                <a:cs typeface="Arial" panose="020B0604020202020204" pitchFamily="34" charset="0"/>
              </a:rPr>
              <a:t/>
            </a:r>
            <a:br>
              <a:rPr lang="en-US" sz="3200" dirty="0" smtClean="0">
                <a:cs typeface="Arial" panose="020B0604020202020204" pitchFamily="34" charset="0"/>
              </a:rPr>
            </a:br>
            <a:r>
              <a:rPr lang="en-US" sz="3200" dirty="0" smtClean="0">
                <a:cs typeface="Arial" panose="020B0604020202020204" pitchFamily="34" charset="0"/>
              </a:rPr>
              <a:t>t</a:t>
            </a:r>
            <a:r>
              <a:rPr lang="en-US" sz="3200" baseline="-25000" dirty="0" smtClean="0">
                <a:cs typeface="Arial" panose="020B0604020202020204" pitchFamily="34" charset="0"/>
              </a:rPr>
              <a:t>(74</a:t>
            </a:r>
            <a:r>
              <a:rPr lang="en-US" sz="3200" baseline="-25000" dirty="0">
                <a:cs typeface="Arial" panose="020B0604020202020204" pitchFamily="34" charset="0"/>
              </a:rPr>
              <a:t>)</a:t>
            </a:r>
            <a:r>
              <a:rPr lang="en-US" sz="3200" dirty="0">
                <a:cs typeface="Arial" panose="020B0604020202020204" pitchFamily="34" charset="0"/>
              </a:rPr>
              <a:t>=-2.09, </a:t>
            </a:r>
            <a:r>
              <a:rPr lang="en-US" sz="3200" i="1" dirty="0">
                <a:cs typeface="Arial" panose="020B0604020202020204" pitchFamily="34" charset="0"/>
              </a:rPr>
              <a:t>p</a:t>
            </a:r>
            <a:r>
              <a:rPr lang="en-US" sz="3200" dirty="0">
                <a:cs typeface="Arial" panose="020B0604020202020204" pitchFamily="34" charset="0"/>
              </a:rPr>
              <a:t>=04). </a:t>
            </a:r>
          </a:p>
          <a:p>
            <a:pPr marL="742950" lvl="1" indent="-285750">
              <a:buFontTx/>
              <a:buChar char="•"/>
            </a:pPr>
            <a:endParaRPr lang="en-US" sz="3200" dirty="0" smtClean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742950" lvl="1" indent="-285750">
              <a:buFontTx/>
              <a:buChar char="•"/>
            </a:pPr>
            <a:endParaRPr lang="en-US" sz="3200" dirty="0"/>
          </a:p>
          <a:p>
            <a:pPr marL="457200" lvl="1" indent="0"/>
            <a:endParaRPr lang="en-US" sz="3200" dirty="0" smtClean="0">
              <a:latin typeface="Times Roman" charset="0"/>
              <a:cs typeface="Times New Roman" pitchFamily="18" charset="0"/>
            </a:endParaRPr>
          </a:p>
          <a:p>
            <a:pPr marL="457200" lvl="1" indent="0"/>
            <a:endParaRPr lang="en-US" sz="2800" dirty="0" smtClean="0"/>
          </a:p>
          <a:p>
            <a:pPr marL="457200" lvl="1" indent="0"/>
            <a:endParaRPr lang="en-US" sz="2800" dirty="0" smtClean="0">
              <a:latin typeface="Times Roman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5400" y="28651200"/>
            <a:ext cx="6934200" cy="3886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65800" y="5181600"/>
            <a:ext cx="2882900" cy="2819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600" y="27559650"/>
            <a:ext cx="6858000" cy="465543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26220"/>
              </p:ext>
            </p:extLst>
          </p:nvPr>
        </p:nvGraphicFramePr>
        <p:xfrm>
          <a:off x="22428199" y="10515600"/>
          <a:ext cx="8737601" cy="111417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6387"/>
                <a:gridCol w="2401783"/>
                <a:gridCol w="2839431"/>
              </a:tblGrid>
              <a:tr h="174385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Adolescents’ reasons for working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% Replying ‘Yes’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% Replying</a:t>
                      </a:r>
                      <a:r>
                        <a:rPr lang="en-US" sz="4000" baseline="0" dirty="0" smtClean="0"/>
                        <a:t> ‘No’</a:t>
                      </a:r>
                      <a:endParaRPr lang="en-US" sz="4000" dirty="0"/>
                    </a:p>
                  </a:txBody>
                  <a:tcPr/>
                </a:tc>
              </a:tr>
              <a:tr h="119025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Earn</a:t>
                      </a:r>
                      <a:r>
                        <a:rPr lang="en-US" sz="4000" baseline="0" dirty="0" smtClean="0"/>
                        <a:t> spending money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88.7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11.3</a:t>
                      </a:r>
                      <a:endParaRPr lang="en-US" sz="4000" dirty="0"/>
                    </a:p>
                  </a:txBody>
                  <a:tcPr/>
                </a:tc>
              </a:tr>
              <a:tr h="119025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Save money</a:t>
                      </a:r>
                      <a:r>
                        <a:rPr lang="en-US" sz="4000" baseline="0" dirty="0" smtClean="0"/>
                        <a:t> for future (college)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84.3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15.7</a:t>
                      </a:r>
                      <a:endParaRPr lang="en-US" sz="4000" dirty="0"/>
                    </a:p>
                  </a:txBody>
                  <a:tcPr/>
                </a:tc>
              </a:tr>
              <a:tr h="174385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Gain skills &amp; knowledge about work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67.0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33.0</a:t>
                      </a:r>
                      <a:endParaRPr lang="en-US" sz="4000" dirty="0"/>
                    </a:p>
                  </a:txBody>
                  <a:tcPr/>
                </a:tc>
              </a:tr>
              <a:tr h="119025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Parental influence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58.3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41.7</a:t>
                      </a:r>
                      <a:endParaRPr lang="en-US" sz="4000" dirty="0"/>
                    </a:p>
                  </a:txBody>
                  <a:tcPr/>
                </a:tc>
              </a:tr>
              <a:tr h="119025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Part of school</a:t>
                      </a:r>
                      <a:r>
                        <a:rPr lang="en-US" sz="4000" baseline="0" dirty="0" smtClean="0"/>
                        <a:t> / work program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44.3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55.7</a:t>
                      </a:r>
                      <a:endParaRPr lang="en-US" sz="4000" dirty="0"/>
                    </a:p>
                  </a:txBody>
                  <a:tcPr/>
                </a:tc>
              </a:tr>
              <a:tr h="102935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To be busy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44.3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55.7</a:t>
                      </a:r>
                      <a:endParaRPr lang="en-US" sz="4000" dirty="0"/>
                    </a:p>
                  </a:txBody>
                  <a:tcPr/>
                </a:tc>
              </a:tr>
              <a:tr h="102935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To socialize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25.2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74.8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XY5HK7YVDQWF-700-10</_dlc_DocId>
    <_dlc_DocIdUrl xmlns="95c273cc-9201-4c1e-8c9f-fe8c80cbe9de">
      <Url>https://faculty.sharepoint.illinoisstate.edu/ktschne/_layouts/DocIdRedir.aspx?ID=XY5HK7YVDQWF-700-10</Url>
      <Description>XY5HK7YVDQWF-700-10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B67F240759734BB0DD0858430D3AB3" ma:contentTypeVersion="1" ma:contentTypeDescription="Create a new document." ma:contentTypeScope="" ma:versionID="35fc059af3cd493189da9500e5836db5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DACFF-6A0A-4442-AD47-9EEAE0D7A56C}"/>
</file>

<file path=customXml/itemProps2.xml><?xml version="1.0" encoding="utf-8"?>
<ds:datastoreItem xmlns:ds="http://schemas.openxmlformats.org/officeDocument/2006/customXml" ds:itemID="{434B2FD6-47BF-4060-9FF0-36B727022130}"/>
</file>

<file path=customXml/itemProps3.xml><?xml version="1.0" encoding="utf-8"?>
<ds:datastoreItem xmlns:ds="http://schemas.openxmlformats.org/officeDocument/2006/customXml" ds:itemID="{48442B0F-3DD9-4FA2-AAAC-AB534B321EE8}"/>
</file>

<file path=customXml/itemProps4.xml><?xml version="1.0" encoding="utf-8"?>
<ds:datastoreItem xmlns:ds="http://schemas.openxmlformats.org/officeDocument/2006/customXml" ds:itemID="{2B717BC3-337B-4AD4-8246-21F246BFE8ED}"/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924</Words>
  <Application>Microsoft Office PowerPoint</Application>
  <PresentationFormat>Custom</PresentationFormat>
  <Paragraphs>141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Illinois State University -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sbdcwrk</dc:creator>
  <cp:lastModifiedBy>Schneider, Kimberly</cp:lastModifiedBy>
  <cp:revision>180</cp:revision>
  <cp:lastPrinted>2012-10-04T16:56:06Z</cp:lastPrinted>
  <dcterms:created xsi:type="dcterms:W3CDTF">2010-04-24T13:46:22Z</dcterms:created>
  <dcterms:modified xsi:type="dcterms:W3CDTF">2014-03-10T16:42:34Z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0x0101000DB67F240759734BB0DD0858430D3AB3</vt:lpwstr>
  </property>
  <property fmtid="{D5CDD505-2E9C-101B-9397-08002B2CF9AE}" pid="3" name="_dlc_DocIdItemGuid">
    <vt:lpwstr>6e6cbbea-948a-4b2f-8704-31880d878b14</vt:lpwstr>
  </property>
</Properties>
</file>