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Low Value Match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Low Spirituality</c:v>
                </c:pt>
                <c:pt idx="1">
                  <c:v>High Spirituality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14.19</c:v>
                </c:pt>
                <c:pt idx="1">
                  <c:v>10.67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High Value Match</c:v>
                </c:pt>
              </c:strCache>
            </c:strRef>
          </c:tx>
          <c:spPr>
            <a:ln>
              <a:solidFill>
                <a:srgbClr val="000000"/>
              </a:solidFill>
              <a:prstDash val="sysDash"/>
            </a:ln>
          </c:spPr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Low Spirituality</c:v>
                </c:pt>
                <c:pt idx="1">
                  <c:v>High Spirituality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12.33</c:v>
                </c:pt>
                <c:pt idx="1">
                  <c:v>12.73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41440"/>
        <c:axId val="43751680"/>
      </c:lineChart>
      <c:catAx>
        <c:axId val="389414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sz="1200" b="0" i="0" dirty="0" smtClean="0">
                    <a:latin typeface="Times New Roman"/>
                  </a:rPr>
                  <a:t>Importance</a:t>
                </a:r>
                <a:r>
                  <a:rPr lang="en-US" sz="1200" b="0" i="0" baseline="0" dirty="0" smtClean="0">
                    <a:latin typeface="Times New Roman"/>
                  </a:rPr>
                  <a:t> of Spirituality at Work</a:t>
                </a:r>
                <a:endParaRPr lang="en-US" sz="1200" b="0" i="0" dirty="0">
                  <a:latin typeface="Times New Roman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/>
              </a:defRPr>
            </a:pPr>
            <a:endParaRPr lang="en-US"/>
          </a:p>
        </c:txPr>
        <c:crossAx val="43751680"/>
        <c:crosses val="autoZero"/>
        <c:auto val="1"/>
        <c:lblAlgn val="ctr"/>
        <c:lblOffset val="100"/>
        <c:noMultiLvlLbl val="0"/>
      </c:catAx>
      <c:valAx>
        <c:axId val="437516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 b="0" i="0">
                    <a:latin typeface="Times New Roman"/>
                  </a:defRPr>
                </a:pPr>
                <a:r>
                  <a:rPr lang="en-US" sz="1400" b="0" i="0" dirty="0" smtClean="0">
                    <a:latin typeface="Times New Roman"/>
                  </a:rPr>
                  <a:t>Supervision</a:t>
                </a:r>
                <a:r>
                  <a:rPr lang="en-US" sz="1400" b="0" i="0" baseline="0" dirty="0" smtClean="0">
                    <a:latin typeface="Times New Roman"/>
                  </a:rPr>
                  <a:t> Satisfaction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/>
              </a:defRPr>
            </a:pPr>
            <a:endParaRPr lang="en-US"/>
          </a:p>
        </c:txPr>
        <c:crossAx val="389414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>
              <a:latin typeface="Times New Roman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435504A-CD2C-45DD-AEB2-B5B5B99B429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2E2BE09-879A-4ADC-B4D7-A8C7DBD23F43}" type="datetimeFigureOut">
              <a:rPr lang="en-US" smtClean="0"/>
              <a:t>4/28/2014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543800" cy="2593975"/>
          </a:xfrm>
        </p:spPr>
        <p:txBody>
          <a:bodyPr/>
          <a:lstStyle/>
          <a:p>
            <a:pPr algn="ctr"/>
            <a:r>
              <a:rPr lang="en-US" sz="3200" b="1" dirty="0"/>
              <a:t>Links between Workplace Spirituality, Job-Related Attitudes, and Value Fit in a Non-Profit Agency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429000"/>
            <a:ext cx="6705600" cy="2362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Kimberly T. Schneider, Eros </a:t>
            </a:r>
            <a:r>
              <a:rPr lang="en-US" dirty="0" err="1" smtClean="0">
                <a:solidFill>
                  <a:schemeClr val="tx1"/>
                </a:solidFill>
              </a:rPr>
              <a:t>DeSouza</a:t>
            </a:r>
            <a:r>
              <a:rPr lang="en-US" dirty="0" smtClean="0">
                <a:solidFill>
                  <a:schemeClr val="tx1"/>
                </a:solidFill>
              </a:rPr>
              <a:t>, &amp; Renee N. Durst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Illinois State University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Midwestern Psychological Association (2014) Symposium on </a:t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i="1" dirty="0" smtClean="0">
                <a:solidFill>
                  <a:schemeClr val="tx1"/>
                </a:solidFill>
              </a:rPr>
              <a:t>Bringing the Psychology of Religion and Spirituality into Community Psychology</a:t>
            </a:r>
            <a:endParaRPr lang="en-US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2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077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Measures</a:t>
            </a:r>
          </a:p>
          <a:p>
            <a:pPr lvl="1"/>
            <a:r>
              <a:rPr lang="en-US" dirty="0" smtClean="0"/>
              <a:t>We used the agency’s </a:t>
            </a:r>
            <a:r>
              <a:rPr lang="en-US" dirty="0"/>
              <a:t>pre-existing Employee Opinion Survey (EOS), administered online</a:t>
            </a:r>
          </a:p>
          <a:p>
            <a:pPr lvl="2"/>
            <a:r>
              <a:rPr lang="en-US" dirty="0"/>
              <a:t>The EOS included measures of</a:t>
            </a:r>
          </a:p>
          <a:p>
            <a:pPr lvl="3"/>
            <a:r>
              <a:rPr lang="en-US" dirty="0"/>
              <a:t>Satisfaction with work (7 items)</a:t>
            </a:r>
          </a:p>
          <a:p>
            <a:pPr lvl="3"/>
            <a:r>
              <a:rPr lang="en-US" dirty="0"/>
              <a:t>Satisfaction with coworkers (3 items)</a:t>
            </a:r>
          </a:p>
          <a:p>
            <a:pPr lvl="3"/>
            <a:r>
              <a:rPr lang="en-US" dirty="0"/>
              <a:t>Satisfaction with supervision (6 items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Satisfaction with the agency in general (1 item)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Six </a:t>
            </a:r>
            <a:r>
              <a:rPr lang="en-US" dirty="0"/>
              <a:t>items from </a:t>
            </a:r>
            <a:r>
              <a:rPr lang="en-US" dirty="0" err="1"/>
              <a:t>Mitroff</a:t>
            </a:r>
            <a:r>
              <a:rPr lang="en-US" dirty="0"/>
              <a:t> &amp; Denton’s (1999) spirituality </a:t>
            </a:r>
            <a:r>
              <a:rPr lang="en-US" dirty="0" smtClean="0"/>
              <a:t>measure</a:t>
            </a:r>
          </a:p>
          <a:p>
            <a:pPr lvl="2"/>
            <a:r>
              <a:rPr lang="en-US" dirty="0" smtClean="0"/>
              <a:t>1 item – “Choose (from among 12 job attributes) the 3 that provide the most meaning &amp; purpose in your job”</a:t>
            </a:r>
          </a:p>
          <a:p>
            <a:pPr lvl="3"/>
            <a:r>
              <a:rPr lang="en-US" dirty="0" smtClean="0"/>
              <a:t>Options of interest to us: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“Being associated with a good organization”</a:t>
            </a:r>
          </a:p>
          <a:p>
            <a:pPr lvl="3"/>
            <a:r>
              <a:rPr lang="en-US" dirty="0" smtClean="0">
                <a:solidFill>
                  <a:srgbClr val="C00000"/>
                </a:solidFill>
              </a:rPr>
              <a:t>“Providing community service”</a:t>
            </a:r>
          </a:p>
          <a:p>
            <a:pPr lvl="2"/>
            <a:r>
              <a:rPr lang="en-US" dirty="0" smtClean="0"/>
              <a:t>2 items – “</a:t>
            </a:r>
            <a:r>
              <a:rPr lang="en-US" i="1" dirty="0" smtClean="0">
                <a:solidFill>
                  <a:srgbClr val="C00000"/>
                </a:solidFill>
              </a:rPr>
              <a:t>rate the importance of spirituality in your life</a:t>
            </a:r>
            <a:r>
              <a:rPr lang="en-US" dirty="0" smtClean="0"/>
              <a:t>” and “</a:t>
            </a:r>
            <a:r>
              <a:rPr lang="en-US" i="1" dirty="0" smtClean="0">
                <a:solidFill>
                  <a:srgbClr val="C00000"/>
                </a:solidFill>
              </a:rPr>
              <a:t>rate the importance of spirituality at work</a:t>
            </a:r>
            <a:r>
              <a:rPr lang="en-US" dirty="0" smtClean="0"/>
              <a:t>” (not at all important – very important)</a:t>
            </a:r>
          </a:p>
          <a:p>
            <a:pPr lvl="2"/>
            <a:r>
              <a:rPr lang="en-US" dirty="0" smtClean="0"/>
              <a:t>3 items – </a:t>
            </a:r>
          </a:p>
          <a:p>
            <a:pPr lvl="2"/>
            <a:r>
              <a:rPr lang="en-US" dirty="0" smtClean="0"/>
              <a:t>To what extent does work contributes to general meaning in your life?</a:t>
            </a:r>
          </a:p>
          <a:p>
            <a:pPr lvl="2"/>
            <a:r>
              <a:rPr lang="en-US" dirty="0" smtClean="0"/>
              <a:t>How frequently you feel forced to compromise your values while at work?</a:t>
            </a:r>
          </a:p>
          <a:p>
            <a:pPr lvl="2"/>
            <a:r>
              <a:rPr lang="en-US" dirty="0" smtClean="0"/>
              <a:t>To what extent do your coworkers’ values match those of the agency?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512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13317"/>
            <a:ext cx="7620000" cy="1143000"/>
          </a:xfrm>
        </p:spPr>
        <p:txBody>
          <a:bodyPr/>
          <a:lstStyle/>
          <a:p>
            <a:r>
              <a:rPr lang="en-US" dirty="0" smtClean="0"/>
              <a:t>Results: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143000"/>
            <a:ext cx="76200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Hypothesis 1: </a:t>
            </a:r>
            <a:r>
              <a:rPr lang="en-US" sz="2000" i="1" dirty="0" smtClean="0">
                <a:solidFill>
                  <a:srgbClr val="C00000"/>
                </a:solidFill>
              </a:rPr>
              <a:t>Individual </a:t>
            </a:r>
            <a:r>
              <a:rPr lang="en-US" sz="2000" i="1" dirty="0">
                <a:solidFill>
                  <a:srgbClr val="C00000"/>
                </a:solidFill>
              </a:rPr>
              <a:t>perceptions of the importance of spirituality at work will be significantly related to satisfaction with work, with coworkers, with supervision, and with the agency.</a:t>
            </a:r>
          </a:p>
          <a:p>
            <a:endParaRPr lang="en-US" dirty="0" smtClean="0"/>
          </a:p>
          <a:p>
            <a:r>
              <a:rPr lang="en-US" dirty="0" smtClean="0"/>
              <a:t>Significant correlations between employees’ perceptions of the importance of workplace spirituality with all job attitudes</a:t>
            </a:r>
          </a:p>
          <a:p>
            <a:pPr lvl="1"/>
            <a:r>
              <a:rPr lang="en-US" dirty="0" smtClean="0"/>
              <a:t>Perceived spirituality as more important…</a:t>
            </a:r>
          </a:p>
          <a:p>
            <a:pPr lvl="2"/>
            <a:r>
              <a:rPr lang="en-US" dirty="0" smtClean="0"/>
              <a:t>Reported higher sat w/supervision (</a:t>
            </a:r>
            <a:r>
              <a:rPr lang="en-US" i="1" dirty="0" smtClean="0"/>
              <a:t>r</a:t>
            </a:r>
            <a:r>
              <a:rPr lang="en-US" dirty="0" smtClean="0"/>
              <a:t> = .15, </a:t>
            </a:r>
            <a:r>
              <a:rPr lang="en-US" i="1" dirty="0" smtClean="0"/>
              <a:t>p</a:t>
            </a:r>
            <a:r>
              <a:rPr lang="en-US" dirty="0" smtClean="0"/>
              <a:t> = .03)</a:t>
            </a:r>
          </a:p>
          <a:p>
            <a:pPr lvl="2"/>
            <a:r>
              <a:rPr lang="en-US" dirty="0" smtClean="0"/>
              <a:t>Reported higher sat w/coworkers (</a:t>
            </a:r>
            <a:r>
              <a:rPr lang="en-US" i="1" dirty="0" smtClean="0"/>
              <a:t>r</a:t>
            </a:r>
            <a:r>
              <a:rPr lang="en-US" dirty="0" smtClean="0"/>
              <a:t> = .15, </a:t>
            </a:r>
            <a:r>
              <a:rPr lang="en-US" i="1" dirty="0" smtClean="0"/>
              <a:t>p</a:t>
            </a:r>
            <a:r>
              <a:rPr lang="en-US" dirty="0" smtClean="0"/>
              <a:t> = .02)</a:t>
            </a:r>
          </a:p>
          <a:p>
            <a:pPr lvl="2"/>
            <a:r>
              <a:rPr lang="en-US" dirty="0" smtClean="0"/>
              <a:t>Reported higher sat w/work itself (</a:t>
            </a:r>
            <a:r>
              <a:rPr lang="en-US" i="1" dirty="0" smtClean="0"/>
              <a:t>r</a:t>
            </a:r>
            <a:r>
              <a:rPr lang="en-US" dirty="0" smtClean="0"/>
              <a:t> = .12, </a:t>
            </a:r>
            <a:r>
              <a:rPr lang="en-US" i="1" dirty="0" smtClean="0"/>
              <a:t>p</a:t>
            </a:r>
            <a:r>
              <a:rPr lang="en-US" dirty="0" smtClean="0"/>
              <a:t> = .04)</a:t>
            </a:r>
          </a:p>
          <a:p>
            <a:pPr lvl="2"/>
            <a:r>
              <a:rPr lang="en-US" dirty="0" smtClean="0"/>
              <a:t>Reported higher sat w/the agency (</a:t>
            </a:r>
            <a:r>
              <a:rPr lang="en-US" i="1" dirty="0" smtClean="0"/>
              <a:t>r</a:t>
            </a:r>
            <a:r>
              <a:rPr lang="en-US" dirty="0" smtClean="0"/>
              <a:t> = .17, </a:t>
            </a:r>
            <a:r>
              <a:rPr lang="en-US" i="1" dirty="0" smtClean="0"/>
              <a:t>p</a:t>
            </a:r>
            <a:r>
              <a:rPr lang="en-US" dirty="0" smtClean="0"/>
              <a:t> = .01)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Spirituality assessments may be domain-specific – the correlations between job attitudes &amp; spirituality in general (as opposed to ‘at work’) were non-significant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351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7620000" cy="5715000"/>
          </a:xfrm>
        </p:spPr>
        <p:txBody>
          <a:bodyPr/>
          <a:lstStyle/>
          <a:p>
            <a:r>
              <a:rPr lang="en-US" dirty="0" smtClean="0"/>
              <a:t>Hypothesis 2: </a:t>
            </a:r>
            <a:r>
              <a:rPr lang="en-US" sz="2000" i="1" dirty="0">
                <a:solidFill>
                  <a:srgbClr val="C00000"/>
                </a:solidFill>
              </a:rPr>
              <a:t>Employees who value the agency’s service-related and community-support functions will report more positive job attitudes than employees who do not hold such values.</a:t>
            </a:r>
          </a:p>
          <a:p>
            <a:endParaRPr lang="en-US" dirty="0" smtClean="0"/>
          </a:p>
          <a:p>
            <a:r>
              <a:rPr lang="en-US" dirty="0" smtClean="0"/>
              <a:t>Focused on forced-choice item of top 3 dimensions that give most meaning &amp; purpose on the job</a:t>
            </a:r>
          </a:p>
          <a:p>
            <a:pPr lvl="1"/>
            <a:r>
              <a:rPr lang="en-US" dirty="0" smtClean="0"/>
              <a:t>Created groups based on whether they chose ‘being associated with a good organization’ or not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796437"/>
              </p:ext>
            </p:extLst>
          </p:nvPr>
        </p:nvGraphicFramePr>
        <p:xfrm>
          <a:off x="762000" y="3733800"/>
          <a:ext cx="7162801" cy="255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7015"/>
                <a:gridCol w="1813330"/>
                <a:gridCol w="1536455"/>
                <a:gridCol w="914400"/>
                <a:gridCol w="741904"/>
                <a:gridCol w="6296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Satisfaction Dimension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(SD) for those selecting ‘Good Organization’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Mean (SD) for those not selecting ‘Good Organization’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Supervision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2.34 (.33)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2.19 (.37)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2.69**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.43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Coworker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3.43 (.37)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3.25 (.42)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2.86**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.45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Work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3.38 (.37)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 (.42)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2.27*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179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.38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Agency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3.63 (.52)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3.30 (.63)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3.47***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.57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344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943600"/>
          </a:xfrm>
        </p:spPr>
        <p:txBody>
          <a:bodyPr/>
          <a:lstStyle/>
          <a:p>
            <a:r>
              <a:rPr lang="en-US" dirty="0" smtClean="0"/>
              <a:t>Hypothesis 3: </a:t>
            </a:r>
            <a:r>
              <a:rPr lang="en-US" sz="2000" i="1" dirty="0">
                <a:solidFill>
                  <a:srgbClr val="C00000"/>
                </a:solidFill>
              </a:rPr>
              <a:t>Importance of workplace spirituality will be related to work having a greater contribution to general meaning in life.</a:t>
            </a:r>
          </a:p>
          <a:p>
            <a:endParaRPr lang="en-US" dirty="0" smtClean="0"/>
          </a:p>
          <a:p>
            <a:r>
              <a:rPr lang="en-US" dirty="0" smtClean="0"/>
              <a:t>Correlation between these 2 variables was significant, </a:t>
            </a:r>
            <a:br>
              <a:rPr lang="en-US" dirty="0" smtClean="0"/>
            </a:br>
            <a:r>
              <a:rPr lang="en-US" i="1" dirty="0" smtClean="0"/>
              <a:t>r </a:t>
            </a:r>
            <a:r>
              <a:rPr lang="en-US" dirty="0" smtClean="0"/>
              <a:t>= .29, </a:t>
            </a:r>
            <a:r>
              <a:rPr lang="en-US" i="1" dirty="0" smtClean="0"/>
              <a:t>p</a:t>
            </a:r>
            <a:r>
              <a:rPr lang="en-US" dirty="0" smtClean="0"/>
              <a:t> = .001</a:t>
            </a:r>
          </a:p>
          <a:p>
            <a:endParaRPr lang="en-US" dirty="0"/>
          </a:p>
          <a:p>
            <a:r>
              <a:rPr lang="en-US" dirty="0" smtClean="0"/>
              <a:t>Hypothesis 4: </a:t>
            </a:r>
            <a:r>
              <a:rPr lang="en-US" sz="2000" i="1" dirty="0">
                <a:solidFill>
                  <a:srgbClr val="C00000"/>
                </a:solidFill>
              </a:rPr>
              <a:t>Employees’ perceptions of the match/fit between coworkers’ values and the agency’s mission will moderate relationships between the importance of spirituality at work and facets of job satisfaction.</a:t>
            </a:r>
          </a:p>
          <a:p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Hierarchical regression to test the moderator: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Employees’ ratings of the importance of spirituality at work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Perceptions of coworkers’ values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Interaction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192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620000" cy="5715000"/>
          </a:xfrm>
        </p:spPr>
        <p:txBody>
          <a:bodyPr/>
          <a:lstStyle/>
          <a:p>
            <a:pPr marL="114300" indent="0">
              <a:buNone/>
            </a:pPr>
            <a:r>
              <a:rPr lang="en-US" dirty="0" smtClean="0"/>
              <a:t>The ‘value match’ moderated the relationship between the importance of workplace spirituality and sat w/supervision </a:t>
            </a:r>
            <a:br>
              <a:rPr lang="en-US" dirty="0" smtClean="0"/>
            </a:br>
            <a:r>
              <a:rPr lang="en-US" sz="2000" dirty="0" smtClean="0"/>
              <a:t>(F </a:t>
            </a:r>
            <a:r>
              <a:rPr lang="en-US" sz="2000" baseline="-25000" dirty="0" smtClean="0"/>
              <a:t>(1, 176) </a:t>
            </a:r>
            <a:r>
              <a:rPr lang="en-US" sz="2000" dirty="0" smtClean="0"/>
              <a:t>= 4.89, </a:t>
            </a:r>
            <a:r>
              <a:rPr lang="el-GR" sz="2000" dirty="0" smtClean="0"/>
              <a:t>Δ</a:t>
            </a:r>
            <a:r>
              <a:rPr lang="en-US" sz="2000" dirty="0" smtClean="0"/>
              <a:t> R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= .02, </a:t>
            </a:r>
            <a:r>
              <a:rPr lang="en-US" sz="2000" i="1" dirty="0" smtClean="0"/>
              <a:t>p</a:t>
            </a:r>
            <a:r>
              <a:rPr lang="en-US" sz="2000" dirty="0" smtClean="0"/>
              <a:t> =.03)</a:t>
            </a:r>
          </a:p>
          <a:p>
            <a:endParaRPr lang="en-US" sz="2000" dirty="0"/>
          </a:p>
          <a:p>
            <a:endParaRPr lang="en-US" sz="20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842103864"/>
              </p:ext>
            </p:extLst>
          </p:nvPr>
        </p:nvGraphicFramePr>
        <p:xfrm>
          <a:off x="228600" y="2438400"/>
          <a:ext cx="5486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613647" y="1600200"/>
            <a:ext cx="2743200" cy="230832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Those who perceive </a:t>
            </a:r>
            <a:r>
              <a:rPr lang="en-US" u="sng" dirty="0" smtClean="0"/>
              <a:t>low</a:t>
            </a:r>
            <a:r>
              <a:rPr lang="en-US" dirty="0" smtClean="0"/>
              <a:t> value match (between coworkers &amp; the agency)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br>
              <a:rPr lang="en-US" dirty="0" smtClean="0">
                <a:sym typeface="Wingdings" panose="05000000000000000000" pitchFamily="2" charset="2"/>
              </a:rPr>
            </a:br>
            <a:r>
              <a:rPr lang="en-US" dirty="0" smtClean="0">
                <a:sym typeface="Wingdings" panose="05000000000000000000" pitchFamily="2" charset="2"/>
              </a:rPr>
              <a:t>sat w/supervision was lower for those who view workplace spirituality as more important</a:t>
            </a:r>
            <a:endParaRPr lang="en-US" dirty="0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3048000" y="2754362"/>
            <a:ext cx="2565647" cy="674638"/>
          </a:xfrm>
          <a:prstGeom prst="straightConnector1">
            <a:avLst/>
          </a:prstGeom>
          <a:ln w="190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553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620000" cy="4800600"/>
          </a:xfrm>
        </p:spPr>
        <p:txBody>
          <a:bodyPr/>
          <a:lstStyle/>
          <a:p>
            <a:r>
              <a:rPr lang="en-US" dirty="0" smtClean="0"/>
              <a:t>For some employees, workplace spirituality is an important contributor to meaningfulness and contributes to a healthy working climate.</a:t>
            </a:r>
          </a:p>
          <a:p>
            <a:endParaRPr lang="en-US" dirty="0"/>
          </a:p>
          <a:p>
            <a:r>
              <a:rPr lang="en-US" dirty="0" smtClean="0"/>
              <a:t>In our sample, workplace spirituality was significantly &amp; positively related to facets of job satisfaction</a:t>
            </a:r>
          </a:p>
          <a:p>
            <a:pPr lvl="1"/>
            <a:r>
              <a:rPr lang="en-US" dirty="0" smtClean="0"/>
              <a:t>And employees’ perceptions of their coworkers’ values matching those of the organization were important predictors of their own satisfaction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013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7848600" cy="5638800"/>
          </a:xfrm>
        </p:spPr>
        <p:txBody>
          <a:bodyPr/>
          <a:lstStyle/>
          <a:p>
            <a:r>
              <a:rPr lang="en-US" dirty="0"/>
              <a:t>Employees at this agency distinguished between the importance of workplace spirituality and spirituality in life in general</a:t>
            </a:r>
          </a:p>
          <a:p>
            <a:pPr lvl="1"/>
            <a:r>
              <a:rPr lang="en-US" dirty="0"/>
              <a:t>…and that was reflected in relationships with job </a:t>
            </a:r>
            <a:r>
              <a:rPr lang="en-US" dirty="0" smtClean="0"/>
              <a:t>satisfaction</a:t>
            </a:r>
          </a:p>
          <a:p>
            <a:pPr lvl="1"/>
            <a:endParaRPr lang="en-US" dirty="0"/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may reflect good person-job fit in this social service agency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Previous research on person-job fit has focused on dimensions related to performance rewards, training &amp; development, &amp; teamwork </a:t>
            </a:r>
            <a:r>
              <a:rPr lang="en-US" sz="1400" i="1" dirty="0" smtClean="0">
                <a:sym typeface="Wingdings" panose="05000000000000000000" pitchFamily="2" charset="2"/>
              </a:rPr>
              <a:t>(</a:t>
            </a:r>
            <a:r>
              <a:rPr lang="en-US" sz="1400" i="1" dirty="0" err="1" smtClean="0">
                <a:sym typeface="Wingdings" panose="05000000000000000000" pitchFamily="2" charset="2"/>
              </a:rPr>
              <a:t>Bretz</a:t>
            </a:r>
            <a:r>
              <a:rPr lang="en-US" sz="1400" i="1" dirty="0" smtClean="0">
                <a:sym typeface="Wingdings" panose="05000000000000000000" pitchFamily="2" charset="2"/>
              </a:rPr>
              <a:t> &amp; Judge, 1994) </a:t>
            </a:r>
            <a:r>
              <a:rPr lang="en-US" dirty="0" smtClean="0">
                <a:sym typeface="Wingdings" panose="05000000000000000000" pitchFamily="2" charset="2"/>
              </a:rPr>
              <a:t>but not aspects of spirituality.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Workplace spirituality as a possible barrier to burnout?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Used as a buffer for stress – especially for employees who feel their spiritual values are supported by their organization</a:t>
            </a:r>
          </a:p>
          <a:p>
            <a:pPr lvl="1"/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Organizational context is important to keep in mind. Spirituality is difficult to study within organizations!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848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1072"/>
            <a:ext cx="7620000" cy="1143000"/>
          </a:xfrm>
        </p:spPr>
        <p:txBody>
          <a:bodyPr/>
          <a:lstStyle/>
          <a:p>
            <a:r>
              <a:rPr lang="en-US" dirty="0" smtClean="0"/>
              <a:t>Spirituality at Work: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7924800" cy="4800600"/>
          </a:xfrm>
        </p:spPr>
        <p:txBody>
          <a:bodyPr/>
          <a:lstStyle/>
          <a:p>
            <a:r>
              <a:rPr lang="en-US" dirty="0" smtClean="0"/>
              <a:t>A growing area of interest in the U.S.</a:t>
            </a:r>
          </a:p>
          <a:p>
            <a:pPr lvl="1"/>
            <a:r>
              <a:rPr lang="en-US" dirty="0" smtClean="0"/>
              <a:t>“A source of meaning and purpose in life, providing a sense of interconnectedness, and a sense of feeling connected with one’s self, others, and the universe” </a:t>
            </a:r>
            <a:r>
              <a:rPr lang="en-US" sz="1800" i="1" dirty="0" smtClean="0"/>
              <a:t>(</a:t>
            </a:r>
            <a:r>
              <a:rPr lang="en-US" sz="1800" i="1" dirty="0" err="1" smtClean="0"/>
              <a:t>Mitroff</a:t>
            </a:r>
            <a:r>
              <a:rPr lang="en-US" sz="1800" i="1" dirty="0" smtClean="0"/>
              <a:t> &amp; Denton, 1999)</a:t>
            </a:r>
          </a:p>
          <a:p>
            <a:pPr lvl="1"/>
            <a:endParaRPr lang="en-US" sz="1800" i="1" dirty="0"/>
          </a:p>
          <a:p>
            <a:pPr lvl="1"/>
            <a:r>
              <a:rPr lang="en-US" sz="1800" dirty="0" smtClean="0"/>
              <a:t>Academy of Management has an interest group on spirituality</a:t>
            </a:r>
          </a:p>
          <a:p>
            <a:pPr lvl="1"/>
            <a:r>
              <a:rPr lang="en-US" sz="1800" dirty="0" smtClean="0"/>
              <a:t>Some MBA programs offer courses on spirituality for leaders</a:t>
            </a:r>
          </a:p>
          <a:p>
            <a:pPr lvl="1"/>
            <a:r>
              <a:rPr lang="en-US" sz="1800" dirty="0" smtClean="0"/>
              <a:t>Some propose that employees may seek spiritual connections at work, in part to substitute for decline in more traditional community groups </a:t>
            </a:r>
            <a:br>
              <a:rPr lang="en-US" sz="1800" dirty="0" smtClean="0"/>
            </a:br>
            <a:r>
              <a:rPr lang="en-US" sz="1600" i="1" dirty="0" smtClean="0"/>
              <a:t>(</a:t>
            </a:r>
            <a:r>
              <a:rPr lang="en-US" sz="1600" i="1" dirty="0" err="1" smtClean="0"/>
              <a:t>Ashmos</a:t>
            </a:r>
            <a:r>
              <a:rPr lang="en-US" sz="1600" i="1" dirty="0" smtClean="0"/>
              <a:t> &amp; </a:t>
            </a:r>
            <a:r>
              <a:rPr lang="en-US" sz="1600" i="1" dirty="0" err="1" smtClean="0"/>
              <a:t>Duchon</a:t>
            </a:r>
            <a:r>
              <a:rPr lang="en-US" sz="1600" i="1" dirty="0" smtClean="0"/>
              <a:t>, 2000)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 smtClean="0"/>
              <a:t>Distinction between overt and covert expressions of spirituality at work</a:t>
            </a:r>
          </a:p>
          <a:p>
            <a:pPr lvl="2"/>
            <a:r>
              <a:rPr lang="en-US" sz="1600" dirty="0" smtClean="0"/>
              <a:t>Tombaugh et al. (2011) argued that both constructs may influence behavior at work, either via attitudes &amp; behaviors witnessed by coworkers (overt) or attitudes not publicly demonstrated (covert).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05989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sz="4000" dirty="0" smtClean="0"/>
              <a:t>The Study of Workplace Spirituality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001000" cy="4800600"/>
          </a:xfrm>
        </p:spPr>
        <p:txBody>
          <a:bodyPr/>
          <a:lstStyle/>
          <a:p>
            <a:r>
              <a:rPr lang="en-US" dirty="0" err="1" smtClean="0"/>
              <a:t>Mitroff</a:t>
            </a:r>
            <a:r>
              <a:rPr lang="en-US" dirty="0" smtClean="0"/>
              <a:t> &amp; Denton (1999) suggest 4 organizational orientations toward religion &amp; spirituality:</a:t>
            </a:r>
            <a:endParaRPr lang="en-US" dirty="0" smtClean="0"/>
          </a:p>
          <a:p>
            <a:pPr lvl="1"/>
            <a:r>
              <a:rPr lang="en-US" dirty="0" smtClean="0"/>
              <a:t>Religion-based organization</a:t>
            </a:r>
          </a:p>
          <a:p>
            <a:pPr lvl="1"/>
            <a:r>
              <a:rPr lang="en-US" dirty="0" smtClean="0"/>
              <a:t>Evolutionary organization: evolve from religious identification to non-denominational and values-based</a:t>
            </a:r>
          </a:p>
          <a:p>
            <a:pPr lvl="1"/>
            <a:r>
              <a:rPr lang="en-US" dirty="0" smtClean="0"/>
              <a:t>Recovering organization: build spirituality &amp; focused on recovery</a:t>
            </a:r>
          </a:p>
          <a:p>
            <a:pPr lvl="1"/>
            <a:r>
              <a:rPr lang="en-US" dirty="0" smtClean="0"/>
              <a:t>Values-based organization: not associated w/religion or spirituality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Level of </a:t>
            </a:r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Can examine spirituality at both individual &amp; organizational levels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7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1143000"/>
          </a:xfrm>
        </p:spPr>
        <p:txBody>
          <a:bodyPr/>
          <a:lstStyle/>
          <a:p>
            <a:r>
              <a:rPr lang="en-US" sz="4000" dirty="0" smtClean="0"/>
              <a:t>Benefits of Workplace Spirituality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Sense of belonging and connectedness</a:t>
            </a:r>
          </a:p>
          <a:p>
            <a:pPr lvl="1"/>
            <a:r>
              <a:rPr lang="en-US" dirty="0" smtClean="0"/>
              <a:t>Spiritualty may strengthen connections among like-minded employees</a:t>
            </a:r>
          </a:p>
          <a:p>
            <a:pPr lvl="2"/>
            <a:r>
              <a:rPr lang="en-US" dirty="0" smtClean="0"/>
              <a:t>Offers sense of belonging &amp; connectedness to fellow coworkers, and may buffer from ostracism </a:t>
            </a:r>
            <a:r>
              <a:rPr lang="en-US" sz="1600" i="1" dirty="0" smtClean="0"/>
              <a:t>(Wesselmann &amp; Williams, 2010)</a:t>
            </a:r>
            <a:endParaRPr lang="en-US" sz="1600" i="1" dirty="0"/>
          </a:p>
          <a:p>
            <a:endParaRPr lang="en-US" dirty="0" smtClean="0"/>
          </a:p>
          <a:p>
            <a:r>
              <a:rPr lang="en-US" dirty="0" smtClean="0"/>
              <a:t>Links </a:t>
            </a:r>
            <a:r>
              <a:rPr lang="en-US" dirty="0" smtClean="0"/>
              <a:t>with job-related attitudes and behaviors</a:t>
            </a:r>
          </a:p>
          <a:p>
            <a:pPr lvl="1"/>
            <a:r>
              <a:rPr lang="en-US" dirty="0" smtClean="0"/>
              <a:t>Correlations among spirituality &amp; job satisfaction among diverse samples (nurses, grad students, Catholic health system employees)</a:t>
            </a:r>
          </a:p>
          <a:p>
            <a:pPr lvl="1"/>
            <a:r>
              <a:rPr lang="en-US" dirty="0" smtClean="0"/>
              <a:t>Most of these studies focused on global job satisfaction, less is known about various job satisfaction facets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0456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250"/>
            <a:ext cx="7620000" cy="1143000"/>
          </a:xfrm>
        </p:spPr>
        <p:txBody>
          <a:bodyPr/>
          <a:lstStyle/>
          <a:p>
            <a:r>
              <a:rPr lang="en-US" sz="4400" dirty="0" smtClean="0"/>
              <a:t>Person-organization ‘fit’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620000" cy="4800600"/>
          </a:xfrm>
        </p:spPr>
        <p:txBody>
          <a:bodyPr/>
          <a:lstStyle/>
          <a:p>
            <a:r>
              <a:rPr lang="en-US" dirty="0" smtClean="0"/>
              <a:t>Current study focused on a non-profit social service agency with a spiritual mission.</a:t>
            </a:r>
          </a:p>
          <a:p>
            <a:pPr lvl="1"/>
            <a:r>
              <a:rPr lang="en-US" dirty="0" smtClean="0"/>
              <a:t>Raises questions about ‘fit’ between employees &amp; the agency</a:t>
            </a:r>
          </a:p>
          <a:p>
            <a:pPr lvl="1"/>
            <a:r>
              <a:rPr lang="en-US" dirty="0" smtClean="0"/>
              <a:t>We expect individual differences in importance of spirituality at work and in life</a:t>
            </a:r>
          </a:p>
          <a:p>
            <a:pPr lvl="1"/>
            <a:r>
              <a:rPr lang="en-US" dirty="0" smtClean="0"/>
              <a:t>Given the agency’s mission, some employees may feel more supported by such a climate than others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Importance </a:t>
            </a:r>
            <a:r>
              <a:rPr lang="en-US" dirty="0" smtClean="0"/>
              <a:t>of perceived ‘fit</a:t>
            </a:r>
            <a:r>
              <a:rPr lang="en-US" dirty="0" smtClean="0"/>
              <a:t>’</a:t>
            </a:r>
          </a:p>
          <a:p>
            <a:pPr lvl="1"/>
            <a:r>
              <a:rPr lang="en-US" dirty="0" smtClean="0"/>
              <a:t>We expect that employees who felt they did not have to compromise their basic values in doing their work will ‘fit’ better with such an agency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 this may translate to more positive job attitudes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4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H1: Individual perceptions of the importance of spirituality at work will be significantly related to satisfaction with work, with coworkers, with supervision, and with the agency.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H2: Employees who value the agency’s service-related and community-support functions will report more positive job attitudes than employees who do not hold such values.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629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H3:  Importance of workplace spirituality will be related to work having a greater contribution to general meaning in life.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H4: Employees’ perceptions of the match/fit between coworkers’ values and the agency’s mission will moderate relationships between the importance of spirituality at work and facets of job satisfaction.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6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0772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Setting:  Nonprofit </a:t>
            </a:r>
            <a:r>
              <a:rPr lang="en-US" dirty="0" smtClean="0"/>
              <a:t>social service agency in the Midwest </a:t>
            </a:r>
          </a:p>
          <a:p>
            <a:pPr lvl="1"/>
            <a:r>
              <a:rPr lang="en-US" dirty="0" smtClean="0"/>
              <a:t>Christian-based organization historically linked to a religious foundation; founded as a ‘faith-based orphanage’</a:t>
            </a:r>
          </a:p>
          <a:p>
            <a:pPr lvl="1"/>
            <a:r>
              <a:rPr lang="en-US" dirty="0" smtClean="0"/>
              <a:t>Not run </a:t>
            </a:r>
            <a:r>
              <a:rPr lang="en-US" dirty="0" smtClean="0"/>
              <a:t>by a specific church or denomination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Mission </a:t>
            </a:r>
            <a:r>
              <a:rPr lang="en-US" dirty="0" smtClean="0"/>
              <a:t>statement, </a:t>
            </a:r>
            <a:r>
              <a:rPr lang="en-US" i="1" dirty="0" smtClean="0">
                <a:solidFill>
                  <a:srgbClr val="C00000"/>
                </a:solidFill>
              </a:rPr>
              <a:t>“…embodies Christian principles to help families and children develop the hope, courage, and love they need to become whole and healthy.”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“God” is referenced in 3 of 6 agency values</a:t>
            </a:r>
          </a:p>
          <a:p>
            <a:pPr lvl="3"/>
            <a:r>
              <a:rPr lang="en-US" sz="1700" dirty="0" smtClean="0"/>
              <a:t>Respect: </a:t>
            </a:r>
            <a:r>
              <a:rPr lang="en-US" sz="1700" i="1" dirty="0" smtClean="0">
                <a:solidFill>
                  <a:srgbClr val="C00000"/>
                </a:solidFill>
              </a:rPr>
              <a:t>”Humankind, created in God’s image, has inherent value…”</a:t>
            </a:r>
          </a:p>
          <a:p>
            <a:pPr lvl="3"/>
            <a:r>
              <a:rPr lang="en-US" sz="1700" dirty="0" smtClean="0"/>
              <a:t>Teamwork: </a:t>
            </a:r>
            <a:r>
              <a:rPr lang="en-US" sz="1700" i="1" dirty="0" smtClean="0">
                <a:solidFill>
                  <a:srgbClr val="C00000"/>
                </a:solidFill>
              </a:rPr>
              <a:t>“We are called to be in relationship with God and with one another…”</a:t>
            </a:r>
          </a:p>
          <a:p>
            <a:pPr lvl="3"/>
            <a:r>
              <a:rPr lang="en-US" sz="1700" dirty="0" smtClean="0"/>
              <a:t>Stewardship: </a:t>
            </a:r>
            <a:r>
              <a:rPr lang="en-US" sz="1700" i="1" dirty="0" smtClean="0">
                <a:solidFill>
                  <a:srgbClr val="C00000"/>
                </a:solidFill>
              </a:rPr>
              <a:t>“Our funds, property, and human resources are given to us in trust from God...”</a:t>
            </a:r>
            <a:endParaRPr lang="en-US" sz="1700" i="1" dirty="0" smtClean="0">
              <a:solidFill>
                <a:srgbClr val="C00000"/>
              </a:solidFill>
            </a:endParaRPr>
          </a:p>
          <a:p>
            <a:pPr lvl="2"/>
            <a:endParaRPr lang="en-US" dirty="0"/>
          </a:p>
          <a:p>
            <a:pPr lvl="1"/>
            <a:r>
              <a:rPr lang="en-US" dirty="0" smtClean="0"/>
              <a:t>Services </a:t>
            </a:r>
            <a:r>
              <a:rPr lang="en-US" dirty="0" smtClean="0"/>
              <a:t>include residential treatment of children &amp; adolescents, special education, foster care, adoption services.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836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7620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Sample</a:t>
            </a:r>
          </a:p>
          <a:p>
            <a:pPr lvl="1"/>
            <a:r>
              <a:rPr lang="en-US" dirty="0" smtClean="0"/>
              <a:t>One-hundred </a:t>
            </a:r>
            <a:r>
              <a:rPr lang="en-US" dirty="0"/>
              <a:t>ninety-two employees participated voluntarily </a:t>
            </a:r>
            <a:endParaRPr lang="en-US" dirty="0" smtClean="0"/>
          </a:p>
          <a:p>
            <a:pPr lvl="2"/>
            <a:r>
              <a:rPr lang="en-US" dirty="0" smtClean="0"/>
              <a:t>out </a:t>
            </a:r>
            <a:r>
              <a:rPr lang="en-US" dirty="0"/>
              <a:t>of </a:t>
            </a:r>
            <a:r>
              <a:rPr lang="en-US" dirty="0" smtClean="0"/>
              <a:t>300 </a:t>
            </a:r>
            <a:r>
              <a:rPr lang="en-US" dirty="0"/>
              <a:t>employees (</a:t>
            </a:r>
            <a:r>
              <a:rPr lang="en-US" dirty="0" smtClean="0"/>
              <a:t>64% response rate)</a:t>
            </a:r>
          </a:p>
          <a:p>
            <a:pPr lvl="2"/>
            <a:r>
              <a:rPr lang="en-US" dirty="0" smtClean="0"/>
              <a:t>77% female respondents (reflects employee population)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Majority </a:t>
            </a:r>
            <a:r>
              <a:rPr lang="en-US" dirty="0"/>
              <a:t>worked full-time (88%) in non-supervisory positions (73%) including residential treatment staff, therapists, caseworkers, and teachers.</a:t>
            </a:r>
          </a:p>
          <a:p>
            <a:endParaRPr lang="en-US" dirty="0" smtClean="0"/>
          </a:p>
          <a:p>
            <a:r>
              <a:rPr lang="en-US" dirty="0" smtClean="0"/>
              <a:t>Procedure</a:t>
            </a:r>
          </a:p>
          <a:p>
            <a:pPr lvl="1"/>
            <a:r>
              <a:rPr lang="en-US" dirty="0" smtClean="0"/>
              <a:t>Online survey emailed to all agency employees</a:t>
            </a:r>
          </a:p>
          <a:p>
            <a:pPr lvl="1"/>
            <a:r>
              <a:rPr lang="en-US" dirty="0" smtClean="0"/>
              <a:t>Voluntary participation &amp; confidential responses </a:t>
            </a:r>
          </a:p>
          <a:p>
            <a:pPr lvl="2"/>
            <a:r>
              <a:rPr lang="en-US" dirty="0" smtClean="0"/>
              <a:t>No one from the agency had access to data, only feedback reports our team prepared</a:t>
            </a:r>
          </a:p>
        </p:txBody>
      </p:sp>
    </p:spTree>
    <p:extLst>
      <p:ext uri="{BB962C8B-B14F-4D97-AF65-F5344CB8AC3E}">
        <p14:creationId xmlns:p14="http://schemas.microsoft.com/office/powerpoint/2010/main" val="756902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B67F240759734BB0DD0858430D3AB3" ma:contentTypeVersion="1" ma:contentTypeDescription="Create a new document." ma:contentTypeScope="" ma:versionID="35fc059af3cd493189da9500e5836db5">
  <xsd:schema xmlns:xsd="http://www.w3.org/2001/XMLSchema" xmlns:xs="http://www.w3.org/2001/XMLSchema" xmlns:p="http://schemas.microsoft.com/office/2006/metadata/properties" xmlns:ns1="http://schemas.microsoft.com/sharepoint/v3" xmlns:ns2="95c273cc-9201-4c1e-8c9f-fe8c80cbe9de" targetNamespace="http://schemas.microsoft.com/office/2006/metadata/properties" ma:root="true" ma:fieldsID="3d5a32756865940de2755d150ba87df5" ns1:_="" ns2:_="">
    <xsd:import namespace="http://schemas.microsoft.com/sharepoint/v3"/>
    <xsd:import namespace="95c273cc-9201-4c1e-8c9f-fe8c80cbe9d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c273cc-9201-4c1e-8c9f-fe8c80cbe9de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95c273cc-9201-4c1e-8c9f-fe8c80cbe9de">XY5HK7YVDQWF-700-11</_dlc_DocId>
    <_dlc_DocIdUrl xmlns="95c273cc-9201-4c1e-8c9f-fe8c80cbe9de">
      <Url>https://faculty.sharepoint.illinoisstate.edu/ktschne/_layouts/DocIdRedir.aspx?ID=XY5HK7YVDQWF-700-11</Url>
      <Description>XY5HK7YVDQWF-700-11</Description>
    </_dlc_DocIdUrl>
  </documentManagement>
</p:properties>
</file>

<file path=customXml/itemProps1.xml><?xml version="1.0" encoding="utf-8"?>
<ds:datastoreItem xmlns:ds="http://schemas.openxmlformats.org/officeDocument/2006/customXml" ds:itemID="{A05392AE-09C4-4E98-9973-7B770D935CAA}"/>
</file>

<file path=customXml/itemProps2.xml><?xml version="1.0" encoding="utf-8"?>
<ds:datastoreItem xmlns:ds="http://schemas.openxmlformats.org/officeDocument/2006/customXml" ds:itemID="{58DD35A4-751A-4059-AABF-E666F4BFD8F9}"/>
</file>

<file path=customXml/itemProps3.xml><?xml version="1.0" encoding="utf-8"?>
<ds:datastoreItem xmlns:ds="http://schemas.openxmlformats.org/officeDocument/2006/customXml" ds:itemID="{0F1E161F-3F94-4341-AC6B-EF99C430D770}"/>
</file>

<file path=customXml/itemProps4.xml><?xml version="1.0" encoding="utf-8"?>
<ds:datastoreItem xmlns:ds="http://schemas.openxmlformats.org/officeDocument/2006/customXml" ds:itemID="{55F1C733-988A-409B-B0DA-ACD6F7B0636A}"/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</TotalTime>
  <Words>1420</Words>
  <Application>Microsoft Office PowerPoint</Application>
  <PresentationFormat>On-screen Show (4:3)</PresentationFormat>
  <Paragraphs>169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Adjacency</vt:lpstr>
      <vt:lpstr>Links between Workplace Spirituality, Job-Related Attitudes, and Value Fit in a Non-Profit Agency </vt:lpstr>
      <vt:lpstr>Spirituality at Work: Overview</vt:lpstr>
      <vt:lpstr>The Study of Workplace Spirituality</vt:lpstr>
      <vt:lpstr>Benefits of Workplace Spirituality</vt:lpstr>
      <vt:lpstr>Person-organization ‘fit’</vt:lpstr>
      <vt:lpstr>Hypotheses</vt:lpstr>
      <vt:lpstr>PowerPoint Presentation</vt:lpstr>
      <vt:lpstr>Method</vt:lpstr>
      <vt:lpstr>PowerPoint Presentation</vt:lpstr>
      <vt:lpstr>PowerPoint Presentation</vt:lpstr>
      <vt:lpstr>Results:</vt:lpstr>
      <vt:lpstr>PowerPoint Presentation</vt:lpstr>
      <vt:lpstr>PowerPoint Presentation</vt:lpstr>
      <vt:lpstr>PowerPoint Presentation</vt:lpstr>
      <vt:lpstr>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Links between Workplace Spirituality, Job-Related Attitudes, and Value Fit in a Non-Profit Agency </dc:title>
  <dc:creator>Schneider, Kimberly</dc:creator>
  <cp:lastModifiedBy>Schneider, Kimberly</cp:lastModifiedBy>
  <cp:revision>18</cp:revision>
  <dcterms:created xsi:type="dcterms:W3CDTF">2014-04-22T16:24:22Z</dcterms:created>
  <dcterms:modified xsi:type="dcterms:W3CDTF">2014-04-28T19:16:33Z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0x0101000DB67F240759734BB0DD0858430D3AB3</vt:lpwstr>
  </property>
  <property fmtid="{D5CDD505-2E9C-101B-9397-08002B2CF9AE}" pid="3" name="_dlc_DocIdItemGuid">
    <vt:lpwstr>fbe63099-9425-4ac8-b707-fa5c80072c29</vt:lpwstr>
  </property>
</Properties>
</file>