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1pPr>
    <a:lvl2pPr marL="2193925" indent="-1736725"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2pPr>
    <a:lvl3pPr marL="4387850" indent="-3473450"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3pPr>
    <a:lvl4pPr marL="6583363" indent="-5211763"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4pPr>
    <a:lvl5pPr marL="8777288" indent="-6948488"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5pPr>
    <a:lvl6pPr marL="2286000" algn="l" defTabSz="914400" rtl="0" eaLnBrk="1" latinLnBrk="0" hangingPunct="1">
      <a:defRPr sz="8600" kern="1200">
        <a:solidFill>
          <a:schemeClr val="tx1"/>
        </a:solidFill>
        <a:latin typeface="Arial" pitchFamily="34" charset="0"/>
        <a:ea typeface="ＭＳ Ｐゴシック" pitchFamily="-107" charset="-128"/>
        <a:cs typeface="+mn-cs"/>
      </a:defRPr>
    </a:lvl6pPr>
    <a:lvl7pPr marL="2743200" algn="l" defTabSz="914400" rtl="0" eaLnBrk="1" latinLnBrk="0" hangingPunct="1">
      <a:defRPr sz="8600" kern="1200">
        <a:solidFill>
          <a:schemeClr val="tx1"/>
        </a:solidFill>
        <a:latin typeface="Arial" pitchFamily="34" charset="0"/>
        <a:ea typeface="ＭＳ Ｐゴシック" pitchFamily="-107" charset="-128"/>
        <a:cs typeface="+mn-cs"/>
      </a:defRPr>
    </a:lvl7pPr>
    <a:lvl8pPr marL="3200400" algn="l" defTabSz="914400" rtl="0" eaLnBrk="1" latinLnBrk="0" hangingPunct="1">
      <a:defRPr sz="8600" kern="1200">
        <a:solidFill>
          <a:schemeClr val="tx1"/>
        </a:solidFill>
        <a:latin typeface="Arial" pitchFamily="34" charset="0"/>
        <a:ea typeface="ＭＳ Ｐゴシック" pitchFamily="-107" charset="-128"/>
        <a:cs typeface="+mn-cs"/>
      </a:defRPr>
    </a:lvl8pPr>
    <a:lvl9pPr marL="3657600" algn="l" defTabSz="914400" rtl="0" eaLnBrk="1" latinLnBrk="0" hangingPunct="1">
      <a:defRPr sz="8600" kern="1200">
        <a:solidFill>
          <a:schemeClr val="tx1"/>
        </a:solidFill>
        <a:latin typeface="Arial" pitchFamily="34" charset="0"/>
        <a:ea typeface="ＭＳ Ｐゴシック" pitchFamily="-107"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2416"/>
    <a:srgbClr val="9E1E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3" d="100"/>
          <a:sy n="33" d="100"/>
        </p:scale>
        <p:origin x="-72" y="2328"/>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9F142D95-C61A-4DA7-B771-749EF6518439}" type="datetime1">
              <a:rPr lang="en-US"/>
              <a:pPr/>
              <a:t>3/10/2014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1F41DA9-64C5-4E38-ACE2-B2051FDE3D9A}"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666D087-7295-4654-BE44-0A5606426582}" type="datetime1">
              <a:rPr lang="en-US"/>
              <a:pPr/>
              <a:t>3/10/2014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6B04B60C-BFB8-4BA1-996F-5AEFDD39F487}"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6E3C75F-D228-478A-A568-3CA1B3900F34}" type="datetime1">
              <a:rPr lang="en-US"/>
              <a:pPr/>
              <a:t>3/10/2014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7B3E1D4-6316-49A2-89D1-CFDF97D0A399}"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3BF69F6-C161-411E-BD4E-0F6CC3062D17}" type="datetime1">
              <a:rPr lang="en-US"/>
              <a:pPr/>
              <a:t>3/10/2014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92815E6F-61E2-4BAF-9656-7AFA044ABBE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15EDC49-0464-4EB6-9CE3-C09EDC4FCCA7}" type="datetime1">
              <a:rPr lang="en-US"/>
              <a:pPr/>
              <a:t>3/10/2014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E9E3492A-AE78-4D90-8806-83837AAC8A1B}"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3A97EFF6-24B8-4F8F-9F49-75C8F49C0EE7}" type="datetime1">
              <a:rPr lang="en-US"/>
              <a:pPr/>
              <a:t>3/10/2014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ADAD4BDB-F56B-4FC3-B647-A6E902844282}"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3F36FA32-929D-44C0-81B9-5A65CABDAB11}" type="datetime1">
              <a:rPr lang="en-US"/>
              <a:pPr/>
              <a:t>3/10/2014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3DB151D6-A159-4EB4-9E19-9C0A5057B7ED}"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75CA745D-717C-44F1-AA5A-62C08CB7ED7F}" type="datetime1">
              <a:rPr lang="en-US"/>
              <a:pPr/>
              <a:t>3/10/2014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03BB4A66-3FF1-4C95-97CE-ABEB4E576567}"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91D051B9-89EC-4316-B052-608DE42114CB}" type="datetime1">
              <a:rPr lang="en-US"/>
              <a:pPr/>
              <a:t>3/10/2014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340E771E-D242-456C-B4AF-81D4CBBF98F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C4B10F7-4D01-4D8F-B76C-7B47339AED8A}" type="datetime1">
              <a:rPr lang="en-US"/>
              <a:pPr/>
              <a:t>3/10/2014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40A41014-2509-47E6-B01E-FFDDB2B18938}"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rtlCol="0">
            <a:normAutofit/>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endParaRPr lang="en-US" noProof="0" dirty="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E42BE47-6B4C-40E1-88DA-90483823B469}" type="datetime1">
              <a:rPr lang="en-US"/>
              <a:pPr/>
              <a:t>3/10/2014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C5D12A8C-167F-4B07-8F9F-62A9256116A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3925" y="1317625"/>
            <a:ext cx="39503350" cy="5486400"/>
          </a:xfrm>
          <a:prstGeom prst="rect">
            <a:avLst/>
          </a:prstGeom>
          <a:noFill/>
          <a:ln w="9525">
            <a:noFill/>
            <a:miter lim="800000"/>
            <a:headEnd/>
            <a:tailEnd/>
          </a:ln>
        </p:spPr>
        <p:txBody>
          <a:bodyPr vert="horz" wrap="square" lIns="438912" tIns="219456" rIns="438912" bIns="219456"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193925" y="7680325"/>
            <a:ext cx="39503350" cy="21724938"/>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193925" y="30510163"/>
            <a:ext cx="10242550" cy="1752600"/>
          </a:xfrm>
          <a:prstGeom prst="rect">
            <a:avLst/>
          </a:prstGeom>
        </p:spPr>
        <p:txBody>
          <a:bodyPr vert="horz" wrap="square" lIns="438912" tIns="219456" rIns="438912" bIns="219456" numCol="1" anchor="ctr" anchorCtr="0" compatLnSpc="1">
            <a:prstTxWarp prst="textNoShape">
              <a:avLst/>
            </a:prstTxWarp>
          </a:bodyPr>
          <a:lstStyle>
            <a:lvl1pPr>
              <a:defRPr sz="5800">
                <a:solidFill>
                  <a:srgbClr val="898989"/>
                </a:solidFill>
                <a:latin typeface="Calibri" pitchFamily="34" charset="0"/>
              </a:defRPr>
            </a:lvl1pPr>
          </a:lstStyle>
          <a:p>
            <a:fld id="{95DE1CEA-6A5F-4E18-85D0-612210F4798D}" type="datetime1">
              <a:rPr lang="en-US"/>
              <a:pPr/>
              <a:t>3/10/2014</a:t>
            </a:fld>
            <a:endParaRPr lang="en-US" dirty="0"/>
          </a:p>
        </p:txBody>
      </p:sp>
      <p:sp>
        <p:nvSpPr>
          <p:cNvPr id="5" name="Footer Placeholder 4"/>
          <p:cNvSpPr>
            <a:spLocks noGrp="1"/>
          </p:cNvSpPr>
          <p:nvPr>
            <p:ph type="ftr" sz="quarter" idx="3"/>
          </p:nvPr>
        </p:nvSpPr>
        <p:spPr>
          <a:xfrm>
            <a:off x="14995525" y="30510163"/>
            <a:ext cx="13900150" cy="1752600"/>
          </a:xfrm>
          <a:prstGeom prst="rect">
            <a:avLst/>
          </a:prstGeom>
        </p:spPr>
        <p:txBody>
          <a:bodyPr vert="horz" lIns="438912" tIns="219456" rIns="438912" bIns="219456" rtlCol="0" anchor="ctr"/>
          <a:lstStyle>
            <a:lvl1pPr algn="ctr" defTabSz="4389120" fontAlgn="auto">
              <a:spcBef>
                <a:spcPts val="0"/>
              </a:spcBef>
              <a:spcAft>
                <a:spcPts val="0"/>
              </a:spcAft>
              <a:defRPr sz="5800">
                <a:solidFill>
                  <a:schemeClr val="tx1">
                    <a:tint val="75000"/>
                  </a:schemeClr>
                </a:solidFill>
                <a:latin typeface="+mn-lt"/>
                <a:ea typeface="+mn-ea"/>
              </a:defRPr>
            </a:lvl1pPr>
          </a:lstStyle>
          <a:p>
            <a:pPr>
              <a:defRPr/>
            </a:pPr>
            <a:endParaRPr lang="en-US" dirty="0"/>
          </a:p>
        </p:txBody>
      </p:sp>
      <p:sp>
        <p:nvSpPr>
          <p:cNvPr id="6" name="Slide Number Placeholder 5"/>
          <p:cNvSpPr>
            <a:spLocks noGrp="1"/>
          </p:cNvSpPr>
          <p:nvPr>
            <p:ph type="sldNum" sz="quarter" idx="4"/>
          </p:nvPr>
        </p:nvSpPr>
        <p:spPr>
          <a:xfrm>
            <a:off x="31454725" y="30510163"/>
            <a:ext cx="10242550" cy="1752600"/>
          </a:xfrm>
          <a:prstGeom prst="rect">
            <a:avLst/>
          </a:prstGeom>
        </p:spPr>
        <p:txBody>
          <a:bodyPr vert="horz" wrap="square" lIns="438912" tIns="219456" rIns="438912" bIns="219456" numCol="1" anchor="ctr" anchorCtr="0" compatLnSpc="1">
            <a:prstTxWarp prst="textNoShape">
              <a:avLst/>
            </a:prstTxWarp>
          </a:bodyPr>
          <a:lstStyle>
            <a:lvl1pPr algn="r">
              <a:defRPr sz="5800">
                <a:solidFill>
                  <a:srgbClr val="898989"/>
                </a:solidFill>
                <a:latin typeface="Calibri" pitchFamily="34" charset="0"/>
              </a:defRPr>
            </a:lvl1pPr>
          </a:lstStyle>
          <a:p>
            <a:fld id="{2DB33545-A304-474E-B04A-20C32E92405C}"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7850" rtl="0" eaLnBrk="0" fontAlgn="base" hangingPunct="0">
        <a:spcBef>
          <a:spcPct val="0"/>
        </a:spcBef>
        <a:spcAft>
          <a:spcPct val="0"/>
        </a:spcAft>
        <a:defRPr sz="21100" kern="1200">
          <a:solidFill>
            <a:schemeClr val="tx1"/>
          </a:solidFill>
          <a:latin typeface="+mj-lt"/>
          <a:ea typeface="ＭＳ Ｐゴシック" pitchFamily="-107" charset="-128"/>
          <a:cs typeface="ＭＳ Ｐゴシック" pitchFamily="-107" charset="-128"/>
        </a:defRPr>
      </a:lvl1pPr>
      <a:lvl2pPr algn="ctr" defTabSz="4387850" rtl="0" eaLnBrk="0" fontAlgn="base" hangingPunct="0">
        <a:spcBef>
          <a:spcPct val="0"/>
        </a:spcBef>
        <a:spcAft>
          <a:spcPct val="0"/>
        </a:spcAft>
        <a:defRPr sz="21100">
          <a:solidFill>
            <a:schemeClr val="tx1"/>
          </a:solidFill>
          <a:latin typeface="Calibri" pitchFamily="-107" charset="0"/>
          <a:ea typeface="ＭＳ Ｐゴシック" pitchFamily="-107" charset="-128"/>
          <a:cs typeface="ＭＳ Ｐゴシック" pitchFamily="-107" charset="-128"/>
        </a:defRPr>
      </a:lvl2pPr>
      <a:lvl3pPr algn="ctr" defTabSz="4387850" rtl="0" eaLnBrk="0" fontAlgn="base" hangingPunct="0">
        <a:spcBef>
          <a:spcPct val="0"/>
        </a:spcBef>
        <a:spcAft>
          <a:spcPct val="0"/>
        </a:spcAft>
        <a:defRPr sz="21100">
          <a:solidFill>
            <a:schemeClr val="tx1"/>
          </a:solidFill>
          <a:latin typeface="Calibri" pitchFamily="-107" charset="0"/>
          <a:ea typeface="ＭＳ Ｐゴシック" pitchFamily="-107" charset="-128"/>
          <a:cs typeface="ＭＳ Ｐゴシック" pitchFamily="-107" charset="-128"/>
        </a:defRPr>
      </a:lvl3pPr>
      <a:lvl4pPr algn="ctr" defTabSz="4387850" rtl="0" eaLnBrk="0" fontAlgn="base" hangingPunct="0">
        <a:spcBef>
          <a:spcPct val="0"/>
        </a:spcBef>
        <a:spcAft>
          <a:spcPct val="0"/>
        </a:spcAft>
        <a:defRPr sz="21100">
          <a:solidFill>
            <a:schemeClr val="tx1"/>
          </a:solidFill>
          <a:latin typeface="Calibri" pitchFamily="-107" charset="0"/>
          <a:ea typeface="ＭＳ Ｐゴシック" pitchFamily="-107" charset="-128"/>
          <a:cs typeface="ＭＳ Ｐゴシック" pitchFamily="-107" charset="-128"/>
        </a:defRPr>
      </a:lvl4pPr>
      <a:lvl5pPr algn="ctr" defTabSz="4387850" rtl="0" eaLnBrk="0" fontAlgn="base" hangingPunct="0">
        <a:spcBef>
          <a:spcPct val="0"/>
        </a:spcBef>
        <a:spcAft>
          <a:spcPct val="0"/>
        </a:spcAft>
        <a:defRPr sz="21100">
          <a:solidFill>
            <a:schemeClr val="tx1"/>
          </a:solidFill>
          <a:latin typeface="Calibri" pitchFamily="-107" charset="0"/>
          <a:ea typeface="ＭＳ Ｐゴシック" pitchFamily="-107" charset="-128"/>
          <a:cs typeface="ＭＳ Ｐゴシック" pitchFamily="-107" charset="-128"/>
        </a:defRPr>
      </a:lvl5pPr>
      <a:lvl6pPr marL="457200" algn="ctr" defTabSz="4387850" rtl="0" fontAlgn="base">
        <a:spcBef>
          <a:spcPct val="0"/>
        </a:spcBef>
        <a:spcAft>
          <a:spcPct val="0"/>
        </a:spcAft>
        <a:defRPr sz="21100">
          <a:solidFill>
            <a:schemeClr val="tx1"/>
          </a:solidFill>
          <a:latin typeface="Calibri" pitchFamily="-107" charset="0"/>
        </a:defRPr>
      </a:lvl6pPr>
      <a:lvl7pPr marL="914400" algn="ctr" defTabSz="4387850" rtl="0" fontAlgn="base">
        <a:spcBef>
          <a:spcPct val="0"/>
        </a:spcBef>
        <a:spcAft>
          <a:spcPct val="0"/>
        </a:spcAft>
        <a:defRPr sz="21100">
          <a:solidFill>
            <a:schemeClr val="tx1"/>
          </a:solidFill>
          <a:latin typeface="Calibri" pitchFamily="-107" charset="0"/>
        </a:defRPr>
      </a:lvl7pPr>
      <a:lvl8pPr marL="1371600" algn="ctr" defTabSz="4387850" rtl="0" fontAlgn="base">
        <a:spcBef>
          <a:spcPct val="0"/>
        </a:spcBef>
        <a:spcAft>
          <a:spcPct val="0"/>
        </a:spcAft>
        <a:defRPr sz="21100">
          <a:solidFill>
            <a:schemeClr val="tx1"/>
          </a:solidFill>
          <a:latin typeface="Calibri" pitchFamily="-107" charset="0"/>
        </a:defRPr>
      </a:lvl8pPr>
      <a:lvl9pPr marL="1828800" algn="ctr" defTabSz="4387850" rtl="0" fontAlgn="base">
        <a:spcBef>
          <a:spcPct val="0"/>
        </a:spcBef>
        <a:spcAft>
          <a:spcPct val="0"/>
        </a:spcAft>
        <a:defRPr sz="21100">
          <a:solidFill>
            <a:schemeClr val="tx1"/>
          </a:solidFill>
          <a:latin typeface="Calibri" pitchFamily="-107" charset="0"/>
        </a:defRPr>
      </a:lvl9pPr>
    </p:titleStyle>
    <p:bodyStyle>
      <a:lvl1pPr marL="1644650" indent="-1644650" algn="l" defTabSz="4387850" rtl="0" eaLnBrk="0" fontAlgn="base" hangingPunct="0">
        <a:spcBef>
          <a:spcPct val="20000"/>
        </a:spcBef>
        <a:spcAft>
          <a:spcPct val="0"/>
        </a:spcAft>
        <a:buFont typeface="Arial" pitchFamily="34" charset="0"/>
        <a:buChar char="•"/>
        <a:defRPr sz="15400" kern="1200">
          <a:solidFill>
            <a:schemeClr val="tx1"/>
          </a:solidFill>
          <a:latin typeface="+mn-lt"/>
          <a:ea typeface="ＭＳ Ｐゴシック" pitchFamily="-107" charset="-128"/>
          <a:cs typeface="ＭＳ Ｐゴシック" pitchFamily="-107" charset="-128"/>
        </a:defRPr>
      </a:lvl1pPr>
      <a:lvl2pPr marL="3565525" indent="-1371600" algn="l" defTabSz="4387850" rtl="0" eaLnBrk="0" fontAlgn="base" hangingPunct="0">
        <a:spcBef>
          <a:spcPct val="20000"/>
        </a:spcBef>
        <a:spcAft>
          <a:spcPct val="0"/>
        </a:spcAft>
        <a:buFont typeface="Arial" pitchFamily="34" charset="0"/>
        <a:buChar char="–"/>
        <a:defRPr sz="13400" kern="1200">
          <a:solidFill>
            <a:schemeClr val="tx1"/>
          </a:solidFill>
          <a:latin typeface="+mn-lt"/>
          <a:ea typeface="ＭＳ Ｐゴシック" pitchFamily="-107" charset="-128"/>
          <a:cs typeface="+mn-cs"/>
        </a:defRPr>
      </a:lvl2pPr>
      <a:lvl3pPr marL="5486400" indent="-1096963" algn="l" defTabSz="4387850" rtl="0" eaLnBrk="0" fontAlgn="base" hangingPunct="0">
        <a:spcBef>
          <a:spcPct val="20000"/>
        </a:spcBef>
        <a:spcAft>
          <a:spcPct val="0"/>
        </a:spcAft>
        <a:buFont typeface="Arial" pitchFamily="34" charset="0"/>
        <a:buChar char="•"/>
        <a:defRPr sz="11500" kern="1200">
          <a:solidFill>
            <a:schemeClr val="tx1"/>
          </a:solidFill>
          <a:latin typeface="+mn-lt"/>
          <a:ea typeface="ＭＳ Ｐゴシック" pitchFamily="-107" charset="-128"/>
          <a:cs typeface="+mn-cs"/>
        </a:defRPr>
      </a:lvl3pPr>
      <a:lvl4pPr marL="7680325" indent="-1096963" algn="l" defTabSz="4387850" rtl="0" eaLnBrk="0" fontAlgn="base" hangingPunct="0">
        <a:spcBef>
          <a:spcPct val="20000"/>
        </a:spcBef>
        <a:spcAft>
          <a:spcPct val="0"/>
        </a:spcAft>
        <a:buFont typeface="Arial" pitchFamily="34" charset="0"/>
        <a:buChar char="–"/>
        <a:defRPr sz="9600" kern="1200">
          <a:solidFill>
            <a:schemeClr val="tx1"/>
          </a:solidFill>
          <a:latin typeface="+mn-lt"/>
          <a:ea typeface="ＭＳ Ｐゴシック" pitchFamily="-107" charset="-128"/>
          <a:cs typeface="+mn-cs"/>
        </a:defRPr>
      </a:lvl4pPr>
      <a:lvl5pPr marL="9874250" indent="-1096963" algn="l" defTabSz="4387850" rtl="0" eaLnBrk="0" fontAlgn="base" hangingPunct="0">
        <a:spcBef>
          <a:spcPct val="20000"/>
        </a:spcBef>
        <a:spcAft>
          <a:spcPct val="0"/>
        </a:spcAft>
        <a:buFont typeface="Arial" pitchFamily="34" charset="0"/>
        <a:buChar char="»"/>
        <a:defRPr sz="9600" kern="1200">
          <a:solidFill>
            <a:schemeClr val="tx1"/>
          </a:solidFill>
          <a:latin typeface="+mn-lt"/>
          <a:ea typeface="ＭＳ Ｐゴシック" pitchFamily="-107" charset="-128"/>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www.schaufeli.com/"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31800" y="26830377"/>
            <a:ext cx="3886200" cy="5865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316" name="TextBox 6"/>
          <p:cNvSpPr txBox="1">
            <a:spLocks noChangeArrowheads="1"/>
          </p:cNvSpPr>
          <p:nvPr/>
        </p:nvSpPr>
        <p:spPr bwMode="auto">
          <a:xfrm>
            <a:off x="15544800" y="3200400"/>
            <a:ext cx="11963400" cy="1200150"/>
          </a:xfrm>
          <a:prstGeom prst="rect">
            <a:avLst/>
          </a:prstGeom>
          <a:noFill/>
          <a:ln w="9525">
            <a:noFill/>
            <a:miter lim="800000"/>
            <a:headEnd/>
            <a:tailEnd/>
          </a:ln>
        </p:spPr>
        <p:txBody>
          <a:bodyPr>
            <a:spAutoFit/>
          </a:bodyPr>
          <a:lstStyle/>
          <a:p>
            <a:pPr algn="ctr"/>
            <a:r>
              <a:rPr lang="en-US" sz="3600" b="1" dirty="0">
                <a:solidFill>
                  <a:schemeClr val="bg1"/>
                </a:solidFill>
                <a:latin typeface="Calibri" pitchFamily="34" charset="0"/>
              </a:rPr>
              <a:t>Nicholas Strong</a:t>
            </a:r>
          </a:p>
          <a:p>
            <a:pPr algn="ctr"/>
            <a:r>
              <a:rPr lang="en-US" sz="3600" b="1" dirty="0">
                <a:solidFill>
                  <a:schemeClr val="bg1"/>
                </a:solidFill>
                <a:latin typeface="Calibri" pitchFamily="34" charset="0"/>
              </a:rPr>
              <a:t>Illinois State University</a:t>
            </a:r>
          </a:p>
        </p:txBody>
      </p:sp>
      <p:pic>
        <p:nvPicPr>
          <p:cNvPr id="13317" name="Picture 7" descr="isu.JPG"/>
          <p:cNvPicPr>
            <a:picLocks noChangeAspect="1"/>
          </p:cNvPicPr>
          <p:nvPr/>
        </p:nvPicPr>
        <p:blipFill>
          <a:blip r:embed="rId3" cstate="print"/>
          <a:srcRect/>
          <a:stretch>
            <a:fillRect/>
          </a:stretch>
        </p:blipFill>
        <p:spPr bwMode="auto">
          <a:xfrm>
            <a:off x="0" y="0"/>
            <a:ext cx="5943600" cy="4495800"/>
          </a:xfrm>
          <a:prstGeom prst="rect">
            <a:avLst/>
          </a:prstGeom>
          <a:noFill/>
          <a:ln w="9525">
            <a:noFill/>
            <a:miter lim="800000"/>
            <a:headEnd/>
            <a:tailEnd/>
          </a:ln>
        </p:spPr>
      </p:pic>
      <p:pic>
        <p:nvPicPr>
          <p:cNvPr id="13318" name="Picture 359"/>
          <p:cNvPicPr>
            <a:picLocks noChangeAspect="1" noChangeArrowheads="1"/>
          </p:cNvPicPr>
          <p:nvPr/>
        </p:nvPicPr>
        <p:blipFill>
          <a:blip r:embed="rId4" cstate="print"/>
          <a:srcRect l="6000" t="4616" r="3999" b="3076"/>
          <a:stretch>
            <a:fillRect/>
          </a:stretch>
        </p:blipFill>
        <p:spPr bwMode="auto">
          <a:xfrm>
            <a:off x="37871400" y="0"/>
            <a:ext cx="4876800" cy="4343400"/>
          </a:xfrm>
          <a:prstGeom prst="rect">
            <a:avLst/>
          </a:prstGeom>
          <a:noFill/>
          <a:ln w="9525">
            <a:noFill/>
            <a:miter lim="800000"/>
            <a:headEnd/>
            <a:tailEnd/>
          </a:ln>
        </p:spPr>
      </p:pic>
      <p:sp>
        <p:nvSpPr>
          <p:cNvPr id="13319" name="TextBox 10"/>
          <p:cNvSpPr txBox="1">
            <a:spLocks noChangeArrowheads="1"/>
          </p:cNvSpPr>
          <p:nvPr/>
        </p:nvSpPr>
        <p:spPr bwMode="auto">
          <a:xfrm>
            <a:off x="24841200" y="15621000"/>
            <a:ext cx="184150" cy="1416050"/>
          </a:xfrm>
          <a:prstGeom prst="rect">
            <a:avLst/>
          </a:prstGeom>
          <a:noFill/>
          <a:ln w="9525">
            <a:noFill/>
            <a:miter lim="800000"/>
            <a:headEnd/>
            <a:tailEnd/>
          </a:ln>
        </p:spPr>
        <p:txBody>
          <a:bodyPr wrap="none">
            <a:spAutoFit/>
          </a:bodyPr>
          <a:lstStyle/>
          <a:p>
            <a:endParaRPr lang="en-US" dirty="0">
              <a:latin typeface="Calibri" pitchFamily="34" charset="0"/>
            </a:endParaRPr>
          </a:p>
        </p:txBody>
      </p:sp>
      <p:sp>
        <p:nvSpPr>
          <p:cNvPr id="13" name="TextBox 12"/>
          <p:cNvSpPr txBox="1">
            <a:spLocks noChangeArrowheads="1"/>
          </p:cNvSpPr>
          <p:nvPr/>
        </p:nvSpPr>
        <p:spPr bwMode="auto">
          <a:xfrm>
            <a:off x="1143000" y="5486400"/>
            <a:ext cx="9067800" cy="14927163"/>
          </a:xfrm>
          <a:prstGeom prst="rect">
            <a:avLst/>
          </a:prstGeom>
          <a:noFill/>
          <a:ln w="25400">
            <a:noFill/>
            <a:miter lim="800000"/>
            <a:headEnd/>
            <a:tailEnd/>
          </a:ln>
        </p:spPr>
        <p:txBody>
          <a:bodyPr>
            <a:spAutoFit/>
          </a:bodyPr>
          <a:lstStyle/>
          <a:p>
            <a:pPr algn="ctr"/>
            <a:r>
              <a:rPr lang="en-US" sz="4400" b="1" dirty="0" smtClean="0">
                <a:solidFill>
                  <a:schemeClr val="accent2"/>
                </a:solidFill>
                <a:effectLst>
                  <a:outerShdw blurRad="38100" dist="38100" dir="2700000" algn="tl">
                    <a:srgbClr val="C0C0C0"/>
                  </a:outerShdw>
                </a:effectLst>
                <a:latin typeface="+mj-lt"/>
                <a:cs typeface="Times New Roman" pitchFamily="18" charset="0"/>
              </a:rPr>
              <a:t>Problem</a:t>
            </a:r>
            <a:endParaRPr lang="en-US" sz="4400" b="1" dirty="0">
              <a:solidFill>
                <a:srgbClr val="000000"/>
              </a:solidFill>
              <a:effectLst>
                <a:outerShdw blurRad="38100" dist="38100" dir="2700000" algn="tl">
                  <a:srgbClr val="C0C0C0"/>
                </a:outerShdw>
              </a:effectLst>
              <a:latin typeface="+mj-lt"/>
              <a:cs typeface="Times New Roman" pitchFamily="18" charset="0"/>
            </a:endParaRPr>
          </a:p>
          <a:p>
            <a:endParaRPr lang="en-US" sz="3200" dirty="0">
              <a:solidFill>
                <a:srgbClr val="000000"/>
              </a:solidFill>
              <a:effectLst>
                <a:outerShdw blurRad="38100" dist="38100" dir="2700000" algn="tl">
                  <a:srgbClr val="C0C0C0"/>
                </a:outerShdw>
              </a:effectLst>
              <a:latin typeface="Times Roman" charset="0"/>
              <a:cs typeface="Times New Roman" pitchFamily="18" charset="0"/>
            </a:endParaRPr>
          </a:p>
          <a:p>
            <a:r>
              <a:rPr lang="en-US" sz="3200" dirty="0"/>
              <a:t>Adolescent work experiences that may be stressful were first examined in detail in the 1980s (e.g., Greenberg &amp; Steinberg, 1986). </a:t>
            </a:r>
            <a:endParaRPr lang="en-US" sz="3200" dirty="0" smtClean="0"/>
          </a:p>
          <a:p>
            <a:endParaRPr lang="en-US" sz="3200" dirty="0"/>
          </a:p>
          <a:p>
            <a:r>
              <a:rPr lang="en-US" sz="3200" dirty="0" smtClean="0"/>
              <a:t>Working </a:t>
            </a:r>
            <a:r>
              <a:rPr lang="en-US" sz="3200" dirty="0"/>
              <a:t>more than 20 hours per week has been associated with decreased engagement in school, limited involvement in extracurricular activities, and increased use of alcohol and drugs (Staff, </a:t>
            </a:r>
            <a:r>
              <a:rPr lang="en-US" sz="3200" dirty="0" err="1"/>
              <a:t>Messersmith</a:t>
            </a:r>
            <a:r>
              <a:rPr lang="en-US" sz="3200" dirty="0"/>
              <a:t>, &amp; </a:t>
            </a:r>
            <a:r>
              <a:rPr lang="en-US" sz="3200" dirty="0" err="1"/>
              <a:t>Schulenberg</a:t>
            </a:r>
            <a:r>
              <a:rPr lang="en-US" sz="3200" dirty="0"/>
              <a:t>, 2009). </a:t>
            </a:r>
            <a:endParaRPr lang="en-US" sz="3200" dirty="0" smtClean="0"/>
          </a:p>
          <a:p>
            <a:endParaRPr lang="en-US" sz="3200" dirty="0"/>
          </a:p>
          <a:p>
            <a:r>
              <a:rPr lang="en-US" sz="3200" dirty="0" smtClean="0"/>
              <a:t>Theory </a:t>
            </a:r>
            <a:r>
              <a:rPr lang="en-US" sz="3200" dirty="0"/>
              <a:t>specifies that part-time work is a context in which adolescents develop their self-concept and work ethic (Hill, 1983), but less is known about specific work challenges for adolescents</a:t>
            </a:r>
            <a:r>
              <a:rPr lang="en-US" sz="3200" dirty="0" smtClean="0"/>
              <a:t>.</a:t>
            </a:r>
          </a:p>
          <a:p>
            <a:endParaRPr lang="en-US" sz="3200" dirty="0"/>
          </a:p>
          <a:p>
            <a:r>
              <a:rPr lang="en-US" sz="3200" dirty="0" smtClean="0"/>
              <a:t>We </a:t>
            </a:r>
            <a:r>
              <a:rPr lang="en-US" sz="3200" dirty="0"/>
              <a:t>examined adolescents’ self-reported work and school engagement as related to stressors and </a:t>
            </a:r>
            <a:r>
              <a:rPr lang="en-US" sz="3200" dirty="0" smtClean="0"/>
              <a:t>drug use.</a:t>
            </a:r>
            <a:endParaRPr lang="en-US" sz="2800" dirty="0"/>
          </a:p>
          <a:p>
            <a:pPr algn="ctr"/>
            <a:r>
              <a:rPr lang="en-US" sz="4400" b="1" dirty="0" smtClean="0">
                <a:solidFill>
                  <a:schemeClr val="accent2"/>
                </a:solidFill>
                <a:effectLst>
                  <a:outerShdw blurRad="38100" dist="38100" dir="2700000" algn="tl">
                    <a:srgbClr val="C0C0C0"/>
                  </a:outerShdw>
                </a:effectLst>
                <a:latin typeface="+mj-lt"/>
                <a:cs typeface="Times New Roman" pitchFamily="18" charset="0"/>
              </a:rPr>
              <a:t>Hypotheses</a:t>
            </a:r>
            <a:endParaRPr lang="en-US" sz="2800" dirty="0"/>
          </a:p>
          <a:p>
            <a:endParaRPr lang="en-US" sz="2800" dirty="0">
              <a:solidFill>
                <a:srgbClr val="000000"/>
              </a:solidFill>
              <a:latin typeface="Arial"/>
              <a:cs typeface="Arial"/>
            </a:endParaRPr>
          </a:p>
          <a:p>
            <a:r>
              <a:rPr lang="en-US" sz="3200" dirty="0"/>
              <a:t>We hypothesized that </a:t>
            </a:r>
            <a:r>
              <a:rPr lang="en-US" sz="3200" dirty="0" smtClean="0"/>
              <a:t>work and school engagement </a:t>
            </a:r>
            <a:r>
              <a:rPr lang="en-US" sz="3200" dirty="0"/>
              <a:t>would be negatively related to stressors </a:t>
            </a:r>
            <a:r>
              <a:rPr lang="en-US" sz="3200" dirty="0" smtClean="0"/>
              <a:t>and drug use</a:t>
            </a:r>
            <a:r>
              <a:rPr lang="en-US" sz="3200" dirty="0"/>
              <a:t> </a:t>
            </a:r>
            <a:r>
              <a:rPr lang="en-US" sz="3200" dirty="0" smtClean="0"/>
              <a:t>and that stressors and drug use would be positively related.</a:t>
            </a:r>
            <a:endParaRPr lang="en-US" sz="3200" dirty="0"/>
          </a:p>
          <a:p>
            <a:r>
              <a:rPr lang="en-US" sz="2800" dirty="0"/>
              <a:t>	</a:t>
            </a:r>
          </a:p>
          <a:p>
            <a:r>
              <a:rPr lang="en-US" sz="2800" dirty="0">
                <a:latin typeface="Calibri" pitchFamily="34" charset="0"/>
                <a:cs typeface="Times New Roman" pitchFamily="18" charset="0"/>
              </a:rPr>
              <a:t> </a:t>
            </a:r>
          </a:p>
          <a:p>
            <a:pPr>
              <a:buFontTx/>
              <a:buChar char="•"/>
            </a:pPr>
            <a:endParaRPr lang="en-US" sz="2800" dirty="0">
              <a:solidFill>
                <a:srgbClr val="000000"/>
              </a:solidFill>
              <a:latin typeface="Times Roman" charset="0"/>
              <a:cs typeface="Times New Roman" pitchFamily="18" charset="0"/>
            </a:endParaRPr>
          </a:p>
          <a:p>
            <a:endParaRPr lang="en-US" sz="2800" dirty="0">
              <a:solidFill>
                <a:srgbClr val="000000"/>
              </a:solidFill>
              <a:latin typeface="Times Roman" charset="0"/>
              <a:cs typeface="Times New Roman" pitchFamily="18" charset="0"/>
            </a:endParaRPr>
          </a:p>
        </p:txBody>
      </p:sp>
      <p:sp>
        <p:nvSpPr>
          <p:cNvPr id="17" name="TextBox 16"/>
          <p:cNvSpPr txBox="1"/>
          <p:nvPr/>
        </p:nvSpPr>
        <p:spPr>
          <a:xfrm>
            <a:off x="10820400" y="4495800"/>
            <a:ext cx="9982200" cy="23914239"/>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algn="ctr"/>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algn="ctr"/>
            <a:r>
              <a:rPr lang="en-US" sz="4400" b="1" dirty="0" smtClean="0">
                <a:solidFill>
                  <a:schemeClr val="accent2"/>
                </a:solidFill>
                <a:effectLst>
                  <a:outerShdw blurRad="38100" dist="38100" dir="2700000" algn="tl">
                    <a:srgbClr val="C0C0C0"/>
                  </a:outerShdw>
                </a:effectLst>
                <a:latin typeface="+mj-lt"/>
                <a:ea typeface="ＭＳ Ｐゴシック" pitchFamily="-107" charset="-128"/>
              </a:rPr>
              <a:t>Method</a:t>
            </a:r>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endParaRPr lang="en-US" sz="3200" dirty="0" smtClean="0"/>
          </a:p>
          <a:p>
            <a:r>
              <a:rPr lang="en-US" sz="3200" b="1" u="sng" dirty="0" smtClean="0">
                <a:latin typeface="Arial"/>
                <a:cs typeface="Arial"/>
              </a:rPr>
              <a:t>Sample</a:t>
            </a:r>
          </a:p>
          <a:p>
            <a:endParaRPr lang="en-US" sz="3200" b="1" u="sng" dirty="0" smtClean="0">
              <a:latin typeface="Arial"/>
              <a:cs typeface="Arial"/>
            </a:endParaRPr>
          </a:p>
          <a:p>
            <a:r>
              <a:rPr lang="en-US" sz="3200" dirty="0">
                <a:latin typeface="Arial"/>
                <a:cs typeface="Arial"/>
              </a:rPr>
              <a:t>Adolescents  (77 Females; 39 Males; predominantly white) ages 14-17 holding a paid job during high school in the Midwest region of the United States were recruited through their schools to complete on line questionnaires</a:t>
            </a:r>
            <a:r>
              <a:rPr lang="en-US" sz="3200" dirty="0" smtClean="0">
                <a:latin typeface="Arial"/>
                <a:cs typeface="Arial"/>
              </a:rPr>
              <a:t>. </a:t>
            </a:r>
            <a:r>
              <a:rPr lang="en-US" sz="3200" dirty="0">
                <a:latin typeface="Arial"/>
                <a:cs typeface="Arial"/>
              </a:rPr>
              <a:t>The average age of the sample was </a:t>
            </a:r>
            <a:r>
              <a:rPr lang="en-US" sz="3200" b="1" dirty="0">
                <a:latin typeface="Arial"/>
                <a:cs typeface="Arial"/>
              </a:rPr>
              <a:t>16.8</a:t>
            </a:r>
            <a:r>
              <a:rPr lang="en-US" sz="3200" dirty="0">
                <a:latin typeface="Arial"/>
                <a:cs typeface="Arial"/>
              </a:rPr>
              <a:t> years (SD=.47). </a:t>
            </a:r>
            <a:endParaRPr lang="en-US" sz="3200" dirty="0" smtClean="0">
              <a:latin typeface="Arial"/>
              <a:cs typeface="Arial"/>
            </a:endParaRPr>
          </a:p>
          <a:p>
            <a:endParaRPr lang="en-US" sz="3200" dirty="0">
              <a:latin typeface="Arial"/>
              <a:cs typeface="Arial"/>
            </a:endParaRPr>
          </a:p>
          <a:p>
            <a:r>
              <a:rPr lang="en-US" sz="3200" dirty="0">
                <a:latin typeface="Arial"/>
                <a:cs typeface="Arial"/>
              </a:rPr>
              <a:t>The largest percentage of our participants described the nature of their work as </a:t>
            </a:r>
            <a:r>
              <a:rPr lang="en-US" sz="3200" b="1" dirty="0">
                <a:latin typeface="Arial"/>
                <a:cs typeface="Arial"/>
              </a:rPr>
              <a:t>restaurant work </a:t>
            </a:r>
            <a:r>
              <a:rPr lang="en-US" sz="3200" dirty="0">
                <a:latin typeface="Arial"/>
                <a:cs typeface="Arial"/>
              </a:rPr>
              <a:t>(20.7%), followed by </a:t>
            </a:r>
            <a:r>
              <a:rPr lang="en-US" sz="3200" b="1" dirty="0">
                <a:latin typeface="Arial"/>
                <a:cs typeface="Arial"/>
              </a:rPr>
              <a:t>retail sales/service </a:t>
            </a:r>
            <a:r>
              <a:rPr lang="en-US" sz="3200" dirty="0">
                <a:latin typeface="Arial"/>
                <a:cs typeface="Arial"/>
              </a:rPr>
              <a:t>(19.9%). </a:t>
            </a:r>
          </a:p>
          <a:p>
            <a:endParaRPr lang="en-US" sz="3200" dirty="0" smtClean="0">
              <a:latin typeface="Arial"/>
              <a:cs typeface="Arial"/>
            </a:endParaRPr>
          </a:p>
          <a:p>
            <a:r>
              <a:rPr lang="en-US" sz="3200" dirty="0" smtClean="0">
                <a:latin typeface="Arial"/>
                <a:cs typeface="Arial"/>
              </a:rPr>
              <a:t>Eighty </a:t>
            </a:r>
            <a:r>
              <a:rPr lang="en-US" sz="3200" dirty="0">
                <a:latin typeface="Arial"/>
                <a:cs typeface="Arial"/>
              </a:rPr>
              <a:t>five percent of this sample indicated they do not contribute money from their jobs to family finances. </a:t>
            </a:r>
            <a:endParaRPr lang="en-US" sz="3200" dirty="0" smtClean="0">
              <a:latin typeface="Arial"/>
              <a:cs typeface="Arial"/>
            </a:endParaRPr>
          </a:p>
          <a:p>
            <a:endParaRPr lang="en-US" sz="3200" dirty="0">
              <a:latin typeface="Arial"/>
              <a:cs typeface="Arial"/>
            </a:endParaRPr>
          </a:p>
          <a:p>
            <a:r>
              <a:rPr lang="en-US" sz="3200" dirty="0" smtClean="0">
                <a:latin typeface="Arial"/>
                <a:cs typeface="Arial"/>
              </a:rPr>
              <a:t>On </a:t>
            </a:r>
            <a:r>
              <a:rPr lang="en-US" sz="3200" dirty="0">
                <a:latin typeface="Arial"/>
                <a:cs typeface="Arial"/>
              </a:rPr>
              <a:t>average, participants had worked at their current jobs for 12 months (SD=12.83). </a:t>
            </a:r>
          </a:p>
          <a:p>
            <a:endParaRPr lang="en-US" sz="3200" dirty="0">
              <a:solidFill>
                <a:srgbClr val="000000"/>
              </a:solidFill>
              <a:latin typeface="Arial"/>
              <a:ea typeface="ＭＳ Ｐゴシック" pitchFamily="-107" charset="-128"/>
              <a:cs typeface="Arial"/>
            </a:endParaRPr>
          </a:p>
          <a:p>
            <a:pPr>
              <a:buFont typeface="Arial" pitchFamily="34" charset="0"/>
              <a:buNone/>
            </a:pPr>
            <a:r>
              <a:rPr lang="en-US" sz="3200" b="1" u="sng" dirty="0" smtClean="0">
                <a:solidFill>
                  <a:srgbClr val="000000"/>
                </a:solidFill>
                <a:latin typeface="Arial"/>
                <a:ea typeface="ＭＳ Ｐゴシック" pitchFamily="-107" charset="-128"/>
                <a:cs typeface="Arial"/>
              </a:rPr>
              <a:t>Measures and Procedures</a:t>
            </a:r>
            <a:r>
              <a:rPr lang="en-US" sz="3200" u="sng" dirty="0" smtClean="0">
                <a:solidFill>
                  <a:srgbClr val="000000"/>
                </a:solidFill>
                <a:latin typeface="Arial"/>
                <a:ea typeface="ＭＳ Ｐゴシック" pitchFamily="-107" charset="-128"/>
                <a:cs typeface="Arial"/>
              </a:rPr>
              <a:t> </a:t>
            </a:r>
          </a:p>
          <a:p>
            <a:r>
              <a:rPr lang="en-US" sz="3200" dirty="0" smtClean="0">
                <a:solidFill>
                  <a:srgbClr val="000000"/>
                </a:solidFill>
                <a:latin typeface="Arial"/>
                <a:ea typeface="ＭＳ Ｐゴシック" pitchFamily="-107" charset="-128"/>
                <a:cs typeface="Arial"/>
              </a:rPr>
              <a:t>Q</a:t>
            </a:r>
            <a:r>
              <a:rPr lang="en-US" sz="3200" dirty="0" smtClean="0">
                <a:latin typeface="Arial"/>
                <a:cs typeface="Arial"/>
              </a:rPr>
              <a:t>uestionnaires </a:t>
            </a:r>
            <a:r>
              <a:rPr lang="en-US" sz="3200" dirty="0">
                <a:latin typeface="Arial"/>
                <a:cs typeface="Arial"/>
              </a:rPr>
              <a:t>assessing </a:t>
            </a:r>
            <a:r>
              <a:rPr lang="en-US" sz="3200" dirty="0" smtClean="0">
                <a:latin typeface="Arial"/>
                <a:cs typeface="Arial"/>
              </a:rPr>
              <a:t>work and school experiences were administered on line through Select Survey. </a:t>
            </a:r>
          </a:p>
          <a:p>
            <a:endParaRPr lang="en-US" sz="3200" dirty="0">
              <a:latin typeface="Arial"/>
              <a:cs typeface="Arial"/>
            </a:endParaRPr>
          </a:p>
          <a:p>
            <a:r>
              <a:rPr lang="en-US" sz="3200" dirty="0" smtClean="0">
                <a:latin typeface="Arial"/>
                <a:cs typeface="Arial"/>
              </a:rPr>
              <a:t>We first asked </a:t>
            </a:r>
            <a:r>
              <a:rPr lang="en-US" sz="3200" dirty="0">
                <a:latin typeface="Arial"/>
                <a:cs typeface="Arial"/>
              </a:rPr>
              <a:t>a</a:t>
            </a:r>
            <a:r>
              <a:rPr lang="en-US" sz="3200" dirty="0" smtClean="0">
                <a:latin typeface="Arial"/>
                <a:cs typeface="Arial"/>
              </a:rPr>
              <a:t>dolescents to describe </a:t>
            </a:r>
            <a:r>
              <a:rPr lang="en-US" sz="3200" b="1" dirty="0">
                <a:latin typeface="Arial"/>
                <a:cs typeface="Arial"/>
              </a:rPr>
              <a:t>their top three work-related stressors </a:t>
            </a:r>
            <a:r>
              <a:rPr lang="en-US" sz="3200" dirty="0" smtClean="0">
                <a:latin typeface="Arial"/>
                <a:cs typeface="Arial"/>
              </a:rPr>
              <a:t>in an open-ended question. </a:t>
            </a:r>
            <a:r>
              <a:rPr lang="en-US" sz="3200" dirty="0" smtClean="0">
                <a:latin typeface="Arial"/>
                <a:cs typeface="Arial"/>
              </a:rPr>
              <a:t>Responses were coded by independent raters (and inter-rater reliability above .95 was established). </a:t>
            </a:r>
          </a:p>
          <a:p>
            <a:endParaRPr lang="en-US" sz="3200" b="1" dirty="0">
              <a:latin typeface="Arial"/>
              <a:cs typeface="Arial"/>
            </a:endParaRPr>
          </a:p>
          <a:p>
            <a:r>
              <a:rPr lang="en-US" sz="3200" b="1" dirty="0" smtClean="0">
                <a:latin typeface="Arial"/>
                <a:cs typeface="Arial"/>
              </a:rPr>
              <a:t>Work/School </a:t>
            </a:r>
            <a:r>
              <a:rPr lang="en-US" sz="3200" b="1" dirty="0" smtClean="0">
                <a:latin typeface="Arial"/>
                <a:cs typeface="Arial"/>
              </a:rPr>
              <a:t>Engagement: </a:t>
            </a:r>
            <a:r>
              <a:rPr lang="en-US" sz="3200" dirty="0" smtClean="0">
                <a:latin typeface="Arial"/>
                <a:cs typeface="Arial"/>
              </a:rPr>
              <a:t>The </a:t>
            </a:r>
            <a:r>
              <a:rPr lang="en-US" sz="3200" dirty="0">
                <a:latin typeface="Arial"/>
                <a:cs typeface="Arial"/>
              </a:rPr>
              <a:t>Utrecht School/Job Engagement Scales (</a:t>
            </a:r>
            <a:r>
              <a:rPr lang="en-US" sz="3200" dirty="0" err="1">
                <a:latin typeface="Arial"/>
                <a:cs typeface="Arial"/>
              </a:rPr>
              <a:t>Schaufeli</a:t>
            </a:r>
            <a:r>
              <a:rPr lang="en-US" sz="3200" dirty="0">
                <a:latin typeface="Arial"/>
                <a:cs typeface="Arial"/>
              </a:rPr>
              <a:t> &amp; Bakker, 2003), </a:t>
            </a:r>
            <a:r>
              <a:rPr lang="en-US" sz="3200" dirty="0" smtClean="0">
                <a:latin typeface="Arial"/>
                <a:cs typeface="Arial"/>
              </a:rPr>
              <a:t>that contain items </a:t>
            </a:r>
            <a:r>
              <a:rPr lang="en-US" sz="3200" dirty="0">
                <a:latin typeface="Arial"/>
                <a:cs typeface="Arial"/>
              </a:rPr>
              <a:t>focused on vigor/energy and dedication (</a:t>
            </a:r>
            <a:r>
              <a:rPr lang="en-US" sz="3200" dirty="0" err="1">
                <a:latin typeface="Arial"/>
                <a:cs typeface="Arial"/>
              </a:rPr>
              <a:t>e.g.,“I</a:t>
            </a:r>
            <a:r>
              <a:rPr lang="en-US" sz="3200" dirty="0">
                <a:latin typeface="Arial"/>
                <a:cs typeface="Arial"/>
              </a:rPr>
              <a:t> feel happy when I am working intensely at my job.”; </a:t>
            </a:r>
            <a:r>
              <a:rPr lang="en-US" sz="3200" dirty="0" err="1" smtClean="0">
                <a:latin typeface="Arial"/>
                <a:cs typeface="Arial"/>
              </a:rPr>
              <a:t>Cronbach’s</a:t>
            </a:r>
            <a:r>
              <a:rPr lang="en-US" sz="3200" dirty="0" smtClean="0">
                <a:latin typeface="Arial"/>
                <a:cs typeface="Arial"/>
              </a:rPr>
              <a:t> </a:t>
            </a:r>
            <a:r>
              <a:rPr lang="en-US" sz="3200" dirty="0">
                <a:latin typeface="Arial"/>
                <a:cs typeface="Arial"/>
              </a:rPr>
              <a:t>alpha = .95</a:t>
            </a:r>
            <a:r>
              <a:rPr lang="en-US" sz="3200" dirty="0" smtClean="0">
                <a:latin typeface="Arial"/>
                <a:cs typeface="Arial"/>
              </a:rPr>
              <a:t>); and </a:t>
            </a:r>
          </a:p>
          <a:p>
            <a:endParaRPr lang="en-US" sz="3200" dirty="0"/>
          </a:p>
          <a:p>
            <a:r>
              <a:rPr lang="en-US" sz="3200" b="1" dirty="0">
                <a:latin typeface="Arial"/>
                <a:cs typeface="Arial"/>
              </a:rPr>
              <a:t>T</a:t>
            </a:r>
            <a:r>
              <a:rPr lang="en-US" sz="3200" b="1" dirty="0" smtClean="0">
                <a:latin typeface="Arial"/>
                <a:cs typeface="Arial"/>
              </a:rPr>
              <a:t>he </a:t>
            </a:r>
            <a:r>
              <a:rPr lang="en-US" sz="3200" b="1" dirty="0">
                <a:latin typeface="Arial"/>
                <a:cs typeface="Arial"/>
              </a:rPr>
              <a:t>Substance Use </a:t>
            </a:r>
            <a:r>
              <a:rPr lang="en-US" sz="3200" b="1" dirty="0" smtClean="0">
                <a:latin typeface="Arial"/>
                <a:cs typeface="Arial"/>
              </a:rPr>
              <a:t>Scale</a:t>
            </a:r>
            <a:r>
              <a:rPr lang="en-US" sz="3200" dirty="0" smtClean="0">
                <a:latin typeface="Arial"/>
                <a:cs typeface="Arial"/>
              </a:rPr>
              <a:t>: This measure is a </a:t>
            </a:r>
            <a:r>
              <a:rPr lang="en-US" sz="3200" dirty="0">
                <a:latin typeface="Arial"/>
                <a:cs typeface="Arial"/>
              </a:rPr>
              <a:t>three-item self-report frequency scale focused on </a:t>
            </a:r>
            <a:r>
              <a:rPr lang="en-US" sz="3200" b="1" dirty="0">
                <a:latin typeface="Arial"/>
                <a:cs typeface="Arial"/>
              </a:rPr>
              <a:t>alcohol</a:t>
            </a:r>
            <a:r>
              <a:rPr lang="en-US" sz="3200" dirty="0">
                <a:latin typeface="Arial"/>
                <a:cs typeface="Arial"/>
              </a:rPr>
              <a:t>, </a:t>
            </a:r>
            <a:r>
              <a:rPr lang="en-US" sz="3200" b="1" dirty="0">
                <a:latin typeface="Arial"/>
                <a:cs typeface="Arial"/>
              </a:rPr>
              <a:t>cigarette</a:t>
            </a:r>
            <a:r>
              <a:rPr lang="en-US" sz="3200" dirty="0">
                <a:latin typeface="Arial"/>
                <a:cs typeface="Arial"/>
              </a:rPr>
              <a:t>, and </a:t>
            </a:r>
            <a:r>
              <a:rPr lang="en-US" sz="3200" b="1" dirty="0">
                <a:latin typeface="Arial"/>
                <a:cs typeface="Arial"/>
              </a:rPr>
              <a:t>marijuana use </a:t>
            </a:r>
            <a:r>
              <a:rPr lang="en-US" sz="3200" dirty="0">
                <a:latin typeface="Arial"/>
                <a:cs typeface="Arial"/>
              </a:rPr>
              <a:t>(Greenberger et al., 1981) to assess student drug use </a:t>
            </a:r>
            <a:r>
              <a:rPr lang="en-US" sz="3200" dirty="0" smtClean="0">
                <a:latin typeface="Arial"/>
                <a:cs typeface="Arial"/>
              </a:rPr>
              <a:t>(alpha</a:t>
            </a:r>
            <a:r>
              <a:rPr lang="en-US" sz="3200" i="1" dirty="0" smtClean="0">
                <a:latin typeface="Arial"/>
                <a:cs typeface="Arial"/>
              </a:rPr>
              <a:t> </a:t>
            </a:r>
            <a:r>
              <a:rPr lang="en-US" sz="3200" b="1" i="1" dirty="0">
                <a:latin typeface="Arial"/>
                <a:cs typeface="Arial"/>
              </a:rPr>
              <a:t>= </a:t>
            </a:r>
            <a:r>
              <a:rPr lang="en-US" sz="3200" dirty="0">
                <a:latin typeface="Arial"/>
                <a:cs typeface="Arial"/>
              </a:rPr>
              <a:t>.79).</a:t>
            </a:r>
            <a:r>
              <a:rPr lang="en-US" sz="3200" b="1" dirty="0">
                <a:latin typeface="Arial"/>
                <a:cs typeface="Arial"/>
              </a:rPr>
              <a:t> </a:t>
            </a:r>
            <a:endParaRPr lang="en-US" sz="3200" dirty="0">
              <a:latin typeface="Arial"/>
              <a:cs typeface="Arial"/>
            </a:endParaRPr>
          </a:p>
          <a:p>
            <a:r>
              <a:rPr lang="en-US" sz="3200" dirty="0">
                <a:latin typeface="Arial"/>
                <a:cs typeface="Arial"/>
              </a:rPr>
              <a:t/>
            </a:r>
            <a:br>
              <a:rPr lang="en-US" sz="3200" dirty="0">
                <a:latin typeface="Arial"/>
                <a:cs typeface="Arial"/>
              </a:rPr>
            </a:br>
            <a:endParaRPr lang="en-US" sz="3200" b="1" dirty="0">
              <a:solidFill>
                <a:srgbClr val="000000"/>
              </a:solidFill>
              <a:latin typeface="Arial"/>
              <a:ea typeface="ＭＳ Ｐゴシック" pitchFamily="-107" charset="-128"/>
              <a:cs typeface="Arial"/>
            </a:endParaRPr>
          </a:p>
          <a:p>
            <a:pPr>
              <a:buFont typeface="Arial" pitchFamily="34" charset="0"/>
              <a:buNone/>
            </a:pPr>
            <a:endParaRPr lang="en-US" sz="2800" dirty="0">
              <a:solidFill>
                <a:srgbClr val="000000"/>
              </a:solidFill>
              <a:latin typeface="Times Roman" charset="0"/>
              <a:ea typeface="ＭＳ Ｐゴシック" pitchFamily="-107" charset="-128"/>
              <a:cs typeface="Times New Roman" pitchFamily="18" charset="0"/>
            </a:endParaRPr>
          </a:p>
          <a:p>
            <a:endParaRPr lang="en-US" sz="2800" dirty="0" smtClean="0">
              <a:solidFill>
                <a:srgbClr val="000000"/>
              </a:solidFill>
              <a:latin typeface="Times Roman" charset="0"/>
              <a:ea typeface="ＭＳ Ｐゴシック" pitchFamily="-107" charset="-128"/>
              <a:cs typeface="Times New Roman" pitchFamily="18" charset="0"/>
            </a:endParaRPr>
          </a:p>
          <a:p>
            <a:endParaRPr lang="en-US" sz="2800" dirty="0">
              <a:solidFill>
                <a:srgbClr val="000000"/>
              </a:solidFill>
              <a:latin typeface="Times Roman" charset="0"/>
              <a:ea typeface="ＭＳ Ｐゴシック" pitchFamily="-107" charset="-128"/>
              <a:cs typeface="Times New Roman" pitchFamily="18" charset="0"/>
            </a:endParaRPr>
          </a:p>
        </p:txBody>
      </p:sp>
      <p:sp>
        <p:nvSpPr>
          <p:cNvPr id="18" name="TextBox 17"/>
          <p:cNvSpPr txBox="1"/>
          <p:nvPr/>
        </p:nvSpPr>
        <p:spPr>
          <a:xfrm>
            <a:off x="33346570" y="5069731"/>
            <a:ext cx="10210799" cy="27607558"/>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marL="1028700" lvl="1" indent="57150" algn="ctr"/>
            <a:endParaRPr lang="en-US" sz="4400" b="1" dirty="0" smtClean="0">
              <a:solidFill>
                <a:schemeClr val="accent2"/>
              </a:solidFill>
              <a:effectLst>
                <a:outerShdw blurRad="38100" dist="38100" dir="2700000" algn="tl">
                  <a:srgbClr val="C0C0C0"/>
                </a:outerShdw>
              </a:effectLst>
            </a:endParaRPr>
          </a:p>
          <a:p>
            <a:pPr marL="1028700" lvl="1" indent="57150" algn="ctr"/>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marL="269875" lvl="1" indent="0"/>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r>
              <a:rPr lang="en-US" sz="4400" b="1" dirty="0" smtClean="0">
                <a:solidFill>
                  <a:schemeClr val="accent2"/>
                </a:solidFill>
                <a:effectLst>
                  <a:outerShdw blurRad="38100" dist="38100" dir="2700000" algn="tl">
                    <a:srgbClr val="C0C0C0"/>
                  </a:outerShdw>
                </a:effectLst>
                <a:latin typeface="+mj-lt"/>
                <a:ea typeface="ＭＳ Ｐゴシック" pitchFamily="-107" charset="-128"/>
              </a:rPr>
              <a:t>Discussion</a:t>
            </a:r>
            <a:endParaRPr lang="en-US" sz="3200" b="1" dirty="0" smtClean="0">
              <a:solidFill>
                <a:schemeClr val="accent2"/>
              </a:solidFill>
              <a:effectLst>
                <a:outerShdw blurRad="38100" dist="38100" dir="2700000" algn="tl">
                  <a:srgbClr val="C0C0C0"/>
                </a:outerShdw>
              </a:effectLst>
              <a:latin typeface="+mj-lt"/>
              <a:ea typeface="ＭＳ Ｐゴシック" pitchFamily="-107" charset="-128"/>
            </a:endParaRPr>
          </a:p>
          <a:p>
            <a:r>
              <a:rPr lang="en-US" sz="3200" dirty="0" smtClean="0">
                <a:latin typeface="Arial"/>
                <a:cs typeface="Arial"/>
              </a:rPr>
              <a:t>The </a:t>
            </a:r>
            <a:r>
              <a:rPr lang="en-US" sz="3200" dirty="0">
                <a:latin typeface="Arial"/>
                <a:cs typeface="Arial"/>
              </a:rPr>
              <a:t>pattern of findings supports the importance of considering a link between various types of work stressors experienced by adolescents and their work engagement, school engagement, and alcohol use. We consider implications of adolescents entering the workforce in more detail in our paper.</a:t>
            </a:r>
          </a:p>
          <a:p>
            <a:endParaRPr lang="en-US" sz="3200" dirty="0">
              <a:latin typeface="Arial"/>
              <a:cs typeface="Arial"/>
            </a:endParaRPr>
          </a:p>
          <a:p>
            <a:r>
              <a:rPr lang="en-US" sz="3200" dirty="0" smtClean="0">
                <a:latin typeface="Arial"/>
                <a:cs typeface="Arial"/>
              </a:rPr>
              <a:t>The </a:t>
            </a:r>
            <a:r>
              <a:rPr lang="en-US" sz="3200" dirty="0">
                <a:latin typeface="Arial"/>
                <a:cs typeface="Arial"/>
              </a:rPr>
              <a:t>results may be useful to adolescents, parents, employers, and school counselors as they help students enter the world of work</a:t>
            </a:r>
            <a:r>
              <a:rPr lang="en-US" sz="3200" dirty="0" smtClean="0">
                <a:latin typeface="Arial"/>
                <a:cs typeface="Arial"/>
              </a:rPr>
              <a:t>.</a:t>
            </a:r>
            <a:endParaRPr lang="en-US" sz="3200" dirty="0" smtClean="0">
              <a:solidFill>
                <a:srgbClr val="000000"/>
              </a:solidFill>
              <a:latin typeface="Arial"/>
              <a:ea typeface="ＭＳ Ｐゴシック" pitchFamily="-107" charset="-128"/>
              <a:cs typeface="Arial"/>
            </a:endParaRPr>
          </a:p>
          <a:p>
            <a:pPr marL="0" lvl="1" indent="0" algn="ctr"/>
            <a:endParaRPr lang="en-US" sz="3200" b="1" dirty="0" smtClean="0">
              <a:solidFill>
                <a:schemeClr val="accent2"/>
              </a:solidFill>
              <a:effectLst>
                <a:outerShdw blurRad="38100" dist="38100" dir="2700000" algn="tl">
                  <a:srgbClr val="C0C0C0"/>
                </a:outerShdw>
              </a:effectLst>
              <a:latin typeface="Arial"/>
              <a:ea typeface="ＭＳ Ｐゴシック" pitchFamily="-107" charset="-128"/>
              <a:cs typeface="Arial"/>
            </a:endParaRPr>
          </a:p>
          <a:p>
            <a:pPr marL="0" lvl="1" indent="0" algn="ctr"/>
            <a:endParaRPr lang="en-US" sz="3200" b="1" dirty="0">
              <a:solidFill>
                <a:schemeClr val="accent2"/>
              </a:solidFill>
              <a:effectLst>
                <a:outerShdw blurRad="38100" dist="38100" dir="2700000" algn="tl">
                  <a:srgbClr val="C0C0C0"/>
                </a:outerShdw>
              </a:effectLst>
              <a:latin typeface="Arial"/>
              <a:ea typeface="ＭＳ Ｐゴシック" pitchFamily="-107" charset="-128"/>
              <a:cs typeface="Arial"/>
            </a:endParaRPr>
          </a:p>
          <a:p>
            <a:pPr marL="0" lvl="1" indent="0" algn="ctr"/>
            <a:endParaRPr lang="en-US" sz="3200" b="1" dirty="0" smtClean="0">
              <a:solidFill>
                <a:schemeClr val="accent2"/>
              </a:solidFill>
              <a:effectLst>
                <a:outerShdw blurRad="38100" dist="38100" dir="2700000" algn="tl">
                  <a:srgbClr val="C0C0C0"/>
                </a:outerShdw>
              </a:effectLst>
              <a:latin typeface="Arial"/>
              <a:ea typeface="ＭＳ Ｐゴシック" pitchFamily="-107" charset="-128"/>
              <a:cs typeface="Arial"/>
            </a:endParaRPr>
          </a:p>
          <a:p>
            <a:pPr marL="0" lvl="1" indent="0" algn="ctr"/>
            <a:endParaRPr lang="en-US" sz="3200" b="1" dirty="0">
              <a:solidFill>
                <a:schemeClr val="accent2"/>
              </a:solidFill>
              <a:effectLst>
                <a:outerShdw blurRad="38100" dist="38100" dir="2700000" algn="tl">
                  <a:srgbClr val="C0C0C0"/>
                </a:outerShdw>
              </a:effectLst>
              <a:latin typeface="Arial"/>
              <a:ea typeface="ＭＳ Ｐゴシック" pitchFamily="-107" charset="-128"/>
              <a:cs typeface="Arial"/>
            </a:endParaRPr>
          </a:p>
          <a:p>
            <a:pPr marL="0" lvl="1" indent="0" algn="ctr"/>
            <a:endParaRPr lang="en-US" sz="3200" b="1" dirty="0" smtClean="0">
              <a:solidFill>
                <a:schemeClr val="accent2"/>
              </a:solidFill>
              <a:effectLst>
                <a:outerShdw blurRad="38100" dist="38100" dir="2700000" algn="tl">
                  <a:srgbClr val="C0C0C0"/>
                </a:outerShdw>
              </a:effectLst>
              <a:latin typeface="Arial"/>
              <a:ea typeface="ＭＳ Ｐゴシック" pitchFamily="-107" charset="-128"/>
              <a:cs typeface="Arial"/>
            </a:endParaRPr>
          </a:p>
          <a:p>
            <a:pPr marL="0" lvl="1" indent="0" algn="ctr"/>
            <a:endParaRPr lang="en-US" sz="3200" b="1" dirty="0">
              <a:solidFill>
                <a:schemeClr val="accent2"/>
              </a:solidFill>
              <a:effectLst>
                <a:outerShdw blurRad="38100" dist="38100" dir="2700000" algn="tl">
                  <a:srgbClr val="C0C0C0"/>
                </a:outerShdw>
              </a:effectLst>
              <a:latin typeface="Arial"/>
              <a:ea typeface="ＭＳ Ｐゴシック" pitchFamily="-107" charset="-128"/>
              <a:cs typeface="Arial"/>
            </a:endParaRPr>
          </a:p>
          <a:p>
            <a:pPr marL="0" lvl="1" indent="0" algn="ctr"/>
            <a:endParaRPr lang="en-US" sz="3200" b="1" dirty="0" smtClean="0">
              <a:solidFill>
                <a:schemeClr val="accent2"/>
              </a:solidFill>
              <a:effectLst>
                <a:outerShdw blurRad="38100" dist="38100" dir="2700000" algn="tl">
                  <a:srgbClr val="C0C0C0"/>
                </a:outerShdw>
              </a:effectLst>
              <a:latin typeface="Arial"/>
              <a:ea typeface="ＭＳ Ｐゴシック" pitchFamily="-107" charset="-128"/>
              <a:cs typeface="Arial"/>
            </a:endParaRPr>
          </a:p>
          <a:p>
            <a:pPr marL="0" lvl="1" indent="0" algn="ctr"/>
            <a:r>
              <a:rPr lang="en-US" sz="3200" b="1" dirty="0" smtClean="0">
                <a:solidFill>
                  <a:schemeClr val="accent2"/>
                </a:solidFill>
                <a:effectLst>
                  <a:outerShdw blurRad="38100" dist="38100" dir="2700000" algn="tl">
                    <a:srgbClr val="C0C0C0"/>
                  </a:outerShdw>
                </a:effectLst>
                <a:latin typeface="Arial"/>
                <a:ea typeface="ＭＳ Ｐゴシック" pitchFamily="-107" charset="-128"/>
                <a:cs typeface="Arial"/>
              </a:rPr>
              <a:t>Selected References</a:t>
            </a:r>
          </a:p>
          <a:p>
            <a:pPr marL="0" lvl="1" indent="0" algn="ctr"/>
            <a:r>
              <a:rPr lang="en-US" sz="3200" dirty="0">
                <a:solidFill>
                  <a:srgbClr val="000000"/>
                </a:solidFill>
                <a:latin typeface="Arial"/>
                <a:ea typeface="ＭＳ Ｐゴシック" pitchFamily="-107" charset="-128"/>
                <a:cs typeface="Arial"/>
              </a:rPr>
              <a:t>	</a:t>
            </a:r>
          </a:p>
          <a:p>
            <a:r>
              <a:rPr lang="en-US" sz="2800" dirty="0" smtClean="0">
                <a:solidFill>
                  <a:srgbClr val="000000"/>
                </a:solidFill>
                <a:latin typeface="Arial"/>
                <a:ea typeface="ＭＳ Ｐゴシック" pitchFamily="-107" charset="-128"/>
                <a:cs typeface="Arial"/>
              </a:rPr>
              <a:t>Mortimer</a:t>
            </a:r>
            <a:r>
              <a:rPr lang="en-US" sz="2800" dirty="0">
                <a:solidFill>
                  <a:srgbClr val="000000"/>
                </a:solidFill>
                <a:latin typeface="Arial"/>
                <a:ea typeface="ＭＳ Ｐゴシック" pitchFamily="-107" charset="-128"/>
                <a:cs typeface="Arial"/>
              </a:rPr>
              <a:t>, J. T., &amp; Staff, J. (2004).  Early work as a source of developmental </a:t>
            </a:r>
            <a:r>
              <a:rPr lang="en-US" sz="2800" dirty="0" smtClean="0">
                <a:solidFill>
                  <a:srgbClr val="000000"/>
                </a:solidFill>
                <a:latin typeface="Arial"/>
                <a:ea typeface="ＭＳ Ｐゴシック" pitchFamily="-107" charset="-128"/>
                <a:cs typeface="Arial"/>
              </a:rPr>
              <a:t>discontinuity </a:t>
            </a:r>
            <a:r>
              <a:rPr lang="en-US" sz="2800" dirty="0">
                <a:solidFill>
                  <a:srgbClr val="000000"/>
                </a:solidFill>
                <a:latin typeface="Arial"/>
                <a:ea typeface="ＭＳ Ｐゴシック" pitchFamily="-107" charset="-128"/>
                <a:cs typeface="Arial"/>
              </a:rPr>
              <a:t>during the transition to adulthood.  </a:t>
            </a:r>
            <a:r>
              <a:rPr lang="en-US" sz="2800" i="1" dirty="0">
                <a:solidFill>
                  <a:srgbClr val="000000"/>
                </a:solidFill>
                <a:latin typeface="Arial"/>
                <a:ea typeface="ＭＳ Ｐゴシック" pitchFamily="-107" charset="-128"/>
                <a:cs typeface="Arial"/>
              </a:rPr>
              <a:t>Development and </a:t>
            </a:r>
            <a:r>
              <a:rPr lang="en-US" sz="2800" i="1" dirty="0" smtClean="0">
                <a:solidFill>
                  <a:srgbClr val="000000"/>
                </a:solidFill>
                <a:latin typeface="Arial"/>
                <a:ea typeface="ＭＳ Ｐゴシック" pitchFamily="-107" charset="-128"/>
                <a:cs typeface="Arial"/>
              </a:rPr>
              <a:t> Psychopathology</a:t>
            </a:r>
            <a:r>
              <a:rPr lang="en-US" sz="2800" dirty="0">
                <a:solidFill>
                  <a:srgbClr val="000000"/>
                </a:solidFill>
                <a:latin typeface="Arial"/>
                <a:ea typeface="ＭＳ Ｐゴシック" pitchFamily="-107" charset="-128"/>
                <a:cs typeface="Arial"/>
              </a:rPr>
              <a:t>, </a:t>
            </a:r>
            <a:r>
              <a:rPr lang="en-US" sz="2800" dirty="0" smtClean="0">
                <a:solidFill>
                  <a:srgbClr val="000000"/>
                </a:solidFill>
                <a:latin typeface="Arial"/>
                <a:ea typeface="ＭＳ Ｐゴシック" pitchFamily="-107" charset="-128"/>
                <a:cs typeface="Arial"/>
              </a:rPr>
              <a:t>16</a:t>
            </a:r>
            <a:r>
              <a:rPr lang="en-US" sz="2800" dirty="0">
                <a:solidFill>
                  <a:srgbClr val="000000"/>
                </a:solidFill>
                <a:latin typeface="Arial"/>
                <a:ea typeface="ＭＳ Ｐゴシック" pitchFamily="-107" charset="-128"/>
                <a:cs typeface="Arial"/>
              </a:rPr>
              <a:t>, 1047-1070. </a:t>
            </a:r>
            <a:endParaRPr lang="en-US" sz="2800" dirty="0" smtClean="0">
              <a:solidFill>
                <a:srgbClr val="000000"/>
              </a:solidFill>
              <a:latin typeface="Arial"/>
              <a:ea typeface="ＭＳ Ｐゴシック" pitchFamily="-107" charset="-128"/>
              <a:cs typeface="Arial"/>
            </a:endParaRPr>
          </a:p>
          <a:p>
            <a:endParaRPr lang="en-US" sz="2800" dirty="0" smtClean="0">
              <a:solidFill>
                <a:srgbClr val="000000"/>
              </a:solidFill>
              <a:latin typeface="Arial"/>
              <a:ea typeface="ＭＳ Ｐゴシック" pitchFamily="-107" charset="-128"/>
              <a:cs typeface="Arial"/>
            </a:endParaRPr>
          </a:p>
          <a:p>
            <a:r>
              <a:rPr lang="en-US" sz="2800" dirty="0" err="1">
                <a:latin typeface="Arial"/>
                <a:cs typeface="Arial"/>
              </a:rPr>
              <a:t>Schaufeli</a:t>
            </a:r>
            <a:r>
              <a:rPr lang="en-US" sz="2800" dirty="0">
                <a:latin typeface="Arial"/>
                <a:cs typeface="Arial"/>
              </a:rPr>
              <a:t>, W. B., &amp; Bakker, A. B. (2003). </a:t>
            </a:r>
            <a:r>
              <a:rPr lang="en-US" sz="2800" i="1" dirty="0">
                <a:latin typeface="Arial"/>
                <a:cs typeface="Arial"/>
              </a:rPr>
              <a:t>Test manual for the Utrecht Work Engagement Scale</a:t>
            </a:r>
            <a:r>
              <a:rPr lang="en-US" sz="2800" dirty="0">
                <a:latin typeface="Arial"/>
                <a:cs typeface="Arial"/>
              </a:rPr>
              <a:t>.  Unpublished manuscript, Utrecht University, the Netherlands.  Retrieved from </a:t>
            </a:r>
            <a:r>
              <a:rPr lang="en-US" sz="2800" dirty="0">
                <a:latin typeface="Arial"/>
                <a:cs typeface="Arial"/>
                <a:hlinkClick r:id="rId5"/>
              </a:rPr>
              <a:t>http://www.schaufeli.com</a:t>
            </a:r>
            <a:endParaRPr lang="en-US" sz="2800" dirty="0">
              <a:latin typeface="Arial"/>
              <a:cs typeface="Arial"/>
            </a:endParaRPr>
          </a:p>
          <a:p>
            <a:pPr algn="ctr"/>
            <a:endParaRPr lang="en-US" sz="3200" dirty="0" smtClean="0">
              <a:solidFill>
                <a:srgbClr val="000000"/>
              </a:solidFill>
              <a:latin typeface="Arial"/>
              <a:ea typeface="ＭＳ Ｐゴシック" pitchFamily="-107" charset="-128"/>
              <a:cs typeface="Arial"/>
            </a:endParaRPr>
          </a:p>
          <a:p>
            <a:pPr marL="171450" algn="ctr"/>
            <a:r>
              <a:rPr lang="en-US" sz="2800" b="1" dirty="0" smtClean="0">
                <a:solidFill>
                  <a:srgbClr val="000000"/>
                </a:solidFill>
                <a:latin typeface="Arial"/>
                <a:ea typeface="ＭＳ Ｐゴシック" pitchFamily="-107" charset="-128"/>
                <a:cs typeface="Arial"/>
              </a:rPr>
              <a:t>Presented at the Society for Research on Adolescents, Austin, TX March 20, 2014</a:t>
            </a:r>
            <a:endParaRPr lang="en-US" sz="2800" b="1" dirty="0">
              <a:solidFill>
                <a:srgbClr val="000000"/>
              </a:solidFill>
              <a:latin typeface="Arial"/>
              <a:ea typeface="ＭＳ Ｐゴシック" pitchFamily="-107" charset="-128"/>
              <a:cs typeface="Arial"/>
            </a:endParaRPr>
          </a:p>
        </p:txBody>
      </p:sp>
      <p:sp>
        <p:nvSpPr>
          <p:cNvPr id="13323" name="Rectangle 20"/>
          <p:cNvSpPr>
            <a:spLocks noChangeArrowheads="1"/>
          </p:cNvSpPr>
          <p:nvPr/>
        </p:nvSpPr>
        <p:spPr bwMode="auto">
          <a:xfrm>
            <a:off x="7315200" y="0"/>
            <a:ext cx="28956000" cy="4724400"/>
          </a:xfrm>
          <a:prstGeom prst="rect">
            <a:avLst/>
          </a:prstGeom>
          <a:solidFill>
            <a:srgbClr val="BE2416"/>
          </a:solidFill>
          <a:ln w="9525">
            <a:noFill/>
            <a:miter lim="800000"/>
            <a:headEnd/>
            <a:tailEnd/>
          </a:ln>
        </p:spPr>
        <p:txBody>
          <a:bodyPr wrap="none" anchor="ctr"/>
          <a:lstStyle/>
          <a:p>
            <a:pPr algn="ctr"/>
            <a:endParaRPr lang="en-US" dirty="0">
              <a:solidFill>
                <a:srgbClr val="FF0000"/>
              </a:solidFill>
            </a:endParaRPr>
          </a:p>
        </p:txBody>
      </p:sp>
      <p:sp>
        <p:nvSpPr>
          <p:cNvPr id="13324" name="Text Box 21"/>
          <p:cNvSpPr txBox="1">
            <a:spLocks noChangeArrowheads="1"/>
          </p:cNvSpPr>
          <p:nvPr/>
        </p:nvSpPr>
        <p:spPr bwMode="auto">
          <a:xfrm>
            <a:off x="7391400" y="192421"/>
            <a:ext cx="28879800" cy="2100575"/>
          </a:xfrm>
          <a:prstGeom prst="rect">
            <a:avLst/>
          </a:prstGeom>
          <a:noFill/>
          <a:ln w="9525">
            <a:noFill/>
            <a:miter lim="800000"/>
            <a:headEnd/>
            <a:tailEnd/>
          </a:ln>
        </p:spPr>
        <p:txBody>
          <a:bodyPr wrap="square">
            <a:spAutoFit/>
          </a:bodyPr>
          <a:lstStyle/>
          <a:p>
            <a:pPr algn="ctr"/>
            <a:r>
              <a:rPr lang="en-US" sz="5400" dirty="0">
                <a:solidFill>
                  <a:schemeClr val="bg1"/>
                </a:solidFill>
              </a:rPr>
              <a:t>Adolescent Work and School Engagement: Stressors and Drug Use</a:t>
            </a:r>
          </a:p>
          <a:p>
            <a:pPr algn="ctr">
              <a:lnSpc>
                <a:spcPct val="150000"/>
              </a:lnSpc>
            </a:pPr>
            <a:endParaRPr lang="en-US" sz="5400" dirty="0">
              <a:solidFill>
                <a:schemeClr val="bg1"/>
              </a:solidFill>
              <a:effectLst/>
            </a:endParaRPr>
          </a:p>
        </p:txBody>
      </p:sp>
      <p:sp>
        <p:nvSpPr>
          <p:cNvPr id="13325" name="Text Box 23"/>
          <p:cNvSpPr txBox="1">
            <a:spLocks noChangeArrowheads="1"/>
          </p:cNvSpPr>
          <p:nvPr/>
        </p:nvSpPr>
        <p:spPr bwMode="auto">
          <a:xfrm>
            <a:off x="9525000" y="1905000"/>
            <a:ext cx="24460200" cy="1785104"/>
          </a:xfrm>
          <a:prstGeom prst="rect">
            <a:avLst/>
          </a:prstGeom>
          <a:noFill/>
          <a:ln w="9525">
            <a:noFill/>
            <a:miter lim="800000"/>
            <a:headEnd/>
            <a:tailEnd/>
          </a:ln>
        </p:spPr>
        <p:txBody>
          <a:bodyPr>
            <a:spAutoFit/>
          </a:bodyPr>
          <a:lstStyle/>
          <a:p>
            <a:pPr algn="ctr">
              <a:spcBef>
                <a:spcPct val="50000"/>
              </a:spcBef>
            </a:pPr>
            <a:r>
              <a:rPr lang="en-US" sz="4400" b="1" dirty="0" smtClean="0">
                <a:solidFill>
                  <a:schemeClr val="bg1"/>
                </a:solidFill>
                <a:latin typeface="Times New Roman" pitchFamily="18" charset="0"/>
              </a:rPr>
              <a:t>Kimberly </a:t>
            </a:r>
            <a:r>
              <a:rPr lang="en-US" sz="4400" b="1" dirty="0">
                <a:solidFill>
                  <a:schemeClr val="bg1"/>
                </a:solidFill>
                <a:latin typeface="Times New Roman" pitchFamily="18" charset="0"/>
              </a:rPr>
              <a:t>T. </a:t>
            </a:r>
            <a:r>
              <a:rPr lang="en-US" sz="4400" b="1" dirty="0" smtClean="0">
                <a:solidFill>
                  <a:schemeClr val="bg1"/>
                </a:solidFill>
                <a:latin typeface="Times New Roman" pitchFamily="18" charset="0"/>
              </a:rPr>
              <a:t>Schneider and Patricia A. Jarvis</a:t>
            </a:r>
            <a:endParaRPr lang="en-US" sz="4400" b="1" dirty="0">
              <a:solidFill>
                <a:schemeClr val="bg1"/>
              </a:solidFill>
              <a:latin typeface="Times New Roman" pitchFamily="18" charset="0"/>
            </a:endParaRPr>
          </a:p>
          <a:p>
            <a:pPr algn="ctr">
              <a:spcBef>
                <a:spcPct val="50000"/>
              </a:spcBef>
            </a:pPr>
            <a:r>
              <a:rPr lang="en-US" sz="4400" b="1" dirty="0" smtClean="0">
                <a:solidFill>
                  <a:schemeClr val="bg1"/>
                </a:solidFill>
                <a:latin typeface="Times New Roman" pitchFamily="18" charset="0"/>
              </a:rPr>
              <a:t> Illinois State University</a:t>
            </a:r>
            <a:endParaRPr lang="en-US" sz="4400" b="1" dirty="0">
              <a:solidFill>
                <a:schemeClr val="bg1"/>
              </a:solidFill>
              <a:latin typeface="Times New Roman" pitchFamily="18" charset="0"/>
            </a:endParaRPr>
          </a:p>
        </p:txBody>
      </p:sp>
      <p:sp>
        <p:nvSpPr>
          <p:cNvPr id="13326" name="Rectangle 25"/>
          <p:cNvSpPr>
            <a:spLocks noChangeArrowheads="1"/>
          </p:cNvSpPr>
          <p:nvPr/>
        </p:nvSpPr>
        <p:spPr bwMode="auto">
          <a:xfrm>
            <a:off x="19326225" y="14835188"/>
            <a:ext cx="43891200" cy="0"/>
          </a:xfrm>
          <a:prstGeom prst="rect">
            <a:avLst/>
          </a:prstGeom>
          <a:noFill/>
          <a:ln w="9525">
            <a:noFill/>
            <a:miter lim="800000"/>
            <a:headEnd/>
            <a:tailEnd/>
          </a:ln>
        </p:spPr>
        <p:txBody>
          <a:bodyPr>
            <a:spAutoFit/>
          </a:bodyPr>
          <a:lstStyle/>
          <a:p>
            <a:endParaRPr lang="en-US" dirty="0"/>
          </a:p>
        </p:txBody>
      </p:sp>
      <p:sp>
        <p:nvSpPr>
          <p:cNvPr id="13327" name="Rectangle 27"/>
          <p:cNvSpPr>
            <a:spLocks noChangeArrowheads="1"/>
          </p:cNvSpPr>
          <p:nvPr/>
        </p:nvSpPr>
        <p:spPr bwMode="auto">
          <a:xfrm>
            <a:off x="19292888" y="14863763"/>
            <a:ext cx="43891200" cy="0"/>
          </a:xfrm>
          <a:prstGeom prst="rect">
            <a:avLst/>
          </a:prstGeom>
          <a:noFill/>
          <a:ln w="9525">
            <a:noFill/>
            <a:miter lim="800000"/>
            <a:headEnd/>
            <a:tailEnd/>
          </a:ln>
        </p:spPr>
        <p:txBody>
          <a:bodyPr>
            <a:spAutoFit/>
          </a:bodyPr>
          <a:lstStyle/>
          <a:p>
            <a:endParaRPr lang="en-US" dirty="0"/>
          </a:p>
        </p:txBody>
      </p:sp>
      <p:sp>
        <p:nvSpPr>
          <p:cNvPr id="2" name="TextBox 16"/>
          <p:cNvSpPr txBox="1">
            <a:spLocks noChangeArrowheads="1"/>
          </p:cNvSpPr>
          <p:nvPr/>
        </p:nvSpPr>
        <p:spPr bwMode="auto">
          <a:xfrm>
            <a:off x="21793200" y="5334000"/>
            <a:ext cx="9906000" cy="23237130"/>
          </a:xfrm>
          <a:prstGeom prst="rect">
            <a:avLst/>
          </a:prstGeom>
          <a:noFill/>
          <a:ln w="25400">
            <a:noFill/>
            <a:miter lim="800000"/>
            <a:headEnd/>
            <a:tailEnd/>
          </a:ln>
        </p:spPr>
        <p:txBody>
          <a:bodyPr wrap="square">
            <a:spAutoFit/>
          </a:bodyPr>
          <a:lstStyle/>
          <a:p>
            <a:pPr algn="ctr"/>
            <a:r>
              <a:rPr lang="en-US" sz="4400" b="1" dirty="0" smtClean="0">
                <a:solidFill>
                  <a:schemeClr val="accent2"/>
                </a:solidFill>
                <a:effectLst>
                  <a:outerShdw blurRad="38100" dist="38100" dir="2700000" algn="tl">
                    <a:srgbClr val="C0C0C0"/>
                  </a:outerShdw>
                </a:effectLst>
                <a:latin typeface="+mj-lt"/>
              </a:rPr>
              <a:t>Results</a:t>
            </a:r>
          </a:p>
          <a:p>
            <a:pPr algn="ctr"/>
            <a:endParaRPr lang="en-US" sz="2800" dirty="0">
              <a:latin typeface="+mj-lt"/>
              <a:cs typeface="Times New Roman" pitchFamily="18" charset="0"/>
            </a:endParaRPr>
          </a:p>
          <a:p>
            <a:pPr marL="742950" lvl="1" indent="-285750">
              <a:buFontTx/>
              <a:buChar char="•"/>
            </a:pPr>
            <a:r>
              <a:rPr lang="en-US" sz="3200" dirty="0"/>
              <a:t>Using hours worked per week as a control variable, we </a:t>
            </a:r>
            <a:r>
              <a:rPr lang="en-US" sz="3200" dirty="0" smtClean="0"/>
              <a:t>found </a:t>
            </a:r>
            <a:r>
              <a:rPr lang="en-US" sz="3200" dirty="0"/>
              <a:t>a </a:t>
            </a:r>
            <a:r>
              <a:rPr lang="en-US" sz="3200" dirty="0" smtClean="0"/>
              <a:t>significant </a:t>
            </a:r>
            <a:r>
              <a:rPr lang="en-US" sz="3200" dirty="0"/>
              <a:t>positive correlation between </a:t>
            </a:r>
            <a:r>
              <a:rPr lang="en-US" sz="3200" b="1" dirty="0"/>
              <a:t>work engagement and school engagement </a:t>
            </a:r>
            <a:r>
              <a:rPr lang="en-US" sz="3200" dirty="0"/>
              <a:t>(</a:t>
            </a:r>
            <a:r>
              <a:rPr lang="en-US" sz="3200" i="1" dirty="0"/>
              <a:t>r</a:t>
            </a:r>
            <a:r>
              <a:rPr lang="en-US" sz="3200" dirty="0"/>
              <a:t> = .390, </a:t>
            </a:r>
            <a:r>
              <a:rPr lang="en-US" sz="3200" i="1" dirty="0"/>
              <a:t>p</a:t>
            </a:r>
            <a:r>
              <a:rPr lang="en-US" sz="3200" dirty="0"/>
              <a:t> = .001</a:t>
            </a:r>
            <a:r>
              <a:rPr lang="en-US" sz="3200" dirty="0" smtClean="0"/>
              <a:t>); </a:t>
            </a:r>
            <a:r>
              <a:rPr lang="en-US" sz="3200" dirty="0" smtClean="0"/>
              <a:t>and </a:t>
            </a:r>
            <a:r>
              <a:rPr lang="en-US" sz="3200" dirty="0"/>
              <a:t>a significant negative correlation between </a:t>
            </a:r>
            <a:r>
              <a:rPr lang="en-US" sz="3200" b="1" dirty="0"/>
              <a:t>school engagement and drug use</a:t>
            </a:r>
            <a:r>
              <a:rPr lang="en-US" sz="3200" dirty="0"/>
              <a:t> (</a:t>
            </a:r>
            <a:r>
              <a:rPr lang="en-US" sz="3200" i="1" dirty="0"/>
              <a:t>r</a:t>
            </a:r>
            <a:r>
              <a:rPr lang="en-US" sz="3200" dirty="0"/>
              <a:t> = -.242, </a:t>
            </a:r>
            <a:r>
              <a:rPr lang="en-US" sz="3200" i="1" dirty="0"/>
              <a:t>p</a:t>
            </a:r>
            <a:r>
              <a:rPr lang="en-US" sz="3200" dirty="0"/>
              <a:t> = .043</a:t>
            </a:r>
            <a:r>
              <a:rPr lang="en-US" sz="3200" dirty="0" smtClean="0"/>
              <a:t>). There were no significant correlations between general job stress and engagement or drug use. </a:t>
            </a:r>
            <a:endParaRPr lang="en-US" sz="3200" dirty="0" smtClean="0"/>
          </a:p>
          <a:p>
            <a:pPr marL="742950" lvl="1" indent="-285750">
              <a:buFontTx/>
              <a:buChar char="•"/>
            </a:pPr>
            <a:endParaRPr lang="en-US" sz="3200" dirty="0"/>
          </a:p>
          <a:p>
            <a:pPr marL="742950" lvl="1" indent="-285750">
              <a:buFontTx/>
              <a:buChar char="•"/>
            </a:pPr>
            <a:r>
              <a:rPr lang="en-US" sz="3200" dirty="0" smtClean="0"/>
              <a:t>Independent raters coded adolescents’ descriptions of their top three stressors (inter-rater </a:t>
            </a:r>
            <a:r>
              <a:rPr lang="en-US" sz="3200" dirty="0"/>
              <a:t>reliability </a:t>
            </a:r>
            <a:r>
              <a:rPr lang="en-US" sz="3200" dirty="0" smtClean="0"/>
              <a:t>&gt; .</a:t>
            </a:r>
            <a:r>
              <a:rPr lang="en-US" sz="3200" dirty="0"/>
              <a:t>95) and found fourteen stressors that emerged as </a:t>
            </a:r>
            <a:r>
              <a:rPr lang="en-US" sz="3200" dirty="0" smtClean="0"/>
              <a:t>themes. </a:t>
            </a:r>
            <a:r>
              <a:rPr lang="en-US" sz="3200" dirty="0" smtClean="0"/>
              <a:t>Exploratory factor analysis indicated five factors based on time management and scheduling issues; work-school conflict; transportation problems; customer complaints; and coworker/supervisor complaints.</a:t>
            </a:r>
            <a:endParaRPr lang="en-US" sz="3200" dirty="0" smtClean="0"/>
          </a:p>
          <a:p>
            <a:pPr marL="742950" lvl="1" indent="-285750">
              <a:buFontTx/>
              <a:buChar char="•"/>
            </a:pPr>
            <a:endParaRPr lang="en-US" sz="3200" dirty="0"/>
          </a:p>
          <a:p>
            <a:pPr marL="742950" lvl="1" indent="-285750">
              <a:buFontTx/>
              <a:buChar char="•"/>
            </a:pPr>
            <a:r>
              <a:rPr lang="en-US" sz="3200" dirty="0" smtClean="0"/>
              <a:t>The </a:t>
            </a:r>
            <a:r>
              <a:rPr lang="en-US" sz="3200" dirty="0"/>
              <a:t>top three most frequently reported stressors were ‘</a:t>
            </a:r>
            <a:r>
              <a:rPr lang="en-US" sz="3200" b="1" dirty="0"/>
              <a:t>conflicts between work and social life</a:t>
            </a:r>
            <a:r>
              <a:rPr lang="en-US" sz="3200" dirty="0"/>
              <a:t>’ (reported by 49.1%), ‘</a:t>
            </a:r>
            <a:r>
              <a:rPr lang="en-US" sz="3200" b="1" dirty="0"/>
              <a:t>being </a:t>
            </a:r>
            <a:r>
              <a:rPr lang="en-US" sz="3200" b="1" dirty="0" smtClean="0"/>
              <a:t>tired’ </a:t>
            </a:r>
            <a:r>
              <a:rPr lang="en-US" sz="3200" dirty="0" smtClean="0"/>
              <a:t>(44.0</a:t>
            </a:r>
            <a:r>
              <a:rPr lang="en-US" sz="3200" dirty="0"/>
              <a:t>%) and ‘</a:t>
            </a:r>
            <a:r>
              <a:rPr lang="en-US" sz="3200" b="1" dirty="0"/>
              <a:t>conflicts between work and extracurricular activities</a:t>
            </a:r>
            <a:r>
              <a:rPr lang="en-US" sz="3200" dirty="0"/>
              <a:t>’ (37.9%). </a:t>
            </a:r>
            <a:endParaRPr lang="en-US" sz="3200" dirty="0" smtClean="0"/>
          </a:p>
          <a:p>
            <a:pPr marL="742950" lvl="1" indent="-285750">
              <a:buFontTx/>
              <a:buChar char="•"/>
            </a:pPr>
            <a:endParaRPr lang="en-US" sz="3200" dirty="0"/>
          </a:p>
          <a:p>
            <a:pPr marL="742950" lvl="1" indent="-285750">
              <a:buFontTx/>
              <a:buChar char="•"/>
            </a:pPr>
            <a:r>
              <a:rPr lang="en-US" sz="3200" dirty="0" smtClean="0"/>
              <a:t>Those </a:t>
            </a:r>
            <a:r>
              <a:rPr lang="en-US" sz="3200" dirty="0" smtClean="0"/>
              <a:t>who experienced </a:t>
            </a:r>
            <a:r>
              <a:rPr lang="en-US" sz="3200" b="1" dirty="0"/>
              <a:t>conflicts between work and their social lives</a:t>
            </a:r>
            <a:r>
              <a:rPr lang="en-US" sz="3200" dirty="0"/>
              <a:t> reported significantly higher alcohol use (M=2.36) than those who did not </a:t>
            </a:r>
            <a:r>
              <a:rPr lang="en-US" sz="3200" dirty="0" smtClean="0"/>
              <a:t>(</a:t>
            </a:r>
            <a:r>
              <a:rPr lang="en-US" sz="3200" dirty="0"/>
              <a:t>M=1.84, t</a:t>
            </a:r>
            <a:r>
              <a:rPr lang="en-US" sz="3200" baseline="-25000" dirty="0"/>
              <a:t>(74)</a:t>
            </a:r>
            <a:r>
              <a:rPr lang="en-US" sz="3200" dirty="0"/>
              <a:t>=-2.30, p=.02). </a:t>
            </a:r>
            <a:endParaRPr lang="en-US" sz="3200" dirty="0" smtClean="0"/>
          </a:p>
          <a:p>
            <a:pPr marL="742950" lvl="1" indent="-285750">
              <a:buFontTx/>
              <a:buChar char="•"/>
            </a:pPr>
            <a:endParaRPr lang="en-US" sz="3200" dirty="0"/>
          </a:p>
          <a:p>
            <a:pPr marL="742950" lvl="1" indent="-285750">
              <a:buFontTx/>
              <a:buChar char="•"/>
            </a:pPr>
            <a:r>
              <a:rPr lang="en-US" sz="3200" dirty="0" smtClean="0"/>
              <a:t>Adolescents </a:t>
            </a:r>
            <a:r>
              <a:rPr lang="en-US" sz="3200" dirty="0"/>
              <a:t>who reported </a:t>
            </a:r>
            <a:r>
              <a:rPr lang="en-US" sz="3200" b="1" dirty="0" smtClean="0"/>
              <a:t>conflicts </a:t>
            </a:r>
            <a:r>
              <a:rPr lang="en-US" sz="3200" b="1" dirty="0"/>
              <a:t>between work and extracurricular activities </a:t>
            </a:r>
            <a:r>
              <a:rPr lang="en-US" sz="3200" dirty="0"/>
              <a:t>reported significantly higher school engagement (M=3.20) than those who did not </a:t>
            </a:r>
            <a:r>
              <a:rPr lang="en-US" sz="3200" dirty="0" smtClean="0"/>
              <a:t>(</a:t>
            </a:r>
            <a:r>
              <a:rPr lang="en-US" sz="3200" dirty="0"/>
              <a:t>M=2.59, t</a:t>
            </a:r>
            <a:r>
              <a:rPr lang="en-US" sz="3200" baseline="-25000" dirty="0"/>
              <a:t>(74)</a:t>
            </a:r>
            <a:r>
              <a:rPr lang="en-US" sz="3200" dirty="0"/>
              <a:t> = -2.56, </a:t>
            </a:r>
            <a:r>
              <a:rPr lang="en-US" sz="3200" dirty="0" smtClean="0"/>
              <a:t/>
            </a:r>
            <a:br>
              <a:rPr lang="en-US" sz="3200" dirty="0" smtClean="0"/>
            </a:br>
            <a:r>
              <a:rPr lang="en-US" sz="3200" dirty="0" smtClean="0"/>
              <a:t>p </a:t>
            </a:r>
            <a:r>
              <a:rPr lang="en-US" sz="3200" dirty="0"/>
              <a:t>= .012). </a:t>
            </a:r>
            <a:endParaRPr lang="en-US" sz="3200" dirty="0" smtClean="0"/>
          </a:p>
          <a:p>
            <a:pPr marL="742950" lvl="1" indent="-285750">
              <a:buFontTx/>
              <a:buChar char="•"/>
            </a:pPr>
            <a:endParaRPr lang="en-US" sz="3200" dirty="0"/>
          </a:p>
          <a:p>
            <a:pPr marL="742950" lvl="1" indent="-285750">
              <a:buFontTx/>
              <a:buChar char="•"/>
            </a:pPr>
            <a:r>
              <a:rPr lang="en-US" sz="3200" dirty="0" smtClean="0"/>
              <a:t>Those </a:t>
            </a:r>
            <a:r>
              <a:rPr lang="en-US" sz="3200" dirty="0"/>
              <a:t>who indicated </a:t>
            </a:r>
            <a:r>
              <a:rPr lang="en-US" sz="3200" b="1" dirty="0"/>
              <a:t>‘being tired’ </a:t>
            </a:r>
            <a:r>
              <a:rPr lang="en-US" sz="3200" dirty="0"/>
              <a:t>as a </a:t>
            </a:r>
            <a:r>
              <a:rPr lang="en-US" sz="3200" dirty="0" smtClean="0"/>
              <a:t>stressor </a:t>
            </a:r>
            <a:r>
              <a:rPr lang="en-US" sz="3200" dirty="0"/>
              <a:t>reported significantly lower work engagement (M=3.31) than those who did not </a:t>
            </a:r>
            <a:r>
              <a:rPr lang="en-US" sz="3200" dirty="0" smtClean="0"/>
              <a:t>(</a:t>
            </a:r>
            <a:r>
              <a:rPr lang="en-US" sz="3200" dirty="0"/>
              <a:t>M=3.81, t</a:t>
            </a:r>
            <a:r>
              <a:rPr lang="en-US" sz="3200" baseline="-25000" dirty="0"/>
              <a:t>(87)</a:t>
            </a:r>
            <a:r>
              <a:rPr lang="en-US" sz="3200" dirty="0"/>
              <a:t>=1.98, p=.05)</a:t>
            </a:r>
            <a:r>
              <a:rPr lang="en-US" sz="3200" dirty="0" smtClean="0"/>
              <a:t>.</a:t>
            </a:r>
          </a:p>
          <a:p>
            <a:pPr marL="457200" lvl="1" indent="0"/>
            <a:endParaRPr lang="en-US" sz="3200" dirty="0" smtClean="0"/>
          </a:p>
          <a:p>
            <a:pPr marL="742950" lvl="1" indent="-285750">
              <a:buFontTx/>
              <a:buChar char="•"/>
            </a:pPr>
            <a:r>
              <a:rPr lang="en-US" sz="3200" dirty="0" smtClean="0"/>
              <a:t> </a:t>
            </a:r>
            <a:r>
              <a:rPr lang="en-US" sz="3200" dirty="0"/>
              <a:t>There were no significant differences in drug use based on being tired. </a:t>
            </a:r>
          </a:p>
          <a:p>
            <a:pPr marL="457200" lvl="1" indent="0"/>
            <a:endParaRPr lang="en-US" sz="3200" dirty="0" smtClean="0">
              <a:latin typeface="Times Roman" charset="0"/>
              <a:cs typeface="Times New Roman" pitchFamily="18" charset="0"/>
            </a:endParaRPr>
          </a:p>
          <a:p>
            <a:pPr marL="457200" lvl="1" indent="0"/>
            <a:endParaRPr lang="en-US" sz="2800" dirty="0" smtClean="0"/>
          </a:p>
          <a:p>
            <a:pPr marL="457200" lvl="1" indent="0"/>
            <a:endParaRPr lang="en-US" sz="2800" dirty="0" smtClean="0">
              <a:latin typeface="Times Roman" charset="0"/>
              <a:cs typeface="Times New Roman" pitchFamily="18" charset="0"/>
            </a:endParaRPr>
          </a:p>
        </p:txBody>
      </p:sp>
      <p:pic>
        <p:nvPicPr>
          <p:cNvPr id="7" name="Picture 6"/>
          <p:cNvPicPr>
            <a:picLocks noChangeAspect="1"/>
          </p:cNvPicPr>
          <p:nvPr/>
        </p:nvPicPr>
        <p:blipFill>
          <a:blip r:embed="rId6"/>
          <a:stretch>
            <a:fillRect/>
          </a:stretch>
        </p:blipFill>
        <p:spPr>
          <a:xfrm>
            <a:off x="838200" y="23698200"/>
            <a:ext cx="8153400" cy="7772400"/>
          </a:xfrm>
          <a:prstGeom prst="rect">
            <a:avLst/>
          </a:prstGeom>
        </p:spPr>
      </p:pic>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534900" y="27278052"/>
            <a:ext cx="6553200" cy="43450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985200" y="22914196"/>
            <a:ext cx="8191499" cy="2965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2924533419"/>
              </p:ext>
            </p:extLst>
          </p:nvPr>
        </p:nvGraphicFramePr>
        <p:xfrm>
          <a:off x="34442400" y="5353050"/>
          <a:ext cx="7467600" cy="11511280"/>
        </p:xfrm>
        <a:graphic>
          <a:graphicData uri="http://schemas.openxmlformats.org/drawingml/2006/table">
            <a:tbl>
              <a:tblPr firstRow="1" bandRow="1">
                <a:tableStyleId>{21E4AEA4-8DFA-4A89-87EB-49C32662AFE0}</a:tableStyleId>
              </a:tblPr>
              <a:tblGrid>
                <a:gridCol w="5410200"/>
                <a:gridCol w="2057400"/>
              </a:tblGrid>
              <a:tr h="721360">
                <a:tc>
                  <a:txBody>
                    <a:bodyPr/>
                    <a:lstStyle/>
                    <a:p>
                      <a:r>
                        <a:rPr lang="en-US" sz="3200" dirty="0" smtClean="0"/>
                        <a:t>Stressor</a:t>
                      </a:r>
                      <a:endParaRPr lang="en-US" sz="3200" dirty="0"/>
                    </a:p>
                  </a:txBody>
                  <a:tcPr/>
                </a:tc>
                <a:tc>
                  <a:txBody>
                    <a:bodyPr/>
                    <a:lstStyle/>
                    <a:p>
                      <a:r>
                        <a:rPr lang="en-US" sz="3200" dirty="0" smtClean="0"/>
                        <a:t>% Replying</a:t>
                      </a:r>
                      <a:r>
                        <a:rPr lang="en-US" sz="3200" baseline="0" dirty="0" smtClean="0"/>
                        <a:t> ‘Yes”</a:t>
                      </a:r>
                      <a:endParaRPr lang="en-US" sz="3200" dirty="0"/>
                    </a:p>
                  </a:txBody>
                  <a:tcPr/>
                </a:tc>
              </a:tr>
              <a:tr h="721360">
                <a:tc>
                  <a:txBody>
                    <a:bodyPr/>
                    <a:lstStyle/>
                    <a:p>
                      <a:r>
                        <a:rPr lang="en-US" sz="3200" dirty="0" smtClean="0"/>
                        <a:t>Work-Social Life Conflict</a:t>
                      </a:r>
                      <a:endParaRPr lang="en-US" sz="3200" dirty="0"/>
                    </a:p>
                  </a:txBody>
                  <a:tcPr/>
                </a:tc>
                <a:tc>
                  <a:txBody>
                    <a:bodyPr/>
                    <a:lstStyle/>
                    <a:p>
                      <a:r>
                        <a:rPr lang="en-US" sz="3200" dirty="0" smtClean="0"/>
                        <a:t>49.6</a:t>
                      </a:r>
                      <a:endParaRPr lang="en-US" sz="3200" dirty="0"/>
                    </a:p>
                  </a:txBody>
                  <a:tcPr/>
                </a:tc>
              </a:tr>
              <a:tr h="721360">
                <a:tc>
                  <a:txBody>
                    <a:bodyPr/>
                    <a:lstStyle/>
                    <a:p>
                      <a:r>
                        <a:rPr lang="en-US" sz="3200" dirty="0" smtClean="0"/>
                        <a:t>Being</a:t>
                      </a:r>
                      <a:r>
                        <a:rPr lang="en-US" sz="3200" baseline="0" dirty="0" smtClean="0"/>
                        <a:t> Tired</a:t>
                      </a:r>
                      <a:endParaRPr lang="en-US" sz="3200" dirty="0"/>
                    </a:p>
                  </a:txBody>
                  <a:tcPr/>
                </a:tc>
                <a:tc>
                  <a:txBody>
                    <a:bodyPr/>
                    <a:lstStyle/>
                    <a:p>
                      <a:r>
                        <a:rPr lang="en-US" sz="3200" dirty="0" smtClean="0"/>
                        <a:t>44.0</a:t>
                      </a:r>
                      <a:endParaRPr lang="en-US" sz="3200" dirty="0"/>
                    </a:p>
                  </a:txBody>
                  <a:tcPr/>
                </a:tc>
              </a:tr>
              <a:tr h="721360">
                <a:tc>
                  <a:txBody>
                    <a:bodyPr/>
                    <a:lstStyle/>
                    <a:p>
                      <a:r>
                        <a:rPr lang="en-US" sz="3200" dirty="0" smtClean="0"/>
                        <a:t>Work-Extracurricular Conflict</a:t>
                      </a:r>
                      <a:endParaRPr lang="en-US" sz="3200" dirty="0"/>
                    </a:p>
                  </a:txBody>
                  <a:tcPr/>
                </a:tc>
                <a:tc>
                  <a:txBody>
                    <a:bodyPr/>
                    <a:lstStyle/>
                    <a:p>
                      <a:r>
                        <a:rPr lang="en-US" sz="3200" dirty="0" smtClean="0"/>
                        <a:t>37.9</a:t>
                      </a:r>
                      <a:endParaRPr lang="en-US" sz="3200" dirty="0"/>
                    </a:p>
                  </a:txBody>
                  <a:tcPr/>
                </a:tc>
              </a:tr>
              <a:tr h="721360">
                <a:tc>
                  <a:txBody>
                    <a:bodyPr/>
                    <a:lstStyle/>
                    <a:p>
                      <a:r>
                        <a:rPr lang="en-US" sz="3200" dirty="0" smtClean="0"/>
                        <a:t>Stress</a:t>
                      </a:r>
                      <a:r>
                        <a:rPr lang="en-US" sz="3200" baseline="0" dirty="0" smtClean="0"/>
                        <a:t> on the Job</a:t>
                      </a:r>
                      <a:endParaRPr lang="en-US" sz="3200" dirty="0"/>
                    </a:p>
                  </a:txBody>
                  <a:tcPr/>
                </a:tc>
                <a:tc>
                  <a:txBody>
                    <a:bodyPr/>
                    <a:lstStyle/>
                    <a:p>
                      <a:r>
                        <a:rPr lang="en-US" sz="3200" dirty="0" smtClean="0"/>
                        <a:t>36.2</a:t>
                      </a:r>
                      <a:endParaRPr lang="en-US" sz="3200" dirty="0"/>
                    </a:p>
                  </a:txBody>
                  <a:tcPr/>
                </a:tc>
              </a:tr>
              <a:tr h="721360">
                <a:tc>
                  <a:txBody>
                    <a:bodyPr/>
                    <a:lstStyle/>
                    <a:p>
                      <a:r>
                        <a:rPr lang="en-US" sz="3200" dirty="0" smtClean="0"/>
                        <a:t>Work-School Conflict</a:t>
                      </a:r>
                      <a:endParaRPr lang="en-US" sz="3200" dirty="0"/>
                    </a:p>
                  </a:txBody>
                  <a:tcPr/>
                </a:tc>
                <a:tc>
                  <a:txBody>
                    <a:bodyPr/>
                    <a:lstStyle/>
                    <a:p>
                      <a:r>
                        <a:rPr lang="en-US" sz="3200" dirty="0" smtClean="0"/>
                        <a:t>34.8</a:t>
                      </a:r>
                      <a:endParaRPr lang="en-US" sz="3200" dirty="0"/>
                    </a:p>
                  </a:txBody>
                  <a:tcPr/>
                </a:tc>
              </a:tr>
              <a:tr h="721360">
                <a:tc>
                  <a:txBody>
                    <a:bodyPr/>
                    <a:lstStyle/>
                    <a:p>
                      <a:r>
                        <a:rPr lang="en-US" sz="3200" dirty="0" smtClean="0"/>
                        <a:t>Not saving money</a:t>
                      </a:r>
                      <a:endParaRPr lang="en-US" sz="3200" dirty="0"/>
                    </a:p>
                  </a:txBody>
                  <a:tcPr/>
                </a:tc>
                <a:tc>
                  <a:txBody>
                    <a:bodyPr/>
                    <a:lstStyle/>
                    <a:p>
                      <a:r>
                        <a:rPr lang="en-US" sz="3200" dirty="0" smtClean="0"/>
                        <a:t>32.8</a:t>
                      </a:r>
                      <a:endParaRPr lang="en-US" sz="3200" dirty="0"/>
                    </a:p>
                  </a:txBody>
                  <a:tcPr/>
                </a:tc>
              </a:tr>
              <a:tr h="721360">
                <a:tc>
                  <a:txBody>
                    <a:bodyPr/>
                    <a:lstStyle/>
                    <a:p>
                      <a:r>
                        <a:rPr lang="en-US" sz="3200" dirty="0" smtClean="0"/>
                        <a:t>Boredom on the job</a:t>
                      </a:r>
                      <a:endParaRPr lang="en-US" sz="3200" dirty="0"/>
                    </a:p>
                  </a:txBody>
                  <a:tcPr/>
                </a:tc>
                <a:tc>
                  <a:txBody>
                    <a:bodyPr/>
                    <a:lstStyle/>
                    <a:p>
                      <a:r>
                        <a:rPr lang="en-US" sz="3200" dirty="0" smtClean="0"/>
                        <a:t>30.2</a:t>
                      </a:r>
                      <a:endParaRPr lang="en-US" sz="3200" dirty="0"/>
                    </a:p>
                  </a:txBody>
                  <a:tcPr/>
                </a:tc>
              </a:tr>
              <a:tr h="721360">
                <a:tc>
                  <a:txBody>
                    <a:bodyPr/>
                    <a:lstStyle/>
                    <a:p>
                      <a:r>
                        <a:rPr lang="en-US" sz="3200" dirty="0" smtClean="0"/>
                        <a:t>Stress due to coworkers and supervisors</a:t>
                      </a:r>
                      <a:endParaRPr lang="en-US" sz="3200" dirty="0"/>
                    </a:p>
                  </a:txBody>
                  <a:tcPr/>
                </a:tc>
                <a:tc>
                  <a:txBody>
                    <a:bodyPr/>
                    <a:lstStyle/>
                    <a:p>
                      <a:r>
                        <a:rPr lang="en-US" sz="3200" dirty="0" smtClean="0"/>
                        <a:t>22.4</a:t>
                      </a:r>
                      <a:endParaRPr lang="en-US" sz="3200" dirty="0"/>
                    </a:p>
                  </a:txBody>
                  <a:tcPr/>
                </a:tc>
              </a:tr>
              <a:tr h="721360">
                <a:tc>
                  <a:txBody>
                    <a:bodyPr/>
                    <a:lstStyle/>
                    <a:p>
                      <a:r>
                        <a:rPr lang="en-US" sz="3200" dirty="0" smtClean="0"/>
                        <a:t>Long hours</a:t>
                      </a:r>
                      <a:endParaRPr lang="en-US" sz="3200" dirty="0"/>
                    </a:p>
                  </a:txBody>
                  <a:tcPr/>
                </a:tc>
                <a:tc>
                  <a:txBody>
                    <a:bodyPr/>
                    <a:lstStyle/>
                    <a:p>
                      <a:r>
                        <a:rPr lang="en-US" sz="3200" dirty="0" smtClean="0"/>
                        <a:t>20.7</a:t>
                      </a:r>
                      <a:endParaRPr lang="en-US" sz="3200" dirty="0"/>
                    </a:p>
                  </a:txBody>
                  <a:tcPr/>
                </a:tc>
              </a:tr>
              <a:tr h="721360">
                <a:tc>
                  <a:txBody>
                    <a:bodyPr/>
                    <a:lstStyle/>
                    <a:p>
                      <a:r>
                        <a:rPr lang="en-US" sz="3200" dirty="0" smtClean="0"/>
                        <a:t>Time management</a:t>
                      </a:r>
                      <a:endParaRPr lang="en-US" sz="3200" dirty="0"/>
                    </a:p>
                  </a:txBody>
                  <a:tcPr/>
                </a:tc>
                <a:tc>
                  <a:txBody>
                    <a:bodyPr/>
                    <a:lstStyle/>
                    <a:p>
                      <a:r>
                        <a:rPr lang="en-US" sz="3200" dirty="0" smtClean="0"/>
                        <a:t>19.0</a:t>
                      </a:r>
                      <a:endParaRPr lang="en-US" sz="3200" dirty="0"/>
                    </a:p>
                  </a:txBody>
                  <a:tcPr/>
                </a:tc>
              </a:tr>
              <a:tr h="721360">
                <a:tc>
                  <a:txBody>
                    <a:bodyPr/>
                    <a:lstStyle/>
                    <a:p>
                      <a:r>
                        <a:rPr lang="en-US" sz="3200" dirty="0" smtClean="0"/>
                        <a:t>Getting time off</a:t>
                      </a:r>
                      <a:endParaRPr lang="en-US" sz="3200" dirty="0"/>
                    </a:p>
                  </a:txBody>
                  <a:tcPr/>
                </a:tc>
                <a:tc>
                  <a:txBody>
                    <a:bodyPr/>
                    <a:lstStyle/>
                    <a:p>
                      <a:r>
                        <a:rPr lang="en-US" sz="3200" dirty="0" smtClean="0"/>
                        <a:t>17.2</a:t>
                      </a:r>
                      <a:endParaRPr lang="en-US" sz="3200" dirty="0"/>
                    </a:p>
                  </a:txBody>
                  <a:tcPr/>
                </a:tc>
              </a:tr>
              <a:tr h="721360">
                <a:tc>
                  <a:txBody>
                    <a:bodyPr/>
                    <a:lstStyle/>
                    <a:p>
                      <a:r>
                        <a:rPr lang="en-US" sz="3200" dirty="0" smtClean="0"/>
                        <a:t>Transportation</a:t>
                      </a:r>
                      <a:endParaRPr lang="en-US" sz="3200" dirty="0"/>
                    </a:p>
                  </a:txBody>
                  <a:tcPr/>
                </a:tc>
                <a:tc>
                  <a:txBody>
                    <a:bodyPr/>
                    <a:lstStyle/>
                    <a:p>
                      <a:r>
                        <a:rPr lang="en-US" sz="3200" dirty="0" smtClean="0"/>
                        <a:t>16.4</a:t>
                      </a:r>
                      <a:endParaRPr lang="en-US" sz="3200" dirty="0"/>
                    </a:p>
                  </a:txBody>
                  <a:tcPr/>
                </a:tc>
              </a:tr>
              <a:tr h="721360">
                <a:tc>
                  <a:txBody>
                    <a:bodyPr/>
                    <a:lstStyle/>
                    <a:p>
                      <a:r>
                        <a:rPr lang="en-US" sz="3200" dirty="0" smtClean="0"/>
                        <a:t>Stress</a:t>
                      </a:r>
                      <a:r>
                        <a:rPr lang="en-US" sz="3200" baseline="0" dirty="0" smtClean="0"/>
                        <a:t> due to customers</a:t>
                      </a:r>
                      <a:endParaRPr lang="en-US" sz="3200" dirty="0"/>
                    </a:p>
                  </a:txBody>
                  <a:tcPr/>
                </a:tc>
                <a:tc>
                  <a:txBody>
                    <a:bodyPr/>
                    <a:lstStyle/>
                    <a:p>
                      <a:r>
                        <a:rPr lang="en-US" sz="3200" dirty="0" smtClean="0"/>
                        <a:t>11.2</a:t>
                      </a:r>
                      <a:endParaRPr lang="en-US" sz="3200" dirty="0"/>
                    </a:p>
                  </a:txBody>
                  <a:tcPr/>
                </a:tc>
              </a:tr>
              <a:tr h="721360">
                <a:tc>
                  <a:txBody>
                    <a:bodyPr/>
                    <a:lstStyle/>
                    <a:p>
                      <a:r>
                        <a:rPr lang="en-US" sz="3200" dirty="0" smtClean="0"/>
                        <a:t>Getting</a:t>
                      </a:r>
                      <a:r>
                        <a:rPr lang="en-US" sz="3200" baseline="0" dirty="0" smtClean="0"/>
                        <a:t> to work on time</a:t>
                      </a:r>
                      <a:endParaRPr lang="en-US" sz="3200" dirty="0"/>
                    </a:p>
                  </a:txBody>
                  <a:tcPr/>
                </a:tc>
                <a:tc>
                  <a:txBody>
                    <a:bodyPr/>
                    <a:lstStyle/>
                    <a:p>
                      <a:r>
                        <a:rPr lang="en-US" sz="3200" dirty="0" smtClean="0"/>
                        <a:t>9.5</a:t>
                      </a:r>
                      <a:endParaRPr lang="en-US" sz="3200" dirty="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95c273cc-9201-4c1e-8c9f-fe8c80cbe9de">XY5HK7YVDQWF-700-13</_dlc_DocId>
    <_dlc_DocIdUrl xmlns="95c273cc-9201-4c1e-8c9f-fe8c80cbe9de">
      <Url>https://faculty.sharepoint.illinoisstate.edu/ktschne/_layouts/DocIdRedir.aspx?ID=XY5HK7YVDQWF-700-13</Url>
      <Description>XY5HK7YVDQWF-700-13</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0DB67F240759734BB0DD0858430D3AB3" ma:contentTypeVersion="1" ma:contentTypeDescription="Create a new document." ma:contentTypeScope="" ma:versionID="35fc059af3cd493189da9500e5836db5">
  <xsd:schema xmlns:xsd="http://www.w3.org/2001/XMLSchema" xmlns:xs="http://www.w3.org/2001/XMLSchema" xmlns:p="http://schemas.microsoft.com/office/2006/metadata/properties" xmlns:ns1="http://schemas.microsoft.com/sharepoint/v3" xmlns:ns2="95c273cc-9201-4c1e-8c9f-fe8c80cbe9de" targetNamespace="http://schemas.microsoft.com/office/2006/metadata/properties" ma:root="true" ma:fieldsID="3d5a32756865940de2755d150ba87df5" ns1:_="" ns2:_="">
    <xsd:import namespace="http://schemas.microsoft.com/sharepoint/v3"/>
    <xsd:import namespace="95c273cc-9201-4c1e-8c9f-fe8c80cbe9de"/>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5c273cc-9201-4c1e-8c9f-fe8c80cbe9de"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44F515-78D2-4A97-B0C9-9F1B05FAF7F6}"/>
</file>

<file path=customXml/itemProps2.xml><?xml version="1.0" encoding="utf-8"?>
<ds:datastoreItem xmlns:ds="http://schemas.openxmlformats.org/officeDocument/2006/customXml" ds:itemID="{BFFA9833-CA1F-49BE-B91C-E3CEE488159E}"/>
</file>

<file path=customXml/itemProps3.xml><?xml version="1.0" encoding="utf-8"?>
<ds:datastoreItem xmlns:ds="http://schemas.openxmlformats.org/officeDocument/2006/customXml" ds:itemID="{6354ACC0-AA6F-4DC7-878D-BA4A921CA0A9}"/>
</file>

<file path=customXml/itemProps4.xml><?xml version="1.0" encoding="utf-8"?>
<ds:datastoreItem xmlns:ds="http://schemas.openxmlformats.org/officeDocument/2006/customXml" ds:itemID="{3DC3EF7A-2038-48E1-8E91-32923A3A449D}"/>
</file>

<file path=docProps/app.xml><?xml version="1.0" encoding="utf-8"?>
<Properties xmlns="http://schemas.openxmlformats.org/officeDocument/2006/extended-properties" xmlns:vt="http://schemas.openxmlformats.org/officeDocument/2006/docPropsVTypes">
  <TotalTime>4051</TotalTime>
  <Words>787</Words>
  <Application>Microsoft Office PowerPoint</Application>
  <PresentationFormat>Custom</PresentationFormat>
  <Paragraphs>124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Illinois State University - College of Business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sbdcwrk</dc:creator>
  <cp:lastModifiedBy>Schneider, Kimberly</cp:lastModifiedBy>
  <cp:revision>189</cp:revision>
  <cp:lastPrinted>2012-10-04T16:56:06Z</cp:lastPrinted>
  <dcterms:created xsi:type="dcterms:W3CDTF">2010-04-24T13:46:22Z</dcterms:created>
  <dcterms:modified xsi:type="dcterms:W3CDTF">2014-03-10T18:09:52Z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0x0101000DB67F240759734BB0DD0858430D3AB3</vt:lpwstr>
  </property>
  <property fmtid="{D5CDD505-2E9C-101B-9397-08002B2CF9AE}" pid="3" name="_dlc_DocIdItemGuid">
    <vt:lpwstr>c56d719d-51d4-4182-8fa1-0543d66e5e3b</vt:lpwstr>
  </property>
</Properties>
</file>