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charts/chart2.xml" ContentType="application/vnd.openxmlformats-officedocument.drawingml.chart+xml"/>
  <Override PartName="/ppt/theme/themeOverride1.xml" ContentType="application/vnd.openxmlformats-officedocument.themeOverride+xml"/>
  <Override PartName="/ppt/charts/chart1.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1pPr>
    <a:lvl2pPr marL="2193925" indent="-1736725"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2pPr>
    <a:lvl3pPr marL="4387850" indent="-3473450"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3pPr>
    <a:lvl4pPr marL="6583363" indent="-5211763"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4pPr>
    <a:lvl5pPr marL="8777288" indent="-6948488"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5pPr>
    <a:lvl6pPr marL="2286000" algn="l" defTabSz="914400" rtl="0" eaLnBrk="1" latinLnBrk="0" hangingPunct="1">
      <a:defRPr sz="8600" kern="1200">
        <a:solidFill>
          <a:schemeClr val="tx1"/>
        </a:solidFill>
        <a:latin typeface="Arial" pitchFamily="34" charset="0"/>
        <a:ea typeface="ＭＳ Ｐゴシック" pitchFamily="-107" charset="-128"/>
        <a:cs typeface="+mn-cs"/>
      </a:defRPr>
    </a:lvl6pPr>
    <a:lvl7pPr marL="2743200" algn="l" defTabSz="914400" rtl="0" eaLnBrk="1" latinLnBrk="0" hangingPunct="1">
      <a:defRPr sz="8600" kern="1200">
        <a:solidFill>
          <a:schemeClr val="tx1"/>
        </a:solidFill>
        <a:latin typeface="Arial" pitchFamily="34" charset="0"/>
        <a:ea typeface="ＭＳ Ｐゴシック" pitchFamily="-107" charset="-128"/>
        <a:cs typeface="+mn-cs"/>
      </a:defRPr>
    </a:lvl7pPr>
    <a:lvl8pPr marL="3200400" algn="l" defTabSz="914400" rtl="0" eaLnBrk="1" latinLnBrk="0" hangingPunct="1">
      <a:defRPr sz="8600" kern="1200">
        <a:solidFill>
          <a:schemeClr val="tx1"/>
        </a:solidFill>
        <a:latin typeface="Arial" pitchFamily="34" charset="0"/>
        <a:ea typeface="ＭＳ Ｐゴシック" pitchFamily="-107" charset="-128"/>
        <a:cs typeface="+mn-cs"/>
      </a:defRPr>
    </a:lvl8pPr>
    <a:lvl9pPr marL="3657600" algn="l" defTabSz="914400" rtl="0" eaLnBrk="1" latinLnBrk="0" hangingPunct="1">
      <a:defRPr sz="8600" kern="1200">
        <a:solidFill>
          <a:schemeClr val="tx1"/>
        </a:solidFill>
        <a:latin typeface="Arial" pitchFamily="34" charset="0"/>
        <a:ea typeface="ＭＳ Ｐゴシック" pitchFamily="-10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82" autoAdjust="0"/>
  </p:normalViewPr>
  <p:slideViewPr>
    <p:cSldViewPr>
      <p:cViewPr>
        <p:scale>
          <a:sx n="50" d="100"/>
          <a:sy n="50" d="100"/>
        </p:scale>
        <p:origin x="-72" y="5100"/>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Low Task ID</c:v>
                </c:pt>
              </c:strCache>
            </c:strRef>
          </c:tx>
          <c:spPr>
            <a:ln>
              <a:solidFill>
                <a:schemeClr val="tx1"/>
              </a:solidFill>
              <a:prstDash val="sysDash"/>
            </a:ln>
          </c:spPr>
          <c:marker>
            <c:spPr>
              <a:ln>
                <a:solidFill>
                  <a:schemeClr val="tx1"/>
                </a:solidFill>
              </a:ln>
            </c:spPr>
          </c:marker>
          <c:dPt>
            <c:idx val="1"/>
            <c:bubble3D val="0"/>
            <c:spPr>
              <a:ln w="38100">
                <a:solidFill>
                  <a:schemeClr val="tx1"/>
                </a:solidFill>
                <a:prstDash val="sysDash"/>
              </a:ln>
            </c:spPr>
          </c:dPt>
          <c:cat>
            <c:strRef>
              <c:f>Sheet1!$A$2:$A$3</c:f>
              <c:strCache>
                <c:ptCount val="2"/>
                <c:pt idx="0">
                  <c:v>Infrequent Harassment</c:v>
                </c:pt>
                <c:pt idx="1">
                  <c:v>Frequent Harassment</c:v>
                </c:pt>
              </c:strCache>
            </c:strRef>
          </c:cat>
          <c:val>
            <c:numRef>
              <c:f>Sheet1!$B$2:$B$3</c:f>
              <c:numCache>
                <c:formatCode>General</c:formatCode>
                <c:ptCount val="2"/>
                <c:pt idx="0">
                  <c:v>40.5</c:v>
                </c:pt>
                <c:pt idx="1">
                  <c:v>39.06</c:v>
                </c:pt>
              </c:numCache>
            </c:numRef>
          </c:val>
          <c:smooth val="0"/>
        </c:ser>
        <c:ser>
          <c:idx val="1"/>
          <c:order val="1"/>
          <c:tx>
            <c:strRef>
              <c:f>Sheet1!$C$1</c:f>
              <c:strCache>
                <c:ptCount val="1"/>
                <c:pt idx="0">
                  <c:v>High Task ID</c:v>
                </c:pt>
              </c:strCache>
            </c:strRef>
          </c:tx>
          <c:spPr>
            <a:ln w="38100"/>
          </c:spPr>
          <c:cat>
            <c:strRef>
              <c:f>Sheet1!$A$2:$A$3</c:f>
              <c:strCache>
                <c:ptCount val="2"/>
                <c:pt idx="0">
                  <c:v>Infrequent Harassment</c:v>
                </c:pt>
                <c:pt idx="1">
                  <c:v>Frequent Harassment</c:v>
                </c:pt>
              </c:strCache>
            </c:strRef>
          </c:cat>
          <c:val>
            <c:numRef>
              <c:f>Sheet1!$C$2:$C$3</c:f>
              <c:numCache>
                <c:formatCode>General</c:formatCode>
                <c:ptCount val="2"/>
                <c:pt idx="0">
                  <c:v>40.68</c:v>
                </c:pt>
                <c:pt idx="1">
                  <c:v>40.64</c:v>
                </c:pt>
              </c:numCache>
            </c:numRef>
          </c:val>
          <c:smooth val="0"/>
        </c:ser>
        <c:dLbls>
          <c:showLegendKey val="0"/>
          <c:showVal val="0"/>
          <c:showCatName val="0"/>
          <c:showSerName val="0"/>
          <c:showPercent val="0"/>
          <c:showBubbleSize val="0"/>
        </c:dLbls>
        <c:marker val="1"/>
        <c:smooth val="0"/>
        <c:axId val="165069568"/>
        <c:axId val="165071488"/>
      </c:lineChart>
      <c:catAx>
        <c:axId val="165069568"/>
        <c:scaling>
          <c:orientation val="minMax"/>
        </c:scaling>
        <c:delete val="0"/>
        <c:axPos val="b"/>
        <c:title>
          <c:tx>
            <c:rich>
              <a:bodyPr/>
              <a:lstStyle/>
              <a:p>
                <a:pPr>
                  <a:defRPr/>
                </a:pPr>
                <a:r>
                  <a:rPr lang="en-US" sz="2000" dirty="0" smtClean="0"/>
                  <a:t>Female Harassment </a:t>
                </a:r>
                <a:r>
                  <a:rPr lang="en-US" sz="2000" dirty="0"/>
                  <a:t>Frequency</a:t>
                </a:r>
              </a:p>
            </c:rich>
          </c:tx>
          <c:layout/>
          <c:overlay val="0"/>
        </c:title>
        <c:majorTickMark val="out"/>
        <c:minorTickMark val="none"/>
        <c:tickLblPos val="nextTo"/>
        <c:txPr>
          <a:bodyPr/>
          <a:lstStyle/>
          <a:p>
            <a:pPr>
              <a:defRPr sz="2000"/>
            </a:pPr>
            <a:endParaRPr lang="en-US"/>
          </a:p>
        </c:txPr>
        <c:crossAx val="165071488"/>
        <c:crosses val="autoZero"/>
        <c:auto val="1"/>
        <c:lblAlgn val="ctr"/>
        <c:lblOffset val="100"/>
        <c:noMultiLvlLbl val="0"/>
      </c:catAx>
      <c:valAx>
        <c:axId val="165071488"/>
        <c:scaling>
          <c:orientation val="minMax"/>
        </c:scaling>
        <c:delete val="0"/>
        <c:axPos val="l"/>
        <c:majorGridlines/>
        <c:title>
          <c:tx>
            <c:rich>
              <a:bodyPr rot="-5400000" vert="horz"/>
              <a:lstStyle/>
              <a:p>
                <a:pPr>
                  <a:defRPr sz="2000"/>
                </a:pPr>
                <a:r>
                  <a:rPr lang="en-US" sz="2000"/>
                  <a:t>Supervision Satisfaction</a:t>
                </a:r>
              </a:p>
            </c:rich>
          </c:tx>
          <c:layout/>
          <c:overlay val="0"/>
        </c:title>
        <c:numFmt formatCode="General" sourceLinked="1"/>
        <c:majorTickMark val="out"/>
        <c:minorTickMark val="none"/>
        <c:tickLblPos val="nextTo"/>
        <c:crossAx val="165069568"/>
        <c:crosses val="autoZero"/>
        <c:crossBetween val="between"/>
      </c:valAx>
    </c:plotArea>
    <c:legend>
      <c:legendPos val="r"/>
      <c:layout/>
      <c:overlay val="0"/>
      <c:txPr>
        <a:bodyPr/>
        <a:lstStyle/>
        <a:p>
          <a:pPr>
            <a:defRPr sz="20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Low Skill Variety</c:v>
                </c:pt>
              </c:strCache>
            </c:strRef>
          </c:tx>
          <c:spPr>
            <a:ln>
              <a:solidFill>
                <a:schemeClr val="tx1"/>
              </a:solidFill>
              <a:prstDash val="sysDash"/>
            </a:ln>
          </c:spPr>
          <c:marker>
            <c:spPr>
              <a:ln>
                <a:solidFill>
                  <a:schemeClr val="tx1"/>
                </a:solidFill>
              </a:ln>
            </c:spPr>
          </c:marker>
          <c:dPt>
            <c:idx val="1"/>
            <c:bubble3D val="0"/>
            <c:spPr>
              <a:ln w="38100">
                <a:solidFill>
                  <a:sysClr val="windowText" lastClr="000000"/>
                </a:solidFill>
                <a:prstDash val="sysDash"/>
              </a:ln>
            </c:spPr>
          </c:dPt>
          <c:cat>
            <c:strRef>
              <c:f>Sheet1!$A$2:$A$3</c:f>
              <c:strCache>
                <c:ptCount val="2"/>
                <c:pt idx="0">
                  <c:v>Infrequent Harassment</c:v>
                </c:pt>
                <c:pt idx="1">
                  <c:v>Frequent Harassment</c:v>
                </c:pt>
              </c:strCache>
            </c:strRef>
          </c:cat>
          <c:val>
            <c:numRef>
              <c:f>Sheet1!$B$2:$B$3</c:f>
              <c:numCache>
                <c:formatCode>General</c:formatCode>
                <c:ptCount val="2"/>
                <c:pt idx="0">
                  <c:v>4.9400000000000004</c:v>
                </c:pt>
                <c:pt idx="1">
                  <c:v>1.76</c:v>
                </c:pt>
              </c:numCache>
            </c:numRef>
          </c:val>
          <c:smooth val="0"/>
        </c:ser>
        <c:ser>
          <c:idx val="1"/>
          <c:order val="1"/>
          <c:tx>
            <c:strRef>
              <c:f>Sheet1!$C$1</c:f>
              <c:strCache>
                <c:ptCount val="1"/>
                <c:pt idx="0">
                  <c:v>High Skill Variety</c:v>
                </c:pt>
              </c:strCache>
            </c:strRef>
          </c:tx>
          <c:dPt>
            <c:idx val="1"/>
            <c:bubble3D val="0"/>
            <c:spPr>
              <a:ln w="38100"/>
            </c:spPr>
          </c:dPt>
          <c:cat>
            <c:strRef>
              <c:f>Sheet1!$A$2:$A$3</c:f>
              <c:strCache>
                <c:ptCount val="2"/>
                <c:pt idx="0">
                  <c:v>Infrequent Harassment</c:v>
                </c:pt>
                <c:pt idx="1">
                  <c:v>Frequent Harassment</c:v>
                </c:pt>
              </c:strCache>
            </c:strRef>
          </c:cat>
          <c:val>
            <c:numRef>
              <c:f>Sheet1!$C$2:$C$3</c:f>
              <c:numCache>
                <c:formatCode>General</c:formatCode>
                <c:ptCount val="2"/>
                <c:pt idx="0">
                  <c:v>4</c:v>
                </c:pt>
                <c:pt idx="1">
                  <c:v>3.77</c:v>
                </c:pt>
              </c:numCache>
            </c:numRef>
          </c:val>
          <c:smooth val="0"/>
        </c:ser>
        <c:dLbls>
          <c:showLegendKey val="0"/>
          <c:showVal val="0"/>
          <c:showCatName val="0"/>
          <c:showSerName val="0"/>
          <c:showPercent val="0"/>
          <c:showBubbleSize val="0"/>
        </c:dLbls>
        <c:marker val="1"/>
        <c:smooth val="0"/>
        <c:axId val="168440192"/>
        <c:axId val="168442112"/>
      </c:lineChart>
      <c:catAx>
        <c:axId val="168440192"/>
        <c:scaling>
          <c:orientation val="minMax"/>
        </c:scaling>
        <c:delete val="0"/>
        <c:axPos val="b"/>
        <c:title>
          <c:tx>
            <c:rich>
              <a:bodyPr/>
              <a:lstStyle/>
              <a:p>
                <a:pPr>
                  <a:defRPr sz="2000"/>
                </a:pPr>
                <a:r>
                  <a:rPr lang="en-US" sz="2000" dirty="0" smtClean="0"/>
                  <a:t>Male Harassment </a:t>
                </a:r>
                <a:r>
                  <a:rPr lang="en-US" sz="2000" dirty="0"/>
                  <a:t>Frequency</a:t>
                </a:r>
              </a:p>
            </c:rich>
          </c:tx>
          <c:layout/>
          <c:overlay val="0"/>
        </c:title>
        <c:majorTickMark val="out"/>
        <c:minorTickMark val="none"/>
        <c:tickLblPos val="nextTo"/>
        <c:txPr>
          <a:bodyPr/>
          <a:lstStyle/>
          <a:p>
            <a:pPr>
              <a:defRPr sz="2000"/>
            </a:pPr>
            <a:endParaRPr lang="en-US"/>
          </a:p>
        </c:txPr>
        <c:crossAx val="168442112"/>
        <c:crosses val="autoZero"/>
        <c:auto val="1"/>
        <c:lblAlgn val="ctr"/>
        <c:lblOffset val="100"/>
        <c:noMultiLvlLbl val="0"/>
      </c:catAx>
      <c:valAx>
        <c:axId val="168442112"/>
        <c:scaling>
          <c:orientation val="minMax"/>
        </c:scaling>
        <c:delete val="0"/>
        <c:axPos val="l"/>
        <c:majorGridlines/>
        <c:title>
          <c:tx>
            <c:rich>
              <a:bodyPr rot="-5400000" vert="horz"/>
              <a:lstStyle/>
              <a:p>
                <a:pPr>
                  <a:defRPr sz="2000"/>
                </a:pPr>
                <a:r>
                  <a:rPr lang="en-US" sz="2000"/>
                  <a:t>Work Engagement</a:t>
                </a:r>
              </a:p>
            </c:rich>
          </c:tx>
          <c:layout/>
          <c:overlay val="0"/>
        </c:title>
        <c:numFmt formatCode="General" sourceLinked="1"/>
        <c:majorTickMark val="out"/>
        <c:minorTickMark val="none"/>
        <c:tickLblPos val="nextTo"/>
        <c:crossAx val="168440192"/>
        <c:crosses val="autoZero"/>
        <c:crossBetween val="between"/>
      </c:valAx>
    </c:plotArea>
    <c:legend>
      <c:legendPos val="r"/>
      <c:layout/>
      <c:overlay val="0"/>
      <c:txPr>
        <a:bodyPr/>
        <a:lstStyle/>
        <a:p>
          <a:pPr>
            <a:defRPr sz="2000"/>
          </a:pPr>
          <a:endParaRPr lang="en-US"/>
        </a:p>
      </c:txPr>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F142D95-C61A-4DA7-B771-749EF6518439}" type="datetime1">
              <a:rPr lang="en-US"/>
              <a:pPr/>
              <a:t>4/17/2012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1F41DA9-64C5-4E38-ACE2-B2051FDE3D9A}"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666D087-7295-4654-BE44-0A5606426582}" type="datetime1">
              <a:rPr lang="en-US"/>
              <a:pPr/>
              <a:t>4/17/2012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6B04B60C-BFB8-4BA1-996F-5AEFDD39F487}"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6E3C75F-D228-478A-A568-3CA1B3900F34}" type="datetime1">
              <a:rPr lang="en-US"/>
              <a:pPr/>
              <a:t>4/17/2012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7B3E1D4-6316-49A2-89D1-CFDF97D0A399}"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3BF69F6-C161-411E-BD4E-0F6CC3062D17}" type="datetime1">
              <a:rPr lang="en-US"/>
              <a:pPr/>
              <a:t>4/17/2012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92815E6F-61E2-4BAF-9656-7AFA044ABBE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15EDC49-0464-4EB6-9CE3-C09EDC4FCCA7}" type="datetime1">
              <a:rPr lang="en-US"/>
              <a:pPr/>
              <a:t>4/17/2012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9E3492A-AE78-4D90-8806-83837AAC8A1B}"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A97EFF6-24B8-4F8F-9F49-75C8F49C0EE7}" type="datetime1">
              <a:rPr lang="en-US"/>
              <a:pPr/>
              <a:t>4/17/2012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ADAD4BDB-F56B-4FC3-B647-A6E902844282}"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3F36FA32-929D-44C0-81B9-5A65CABDAB11}" type="datetime1">
              <a:rPr lang="en-US"/>
              <a:pPr/>
              <a:t>4/17/2012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3DB151D6-A159-4EB4-9E19-9C0A5057B7ED}"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5CA745D-717C-44F1-AA5A-62C08CB7ED7F}" type="datetime1">
              <a:rPr lang="en-US"/>
              <a:pPr/>
              <a:t>4/17/2012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03BB4A66-3FF1-4C95-97CE-ABEB4E576567}"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1D051B9-89EC-4316-B052-608DE42114CB}" type="datetime1">
              <a:rPr lang="en-US"/>
              <a:pPr/>
              <a:t>4/17/2012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340E771E-D242-456C-B4AF-81D4CBBF98F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C4B10F7-4D01-4D8F-B76C-7B47339AED8A}" type="datetime1">
              <a:rPr lang="en-US"/>
              <a:pPr/>
              <a:t>4/17/2012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0A41014-2509-47E6-B01E-FFDDB2B1893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endParaRPr lang="en-US" noProof="0" dirty="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E42BE47-6B4C-40E1-88DA-90483823B469}" type="datetime1">
              <a:rPr lang="en-US"/>
              <a:pPr/>
              <a:t>4/17/2012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C5D12A8C-167F-4B07-8F9F-62A9256116A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5" y="1317625"/>
            <a:ext cx="39503350"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193925" y="7680325"/>
            <a:ext cx="39503350"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1939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defRPr sz="5800">
                <a:solidFill>
                  <a:srgbClr val="898989"/>
                </a:solidFill>
                <a:latin typeface="Calibri" pitchFamily="34" charset="0"/>
              </a:defRPr>
            </a:lvl1pPr>
          </a:lstStyle>
          <a:p>
            <a:fld id="{95DE1CEA-6A5F-4E18-85D0-612210F4798D}" type="datetime1">
              <a:rPr lang="en-US"/>
              <a:pPr/>
              <a:t>4/17/2012</a:t>
            </a:fld>
            <a:endParaRPr lang="en-US" dirty="0"/>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912" tIns="219456" rIns="438912" bIns="219456" rtlCol="0" anchor="ctr"/>
          <a:lstStyle>
            <a:lvl1pPr algn="ctr" defTabSz="4389120" fontAlgn="auto">
              <a:spcBef>
                <a:spcPts val="0"/>
              </a:spcBef>
              <a:spcAft>
                <a:spcPts val="0"/>
              </a:spcAft>
              <a:defRPr sz="5800">
                <a:solidFill>
                  <a:schemeClr val="tx1">
                    <a:tint val="75000"/>
                  </a:schemeClr>
                </a:solidFill>
                <a:latin typeface="+mn-lt"/>
                <a:ea typeface="+mn-ea"/>
              </a:defRPr>
            </a:lvl1pPr>
          </a:lstStyle>
          <a:p>
            <a:pPr>
              <a:defRPr/>
            </a:pPr>
            <a:endParaRPr lang="en-US" dirty="0"/>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lgn="r">
              <a:defRPr sz="5800">
                <a:solidFill>
                  <a:srgbClr val="898989"/>
                </a:solidFill>
                <a:latin typeface="Calibri" pitchFamily="34" charset="0"/>
              </a:defRPr>
            </a:lvl1pPr>
          </a:lstStyle>
          <a:p>
            <a:fld id="{2DB33545-A304-474E-B04A-20C32E92405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7850" rtl="0" eaLnBrk="0" fontAlgn="base" hangingPunct="0">
        <a:spcBef>
          <a:spcPct val="0"/>
        </a:spcBef>
        <a:spcAft>
          <a:spcPct val="0"/>
        </a:spcAft>
        <a:defRPr sz="21100" kern="1200">
          <a:solidFill>
            <a:schemeClr val="tx1"/>
          </a:solidFill>
          <a:latin typeface="+mj-lt"/>
          <a:ea typeface="ＭＳ Ｐゴシック" pitchFamily="-107" charset="-128"/>
          <a:cs typeface="ＭＳ Ｐゴシック" pitchFamily="-107" charset="-128"/>
        </a:defRPr>
      </a:lvl1pPr>
      <a:lvl2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2pPr>
      <a:lvl3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3pPr>
      <a:lvl4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4pPr>
      <a:lvl5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5pPr>
      <a:lvl6pPr marL="457200" algn="ctr" defTabSz="4387850" rtl="0" fontAlgn="base">
        <a:spcBef>
          <a:spcPct val="0"/>
        </a:spcBef>
        <a:spcAft>
          <a:spcPct val="0"/>
        </a:spcAft>
        <a:defRPr sz="21100">
          <a:solidFill>
            <a:schemeClr val="tx1"/>
          </a:solidFill>
          <a:latin typeface="Calibri" pitchFamily="-107" charset="0"/>
        </a:defRPr>
      </a:lvl6pPr>
      <a:lvl7pPr marL="914400" algn="ctr" defTabSz="4387850" rtl="0" fontAlgn="base">
        <a:spcBef>
          <a:spcPct val="0"/>
        </a:spcBef>
        <a:spcAft>
          <a:spcPct val="0"/>
        </a:spcAft>
        <a:defRPr sz="21100">
          <a:solidFill>
            <a:schemeClr val="tx1"/>
          </a:solidFill>
          <a:latin typeface="Calibri" pitchFamily="-107" charset="0"/>
        </a:defRPr>
      </a:lvl7pPr>
      <a:lvl8pPr marL="1371600" algn="ctr" defTabSz="4387850" rtl="0" fontAlgn="base">
        <a:spcBef>
          <a:spcPct val="0"/>
        </a:spcBef>
        <a:spcAft>
          <a:spcPct val="0"/>
        </a:spcAft>
        <a:defRPr sz="21100">
          <a:solidFill>
            <a:schemeClr val="tx1"/>
          </a:solidFill>
          <a:latin typeface="Calibri" pitchFamily="-107" charset="0"/>
        </a:defRPr>
      </a:lvl8pPr>
      <a:lvl9pPr marL="1828800" algn="ctr" defTabSz="4387850" rtl="0" fontAlgn="base">
        <a:spcBef>
          <a:spcPct val="0"/>
        </a:spcBef>
        <a:spcAft>
          <a:spcPct val="0"/>
        </a:spcAft>
        <a:defRPr sz="21100">
          <a:solidFill>
            <a:schemeClr val="tx1"/>
          </a:solidFill>
          <a:latin typeface="Calibri" pitchFamily="-107" charset="0"/>
        </a:defRPr>
      </a:lvl9pPr>
    </p:titleStyle>
    <p:bodyStyle>
      <a:lvl1pPr marL="1644650" indent="-1644650" algn="l" defTabSz="4387850" rtl="0" eaLnBrk="0" fontAlgn="base" hangingPunct="0">
        <a:spcBef>
          <a:spcPct val="20000"/>
        </a:spcBef>
        <a:spcAft>
          <a:spcPct val="0"/>
        </a:spcAft>
        <a:buFont typeface="Arial" pitchFamily="34" charset="0"/>
        <a:buChar char="•"/>
        <a:defRPr sz="15400" kern="1200">
          <a:solidFill>
            <a:schemeClr val="tx1"/>
          </a:solidFill>
          <a:latin typeface="+mn-lt"/>
          <a:ea typeface="ＭＳ Ｐゴシック" pitchFamily="-107" charset="-128"/>
          <a:cs typeface="ＭＳ Ｐゴシック" pitchFamily="-107" charset="-128"/>
        </a:defRPr>
      </a:lvl1pPr>
      <a:lvl2pPr marL="3565525" indent="-1371600" algn="l" defTabSz="4387850" rtl="0" eaLnBrk="0" fontAlgn="base" hangingPunct="0">
        <a:spcBef>
          <a:spcPct val="20000"/>
        </a:spcBef>
        <a:spcAft>
          <a:spcPct val="0"/>
        </a:spcAft>
        <a:buFont typeface="Arial" pitchFamily="34" charset="0"/>
        <a:buChar char="–"/>
        <a:defRPr sz="13400" kern="1200">
          <a:solidFill>
            <a:schemeClr val="tx1"/>
          </a:solidFill>
          <a:latin typeface="+mn-lt"/>
          <a:ea typeface="ＭＳ Ｐゴシック" pitchFamily="-107" charset="-128"/>
          <a:cs typeface="+mn-cs"/>
        </a:defRPr>
      </a:lvl2pPr>
      <a:lvl3pPr marL="5486400" indent="-1096963" algn="l" defTabSz="4387850" rtl="0" eaLnBrk="0" fontAlgn="base" hangingPunct="0">
        <a:spcBef>
          <a:spcPct val="20000"/>
        </a:spcBef>
        <a:spcAft>
          <a:spcPct val="0"/>
        </a:spcAft>
        <a:buFont typeface="Arial" pitchFamily="34" charset="0"/>
        <a:buChar char="•"/>
        <a:defRPr sz="11500" kern="1200">
          <a:solidFill>
            <a:schemeClr val="tx1"/>
          </a:solidFill>
          <a:latin typeface="+mn-lt"/>
          <a:ea typeface="ＭＳ Ｐゴシック" pitchFamily="-107" charset="-128"/>
          <a:cs typeface="+mn-cs"/>
        </a:defRPr>
      </a:lvl3pPr>
      <a:lvl4pPr marL="7680325" indent="-1096963" algn="l" defTabSz="4387850" rtl="0" eaLnBrk="0" fontAlgn="base" hangingPunct="0">
        <a:spcBef>
          <a:spcPct val="20000"/>
        </a:spcBef>
        <a:spcAft>
          <a:spcPct val="0"/>
        </a:spcAft>
        <a:buFont typeface="Arial" pitchFamily="34" charset="0"/>
        <a:buChar char="–"/>
        <a:defRPr sz="9600" kern="1200">
          <a:solidFill>
            <a:schemeClr val="tx1"/>
          </a:solidFill>
          <a:latin typeface="+mn-lt"/>
          <a:ea typeface="ＭＳ Ｐゴシック" pitchFamily="-107" charset="-128"/>
          <a:cs typeface="+mn-cs"/>
        </a:defRPr>
      </a:lvl4pPr>
      <a:lvl5pPr marL="9874250" indent="-1096963" algn="l" defTabSz="4387850" rtl="0" eaLnBrk="0" fontAlgn="base" hangingPunct="0">
        <a:spcBef>
          <a:spcPct val="20000"/>
        </a:spcBef>
        <a:spcAft>
          <a:spcPct val="0"/>
        </a:spcAft>
        <a:buFont typeface="Arial" pitchFamily="34" charset="0"/>
        <a:buChar char="»"/>
        <a:defRPr sz="9600" kern="1200">
          <a:solidFill>
            <a:schemeClr val="tx1"/>
          </a:solidFill>
          <a:latin typeface="+mn-lt"/>
          <a:ea typeface="ＭＳ Ｐゴシック" pitchFamily="-107" charset="-128"/>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schaufeli.com/" TargetMode="Externa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Box 6"/>
          <p:cNvSpPr txBox="1">
            <a:spLocks noChangeArrowheads="1"/>
          </p:cNvSpPr>
          <p:nvPr/>
        </p:nvSpPr>
        <p:spPr bwMode="auto">
          <a:xfrm>
            <a:off x="15544800" y="3200400"/>
            <a:ext cx="11963400" cy="1200150"/>
          </a:xfrm>
          <a:prstGeom prst="rect">
            <a:avLst/>
          </a:prstGeom>
          <a:noFill/>
          <a:ln w="9525">
            <a:noFill/>
            <a:miter lim="800000"/>
            <a:headEnd/>
            <a:tailEnd/>
          </a:ln>
        </p:spPr>
        <p:txBody>
          <a:bodyPr>
            <a:spAutoFit/>
          </a:bodyPr>
          <a:lstStyle/>
          <a:p>
            <a:pPr algn="ctr"/>
            <a:r>
              <a:rPr lang="en-US" sz="3600" b="1" dirty="0">
                <a:solidFill>
                  <a:schemeClr val="bg1"/>
                </a:solidFill>
                <a:latin typeface="Calibri" pitchFamily="34" charset="0"/>
              </a:rPr>
              <a:t>Nicholas Strong</a:t>
            </a:r>
          </a:p>
          <a:p>
            <a:pPr algn="ctr"/>
            <a:r>
              <a:rPr lang="en-US" sz="3600" b="1" dirty="0">
                <a:solidFill>
                  <a:schemeClr val="bg1"/>
                </a:solidFill>
                <a:latin typeface="Calibri" pitchFamily="34" charset="0"/>
              </a:rPr>
              <a:t>Illinois State University</a:t>
            </a:r>
          </a:p>
        </p:txBody>
      </p:sp>
      <p:sp>
        <p:nvSpPr>
          <p:cNvPr id="13319" name="TextBox 10"/>
          <p:cNvSpPr txBox="1">
            <a:spLocks noChangeArrowheads="1"/>
          </p:cNvSpPr>
          <p:nvPr/>
        </p:nvSpPr>
        <p:spPr bwMode="auto">
          <a:xfrm>
            <a:off x="24841200" y="15621000"/>
            <a:ext cx="184150" cy="1416050"/>
          </a:xfrm>
          <a:prstGeom prst="rect">
            <a:avLst/>
          </a:prstGeom>
          <a:noFill/>
          <a:ln w="9525">
            <a:noFill/>
            <a:miter lim="800000"/>
            <a:headEnd/>
            <a:tailEnd/>
          </a:ln>
        </p:spPr>
        <p:txBody>
          <a:bodyPr wrap="none">
            <a:spAutoFit/>
          </a:bodyPr>
          <a:lstStyle/>
          <a:p>
            <a:endParaRPr lang="en-US" dirty="0">
              <a:latin typeface="Calibri" pitchFamily="34" charset="0"/>
            </a:endParaRPr>
          </a:p>
        </p:txBody>
      </p:sp>
      <p:sp>
        <p:nvSpPr>
          <p:cNvPr id="13" name="TextBox 12"/>
          <p:cNvSpPr txBox="1">
            <a:spLocks noChangeArrowheads="1"/>
          </p:cNvSpPr>
          <p:nvPr/>
        </p:nvSpPr>
        <p:spPr bwMode="auto">
          <a:xfrm>
            <a:off x="1295400" y="4879955"/>
            <a:ext cx="9067800" cy="25268456"/>
          </a:xfrm>
          <a:prstGeom prst="rect">
            <a:avLst/>
          </a:prstGeom>
          <a:noFill/>
          <a:ln w="25400">
            <a:noFill/>
            <a:miter lim="800000"/>
            <a:headEnd/>
            <a:tailEnd/>
          </a:ln>
        </p:spPr>
        <p:txBody>
          <a:bodyPr>
            <a:spAutoFit/>
          </a:bodyPr>
          <a:lstStyle/>
          <a:p>
            <a:pPr algn="ctr"/>
            <a:r>
              <a:rPr lang="en-US" sz="4400" b="1" dirty="0" smtClean="0">
                <a:solidFill>
                  <a:schemeClr val="accent2"/>
                </a:solidFill>
                <a:effectLst>
                  <a:outerShdw blurRad="38100" dist="38100" dir="2700000" algn="tl">
                    <a:srgbClr val="C0C0C0"/>
                  </a:outerShdw>
                </a:effectLst>
                <a:latin typeface="+mj-lt"/>
                <a:cs typeface="Times New Roman" pitchFamily="18" charset="0"/>
              </a:rPr>
              <a:t>Abstract</a:t>
            </a:r>
            <a:r>
              <a:rPr lang="en-US" sz="4400" b="1" dirty="0" smtClean="0">
                <a:solidFill>
                  <a:srgbClr val="000000"/>
                </a:solidFill>
                <a:effectLst>
                  <a:outerShdw blurRad="38100" dist="38100" dir="2700000" algn="tl">
                    <a:srgbClr val="C0C0C0"/>
                  </a:outerShdw>
                </a:effectLst>
                <a:latin typeface="Times Roman" charset="0"/>
                <a:cs typeface="Times New Roman" pitchFamily="18" charset="0"/>
              </a:rPr>
              <a:t> </a:t>
            </a:r>
          </a:p>
          <a:p>
            <a:r>
              <a:rPr lang="en-US" sz="2400" dirty="0" smtClean="0">
                <a:latin typeface="+mn-lt"/>
              </a:rPr>
              <a:t/>
            </a:r>
            <a:br>
              <a:rPr lang="en-US" sz="2400" dirty="0" smtClean="0">
                <a:latin typeface="+mn-lt"/>
              </a:rPr>
            </a:br>
            <a:r>
              <a:rPr lang="en-US" sz="2400" dirty="0" smtClean="0">
                <a:latin typeface="+mn-lt"/>
              </a:rPr>
              <a:t>The </a:t>
            </a:r>
            <a:r>
              <a:rPr lang="en-US" sz="2400" dirty="0">
                <a:latin typeface="+mn-lt"/>
              </a:rPr>
              <a:t>current study focused on adolescents’ experiences with workplace sexual harassment.  </a:t>
            </a:r>
            <a:r>
              <a:rPr lang="en-US" sz="2400" dirty="0" smtClean="0">
                <a:latin typeface="+mn-lt"/>
              </a:rPr>
              <a:t>We proposed that job characteristics moderate the relationship between adolescents</a:t>
            </a:r>
            <a:r>
              <a:rPr lang="en-US" sz="2400" dirty="0">
                <a:latin typeface="+mn-lt"/>
              </a:rPr>
              <a:t>’ harassment and job-related </a:t>
            </a:r>
            <a:r>
              <a:rPr lang="en-US" sz="2400" dirty="0" smtClean="0">
                <a:latin typeface="+mn-lt"/>
              </a:rPr>
              <a:t>correlates.  Among our samples of working male and female adolescents from six high schools, those working in jobs lower in skill development opportunities reported worse </a:t>
            </a:r>
            <a:r>
              <a:rPr lang="en-US" sz="2400" dirty="0">
                <a:latin typeface="+mn-lt"/>
              </a:rPr>
              <a:t>job-related attitudes and lowered engagement </a:t>
            </a:r>
            <a:r>
              <a:rPr lang="en-US" sz="2400" dirty="0" smtClean="0">
                <a:latin typeface="+mn-lt"/>
              </a:rPr>
              <a:t>when harassed than those in jobs allowing for more skill development.</a:t>
            </a:r>
            <a:endParaRPr lang="en-US" sz="2400" dirty="0">
              <a:latin typeface="+mn-lt"/>
            </a:endParaRPr>
          </a:p>
          <a:p>
            <a:endParaRPr lang="en-US" sz="2800" dirty="0" smtClean="0">
              <a:solidFill>
                <a:srgbClr val="000000"/>
              </a:solidFill>
              <a:latin typeface="Times Roman" charset="0"/>
              <a:cs typeface="Times" pitchFamily="-107" charset="0"/>
            </a:endParaRPr>
          </a:p>
          <a:p>
            <a:pPr algn="ctr"/>
            <a:r>
              <a:rPr lang="en-US" sz="4400" b="1" dirty="0" smtClean="0">
                <a:solidFill>
                  <a:schemeClr val="accent2"/>
                </a:solidFill>
                <a:effectLst>
                  <a:outerShdw blurRad="38100" dist="38100" dir="2700000" algn="tl">
                    <a:srgbClr val="C0C0C0"/>
                  </a:outerShdw>
                </a:effectLst>
                <a:latin typeface="+mj-lt"/>
                <a:cs typeface="Times New Roman" pitchFamily="18" charset="0"/>
              </a:rPr>
              <a:t>Introduction of the Problem</a:t>
            </a:r>
          </a:p>
          <a:p>
            <a:pPr algn="ctr"/>
            <a:endParaRPr lang="en-US" sz="3200" dirty="0" smtClean="0">
              <a:solidFill>
                <a:srgbClr val="000000"/>
              </a:solidFill>
              <a:effectLst>
                <a:outerShdw blurRad="38100" dist="38100" dir="2700000" algn="tl">
                  <a:srgbClr val="C0C0C0"/>
                </a:outerShdw>
              </a:effectLst>
              <a:latin typeface="Times Roman" charset="0"/>
              <a:cs typeface="Times New Roman" pitchFamily="18" charset="0"/>
            </a:endParaRPr>
          </a:p>
          <a:p>
            <a:r>
              <a:rPr lang="en-US" sz="2400" dirty="0" smtClean="0">
                <a:latin typeface="+mn-lt"/>
              </a:rPr>
              <a:t>Employment during adolescence is a key developmental milestone and the workplace can provide a context that influences an adolescent’s social competencies and skill development. Part of the work experience may involve encountering stressful situations, sometimes involving harassment that adolescents are not prepared to confront.  Developmental psychologists have provided empirical evidence that adolescent work experiences can undermine development (Hansen &amp; Jarvis, 2000).   Such outcomes may depend on the amount, timing, and nature of the work (</a:t>
            </a:r>
            <a:r>
              <a:rPr lang="en-US" sz="2400" dirty="0" err="1" smtClean="0">
                <a:latin typeface="+mn-lt"/>
              </a:rPr>
              <a:t>Leventhal</a:t>
            </a:r>
            <a:r>
              <a:rPr lang="en-US" sz="2400" dirty="0" smtClean="0">
                <a:latin typeface="+mn-lt"/>
              </a:rPr>
              <a:t>, Graber, &amp; Brooks-Gunn, 2001). </a:t>
            </a:r>
          </a:p>
          <a:p>
            <a:endParaRPr lang="en-US" sz="2400" dirty="0" smtClean="0"/>
          </a:p>
          <a:p>
            <a:r>
              <a:rPr lang="en-US" sz="2400" dirty="0" smtClean="0">
                <a:latin typeface="+mn-lt"/>
              </a:rPr>
              <a:t>Most </a:t>
            </a:r>
            <a:r>
              <a:rPr lang="en-US" sz="2400" dirty="0">
                <a:latin typeface="+mn-lt"/>
              </a:rPr>
              <a:t>of the literature on adolescent work focuses on the experience in relation to adolescents’ academic outcomes and often indicates negative outcomes regarding work intensity (i.e., differences between working under and over twenty hours per week), including lower GPA and increased school absences (Barling, Rogers, &amp; </a:t>
            </a:r>
            <a:r>
              <a:rPr lang="en-US" sz="2400" dirty="0" err="1">
                <a:latin typeface="+mn-lt"/>
              </a:rPr>
              <a:t>Kelloway</a:t>
            </a:r>
            <a:r>
              <a:rPr lang="en-US" sz="2400" dirty="0">
                <a:latin typeface="+mn-lt"/>
              </a:rPr>
              <a:t>, 1995).  Less research has been conducted on contextual variables influencing adolescent job satisfaction or engagement. These contextual variables could include skill development opportunities, work group demographics, and potentially stressful or harassing experiences.  </a:t>
            </a:r>
          </a:p>
          <a:p>
            <a:endParaRPr lang="en-US" sz="2400" dirty="0" smtClean="0">
              <a:latin typeface="+mn-lt"/>
            </a:endParaRPr>
          </a:p>
          <a:p>
            <a:r>
              <a:rPr lang="en-US" sz="2400" dirty="0">
                <a:latin typeface="+mn-lt"/>
              </a:rPr>
              <a:t>Research using samples of adult employees indicates that sexual harassment at work has a wide range of detrimental job-related and psychological correlates, including lower levels of job satisfaction and organizational commitment and higher levels of absenteeism, anxiety, depression, and symptoms of post-traumatic stress (</a:t>
            </a:r>
            <a:r>
              <a:rPr lang="en-US" sz="2400" dirty="0" err="1">
                <a:latin typeface="+mn-lt"/>
              </a:rPr>
              <a:t>Ilies</a:t>
            </a:r>
            <a:r>
              <a:rPr lang="en-US" sz="2400" dirty="0">
                <a:latin typeface="+mn-lt"/>
              </a:rPr>
              <a:t> et al., 2003).  Adolescents are not immune to workplace harassment either, with recent EEOC data on the percentage of sexual harassment lawsuits filed by adolescents indicating a rise from 2% in 2002 to 8% in 2004 (</a:t>
            </a:r>
            <a:r>
              <a:rPr lang="en-US" sz="2400" dirty="0" err="1">
                <a:latin typeface="+mn-lt"/>
              </a:rPr>
              <a:t>Drobac</a:t>
            </a:r>
            <a:r>
              <a:rPr lang="en-US" sz="2400" dirty="0">
                <a:latin typeface="+mn-lt"/>
              </a:rPr>
              <a:t>, 2007). </a:t>
            </a:r>
            <a:r>
              <a:rPr lang="en-US" sz="2400" dirty="0" smtClean="0">
                <a:latin typeface="+mn-lt"/>
              </a:rPr>
              <a:t>School </a:t>
            </a:r>
            <a:r>
              <a:rPr lang="en-US" sz="2400" dirty="0">
                <a:latin typeface="+mn-lt"/>
              </a:rPr>
              <a:t>bullying </a:t>
            </a:r>
            <a:r>
              <a:rPr lang="en-US" sz="2400" dirty="0" smtClean="0">
                <a:latin typeface="+mn-lt"/>
              </a:rPr>
              <a:t>research illustrates school-related </a:t>
            </a:r>
            <a:r>
              <a:rPr lang="en-US" sz="2400" dirty="0">
                <a:latin typeface="+mn-lt"/>
              </a:rPr>
              <a:t>correlates parallel </a:t>
            </a:r>
            <a:r>
              <a:rPr lang="en-US" sz="2400" dirty="0" smtClean="0">
                <a:latin typeface="+mn-lt"/>
              </a:rPr>
              <a:t>to the negative </a:t>
            </a:r>
            <a:r>
              <a:rPr lang="en-US" sz="2400" dirty="0">
                <a:latin typeface="+mn-lt"/>
              </a:rPr>
              <a:t>work-related correlates described </a:t>
            </a:r>
            <a:r>
              <a:rPr lang="en-US" sz="2400" dirty="0" smtClean="0">
                <a:latin typeface="+mn-lt"/>
              </a:rPr>
              <a:t>above (</a:t>
            </a:r>
            <a:r>
              <a:rPr lang="en-US" sz="2400" dirty="0">
                <a:latin typeface="+mn-lt"/>
              </a:rPr>
              <a:t>Hand &amp; Sanchez, </a:t>
            </a:r>
            <a:r>
              <a:rPr lang="en-US" sz="2400" dirty="0" smtClean="0">
                <a:latin typeface="+mn-lt"/>
              </a:rPr>
              <a:t>2000).  Younger </a:t>
            </a:r>
            <a:r>
              <a:rPr lang="en-US" sz="2400" dirty="0">
                <a:latin typeface="+mn-lt"/>
              </a:rPr>
              <a:t>and unmarried women and employees with lower job status may be </a:t>
            </a:r>
            <a:r>
              <a:rPr lang="en-US" sz="2400" dirty="0" smtClean="0">
                <a:latin typeface="+mn-lt"/>
              </a:rPr>
              <a:t>viewed as particularly vulnerable employees and are sometimes targeted </a:t>
            </a:r>
            <a:r>
              <a:rPr lang="en-US" sz="2400" dirty="0">
                <a:latin typeface="+mn-lt"/>
              </a:rPr>
              <a:t>more frequently </a:t>
            </a:r>
            <a:r>
              <a:rPr lang="en-US" sz="2400" dirty="0" smtClean="0">
                <a:latin typeface="+mn-lt"/>
              </a:rPr>
              <a:t>for harassment than </a:t>
            </a:r>
            <a:r>
              <a:rPr lang="en-US" sz="2400" dirty="0">
                <a:latin typeface="+mn-lt"/>
              </a:rPr>
              <a:t>others (</a:t>
            </a:r>
            <a:r>
              <a:rPr lang="en-US" sz="2400" dirty="0" err="1">
                <a:latin typeface="+mn-lt"/>
              </a:rPr>
              <a:t>Gutek</a:t>
            </a:r>
            <a:r>
              <a:rPr lang="en-US" sz="2400" dirty="0">
                <a:latin typeface="+mn-lt"/>
              </a:rPr>
              <a:t>, </a:t>
            </a:r>
            <a:r>
              <a:rPr lang="en-US" sz="2400" dirty="0" smtClean="0">
                <a:latin typeface="+mn-lt"/>
              </a:rPr>
              <a:t>1985).  </a:t>
            </a:r>
            <a:r>
              <a:rPr lang="en-US" sz="2400" dirty="0">
                <a:latin typeface="+mn-lt"/>
              </a:rPr>
              <a:t>If newly-employed adolescents are seen by older and more tenured employees </a:t>
            </a:r>
            <a:r>
              <a:rPr lang="en-US" sz="2400" dirty="0" smtClean="0">
                <a:latin typeface="+mn-lt"/>
              </a:rPr>
              <a:t>in such a way, </a:t>
            </a:r>
            <a:r>
              <a:rPr lang="en-US" sz="2400" dirty="0">
                <a:latin typeface="+mn-lt"/>
              </a:rPr>
              <a:t>we might expect their experiences to be similar to adult targets of harassment. </a:t>
            </a:r>
            <a:r>
              <a:rPr lang="en-US" sz="2400" dirty="0" smtClean="0">
                <a:latin typeface="+mn-lt"/>
              </a:rPr>
              <a:t>We </a:t>
            </a:r>
            <a:r>
              <a:rPr lang="en-US" sz="2400" dirty="0">
                <a:latin typeface="+mn-lt"/>
              </a:rPr>
              <a:t>propose that the impact of </a:t>
            </a:r>
            <a:r>
              <a:rPr lang="en-US" sz="2400" dirty="0" smtClean="0">
                <a:latin typeface="+mn-lt"/>
              </a:rPr>
              <a:t>the harassment of adolescent employees may </a:t>
            </a:r>
            <a:r>
              <a:rPr lang="en-US" sz="2400" dirty="0">
                <a:latin typeface="+mn-lt"/>
              </a:rPr>
              <a:t>be especially negative in certain contexts (e.g., based on various levels of skill development opportunities offered by the job).  </a:t>
            </a:r>
          </a:p>
          <a:p>
            <a:endParaRPr lang="en-US" sz="2400" dirty="0" smtClean="0">
              <a:latin typeface="+mn-lt"/>
            </a:endParaRPr>
          </a:p>
          <a:p>
            <a:r>
              <a:rPr lang="en-US" sz="2400" dirty="0">
                <a:latin typeface="+mn-lt"/>
              </a:rPr>
              <a:t>We </a:t>
            </a:r>
            <a:r>
              <a:rPr lang="en-US" sz="2400" dirty="0" smtClean="0">
                <a:latin typeface="+mn-lt"/>
              </a:rPr>
              <a:t>proposed, </a:t>
            </a:r>
            <a:r>
              <a:rPr lang="en-US" sz="2400" dirty="0">
                <a:latin typeface="+mn-lt"/>
              </a:rPr>
              <a:t>based on </a:t>
            </a:r>
            <a:r>
              <a:rPr lang="en-US" sz="2400" dirty="0" smtClean="0">
                <a:latin typeface="+mn-lt"/>
              </a:rPr>
              <a:t>research </a:t>
            </a:r>
            <a:r>
              <a:rPr lang="en-US" sz="2400" dirty="0">
                <a:latin typeface="+mn-lt"/>
              </a:rPr>
              <a:t>on </a:t>
            </a:r>
            <a:r>
              <a:rPr lang="en-US" sz="2400" dirty="0" smtClean="0">
                <a:latin typeface="+mn-lt"/>
              </a:rPr>
              <a:t>job control and resources, that in </a:t>
            </a:r>
            <a:r>
              <a:rPr lang="en-US" sz="2400" dirty="0">
                <a:latin typeface="+mn-lt"/>
              </a:rPr>
              <a:t>those jobs where adolescents are given high levels of development opportunities, job-related attitudes and work engagement would be </a:t>
            </a:r>
            <a:r>
              <a:rPr lang="en-US" sz="2400" dirty="0" smtClean="0">
                <a:latin typeface="+mn-lt"/>
              </a:rPr>
              <a:t>less </a:t>
            </a:r>
            <a:r>
              <a:rPr lang="en-US" sz="2400" dirty="0">
                <a:latin typeface="+mn-lt"/>
              </a:rPr>
              <a:t>negatively impacted than in less development-rich jobs.  </a:t>
            </a:r>
            <a:r>
              <a:rPr lang="en-US" sz="2400" dirty="0" smtClean="0">
                <a:latin typeface="+mn-lt"/>
              </a:rPr>
              <a:t>Adolescents working in contexts rich in skill development opportunities are likely working in more supportive contexts as the development opportunities may indicate support from coworkers or supervisors.  Those working in less development-rich contexts may also lack the opportunity to develop stress coping strategies or may not have access to other support resources. </a:t>
            </a:r>
            <a:endParaRPr lang="en-US" sz="2400" dirty="0">
              <a:latin typeface="+mn-lt"/>
            </a:endParaRPr>
          </a:p>
          <a:p>
            <a:endParaRPr lang="en-US" sz="2400" dirty="0" smtClean="0">
              <a:latin typeface="+mn-lt"/>
            </a:endParaRPr>
          </a:p>
          <a:p>
            <a:endParaRPr lang="en-US" sz="2800" dirty="0" smtClean="0">
              <a:solidFill>
                <a:srgbClr val="000000"/>
              </a:solidFill>
              <a:latin typeface="+mn-lt"/>
              <a:cs typeface="Times New Roman" pitchFamily="18" charset="0"/>
            </a:endParaRPr>
          </a:p>
          <a:p>
            <a:endParaRPr lang="en-US" sz="2800" dirty="0">
              <a:solidFill>
                <a:srgbClr val="000000"/>
              </a:solidFill>
              <a:latin typeface="Times Roman" charset="0"/>
              <a:cs typeface="Times New Roman" pitchFamily="18" charset="0"/>
            </a:endParaRPr>
          </a:p>
        </p:txBody>
      </p:sp>
      <p:sp>
        <p:nvSpPr>
          <p:cNvPr id="17" name="TextBox 16"/>
          <p:cNvSpPr txBox="1"/>
          <p:nvPr/>
        </p:nvSpPr>
        <p:spPr>
          <a:xfrm>
            <a:off x="10972800" y="4818400"/>
            <a:ext cx="10058400" cy="2649956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4400" b="1" dirty="0" smtClean="0">
                <a:solidFill>
                  <a:schemeClr val="accent2"/>
                </a:solidFill>
                <a:effectLst>
                  <a:outerShdw blurRad="38100" dist="38100" dir="2700000" algn="tl">
                    <a:srgbClr val="C0C0C0"/>
                  </a:outerShdw>
                </a:effectLst>
                <a:latin typeface="+mj-lt"/>
                <a:ea typeface="ＭＳ Ｐゴシック" pitchFamily="-107" charset="-128"/>
              </a:rPr>
              <a:t>Hypotheses </a:t>
            </a:r>
          </a:p>
          <a:p>
            <a:endParaRPr lang="en-US" sz="2400" b="1" i="1" dirty="0" smtClean="0"/>
          </a:p>
          <a:p>
            <a:r>
              <a:rPr lang="en-US" sz="2400" b="1" i="1" dirty="0" smtClean="0"/>
              <a:t>Hypothesis </a:t>
            </a:r>
            <a:r>
              <a:rPr lang="en-US" sz="2400" b="1" i="1" dirty="0"/>
              <a:t>I</a:t>
            </a:r>
            <a:r>
              <a:rPr lang="en-US" sz="2400" b="1" dirty="0"/>
              <a:t>:  </a:t>
            </a:r>
            <a:r>
              <a:rPr lang="en-US" sz="2400" dirty="0" smtClean="0"/>
              <a:t>The frequency of adolescents’ </a:t>
            </a:r>
            <a:r>
              <a:rPr lang="en-US" sz="2400" dirty="0"/>
              <a:t>harassment experiences will be </a:t>
            </a:r>
            <a:r>
              <a:rPr lang="en-US" sz="2400" dirty="0" smtClean="0"/>
              <a:t>negatively related to satisfaction </a:t>
            </a:r>
            <a:r>
              <a:rPr lang="en-US" sz="2400" dirty="0"/>
              <a:t>with work, coworkers, supervision, and </a:t>
            </a:r>
            <a:r>
              <a:rPr lang="en-US" sz="2400" dirty="0" smtClean="0"/>
              <a:t>work </a:t>
            </a:r>
            <a:r>
              <a:rPr lang="en-US" sz="2400" dirty="0"/>
              <a:t>engagement.</a:t>
            </a:r>
          </a:p>
          <a:p>
            <a:endParaRPr lang="en-US" sz="2400" dirty="0"/>
          </a:p>
          <a:p>
            <a:r>
              <a:rPr lang="en-US" sz="2400" b="1" i="1" dirty="0"/>
              <a:t>Hypothesis 2: </a:t>
            </a:r>
            <a:r>
              <a:rPr lang="en-US" sz="2400" b="1" dirty="0"/>
              <a:t> </a:t>
            </a:r>
            <a:r>
              <a:rPr lang="en-US" sz="2400" dirty="0"/>
              <a:t>Skill development opportunities will moderate the relationship between harassment and job-related attitudes and work engagement.  </a:t>
            </a:r>
            <a:r>
              <a:rPr lang="en-US" sz="2400" dirty="0" smtClean="0"/>
              <a:t> Specifically, those working in contexts with few opportunities for development will be more negatively impacted by the harassment.</a:t>
            </a:r>
            <a:endParaRPr lang="en-US" sz="2400" dirty="0"/>
          </a:p>
          <a:p>
            <a:pPr algn="ct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algn="ctr"/>
            <a:r>
              <a:rPr lang="en-US" sz="4400" b="1" dirty="0" smtClean="0">
                <a:solidFill>
                  <a:schemeClr val="accent2"/>
                </a:solidFill>
                <a:effectLst>
                  <a:outerShdw blurRad="38100" dist="38100" dir="2700000" algn="tl">
                    <a:srgbClr val="C0C0C0"/>
                  </a:outerShdw>
                </a:effectLst>
                <a:latin typeface="+mj-lt"/>
                <a:ea typeface="ＭＳ Ｐゴシック" pitchFamily="-107" charset="-128"/>
              </a:rPr>
              <a:t>Method</a:t>
            </a: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a:buFont typeface="Arial" pitchFamily="34" charset="0"/>
              <a:buNone/>
            </a:pPr>
            <a:endParaRPr lang="en-US" sz="2400" dirty="0" smtClean="0">
              <a:solidFill>
                <a:srgbClr val="000000"/>
              </a:solidFill>
              <a:ea typeface="ＭＳ Ｐゴシック" pitchFamily="-107" charset="-128"/>
              <a:cs typeface="Times New Roman" pitchFamily="18" charset="0"/>
            </a:endParaRPr>
          </a:p>
          <a:p>
            <a:r>
              <a:rPr lang="en-US" sz="2400" b="1" dirty="0"/>
              <a:t>Participants</a:t>
            </a:r>
          </a:p>
          <a:p>
            <a:endParaRPr lang="en-US" sz="2400" dirty="0" smtClean="0"/>
          </a:p>
          <a:p>
            <a:r>
              <a:rPr lang="en-US" sz="2400" dirty="0" smtClean="0"/>
              <a:t>One </a:t>
            </a:r>
            <a:r>
              <a:rPr lang="en-US" sz="2400" dirty="0"/>
              <a:t>hundred and sixteen adolescent participants (77 females and 39 males) ages 14-17 holding a paid job during high school were recruited through their schools (</a:t>
            </a:r>
            <a:r>
              <a:rPr lang="en-US" sz="2400" i="1" dirty="0"/>
              <a:t>n</a:t>
            </a:r>
            <a:r>
              <a:rPr lang="en-US" sz="2400" dirty="0"/>
              <a:t>=6) to complete a survey. All schools were located in the Midwest; four were small public schools in rural communities or small towns, one was a university laboratory school in a mid-sized town, and one was a large school in a suburban metropolitan area.  The average age of the sample was 16.8 years (SD=.47) and the majority of the sample was Caucasian (80%).  </a:t>
            </a:r>
            <a:r>
              <a:rPr lang="en-US" sz="2400" dirty="0" smtClean="0"/>
              <a:t>On average, participants had </a:t>
            </a:r>
            <a:r>
              <a:rPr lang="en-US" sz="2400" dirty="0"/>
              <a:t>worked at their current jobs for 12 months (SD=12.83) and the majority described the nature of their work as either restaurant work </a:t>
            </a:r>
            <a:r>
              <a:rPr lang="en-US" sz="2400" dirty="0" smtClean="0"/>
              <a:t>or </a:t>
            </a:r>
            <a:r>
              <a:rPr lang="en-US" sz="2400" dirty="0"/>
              <a:t>retail </a:t>
            </a:r>
            <a:r>
              <a:rPr lang="en-US" sz="2400" dirty="0" smtClean="0"/>
              <a:t>sales/service.  </a:t>
            </a:r>
            <a:endParaRPr lang="en-US" sz="2400" dirty="0"/>
          </a:p>
          <a:p>
            <a:endParaRPr lang="en-US" sz="2400" dirty="0" smtClean="0"/>
          </a:p>
          <a:p>
            <a:r>
              <a:rPr lang="en-US" sz="2400" b="1" dirty="0"/>
              <a:t>Measures</a:t>
            </a:r>
          </a:p>
          <a:p>
            <a:endParaRPr lang="en-US" sz="2400" dirty="0"/>
          </a:p>
          <a:p>
            <a:r>
              <a:rPr lang="en-US" sz="2400" i="1" dirty="0"/>
              <a:t>Harassment Experiences</a:t>
            </a:r>
            <a:r>
              <a:rPr lang="en-US" sz="2400" dirty="0"/>
              <a:t>.  We assessed female participants’ sexual harassment experiences at work with the </a:t>
            </a:r>
            <a:r>
              <a:rPr lang="en-US" sz="2400" i="1" dirty="0"/>
              <a:t>Sexual Experiences Questionnaire</a:t>
            </a:r>
            <a:r>
              <a:rPr lang="en-US" sz="2400" dirty="0"/>
              <a:t> (SEQ; Fitzgerald, et al., 1988).  The SEQ contains 18-items designed to assess three general categories of sexual harassment including </a:t>
            </a:r>
            <a:r>
              <a:rPr lang="en-US" sz="2400" i="1" dirty="0"/>
              <a:t>gender harassment</a:t>
            </a:r>
            <a:r>
              <a:rPr lang="en-US" sz="2400" dirty="0"/>
              <a:t> (e.g., “repeatedly told sexual stories or jokes that were offensive to </a:t>
            </a:r>
            <a:r>
              <a:rPr lang="en-US" sz="2400" dirty="0" smtClean="0"/>
              <a:t>you”), </a:t>
            </a:r>
            <a:r>
              <a:rPr lang="en-US" sz="2400" i="1" dirty="0"/>
              <a:t>unwanted sexual attention</a:t>
            </a:r>
            <a:r>
              <a:rPr lang="en-US" sz="2400" dirty="0"/>
              <a:t> (e.g., “made unwanted attempts to stroke, fondle or kiss </a:t>
            </a:r>
            <a:r>
              <a:rPr lang="en-US" sz="2400" dirty="0" smtClean="0"/>
              <a:t>you”) </a:t>
            </a:r>
            <a:r>
              <a:rPr lang="en-US" sz="2400" dirty="0"/>
              <a:t>and </a:t>
            </a:r>
            <a:r>
              <a:rPr lang="en-US" sz="2400" i="1" dirty="0"/>
              <a:t>sexual coercion</a:t>
            </a:r>
            <a:r>
              <a:rPr lang="en-US" sz="2400" dirty="0"/>
              <a:t> (e.g., “treated you badly for refusing to have </a:t>
            </a:r>
            <a:r>
              <a:rPr lang="en-US" sz="2400" dirty="0" smtClean="0"/>
              <a:t>sex”).  </a:t>
            </a:r>
            <a:r>
              <a:rPr lang="en-US" sz="2400" dirty="0"/>
              <a:t>All items </a:t>
            </a:r>
            <a:r>
              <a:rPr lang="en-US" sz="2400" dirty="0" smtClean="0"/>
              <a:t>used a </a:t>
            </a:r>
            <a:r>
              <a:rPr lang="en-US" sz="2400" dirty="0"/>
              <a:t>5-point response scale ranging from 1 (never) to 5 (always). For male participants, </a:t>
            </a:r>
            <a:r>
              <a:rPr lang="en-US" sz="2400" dirty="0" smtClean="0"/>
              <a:t>the frequency of potentially sexual harassing behaviors was </a:t>
            </a:r>
            <a:r>
              <a:rPr lang="en-US" sz="2400" dirty="0"/>
              <a:t>assessed with the </a:t>
            </a:r>
            <a:r>
              <a:rPr lang="en-US" sz="2400" i="1" dirty="0"/>
              <a:t>Sexual Harassment of Men</a:t>
            </a:r>
            <a:r>
              <a:rPr lang="en-US" sz="2400" dirty="0"/>
              <a:t> scale </a:t>
            </a:r>
            <a:r>
              <a:rPr lang="en-US" sz="2400" dirty="0" smtClean="0"/>
              <a:t>(SHOM; Berdahl</a:t>
            </a:r>
            <a:r>
              <a:rPr lang="en-US" sz="2400" dirty="0"/>
              <a:t>, Magley, &amp; Waldo, 1996). </a:t>
            </a:r>
            <a:r>
              <a:rPr lang="en-US" sz="2400" dirty="0" smtClean="0"/>
              <a:t>In addition to unwanted sexual attention and sexual coercion, the SHOM also assesses </a:t>
            </a:r>
            <a:r>
              <a:rPr lang="en-US" sz="2400" dirty="0"/>
              <a:t>gender harassment focused on lewd remarks, gender harassment intended to enforce a ‘traditional’ male gender role, </a:t>
            </a:r>
            <a:r>
              <a:rPr lang="en-US" sz="2400" dirty="0" smtClean="0"/>
              <a:t>and gender </a:t>
            </a:r>
            <a:r>
              <a:rPr lang="en-US" sz="2400" dirty="0"/>
              <a:t>harassment deriding </a:t>
            </a:r>
            <a:r>
              <a:rPr lang="en-US" sz="2400" dirty="0" smtClean="0"/>
              <a:t>men. </a:t>
            </a:r>
          </a:p>
          <a:p>
            <a:endParaRPr lang="en-US" sz="2400" dirty="0"/>
          </a:p>
          <a:p>
            <a:pPr>
              <a:buFont typeface="Arial" pitchFamily="34" charset="0"/>
              <a:buNone/>
            </a:pPr>
            <a:r>
              <a:rPr lang="en-US" sz="2400" i="1" dirty="0" smtClean="0">
                <a:solidFill>
                  <a:srgbClr val="000000"/>
                </a:solidFill>
                <a:ea typeface="ＭＳ Ｐゴシック" pitchFamily="-107" charset="-128"/>
                <a:cs typeface="Times New Roman" pitchFamily="18" charset="0"/>
              </a:rPr>
              <a:t>Job-related correlates and Job Characteristics.  </a:t>
            </a:r>
            <a:r>
              <a:rPr lang="en-US" sz="2400" dirty="0" smtClean="0">
                <a:solidFill>
                  <a:srgbClr val="000000"/>
                </a:solidFill>
                <a:ea typeface="ＭＳ Ｐゴシック" pitchFamily="-107" charset="-128"/>
                <a:cs typeface="Times New Roman" pitchFamily="18" charset="0"/>
              </a:rPr>
              <a:t>We assessed satisfaction with work, coworkers, and supervision with the </a:t>
            </a:r>
            <a:r>
              <a:rPr lang="en-US" sz="2400" i="1" dirty="0" smtClean="0">
                <a:solidFill>
                  <a:srgbClr val="000000"/>
                </a:solidFill>
                <a:ea typeface="ＭＳ Ｐゴシック" pitchFamily="-107" charset="-128"/>
                <a:cs typeface="Times New Roman" pitchFamily="18" charset="0"/>
              </a:rPr>
              <a:t>Job Diagnostic Index </a:t>
            </a:r>
            <a:r>
              <a:rPr lang="en-US" sz="2400" dirty="0" smtClean="0">
                <a:solidFill>
                  <a:srgbClr val="000000"/>
                </a:solidFill>
                <a:ea typeface="ＭＳ Ｐゴシック" pitchFamily="-107" charset="-128"/>
                <a:cs typeface="Times New Roman" pitchFamily="18" charset="0"/>
              </a:rPr>
              <a:t>subscales related to each construct (</a:t>
            </a:r>
            <a:r>
              <a:rPr lang="en-US" sz="2400" dirty="0" err="1" smtClean="0">
                <a:solidFill>
                  <a:srgbClr val="000000"/>
                </a:solidFill>
                <a:ea typeface="ＭＳ Ｐゴシック" pitchFamily="-107" charset="-128"/>
                <a:cs typeface="Times New Roman" pitchFamily="18" charset="0"/>
              </a:rPr>
              <a:t>Roznowski</a:t>
            </a:r>
            <a:r>
              <a:rPr lang="en-US" sz="2400" dirty="0" smtClean="0">
                <a:solidFill>
                  <a:srgbClr val="000000"/>
                </a:solidFill>
                <a:ea typeface="ＭＳ Ｐゴシック" pitchFamily="-107" charset="-128"/>
                <a:cs typeface="Times New Roman" pitchFamily="18" charset="0"/>
              </a:rPr>
              <a:t>, 1989; Smith et al., 1969).  Work engagement was measured using </a:t>
            </a:r>
            <a:r>
              <a:rPr lang="en-US" sz="2400" dirty="0" smtClean="0"/>
              <a:t>the </a:t>
            </a:r>
            <a:r>
              <a:rPr lang="en-US" sz="2400" dirty="0"/>
              <a:t>corresponding subscale of </a:t>
            </a:r>
            <a:r>
              <a:rPr lang="en-US" sz="2400" i="1" dirty="0"/>
              <a:t>Utrecht’s School/Job Engagement Scales </a:t>
            </a:r>
            <a:r>
              <a:rPr lang="en-US" sz="2400" dirty="0"/>
              <a:t>(</a:t>
            </a:r>
            <a:r>
              <a:rPr lang="en-US" sz="2400" dirty="0" err="1"/>
              <a:t>Schaufeli</a:t>
            </a:r>
            <a:r>
              <a:rPr lang="en-US" sz="2400" dirty="0"/>
              <a:t> &amp; Bakker, 2003), which focused on </a:t>
            </a:r>
            <a:r>
              <a:rPr lang="en-US" sz="2400" dirty="0" smtClean="0"/>
              <a:t>vigor, energy, </a:t>
            </a:r>
            <a:r>
              <a:rPr lang="en-US" sz="2400" dirty="0"/>
              <a:t>and dedication. </a:t>
            </a:r>
            <a:r>
              <a:rPr lang="en-US" sz="2400" dirty="0" smtClean="0"/>
              <a:t>We </a:t>
            </a:r>
            <a:r>
              <a:rPr lang="en-US" sz="2400" dirty="0"/>
              <a:t>used the </a:t>
            </a:r>
            <a:r>
              <a:rPr lang="en-US" sz="2400" i="1" dirty="0"/>
              <a:t>Job Diagnostic Survey </a:t>
            </a:r>
            <a:r>
              <a:rPr lang="en-US" sz="2400" dirty="0"/>
              <a:t>(JDS; Hackman &amp; Oldham, 1976) to assess five characteristics of the job that we viewed as </a:t>
            </a:r>
            <a:r>
              <a:rPr lang="en-US" sz="2400" dirty="0" smtClean="0"/>
              <a:t>representing potential </a:t>
            </a:r>
            <a:r>
              <a:rPr lang="en-US" sz="2400" dirty="0"/>
              <a:t>development opportunities for adolescent </a:t>
            </a:r>
            <a:r>
              <a:rPr lang="en-US" sz="2400" dirty="0" smtClean="0"/>
              <a:t>employees: skill variety, task identity, task significance, autonomy, and feedback.  </a:t>
            </a:r>
          </a:p>
          <a:p>
            <a:pPr>
              <a:buFont typeface="Arial" pitchFamily="34" charset="0"/>
              <a:buNone/>
            </a:pPr>
            <a:endParaRPr lang="en-US" sz="2400" dirty="0"/>
          </a:p>
          <a:p>
            <a:r>
              <a:rPr lang="en-US" sz="2400" b="1" dirty="0" smtClean="0"/>
              <a:t>Procedure </a:t>
            </a:r>
            <a:endParaRPr lang="en-US" sz="2400" b="1" dirty="0"/>
          </a:p>
          <a:p>
            <a:endParaRPr lang="en-US" sz="2400" dirty="0" smtClean="0"/>
          </a:p>
          <a:p>
            <a:r>
              <a:rPr lang="en-US" sz="2400" dirty="0" smtClean="0"/>
              <a:t>We obtained permission </a:t>
            </a:r>
            <a:r>
              <a:rPr lang="en-US" sz="2400" dirty="0"/>
              <a:t>from school principals to talk with students either before school, during lunch, or during targeted classes (e.g., Business Skills).  Research assistants </a:t>
            </a:r>
            <a:r>
              <a:rPr lang="en-US" sz="2400" dirty="0" smtClean="0"/>
              <a:t>described the </a:t>
            </a:r>
            <a:r>
              <a:rPr lang="en-US" sz="2400" dirty="0"/>
              <a:t>study to all students and </a:t>
            </a:r>
            <a:r>
              <a:rPr lang="en-US" sz="2400" dirty="0" smtClean="0"/>
              <a:t>asked </a:t>
            </a:r>
            <a:r>
              <a:rPr lang="en-US" sz="2400" dirty="0"/>
              <a:t>interested and eligible participants (under 18 and currently working) to take home a parental assent form. </a:t>
            </a:r>
            <a:r>
              <a:rPr lang="en-US" sz="2400" dirty="0" smtClean="0"/>
              <a:t> Students who consented to participate and who returned a parental assent form completed either an online version of the survey at their leisure (60%), completed the </a:t>
            </a:r>
            <a:r>
              <a:rPr lang="en-US" sz="2400" dirty="0"/>
              <a:t>online survey during teacher-approved class </a:t>
            </a:r>
            <a:r>
              <a:rPr lang="en-US" sz="2400" dirty="0" smtClean="0"/>
              <a:t>time (35%), or completed </a:t>
            </a:r>
            <a:r>
              <a:rPr lang="en-US" sz="2400" dirty="0"/>
              <a:t>a paper and pencil survey at their leisure </a:t>
            </a:r>
            <a:r>
              <a:rPr lang="en-US" sz="2400" dirty="0" smtClean="0"/>
              <a:t>(5%).  </a:t>
            </a:r>
            <a:r>
              <a:rPr lang="en-US" sz="2400" dirty="0"/>
              <a:t>These various protocols were followed depending upon the school principal’s preference for survey administration.  </a:t>
            </a:r>
          </a:p>
          <a:p>
            <a:r>
              <a:rPr lang="en-US" sz="2400" dirty="0"/>
              <a:t> </a:t>
            </a:r>
          </a:p>
          <a:p>
            <a:pPr>
              <a:buFont typeface="Arial" pitchFamily="34" charset="0"/>
              <a:buNone/>
            </a:pPr>
            <a:endParaRPr lang="en-US" sz="2400" i="1" dirty="0" smtClean="0">
              <a:solidFill>
                <a:srgbClr val="000000"/>
              </a:solidFill>
              <a:ea typeface="ＭＳ Ｐゴシック" pitchFamily="-107" charset="-128"/>
              <a:cs typeface="Times New Roman" pitchFamily="18" charset="0"/>
            </a:endParaRPr>
          </a:p>
        </p:txBody>
      </p:sp>
      <p:sp>
        <p:nvSpPr>
          <p:cNvPr id="18" name="TextBox 17"/>
          <p:cNvSpPr txBox="1"/>
          <p:nvPr/>
        </p:nvSpPr>
        <p:spPr>
          <a:xfrm>
            <a:off x="32385000" y="4800601"/>
            <a:ext cx="11049000" cy="26468784"/>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1028700" lvl="1" indent="57150" algn="ctr"/>
            <a:r>
              <a:rPr lang="en-US" sz="4400" b="1" dirty="0" smtClean="0">
                <a:solidFill>
                  <a:schemeClr val="accent2"/>
                </a:solidFill>
                <a:effectLst>
                  <a:outerShdw blurRad="38100" dist="38100" dir="2700000" algn="tl">
                    <a:srgbClr val="C0C0C0"/>
                  </a:outerShdw>
                </a:effectLst>
              </a:rPr>
              <a:t>Results (cont’d)</a:t>
            </a:r>
            <a:endParaRPr lang="en-US" sz="2800" dirty="0" smtClean="0"/>
          </a:p>
          <a:p>
            <a:pPr indent="-1108075"/>
            <a:r>
              <a:rPr lang="en-US" sz="2400" dirty="0" smtClean="0"/>
              <a:t/>
            </a:r>
            <a:br>
              <a:rPr lang="en-US" sz="2400" dirty="0" smtClean="0"/>
            </a:br>
            <a:r>
              <a:rPr lang="en-US" sz="2400" dirty="0" smtClean="0"/>
              <a:t>For </a:t>
            </a:r>
            <a:r>
              <a:rPr lang="en-US" sz="2400" dirty="0"/>
              <a:t>male adolescents, skill development characteristics of the job did not moderate </a:t>
            </a:r>
            <a:r>
              <a:rPr lang="en-US" sz="2400" dirty="0" smtClean="0"/>
              <a:t>job attitudes but </a:t>
            </a:r>
            <a:r>
              <a:rPr lang="en-US" sz="2400" i="1" dirty="0"/>
              <a:t>did</a:t>
            </a:r>
            <a:r>
              <a:rPr lang="en-US" sz="2400" dirty="0"/>
              <a:t> have an impact on work engagement.  Specifically, skill variety (ΔR</a:t>
            </a:r>
            <a:r>
              <a:rPr lang="en-US" sz="2400" baseline="30000" dirty="0"/>
              <a:t>2</a:t>
            </a:r>
            <a:r>
              <a:rPr lang="en-US" sz="2400" dirty="0"/>
              <a:t> with addition of moderator = .13, </a:t>
            </a:r>
            <a:r>
              <a:rPr lang="en-US" sz="2400" i="1" dirty="0"/>
              <a:t>p</a:t>
            </a:r>
            <a:r>
              <a:rPr lang="en-US" sz="2400" dirty="0"/>
              <a:t> &lt; .05) and autonomy (ΔR</a:t>
            </a:r>
            <a:r>
              <a:rPr lang="en-US" sz="2400" baseline="30000" dirty="0"/>
              <a:t>2</a:t>
            </a:r>
            <a:r>
              <a:rPr lang="en-US" sz="2400" dirty="0"/>
              <a:t> = .15, </a:t>
            </a:r>
            <a:r>
              <a:rPr lang="en-US" sz="2400" i="1" dirty="0"/>
              <a:t>p</a:t>
            </a:r>
            <a:r>
              <a:rPr lang="en-US" sz="2400" dirty="0"/>
              <a:t> &lt; .05) moderated the relationship between harassment </a:t>
            </a:r>
            <a:r>
              <a:rPr lang="en-US" sz="2400" dirty="0" smtClean="0"/>
              <a:t>and </a:t>
            </a:r>
            <a:r>
              <a:rPr lang="en-US" sz="2400" dirty="0"/>
              <a:t>work engagement.  </a:t>
            </a:r>
            <a:r>
              <a:rPr lang="en-US" sz="2400" dirty="0" smtClean="0"/>
              <a:t>The direction of the </a:t>
            </a:r>
            <a:r>
              <a:rPr lang="en-US" sz="2400" dirty="0"/>
              <a:t>moderator </a:t>
            </a:r>
            <a:r>
              <a:rPr lang="en-US" sz="2400" dirty="0" smtClean="0"/>
              <a:t>effect for skill variety is shown in </a:t>
            </a:r>
            <a:r>
              <a:rPr lang="en-US" sz="2400" dirty="0"/>
              <a:t>Figure </a:t>
            </a:r>
            <a:r>
              <a:rPr lang="en-US" sz="2400" dirty="0" smtClean="0"/>
              <a:t>2; there is an identical effect for autonomy. </a:t>
            </a:r>
            <a:endParaRPr lang="en-US" sz="2400" b="1" dirty="0" smtClean="0">
              <a:solidFill>
                <a:schemeClr val="accent2"/>
              </a:solidFill>
              <a:effectLst>
                <a:outerShdw blurRad="38100" dist="38100" dir="2700000" algn="tl">
                  <a:srgbClr val="C0C0C0"/>
                </a:outerShdw>
              </a:effectLst>
              <a:ea typeface="ＭＳ Ｐゴシック" pitchFamily="-107" charset="-128"/>
            </a:endParaRPr>
          </a:p>
          <a:p>
            <a:pPr indent="-1108075" algn="ct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2400" b="1" dirty="0" smtClean="0">
              <a:solidFill>
                <a:schemeClr val="accent2"/>
              </a:solidFill>
              <a:effectLst>
                <a:outerShdw blurRad="38100" dist="38100" dir="2700000" algn="tl">
                  <a:srgbClr val="C0C0C0"/>
                </a:outerShdw>
              </a:effectLst>
              <a:ea typeface="ＭＳ Ｐゴシック" pitchFamily="-107" charset="-128"/>
            </a:endParaRPr>
          </a:p>
          <a:p>
            <a:pPr indent="-1108075"/>
            <a:r>
              <a:rPr lang="en-US" sz="2400" b="1" u="sng" dirty="0"/>
              <a:t>Figure 2.</a:t>
            </a:r>
            <a:r>
              <a:rPr lang="en-US" sz="2400" dirty="0"/>
              <a:t>  </a:t>
            </a:r>
            <a:r>
              <a:rPr lang="en-US" sz="2400" dirty="0" smtClean="0"/>
              <a:t>Skill variety  moderates the relationship between male harassment frequency and work engagement.  Note: An identical relationship was found using autonomy as a moderator of the relationship between harassment and work engagement. </a:t>
            </a: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indent="-1108075" algn="ctr"/>
            <a:r>
              <a:rPr lang="en-US" sz="4400" b="1" dirty="0" smtClean="0">
                <a:solidFill>
                  <a:schemeClr val="accent2"/>
                </a:solidFill>
                <a:effectLst>
                  <a:outerShdw blurRad="38100" dist="38100" dir="2700000" algn="tl">
                    <a:srgbClr val="C0C0C0"/>
                  </a:outerShdw>
                </a:effectLst>
                <a:latin typeface="+mj-lt"/>
                <a:ea typeface="ＭＳ Ｐゴシック" pitchFamily="-107" charset="-128"/>
              </a:rPr>
              <a:t/>
            </a:r>
            <a:br>
              <a:rPr lang="en-US" sz="4400" b="1" dirty="0" smtClean="0">
                <a:solidFill>
                  <a:schemeClr val="accent2"/>
                </a:solidFill>
                <a:effectLst>
                  <a:outerShdw blurRad="38100" dist="38100" dir="2700000" algn="tl">
                    <a:srgbClr val="C0C0C0"/>
                  </a:outerShdw>
                </a:effectLst>
                <a:latin typeface="+mj-lt"/>
                <a:ea typeface="ＭＳ Ｐゴシック" pitchFamily="-107" charset="-128"/>
              </a:rPr>
            </a:br>
            <a:r>
              <a:rPr lang="en-US" sz="4400" b="1" dirty="0" smtClean="0">
                <a:solidFill>
                  <a:schemeClr val="accent2"/>
                </a:solidFill>
                <a:effectLst>
                  <a:outerShdw blurRad="38100" dist="38100" dir="2700000" algn="tl">
                    <a:srgbClr val="C0C0C0"/>
                  </a:outerShdw>
                </a:effectLst>
                <a:latin typeface="+mj-lt"/>
                <a:ea typeface="ＭＳ Ｐゴシック" pitchFamily="-107" charset="-128"/>
              </a:rPr>
              <a:t>Discussion</a:t>
            </a:r>
            <a:br>
              <a:rPr lang="en-US" sz="4400" b="1" dirty="0" smtClean="0">
                <a:solidFill>
                  <a:schemeClr val="accent2"/>
                </a:solidFill>
                <a:effectLst>
                  <a:outerShdw blurRad="38100" dist="38100" dir="2700000" algn="tl">
                    <a:srgbClr val="C0C0C0"/>
                  </a:outerShdw>
                </a:effectLst>
                <a:latin typeface="+mj-lt"/>
                <a:ea typeface="ＭＳ Ｐゴシック" pitchFamily="-107" charset="-128"/>
              </a:rPr>
            </a:br>
            <a:endParaRPr lang="en-US" sz="3200" b="1" dirty="0" smtClean="0">
              <a:solidFill>
                <a:schemeClr val="accent2"/>
              </a:solidFill>
              <a:effectLst>
                <a:outerShdw blurRad="38100" dist="38100" dir="2700000" algn="tl">
                  <a:srgbClr val="C0C0C0"/>
                </a:outerShdw>
              </a:effectLst>
              <a:latin typeface="+mj-lt"/>
              <a:ea typeface="ＭＳ Ｐゴシック" pitchFamily="-107" charset="-128"/>
            </a:endParaRPr>
          </a:p>
          <a:p>
            <a:r>
              <a:rPr lang="en-US" sz="2400" dirty="0" smtClean="0"/>
              <a:t>The current study contributed empirical evidence regarding the nature of male and female adolescents’ harassment experiences while working part-time during high school.  Very little data related to workplace harassment has been collected from high school students during the time they are working.  Similar to </a:t>
            </a:r>
            <a:r>
              <a:rPr lang="en-US" sz="2400" dirty="0" err="1" smtClean="0"/>
              <a:t>Fineran</a:t>
            </a:r>
            <a:r>
              <a:rPr lang="en-US" sz="2400" dirty="0" smtClean="0"/>
              <a:t> and Gruber (2009), our data indicate there may not be simple effects of adolescents’ workplace harassment experiences on job-related correlates.  In our data, such effects were moderated by skill development opportunities such as the significance of the work, opportunities to identify with the work, and opportunities to gain autonomy and feedback on the job.  Placed in the context of adolescent development, this makes sense; work provides a space for adolescents to gain independence and develop their own work attitudes and values.  Jobs that give adolescents limited opportunities to develop skills or autonomy may be de-valued by teens and those who are harassed in such jobs may be particularly negatively affected.  Adolescents holding such jobs may be less qualified for more development-rich jobs or could they may have less developed coping mechanisms. We need to explore such differences based on job context, coping, and harassment experiences in additional adolescent samples.</a:t>
            </a:r>
          </a:p>
          <a:p>
            <a:r>
              <a:rPr lang="en-US" sz="2400" dirty="0" smtClean="0"/>
              <a:t> </a:t>
            </a:r>
          </a:p>
          <a:p>
            <a:pPr algn="ctr"/>
            <a:r>
              <a:rPr lang="en-US" sz="3600" b="1" dirty="0" smtClean="0">
                <a:solidFill>
                  <a:schemeClr val="accent2"/>
                </a:solidFill>
                <a:effectLst>
                  <a:outerShdw blurRad="38100" dist="38100" dir="2700000" algn="tl">
                    <a:srgbClr val="C0C0C0"/>
                  </a:outerShdw>
                </a:effectLst>
                <a:latin typeface="+mj-lt"/>
                <a:ea typeface="ＭＳ Ｐゴシック" pitchFamily="-107" charset="-128"/>
                <a:cs typeface="Times" pitchFamily="-107" charset="0"/>
              </a:rPr>
              <a:t>Selected References</a:t>
            </a:r>
          </a:p>
          <a:p>
            <a:pPr marL="628650" indent="-457200"/>
            <a:endParaRPr lang="en-US" sz="2000" dirty="0" smtClean="0">
              <a:solidFill>
                <a:srgbClr val="000000"/>
              </a:solidFill>
              <a:ea typeface="ＭＳ Ｐゴシック" pitchFamily="-107" charset="-128"/>
              <a:cs typeface="Times" pitchFamily="-107" charset="0"/>
            </a:endParaRPr>
          </a:p>
          <a:p>
            <a:pPr marL="628650" indent="-457200">
              <a:buFontTx/>
              <a:buChar char="•"/>
            </a:pPr>
            <a:r>
              <a:rPr lang="en-US" sz="2400" dirty="0"/>
              <a:t>Barling, J., Rogers, K. A., &amp; </a:t>
            </a:r>
            <a:r>
              <a:rPr lang="en-US" sz="2400" dirty="0" err="1"/>
              <a:t>Kelloway</a:t>
            </a:r>
            <a:r>
              <a:rPr lang="en-US" sz="2400" dirty="0"/>
              <a:t>, E. K. (1995).  Some effects of teenagers’ part-time </a:t>
            </a:r>
            <a:r>
              <a:rPr lang="en-US" sz="2400" dirty="0" smtClean="0"/>
              <a:t>employment</a:t>
            </a:r>
            <a:r>
              <a:rPr lang="en-US" sz="2400" dirty="0"/>
              <a:t>: The quantity and quality of work make the difference.  </a:t>
            </a:r>
            <a:r>
              <a:rPr lang="en-US" sz="2400" i="1" dirty="0"/>
              <a:t>Journal of </a:t>
            </a:r>
            <a:r>
              <a:rPr lang="en-US" sz="2400" i="1" dirty="0" smtClean="0"/>
              <a:t>Organizational </a:t>
            </a:r>
            <a:r>
              <a:rPr lang="en-US" sz="2400" i="1" dirty="0"/>
              <a:t>Behavior, </a:t>
            </a:r>
            <a:r>
              <a:rPr lang="en-US" sz="2400" dirty="0"/>
              <a:t>16, 143-164</a:t>
            </a:r>
            <a:r>
              <a:rPr lang="en-US" sz="2400" dirty="0" smtClean="0"/>
              <a:t>.</a:t>
            </a:r>
          </a:p>
          <a:p>
            <a:pPr marL="628650" indent="-457200">
              <a:buFontTx/>
              <a:buChar char="•"/>
            </a:pPr>
            <a:r>
              <a:rPr lang="en-US" sz="2400" dirty="0" err="1"/>
              <a:t>Fineran</a:t>
            </a:r>
            <a:r>
              <a:rPr lang="en-US" sz="2400" dirty="0"/>
              <a:t> &amp; Gruber (2009). Youth at work:  Adolescent employment and sexual harassment.  </a:t>
            </a:r>
            <a:r>
              <a:rPr lang="en-US" sz="2400" i="1" dirty="0"/>
              <a:t>Child Abuse and Neglect, 33,</a:t>
            </a:r>
            <a:r>
              <a:rPr lang="en-US" sz="2400" dirty="0"/>
              <a:t> 550-559.</a:t>
            </a:r>
          </a:p>
          <a:p>
            <a:pPr marL="628650" indent="-457200">
              <a:buFontTx/>
              <a:buChar char="•"/>
            </a:pPr>
            <a:r>
              <a:rPr lang="en-US" sz="2400" dirty="0" smtClean="0"/>
              <a:t>Hansen</a:t>
            </a:r>
            <a:r>
              <a:rPr lang="en-US" sz="2400" dirty="0"/>
              <a:t>, D., &amp; Jarvis, P. (2000). Psychosocial adjustment in adolescents across two employment contexts. </a:t>
            </a:r>
            <a:r>
              <a:rPr lang="en-US" sz="2400" i="1" dirty="0"/>
              <a:t>Youth and Society, 31(4),</a:t>
            </a:r>
            <a:r>
              <a:rPr lang="en-US" sz="2400" dirty="0"/>
              <a:t> 417 - 436. </a:t>
            </a:r>
            <a:endParaRPr lang="en-US" sz="2400" dirty="0" smtClean="0"/>
          </a:p>
          <a:p>
            <a:pPr marL="628650" indent="-457200">
              <a:buFontTx/>
              <a:buChar char="•"/>
            </a:pPr>
            <a:r>
              <a:rPr lang="en-US" sz="2400" dirty="0" err="1" smtClean="0"/>
              <a:t>Ilies</a:t>
            </a:r>
            <a:r>
              <a:rPr lang="en-US" sz="2400" dirty="0"/>
              <a:t>, R., </a:t>
            </a:r>
            <a:r>
              <a:rPr lang="en-US" sz="2400" dirty="0" err="1"/>
              <a:t>Hauserman</a:t>
            </a:r>
            <a:r>
              <a:rPr lang="en-US" sz="2400" dirty="0"/>
              <a:t>, N., </a:t>
            </a:r>
            <a:r>
              <a:rPr lang="en-US" sz="2400" dirty="0" err="1"/>
              <a:t>Schwochau</a:t>
            </a:r>
            <a:r>
              <a:rPr lang="en-US" sz="2400" dirty="0"/>
              <a:t>, S., &amp; </a:t>
            </a:r>
            <a:r>
              <a:rPr lang="en-US" sz="2400" dirty="0" err="1"/>
              <a:t>Stibal</a:t>
            </a:r>
            <a:r>
              <a:rPr lang="en-US" sz="2400" dirty="0"/>
              <a:t>, J. (2003).  Reported incidence rates of work-related sexual harassment in the United States:  Using meta-analysis to explain reported rate disparities.  </a:t>
            </a:r>
            <a:r>
              <a:rPr lang="en-US" sz="2400" i="1" dirty="0"/>
              <a:t>Personnel Psychology, 56</a:t>
            </a:r>
            <a:r>
              <a:rPr lang="en-US" sz="2400" dirty="0"/>
              <a:t>, </a:t>
            </a:r>
            <a:r>
              <a:rPr lang="en-US" sz="2400" dirty="0" smtClean="0"/>
              <a:t>607-631.</a:t>
            </a:r>
          </a:p>
          <a:p>
            <a:pPr marL="628650" indent="-457200">
              <a:buFontTx/>
              <a:buChar char="•"/>
            </a:pPr>
            <a:r>
              <a:rPr lang="en-US" sz="2400" dirty="0" err="1" smtClean="0"/>
              <a:t>Schaufeli</a:t>
            </a:r>
            <a:r>
              <a:rPr lang="en-US" sz="2400" dirty="0"/>
              <a:t>, W. B., &amp; Bakker, A. B. (2003). </a:t>
            </a:r>
            <a:r>
              <a:rPr lang="en-US" sz="2400" i="1" dirty="0"/>
              <a:t>Test manual for the Utrecht Work Engagement Scale</a:t>
            </a:r>
            <a:r>
              <a:rPr lang="en-US" sz="2400" dirty="0"/>
              <a:t>.  Unpublished manuscript, Utrecht University, the Netherlands.  Retrieved from </a:t>
            </a:r>
            <a:r>
              <a:rPr lang="en-US" sz="2400" dirty="0">
                <a:hlinkClick r:id="rId2"/>
              </a:rPr>
              <a:t>http://</a:t>
            </a:r>
            <a:r>
              <a:rPr lang="en-US" sz="2400" dirty="0" smtClean="0">
                <a:hlinkClick r:id="rId2"/>
              </a:rPr>
              <a:t>www.schaufeli.com</a:t>
            </a:r>
            <a:endParaRPr lang="en-US" sz="2400" dirty="0"/>
          </a:p>
          <a:p>
            <a:r>
              <a:rPr lang="en-US" sz="2400" dirty="0"/>
              <a:t> </a:t>
            </a:r>
          </a:p>
          <a:p>
            <a:pPr marL="628650" indent="-457200">
              <a:buFontTx/>
              <a:buChar char="•"/>
            </a:pPr>
            <a:endParaRPr lang="en-US" sz="2400" dirty="0"/>
          </a:p>
          <a:p>
            <a:pPr marL="628650" indent="-457200">
              <a:buFontTx/>
              <a:buChar char="•"/>
            </a:pPr>
            <a:endParaRPr lang="en-US" sz="2200" dirty="0">
              <a:solidFill>
                <a:srgbClr val="000000"/>
              </a:solidFill>
              <a:latin typeface="Times Roman" charset="0"/>
              <a:ea typeface="ＭＳ Ｐゴシック" pitchFamily="-107" charset="-128"/>
              <a:cs typeface="Times New Roman" pitchFamily="18" charset="0"/>
            </a:endParaRPr>
          </a:p>
        </p:txBody>
      </p:sp>
      <p:sp>
        <p:nvSpPr>
          <p:cNvPr id="13323" name="Rectangle 20"/>
          <p:cNvSpPr>
            <a:spLocks noChangeArrowheads="1"/>
          </p:cNvSpPr>
          <p:nvPr/>
        </p:nvSpPr>
        <p:spPr bwMode="auto">
          <a:xfrm>
            <a:off x="7315200" y="0"/>
            <a:ext cx="28956000" cy="4724400"/>
          </a:xfrm>
          <a:prstGeom prst="rect">
            <a:avLst/>
          </a:prstGeom>
          <a:solidFill>
            <a:schemeClr val="accent2"/>
          </a:solidFill>
          <a:ln w="9525">
            <a:noFill/>
            <a:miter lim="800000"/>
            <a:headEnd/>
            <a:tailEnd/>
          </a:ln>
        </p:spPr>
        <p:txBody>
          <a:bodyPr wrap="none" anchor="ctr"/>
          <a:lstStyle/>
          <a:p>
            <a:pPr algn="ctr"/>
            <a:endParaRPr lang="en-US" dirty="0"/>
          </a:p>
        </p:txBody>
      </p:sp>
      <p:sp>
        <p:nvSpPr>
          <p:cNvPr id="13324" name="Text Box 21"/>
          <p:cNvSpPr txBox="1">
            <a:spLocks noChangeArrowheads="1"/>
          </p:cNvSpPr>
          <p:nvPr/>
        </p:nvSpPr>
        <p:spPr bwMode="auto">
          <a:xfrm>
            <a:off x="7315200" y="0"/>
            <a:ext cx="28956000" cy="3139321"/>
          </a:xfrm>
          <a:prstGeom prst="rect">
            <a:avLst/>
          </a:prstGeom>
          <a:noFill/>
          <a:ln w="9525">
            <a:noFill/>
            <a:miter lim="800000"/>
            <a:headEnd/>
            <a:tailEnd/>
          </a:ln>
        </p:spPr>
        <p:txBody>
          <a:bodyPr wrap="square">
            <a:spAutoFit/>
          </a:bodyPr>
          <a:lstStyle/>
          <a:p>
            <a:pPr algn="ctr">
              <a:spcBef>
                <a:spcPct val="50000"/>
              </a:spcBef>
            </a:pPr>
            <a:r>
              <a:rPr lang="en-US" sz="5400" b="1" dirty="0" smtClean="0">
                <a:solidFill>
                  <a:schemeClr val="bg1"/>
                </a:solidFill>
              </a:rPr>
              <a:t>Adolescents’ Workplace Harassment:</a:t>
            </a:r>
            <a:br>
              <a:rPr lang="en-US" sz="5400" b="1" dirty="0" smtClean="0">
                <a:solidFill>
                  <a:schemeClr val="bg1"/>
                </a:solidFill>
              </a:rPr>
            </a:br>
            <a:r>
              <a:rPr lang="en-US" sz="5400" b="1" dirty="0" smtClean="0">
                <a:solidFill>
                  <a:schemeClr val="bg1"/>
                </a:solidFill>
              </a:rPr>
              <a:t>Importance of Skill Development and Work Engagement  </a:t>
            </a:r>
            <a:endParaRPr lang="en-US" sz="5400" dirty="0">
              <a:solidFill>
                <a:schemeClr val="bg1"/>
              </a:solidFill>
            </a:endParaRPr>
          </a:p>
          <a:p>
            <a:pPr>
              <a:spcBef>
                <a:spcPct val="50000"/>
              </a:spcBef>
            </a:pPr>
            <a:endParaRPr lang="en-US" sz="6000" b="1" dirty="0">
              <a:solidFill>
                <a:schemeClr val="bg1"/>
              </a:solidFill>
              <a:latin typeface="Times New Roman" pitchFamily="18" charset="0"/>
            </a:endParaRPr>
          </a:p>
        </p:txBody>
      </p:sp>
      <p:sp>
        <p:nvSpPr>
          <p:cNvPr id="13325" name="Text Box 23"/>
          <p:cNvSpPr txBox="1">
            <a:spLocks noChangeArrowheads="1"/>
          </p:cNvSpPr>
          <p:nvPr/>
        </p:nvSpPr>
        <p:spPr bwMode="auto">
          <a:xfrm>
            <a:off x="7315200" y="2362200"/>
            <a:ext cx="28956000" cy="2246769"/>
          </a:xfrm>
          <a:prstGeom prst="rect">
            <a:avLst/>
          </a:prstGeom>
          <a:noFill/>
          <a:ln w="9525">
            <a:noFill/>
            <a:miter lim="800000"/>
            <a:headEnd/>
            <a:tailEnd/>
          </a:ln>
        </p:spPr>
        <p:txBody>
          <a:bodyPr wrap="square">
            <a:spAutoFit/>
          </a:bodyPr>
          <a:lstStyle/>
          <a:p>
            <a:pPr algn="ctr">
              <a:spcBef>
                <a:spcPct val="50000"/>
              </a:spcBef>
            </a:pPr>
            <a:r>
              <a:rPr lang="en-US" sz="4000" b="1" dirty="0" smtClean="0">
                <a:solidFill>
                  <a:schemeClr val="bg1"/>
                </a:solidFill>
                <a:latin typeface="Times New Roman" pitchFamily="18" charset="0"/>
              </a:rPr>
              <a:t>Kimberly </a:t>
            </a:r>
            <a:r>
              <a:rPr lang="en-US" sz="4000" b="1" dirty="0">
                <a:solidFill>
                  <a:schemeClr val="bg1"/>
                </a:solidFill>
                <a:latin typeface="Times New Roman" pitchFamily="18" charset="0"/>
              </a:rPr>
              <a:t>T. Schneider, </a:t>
            </a:r>
            <a:r>
              <a:rPr lang="en-US" sz="4000" b="1" dirty="0" smtClean="0">
                <a:solidFill>
                  <a:schemeClr val="bg1"/>
                </a:solidFill>
                <a:latin typeface="Times New Roman" pitchFamily="18" charset="0"/>
              </a:rPr>
              <a:t> Patricia A. Jarvis, Lindsay B. Pater, Nicholas J. Strong, </a:t>
            </a:r>
            <a:br>
              <a:rPr lang="en-US" sz="4000" b="1" dirty="0" smtClean="0">
                <a:solidFill>
                  <a:schemeClr val="bg1"/>
                </a:solidFill>
                <a:latin typeface="Times New Roman" pitchFamily="18" charset="0"/>
              </a:rPr>
            </a:br>
            <a:r>
              <a:rPr lang="en-US" sz="4000" b="1" dirty="0" smtClean="0">
                <a:solidFill>
                  <a:schemeClr val="bg1"/>
                </a:solidFill>
                <a:latin typeface="Times New Roman" pitchFamily="18" charset="0"/>
              </a:rPr>
              <a:t>Kandace L. Waddy, and Mackenzi M. Harmon</a:t>
            </a:r>
            <a:endParaRPr lang="en-US" sz="4000" b="1" dirty="0">
              <a:solidFill>
                <a:schemeClr val="bg1"/>
              </a:solidFill>
              <a:latin typeface="Times New Roman" pitchFamily="18" charset="0"/>
            </a:endParaRPr>
          </a:p>
          <a:p>
            <a:pPr algn="ctr">
              <a:spcBef>
                <a:spcPct val="50000"/>
              </a:spcBef>
            </a:pPr>
            <a:r>
              <a:rPr lang="en-US" sz="4000" b="1" dirty="0" smtClean="0">
                <a:solidFill>
                  <a:schemeClr val="bg1"/>
                </a:solidFill>
                <a:latin typeface="Times New Roman" pitchFamily="18" charset="0"/>
              </a:rPr>
              <a:t>Illinois State University</a:t>
            </a:r>
            <a:endParaRPr lang="en-US" sz="4000" b="1" dirty="0">
              <a:solidFill>
                <a:schemeClr val="bg1"/>
              </a:solidFill>
              <a:latin typeface="Times New Roman" pitchFamily="18" charset="0"/>
            </a:endParaRPr>
          </a:p>
        </p:txBody>
      </p:sp>
      <p:sp>
        <p:nvSpPr>
          <p:cNvPr id="13326" name="Rectangle 25"/>
          <p:cNvSpPr>
            <a:spLocks noChangeArrowheads="1"/>
          </p:cNvSpPr>
          <p:nvPr/>
        </p:nvSpPr>
        <p:spPr bwMode="auto">
          <a:xfrm>
            <a:off x="19326225" y="14835188"/>
            <a:ext cx="43891200" cy="0"/>
          </a:xfrm>
          <a:prstGeom prst="rect">
            <a:avLst/>
          </a:prstGeom>
          <a:noFill/>
          <a:ln w="9525">
            <a:noFill/>
            <a:miter lim="800000"/>
            <a:headEnd/>
            <a:tailEnd/>
          </a:ln>
        </p:spPr>
        <p:txBody>
          <a:bodyPr>
            <a:spAutoFit/>
          </a:bodyPr>
          <a:lstStyle/>
          <a:p>
            <a:endParaRPr lang="en-US" dirty="0"/>
          </a:p>
        </p:txBody>
      </p:sp>
      <p:sp>
        <p:nvSpPr>
          <p:cNvPr id="13327" name="Rectangle 27"/>
          <p:cNvSpPr>
            <a:spLocks noChangeArrowheads="1"/>
          </p:cNvSpPr>
          <p:nvPr/>
        </p:nvSpPr>
        <p:spPr bwMode="auto">
          <a:xfrm>
            <a:off x="19292888" y="14863763"/>
            <a:ext cx="43891200" cy="0"/>
          </a:xfrm>
          <a:prstGeom prst="rect">
            <a:avLst/>
          </a:prstGeom>
          <a:noFill/>
          <a:ln w="9525">
            <a:noFill/>
            <a:miter lim="800000"/>
            <a:headEnd/>
            <a:tailEnd/>
          </a:ln>
        </p:spPr>
        <p:txBody>
          <a:bodyPr>
            <a:spAutoFit/>
          </a:bodyPr>
          <a:lstStyle/>
          <a:p>
            <a:endParaRPr lang="en-US" dirty="0"/>
          </a:p>
        </p:txBody>
      </p:sp>
      <p:sp>
        <p:nvSpPr>
          <p:cNvPr id="2" name="TextBox 16"/>
          <p:cNvSpPr txBox="1">
            <a:spLocks noChangeArrowheads="1"/>
          </p:cNvSpPr>
          <p:nvPr/>
        </p:nvSpPr>
        <p:spPr bwMode="auto">
          <a:xfrm>
            <a:off x="21945600" y="4953000"/>
            <a:ext cx="10210800" cy="23237130"/>
          </a:xfrm>
          <a:prstGeom prst="rect">
            <a:avLst/>
          </a:prstGeom>
          <a:noFill/>
          <a:ln w="25400">
            <a:noFill/>
            <a:miter lim="800000"/>
            <a:headEnd/>
            <a:tailEnd/>
          </a:ln>
        </p:spPr>
        <p:txBody>
          <a:bodyPr wrap="square">
            <a:spAutoFit/>
          </a:bodyPr>
          <a:lstStyle/>
          <a:p>
            <a:pPr algn="ctr"/>
            <a:r>
              <a:rPr lang="en-US" sz="4400" b="1" dirty="0" smtClean="0">
                <a:solidFill>
                  <a:schemeClr val="accent2"/>
                </a:solidFill>
                <a:effectLst>
                  <a:outerShdw blurRad="38100" dist="38100" dir="2700000" algn="tl">
                    <a:srgbClr val="C0C0C0"/>
                  </a:outerShdw>
                </a:effectLst>
                <a:cs typeface="Times New Roman" pitchFamily="18" charset="0"/>
              </a:rPr>
              <a:t>Results</a:t>
            </a:r>
            <a:endParaRPr lang="en-US" sz="2800" dirty="0" smtClean="0">
              <a:solidFill>
                <a:srgbClr val="000000"/>
              </a:solidFill>
              <a:latin typeface="Times Roman" charset="0"/>
              <a:cs typeface="Times New Roman" pitchFamily="18" charset="0"/>
            </a:endParaRPr>
          </a:p>
          <a:p>
            <a:r>
              <a:rPr lang="en-US" sz="2400" dirty="0" smtClean="0">
                <a:latin typeface="+mn-lt"/>
              </a:rPr>
              <a:t/>
            </a:r>
            <a:br>
              <a:rPr lang="en-US" sz="2400" dirty="0" smtClean="0">
                <a:latin typeface="+mn-lt"/>
              </a:rPr>
            </a:br>
            <a:r>
              <a:rPr lang="en-US" sz="2400" dirty="0" smtClean="0">
                <a:latin typeface="+mn-lt"/>
              </a:rPr>
              <a:t>Among </a:t>
            </a:r>
            <a:r>
              <a:rPr lang="en-US" sz="2400" dirty="0">
                <a:latin typeface="+mn-lt"/>
              </a:rPr>
              <a:t>our sample of female adolescents, 54.5% indicated experiencing at least one harassing behavior during their last 24 months at their job (with 52.3%, 46.5%, and 7.0% experiencing at least one incident of gender harassment, unwanted sexual attention, and sexual coercion, respectively).  Most female adolescents were targeted by an older (65.2%) coworker (56.5%). The percentage of male adolescents </a:t>
            </a:r>
            <a:r>
              <a:rPr lang="en-US" sz="2400" dirty="0" smtClean="0">
                <a:latin typeface="+mn-lt"/>
              </a:rPr>
              <a:t>indicating </a:t>
            </a:r>
            <a:r>
              <a:rPr lang="en-US" sz="2400" dirty="0">
                <a:latin typeface="+mn-lt"/>
              </a:rPr>
              <a:t>at least one harassing behavior was slightly lower (37.5%) than female adolescents.  Regarding types of harassing behaviors reported by our male subsample, lewd behaviors were most commonly reported (23.5%), followed by harassment due to violations of the male stereotypes (20.6%), unwanted sexual attention (17.6%), and sexist comments (17.1%).  </a:t>
            </a:r>
            <a:r>
              <a:rPr lang="en-US" sz="2400" dirty="0" smtClean="0">
                <a:latin typeface="+mn-lt"/>
              </a:rPr>
              <a:t>Like female adolescents, most </a:t>
            </a:r>
            <a:r>
              <a:rPr lang="en-US" sz="2400" dirty="0">
                <a:latin typeface="+mn-lt"/>
              </a:rPr>
              <a:t>harassed males were targeted by an older </a:t>
            </a:r>
            <a:r>
              <a:rPr lang="en-US" sz="2400" dirty="0" smtClean="0">
                <a:latin typeface="+mn-lt"/>
              </a:rPr>
              <a:t>coworker.</a:t>
            </a:r>
          </a:p>
          <a:p>
            <a:r>
              <a:rPr lang="en-US" sz="2400" dirty="0" smtClean="0">
                <a:latin typeface="+mn-lt"/>
              </a:rPr>
              <a:t> </a:t>
            </a:r>
          </a:p>
          <a:p>
            <a:r>
              <a:rPr lang="en-US" sz="2400" dirty="0" smtClean="0">
                <a:latin typeface="+mn-lt"/>
              </a:rPr>
              <a:t>To examine Hypothesis 1 regarding </a:t>
            </a:r>
            <a:r>
              <a:rPr lang="en-US" sz="2400" dirty="0">
                <a:latin typeface="+mn-lt"/>
              </a:rPr>
              <a:t>relationships between harassment experiences, job attitudes, and work engagement, </a:t>
            </a:r>
            <a:r>
              <a:rPr lang="en-US" sz="2400" dirty="0" smtClean="0">
                <a:latin typeface="+mn-lt"/>
              </a:rPr>
              <a:t>we examined correlations among these variables for both the male and female subsamples.  </a:t>
            </a:r>
            <a:r>
              <a:rPr lang="en-US" sz="2400" dirty="0">
                <a:latin typeface="+mn-lt"/>
              </a:rPr>
              <a:t>R</a:t>
            </a:r>
            <a:r>
              <a:rPr lang="en-US" sz="2400" dirty="0" smtClean="0">
                <a:latin typeface="+mn-lt"/>
              </a:rPr>
              <a:t>esults </a:t>
            </a:r>
            <a:r>
              <a:rPr lang="en-US" sz="2400" dirty="0">
                <a:latin typeface="+mn-lt"/>
              </a:rPr>
              <a:t>differed slightly for </a:t>
            </a:r>
            <a:r>
              <a:rPr lang="en-US" sz="2400" dirty="0" smtClean="0">
                <a:latin typeface="+mn-lt"/>
              </a:rPr>
              <a:t>the two groups.  </a:t>
            </a:r>
            <a:r>
              <a:rPr lang="en-US" sz="2400" dirty="0">
                <a:latin typeface="+mn-lt"/>
              </a:rPr>
              <a:t>With more frequent harassment, adolescent males reported lower levels of supervision satisfaction (r=-.64, </a:t>
            </a:r>
            <a:r>
              <a:rPr lang="en-US" sz="2400" i="1" dirty="0">
                <a:latin typeface="+mn-lt"/>
              </a:rPr>
              <a:t>p</a:t>
            </a:r>
            <a:r>
              <a:rPr lang="en-US" sz="2400" dirty="0">
                <a:latin typeface="+mn-lt"/>
              </a:rPr>
              <a:t> &lt; .001) and marginally lower work engagement (r=-.37, </a:t>
            </a:r>
            <a:r>
              <a:rPr lang="en-US" sz="2400" i="1" dirty="0">
                <a:latin typeface="+mn-lt"/>
              </a:rPr>
              <a:t>p</a:t>
            </a:r>
            <a:r>
              <a:rPr lang="en-US" sz="2400" dirty="0">
                <a:latin typeface="+mn-lt"/>
              </a:rPr>
              <a:t> = .07) whereas adolescent females reported significantly lower supervision satisfaction (r=-.36, </a:t>
            </a:r>
            <a:r>
              <a:rPr lang="en-US" sz="2400" i="1" dirty="0">
                <a:latin typeface="+mn-lt"/>
              </a:rPr>
              <a:t>p</a:t>
            </a:r>
            <a:r>
              <a:rPr lang="en-US" sz="2400" dirty="0">
                <a:latin typeface="+mn-lt"/>
              </a:rPr>
              <a:t> &lt; .01) but there was not a significant correlation with work engagement.  </a:t>
            </a:r>
            <a:r>
              <a:rPr lang="en-US" sz="2400" dirty="0" smtClean="0">
                <a:latin typeface="+mn-lt"/>
              </a:rPr>
              <a:t>Next, we examined whether these relationships might be </a:t>
            </a:r>
            <a:r>
              <a:rPr lang="en-US" sz="2400" dirty="0">
                <a:latin typeface="+mn-lt"/>
              </a:rPr>
              <a:t>better explained by taking into account </a:t>
            </a:r>
            <a:r>
              <a:rPr lang="en-US" sz="2400" dirty="0" smtClean="0">
                <a:latin typeface="+mn-lt"/>
              </a:rPr>
              <a:t>skill development opportunities. </a:t>
            </a:r>
          </a:p>
          <a:p>
            <a:endParaRPr lang="en-US" sz="2400" dirty="0" smtClean="0">
              <a:latin typeface="+mn-lt"/>
            </a:endParaRPr>
          </a:p>
          <a:p>
            <a:r>
              <a:rPr lang="en-US" sz="2400" dirty="0" smtClean="0">
                <a:latin typeface="+mn-lt"/>
              </a:rPr>
              <a:t>Analyses examining whether female adolescents’ skill development opportunities (JDS scores) moderated the relationship between harassment and job attitudes indicated many significant relationships. Each of the five job dimensions was a significant moderator of at least one relationship (and often multiple relationships) between harassment and facets of satisfaction. There were eight significant moderator effects in all</a:t>
            </a:r>
            <a:r>
              <a:rPr lang="en-US" sz="2400" dirty="0"/>
              <a:t> </a:t>
            </a:r>
            <a:r>
              <a:rPr lang="en-US" sz="2400" dirty="0">
                <a:latin typeface="+mn-lt"/>
              </a:rPr>
              <a:t>(ΔR</a:t>
            </a:r>
            <a:r>
              <a:rPr lang="en-US" sz="2400" baseline="30000" dirty="0">
                <a:latin typeface="+mn-lt"/>
              </a:rPr>
              <a:t>2</a:t>
            </a:r>
            <a:r>
              <a:rPr lang="en-US" sz="2400" dirty="0">
                <a:latin typeface="+mn-lt"/>
              </a:rPr>
              <a:t> </a:t>
            </a:r>
            <a:r>
              <a:rPr lang="en-US" sz="2400" dirty="0" smtClean="0">
                <a:latin typeface="+mn-lt"/>
              </a:rPr>
              <a:t>ranged from .06 - .</a:t>
            </a:r>
            <a:r>
              <a:rPr lang="en-US" sz="2400" dirty="0">
                <a:latin typeface="+mn-lt"/>
              </a:rPr>
              <a:t>15, </a:t>
            </a:r>
            <a:r>
              <a:rPr lang="en-US" sz="2400" i="1" dirty="0" smtClean="0">
                <a:latin typeface="+mn-lt"/>
              </a:rPr>
              <a:t>p</a:t>
            </a:r>
            <a:r>
              <a:rPr lang="en-US" sz="2400" dirty="0" smtClean="0">
                <a:latin typeface="+mn-lt"/>
              </a:rPr>
              <a:t> </a:t>
            </a:r>
            <a:r>
              <a:rPr lang="en-US" sz="2400" dirty="0">
                <a:latin typeface="+mn-lt"/>
              </a:rPr>
              <a:t>&lt; .05)</a:t>
            </a:r>
            <a:r>
              <a:rPr lang="en-US" sz="2400" dirty="0" smtClean="0">
                <a:latin typeface="+mn-lt"/>
              </a:rPr>
              <a:t>. However, JDS scores did not moderate the relationship between harassment and work engagement. </a:t>
            </a:r>
          </a:p>
          <a:p>
            <a:endParaRPr lang="en-US" sz="2400" dirty="0">
              <a:latin typeface="+mn-lt"/>
            </a:endParaRPr>
          </a:p>
          <a:p>
            <a:r>
              <a:rPr lang="en-US" sz="2400" dirty="0" smtClean="0">
                <a:latin typeface="+mn-lt"/>
              </a:rPr>
              <a:t>Although the relative strength of the significant moderator effects varied based on the specific job characteristic and job-related attitude, the directions of the main effects and interaction were identical for each moderator effect.  Therefore, we plot one representative moderator effect in Figure 1; the direction of the moderator effects were the same for the additional seven relationships not plotted. Across all job characteristics that served as moderators, lower levels of skill variety, task identification, task significance, autonomy, and feedback served to intensify the negative relationship between harassment and satisfaction with work, coworkers, or supervision.</a:t>
            </a: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p>
          <a:p>
            <a:pPr>
              <a:buFontTx/>
              <a:buChar char="•"/>
            </a:pPr>
            <a:endParaRPr lang="en-US" sz="2400" dirty="0" smtClean="0">
              <a:solidFill>
                <a:srgbClr val="000000"/>
              </a:solidFill>
              <a:latin typeface="+mn-lt"/>
              <a:cs typeface="Times New Roman" pitchFamily="18" charset="0"/>
            </a:endParaRPr>
          </a:p>
          <a:p>
            <a:endParaRPr lang="en-US" sz="2800" dirty="0" smtClean="0">
              <a:solidFill>
                <a:srgbClr val="000000"/>
              </a:solidFill>
              <a:latin typeface="+mj-lt"/>
              <a:cs typeface="Times New Roman" pitchFamily="18" charset="0"/>
            </a:endParaRPr>
          </a:p>
          <a:p>
            <a:endParaRPr lang="en-US" sz="3200" dirty="0" smtClean="0">
              <a:solidFill>
                <a:srgbClr val="000000"/>
              </a:solidFill>
              <a:latin typeface="Times Roman" charset="0"/>
              <a:cs typeface="Times New Roman" pitchFamily="18" charset="0"/>
            </a:endParaRPr>
          </a:p>
          <a:p>
            <a:endParaRPr lang="en-US" sz="3200" dirty="0">
              <a:solidFill>
                <a:srgbClr val="000000"/>
              </a:solidFill>
              <a:latin typeface="Times Roman" charset="0"/>
              <a:cs typeface="Times New Roman"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95150" y="1226820"/>
            <a:ext cx="5401056" cy="134112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226820"/>
            <a:ext cx="5401056" cy="1341120"/>
          </a:xfrm>
          <a:prstGeom prst="rect">
            <a:avLst/>
          </a:prstGeom>
        </p:spPr>
      </p:pic>
      <p:graphicFrame>
        <p:nvGraphicFramePr>
          <p:cNvPr id="15" name="Chart 14"/>
          <p:cNvGraphicFramePr/>
          <p:nvPr>
            <p:extLst>
              <p:ext uri="{D42A27DB-BD31-4B8C-83A1-F6EECF244321}">
                <p14:modId xmlns:p14="http://schemas.microsoft.com/office/powerpoint/2010/main" val="665163307"/>
              </p:ext>
            </p:extLst>
          </p:nvPr>
        </p:nvGraphicFramePr>
        <p:xfrm>
          <a:off x="21793200" y="21717000"/>
          <a:ext cx="10058400" cy="8267343"/>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2"/>
          <p:cNvSpPr/>
          <p:nvPr/>
        </p:nvSpPr>
        <p:spPr>
          <a:xfrm>
            <a:off x="22098000" y="30163800"/>
            <a:ext cx="10058400" cy="1015663"/>
          </a:xfrm>
          <a:prstGeom prst="rect">
            <a:avLst/>
          </a:prstGeom>
        </p:spPr>
        <p:txBody>
          <a:bodyPr wrap="square">
            <a:spAutoFit/>
          </a:bodyPr>
          <a:lstStyle/>
          <a:p>
            <a:r>
              <a:rPr lang="en-US" sz="2000" b="1" u="sng" dirty="0" smtClean="0">
                <a:latin typeface="+mn-lt"/>
              </a:rPr>
              <a:t>Figure 1.</a:t>
            </a:r>
            <a:r>
              <a:rPr lang="en-US" sz="2000" dirty="0" smtClean="0">
                <a:latin typeface="+mn-lt"/>
              </a:rPr>
              <a:t> Task identity moderates the relationship between female harassment frequency and supervision satisfaction.  Note: Seven </a:t>
            </a:r>
            <a:r>
              <a:rPr lang="en-US" sz="2000" dirty="0">
                <a:latin typeface="+mn-lt"/>
              </a:rPr>
              <a:t>other significant moderator effects mirror </a:t>
            </a:r>
            <a:r>
              <a:rPr lang="en-US" sz="2000" dirty="0" smtClean="0">
                <a:latin typeface="+mn-lt"/>
              </a:rPr>
              <a:t>this effect with various job characteristics as moderators of various job-related </a:t>
            </a:r>
            <a:r>
              <a:rPr lang="en-US" sz="2000" dirty="0">
                <a:latin typeface="+mn-lt"/>
              </a:rPr>
              <a:t>attitudes.</a:t>
            </a:r>
          </a:p>
        </p:txBody>
      </p:sp>
      <p:graphicFrame>
        <p:nvGraphicFramePr>
          <p:cNvPr id="19" name="Chart 18"/>
          <p:cNvGraphicFramePr/>
          <p:nvPr>
            <p:extLst>
              <p:ext uri="{D42A27DB-BD31-4B8C-83A1-F6EECF244321}">
                <p14:modId xmlns:p14="http://schemas.microsoft.com/office/powerpoint/2010/main" val="3825146379"/>
              </p:ext>
            </p:extLst>
          </p:nvPr>
        </p:nvGraphicFramePr>
        <p:xfrm>
          <a:off x="32766000" y="8305800"/>
          <a:ext cx="10287000" cy="62484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95c273cc-9201-4c1e-8c9f-fe8c80cbe9de">XY5HK7YVDQWF-700-12</_dlc_DocId>
    <_dlc_DocIdUrl xmlns="95c273cc-9201-4c1e-8c9f-fe8c80cbe9de">
      <Url>https://faculty.sharepoint.illinoisstate.edu/ktschne/_layouts/DocIdRedir.aspx?ID=XY5HK7YVDQWF-700-12</Url>
      <Description>XY5HK7YVDQWF-700-12</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0DB67F240759734BB0DD0858430D3AB3" ma:contentTypeVersion="1" ma:contentTypeDescription="Create a new document." ma:contentTypeScope="" ma:versionID="35fc059af3cd493189da9500e5836db5">
  <xsd:schema xmlns:xsd="http://www.w3.org/2001/XMLSchema" xmlns:xs="http://www.w3.org/2001/XMLSchema" xmlns:p="http://schemas.microsoft.com/office/2006/metadata/properties" xmlns:ns1="http://schemas.microsoft.com/sharepoint/v3" xmlns:ns2="95c273cc-9201-4c1e-8c9f-fe8c80cbe9de" targetNamespace="http://schemas.microsoft.com/office/2006/metadata/properties" ma:root="true" ma:fieldsID="3d5a32756865940de2755d150ba87df5" ns1:_="" ns2:_="">
    <xsd:import namespace="http://schemas.microsoft.com/sharepoint/v3"/>
    <xsd:import namespace="95c273cc-9201-4c1e-8c9f-fe8c80cbe9d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5c273cc-9201-4c1e-8c9f-fe8c80cbe9d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FE10D8-5385-4DF1-9DB7-A232B6AE87D7}"/>
</file>

<file path=customXml/itemProps2.xml><?xml version="1.0" encoding="utf-8"?>
<ds:datastoreItem xmlns:ds="http://schemas.openxmlformats.org/officeDocument/2006/customXml" ds:itemID="{ED2F2601-04C8-4F97-812F-3AC36AB0F541}"/>
</file>

<file path=customXml/itemProps3.xml><?xml version="1.0" encoding="utf-8"?>
<ds:datastoreItem xmlns:ds="http://schemas.openxmlformats.org/officeDocument/2006/customXml" ds:itemID="{C32010FA-755A-46EE-9362-8ACE7F51D1D3}"/>
</file>

<file path=customXml/itemProps4.xml><?xml version="1.0" encoding="utf-8"?>
<ds:datastoreItem xmlns:ds="http://schemas.openxmlformats.org/officeDocument/2006/customXml" ds:itemID="{B0E60954-4915-4038-86B8-3E3920DFB060}"/>
</file>

<file path=docProps/app.xml><?xml version="1.0" encoding="utf-8"?>
<Properties xmlns="http://schemas.openxmlformats.org/officeDocument/2006/extended-properties" xmlns:vt="http://schemas.openxmlformats.org/officeDocument/2006/docPropsVTypes">
  <TotalTime>5293</TotalTime>
  <Words>710</Words>
  <Application>Microsoft Office PowerPoint</Application>
  <PresentationFormat>Custom</PresentationFormat>
  <Paragraphs>93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Illinois State University - College of Business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sbdcwrk</dc:creator>
  <cp:lastModifiedBy>ktschne</cp:lastModifiedBy>
  <cp:revision>159</cp:revision>
  <dcterms:created xsi:type="dcterms:W3CDTF">2010-04-24T13:46:22Z</dcterms:created>
  <dcterms:modified xsi:type="dcterms:W3CDTF">2012-04-17T16:37:47Z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0x0101000DB67F240759734BB0DD0858430D3AB3</vt:lpwstr>
  </property>
  <property fmtid="{D5CDD505-2E9C-101B-9397-08002B2CF9AE}" pid="3" name="_dlc_DocIdItemGuid">
    <vt:lpwstr>dfe985ca-fc89-4db9-8a0c-1b57ce452ffb</vt:lpwstr>
  </property>
</Properties>
</file>