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43891200" cy="32918400"/>
  <p:notesSz cx="6858000" cy="9144000"/>
  <p:defaultText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2C17"/>
    <a:srgbClr val="0099FF"/>
    <a:srgbClr val="C60C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660"/>
  </p:normalViewPr>
  <p:slideViewPr>
    <p:cSldViewPr snapToGrid="0">
      <p:cViewPr>
        <p:scale>
          <a:sx n="33" d="100"/>
          <a:sy n="33" d="100"/>
        </p:scale>
        <p:origin x="-366" y="29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5387342"/>
            <a:ext cx="32918400" cy="11460480"/>
          </a:xfrm>
        </p:spPr>
        <p:txBody>
          <a:bodyPr anchor="b"/>
          <a:lstStyle>
            <a:lvl1pPr algn="ctr">
              <a:defRPr sz="21600"/>
            </a:lvl1pPr>
          </a:lstStyle>
          <a:p>
            <a:r>
              <a:rPr lang="en-US" smtClean="0"/>
              <a:t>Click to edit Master title style</a:t>
            </a:r>
            <a:endParaRPr lang="en-US"/>
          </a:p>
        </p:txBody>
      </p:sp>
      <p:sp>
        <p:nvSpPr>
          <p:cNvPr id="3" name="Subtitle 2"/>
          <p:cNvSpPr>
            <a:spLocks noGrp="1"/>
          </p:cNvSpPr>
          <p:nvPr>
            <p:ph type="subTitle" idx="1"/>
          </p:nvPr>
        </p:nvSpPr>
        <p:spPr>
          <a:xfrm>
            <a:off x="5486400" y="17289782"/>
            <a:ext cx="32918400" cy="7947658"/>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A1C144-3EE6-49B2-B496-4ED46CF93200}"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85388-4F5B-4412-83F6-C737F3053492}" type="slidenum">
              <a:rPr lang="en-US" smtClean="0"/>
              <a:t>‹#›</a:t>
            </a:fld>
            <a:endParaRPr lang="en-US"/>
          </a:p>
        </p:txBody>
      </p:sp>
    </p:spTree>
    <p:extLst>
      <p:ext uri="{BB962C8B-B14F-4D97-AF65-F5344CB8AC3E}">
        <p14:creationId xmlns:p14="http://schemas.microsoft.com/office/powerpoint/2010/main" val="3186775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A1C144-3EE6-49B2-B496-4ED46CF93200}"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85388-4F5B-4412-83F6-C737F3053492}" type="slidenum">
              <a:rPr lang="en-US" smtClean="0"/>
              <a:t>‹#›</a:t>
            </a:fld>
            <a:endParaRPr lang="en-US"/>
          </a:p>
        </p:txBody>
      </p:sp>
    </p:spTree>
    <p:extLst>
      <p:ext uri="{BB962C8B-B14F-4D97-AF65-F5344CB8AC3E}">
        <p14:creationId xmlns:p14="http://schemas.microsoft.com/office/powerpoint/2010/main" val="2554703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0" y="1752600"/>
            <a:ext cx="9464040" cy="2789682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7520" y="1752600"/>
            <a:ext cx="27843480"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A1C144-3EE6-49B2-B496-4ED46CF93200}"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85388-4F5B-4412-83F6-C737F3053492}" type="slidenum">
              <a:rPr lang="en-US" smtClean="0"/>
              <a:t>‹#›</a:t>
            </a:fld>
            <a:endParaRPr lang="en-US"/>
          </a:p>
        </p:txBody>
      </p:sp>
    </p:spTree>
    <p:extLst>
      <p:ext uri="{BB962C8B-B14F-4D97-AF65-F5344CB8AC3E}">
        <p14:creationId xmlns:p14="http://schemas.microsoft.com/office/powerpoint/2010/main" val="653879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A1C144-3EE6-49B2-B496-4ED46CF93200}"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85388-4F5B-4412-83F6-C737F3053492}" type="slidenum">
              <a:rPr lang="en-US" smtClean="0"/>
              <a:t>‹#›</a:t>
            </a:fld>
            <a:endParaRPr lang="en-US"/>
          </a:p>
        </p:txBody>
      </p:sp>
    </p:spTree>
    <p:extLst>
      <p:ext uri="{BB962C8B-B14F-4D97-AF65-F5344CB8AC3E}">
        <p14:creationId xmlns:p14="http://schemas.microsoft.com/office/powerpoint/2010/main" val="236360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0" y="8206745"/>
            <a:ext cx="37856160" cy="13693138"/>
          </a:xfrm>
        </p:spPr>
        <p:txBody>
          <a:bodyPr anchor="b"/>
          <a:lstStyle>
            <a:lvl1pPr>
              <a:defRPr sz="21600"/>
            </a:lvl1pPr>
          </a:lstStyle>
          <a:p>
            <a:r>
              <a:rPr lang="en-US" smtClean="0"/>
              <a:t>Click to edit Master title style</a:t>
            </a:r>
            <a:endParaRPr lang="en-US"/>
          </a:p>
        </p:txBody>
      </p:sp>
      <p:sp>
        <p:nvSpPr>
          <p:cNvPr id="3" name="Text Placeholder 2"/>
          <p:cNvSpPr>
            <a:spLocks noGrp="1"/>
          </p:cNvSpPr>
          <p:nvPr>
            <p:ph type="body" idx="1"/>
          </p:nvPr>
        </p:nvSpPr>
        <p:spPr>
          <a:xfrm>
            <a:off x="2994660" y="22029425"/>
            <a:ext cx="37856160" cy="7200898"/>
          </a:xfrm>
        </p:spPr>
        <p:txBody>
          <a:bodyPr/>
          <a:lstStyle>
            <a:lvl1pPr marL="0" indent="0">
              <a:buNone/>
              <a:defRPr sz="8640">
                <a:solidFill>
                  <a:schemeClr val="tx1">
                    <a:tint val="75000"/>
                  </a:schemeClr>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A1C144-3EE6-49B2-B496-4ED46CF93200}"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85388-4F5B-4412-83F6-C737F3053492}" type="slidenum">
              <a:rPr lang="en-US" smtClean="0"/>
              <a:t>‹#›</a:t>
            </a:fld>
            <a:endParaRPr lang="en-US"/>
          </a:p>
        </p:txBody>
      </p:sp>
    </p:spTree>
    <p:extLst>
      <p:ext uri="{BB962C8B-B14F-4D97-AF65-F5344CB8AC3E}">
        <p14:creationId xmlns:p14="http://schemas.microsoft.com/office/powerpoint/2010/main" val="1540805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75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2199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A1C144-3EE6-49B2-B496-4ED46CF93200}" type="datetimeFigureOut">
              <a:rPr lang="en-US" smtClean="0"/>
              <a:t>4/4/2014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85388-4F5B-4412-83F6-C737F3053492}" type="slidenum">
              <a:rPr lang="en-US" smtClean="0"/>
              <a:t>‹#›</a:t>
            </a:fld>
            <a:endParaRPr lang="en-US"/>
          </a:p>
        </p:txBody>
      </p:sp>
    </p:spTree>
    <p:extLst>
      <p:ext uri="{BB962C8B-B14F-4D97-AF65-F5344CB8AC3E}">
        <p14:creationId xmlns:p14="http://schemas.microsoft.com/office/powerpoint/2010/main" val="3786537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3"/>
            <a:ext cx="37856160" cy="636270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3023239" y="8069582"/>
            <a:ext cx="18568033"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Click to edit Master text styles</a:t>
            </a:r>
          </a:p>
        </p:txBody>
      </p:sp>
      <p:sp>
        <p:nvSpPr>
          <p:cNvPr id="4" name="Content Placeholder 3"/>
          <p:cNvSpPr>
            <a:spLocks noGrp="1"/>
          </p:cNvSpPr>
          <p:nvPr>
            <p:ph sz="half" idx="2"/>
          </p:nvPr>
        </p:nvSpPr>
        <p:spPr>
          <a:xfrm>
            <a:off x="3023239" y="12024360"/>
            <a:ext cx="18568033"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19920" y="8069582"/>
            <a:ext cx="18659477"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Click to edit Master text styles</a:t>
            </a:r>
          </a:p>
        </p:txBody>
      </p:sp>
      <p:sp>
        <p:nvSpPr>
          <p:cNvPr id="6" name="Content Placeholder 5"/>
          <p:cNvSpPr>
            <a:spLocks noGrp="1"/>
          </p:cNvSpPr>
          <p:nvPr>
            <p:ph sz="quarter" idx="4"/>
          </p:nvPr>
        </p:nvSpPr>
        <p:spPr>
          <a:xfrm>
            <a:off x="22219920" y="12024360"/>
            <a:ext cx="18659477"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A1C144-3EE6-49B2-B496-4ED46CF93200}" type="datetimeFigureOut">
              <a:rPr lang="en-US" smtClean="0"/>
              <a:t>4/4/2014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A85388-4F5B-4412-83F6-C737F3053492}" type="slidenum">
              <a:rPr lang="en-US" smtClean="0"/>
              <a:t>‹#›</a:t>
            </a:fld>
            <a:endParaRPr lang="en-US"/>
          </a:p>
        </p:txBody>
      </p:sp>
    </p:spTree>
    <p:extLst>
      <p:ext uri="{BB962C8B-B14F-4D97-AF65-F5344CB8AC3E}">
        <p14:creationId xmlns:p14="http://schemas.microsoft.com/office/powerpoint/2010/main" val="1836274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A1C144-3EE6-49B2-B496-4ED46CF93200}" type="datetimeFigureOut">
              <a:rPr lang="en-US" smtClean="0"/>
              <a:t>4/4/2014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A85388-4F5B-4412-83F6-C737F3053492}" type="slidenum">
              <a:rPr lang="en-US" smtClean="0"/>
              <a:t>‹#›</a:t>
            </a:fld>
            <a:endParaRPr lang="en-US"/>
          </a:p>
        </p:txBody>
      </p:sp>
    </p:spTree>
    <p:extLst>
      <p:ext uri="{BB962C8B-B14F-4D97-AF65-F5344CB8AC3E}">
        <p14:creationId xmlns:p14="http://schemas.microsoft.com/office/powerpoint/2010/main" val="2115312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A1C144-3EE6-49B2-B496-4ED46CF93200}" type="datetimeFigureOut">
              <a:rPr lang="en-US" smtClean="0"/>
              <a:t>4/4/2014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A85388-4F5B-4412-83F6-C737F3053492}" type="slidenum">
              <a:rPr lang="en-US" smtClean="0"/>
              <a:t>‹#›</a:t>
            </a:fld>
            <a:endParaRPr lang="en-US"/>
          </a:p>
        </p:txBody>
      </p:sp>
    </p:spTree>
    <p:extLst>
      <p:ext uri="{BB962C8B-B14F-4D97-AF65-F5344CB8AC3E}">
        <p14:creationId xmlns:p14="http://schemas.microsoft.com/office/powerpoint/2010/main" val="74300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11520"/>
            </a:lvl1pPr>
          </a:lstStyle>
          <a:p>
            <a:r>
              <a:rPr lang="en-US" smtClean="0"/>
              <a:t>Click to edit Master title style</a:t>
            </a:r>
            <a:endParaRPr lang="en-US"/>
          </a:p>
        </p:txBody>
      </p:sp>
      <p:sp>
        <p:nvSpPr>
          <p:cNvPr id="3" name="Content Placeholder 2"/>
          <p:cNvSpPr>
            <a:spLocks noGrp="1"/>
          </p:cNvSpPr>
          <p:nvPr>
            <p:ph idx="1"/>
          </p:nvPr>
        </p:nvSpPr>
        <p:spPr>
          <a:xfrm>
            <a:off x="18659477" y="4739642"/>
            <a:ext cx="22219920" cy="233934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A1C144-3EE6-49B2-B496-4ED46CF93200}" type="datetimeFigureOut">
              <a:rPr lang="en-US" smtClean="0"/>
              <a:t>4/4/2014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85388-4F5B-4412-83F6-C737F3053492}" type="slidenum">
              <a:rPr lang="en-US" smtClean="0"/>
              <a:t>‹#›</a:t>
            </a:fld>
            <a:endParaRPr lang="en-US"/>
          </a:p>
        </p:txBody>
      </p:sp>
    </p:spTree>
    <p:extLst>
      <p:ext uri="{BB962C8B-B14F-4D97-AF65-F5344CB8AC3E}">
        <p14:creationId xmlns:p14="http://schemas.microsoft.com/office/powerpoint/2010/main" val="3265408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11520"/>
            </a:lvl1pPr>
          </a:lstStyle>
          <a:p>
            <a:r>
              <a:rPr lang="en-US" smtClean="0"/>
              <a:t>Click to edit Master title style</a:t>
            </a:r>
            <a:endParaRPr lang="en-US"/>
          </a:p>
        </p:txBody>
      </p:sp>
      <p:sp>
        <p:nvSpPr>
          <p:cNvPr id="3" name="Picture Placeholder 2"/>
          <p:cNvSpPr>
            <a:spLocks noGrp="1"/>
          </p:cNvSpPr>
          <p:nvPr>
            <p:ph type="pic" idx="1"/>
          </p:nvPr>
        </p:nvSpPr>
        <p:spPr>
          <a:xfrm>
            <a:off x="18659477" y="4739642"/>
            <a:ext cx="22219920" cy="23393400"/>
          </a:xfrm>
        </p:spPr>
        <p:txBody>
          <a:bodyPr/>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endParaRPr lang="en-US"/>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A1C144-3EE6-49B2-B496-4ED46CF93200}" type="datetimeFigureOut">
              <a:rPr lang="en-US" smtClean="0"/>
              <a:t>4/4/2014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85388-4F5B-4412-83F6-C737F3053492}" type="slidenum">
              <a:rPr lang="en-US" smtClean="0"/>
              <a:t>‹#›</a:t>
            </a:fld>
            <a:endParaRPr lang="en-US"/>
          </a:p>
        </p:txBody>
      </p:sp>
    </p:spTree>
    <p:extLst>
      <p:ext uri="{BB962C8B-B14F-4D97-AF65-F5344CB8AC3E}">
        <p14:creationId xmlns:p14="http://schemas.microsoft.com/office/powerpoint/2010/main" val="3227226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52C1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3"/>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017520" y="30510482"/>
            <a:ext cx="987552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fld id="{38A1C144-3EE6-49B2-B496-4ED46CF93200}" type="datetimeFigureOut">
              <a:rPr lang="en-US" smtClean="0"/>
              <a:t>4/4/2014</a:t>
            </a:fld>
            <a:endParaRPr lang="en-US"/>
          </a:p>
        </p:txBody>
      </p:sp>
      <p:sp>
        <p:nvSpPr>
          <p:cNvPr id="5" name="Footer Placeholder 4"/>
          <p:cNvSpPr>
            <a:spLocks noGrp="1"/>
          </p:cNvSpPr>
          <p:nvPr>
            <p:ph type="ftr" sz="quarter" idx="3"/>
          </p:nvPr>
        </p:nvSpPr>
        <p:spPr>
          <a:xfrm>
            <a:off x="14538960" y="30510482"/>
            <a:ext cx="1481328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2"/>
            <a:ext cx="987552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FEA85388-4F5B-4412-83F6-C737F3053492}" type="slidenum">
              <a:rPr lang="en-US" smtClean="0"/>
              <a:t>‹#›</a:t>
            </a:fld>
            <a:endParaRPr lang="en-US"/>
          </a:p>
        </p:txBody>
      </p:sp>
    </p:spTree>
    <p:extLst>
      <p:ext uri="{BB962C8B-B14F-4D97-AF65-F5344CB8AC3E}">
        <p14:creationId xmlns:p14="http://schemas.microsoft.com/office/powerpoint/2010/main" val="238885290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9916"/>
            <a:ext cx="43961538" cy="32918400"/>
          </a:xfrm>
          <a:prstGeom prst="rect">
            <a:avLst/>
          </a:prstGeom>
          <a:solidFill>
            <a:schemeClr val="bg1"/>
          </a:solidFill>
        </p:spPr>
      </p:pic>
      <p:sp>
        <p:nvSpPr>
          <p:cNvPr id="10" name="TextBox 9"/>
          <p:cNvSpPr txBox="1"/>
          <p:nvPr/>
        </p:nvSpPr>
        <p:spPr>
          <a:xfrm>
            <a:off x="1704067" y="1407315"/>
            <a:ext cx="11829926" cy="9941183"/>
          </a:xfrm>
          <a:prstGeom prst="rect">
            <a:avLst/>
          </a:prstGeom>
          <a:noFill/>
        </p:spPr>
        <p:txBody>
          <a:bodyPr wrap="square" rtlCol="0">
            <a:spAutoFit/>
          </a:bodyPr>
          <a:lstStyle/>
          <a:p>
            <a:pPr algn="ctr"/>
            <a:r>
              <a:rPr lang="en-US" sz="4000" b="1" dirty="0" smtClean="0">
                <a:solidFill>
                  <a:srgbClr val="0070C0"/>
                </a:solidFill>
              </a:rPr>
              <a:t>Problem</a:t>
            </a:r>
          </a:p>
          <a:p>
            <a:pPr algn="just"/>
            <a:endParaRPr lang="en-US" sz="3000" dirty="0" smtClean="0"/>
          </a:p>
          <a:p>
            <a:pPr algn="just"/>
            <a:r>
              <a:rPr lang="en-US" sz="3000" dirty="0"/>
              <a:t>Burnout and job satisfaction have been shown to be related to each other as well as turnover (Lee &amp; </a:t>
            </a:r>
            <a:r>
              <a:rPr lang="en-US" sz="3000" dirty="0" err="1"/>
              <a:t>Ashforth</a:t>
            </a:r>
            <a:r>
              <a:rPr lang="en-US" sz="3000" dirty="0"/>
              <a:t>, 1996). Burnout is primarily viewed as a 3-factor multidimensional construct consisting of emotional exhaustion, depersonalization, and reduced personal accomplishment, though some researchers advocate that emotional exhaustion is the most important dimension of burnout (</a:t>
            </a:r>
            <a:r>
              <a:rPr lang="en-US" sz="3000" dirty="0" err="1"/>
              <a:t>e.g.,Wright</a:t>
            </a:r>
            <a:r>
              <a:rPr lang="en-US" sz="3000" dirty="0"/>
              <a:t> &amp; </a:t>
            </a:r>
            <a:r>
              <a:rPr lang="en-US" sz="3000" dirty="0" err="1"/>
              <a:t>Cropanzano</a:t>
            </a:r>
            <a:r>
              <a:rPr lang="en-US" sz="3000" dirty="0"/>
              <a:t>, 1998). </a:t>
            </a:r>
            <a:endParaRPr lang="en-US" sz="3000" dirty="0" smtClean="0"/>
          </a:p>
          <a:p>
            <a:pPr algn="just"/>
            <a:endParaRPr lang="en-US" sz="3000" dirty="0"/>
          </a:p>
          <a:p>
            <a:pPr algn="just"/>
            <a:r>
              <a:rPr lang="en-US" sz="3000" dirty="0" err="1"/>
              <a:t>Hobfoll’s</a:t>
            </a:r>
            <a:r>
              <a:rPr lang="en-US" sz="3000" dirty="0"/>
              <a:t> (1989) conservation of resources (COR) theory is used frequently to model the process of burnout. COR theory states there are four types of resources that individuals strive to gain, maintain, and protect: object resources (e.g., housing, clothing), condition resources (job security, seniority), personal characteristics (traits, skills), and resource generating energy (time, money). Burnout occurs when resources are not adequate to meet job demands. Job satisfaction, as a condition resource, should serve as a deterrent to burnout. </a:t>
            </a:r>
          </a:p>
          <a:p>
            <a:pPr algn="just"/>
            <a:endParaRPr lang="en-US" sz="3000" dirty="0" smtClean="0"/>
          </a:p>
          <a:p>
            <a:pPr algn="just"/>
            <a:r>
              <a:rPr lang="en-US" sz="3000" b="1" u="sng" dirty="0" smtClean="0"/>
              <a:t>Hypothesis</a:t>
            </a:r>
            <a:r>
              <a:rPr lang="en-US" sz="3000" dirty="0" smtClean="0"/>
              <a:t> </a:t>
            </a:r>
            <a:endParaRPr lang="en-US" sz="3000" dirty="0"/>
          </a:p>
          <a:p>
            <a:pPr algn="just"/>
            <a:r>
              <a:rPr lang="en-US" sz="3000" dirty="0" smtClean="0"/>
              <a:t>We </a:t>
            </a:r>
            <a:r>
              <a:rPr lang="en-US" sz="3000" dirty="0"/>
              <a:t>explore and propose a model that investigates the relationship between global volunteer satisfaction, burnout, and intentions to quit. </a:t>
            </a:r>
            <a:endParaRPr lang="en-US" sz="3000" dirty="0" smtClean="0"/>
          </a:p>
        </p:txBody>
      </p:sp>
      <p:sp>
        <p:nvSpPr>
          <p:cNvPr id="11" name="TextBox 10"/>
          <p:cNvSpPr txBox="1"/>
          <p:nvPr/>
        </p:nvSpPr>
        <p:spPr>
          <a:xfrm>
            <a:off x="1704067" y="17027375"/>
            <a:ext cx="11829926" cy="14403943"/>
          </a:xfrm>
          <a:prstGeom prst="rect">
            <a:avLst/>
          </a:prstGeom>
          <a:noFill/>
        </p:spPr>
        <p:txBody>
          <a:bodyPr wrap="square" rtlCol="0">
            <a:spAutoFit/>
          </a:bodyPr>
          <a:lstStyle/>
          <a:p>
            <a:r>
              <a:rPr lang="en-US" sz="3000" b="1" u="sng" dirty="0" smtClean="0"/>
              <a:t>Measures and Procedures</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3000" dirty="0" smtClean="0">
                <a:effectLst/>
                <a:latin typeface="Calibri" panose="020F0502020204030204" pitchFamily="34" charset="0"/>
                <a:ea typeface="Calibri" panose="020F0502020204030204" pitchFamily="34" charset="0"/>
                <a:cs typeface="Times New Roman" panose="02020603050405020304" pitchFamily="18" charset="0"/>
              </a:rPr>
              <a:t>A link to an online questionnaire was delivered to volunteers by their volunteer coordinator and was open for completion for two weeks. Volunteers were reminded of the survey one week into data collection. Alphas for the scales below ranged from .80 to .95.</a:t>
            </a:r>
          </a:p>
          <a:p>
            <a:pPr algn="just"/>
            <a:r>
              <a:rPr lang="en-US" sz="3000" dirty="0" smtClean="0">
                <a:effectLst/>
                <a:latin typeface="Calibri" panose="020F0502020204030204" pitchFamily="34" charset="0"/>
                <a:ea typeface="Calibri" panose="020F0502020204030204" pitchFamily="34" charset="0"/>
                <a:cs typeface="Times New Roman" panose="02020603050405020304" pitchFamily="18" charset="0"/>
              </a:rPr>
              <a:t> </a:t>
            </a:r>
          </a:p>
          <a:p>
            <a:pPr algn="just"/>
            <a:r>
              <a:rPr lang="en-US" sz="3000" b="1" i="1" dirty="0" smtClean="0">
                <a:effectLst/>
                <a:latin typeface="Calibri" panose="020F0502020204030204" pitchFamily="34" charset="0"/>
                <a:ea typeface="Calibri" panose="020F0502020204030204" pitchFamily="34" charset="0"/>
                <a:cs typeface="Times New Roman" panose="02020603050405020304" pitchFamily="18" charset="0"/>
              </a:rPr>
              <a:t>Satisfaction with Communication, Volunteer Work, Paid Staff, Volunteer Colleagues, and Volunteer Coordinator</a:t>
            </a:r>
            <a:r>
              <a:rPr lang="en-US" sz="3000" i="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3000" dirty="0" smtClean="0">
                <a:effectLst/>
                <a:latin typeface="Calibri" panose="020F0502020204030204" pitchFamily="34" charset="0"/>
                <a:ea typeface="Calibri" panose="020F0502020204030204" pitchFamily="34" charset="0"/>
                <a:cs typeface="Times New Roman" panose="02020603050405020304" pitchFamily="18" charset="0"/>
              </a:rPr>
              <a:t>Items were rated on a 5-point Likert scale (1 = </a:t>
            </a:r>
            <a:r>
              <a:rPr lang="en-US" sz="3000" i="1" dirty="0" smtClean="0">
                <a:effectLst/>
                <a:latin typeface="Calibri" panose="020F0502020204030204" pitchFamily="34" charset="0"/>
                <a:ea typeface="Calibri" panose="020F0502020204030204" pitchFamily="34" charset="0"/>
                <a:cs typeface="Times New Roman" panose="02020603050405020304" pitchFamily="18" charset="0"/>
              </a:rPr>
              <a:t>Strongly Disagree</a:t>
            </a:r>
            <a:r>
              <a:rPr lang="en-US" sz="3000" dirty="0" smtClean="0">
                <a:effectLst/>
                <a:latin typeface="Calibri" panose="020F0502020204030204" pitchFamily="34" charset="0"/>
                <a:ea typeface="Calibri" panose="020F0502020204030204" pitchFamily="34" charset="0"/>
                <a:cs typeface="Times New Roman" panose="02020603050405020304" pitchFamily="18" charset="0"/>
              </a:rPr>
              <a:t>, 5 = </a:t>
            </a:r>
            <a:r>
              <a:rPr lang="en-US" sz="3000" i="1" dirty="0" smtClean="0">
                <a:effectLst/>
                <a:latin typeface="Calibri" panose="020F0502020204030204" pitchFamily="34" charset="0"/>
                <a:ea typeface="Calibri" panose="020F0502020204030204" pitchFamily="34" charset="0"/>
                <a:cs typeface="Times New Roman" panose="02020603050405020304" pitchFamily="18" charset="0"/>
              </a:rPr>
              <a:t>Strongly Agree</a:t>
            </a:r>
            <a:r>
              <a:rPr lang="en-US" sz="3000" dirty="0" smtClean="0">
                <a:effectLst/>
                <a:latin typeface="Calibri" panose="020F0502020204030204" pitchFamily="34" charset="0"/>
                <a:ea typeface="Calibri" panose="020F0502020204030204" pitchFamily="34" charset="0"/>
                <a:cs typeface="Times New Roman" panose="02020603050405020304" pitchFamily="18" charset="0"/>
              </a:rPr>
              <a:t>). Each type of satisfaction was measured using a 4-item scale (e.g., “Communication with volunteers seems to be good within this organization,” “I like doing the things I do at my volunteer organization,” “Paid staff and volunteers get along well with one another,” “I enjoy working with the other volunteers,” “My volunteer coordinator is quite competent in doing his/her job”).</a:t>
            </a:r>
          </a:p>
          <a:p>
            <a:pPr algn="just"/>
            <a:r>
              <a:rPr lang="en-US" sz="3000" dirty="0" smtClean="0">
                <a:effectLst/>
                <a:latin typeface="Calibri" panose="020F0502020204030204" pitchFamily="34" charset="0"/>
                <a:ea typeface="Calibri" panose="020F0502020204030204" pitchFamily="34" charset="0"/>
                <a:cs typeface="Times New Roman" panose="02020603050405020304" pitchFamily="18" charset="0"/>
              </a:rPr>
              <a:t> </a:t>
            </a:r>
          </a:p>
          <a:p>
            <a:pPr algn="just"/>
            <a:r>
              <a:rPr lang="en-US" sz="3000" b="1" i="1" dirty="0" smtClean="0">
                <a:effectLst/>
                <a:latin typeface="Calibri" panose="020F0502020204030204" pitchFamily="34" charset="0"/>
                <a:ea typeface="Calibri" panose="020F0502020204030204" pitchFamily="34" charset="0"/>
                <a:cs typeface="Times New Roman" panose="02020603050405020304" pitchFamily="18" charset="0"/>
              </a:rPr>
              <a:t>Organizational Constraints</a:t>
            </a:r>
            <a:r>
              <a:rPr lang="en-US" sz="3000" dirty="0" smtClean="0">
                <a:effectLst/>
                <a:latin typeface="Calibri" panose="020F0502020204030204" pitchFamily="34" charset="0"/>
                <a:ea typeface="Calibri" panose="020F0502020204030204" pitchFamily="34" charset="0"/>
                <a:cs typeface="Times New Roman" panose="02020603050405020304" pitchFamily="18" charset="0"/>
              </a:rPr>
              <a:t>. Organizational constraints were measured using a 12-item scale asking participants how often they were affected by specific constraints (e.g., poor equipment or supplies, other employees, incorrect instructions). Items were measured using a 5-point frequency scale.</a:t>
            </a:r>
          </a:p>
          <a:p>
            <a:pPr algn="just"/>
            <a:r>
              <a:rPr lang="en-US" sz="3000" dirty="0" smtClean="0">
                <a:effectLst/>
                <a:latin typeface="Calibri" panose="020F0502020204030204" pitchFamily="34" charset="0"/>
                <a:ea typeface="Calibri" panose="020F0502020204030204" pitchFamily="34" charset="0"/>
                <a:cs typeface="Times New Roman" panose="02020603050405020304" pitchFamily="18" charset="0"/>
              </a:rPr>
              <a:t> </a:t>
            </a:r>
          </a:p>
          <a:p>
            <a:pPr algn="just"/>
            <a:r>
              <a:rPr lang="en-US" sz="3000" b="1" i="1" dirty="0" smtClean="0">
                <a:effectLst/>
                <a:latin typeface="Calibri" panose="020F0502020204030204" pitchFamily="34" charset="0"/>
                <a:ea typeface="Calibri" panose="020F0502020204030204" pitchFamily="34" charset="0"/>
                <a:cs typeface="Times New Roman" panose="02020603050405020304" pitchFamily="18" charset="0"/>
              </a:rPr>
              <a:t>Burnout</a:t>
            </a:r>
            <a:r>
              <a:rPr lang="en-US" sz="3000" i="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3000" dirty="0" smtClean="0">
                <a:effectLst/>
                <a:latin typeface="Calibri" panose="020F0502020204030204" pitchFamily="34" charset="0"/>
                <a:ea typeface="Calibri" panose="020F0502020204030204" pitchFamily="34" charset="0"/>
                <a:cs typeface="Times New Roman" panose="02020603050405020304" pitchFamily="18" charset="0"/>
              </a:rPr>
              <a:t>Burnout was measured using a 5-item scale based on emotional exhaustion component of the </a:t>
            </a:r>
            <a:r>
              <a:rPr lang="en-US" sz="3000" dirty="0" err="1" smtClean="0">
                <a:effectLst/>
                <a:latin typeface="Calibri" panose="020F0502020204030204" pitchFamily="34" charset="0"/>
                <a:ea typeface="Calibri" panose="020F0502020204030204" pitchFamily="34" charset="0"/>
                <a:cs typeface="Times New Roman" panose="02020603050405020304" pitchFamily="18" charset="0"/>
              </a:rPr>
              <a:t>Maslach</a:t>
            </a:r>
            <a:r>
              <a:rPr lang="en-US" sz="3000" dirty="0" smtClean="0">
                <a:effectLst/>
                <a:latin typeface="Calibri" panose="020F0502020204030204" pitchFamily="34" charset="0"/>
                <a:ea typeface="Calibri" panose="020F0502020204030204" pitchFamily="34" charset="0"/>
                <a:cs typeface="Times New Roman" panose="02020603050405020304" pitchFamily="18" charset="0"/>
              </a:rPr>
              <a:t> Burnout Inventory. Items were rated using a 5-point frequency scale ranging from </a:t>
            </a:r>
            <a:r>
              <a:rPr lang="en-US" sz="3000" i="1" dirty="0" smtClean="0">
                <a:effectLst/>
                <a:latin typeface="Calibri" panose="020F0502020204030204" pitchFamily="34" charset="0"/>
                <a:ea typeface="Calibri" panose="020F0502020204030204" pitchFamily="34" charset="0"/>
                <a:cs typeface="Times New Roman" panose="02020603050405020304" pitchFamily="18" charset="0"/>
              </a:rPr>
              <a:t>Never</a:t>
            </a:r>
            <a:r>
              <a:rPr lang="en-US" sz="3000" dirty="0" smtClean="0">
                <a:effectLst/>
                <a:latin typeface="Calibri" panose="020F0502020204030204" pitchFamily="34" charset="0"/>
                <a:ea typeface="Calibri" panose="020F0502020204030204" pitchFamily="34" charset="0"/>
                <a:cs typeface="Times New Roman" panose="02020603050405020304" pitchFamily="18" charset="0"/>
              </a:rPr>
              <a:t> to </a:t>
            </a:r>
            <a:r>
              <a:rPr lang="en-US" sz="3000" i="1" dirty="0" smtClean="0">
                <a:effectLst/>
                <a:latin typeface="Calibri" panose="020F0502020204030204" pitchFamily="34" charset="0"/>
                <a:ea typeface="Calibri" panose="020F0502020204030204" pitchFamily="34" charset="0"/>
                <a:cs typeface="Times New Roman" panose="02020603050405020304" pitchFamily="18" charset="0"/>
              </a:rPr>
              <a:t>Always</a:t>
            </a:r>
            <a:r>
              <a:rPr lang="en-US" sz="3000" dirty="0" smtClean="0">
                <a:effectLst/>
                <a:latin typeface="Calibri" panose="020F0502020204030204" pitchFamily="34" charset="0"/>
                <a:ea typeface="Calibri" panose="020F0502020204030204" pitchFamily="34" charset="0"/>
                <a:cs typeface="Times New Roman" panose="02020603050405020304" pitchFamily="18" charset="0"/>
              </a:rPr>
              <a:t>. Example items include: “I feel emotionally drained from volunteering,” “I feel used up at the end of the volunteer session.” </a:t>
            </a:r>
          </a:p>
          <a:p>
            <a:pPr algn="just"/>
            <a:r>
              <a:rPr lang="en-US" sz="3000" dirty="0" smtClean="0">
                <a:effectLst/>
                <a:latin typeface="Calibri" panose="020F0502020204030204" pitchFamily="34" charset="0"/>
                <a:ea typeface="Calibri" panose="020F0502020204030204" pitchFamily="34" charset="0"/>
                <a:cs typeface="Times New Roman" panose="02020603050405020304" pitchFamily="18" charset="0"/>
              </a:rPr>
              <a:t> </a:t>
            </a:r>
          </a:p>
          <a:p>
            <a:pPr algn="just"/>
            <a:r>
              <a:rPr lang="en-US" sz="3000" b="1" i="1" dirty="0" smtClean="0">
                <a:effectLst/>
                <a:latin typeface="Calibri" panose="020F0502020204030204" pitchFamily="34" charset="0"/>
                <a:ea typeface="Calibri" panose="020F0502020204030204" pitchFamily="34" charset="0"/>
                <a:cs typeface="Times New Roman" panose="02020603050405020304" pitchFamily="18" charset="0"/>
              </a:rPr>
              <a:t>Intentions </a:t>
            </a:r>
            <a:r>
              <a:rPr lang="en-US" sz="3000" b="1" i="1" dirty="0" smtClean="0">
                <a:effectLst/>
                <a:latin typeface="Calibri" panose="020F0502020204030204" pitchFamily="34" charset="0"/>
                <a:ea typeface="Calibri" panose="020F0502020204030204" pitchFamily="34" charset="0"/>
                <a:cs typeface="Times New Roman" panose="02020603050405020304" pitchFamily="18" charset="0"/>
              </a:rPr>
              <a:t>to Quit.</a:t>
            </a:r>
            <a:r>
              <a:rPr lang="en-US" sz="3000" dirty="0" smtClean="0">
                <a:effectLst/>
                <a:latin typeface="Calibri" panose="020F0502020204030204" pitchFamily="34" charset="0"/>
                <a:ea typeface="Calibri" panose="020F0502020204030204" pitchFamily="34" charset="0"/>
                <a:cs typeface="Times New Roman" panose="02020603050405020304" pitchFamily="18" charset="0"/>
              </a:rPr>
              <a:t> Intentions to quit were measured using a 3-item scale (e.g., I do not intend to keep volunteering with this organization). Items were rated using a 5-point Likert scale.</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3894171877"/>
              </p:ext>
            </p:extLst>
          </p:nvPr>
        </p:nvGraphicFramePr>
        <p:xfrm>
          <a:off x="13735562" y="7332881"/>
          <a:ext cx="14727217" cy="10085669"/>
        </p:xfrm>
        <a:graphic>
          <a:graphicData uri="http://schemas.openxmlformats.org/drawingml/2006/table">
            <a:tbl>
              <a:tblPr firstRow="1" firstCol="1" bandRow="1">
                <a:tableStyleId>{9D7B26C5-4107-4FEC-AEDC-1716B250A1EF}</a:tableStyleId>
              </a:tblPr>
              <a:tblGrid>
                <a:gridCol w="7931740"/>
                <a:gridCol w="2630162"/>
                <a:gridCol w="742346"/>
                <a:gridCol w="2070685"/>
                <a:gridCol w="1352284"/>
              </a:tblGrid>
              <a:tr h="606741">
                <a:tc>
                  <a:txBody>
                    <a:bodyPr/>
                    <a:lstStyle/>
                    <a:p>
                      <a:pPr marL="0" marR="0" algn="ctr">
                        <a:lnSpc>
                          <a:spcPct val="115000"/>
                        </a:lnSpc>
                        <a:spcBef>
                          <a:spcPts val="0"/>
                        </a:spcBef>
                        <a:spcAft>
                          <a:spcPts val="0"/>
                        </a:spcAft>
                      </a:pPr>
                      <a:r>
                        <a:rPr lang="en-US" sz="2800" dirty="0">
                          <a:effectLst/>
                        </a:rPr>
                        <a:t>Parameter Estimates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a:effectLst/>
                        </a:rPr>
                        <a:t>Unstandardized</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a:effectLst/>
                        </a:rPr>
                        <a:t>SE</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a:effectLst/>
                        </a:rPr>
                        <a:t>Standardized</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dirty="0">
                          <a:effectLst/>
                        </a:rPr>
                        <a:t>p-value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515311">
                <a:tc>
                  <a:txBody>
                    <a:bodyPr/>
                    <a:lstStyle/>
                    <a:p>
                      <a:pPr marL="0" marR="0" algn="l">
                        <a:lnSpc>
                          <a:spcPct val="115000"/>
                        </a:lnSpc>
                        <a:spcBef>
                          <a:spcPts val="0"/>
                        </a:spcBef>
                        <a:spcAft>
                          <a:spcPts val="0"/>
                        </a:spcAft>
                      </a:pPr>
                      <a:r>
                        <a:rPr lang="en-US" sz="2800" b="0">
                          <a:effectLst/>
                        </a:rPr>
                        <a:t>Global Satisfaction --&gt; Organizational Constraints</a:t>
                      </a:r>
                      <a:endParaRPr lang="en-US" sz="2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421005" algn="dec"/>
                        </a:tabLst>
                      </a:pPr>
                      <a:r>
                        <a:rPr lang="en-US" sz="2800" dirty="0">
                          <a:effectLst/>
                        </a:rPr>
                        <a:t>-.64</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a:effectLst/>
                        </a:rPr>
                        <a:t>.07</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310515" algn="dec"/>
                        </a:tabLst>
                      </a:pPr>
                      <a:r>
                        <a:rPr lang="en-US" sz="2800">
                          <a:effectLst/>
                        </a:rPr>
                        <a:t>-.59</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192405" algn="dec"/>
                        </a:tabLst>
                      </a:pPr>
                      <a:r>
                        <a:rPr lang="en-US" sz="2800">
                          <a:effectLst/>
                        </a:rPr>
                        <a:t>.00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515311">
                <a:tc>
                  <a:txBody>
                    <a:bodyPr/>
                    <a:lstStyle/>
                    <a:p>
                      <a:pPr marL="0" marR="0" algn="l">
                        <a:lnSpc>
                          <a:spcPct val="115000"/>
                        </a:lnSpc>
                        <a:spcBef>
                          <a:spcPts val="0"/>
                        </a:spcBef>
                        <a:spcAft>
                          <a:spcPts val="0"/>
                        </a:spcAft>
                      </a:pPr>
                      <a:r>
                        <a:rPr lang="en-US" sz="2800" b="0" dirty="0">
                          <a:effectLst/>
                        </a:rPr>
                        <a:t>Global Satisfaction --&gt; Burnout</a:t>
                      </a:r>
                      <a:endParaRPr lang="en-US"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421005" algn="dec"/>
                        </a:tabLst>
                      </a:pPr>
                      <a:r>
                        <a:rPr lang="en-US" sz="2800" dirty="0">
                          <a:effectLst/>
                        </a:rPr>
                        <a:t>-.42</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a:effectLst/>
                        </a:rPr>
                        <a:t>.09</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310515" algn="dec"/>
                        </a:tabLst>
                      </a:pPr>
                      <a:r>
                        <a:rPr lang="en-US" sz="2800">
                          <a:effectLst/>
                        </a:rPr>
                        <a:t>-.36</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192405" algn="dec"/>
                        </a:tabLst>
                      </a:pPr>
                      <a:r>
                        <a:rPr lang="en-US" sz="2800" dirty="0">
                          <a:effectLst/>
                        </a:rPr>
                        <a:t>.00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515311">
                <a:tc>
                  <a:txBody>
                    <a:bodyPr/>
                    <a:lstStyle/>
                    <a:p>
                      <a:pPr marL="0" marR="0" algn="l">
                        <a:lnSpc>
                          <a:spcPct val="115000"/>
                        </a:lnSpc>
                        <a:spcBef>
                          <a:spcPts val="0"/>
                        </a:spcBef>
                        <a:spcAft>
                          <a:spcPts val="0"/>
                        </a:spcAft>
                      </a:pPr>
                      <a:r>
                        <a:rPr lang="en-US" sz="2800" b="0">
                          <a:effectLst/>
                        </a:rPr>
                        <a:t>Org. Constraints      --&gt; Burnout</a:t>
                      </a:r>
                      <a:endParaRPr lang="en-US" sz="2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421005" algn="dec"/>
                        </a:tabLst>
                      </a:pPr>
                      <a:r>
                        <a:rPr lang="en-US" sz="2800" dirty="0">
                          <a:effectLst/>
                        </a:rPr>
                        <a:t>.30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a:effectLst/>
                        </a:rPr>
                        <a:t>.08</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310515" algn="dec"/>
                        </a:tabLst>
                      </a:pPr>
                      <a:r>
                        <a:rPr lang="en-US" sz="2800">
                          <a:effectLst/>
                        </a:rPr>
                        <a:t>.28</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192405" algn="dec"/>
                        </a:tabLst>
                      </a:pPr>
                      <a:r>
                        <a:rPr lang="en-US" sz="2800">
                          <a:effectLst/>
                        </a:rPr>
                        <a:t>.00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606741">
                <a:tc>
                  <a:txBody>
                    <a:bodyPr/>
                    <a:lstStyle/>
                    <a:p>
                      <a:pPr marL="0" marR="0" algn="l">
                        <a:lnSpc>
                          <a:spcPct val="115000"/>
                        </a:lnSpc>
                        <a:spcBef>
                          <a:spcPts val="0"/>
                        </a:spcBef>
                        <a:spcAft>
                          <a:spcPts val="0"/>
                        </a:spcAft>
                      </a:pPr>
                      <a:r>
                        <a:rPr lang="en-US" sz="2800" b="0" dirty="0">
                          <a:effectLst/>
                        </a:rPr>
                        <a:t>Global Satisfaction --&gt;  Satisfaction with </a:t>
                      </a:r>
                      <a:r>
                        <a:rPr lang="en-US" sz="2800" b="0" dirty="0" smtClean="0">
                          <a:effectLst/>
                        </a:rPr>
                        <a:t>Communication</a:t>
                      </a:r>
                      <a:endParaRPr lang="en-US"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421005" algn="dec"/>
                        </a:tabLst>
                      </a:pPr>
                      <a:r>
                        <a:rPr lang="en-US" sz="2800" dirty="0">
                          <a:effectLst/>
                        </a:rPr>
                        <a:t>1.00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pPr>
                      <a:endParaRPr lang="en-US" sz="2800">
                        <a:effectLst/>
                        <a:latin typeface="Calibri" panose="020F0502020204030204" pitchFamily="34" charset="0"/>
                      </a:endParaRPr>
                    </a:p>
                  </a:txBody>
                  <a:tcPr marL="68580" marR="68580" marT="0" marB="0" anchor="b"/>
                </a:tc>
                <a:tc>
                  <a:txBody>
                    <a:bodyPr/>
                    <a:lstStyle/>
                    <a:p>
                      <a:pPr marL="0" marR="0" algn="ctr">
                        <a:lnSpc>
                          <a:spcPct val="115000"/>
                        </a:lnSpc>
                        <a:spcBef>
                          <a:spcPts val="0"/>
                        </a:spcBef>
                        <a:spcAft>
                          <a:spcPts val="0"/>
                        </a:spcAft>
                        <a:tabLst>
                          <a:tab pos="310515" algn="dec"/>
                        </a:tabLst>
                      </a:pPr>
                      <a:r>
                        <a:rPr lang="en-US" sz="2800">
                          <a:effectLst/>
                        </a:rPr>
                        <a:t>.83</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192405" algn="dec"/>
                        </a:tabLst>
                      </a:pPr>
                      <a:r>
                        <a:rPr lang="en-US" sz="2800">
                          <a:effectLst/>
                        </a:rPr>
                        <a:t>n/a</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515311">
                <a:tc>
                  <a:txBody>
                    <a:bodyPr/>
                    <a:lstStyle/>
                    <a:p>
                      <a:pPr marL="0" marR="0" algn="l">
                        <a:lnSpc>
                          <a:spcPct val="115000"/>
                        </a:lnSpc>
                        <a:spcBef>
                          <a:spcPts val="0"/>
                        </a:spcBef>
                        <a:spcAft>
                          <a:spcPts val="0"/>
                        </a:spcAft>
                      </a:pPr>
                      <a:r>
                        <a:rPr lang="en-US" sz="2800" b="0" dirty="0">
                          <a:effectLst/>
                        </a:rPr>
                        <a:t>Global Satisfaction --&gt; Satisfaction with </a:t>
                      </a:r>
                      <a:r>
                        <a:rPr lang="en-US" sz="2800" b="0" dirty="0" smtClean="0">
                          <a:effectLst/>
                        </a:rPr>
                        <a:t>Paid </a:t>
                      </a:r>
                      <a:r>
                        <a:rPr lang="en-US" sz="2800" b="0" dirty="0">
                          <a:effectLst/>
                        </a:rPr>
                        <a:t>Staff</a:t>
                      </a:r>
                      <a:endParaRPr lang="en-US"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421005" algn="dec"/>
                        </a:tabLst>
                      </a:pPr>
                      <a:r>
                        <a:rPr lang="en-US" sz="2800" dirty="0">
                          <a:effectLst/>
                        </a:rPr>
                        <a:t>.99</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a:effectLst/>
                        </a:rPr>
                        <a:t>.09</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310515" algn="dec"/>
                        </a:tabLst>
                      </a:pPr>
                      <a:r>
                        <a:rPr lang="en-US" sz="2800">
                          <a:effectLst/>
                        </a:rPr>
                        <a:t>.73</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192405" algn="dec"/>
                        </a:tabLst>
                      </a:pPr>
                      <a:r>
                        <a:rPr lang="en-US" sz="2800">
                          <a:effectLst/>
                        </a:rPr>
                        <a:t>.00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515311">
                <a:tc>
                  <a:txBody>
                    <a:bodyPr/>
                    <a:lstStyle/>
                    <a:p>
                      <a:pPr marL="0" marR="0" algn="l">
                        <a:lnSpc>
                          <a:spcPct val="115000"/>
                        </a:lnSpc>
                        <a:spcBef>
                          <a:spcPts val="0"/>
                        </a:spcBef>
                        <a:spcAft>
                          <a:spcPts val="0"/>
                        </a:spcAft>
                      </a:pPr>
                      <a:r>
                        <a:rPr lang="en-US" sz="2800" b="0" dirty="0">
                          <a:effectLst/>
                        </a:rPr>
                        <a:t>Global Satisfaction --&gt; Satisfaction with </a:t>
                      </a:r>
                      <a:r>
                        <a:rPr lang="en-US" sz="2800" b="0" dirty="0" smtClean="0">
                          <a:effectLst/>
                        </a:rPr>
                        <a:t>Peer </a:t>
                      </a:r>
                      <a:r>
                        <a:rPr lang="en-US" sz="2800" b="0" dirty="0">
                          <a:effectLst/>
                        </a:rPr>
                        <a:t>V</a:t>
                      </a:r>
                      <a:r>
                        <a:rPr lang="en-US" sz="2800" b="0" dirty="0" smtClean="0">
                          <a:effectLst/>
                        </a:rPr>
                        <a:t>olunteers</a:t>
                      </a:r>
                      <a:endParaRPr lang="en-US"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421005" algn="dec"/>
                        </a:tabLst>
                      </a:pPr>
                      <a:r>
                        <a:rPr lang="en-US" sz="2800" dirty="0">
                          <a:effectLst/>
                        </a:rPr>
                        <a:t>.72</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a:effectLst/>
                        </a:rPr>
                        <a:t>.08</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310515" algn="dec"/>
                        </a:tabLst>
                      </a:pPr>
                      <a:r>
                        <a:rPr lang="en-US" sz="2800">
                          <a:effectLst/>
                        </a:rPr>
                        <a:t>.59</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192405" algn="dec"/>
                        </a:tabLst>
                      </a:pPr>
                      <a:r>
                        <a:rPr lang="en-US" sz="2800">
                          <a:effectLst/>
                        </a:rPr>
                        <a:t>.00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606741">
                <a:tc>
                  <a:txBody>
                    <a:bodyPr/>
                    <a:lstStyle/>
                    <a:p>
                      <a:pPr marL="0" marR="0" algn="l">
                        <a:lnSpc>
                          <a:spcPct val="115000"/>
                        </a:lnSpc>
                        <a:spcBef>
                          <a:spcPts val="0"/>
                        </a:spcBef>
                        <a:spcAft>
                          <a:spcPts val="0"/>
                        </a:spcAft>
                      </a:pPr>
                      <a:r>
                        <a:rPr lang="en-US" sz="2800" b="0" dirty="0">
                          <a:effectLst/>
                        </a:rPr>
                        <a:t>Global Satisfaction --&gt; Satisfaction with </a:t>
                      </a:r>
                      <a:r>
                        <a:rPr lang="en-US" sz="2800" b="0" dirty="0" smtClean="0">
                          <a:effectLst/>
                        </a:rPr>
                        <a:t>Volunteer </a:t>
                      </a:r>
                      <a:r>
                        <a:rPr lang="en-US" sz="2800" b="0" dirty="0">
                          <a:effectLst/>
                        </a:rPr>
                        <a:t>D</a:t>
                      </a:r>
                      <a:r>
                        <a:rPr lang="en-US" sz="2800" b="0" dirty="0" smtClean="0">
                          <a:effectLst/>
                        </a:rPr>
                        <a:t>uties</a:t>
                      </a:r>
                      <a:endParaRPr lang="en-US"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421005" algn="dec"/>
                        </a:tabLst>
                      </a:pPr>
                      <a:r>
                        <a:rPr lang="en-US" sz="2800" dirty="0">
                          <a:effectLst/>
                        </a:rPr>
                        <a:t>.67</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a:effectLst/>
                        </a:rPr>
                        <a:t>.07</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310515" algn="dec"/>
                        </a:tabLst>
                      </a:pPr>
                      <a:r>
                        <a:rPr lang="en-US" sz="2800" dirty="0">
                          <a:effectLst/>
                        </a:rPr>
                        <a:t>.66</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192405" algn="dec"/>
                        </a:tabLst>
                      </a:pPr>
                      <a:r>
                        <a:rPr lang="en-US" sz="2800">
                          <a:effectLst/>
                        </a:rPr>
                        <a:t>.00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515311">
                <a:tc>
                  <a:txBody>
                    <a:bodyPr/>
                    <a:lstStyle/>
                    <a:p>
                      <a:pPr marL="0" marR="0" algn="l">
                        <a:lnSpc>
                          <a:spcPct val="115000"/>
                        </a:lnSpc>
                        <a:spcBef>
                          <a:spcPts val="0"/>
                        </a:spcBef>
                        <a:spcAft>
                          <a:spcPts val="0"/>
                        </a:spcAft>
                      </a:pPr>
                      <a:r>
                        <a:rPr lang="en-US" sz="2800" b="0" dirty="0">
                          <a:effectLst/>
                        </a:rPr>
                        <a:t>Global Satisfaction --&gt; Satisfaction with </a:t>
                      </a:r>
                      <a:r>
                        <a:rPr lang="en-US" sz="2800" b="0" dirty="0" smtClean="0">
                          <a:effectLst/>
                        </a:rPr>
                        <a:t>Volunteer Coordinator</a:t>
                      </a:r>
                      <a:endParaRPr lang="en-US"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421005" algn="dec"/>
                        </a:tabLst>
                      </a:pPr>
                      <a:r>
                        <a:rPr lang="en-US" sz="2800" dirty="0" smtClean="0">
                          <a:effectLst/>
                        </a:rPr>
                        <a:t>.16</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a:effectLst/>
                        </a:rPr>
                        <a:t>.11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310515" algn="dec"/>
                        </a:tabLst>
                      </a:pPr>
                      <a:r>
                        <a:rPr lang="en-US" sz="2800">
                          <a:effectLst/>
                        </a:rPr>
                        <a:t>.72</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192405" algn="dec"/>
                        </a:tabLst>
                      </a:pPr>
                      <a:r>
                        <a:rPr lang="en-US" sz="2800">
                          <a:effectLst/>
                        </a:rPr>
                        <a:t>.00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515311">
                <a:tc>
                  <a:txBody>
                    <a:bodyPr/>
                    <a:lstStyle/>
                    <a:p>
                      <a:pPr marL="0" marR="0" algn="l">
                        <a:lnSpc>
                          <a:spcPct val="115000"/>
                        </a:lnSpc>
                        <a:spcBef>
                          <a:spcPts val="0"/>
                        </a:spcBef>
                        <a:spcAft>
                          <a:spcPts val="0"/>
                        </a:spcAft>
                      </a:pPr>
                      <a:r>
                        <a:rPr lang="en-US" sz="2800" b="0">
                          <a:effectLst/>
                        </a:rPr>
                        <a:t>Org. Constraints      --&gt; Intention to quit</a:t>
                      </a:r>
                      <a:endParaRPr lang="en-US" sz="2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421005" algn="dec"/>
                        </a:tabLst>
                      </a:pPr>
                      <a:r>
                        <a:rPr lang="en-US" sz="2800" dirty="0" smtClean="0">
                          <a:effectLst/>
                        </a:rPr>
                        <a:t>.</a:t>
                      </a:r>
                      <a:r>
                        <a:rPr lang="en-US" sz="2800" dirty="0">
                          <a:effectLst/>
                        </a:rPr>
                        <a:t>20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a:effectLst/>
                        </a:rPr>
                        <a:t>.09</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310515" algn="dec"/>
                        </a:tabLst>
                      </a:pPr>
                      <a:r>
                        <a:rPr lang="en-US" sz="2800">
                          <a:effectLst/>
                        </a:rPr>
                        <a:t>.17</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192405" algn="dec"/>
                        </a:tabLst>
                      </a:pPr>
                      <a:r>
                        <a:rPr lang="en-US" sz="2800">
                          <a:effectLst/>
                        </a:rPr>
                        <a:t>.03</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515311">
                <a:tc>
                  <a:txBody>
                    <a:bodyPr/>
                    <a:lstStyle/>
                    <a:p>
                      <a:pPr marL="0" marR="0" algn="l">
                        <a:lnSpc>
                          <a:spcPct val="115000"/>
                        </a:lnSpc>
                        <a:spcBef>
                          <a:spcPts val="0"/>
                        </a:spcBef>
                        <a:spcAft>
                          <a:spcPts val="0"/>
                        </a:spcAft>
                      </a:pPr>
                      <a:r>
                        <a:rPr lang="en-US" sz="2800" b="0">
                          <a:effectLst/>
                        </a:rPr>
                        <a:t>Resources                --&gt; Intention to quit</a:t>
                      </a:r>
                      <a:endParaRPr lang="en-US" sz="2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421005" algn="dec"/>
                        </a:tabLst>
                      </a:pPr>
                      <a:r>
                        <a:rPr lang="en-US" sz="2800" dirty="0">
                          <a:effectLst/>
                        </a:rPr>
                        <a:t>-.47</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a:effectLst/>
                        </a:rPr>
                        <a:t>.11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310515" algn="dec"/>
                        </a:tabLst>
                      </a:pPr>
                      <a:r>
                        <a:rPr lang="en-US" sz="2800">
                          <a:effectLst/>
                        </a:rPr>
                        <a:t>-.36</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192405" algn="dec"/>
                        </a:tabLst>
                      </a:pPr>
                      <a:r>
                        <a:rPr lang="en-US" sz="2800">
                          <a:effectLst/>
                        </a:rPr>
                        <a:t>.00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515311">
                <a:tc>
                  <a:txBody>
                    <a:bodyPr/>
                    <a:lstStyle/>
                    <a:p>
                      <a:pPr marL="0" marR="0" algn="l">
                        <a:lnSpc>
                          <a:spcPct val="115000"/>
                        </a:lnSpc>
                        <a:spcBef>
                          <a:spcPts val="0"/>
                        </a:spcBef>
                        <a:spcAft>
                          <a:spcPts val="0"/>
                        </a:spcAft>
                      </a:pPr>
                      <a:r>
                        <a:rPr lang="en-US" sz="2800" b="0">
                          <a:effectLst/>
                        </a:rPr>
                        <a:t>Burnout                   --&gt; Intention to quit</a:t>
                      </a:r>
                      <a:endParaRPr lang="en-US" sz="2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421005" algn="dec"/>
                        </a:tabLst>
                      </a:pPr>
                      <a:r>
                        <a:rPr lang="en-US" sz="2800" dirty="0">
                          <a:effectLst/>
                        </a:rPr>
                        <a:t>.17</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a:effectLst/>
                        </a:rPr>
                        <a:t>.08</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310515" algn="dec"/>
                        </a:tabLst>
                      </a:pPr>
                      <a:r>
                        <a:rPr lang="en-US" sz="2800">
                          <a:effectLst/>
                        </a:rPr>
                        <a:t>.15</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192405" algn="dec"/>
                        </a:tabLst>
                      </a:pPr>
                      <a:r>
                        <a:rPr lang="en-US" sz="2800">
                          <a:effectLst/>
                        </a:rPr>
                        <a:t>.03</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515311">
                <a:tc>
                  <a:txBody>
                    <a:bodyPr/>
                    <a:lstStyle/>
                    <a:p>
                      <a:pPr marL="0" marR="0" algn="ctr">
                        <a:lnSpc>
                          <a:spcPct val="115000"/>
                        </a:lnSpc>
                        <a:spcBef>
                          <a:spcPts val="0"/>
                        </a:spcBef>
                        <a:spcAft>
                          <a:spcPts val="0"/>
                        </a:spcAft>
                      </a:pPr>
                      <a:r>
                        <a:rPr lang="en-US" sz="2800" b="1" dirty="0" smtClean="0">
                          <a:effectLst/>
                        </a:rPr>
                        <a:t>Error </a:t>
                      </a:r>
                      <a:r>
                        <a:rPr lang="en-US" sz="2800" b="1" dirty="0">
                          <a:effectLst/>
                        </a:rPr>
                        <a:t>Correlations</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421005" algn="dec"/>
                        </a:tabLst>
                      </a:pPr>
                      <a:r>
                        <a:rPr lang="en-US" sz="2800" dirty="0">
                          <a:effectLst/>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a:effectLst/>
                        </a:rPr>
                        <a:t>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310515" algn="dec"/>
                        </a:tabLst>
                      </a:pPr>
                      <a:r>
                        <a:rPr lang="en-US" sz="2800">
                          <a:effectLst/>
                        </a:rPr>
                        <a:t>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192405" algn="dec"/>
                        </a:tabLst>
                      </a:pPr>
                      <a:r>
                        <a:rPr lang="en-US" sz="2800">
                          <a:effectLst/>
                        </a:rPr>
                        <a:t>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1030621">
                <a:tc>
                  <a:txBody>
                    <a:bodyPr/>
                    <a:lstStyle/>
                    <a:p>
                      <a:pPr marL="0" marR="0" algn="l">
                        <a:lnSpc>
                          <a:spcPct val="115000"/>
                        </a:lnSpc>
                        <a:spcBef>
                          <a:spcPts val="0"/>
                        </a:spcBef>
                        <a:spcAft>
                          <a:spcPts val="0"/>
                        </a:spcAft>
                      </a:pPr>
                      <a:r>
                        <a:rPr lang="en-US" sz="2800" b="0" dirty="0">
                          <a:effectLst/>
                        </a:rPr>
                        <a:t>Satisfaction with </a:t>
                      </a:r>
                      <a:r>
                        <a:rPr lang="en-US" sz="2800" b="0" dirty="0" err="1" smtClean="0">
                          <a:effectLst/>
                        </a:rPr>
                        <a:t>Coord</a:t>
                      </a:r>
                      <a:r>
                        <a:rPr lang="en-US" sz="2800" b="0" dirty="0">
                          <a:effectLst/>
                        </a:rPr>
                        <a:t>. &amp; Satisfaction with </a:t>
                      </a:r>
                      <a:r>
                        <a:rPr lang="en-US" sz="2800" b="0" dirty="0" smtClean="0">
                          <a:effectLst/>
                        </a:rPr>
                        <a:t>Peer </a:t>
                      </a:r>
                      <a:r>
                        <a:rPr lang="en-US" sz="2800" b="0" dirty="0">
                          <a:effectLst/>
                        </a:rPr>
                        <a:t>V</a:t>
                      </a:r>
                      <a:r>
                        <a:rPr lang="en-US" sz="2800" b="0" dirty="0" smtClean="0">
                          <a:effectLst/>
                        </a:rPr>
                        <a:t>olunteers</a:t>
                      </a:r>
                      <a:endParaRPr lang="en-US"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421005" algn="dec"/>
                        </a:tabLst>
                      </a:pPr>
                      <a:r>
                        <a:rPr lang="en-US" sz="2800" dirty="0">
                          <a:effectLst/>
                        </a:rPr>
                        <a:t>-.05</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a:effectLst/>
                        </a:rPr>
                        <a:t>.03</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310515" algn="dec"/>
                        </a:tabLst>
                      </a:pPr>
                      <a:r>
                        <a:rPr lang="en-US" sz="2800">
                          <a:effectLst/>
                        </a:rPr>
                        <a:t>-.14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192405" algn="dec"/>
                        </a:tabLst>
                      </a:pPr>
                      <a:r>
                        <a:rPr lang="en-US" sz="2800" dirty="0">
                          <a:effectLst/>
                        </a:rPr>
                        <a:t>.06</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515311">
                <a:tc>
                  <a:txBody>
                    <a:bodyPr/>
                    <a:lstStyle/>
                    <a:p>
                      <a:pPr marL="0" marR="0" algn="l">
                        <a:lnSpc>
                          <a:spcPct val="115000"/>
                        </a:lnSpc>
                        <a:spcBef>
                          <a:spcPts val="0"/>
                        </a:spcBef>
                        <a:spcAft>
                          <a:spcPts val="0"/>
                        </a:spcAft>
                      </a:pPr>
                      <a:r>
                        <a:rPr lang="en-US" sz="2800" b="0" dirty="0">
                          <a:effectLst/>
                        </a:rPr>
                        <a:t>Satisfaction with </a:t>
                      </a:r>
                      <a:r>
                        <a:rPr lang="en-US" sz="2800" b="0" dirty="0" err="1" smtClean="0">
                          <a:effectLst/>
                        </a:rPr>
                        <a:t>Coord</a:t>
                      </a:r>
                      <a:r>
                        <a:rPr lang="en-US" sz="2800" b="0" dirty="0">
                          <a:effectLst/>
                        </a:rPr>
                        <a:t>. &amp; Satisfaction with Paid Staff </a:t>
                      </a:r>
                      <a:endParaRPr lang="en-US"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421005" algn="dec"/>
                        </a:tabLst>
                      </a:pPr>
                      <a:r>
                        <a:rPr lang="en-US" sz="2800" dirty="0">
                          <a:effectLst/>
                        </a:rPr>
                        <a:t>.05</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800" dirty="0">
                          <a:effectLst/>
                        </a:rPr>
                        <a:t>.03</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310515" algn="dec"/>
                        </a:tabLst>
                      </a:pPr>
                      <a:r>
                        <a:rPr lang="en-US" sz="2800" dirty="0">
                          <a:effectLst/>
                        </a:rPr>
                        <a:t>.16</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tabLst>
                          <a:tab pos="192405" algn="dec"/>
                        </a:tabLst>
                      </a:pPr>
                      <a:r>
                        <a:rPr lang="en-US" sz="2800" dirty="0">
                          <a:effectLst/>
                        </a:rPr>
                        <a:t>.09</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bl>
          </a:graphicData>
        </a:graphic>
      </p:graphicFrame>
      <p:sp>
        <p:nvSpPr>
          <p:cNvPr id="16" name="Rectangle 2"/>
          <p:cNvSpPr>
            <a:spLocks noChangeArrowheads="1"/>
          </p:cNvSpPr>
          <p:nvPr/>
        </p:nvSpPr>
        <p:spPr bwMode="auto">
          <a:xfrm>
            <a:off x="14044136" y="5934628"/>
            <a:ext cx="1360804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92088" algn="dec"/>
              </a:tabLst>
              <a:defRPr>
                <a:solidFill>
                  <a:schemeClr val="tx1"/>
                </a:solidFill>
                <a:latin typeface="Arial" panose="020B0604020202020204" pitchFamily="34" charset="0"/>
              </a:defRPr>
            </a:lvl1pPr>
            <a:lvl2pPr marL="457200" eaLnBrk="0" fontAlgn="base" hangingPunct="0">
              <a:spcBef>
                <a:spcPct val="0"/>
              </a:spcBef>
              <a:spcAft>
                <a:spcPct val="0"/>
              </a:spcAft>
              <a:tabLst>
                <a:tab pos="192088" algn="dec"/>
              </a:tabLst>
              <a:defRPr>
                <a:solidFill>
                  <a:schemeClr val="tx1"/>
                </a:solidFill>
                <a:latin typeface="Arial" panose="020B0604020202020204" pitchFamily="34" charset="0"/>
              </a:defRPr>
            </a:lvl2pPr>
            <a:lvl3pPr marL="914400" eaLnBrk="0" fontAlgn="base" hangingPunct="0">
              <a:spcBef>
                <a:spcPct val="0"/>
              </a:spcBef>
              <a:spcAft>
                <a:spcPct val="0"/>
              </a:spcAft>
              <a:tabLst>
                <a:tab pos="192088" algn="dec"/>
              </a:tabLst>
              <a:defRPr>
                <a:solidFill>
                  <a:schemeClr val="tx1"/>
                </a:solidFill>
                <a:latin typeface="Arial" panose="020B0604020202020204" pitchFamily="34" charset="0"/>
              </a:defRPr>
            </a:lvl3pPr>
            <a:lvl4pPr marL="1371600" eaLnBrk="0" fontAlgn="base" hangingPunct="0">
              <a:spcBef>
                <a:spcPct val="0"/>
              </a:spcBef>
              <a:spcAft>
                <a:spcPct val="0"/>
              </a:spcAft>
              <a:tabLst>
                <a:tab pos="192088" algn="dec"/>
              </a:tabLst>
              <a:defRPr>
                <a:solidFill>
                  <a:schemeClr val="tx1"/>
                </a:solidFill>
                <a:latin typeface="Arial" panose="020B0604020202020204" pitchFamily="34" charset="0"/>
              </a:defRPr>
            </a:lvl4pPr>
            <a:lvl5pPr marL="1828800" eaLnBrk="0" fontAlgn="base" hangingPunct="0">
              <a:spcBef>
                <a:spcPct val="0"/>
              </a:spcBef>
              <a:spcAft>
                <a:spcPct val="0"/>
              </a:spcAft>
              <a:tabLst>
                <a:tab pos="192088" algn="dec"/>
              </a:tabLst>
              <a:defRPr>
                <a:solidFill>
                  <a:schemeClr val="tx1"/>
                </a:solidFill>
                <a:latin typeface="Arial" panose="020B0604020202020204" pitchFamily="34" charset="0"/>
              </a:defRPr>
            </a:lvl5pPr>
            <a:lvl6pPr marL="2286000" eaLnBrk="0" fontAlgn="base" hangingPunct="0">
              <a:spcBef>
                <a:spcPct val="0"/>
              </a:spcBef>
              <a:spcAft>
                <a:spcPct val="0"/>
              </a:spcAft>
              <a:tabLst>
                <a:tab pos="192088" algn="dec"/>
              </a:tabLst>
              <a:defRPr>
                <a:solidFill>
                  <a:schemeClr val="tx1"/>
                </a:solidFill>
                <a:latin typeface="Arial" panose="020B0604020202020204" pitchFamily="34" charset="0"/>
              </a:defRPr>
            </a:lvl6pPr>
            <a:lvl7pPr marL="2743200" eaLnBrk="0" fontAlgn="base" hangingPunct="0">
              <a:spcBef>
                <a:spcPct val="0"/>
              </a:spcBef>
              <a:spcAft>
                <a:spcPct val="0"/>
              </a:spcAft>
              <a:tabLst>
                <a:tab pos="192088" algn="dec"/>
              </a:tabLst>
              <a:defRPr>
                <a:solidFill>
                  <a:schemeClr val="tx1"/>
                </a:solidFill>
                <a:latin typeface="Arial" panose="020B0604020202020204" pitchFamily="34" charset="0"/>
              </a:defRPr>
            </a:lvl7pPr>
            <a:lvl8pPr marL="3200400" eaLnBrk="0" fontAlgn="base" hangingPunct="0">
              <a:spcBef>
                <a:spcPct val="0"/>
              </a:spcBef>
              <a:spcAft>
                <a:spcPct val="0"/>
              </a:spcAft>
              <a:tabLst>
                <a:tab pos="192088" algn="dec"/>
              </a:tabLst>
              <a:defRPr>
                <a:solidFill>
                  <a:schemeClr val="tx1"/>
                </a:solidFill>
                <a:latin typeface="Arial" panose="020B0604020202020204" pitchFamily="34" charset="0"/>
              </a:defRPr>
            </a:lvl8pPr>
            <a:lvl9pPr marL="3657600" eaLnBrk="0" fontAlgn="base" hangingPunct="0">
              <a:spcBef>
                <a:spcPct val="0"/>
              </a:spcBef>
              <a:spcAft>
                <a:spcPct val="0"/>
              </a:spcAft>
              <a:tabLst>
                <a:tab pos="192088" algn="dec"/>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192088" algn="dec"/>
              </a:tabLst>
            </a:pPr>
            <a:r>
              <a:rPr kumimoji="0" lang="en-US" sz="28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1</a:t>
            </a:r>
          </a:p>
          <a:p>
            <a:pPr marL="0" marR="0" lvl="0" indent="0" algn="just" defTabSz="914400" rtl="0" eaLnBrk="0" fontAlgn="base" latinLnBrk="0" hangingPunct="0">
              <a:lnSpc>
                <a:spcPct val="100000"/>
              </a:lnSpc>
              <a:spcBef>
                <a:spcPct val="0"/>
              </a:spcBef>
              <a:spcAft>
                <a:spcPct val="0"/>
              </a:spcAft>
              <a:buClrTx/>
              <a:buSzTx/>
              <a:buFontTx/>
              <a:buNone/>
              <a:tabLst>
                <a:tab pos="192088" algn="dec"/>
              </a:tabLst>
            </a:pPr>
            <a:endParaRPr kumimoji="0" lang="en-US" sz="28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192088" algn="dec"/>
              </a:tabLst>
            </a:pPr>
            <a:r>
              <a:rPr kumimoji="0" lang="en-US" sz="28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Model Regression Parameters</a:t>
            </a:r>
            <a:endParaRPr kumimoji="0" lang="en-US" sz="2800" b="0" i="0" u="none" strike="noStrike" cap="none" normalizeH="0" baseline="0" dirty="0" smtClean="0">
              <a:ln>
                <a:noFill/>
              </a:ln>
              <a:solidFill>
                <a:schemeClr val="tx1"/>
              </a:solidFill>
              <a:effectLst/>
            </a:endParaRPr>
          </a:p>
        </p:txBody>
      </p:sp>
      <mc:AlternateContent xmlns:mc="http://schemas.openxmlformats.org/markup-compatibility/2006">
        <mc:Choice xmlns:a14="http://schemas.microsoft.com/office/drawing/2010/main" Requires="a14">
          <p:sp>
            <p:nvSpPr>
              <p:cNvPr id="19" name="TextBox 18"/>
              <p:cNvSpPr txBox="1"/>
              <p:nvPr/>
            </p:nvSpPr>
            <p:spPr>
              <a:xfrm>
                <a:off x="14044136" y="1390731"/>
                <a:ext cx="13837575" cy="3939540"/>
              </a:xfrm>
              <a:prstGeom prst="rect">
                <a:avLst/>
              </a:prstGeom>
              <a:noFill/>
            </p:spPr>
            <p:txBody>
              <a:bodyPr wrap="square" rtlCol="0">
                <a:spAutoFit/>
              </a:bodyPr>
              <a:lstStyle/>
              <a:p>
                <a:pPr algn="ctr"/>
                <a:r>
                  <a:rPr lang="en-US" sz="4000" b="1" dirty="0" smtClean="0">
                    <a:solidFill>
                      <a:srgbClr val="0070C0"/>
                    </a:solidFill>
                  </a:rPr>
                  <a:t>Results</a:t>
                </a:r>
              </a:p>
              <a:p>
                <a:endParaRPr lang="en-US" sz="3000" dirty="0"/>
              </a:p>
              <a:p>
                <a:pPr algn="just"/>
                <a:r>
                  <a:rPr lang="en-US" sz="3000" dirty="0" smtClean="0"/>
                  <a:t>We generated and tested </a:t>
                </a:r>
                <a:r>
                  <a:rPr lang="en-US" sz="3000" dirty="0"/>
                  <a:t>a structural equation model with good fit (</a:t>
                </a:r>
                <a14:m>
                  <m:oMath xmlns:m="http://schemas.openxmlformats.org/officeDocument/2006/math">
                    <m:sSup>
                      <m:sSupPr>
                        <m:ctrlPr>
                          <a:rPr lang="en-US" sz="2400" i="1">
                            <a:latin typeface="Cambria Math"/>
                          </a:rPr>
                        </m:ctrlPr>
                      </m:sSupPr>
                      <m:e>
                        <m:r>
                          <a:rPr lang="en-US" sz="2400" i="1">
                            <a:latin typeface="Cambria Math" panose="02040503050406030204" pitchFamily="18" charset="0"/>
                          </a:rPr>
                          <m:t>𝜒</m:t>
                        </m:r>
                      </m:e>
                      <m:sup>
                        <m:r>
                          <a:rPr lang="en-US" sz="2400" i="1">
                            <a:latin typeface="Cambria Math" panose="02040503050406030204" pitchFamily="18" charset="0"/>
                          </a:rPr>
                          <m:t>2</m:t>
                        </m:r>
                      </m:sup>
                    </m:sSup>
                  </m:oMath>
                </a14:m>
                <a:r>
                  <a:rPr lang="en-US" sz="3000" dirty="0" smtClean="0"/>
                  <a:t>[</a:t>
                </a:r>
                <a:r>
                  <a:rPr lang="en-US" sz="2800" dirty="0" smtClean="0"/>
                  <a:t>15</a:t>
                </a:r>
                <a:r>
                  <a:rPr lang="en-US" sz="3000" dirty="0"/>
                  <a:t>]</a:t>
                </a:r>
                <a:r>
                  <a:rPr lang="en-US" sz="3000" dirty="0" smtClean="0"/>
                  <a:t> </a:t>
                </a:r>
                <a:r>
                  <a:rPr lang="en-US" sz="3000" dirty="0"/>
                  <a:t>= 1.94, </a:t>
                </a:r>
                <a:r>
                  <a:rPr lang="en-US" sz="3000" i="1" dirty="0"/>
                  <a:t>p</a:t>
                </a:r>
                <a:r>
                  <a:rPr lang="en-US" sz="3000" dirty="0"/>
                  <a:t> = .016 CFI = .979, PCFI = .52, RMSEA = .061) that indicated that </a:t>
                </a:r>
                <a:r>
                  <a:rPr lang="en-US" sz="3000" b="1" dirty="0"/>
                  <a:t>global volunteer satisfaction</a:t>
                </a:r>
                <a:r>
                  <a:rPr lang="en-US" sz="3000" dirty="0"/>
                  <a:t> predicted </a:t>
                </a:r>
                <a:r>
                  <a:rPr lang="en-US" sz="3000" b="1" dirty="0"/>
                  <a:t>perceived organizational constrains</a:t>
                </a:r>
                <a:r>
                  <a:rPr lang="en-US" sz="3000" dirty="0"/>
                  <a:t>, </a:t>
                </a:r>
                <a:r>
                  <a:rPr lang="en-US" sz="3000" b="1" dirty="0"/>
                  <a:t>burnout</a:t>
                </a:r>
                <a:r>
                  <a:rPr lang="en-US" sz="3000" dirty="0"/>
                  <a:t>, and </a:t>
                </a:r>
                <a:r>
                  <a:rPr lang="en-US" sz="3000" b="1" dirty="0"/>
                  <a:t>intent to quit </a:t>
                </a:r>
                <a:r>
                  <a:rPr lang="en-US" sz="3000" dirty="0" smtClean="0"/>
                  <a:t>the volunteer </a:t>
                </a:r>
                <a:r>
                  <a:rPr lang="en-US" sz="3000" dirty="0"/>
                  <a:t>position (see Table 1). Additionally, </a:t>
                </a:r>
                <a:r>
                  <a:rPr lang="en-US" sz="3000" dirty="0" smtClean="0"/>
                  <a:t>perceived </a:t>
                </a:r>
                <a:r>
                  <a:rPr lang="en-US" sz="3000" b="1" dirty="0"/>
                  <a:t>organizational constraints served as a mediating variable</a:t>
                </a:r>
                <a:r>
                  <a:rPr lang="en-US" sz="3000" dirty="0"/>
                  <a:t> between global satisfaction with the volunteer experience and both burnout and </a:t>
                </a:r>
                <a:r>
                  <a:rPr lang="en-US" sz="3000" dirty="0" smtClean="0"/>
                  <a:t>intentions </a:t>
                </a:r>
                <a:r>
                  <a:rPr lang="en-US" sz="3000" dirty="0"/>
                  <a:t>to quit (see Figure 1). </a:t>
                </a:r>
              </a:p>
            </p:txBody>
          </p:sp>
        </mc:Choice>
        <mc:Fallback>
          <p:sp>
            <p:nvSpPr>
              <p:cNvPr id="19" name="TextBox 18"/>
              <p:cNvSpPr txBox="1">
                <a:spLocks noRot="1" noChangeAspect="1" noMove="1" noResize="1" noEditPoints="1" noAdjustHandles="1" noChangeArrowheads="1" noChangeShapeType="1" noTextEdit="1"/>
              </p:cNvSpPr>
              <p:nvPr/>
            </p:nvSpPr>
            <p:spPr>
              <a:xfrm>
                <a:off x="14044136" y="1390731"/>
                <a:ext cx="13837575" cy="3939540"/>
              </a:xfrm>
              <a:prstGeom prst="rect">
                <a:avLst/>
              </a:prstGeom>
              <a:blipFill rotWithShape="1">
                <a:blip r:embed="rId3"/>
                <a:stretch>
                  <a:fillRect l="-1057" t="-2786" r="-1013" b="-4025"/>
                </a:stretch>
              </a:blipFill>
            </p:spPr>
            <p:txBody>
              <a:bodyPr/>
              <a:lstStyle/>
              <a:p>
                <a:r>
                  <a:rPr lang="en-US">
                    <a:noFill/>
                  </a:rPr>
                  <a:t> </a:t>
                </a:r>
              </a:p>
            </p:txBody>
          </p:sp>
        </mc:Fallback>
      </mc:AlternateContent>
      <p:sp>
        <p:nvSpPr>
          <p:cNvPr id="20" name="TextBox 19"/>
          <p:cNvSpPr txBox="1"/>
          <p:nvPr/>
        </p:nvSpPr>
        <p:spPr>
          <a:xfrm>
            <a:off x="28729634" y="14234126"/>
            <a:ext cx="14008921" cy="15863317"/>
          </a:xfrm>
          <a:prstGeom prst="rect">
            <a:avLst/>
          </a:prstGeom>
          <a:noFill/>
        </p:spPr>
        <p:txBody>
          <a:bodyPr wrap="square" rtlCol="0">
            <a:spAutoFit/>
          </a:bodyPr>
          <a:lstStyle/>
          <a:p>
            <a:pPr algn="ctr"/>
            <a:r>
              <a:rPr lang="en-US" sz="4000" b="1" dirty="0" smtClean="0">
                <a:solidFill>
                  <a:srgbClr val="0070C0"/>
                </a:solidFill>
              </a:rPr>
              <a:t>Discussion</a:t>
            </a:r>
          </a:p>
          <a:p>
            <a:pPr algn="ctr"/>
            <a:endParaRPr lang="en-US" sz="3000" b="1" dirty="0" smtClean="0">
              <a:solidFill>
                <a:srgbClr val="0070C0"/>
              </a:solidFill>
            </a:endParaRPr>
          </a:p>
          <a:p>
            <a:pPr indent="457200" algn="just"/>
            <a:r>
              <a:rPr lang="en-US" sz="3000" dirty="0" smtClean="0">
                <a:effectLst/>
              </a:rPr>
              <a:t>Global volunteer satisfaction </a:t>
            </a:r>
            <a:r>
              <a:rPr lang="en-US" sz="3000" dirty="0" smtClean="0">
                <a:effectLst/>
              </a:rPr>
              <a:t>predicted </a:t>
            </a:r>
            <a:r>
              <a:rPr lang="en-US" sz="3000" dirty="0" smtClean="0">
                <a:effectLst/>
              </a:rPr>
              <a:t>burnout and intentions to quit. Organizational constraints mediated this relation and predicted burnout and intentions to quit. Using this information, volunteer organizations could benefit by focusing resources on specific components of job satisfaction or </a:t>
            </a:r>
            <a:r>
              <a:rPr lang="en-US" sz="3000" dirty="0" smtClean="0">
                <a:effectLst/>
              </a:rPr>
              <a:t>alleviating </a:t>
            </a:r>
            <a:r>
              <a:rPr lang="en-US" sz="3000" dirty="0" smtClean="0">
                <a:effectLst/>
              </a:rPr>
              <a:t>organizationally imposed </a:t>
            </a:r>
            <a:r>
              <a:rPr lang="en-US" sz="3000" dirty="0" smtClean="0">
                <a:effectLst/>
              </a:rPr>
              <a:t>constraints</a:t>
            </a:r>
            <a:r>
              <a:rPr lang="en-US" sz="3000" dirty="0" smtClean="0">
                <a:effectLst/>
              </a:rPr>
              <a:t>. These actions may, in turn, reduce burnout and intentions to quit. For example, organizations may provide adequate training and ensure enough quality equipment and supplies are available for volunteers.</a:t>
            </a:r>
          </a:p>
          <a:p>
            <a:pPr indent="457200" algn="just"/>
            <a:endParaRPr lang="en-US" sz="3000" dirty="0" smtClean="0">
              <a:effectLst/>
            </a:endParaRPr>
          </a:p>
          <a:p>
            <a:pPr algn="just"/>
            <a:r>
              <a:rPr lang="en-US" sz="3000" dirty="0" smtClean="0">
                <a:effectLst/>
              </a:rPr>
              <a:t>The measured constructs that are predicted by the latent variable of global volunteer satisfaction are satisfaction with communication, work duties, peer volunteers, paid staff, and the coordinator. Working to improve satisfaction with these areas may also decrease an organization’s level of volunteer burnout and intentions to quit.</a:t>
            </a:r>
          </a:p>
          <a:p>
            <a:pPr algn="just"/>
            <a:endParaRPr lang="en-US" sz="3000" dirty="0" smtClean="0">
              <a:effectLst/>
            </a:endParaRPr>
          </a:p>
          <a:p>
            <a:pPr marL="342900" marR="0" lvl="0" indent="-342900" algn="just">
              <a:lnSpc>
                <a:spcPct val="115000"/>
              </a:lnSpc>
              <a:spcBef>
                <a:spcPts val="0"/>
              </a:spcBef>
              <a:spcAft>
                <a:spcPts val="0"/>
              </a:spcAft>
              <a:buFont typeface="Symbol" panose="05050102010706020507" pitchFamily="18" charset="2"/>
              <a:buChar char=""/>
            </a:pPr>
            <a:r>
              <a:rPr lang="en-US" sz="3000" dirty="0" smtClean="0">
                <a:effectLst/>
                <a:latin typeface="Calibri" panose="020F0502020204030204" pitchFamily="34" charset="0"/>
                <a:ea typeface="Calibri" panose="020F0502020204030204" pitchFamily="34" charset="0"/>
                <a:cs typeface="Times New Roman" panose="02020603050405020304" pitchFamily="18" charset="0"/>
              </a:rPr>
              <a:t>Future researchers should apply the current model to more diverse work samples beyond animal shelter </a:t>
            </a:r>
            <a:r>
              <a:rPr lang="en-US" sz="3000" dirty="0" smtClean="0">
                <a:effectLst/>
                <a:latin typeface="Calibri" panose="020F0502020204030204" pitchFamily="34" charset="0"/>
                <a:ea typeface="Calibri" panose="020F0502020204030204" pitchFamily="34" charset="0"/>
                <a:cs typeface="Times New Roman" panose="02020603050405020304" pitchFamily="18" charset="0"/>
              </a:rPr>
              <a:t>volunteers.</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Symbol" panose="05050102010706020507" pitchFamily="18" charset="2"/>
              <a:buChar char=""/>
            </a:pPr>
            <a:r>
              <a:rPr lang="en-US" sz="3000" dirty="0" smtClean="0">
                <a:effectLst/>
                <a:latin typeface="Calibri" panose="020F0502020204030204" pitchFamily="34" charset="0"/>
                <a:ea typeface="Calibri" panose="020F0502020204030204" pitchFamily="34" charset="0"/>
                <a:cs typeface="Times New Roman" panose="02020603050405020304" pitchFamily="18" charset="0"/>
              </a:rPr>
              <a:t>The temporal relation between current volunteer satisfaction and longitudinal burnout is not yet established. We strongly recommend longitudinal analyses </a:t>
            </a:r>
            <a:r>
              <a:rPr lang="en-US" sz="3000" dirty="0" smtClean="0">
                <a:effectLst/>
                <a:latin typeface="Calibri" panose="020F0502020204030204" pitchFamily="34" charset="0"/>
                <a:ea typeface="Calibri" panose="020F0502020204030204" pitchFamily="34" charset="0"/>
                <a:cs typeface="Times New Roman" panose="02020603050405020304" pitchFamily="18" charset="0"/>
              </a:rPr>
              <a:t>and an assessment of actual </a:t>
            </a:r>
            <a:r>
              <a:rPr lang="en-US" sz="3000" dirty="0" smtClean="0">
                <a:effectLst/>
                <a:latin typeface="Calibri" panose="020F0502020204030204" pitchFamily="34" charset="0"/>
                <a:ea typeface="Calibri" panose="020F0502020204030204" pitchFamily="34" charset="0"/>
                <a:cs typeface="Times New Roman" panose="02020603050405020304" pitchFamily="18" charset="0"/>
              </a:rPr>
              <a:t>turnover behavior. </a:t>
            </a:r>
          </a:p>
          <a:p>
            <a:endParaRPr lang="en-US" sz="3200" dirty="0" smtClean="0"/>
          </a:p>
          <a:p>
            <a:pPr algn="ctr"/>
            <a:r>
              <a:rPr lang="en-US" sz="4000" b="1" dirty="0" smtClean="0">
                <a:solidFill>
                  <a:srgbClr val="0070C0"/>
                </a:solidFill>
                <a:cs typeface="Arial" panose="020B0604020202020204" pitchFamily="34" charset="0"/>
              </a:rPr>
              <a:t>References</a:t>
            </a:r>
          </a:p>
          <a:p>
            <a:pPr algn="ctr"/>
            <a:endParaRPr lang="en-US" sz="3000" dirty="0">
              <a:solidFill>
                <a:srgbClr val="0070C0"/>
              </a:solidFill>
              <a:cs typeface="Arial" panose="020B0604020202020204" pitchFamily="34" charset="0"/>
            </a:endParaRPr>
          </a:p>
          <a:p>
            <a:pPr algn="just"/>
            <a:r>
              <a:rPr lang="en-US" sz="3000" dirty="0" err="1" smtClean="0">
                <a:cs typeface="Arial" panose="020B0604020202020204" pitchFamily="34" charset="0"/>
              </a:rPr>
              <a:t>Hobfoll</a:t>
            </a:r>
            <a:r>
              <a:rPr lang="en-US" sz="3000" dirty="0" smtClean="0">
                <a:cs typeface="Arial" panose="020B0604020202020204" pitchFamily="34" charset="0"/>
              </a:rPr>
              <a:t>, S. E. (1989). Conservation of resources: a new approach at conceptualizing stress. American Psychologist, 44(3), 513–524.</a:t>
            </a:r>
          </a:p>
          <a:p>
            <a:pPr algn="just"/>
            <a:endParaRPr lang="en-US" sz="3000" dirty="0" smtClean="0">
              <a:cs typeface="Arial" panose="020B0604020202020204" pitchFamily="34" charset="0"/>
            </a:endParaRPr>
          </a:p>
          <a:p>
            <a:pPr algn="just"/>
            <a:r>
              <a:rPr lang="en-US" sz="3000" b="0" i="0" dirty="0" smtClean="0">
                <a:solidFill>
                  <a:srgbClr val="222222"/>
                </a:solidFill>
                <a:effectLst/>
              </a:rPr>
              <a:t>Lee, R. T., &amp; </a:t>
            </a:r>
            <a:r>
              <a:rPr lang="en-US" sz="3000" b="0" i="0" dirty="0" err="1" smtClean="0">
                <a:solidFill>
                  <a:srgbClr val="222222"/>
                </a:solidFill>
                <a:effectLst/>
              </a:rPr>
              <a:t>Ashforth</a:t>
            </a:r>
            <a:r>
              <a:rPr lang="en-US" sz="3000" b="0" i="0" dirty="0" smtClean="0">
                <a:solidFill>
                  <a:srgbClr val="222222"/>
                </a:solidFill>
                <a:effectLst/>
              </a:rPr>
              <a:t>, B. E. (1996). A meta-analytic examination of the correlates of the three dimensions of job burnout. </a:t>
            </a:r>
            <a:r>
              <a:rPr lang="en-US" sz="3000" b="0" i="1" dirty="0" smtClean="0">
                <a:solidFill>
                  <a:srgbClr val="222222"/>
                </a:solidFill>
                <a:effectLst/>
              </a:rPr>
              <a:t>Journal of applied Psychology</a:t>
            </a:r>
            <a:r>
              <a:rPr lang="en-US" sz="3000" b="0" i="0" dirty="0" smtClean="0">
                <a:solidFill>
                  <a:srgbClr val="222222"/>
                </a:solidFill>
                <a:effectLst/>
              </a:rPr>
              <a:t>, </a:t>
            </a:r>
            <a:r>
              <a:rPr lang="en-US" sz="3000" b="0" i="1" dirty="0" smtClean="0">
                <a:solidFill>
                  <a:srgbClr val="222222"/>
                </a:solidFill>
                <a:effectLst/>
              </a:rPr>
              <a:t>81</a:t>
            </a:r>
            <a:r>
              <a:rPr lang="en-US" sz="3000" b="0" i="0" dirty="0" smtClean="0">
                <a:solidFill>
                  <a:srgbClr val="222222"/>
                </a:solidFill>
                <a:effectLst/>
              </a:rPr>
              <a:t>(2), 123.</a:t>
            </a:r>
          </a:p>
          <a:p>
            <a:pPr algn="just"/>
            <a:endParaRPr lang="en-US" sz="3000" b="0" i="0" dirty="0" smtClean="0">
              <a:solidFill>
                <a:srgbClr val="222222"/>
              </a:solidFill>
              <a:effectLst/>
            </a:endParaRPr>
          </a:p>
          <a:p>
            <a:pPr algn="just"/>
            <a:r>
              <a:rPr lang="en-US" sz="3000" dirty="0"/>
              <a:t>Wright, T. A., &amp; </a:t>
            </a:r>
            <a:r>
              <a:rPr lang="en-US" sz="3000" dirty="0" err="1"/>
              <a:t>Cropanzano</a:t>
            </a:r>
            <a:r>
              <a:rPr lang="en-US" sz="3000" dirty="0"/>
              <a:t>, R. (1998). Emotional exhaustion as a predictor of job performance and voluntary turnover. </a:t>
            </a:r>
            <a:r>
              <a:rPr lang="en-US" sz="3000" i="1" dirty="0"/>
              <a:t>Journal of Applied Psychology</a:t>
            </a:r>
            <a:r>
              <a:rPr lang="en-US" sz="3000" dirty="0"/>
              <a:t>, </a:t>
            </a:r>
            <a:r>
              <a:rPr lang="en-US" sz="3000" i="1" dirty="0"/>
              <a:t>83</a:t>
            </a:r>
            <a:r>
              <a:rPr lang="en-US" sz="3000" dirty="0"/>
              <a:t>(3), 486</a:t>
            </a:r>
            <a:r>
              <a:rPr lang="en-US" sz="3000" dirty="0" smtClean="0"/>
              <a:t>.</a:t>
            </a:r>
          </a:p>
          <a:p>
            <a:pPr algn="just"/>
            <a:endParaRPr lang="en-US" sz="3200" dirty="0">
              <a:cs typeface="Arial" panose="020B0604020202020204" pitchFamily="34" charset="0"/>
            </a:endParaRPr>
          </a:p>
        </p:txBody>
      </p:sp>
      <mc:AlternateContent xmlns:mc="http://schemas.openxmlformats.org/markup-compatibility/2006">
        <mc:Choice xmlns:a14="http://schemas.microsoft.com/office/drawing/2010/main" Requires="a14">
          <p:sp>
            <p:nvSpPr>
              <p:cNvPr id="21" name="TextBox 20"/>
              <p:cNvSpPr txBox="1"/>
              <p:nvPr/>
            </p:nvSpPr>
            <p:spPr>
              <a:xfrm>
                <a:off x="14071984" y="17813690"/>
                <a:ext cx="13781880" cy="1414426"/>
              </a:xfrm>
              <a:prstGeom prst="rect">
                <a:avLst/>
              </a:prstGeom>
              <a:noFill/>
            </p:spPr>
            <p:txBody>
              <a:bodyPr wrap="square" rtlCol="0">
                <a:spAutoFit/>
              </a:bodyPr>
              <a:lstStyle/>
              <a:p>
                <a:pPr lvl="0" algn="just" defTabSz="914400" eaLnBrk="0" fontAlgn="base" hangingPunct="0">
                  <a:spcBef>
                    <a:spcPct val="0"/>
                  </a:spcBef>
                  <a:spcAft>
                    <a:spcPct val="0"/>
                  </a:spcAft>
                  <a:tabLst>
                    <a:tab pos="192088" algn="dec"/>
                  </a:tabLst>
                </a:pPr>
                <a:r>
                  <a:rPr lang="en-US" sz="2800" i="1" dirty="0">
                    <a:solidFill>
                      <a:prstClr val="black"/>
                    </a:solidFill>
                    <a:ea typeface="Calibri" panose="020F0502020204030204" pitchFamily="34" charset="0"/>
                    <a:cs typeface="Arial" panose="020B0604020202020204" pitchFamily="34" charset="0"/>
                  </a:rPr>
                  <a:t>Note.</a:t>
                </a:r>
                <a:r>
                  <a:rPr lang="en-US" sz="2800" dirty="0">
                    <a:solidFill>
                      <a:prstClr val="black"/>
                    </a:solidFill>
                    <a:ea typeface="Calibri" panose="020F0502020204030204" pitchFamily="34" charset="0"/>
                    <a:cs typeface="Arial" panose="020B0604020202020204" pitchFamily="34" charset="0"/>
                  </a:rPr>
                  <a:t> Model based on </a:t>
                </a:r>
                <a:r>
                  <a:rPr lang="en-US" sz="2800" i="1" dirty="0">
                    <a:solidFill>
                      <a:prstClr val="black"/>
                    </a:solidFill>
                    <a:ea typeface="Calibri" panose="020F0502020204030204" pitchFamily="34" charset="0"/>
                    <a:cs typeface="Arial" panose="020B0604020202020204" pitchFamily="34" charset="0"/>
                  </a:rPr>
                  <a:t>N </a:t>
                </a:r>
                <a:r>
                  <a:rPr lang="en-US" sz="2800" dirty="0">
                    <a:solidFill>
                      <a:prstClr val="black"/>
                    </a:solidFill>
                    <a:ea typeface="Calibri" panose="020F0502020204030204" pitchFamily="34" charset="0"/>
                    <a:cs typeface="Arial" panose="020B0604020202020204" pitchFamily="34" charset="0"/>
                  </a:rPr>
                  <a:t>= 230. As all error terms were significant at a </a:t>
                </a:r>
                <a:r>
                  <a:rPr lang="en-US" sz="2800" i="1" dirty="0">
                    <a:solidFill>
                      <a:prstClr val="black"/>
                    </a:solidFill>
                    <a:ea typeface="Calibri" panose="020F0502020204030204" pitchFamily="34" charset="0"/>
                    <a:cs typeface="Arial" panose="020B0604020202020204" pitchFamily="34" charset="0"/>
                  </a:rPr>
                  <a:t> p</a:t>
                </a:r>
                <a:r>
                  <a:rPr lang="en-US" sz="2800" dirty="0">
                    <a:solidFill>
                      <a:prstClr val="black"/>
                    </a:solidFill>
                    <a:ea typeface="Calibri" panose="020F0502020204030204" pitchFamily="34" charset="0"/>
                    <a:cs typeface="Arial" panose="020B0604020202020204" pitchFamily="34" charset="0"/>
                  </a:rPr>
                  <a:t> &lt; .05 level, they were omitted from table to conserve space. The default model indicates adequate fit, </a:t>
                </a:r>
                <a14:m>
                  <m:oMath xmlns:m="http://schemas.openxmlformats.org/officeDocument/2006/math">
                    <m:sSup>
                      <m:sSupPr>
                        <m:ctrlPr>
                          <a:rPr lang="en-US" sz="2400" i="1" smtClean="0">
                            <a:solidFill>
                              <a:prstClr val="black"/>
                            </a:solidFill>
                          </a:rPr>
                        </m:ctrlPr>
                      </m:sSupPr>
                      <m:e>
                        <m:r>
                          <a:rPr lang="en-US" sz="2400" i="1">
                            <a:solidFill>
                              <a:prstClr val="black"/>
                            </a:solidFill>
                          </a:rPr>
                          <m:t>𝜒</m:t>
                        </m:r>
                      </m:e>
                      <m:sup>
                        <m:r>
                          <a:rPr lang="en-US" sz="2400" i="1" smtClean="0">
                            <a:solidFill>
                              <a:prstClr val="black"/>
                            </a:solidFill>
                          </a:rPr>
                          <m:t>2</m:t>
                        </m:r>
                      </m:sup>
                    </m:sSup>
                  </m:oMath>
                </a14:m>
                <a:r>
                  <a:rPr lang="en-US" sz="2800" dirty="0" smtClean="0">
                    <a:solidFill>
                      <a:prstClr val="black"/>
                    </a:solidFill>
                    <a:ea typeface="Times New Roman" panose="02020603050405020304" pitchFamily="18" charset="0"/>
                    <a:cs typeface="Arial" panose="020B0604020202020204" pitchFamily="34" charset="0"/>
                  </a:rPr>
                  <a:t>(15</a:t>
                </a:r>
                <a:r>
                  <a:rPr lang="en-US" sz="2800" dirty="0">
                    <a:solidFill>
                      <a:prstClr val="black"/>
                    </a:solidFill>
                    <a:ea typeface="Times New Roman" panose="02020603050405020304" pitchFamily="18" charset="0"/>
                    <a:cs typeface="Arial" panose="020B0604020202020204" pitchFamily="34" charset="0"/>
                  </a:rPr>
                  <a:t>) = 1.94, CFI = .979, RMSEA = .061. </a:t>
                </a:r>
                <a:endParaRPr lang="en-US" sz="2800" dirty="0">
                  <a:solidFill>
                    <a:prstClr val="black"/>
                  </a:solidFill>
                  <a:cs typeface="Arial" panose="020B0604020202020204" pitchFamily="34" charset="0"/>
                </a:endParaRPr>
              </a:p>
            </p:txBody>
          </p:sp>
        </mc:Choice>
        <mc:Fallback>
          <p:sp>
            <p:nvSpPr>
              <p:cNvPr id="21" name="TextBox 20"/>
              <p:cNvSpPr txBox="1">
                <a:spLocks noRot="1" noChangeAspect="1" noMove="1" noResize="1" noEditPoints="1" noAdjustHandles="1" noChangeArrowheads="1" noChangeShapeType="1" noTextEdit="1"/>
              </p:cNvSpPr>
              <p:nvPr/>
            </p:nvSpPr>
            <p:spPr>
              <a:xfrm>
                <a:off x="14071984" y="17813690"/>
                <a:ext cx="13781880" cy="1414426"/>
              </a:xfrm>
              <a:prstGeom prst="rect">
                <a:avLst/>
              </a:prstGeom>
              <a:blipFill rotWithShape="1">
                <a:blip r:embed="rId4"/>
                <a:stretch>
                  <a:fillRect l="-885" t="-3879" r="-929" b="-948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14393948" y="29424219"/>
                <a:ext cx="13608040" cy="2108269"/>
              </a:xfrm>
              <a:prstGeom prst="rect">
                <a:avLst/>
              </a:prstGeom>
              <a:noFill/>
            </p:spPr>
            <p:txBody>
              <a:bodyPr wrap="square" rtlCol="0">
                <a:spAutoFit/>
              </a:bodyPr>
              <a:lstStyle/>
              <a:p>
                <a:pPr algn="just">
                  <a:lnSpc>
                    <a:spcPct val="115000"/>
                  </a:lnSpc>
                  <a:spcAft>
                    <a:spcPts val="1000"/>
                  </a:spcAft>
                </a:pPr>
                <a:r>
                  <a:rPr lang="en-US" sz="2800" i="1" dirty="0" smtClean="0">
                    <a:effectLst/>
                    <a:latin typeface="Times New Roman" panose="02020603050405020304" pitchFamily="18" charset="0"/>
                    <a:ea typeface="Calibri" panose="020F0502020204030204" pitchFamily="34" charset="0"/>
                    <a:cs typeface="Times New Roman" panose="02020603050405020304" pitchFamily="18" charset="0"/>
                  </a:rPr>
                  <a:t>Figure 1</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Model illustrating the relation between our global volunteer satisfaction latent variable, perceived organizational constraints, burnout, and volunteers’ intention to quit.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N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230. All presented parameters are significant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p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&lt; .05. The default model indicates adequate fit,</a:t>
                </a:r>
                <a14:m>
                  <m:oMath xmlns:m="http://schemas.openxmlformats.org/officeDocument/2006/math">
                    <m:sSup>
                      <m:sSupPr>
                        <m:ctrlPr>
                          <a:rPr lang="en-US" sz="3000" i="1">
                            <a:solidFill>
                              <a:prstClr val="black"/>
                            </a:solidFill>
                            <a:latin typeface="Cambria Math"/>
                          </a:rPr>
                        </m:ctrlPr>
                      </m:sSupPr>
                      <m:e>
                        <m:r>
                          <a:rPr lang="en-US" sz="3000" b="0" i="1" smtClean="0">
                            <a:solidFill>
                              <a:prstClr val="black"/>
                            </a:solidFill>
                            <a:latin typeface="Cambria Math" panose="02040503050406030204" pitchFamily="18" charset="0"/>
                          </a:rPr>
                          <m:t> </m:t>
                        </m:r>
                        <m:r>
                          <a:rPr lang="en-US" sz="3000" i="1">
                            <a:solidFill>
                              <a:prstClr val="black"/>
                            </a:solidFill>
                            <a:latin typeface="Cambria Math" panose="02040503050406030204" pitchFamily="18" charset="0"/>
                          </a:rPr>
                          <m:t>𝜒</m:t>
                        </m:r>
                      </m:e>
                      <m:sup>
                        <m:r>
                          <a:rPr lang="en-US" sz="3000" i="1">
                            <a:solidFill>
                              <a:prstClr val="black"/>
                            </a:solidFill>
                            <a:latin typeface="Cambria Math" panose="02040503050406030204" pitchFamily="18" charset="0"/>
                          </a:rPr>
                          <m:t>2</m:t>
                        </m:r>
                      </m:sup>
                    </m:sSup>
                  </m:oMath>
                </a14:m>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(15) = 1.94, CFI = .979, RMSEA = .061.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14393948" y="29424219"/>
                <a:ext cx="13608040" cy="2108269"/>
              </a:xfrm>
              <a:prstGeom prst="rect">
                <a:avLst/>
              </a:prstGeom>
              <a:blipFill rotWithShape="0">
                <a:blip r:embed="rId5"/>
                <a:stretch>
                  <a:fillRect l="-896" t="-2023" r="-896" b="-4913"/>
                </a:stretch>
              </a:blipFill>
            </p:spPr>
            <p:txBody>
              <a:bodyPr/>
              <a:lstStyle/>
              <a:p>
                <a:r>
                  <a:rPr lang="en-US">
                    <a:noFill/>
                  </a:rPr>
                  <a:t> </a:t>
                </a:r>
              </a:p>
            </p:txBody>
          </p:sp>
        </mc:Fallback>
      </mc:AlternateContent>
      <p:sp>
        <p:nvSpPr>
          <p:cNvPr id="25" name="TextBox 24"/>
          <p:cNvSpPr txBox="1"/>
          <p:nvPr/>
        </p:nvSpPr>
        <p:spPr>
          <a:xfrm>
            <a:off x="1635995" y="11073110"/>
            <a:ext cx="11829926" cy="5386090"/>
          </a:xfrm>
          <a:prstGeom prst="rect">
            <a:avLst/>
          </a:prstGeom>
          <a:noFill/>
        </p:spPr>
        <p:txBody>
          <a:bodyPr wrap="square" rtlCol="0">
            <a:spAutoFit/>
          </a:bodyPr>
          <a:lstStyle/>
          <a:p>
            <a:pPr lvl="0" algn="just"/>
            <a:endParaRPr lang="en-US" sz="3200" dirty="0">
              <a:solidFill>
                <a:prstClr val="black"/>
              </a:solidFill>
            </a:endParaRPr>
          </a:p>
          <a:p>
            <a:pPr lvl="0" algn="ctr"/>
            <a:r>
              <a:rPr lang="en-US" sz="4000" b="1" dirty="0">
                <a:solidFill>
                  <a:srgbClr val="0070C0"/>
                </a:solidFill>
              </a:rPr>
              <a:t>Method</a:t>
            </a:r>
          </a:p>
          <a:p>
            <a:pPr lvl="0" algn="just"/>
            <a:endParaRPr lang="en-US" sz="3200" dirty="0">
              <a:solidFill>
                <a:prstClr val="black"/>
              </a:solidFill>
            </a:endParaRPr>
          </a:p>
          <a:p>
            <a:pPr lvl="0" algn="just"/>
            <a:r>
              <a:rPr lang="en-US" sz="3000" b="1" u="sng" dirty="0">
                <a:solidFill>
                  <a:prstClr val="black"/>
                </a:solidFill>
              </a:rPr>
              <a:t>Sample</a:t>
            </a:r>
            <a:endParaRPr lang="en-US" sz="3000" dirty="0">
              <a:solidFill>
                <a:prstClr val="black"/>
              </a:solidFill>
            </a:endParaRPr>
          </a:p>
          <a:p>
            <a:pPr lvl="0" algn="just"/>
            <a:r>
              <a:rPr lang="en-US" sz="3000" dirty="0">
                <a:solidFill>
                  <a:prstClr val="black"/>
                </a:solidFill>
              </a:rPr>
              <a:t>Volunteers (24 males; 193 females) from two animal shelters in the Pacific Northwest were recruited for this study. They were recruited through participation in the Volunteer Program Assessment process.</a:t>
            </a:r>
          </a:p>
          <a:p>
            <a:pPr lvl="0" algn="just"/>
            <a:endParaRPr lang="en-US" sz="3000" dirty="0">
              <a:solidFill>
                <a:prstClr val="black"/>
              </a:solidFill>
            </a:endParaRPr>
          </a:p>
          <a:p>
            <a:pPr marL="457200" lvl="0" indent="-457200" algn="just">
              <a:buFont typeface="Arial" panose="020B0604020202020204" pitchFamily="34" charset="0"/>
              <a:buChar char="•"/>
            </a:pPr>
            <a:r>
              <a:rPr lang="en-US" sz="3000" dirty="0">
                <a:solidFill>
                  <a:prstClr val="black"/>
                </a:solidFill>
              </a:rPr>
              <a:t>The average age of volunteers was 43.33 years (SD = 15.82</a:t>
            </a:r>
            <a:r>
              <a:rPr lang="en-US" sz="3000" dirty="0" smtClean="0">
                <a:solidFill>
                  <a:prstClr val="black"/>
                </a:solidFill>
              </a:rPr>
              <a:t>).</a:t>
            </a:r>
            <a:endParaRPr lang="en-US" sz="3000" dirty="0">
              <a:solidFill>
                <a:prstClr val="black"/>
              </a:solidFill>
            </a:endParaRPr>
          </a:p>
          <a:p>
            <a:pPr marL="457200" lvl="0" indent="-457200" algn="just">
              <a:buFont typeface="Arial" panose="020B0604020202020204" pitchFamily="34" charset="0"/>
              <a:buChar char="•"/>
            </a:pPr>
            <a:r>
              <a:rPr lang="en-US" sz="3000" dirty="0">
                <a:solidFill>
                  <a:prstClr val="black"/>
                </a:solidFill>
              </a:rPr>
              <a:t>62.2% of volunteers indicated they had been volunteering at the shelter for 2 years or less.</a:t>
            </a:r>
          </a:p>
        </p:txBody>
      </p:sp>
      <p:pic>
        <p:nvPicPr>
          <p:cNvPr id="26" name="Picture 2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237413" y="1610515"/>
            <a:ext cx="12623897" cy="3571085"/>
          </a:xfrm>
          <a:prstGeom prst="rect">
            <a:avLst/>
          </a:prstGeom>
        </p:spPr>
      </p:pic>
      <p:sp>
        <p:nvSpPr>
          <p:cNvPr id="32" name="Round Single Corner Rectangle 31"/>
          <p:cNvSpPr/>
          <p:nvPr/>
        </p:nvSpPr>
        <p:spPr>
          <a:xfrm>
            <a:off x="29057884" y="6117619"/>
            <a:ext cx="13876613" cy="4475501"/>
          </a:xfrm>
          <a:prstGeom prst="round1Rect">
            <a:avLst/>
          </a:prstGeom>
          <a:solidFill>
            <a:schemeClr val="accent1">
              <a:lumMod val="75000"/>
              <a:alpha val="70000"/>
            </a:schemeClr>
          </a:solidFill>
          <a:ln>
            <a:solidFill>
              <a:srgbClr val="0099FF"/>
            </a:solidFill>
            <a:prstDash val="dash"/>
          </a:ln>
          <a:effectLst>
            <a:reflection blurRad="152400" stA="50000" endA="300" endPos="55500" dir="5400000" sy="-100000" algn="bl" rotWithShape="0"/>
            <a:softEdge rad="127000"/>
          </a:effectLst>
          <a:scene3d>
            <a:camera prst="isometricOffAxis2Left">
              <a:rot lat="21074613" lon="21470213" rev="21423664"/>
            </a:camera>
            <a:lightRig rig="threePt" dir="t"/>
          </a:scene3d>
          <a:sp3d extrusionH="76200">
            <a:bevelT/>
            <a:extrusionClr>
              <a:schemeClr val="bg1"/>
            </a:extrusionClr>
          </a:sp3d>
        </p:spPr>
        <p:style>
          <a:lnRef idx="2">
            <a:schemeClr val="accent2"/>
          </a:lnRef>
          <a:fillRef idx="1">
            <a:schemeClr val="lt1"/>
          </a:fillRef>
          <a:effectRef idx="0">
            <a:schemeClr val="accent2"/>
          </a:effectRef>
          <a:fontRef idx="minor">
            <a:schemeClr val="dk1"/>
          </a:fontRef>
        </p:style>
        <p:txBody>
          <a:bodyPr rtlCol="0" anchor="ctr"/>
          <a:lstStyle/>
          <a:p>
            <a:pPr algn="ctr"/>
            <a:r>
              <a:rPr lang="en-US" sz="6600" dirty="0" smtClean="0"/>
              <a:t>A Model Examining Volunteer Satisfaction, Burnout, Constraints, and Turnover Intention</a:t>
            </a:r>
            <a:endParaRPr lang="en-US" sz="6600" dirty="0"/>
          </a:p>
        </p:txBody>
      </p:sp>
      <p:sp>
        <p:nvSpPr>
          <p:cNvPr id="33" name="TextBox 32"/>
          <p:cNvSpPr txBox="1"/>
          <p:nvPr/>
        </p:nvSpPr>
        <p:spPr>
          <a:xfrm>
            <a:off x="29464188" y="11348498"/>
            <a:ext cx="12539811" cy="2554545"/>
          </a:xfrm>
          <a:prstGeom prst="rect">
            <a:avLst/>
          </a:prstGeom>
          <a:noFill/>
        </p:spPr>
        <p:txBody>
          <a:bodyPr wrap="square" rtlCol="0">
            <a:spAutoFit/>
          </a:bodyPr>
          <a:lstStyle/>
          <a:p>
            <a:pPr algn="ctr"/>
            <a:r>
              <a:rPr lang="en-US" sz="4000" dirty="0" smtClean="0">
                <a:cs typeface="Arial" panose="020B0604020202020204" pitchFamily="34" charset="0"/>
              </a:rPr>
              <a:t>Aaron Whitely, Andy Eichler, Kailey Perez, </a:t>
            </a:r>
            <a:r>
              <a:rPr lang="en-US" sz="4000" dirty="0" smtClean="0">
                <a:cs typeface="Arial" panose="020B0604020202020204" pitchFamily="34" charset="0"/>
              </a:rPr>
              <a:t>Anthony Czesak</a:t>
            </a:r>
            <a:r>
              <a:rPr lang="en-US" sz="4000" dirty="0" smtClean="0">
                <a:cs typeface="Arial" panose="020B0604020202020204" pitchFamily="34" charset="0"/>
              </a:rPr>
              <a:t>, Ashley McCarthy, Kamila </a:t>
            </a:r>
            <a:r>
              <a:rPr lang="en-US" sz="4000" dirty="0" err="1" smtClean="0">
                <a:cs typeface="Arial" panose="020B0604020202020204" pitchFamily="34" charset="0"/>
              </a:rPr>
              <a:t>Gabka</a:t>
            </a:r>
            <a:r>
              <a:rPr lang="en-US" sz="4000" dirty="0" smtClean="0">
                <a:cs typeface="Arial" panose="020B0604020202020204" pitchFamily="34" charset="0"/>
              </a:rPr>
              <a:t>, &amp; </a:t>
            </a:r>
            <a:r>
              <a:rPr lang="en-US" sz="4000" dirty="0" smtClean="0">
                <a:cs typeface="Arial" panose="020B0604020202020204" pitchFamily="34" charset="0"/>
              </a:rPr>
              <a:t>Kimberly </a:t>
            </a:r>
            <a:r>
              <a:rPr lang="en-US" sz="4000" dirty="0" smtClean="0">
                <a:cs typeface="Arial" panose="020B0604020202020204" pitchFamily="34" charset="0"/>
              </a:rPr>
              <a:t>T. Schneider</a:t>
            </a:r>
            <a:endParaRPr lang="en-US" sz="4000" dirty="0" smtClean="0">
              <a:cs typeface="Arial" panose="020B0604020202020204" pitchFamily="34" charset="0"/>
            </a:endParaRPr>
          </a:p>
          <a:p>
            <a:pPr algn="ctr"/>
            <a:endParaRPr lang="en-US" sz="4000" dirty="0">
              <a:cs typeface="Arial" panose="020B0604020202020204" pitchFamily="34" charset="0"/>
            </a:endParaRPr>
          </a:p>
          <a:p>
            <a:pPr algn="ctr"/>
            <a:r>
              <a:rPr lang="en-US" sz="4000" dirty="0" smtClean="0">
                <a:cs typeface="Arial" panose="020B0604020202020204" pitchFamily="34" charset="0"/>
              </a:rPr>
              <a:t>Illinois State University</a:t>
            </a:r>
            <a:endParaRPr lang="en-US" sz="4000" dirty="0">
              <a:cs typeface="Arial" panose="020B0604020202020204" pitchFamily="34" charset="0"/>
            </a:endParaRPr>
          </a:p>
        </p:txBody>
      </p:sp>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681479" y="20028309"/>
            <a:ext cx="15001280" cy="9264247"/>
          </a:xfrm>
          <a:prstGeom prst="rect">
            <a:avLst/>
          </a:prstGeom>
          <a:noFill/>
          <a:ln>
            <a:noFill/>
          </a:ln>
        </p:spPr>
      </p:pic>
      <p:sp>
        <p:nvSpPr>
          <p:cNvPr id="3" name="Rectangle 2"/>
          <p:cNvSpPr/>
          <p:nvPr/>
        </p:nvSpPr>
        <p:spPr>
          <a:xfrm>
            <a:off x="15238060" y="28906839"/>
            <a:ext cx="365734" cy="5173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2830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95c273cc-9201-4c1e-8c9f-fe8c80cbe9de">XY5HK7YVDQWF-700-14</_dlc_DocId>
    <_dlc_DocIdUrl xmlns="95c273cc-9201-4c1e-8c9f-fe8c80cbe9de">
      <Url>https://faculty.sharepoint.illinoisstate.edu/ktschne/_layouts/DocIdRedir.aspx?ID=XY5HK7YVDQWF-700-14</Url>
      <Description>XY5HK7YVDQWF-700-14</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0DB67F240759734BB0DD0858430D3AB3" ma:contentTypeVersion="1" ma:contentTypeDescription="Create a new document." ma:contentTypeScope="" ma:versionID="35fc059af3cd493189da9500e5836db5">
  <xsd:schema xmlns:xsd="http://www.w3.org/2001/XMLSchema" xmlns:xs="http://www.w3.org/2001/XMLSchema" xmlns:p="http://schemas.microsoft.com/office/2006/metadata/properties" xmlns:ns1="http://schemas.microsoft.com/sharepoint/v3" xmlns:ns2="95c273cc-9201-4c1e-8c9f-fe8c80cbe9de" targetNamespace="http://schemas.microsoft.com/office/2006/metadata/properties" ma:root="true" ma:fieldsID="3d5a32756865940de2755d150ba87df5" ns1:_="" ns2:_="">
    <xsd:import namespace="http://schemas.microsoft.com/sharepoint/v3"/>
    <xsd:import namespace="95c273cc-9201-4c1e-8c9f-fe8c80cbe9de"/>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5c273cc-9201-4c1e-8c9f-fe8c80cbe9de"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159193-5B49-4593-9155-929A01CF8D5C}"/>
</file>

<file path=customXml/itemProps2.xml><?xml version="1.0" encoding="utf-8"?>
<ds:datastoreItem xmlns:ds="http://schemas.openxmlformats.org/officeDocument/2006/customXml" ds:itemID="{6579EA92-2BD0-4DD6-A54E-1619E9EC3A48}"/>
</file>

<file path=customXml/itemProps3.xml><?xml version="1.0" encoding="utf-8"?>
<ds:datastoreItem xmlns:ds="http://schemas.openxmlformats.org/officeDocument/2006/customXml" ds:itemID="{CE18A9BF-0067-4374-BA01-0B669F83C67B}"/>
</file>

<file path=customXml/itemProps4.xml><?xml version="1.0" encoding="utf-8"?>
<ds:datastoreItem xmlns:ds="http://schemas.openxmlformats.org/officeDocument/2006/customXml" ds:itemID="{C98855D3-122F-49EF-96CF-4F541883D026}"/>
</file>

<file path=docProps/app.xml><?xml version="1.0" encoding="utf-8"?>
<Properties xmlns="http://schemas.openxmlformats.org/officeDocument/2006/extended-properties" xmlns:vt="http://schemas.openxmlformats.org/officeDocument/2006/docPropsVTypes">
  <Template/>
  <TotalTime>2089</TotalTime>
  <Words>1007</Words>
  <Application>Microsoft Office PowerPoint</Application>
  <PresentationFormat>Custom</PresentationFormat>
  <Paragraphs>128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McCarthy</dc:creator>
  <cp:lastModifiedBy>Schneider, Kimberly</cp:lastModifiedBy>
  <cp:revision>35</cp:revision>
  <dcterms:created xsi:type="dcterms:W3CDTF">2014-04-01T19:31:13Z</dcterms:created>
  <dcterms:modified xsi:type="dcterms:W3CDTF">2014-04-04T15:26:17Z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0x0101000DB67F240759734BB0DD0858430D3AB3</vt:lpwstr>
  </property>
  <property fmtid="{D5CDD505-2E9C-101B-9397-08002B2CF9AE}" pid="3" name="_dlc_DocIdItemGuid">
    <vt:lpwstr>d2267df9-03f3-4f29-bf16-7dff1b063072</vt:lpwstr>
  </property>
</Properties>
</file>