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1pPr>
    <a:lvl2pPr marL="2193925" indent="-1736725"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2pPr>
    <a:lvl3pPr marL="4387850" indent="-3473450"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3pPr>
    <a:lvl4pPr marL="6583363" indent="-5211763"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4pPr>
    <a:lvl5pPr marL="8777288" indent="-6948488"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5pPr>
    <a:lvl6pPr marL="2286000" algn="l" defTabSz="914400" rtl="0" eaLnBrk="1" latinLnBrk="0" hangingPunct="1">
      <a:defRPr sz="8600" kern="1200">
        <a:solidFill>
          <a:schemeClr val="tx1"/>
        </a:solidFill>
        <a:latin typeface="Arial" pitchFamily="34" charset="0"/>
        <a:ea typeface="ＭＳ Ｐゴシック" pitchFamily="-107" charset="-128"/>
        <a:cs typeface="+mn-cs"/>
      </a:defRPr>
    </a:lvl6pPr>
    <a:lvl7pPr marL="2743200" algn="l" defTabSz="914400" rtl="0" eaLnBrk="1" latinLnBrk="0" hangingPunct="1">
      <a:defRPr sz="8600" kern="1200">
        <a:solidFill>
          <a:schemeClr val="tx1"/>
        </a:solidFill>
        <a:latin typeface="Arial" pitchFamily="34" charset="0"/>
        <a:ea typeface="ＭＳ Ｐゴシック" pitchFamily="-107" charset="-128"/>
        <a:cs typeface="+mn-cs"/>
      </a:defRPr>
    </a:lvl7pPr>
    <a:lvl8pPr marL="3200400" algn="l" defTabSz="914400" rtl="0" eaLnBrk="1" latinLnBrk="0" hangingPunct="1">
      <a:defRPr sz="8600" kern="1200">
        <a:solidFill>
          <a:schemeClr val="tx1"/>
        </a:solidFill>
        <a:latin typeface="Arial" pitchFamily="34" charset="0"/>
        <a:ea typeface="ＭＳ Ｐゴシック" pitchFamily="-107" charset="-128"/>
        <a:cs typeface="+mn-cs"/>
      </a:defRPr>
    </a:lvl8pPr>
    <a:lvl9pPr marL="3657600" algn="l" defTabSz="914400" rtl="0" eaLnBrk="1" latinLnBrk="0" hangingPunct="1">
      <a:defRPr sz="8600" kern="1200">
        <a:solidFill>
          <a:schemeClr val="tx1"/>
        </a:solidFill>
        <a:latin typeface="Arial" pitchFamily="34"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2416"/>
    <a:srgbClr val="9E1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8" d="100"/>
          <a:sy n="28" d="100"/>
        </p:scale>
        <p:origin x="-300" y="115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142D95-C61A-4DA7-B771-749EF6518439}" type="datetime1">
              <a:rPr lang="en-US"/>
              <a:pPr/>
              <a:t>4/3/2014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1F41DA9-64C5-4E38-ACE2-B2051FDE3D9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66D087-7295-4654-BE44-0A5606426582}" type="datetime1">
              <a:rPr lang="en-US"/>
              <a:pPr/>
              <a:t>4/3/2014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B04B60C-BFB8-4BA1-996F-5AEFDD39F48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E3C75F-D228-478A-A568-3CA1B3900F34}" type="datetime1">
              <a:rPr lang="en-US"/>
              <a:pPr/>
              <a:t>4/3/2014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7B3E1D4-6316-49A2-89D1-CFDF97D0A39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BF69F6-C161-411E-BD4E-0F6CC3062D17}" type="datetime1">
              <a:rPr lang="en-US"/>
              <a:pPr/>
              <a:t>4/3/2014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2815E6F-61E2-4BAF-9656-7AFA044ABBE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15EDC49-0464-4EB6-9CE3-C09EDC4FCCA7}" type="datetime1">
              <a:rPr lang="en-US"/>
              <a:pPr/>
              <a:t>4/3/2014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9E3492A-AE78-4D90-8806-83837AAC8A1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A97EFF6-24B8-4F8F-9F49-75C8F49C0EE7}" type="datetime1">
              <a:rPr lang="en-US"/>
              <a:pPr/>
              <a:t>4/3/2014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DAD4BDB-F56B-4FC3-B647-A6E90284428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F36FA32-929D-44C0-81B9-5A65CABDAB11}" type="datetime1">
              <a:rPr lang="en-US"/>
              <a:pPr/>
              <a:t>4/3/2014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3DB151D6-A159-4EB4-9E19-9C0A5057B7E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5CA745D-717C-44F1-AA5A-62C08CB7ED7F}" type="datetime1">
              <a:rPr lang="en-US"/>
              <a:pPr/>
              <a:t>4/3/2014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3BB4A66-3FF1-4C95-97CE-ABEB4E57656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1D051B9-89EC-4316-B052-608DE42114CB}" type="datetime1">
              <a:rPr lang="en-US"/>
              <a:pPr/>
              <a:t>4/3/2014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40E771E-D242-456C-B4AF-81D4CBBF98F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C4B10F7-4D01-4D8F-B76C-7B47339AED8A}" type="datetime1">
              <a:rPr lang="en-US"/>
              <a:pPr/>
              <a:t>4/3/2014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0A41014-2509-47E6-B01E-FFDDB2B1893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42BE47-6B4C-40E1-88DA-90483823B469}" type="datetime1">
              <a:rPr lang="en-US"/>
              <a:pPr/>
              <a:t>4/3/2014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5D12A8C-167F-4B07-8F9F-62A9256116A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pitchFamily="34" charset="0"/>
              </a:defRPr>
            </a:lvl1pPr>
          </a:lstStyle>
          <a:p>
            <a:fld id="{95DE1CEA-6A5F-4E18-85D0-612210F4798D}" type="datetime1">
              <a:rPr lang="en-US"/>
              <a:pPr/>
              <a:t>4/3/2014</a:t>
            </a:fld>
            <a:endParaRPr lang="en-US" dirty="0"/>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pitchFamily="34" charset="0"/>
              </a:defRPr>
            </a:lvl1pPr>
          </a:lstStyle>
          <a:p>
            <a:fld id="{2DB33545-A304-474E-B04A-20C32E92405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ＭＳ Ｐゴシック" pitchFamily="-107" charset="-128"/>
          <a:cs typeface="ＭＳ Ｐゴシック" pitchFamily="-107" charset="-128"/>
        </a:defRPr>
      </a:lvl1pPr>
      <a:lvl2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2pPr>
      <a:lvl3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3pPr>
      <a:lvl4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4pPr>
      <a:lvl5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5pPr>
      <a:lvl6pPr marL="457200" algn="ctr" defTabSz="4387850" rtl="0" fontAlgn="base">
        <a:spcBef>
          <a:spcPct val="0"/>
        </a:spcBef>
        <a:spcAft>
          <a:spcPct val="0"/>
        </a:spcAft>
        <a:defRPr sz="21100">
          <a:solidFill>
            <a:schemeClr val="tx1"/>
          </a:solidFill>
          <a:latin typeface="Calibri" pitchFamily="-107" charset="0"/>
        </a:defRPr>
      </a:lvl6pPr>
      <a:lvl7pPr marL="914400" algn="ctr" defTabSz="4387850" rtl="0" fontAlgn="base">
        <a:spcBef>
          <a:spcPct val="0"/>
        </a:spcBef>
        <a:spcAft>
          <a:spcPct val="0"/>
        </a:spcAft>
        <a:defRPr sz="21100">
          <a:solidFill>
            <a:schemeClr val="tx1"/>
          </a:solidFill>
          <a:latin typeface="Calibri" pitchFamily="-107" charset="0"/>
        </a:defRPr>
      </a:lvl7pPr>
      <a:lvl8pPr marL="1371600" algn="ctr" defTabSz="4387850" rtl="0" fontAlgn="base">
        <a:spcBef>
          <a:spcPct val="0"/>
        </a:spcBef>
        <a:spcAft>
          <a:spcPct val="0"/>
        </a:spcAft>
        <a:defRPr sz="21100">
          <a:solidFill>
            <a:schemeClr val="tx1"/>
          </a:solidFill>
          <a:latin typeface="Calibri" pitchFamily="-107" charset="0"/>
        </a:defRPr>
      </a:lvl8pPr>
      <a:lvl9pPr marL="1828800" algn="ctr" defTabSz="4387850" rtl="0" fontAlgn="base">
        <a:spcBef>
          <a:spcPct val="0"/>
        </a:spcBef>
        <a:spcAft>
          <a:spcPct val="0"/>
        </a:spcAft>
        <a:defRPr sz="21100">
          <a:solidFill>
            <a:schemeClr val="tx1"/>
          </a:solidFill>
          <a:latin typeface="Calibri" pitchFamily="-107" charset="0"/>
        </a:defRPr>
      </a:lvl9pPr>
    </p:titleStyle>
    <p:bodyStyle>
      <a:lvl1pPr marL="1644650" indent="-1644650" algn="l" defTabSz="4387850" rtl="0" eaLnBrk="0" fontAlgn="base" hangingPunct="0">
        <a:spcBef>
          <a:spcPct val="20000"/>
        </a:spcBef>
        <a:spcAft>
          <a:spcPct val="0"/>
        </a:spcAft>
        <a:buFont typeface="Arial" pitchFamily="34" charset="0"/>
        <a:buChar char="•"/>
        <a:defRPr sz="15400" kern="1200">
          <a:solidFill>
            <a:schemeClr val="tx1"/>
          </a:solidFill>
          <a:latin typeface="+mn-lt"/>
          <a:ea typeface="ＭＳ Ｐゴシック" pitchFamily="-107" charset="-128"/>
          <a:cs typeface="ＭＳ Ｐゴシック" pitchFamily="-107" charset="-128"/>
        </a:defRPr>
      </a:lvl1pPr>
      <a:lvl2pPr marL="3565525" indent="-1371600" algn="l" defTabSz="4387850" rtl="0" eaLnBrk="0" fontAlgn="base" hangingPunct="0">
        <a:spcBef>
          <a:spcPct val="20000"/>
        </a:spcBef>
        <a:spcAft>
          <a:spcPct val="0"/>
        </a:spcAft>
        <a:buFont typeface="Arial" pitchFamily="34" charset="0"/>
        <a:buChar char="–"/>
        <a:defRPr sz="13400" kern="1200">
          <a:solidFill>
            <a:schemeClr val="tx1"/>
          </a:solidFill>
          <a:latin typeface="+mn-lt"/>
          <a:ea typeface="ＭＳ Ｐゴシック" pitchFamily="-107" charset="-128"/>
          <a:cs typeface="+mn-cs"/>
        </a:defRPr>
      </a:lvl2pPr>
      <a:lvl3pPr marL="5486400" indent="-1096963" algn="l" defTabSz="4387850" rtl="0" eaLnBrk="0" fontAlgn="base" hangingPunct="0">
        <a:spcBef>
          <a:spcPct val="20000"/>
        </a:spcBef>
        <a:spcAft>
          <a:spcPct val="0"/>
        </a:spcAft>
        <a:buFont typeface="Arial" pitchFamily="34" charset="0"/>
        <a:buChar char="•"/>
        <a:defRPr sz="11500" kern="1200">
          <a:solidFill>
            <a:schemeClr val="tx1"/>
          </a:solidFill>
          <a:latin typeface="+mn-lt"/>
          <a:ea typeface="ＭＳ Ｐゴシック" pitchFamily="-107" charset="-128"/>
          <a:cs typeface="+mn-cs"/>
        </a:defRPr>
      </a:lvl3pPr>
      <a:lvl4pPr marL="7680325"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4pPr>
      <a:lvl5pPr marL="9874250"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file:///\\localhost\Users\Aaron\Dropbox\SIOP%20Paper\Macintosh%20HD:Users:Aaron:Dropbox:SIOP%20Paper:Work%20Group%20Affect_Schneideretal_913v2.doc!OLE_LINK1"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Box 6"/>
          <p:cNvSpPr txBox="1">
            <a:spLocks noChangeArrowheads="1"/>
          </p:cNvSpPr>
          <p:nvPr/>
        </p:nvSpPr>
        <p:spPr bwMode="auto">
          <a:xfrm>
            <a:off x="15544800" y="3200400"/>
            <a:ext cx="11963400" cy="1200150"/>
          </a:xfrm>
          <a:prstGeom prst="rect">
            <a:avLst/>
          </a:prstGeom>
          <a:noFill/>
          <a:ln w="9525">
            <a:noFill/>
            <a:miter lim="800000"/>
            <a:headEnd/>
            <a:tailEnd/>
          </a:ln>
        </p:spPr>
        <p:txBody>
          <a:bodyPr>
            <a:spAutoFit/>
          </a:bodyPr>
          <a:lstStyle/>
          <a:p>
            <a:pPr algn="ctr"/>
            <a:r>
              <a:rPr lang="en-US" sz="3600" b="1" dirty="0">
                <a:solidFill>
                  <a:schemeClr val="bg1"/>
                </a:solidFill>
                <a:latin typeface="Calibri" pitchFamily="34" charset="0"/>
              </a:rPr>
              <a:t>Nicholas Strong</a:t>
            </a:r>
          </a:p>
          <a:p>
            <a:pPr algn="ctr"/>
            <a:r>
              <a:rPr lang="en-US" sz="3600" b="1" dirty="0">
                <a:solidFill>
                  <a:schemeClr val="bg1"/>
                </a:solidFill>
                <a:latin typeface="Calibri" pitchFamily="34" charset="0"/>
              </a:rPr>
              <a:t>Illinois State University</a:t>
            </a:r>
          </a:p>
        </p:txBody>
      </p:sp>
      <p:pic>
        <p:nvPicPr>
          <p:cNvPr id="13317" name="Picture 7" descr="isu.JPG"/>
          <p:cNvPicPr>
            <a:picLocks noChangeAspect="1"/>
          </p:cNvPicPr>
          <p:nvPr/>
        </p:nvPicPr>
        <p:blipFill>
          <a:blip r:embed="rId3" cstate="print"/>
          <a:srcRect/>
          <a:stretch>
            <a:fillRect/>
          </a:stretch>
        </p:blipFill>
        <p:spPr bwMode="auto">
          <a:xfrm>
            <a:off x="0" y="0"/>
            <a:ext cx="5943600" cy="4495800"/>
          </a:xfrm>
          <a:prstGeom prst="rect">
            <a:avLst/>
          </a:prstGeom>
          <a:noFill/>
          <a:ln w="9525">
            <a:noFill/>
            <a:miter lim="800000"/>
            <a:headEnd/>
            <a:tailEnd/>
          </a:ln>
        </p:spPr>
      </p:pic>
      <p:pic>
        <p:nvPicPr>
          <p:cNvPr id="13318" name="Picture 359"/>
          <p:cNvPicPr>
            <a:picLocks noChangeAspect="1" noChangeArrowheads="1"/>
          </p:cNvPicPr>
          <p:nvPr/>
        </p:nvPicPr>
        <p:blipFill>
          <a:blip r:embed="rId4" cstate="print"/>
          <a:srcRect l="6000" t="4616" r="3999" b="3076"/>
          <a:stretch>
            <a:fillRect/>
          </a:stretch>
        </p:blipFill>
        <p:spPr bwMode="auto">
          <a:xfrm>
            <a:off x="37871400" y="0"/>
            <a:ext cx="4876800" cy="4343400"/>
          </a:xfrm>
          <a:prstGeom prst="rect">
            <a:avLst/>
          </a:prstGeom>
          <a:noFill/>
          <a:ln w="9525">
            <a:noFill/>
            <a:miter lim="800000"/>
            <a:headEnd/>
            <a:tailEnd/>
          </a:ln>
        </p:spPr>
      </p:pic>
      <p:sp>
        <p:nvSpPr>
          <p:cNvPr id="13319" name="TextBox 10"/>
          <p:cNvSpPr txBox="1">
            <a:spLocks noChangeArrowheads="1"/>
          </p:cNvSpPr>
          <p:nvPr/>
        </p:nvSpPr>
        <p:spPr bwMode="auto">
          <a:xfrm>
            <a:off x="24841200" y="15621000"/>
            <a:ext cx="184150" cy="1416050"/>
          </a:xfrm>
          <a:prstGeom prst="rect">
            <a:avLst/>
          </a:prstGeom>
          <a:noFill/>
          <a:ln w="9525">
            <a:noFill/>
            <a:miter lim="800000"/>
            <a:headEnd/>
            <a:tailEnd/>
          </a:ln>
        </p:spPr>
        <p:txBody>
          <a:bodyPr wrap="none">
            <a:spAutoFit/>
          </a:bodyPr>
          <a:lstStyle/>
          <a:p>
            <a:endParaRPr lang="en-US" dirty="0">
              <a:latin typeface="Calibri" pitchFamily="34" charset="0"/>
            </a:endParaRPr>
          </a:p>
        </p:txBody>
      </p:sp>
      <p:sp>
        <p:nvSpPr>
          <p:cNvPr id="13" name="TextBox 12"/>
          <p:cNvSpPr txBox="1">
            <a:spLocks noChangeArrowheads="1"/>
          </p:cNvSpPr>
          <p:nvPr/>
        </p:nvSpPr>
        <p:spPr bwMode="auto">
          <a:xfrm>
            <a:off x="1143000" y="5486400"/>
            <a:ext cx="9448800" cy="22806243"/>
          </a:xfrm>
          <a:prstGeom prst="rect">
            <a:avLst/>
          </a:prstGeom>
          <a:noFill/>
          <a:ln w="25400">
            <a:noFill/>
            <a:miter lim="800000"/>
            <a:headEnd/>
            <a:tailEnd/>
          </a:ln>
        </p:spPr>
        <p:txBody>
          <a:bodyPr wrap="square">
            <a:spAutoFit/>
          </a:bodyPr>
          <a:lstStyle/>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Background</a:t>
            </a:r>
            <a:endParaRPr lang="en-US" sz="4400" b="1" dirty="0">
              <a:solidFill>
                <a:srgbClr val="000000"/>
              </a:solidFill>
              <a:effectLst>
                <a:outerShdw blurRad="38100" dist="38100" dir="2700000" algn="tl">
                  <a:srgbClr val="C0C0C0"/>
                </a:outerShdw>
              </a:effectLst>
              <a:latin typeface="+mj-lt"/>
              <a:cs typeface="Times New Roman" pitchFamily="18" charset="0"/>
            </a:endParaRPr>
          </a:p>
          <a:p>
            <a:endParaRPr lang="en-US" sz="3200" dirty="0">
              <a:solidFill>
                <a:srgbClr val="000000"/>
              </a:solidFill>
              <a:effectLst>
                <a:outerShdw blurRad="38100" dist="38100" dir="2700000" algn="tl">
                  <a:srgbClr val="C0C0C0"/>
                </a:outerShdw>
              </a:effectLst>
              <a:latin typeface="Times Roman" charset="0"/>
              <a:cs typeface="Times New Roman" pitchFamily="18" charset="0"/>
            </a:endParaRPr>
          </a:p>
          <a:p>
            <a:pPr algn="just"/>
            <a:r>
              <a:rPr lang="en-US" sz="3200" dirty="0" smtClean="0"/>
              <a:t>Many organizations use teams and groups within their structures. Research has shown that work groups can exhibit positive or negative homogenous affective tones (George, 1990).</a:t>
            </a:r>
            <a:r>
              <a:rPr lang="en-US" sz="3200" dirty="0"/>
              <a:t> </a:t>
            </a:r>
            <a:r>
              <a:rPr lang="en-US" sz="3200" dirty="0" smtClean="0"/>
              <a:t>This affective tone has been linked to outcomes such as absence rates, task interdependence, and membership stability (</a:t>
            </a:r>
            <a:r>
              <a:rPr lang="en-US" sz="3200" dirty="0" err="1" smtClean="0"/>
              <a:t>Bartel</a:t>
            </a:r>
            <a:r>
              <a:rPr lang="en-US" sz="3200" dirty="0" smtClean="0"/>
              <a:t> &amp; </a:t>
            </a:r>
            <a:r>
              <a:rPr lang="en-US" sz="3200" dirty="0" err="1" smtClean="0"/>
              <a:t>Saavedra</a:t>
            </a:r>
            <a:r>
              <a:rPr lang="en-US" sz="3200" dirty="0" smtClean="0"/>
              <a:t>, 2000).</a:t>
            </a:r>
          </a:p>
          <a:p>
            <a:pPr algn="just"/>
            <a:endParaRPr lang="en-US" sz="3200" dirty="0"/>
          </a:p>
          <a:p>
            <a:pPr algn="just"/>
            <a:r>
              <a:rPr lang="en-US" sz="3200" dirty="0" smtClean="0"/>
              <a:t>Group affect may serve as an ambient stimuli that group members are exposed to on a daily basis; one which is rarely noticed or explicitly discussed, but serves as a background to group functioning.</a:t>
            </a:r>
          </a:p>
          <a:p>
            <a:pPr algn="just"/>
            <a:endParaRPr lang="en-US" sz="3200" dirty="0"/>
          </a:p>
          <a:p>
            <a:pPr algn="just"/>
            <a:r>
              <a:rPr lang="en-US" sz="3200" dirty="0" smtClean="0"/>
              <a:t>This </a:t>
            </a:r>
            <a:r>
              <a:rPr lang="en-US" sz="3200" dirty="0"/>
              <a:t>study attempted </a:t>
            </a:r>
            <a:r>
              <a:rPr lang="en-US" sz="3200" dirty="0" smtClean="0"/>
              <a:t>to examine whether ambient affect is predictive of different job attitudes and behaviors. </a:t>
            </a:r>
          </a:p>
          <a:p>
            <a:endParaRPr lang="en-US" sz="2800" dirty="0"/>
          </a:p>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Hypotheses</a:t>
            </a:r>
            <a:endParaRPr lang="en-US" sz="2800" dirty="0"/>
          </a:p>
          <a:p>
            <a:endParaRPr lang="en-US" sz="2800" dirty="0">
              <a:solidFill>
                <a:srgbClr val="000000"/>
              </a:solidFill>
              <a:latin typeface="Arial"/>
              <a:cs typeface="Arial"/>
            </a:endParaRPr>
          </a:p>
          <a:p>
            <a:r>
              <a:rPr lang="en-US" sz="3200" dirty="0" smtClean="0">
                <a:latin typeface="Arial"/>
                <a:cs typeface="Arial"/>
              </a:rPr>
              <a:t>We examined general ambient affect, ambient on-the-job affect, satisfaction, job stress, burnout, and withdrawal thoughts and behavior. </a:t>
            </a:r>
          </a:p>
          <a:p>
            <a:endParaRPr lang="en-US" sz="3200" dirty="0" smtClean="0">
              <a:latin typeface="Arial"/>
              <a:cs typeface="Arial"/>
            </a:endParaRPr>
          </a:p>
          <a:p>
            <a:r>
              <a:rPr lang="en-US" sz="3200" dirty="0" smtClean="0">
                <a:latin typeface="Arial"/>
                <a:cs typeface="Arial"/>
              </a:rPr>
              <a:t>It </a:t>
            </a:r>
            <a:r>
              <a:rPr lang="en-US" sz="3200" dirty="0">
                <a:latin typeface="Arial"/>
                <a:cs typeface="Arial"/>
              </a:rPr>
              <a:t>was hypothesized that </a:t>
            </a:r>
            <a:r>
              <a:rPr lang="en-US" sz="3200" b="1" dirty="0" smtClean="0">
                <a:latin typeface="Arial"/>
                <a:cs typeface="Arial"/>
              </a:rPr>
              <a:t>stable ambient affect scores would exist </a:t>
            </a:r>
            <a:r>
              <a:rPr lang="en-US" sz="3200" dirty="0" smtClean="0">
                <a:latin typeface="Arial"/>
                <a:cs typeface="Arial"/>
              </a:rPr>
              <a:t>and </a:t>
            </a:r>
            <a:r>
              <a:rPr lang="en-US" sz="3200" b="1" dirty="0" smtClean="0">
                <a:latin typeface="Arial"/>
                <a:cs typeface="Arial"/>
              </a:rPr>
              <a:t>predic</a:t>
            </a:r>
            <a:r>
              <a:rPr lang="en-US" sz="3200" dirty="0" smtClean="0">
                <a:latin typeface="Arial"/>
                <a:cs typeface="Arial"/>
              </a:rPr>
              <a:t>t:</a:t>
            </a:r>
          </a:p>
          <a:p>
            <a:endParaRPr lang="en-US" sz="3200" dirty="0">
              <a:latin typeface="Arial"/>
              <a:cs typeface="Arial"/>
            </a:endParaRPr>
          </a:p>
          <a:p>
            <a:r>
              <a:rPr lang="en-US" sz="3200" dirty="0" smtClean="0">
                <a:latin typeface="Arial"/>
                <a:cs typeface="Arial"/>
              </a:rPr>
              <a:t>-</a:t>
            </a:r>
            <a:r>
              <a:rPr lang="en-US" sz="3200" b="1" dirty="0" smtClean="0">
                <a:latin typeface="Arial"/>
                <a:cs typeface="Arial"/>
              </a:rPr>
              <a:t>Satisfaction with coworkers</a:t>
            </a:r>
          </a:p>
          <a:p>
            <a:endParaRPr lang="en-US" sz="3200" b="1" dirty="0">
              <a:latin typeface="Arial"/>
              <a:cs typeface="Arial"/>
            </a:endParaRPr>
          </a:p>
          <a:p>
            <a:r>
              <a:rPr lang="en-US" sz="3200" b="1" dirty="0" smtClean="0">
                <a:latin typeface="Arial"/>
                <a:cs typeface="Arial"/>
              </a:rPr>
              <a:t>-Satisfaction with pay</a:t>
            </a:r>
          </a:p>
          <a:p>
            <a:endParaRPr lang="en-US" sz="3200" b="1" dirty="0" smtClean="0">
              <a:latin typeface="Arial"/>
              <a:cs typeface="Arial"/>
            </a:endParaRPr>
          </a:p>
          <a:p>
            <a:r>
              <a:rPr lang="en-US" sz="3200" b="1" dirty="0" smtClean="0">
                <a:latin typeface="Arial"/>
                <a:cs typeface="Arial"/>
              </a:rPr>
              <a:t>-Satisfaction with supervision</a:t>
            </a:r>
          </a:p>
          <a:p>
            <a:endParaRPr lang="en-US" sz="3200" b="1" dirty="0">
              <a:latin typeface="Arial"/>
              <a:cs typeface="Arial"/>
            </a:endParaRPr>
          </a:p>
          <a:p>
            <a:r>
              <a:rPr lang="en-US" sz="3200" b="1" dirty="0" smtClean="0">
                <a:latin typeface="Arial"/>
                <a:cs typeface="Arial"/>
              </a:rPr>
              <a:t>-Burnout</a:t>
            </a:r>
          </a:p>
          <a:p>
            <a:endParaRPr lang="en-US" sz="3200" b="1" dirty="0">
              <a:latin typeface="Arial"/>
              <a:cs typeface="Arial"/>
            </a:endParaRPr>
          </a:p>
          <a:p>
            <a:r>
              <a:rPr lang="en-US" sz="3200" b="1" dirty="0" smtClean="0">
                <a:latin typeface="Arial"/>
                <a:cs typeface="Arial"/>
              </a:rPr>
              <a:t>-Job stress</a:t>
            </a:r>
          </a:p>
          <a:p>
            <a:endParaRPr lang="en-US" sz="3200" b="1" dirty="0">
              <a:latin typeface="Arial"/>
              <a:cs typeface="Arial"/>
            </a:endParaRPr>
          </a:p>
          <a:p>
            <a:r>
              <a:rPr lang="en-US" sz="3200" b="1" dirty="0" smtClean="0">
                <a:latin typeface="Arial"/>
                <a:cs typeface="Arial"/>
              </a:rPr>
              <a:t>-Withdrawal thoughts and behaviors</a:t>
            </a:r>
            <a:endParaRPr lang="en-US" sz="3200" b="1" dirty="0">
              <a:latin typeface="Arial"/>
              <a:cs typeface="Arial"/>
            </a:endParaRPr>
          </a:p>
          <a:p>
            <a:r>
              <a:rPr lang="en-US" sz="2800" dirty="0"/>
              <a:t>	</a:t>
            </a:r>
            <a:endParaRPr lang="en-US" sz="2800" dirty="0" smtClean="0"/>
          </a:p>
          <a:p>
            <a:r>
              <a:rPr lang="en-US" sz="3200" dirty="0" smtClean="0">
                <a:latin typeface="Arial"/>
                <a:cs typeface="Arial"/>
              </a:rPr>
              <a:t>We also hypothesized that employee </a:t>
            </a:r>
            <a:r>
              <a:rPr lang="en-US" sz="3200" dirty="0" smtClean="0">
                <a:latin typeface="Arial"/>
                <a:cs typeface="Arial"/>
              </a:rPr>
              <a:t>tenure </a:t>
            </a:r>
            <a:r>
              <a:rPr lang="en-US" sz="3200" dirty="0" smtClean="0">
                <a:latin typeface="Arial"/>
                <a:cs typeface="Arial"/>
              </a:rPr>
              <a:t>would act as </a:t>
            </a:r>
            <a:r>
              <a:rPr lang="en-US" sz="3200" dirty="0" smtClean="0">
                <a:latin typeface="Arial"/>
                <a:cs typeface="Arial"/>
              </a:rPr>
              <a:t>a moderator of the </a:t>
            </a:r>
            <a:r>
              <a:rPr lang="en-US" sz="3200" dirty="0" smtClean="0">
                <a:latin typeface="Arial"/>
                <a:cs typeface="Arial"/>
              </a:rPr>
              <a:t>relationships, with hypothesized relationships being stronger for longer-tenured work groups.</a:t>
            </a:r>
            <a:endParaRPr lang="en-US" sz="3200" dirty="0">
              <a:latin typeface="Arial"/>
              <a:cs typeface="Arial"/>
            </a:endParaRPr>
          </a:p>
          <a:p>
            <a:pPr>
              <a:buFontTx/>
              <a:buChar char="•"/>
            </a:pPr>
            <a:endParaRPr lang="en-US" sz="2800" dirty="0">
              <a:solidFill>
                <a:srgbClr val="000000"/>
              </a:solidFill>
              <a:latin typeface="Times Roman" charset="0"/>
              <a:cs typeface="Times New Roman" pitchFamily="18" charset="0"/>
            </a:endParaRPr>
          </a:p>
          <a:p>
            <a:endParaRPr lang="en-US" sz="2800" dirty="0">
              <a:solidFill>
                <a:srgbClr val="000000"/>
              </a:solidFill>
              <a:latin typeface="Times Roman" charset="0"/>
              <a:cs typeface="Times New Roman" pitchFamily="18" charset="0"/>
            </a:endParaRPr>
          </a:p>
        </p:txBody>
      </p:sp>
      <p:sp>
        <p:nvSpPr>
          <p:cNvPr id="17" name="TextBox 16"/>
          <p:cNvSpPr txBox="1"/>
          <p:nvPr/>
        </p:nvSpPr>
        <p:spPr>
          <a:xfrm>
            <a:off x="10820400" y="4495800"/>
            <a:ext cx="11201400" cy="2736133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Method</a:t>
            </a: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endParaRPr lang="en-US" sz="3200" dirty="0" smtClean="0"/>
          </a:p>
          <a:p>
            <a:r>
              <a:rPr lang="en-US" sz="3200" b="1" u="sng" dirty="0" smtClean="0">
                <a:latin typeface="Arial"/>
                <a:cs typeface="Arial"/>
              </a:rPr>
              <a:t>Sample</a:t>
            </a:r>
            <a:endParaRPr lang="en-US" sz="3200" dirty="0">
              <a:latin typeface="Arial"/>
              <a:cs typeface="Arial"/>
            </a:endParaRPr>
          </a:p>
          <a:p>
            <a:r>
              <a:rPr lang="en-US" sz="3200" dirty="0">
                <a:latin typeface="Arial"/>
                <a:cs typeface="Arial"/>
              </a:rPr>
              <a:t> </a:t>
            </a:r>
          </a:p>
          <a:p>
            <a:pPr algn="just"/>
            <a:r>
              <a:rPr lang="en-US" sz="3200" dirty="0">
                <a:latin typeface="Arial"/>
                <a:cs typeface="Arial"/>
              </a:rPr>
              <a:t>Childcare workers (95% women, mostly white, majority aged 18-25) from 17 for-profit childcare centers </a:t>
            </a:r>
            <a:r>
              <a:rPr lang="en-US" sz="3200" dirty="0" smtClean="0">
                <a:latin typeface="Arial"/>
                <a:cs typeface="Arial"/>
              </a:rPr>
              <a:t>in the Midwest were </a:t>
            </a:r>
            <a:r>
              <a:rPr lang="en-US" sz="3200" dirty="0">
                <a:latin typeface="Arial"/>
                <a:cs typeface="Arial"/>
              </a:rPr>
              <a:t>recruited to participate in this study. </a:t>
            </a:r>
            <a:r>
              <a:rPr lang="en-US" sz="3200" dirty="0" smtClean="0">
                <a:latin typeface="Arial"/>
                <a:cs typeface="Arial"/>
              </a:rPr>
              <a:t>Over 40% </a:t>
            </a:r>
            <a:r>
              <a:rPr lang="en-US" sz="3200" dirty="0">
                <a:latin typeface="Arial"/>
                <a:cs typeface="Arial"/>
              </a:rPr>
              <a:t>of participants in the study had worked at their current location between one to five years.</a:t>
            </a:r>
          </a:p>
          <a:p>
            <a:endParaRPr lang="en-US" sz="3200" dirty="0">
              <a:solidFill>
                <a:srgbClr val="000000"/>
              </a:solidFill>
              <a:latin typeface="Arial"/>
              <a:ea typeface="ＭＳ Ｐゴシック" pitchFamily="-107" charset="-128"/>
              <a:cs typeface="Arial"/>
            </a:endParaRPr>
          </a:p>
          <a:p>
            <a:pPr>
              <a:buFont typeface="Arial" pitchFamily="34" charset="0"/>
              <a:buNone/>
            </a:pPr>
            <a:r>
              <a:rPr lang="en-US" sz="3200" b="1" u="sng" dirty="0" smtClean="0">
                <a:solidFill>
                  <a:srgbClr val="000000"/>
                </a:solidFill>
                <a:latin typeface="Arial"/>
                <a:ea typeface="ＭＳ Ｐゴシック" pitchFamily="-107" charset="-128"/>
                <a:cs typeface="Arial"/>
              </a:rPr>
              <a:t>Measures and Procedures</a:t>
            </a:r>
            <a:r>
              <a:rPr lang="en-US" sz="3200" u="sng" dirty="0" smtClean="0">
                <a:solidFill>
                  <a:srgbClr val="000000"/>
                </a:solidFill>
                <a:latin typeface="Arial"/>
                <a:ea typeface="ＭＳ Ｐゴシック" pitchFamily="-107" charset="-128"/>
                <a:cs typeface="Arial"/>
              </a:rPr>
              <a:t> </a:t>
            </a:r>
          </a:p>
          <a:p>
            <a:pPr algn="just"/>
            <a:r>
              <a:rPr lang="en-US" sz="3200" dirty="0" smtClean="0">
                <a:latin typeface="Arial"/>
                <a:cs typeface="Arial"/>
              </a:rPr>
              <a:t>Data </a:t>
            </a:r>
            <a:r>
              <a:rPr lang="en-US" sz="3200" dirty="0">
                <a:latin typeface="Arial"/>
                <a:cs typeface="Arial"/>
              </a:rPr>
              <a:t>was collected via two survey administrations one week apart during employees’ scheduled breaks. The survey included demographics, a personality inventory, measures of affect, burnout, job attitudes, stress, and withdrawal behaviors. </a:t>
            </a:r>
            <a:r>
              <a:rPr lang="en-US" sz="3200" dirty="0" smtClean="0">
                <a:latin typeface="Arial"/>
                <a:cs typeface="Arial"/>
              </a:rPr>
              <a:t>Participants generated confidential code words that were </a:t>
            </a:r>
            <a:r>
              <a:rPr lang="en-US" sz="3200" dirty="0">
                <a:latin typeface="Arial"/>
                <a:cs typeface="Arial"/>
              </a:rPr>
              <a:t>used to match survey responses.</a:t>
            </a:r>
          </a:p>
          <a:p>
            <a:pPr algn="just"/>
            <a:r>
              <a:rPr lang="en-US" sz="3200" dirty="0">
                <a:latin typeface="Arial"/>
                <a:cs typeface="Arial"/>
              </a:rPr>
              <a:t> </a:t>
            </a:r>
          </a:p>
          <a:p>
            <a:pPr algn="just"/>
            <a:r>
              <a:rPr lang="en-US" sz="3200" b="1" dirty="0">
                <a:latin typeface="Arial"/>
                <a:cs typeface="Arial"/>
              </a:rPr>
              <a:t>Affect</a:t>
            </a:r>
            <a:r>
              <a:rPr lang="en-US" sz="3200" dirty="0">
                <a:latin typeface="Arial"/>
                <a:cs typeface="Arial"/>
              </a:rPr>
              <a:t>: The Positive and Negative Affectivity Schedule (PANAS) </a:t>
            </a:r>
            <a:r>
              <a:rPr lang="en-US" sz="3200" dirty="0" smtClean="0">
                <a:latin typeface="Arial"/>
                <a:cs typeface="Arial"/>
              </a:rPr>
              <a:t>contains </a:t>
            </a:r>
            <a:r>
              <a:rPr lang="en-US" sz="3200" dirty="0">
                <a:latin typeface="Arial"/>
                <a:cs typeface="Arial"/>
              </a:rPr>
              <a:t>10 positive and 10 negative </a:t>
            </a:r>
            <a:r>
              <a:rPr lang="en-US" sz="3200" dirty="0" smtClean="0">
                <a:latin typeface="Arial"/>
                <a:cs typeface="Arial"/>
              </a:rPr>
              <a:t>adjectives; participants rated their </a:t>
            </a:r>
            <a:r>
              <a:rPr lang="en-US" sz="3200" dirty="0">
                <a:latin typeface="Arial"/>
                <a:cs typeface="Arial"/>
              </a:rPr>
              <a:t>general </a:t>
            </a:r>
            <a:r>
              <a:rPr lang="en-US" sz="3200" dirty="0" smtClean="0">
                <a:latin typeface="Arial"/>
                <a:cs typeface="Arial"/>
              </a:rPr>
              <a:t>feelings </a:t>
            </a:r>
            <a:r>
              <a:rPr lang="en-US" sz="3200" dirty="0">
                <a:latin typeface="Arial"/>
                <a:cs typeface="Arial"/>
              </a:rPr>
              <a:t>using a five-point Likert scale. Participants also completed a </a:t>
            </a:r>
            <a:r>
              <a:rPr lang="en-US" sz="3200" dirty="0" smtClean="0">
                <a:latin typeface="Arial"/>
                <a:cs typeface="Arial"/>
              </a:rPr>
              <a:t>second version of the PANAS </a:t>
            </a:r>
            <a:r>
              <a:rPr lang="en-US" sz="3200" dirty="0" smtClean="0">
                <a:latin typeface="Arial"/>
                <a:cs typeface="Arial"/>
              </a:rPr>
              <a:t>considering their </a:t>
            </a:r>
            <a:r>
              <a:rPr lang="en-US" sz="3200" dirty="0" smtClean="0">
                <a:latin typeface="Arial"/>
                <a:cs typeface="Arial"/>
              </a:rPr>
              <a:t>on-the-job </a:t>
            </a:r>
            <a:r>
              <a:rPr lang="en-US" sz="3200" dirty="0">
                <a:latin typeface="Arial"/>
                <a:cs typeface="Arial"/>
              </a:rPr>
              <a:t>affect (</a:t>
            </a:r>
            <a:r>
              <a:rPr lang="en-US" sz="3200" dirty="0" err="1">
                <a:latin typeface="Arial"/>
                <a:cs typeface="Arial"/>
              </a:rPr>
              <a:t>Cronbach’s</a:t>
            </a:r>
            <a:r>
              <a:rPr lang="en-US" sz="3200" dirty="0">
                <a:latin typeface="Arial"/>
                <a:cs typeface="Arial"/>
              </a:rPr>
              <a:t> </a:t>
            </a:r>
            <a:r>
              <a:rPr lang="en-US" sz="3200" dirty="0" smtClean="0">
                <a:latin typeface="Arial"/>
                <a:cs typeface="Arial"/>
              </a:rPr>
              <a:t>alphas</a:t>
            </a:r>
            <a:r>
              <a:rPr lang="en-US" sz="3200" dirty="0">
                <a:latin typeface="Arial"/>
                <a:cs typeface="Arial"/>
              </a:rPr>
              <a:t>: PA = .87, NA = .88).</a:t>
            </a:r>
          </a:p>
          <a:p>
            <a:pPr algn="just"/>
            <a:r>
              <a:rPr lang="en-US" sz="3200" dirty="0">
                <a:latin typeface="Arial"/>
                <a:cs typeface="Arial"/>
              </a:rPr>
              <a:t> </a:t>
            </a:r>
          </a:p>
          <a:p>
            <a:pPr algn="just"/>
            <a:r>
              <a:rPr lang="en-US" sz="3200" b="1" dirty="0">
                <a:latin typeface="Arial"/>
                <a:cs typeface="Arial"/>
              </a:rPr>
              <a:t>Burnout</a:t>
            </a:r>
            <a:r>
              <a:rPr lang="en-US" sz="3200" dirty="0">
                <a:latin typeface="Arial"/>
                <a:cs typeface="Arial"/>
              </a:rPr>
              <a:t>: The </a:t>
            </a:r>
            <a:r>
              <a:rPr lang="en-US" sz="3200" dirty="0" err="1">
                <a:latin typeface="Arial"/>
                <a:cs typeface="Arial"/>
              </a:rPr>
              <a:t>Maslach</a:t>
            </a:r>
            <a:r>
              <a:rPr lang="en-US" sz="3200" dirty="0">
                <a:latin typeface="Arial"/>
                <a:cs typeface="Arial"/>
              </a:rPr>
              <a:t> Burnout Inventory (MBI; </a:t>
            </a:r>
            <a:r>
              <a:rPr lang="en-US" sz="3200" dirty="0" err="1">
                <a:latin typeface="Arial"/>
                <a:cs typeface="Arial"/>
              </a:rPr>
              <a:t>Maslach</a:t>
            </a:r>
            <a:r>
              <a:rPr lang="en-US" sz="3200" dirty="0">
                <a:latin typeface="Arial"/>
                <a:cs typeface="Arial"/>
              </a:rPr>
              <a:t>, Jackson, &amp; </a:t>
            </a:r>
            <a:r>
              <a:rPr lang="en-US" sz="3200" dirty="0" err="1">
                <a:latin typeface="Arial"/>
                <a:cs typeface="Arial"/>
              </a:rPr>
              <a:t>Leiter</a:t>
            </a:r>
            <a:r>
              <a:rPr lang="en-US" sz="3200" dirty="0">
                <a:latin typeface="Arial"/>
                <a:cs typeface="Arial"/>
              </a:rPr>
              <a:t>, 1996) which assess emotional exhaustion, depersonalization, and personal </a:t>
            </a:r>
            <a:r>
              <a:rPr lang="en-US" sz="3200" dirty="0" smtClean="0">
                <a:latin typeface="Arial"/>
                <a:cs typeface="Arial"/>
              </a:rPr>
              <a:t>accomplishment was used. </a:t>
            </a:r>
            <a:r>
              <a:rPr lang="en-US" sz="3200" dirty="0">
                <a:latin typeface="Arial"/>
                <a:cs typeface="Arial"/>
              </a:rPr>
              <a:t>Respondents </a:t>
            </a:r>
            <a:r>
              <a:rPr lang="en-US" sz="3200" dirty="0" smtClean="0">
                <a:latin typeface="Arial"/>
                <a:cs typeface="Arial"/>
              </a:rPr>
              <a:t>indicated </a:t>
            </a:r>
            <a:r>
              <a:rPr lang="en-US" sz="3200" dirty="0">
                <a:latin typeface="Arial"/>
                <a:cs typeface="Arial"/>
              </a:rPr>
              <a:t>the frequency with which they </a:t>
            </a:r>
            <a:r>
              <a:rPr lang="en-US" sz="3200" dirty="0" smtClean="0">
                <a:latin typeface="Arial"/>
                <a:cs typeface="Arial"/>
              </a:rPr>
              <a:t>experienced </a:t>
            </a:r>
            <a:r>
              <a:rPr lang="en-US" sz="3200" dirty="0">
                <a:latin typeface="Arial"/>
                <a:cs typeface="Arial"/>
              </a:rPr>
              <a:t>each item using a 6-point frequency scale. Alphas for the three </a:t>
            </a:r>
            <a:r>
              <a:rPr lang="en-US" sz="3200" dirty="0" smtClean="0">
                <a:latin typeface="Arial"/>
                <a:cs typeface="Arial"/>
              </a:rPr>
              <a:t>subscales </a:t>
            </a:r>
            <a:r>
              <a:rPr lang="en-US" sz="3200" dirty="0">
                <a:latin typeface="Arial"/>
                <a:cs typeface="Arial"/>
              </a:rPr>
              <a:t>ranged from .68 to .89.</a:t>
            </a:r>
          </a:p>
          <a:p>
            <a:pPr algn="just"/>
            <a:r>
              <a:rPr lang="en-US" sz="3200" dirty="0">
                <a:latin typeface="Arial"/>
                <a:cs typeface="Arial"/>
              </a:rPr>
              <a:t> </a:t>
            </a:r>
          </a:p>
          <a:p>
            <a:pPr algn="just"/>
            <a:r>
              <a:rPr lang="en-US" sz="3200" b="1" dirty="0">
                <a:latin typeface="Arial"/>
                <a:cs typeface="Arial"/>
              </a:rPr>
              <a:t>Satisfaction with Coworkers, Pay, and Supervision</a:t>
            </a:r>
            <a:r>
              <a:rPr lang="en-US" sz="3200" dirty="0">
                <a:latin typeface="Arial"/>
                <a:cs typeface="Arial"/>
              </a:rPr>
              <a:t>: </a:t>
            </a:r>
            <a:r>
              <a:rPr lang="en-US" sz="3200" dirty="0" smtClean="0">
                <a:latin typeface="Arial"/>
                <a:cs typeface="Arial"/>
              </a:rPr>
              <a:t>These subscales of the Job </a:t>
            </a:r>
            <a:r>
              <a:rPr lang="en-US" sz="3200" dirty="0">
                <a:latin typeface="Arial"/>
                <a:cs typeface="Arial"/>
              </a:rPr>
              <a:t>Descriptive Index (JDI: Smith, Kendall, &amp; </a:t>
            </a:r>
            <a:r>
              <a:rPr lang="en-US" sz="3200" dirty="0" err="1">
                <a:latin typeface="Arial"/>
                <a:cs typeface="Arial"/>
              </a:rPr>
              <a:t>Hulin</a:t>
            </a:r>
            <a:r>
              <a:rPr lang="en-US" sz="3200" dirty="0">
                <a:latin typeface="Arial"/>
                <a:cs typeface="Arial"/>
              </a:rPr>
              <a:t>, 1969, revised by </a:t>
            </a:r>
            <a:r>
              <a:rPr lang="en-US" sz="3200" dirty="0" err="1">
                <a:latin typeface="Arial"/>
                <a:cs typeface="Arial"/>
              </a:rPr>
              <a:t>Roznowski</a:t>
            </a:r>
            <a:r>
              <a:rPr lang="en-US" sz="3200" dirty="0">
                <a:latin typeface="Arial"/>
                <a:cs typeface="Arial"/>
              </a:rPr>
              <a:t>, </a:t>
            </a:r>
            <a:r>
              <a:rPr lang="en-US" sz="3200" dirty="0" smtClean="0">
                <a:latin typeface="Arial"/>
                <a:cs typeface="Arial"/>
              </a:rPr>
              <a:t>1989) were used. </a:t>
            </a:r>
            <a:r>
              <a:rPr lang="en-US" sz="3200" dirty="0">
                <a:latin typeface="Arial"/>
                <a:cs typeface="Arial"/>
              </a:rPr>
              <a:t>The JDI contains adjective checklists (e.g., “interesting,” “challenging”) which participants answer with a “yes,” “?,” “no” response as to whether the adjective is descriptive of their job. Alphas ranged from .75 to .80.</a:t>
            </a:r>
          </a:p>
          <a:p>
            <a:pPr algn="just"/>
            <a:r>
              <a:rPr lang="en-US" sz="3200" dirty="0">
                <a:latin typeface="Arial"/>
                <a:cs typeface="Arial"/>
              </a:rPr>
              <a:t> </a:t>
            </a:r>
          </a:p>
          <a:p>
            <a:pPr algn="just"/>
            <a:r>
              <a:rPr lang="en-US" sz="3200" b="1" dirty="0">
                <a:latin typeface="Arial"/>
                <a:cs typeface="Arial"/>
              </a:rPr>
              <a:t>Job Stress</a:t>
            </a:r>
            <a:r>
              <a:rPr lang="en-US" sz="3200" dirty="0">
                <a:latin typeface="Arial"/>
                <a:cs typeface="Arial"/>
              </a:rPr>
              <a:t>: Stress in General Scale (Stanton, </a:t>
            </a:r>
            <a:r>
              <a:rPr lang="en-US" sz="3200" dirty="0" err="1">
                <a:latin typeface="Arial"/>
                <a:cs typeface="Arial"/>
              </a:rPr>
              <a:t>Balzer</a:t>
            </a:r>
            <a:r>
              <a:rPr lang="en-US" sz="3200" dirty="0">
                <a:latin typeface="Arial"/>
                <a:cs typeface="Arial"/>
              </a:rPr>
              <a:t>, Smith, Parra, &amp; </a:t>
            </a:r>
            <a:r>
              <a:rPr lang="en-US" sz="3200" dirty="0" err="1">
                <a:latin typeface="Arial"/>
                <a:cs typeface="Arial"/>
              </a:rPr>
              <a:t>Ironson</a:t>
            </a:r>
            <a:r>
              <a:rPr lang="en-US" sz="3200" dirty="0">
                <a:latin typeface="Arial"/>
                <a:cs typeface="Arial"/>
              </a:rPr>
              <a:t>, 2001</a:t>
            </a:r>
            <a:r>
              <a:rPr lang="en-US" sz="3200" dirty="0" smtClean="0">
                <a:latin typeface="Arial"/>
                <a:cs typeface="Arial"/>
              </a:rPr>
              <a:t>) assessed general levels of job stress. The format was identical to the JDI and the alpha level of the overall scale was .85.</a:t>
            </a:r>
            <a:endParaRPr lang="en-US" sz="3200" dirty="0">
              <a:latin typeface="Arial"/>
              <a:cs typeface="Arial"/>
            </a:endParaRPr>
          </a:p>
          <a:p>
            <a:pPr algn="just"/>
            <a:r>
              <a:rPr lang="en-US" sz="3200" dirty="0">
                <a:latin typeface="Arial"/>
                <a:cs typeface="Arial"/>
              </a:rPr>
              <a:t> </a:t>
            </a:r>
          </a:p>
          <a:p>
            <a:pPr algn="just"/>
            <a:r>
              <a:rPr lang="en-US" sz="3200" b="1" dirty="0">
                <a:latin typeface="Arial"/>
                <a:cs typeface="Arial"/>
              </a:rPr>
              <a:t>Withdrawal</a:t>
            </a:r>
            <a:r>
              <a:rPr lang="en-US" sz="3200" dirty="0">
                <a:latin typeface="Arial"/>
                <a:cs typeface="Arial"/>
              </a:rPr>
              <a:t>: </a:t>
            </a:r>
            <a:r>
              <a:rPr lang="en-US" sz="3200" dirty="0" smtClean="0">
                <a:latin typeface="Arial"/>
                <a:cs typeface="Arial"/>
              </a:rPr>
              <a:t>This construct included two subscales </a:t>
            </a:r>
            <a:r>
              <a:rPr lang="en-US" sz="3200" dirty="0" err="1" smtClean="0">
                <a:latin typeface="Arial"/>
                <a:cs typeface="Arial"/>
              </a:rPr>
              <a:t>totalling</a:t>
            </a:r>
            <a:r>
              <a:rPr lang="en-US" sz="3200" dirty="0" smtClean="0">
                <a:latin typeface="Arial"/>
                <a:cs typeface="Arial"/>
              </a:rPr>
              <a:t> six items that separately assessed </a:t>
            </a:r>
            <a:r>
              <a:rPr lang="en-US" sz="3200" i="1" dirty="0" smtClean="0">
                <a:latin typeface="Arial"/>
                <a:cs typeface="Arial"/>
              </a:rPr>
              <a:t>withdrawal </a:t>
            </a:r>
            <a:r>
              <a:rPr lang="en-US" sz="3200" i="1" dirty="0">
                <a:latin typeface="Arial"/>
                <a:cs typeface="Arial"/>
              </a:rPr>
              <a:t>thoughts</a:t>
            </a:r>
            <a:r>
              <a:rPr lang="en-US" sz="3200" dirty="0">
                <a:latin typeface="Arial"/>
                <a:cs typeface="Arial"/>
              </a:rPr>
              <a:t> (e.g., “I think about quitting my current job”; a = .86) and </a:t>
            </a:r>
            <a:r>
              <a:rPr lang="en-US" sz="3200" i="1" dirty="0">
                <a:latin typeface="Arial"/>
                <a:cs typeface="Arial"/>
              </a:rPr>
              <a:t>withdrawal behaviors</a:t>
            </a:r>
            <a:r>
              <a:rPr lang="en-US" sz="3200" dirty="0">
                <a:latin typeface="Arial"/>
                <a:cs typeface="Arial"/>
              </a:rPr>
              <a:t> (e.g., I look busy at work but I am not actually working hard”; </a:t>
            </a:r>
            <a:r>
              <a:rPr lang="en-US" sz="3200" dirty="0">
                <a:latin typeface="Symbol" charset="2"/>
                <a:cs typeface="Symbol" charset="2"/>
              </a:rPr>
              <a:t>a</a:t>
            </a:r>
            <a:r>
              <a:rPr lang="en-US" sz="3200" dirty="0">
                <a:latin typeface="Arial"/>
                <a:cs typeface="Arial"/>
              </a:rPr>
              <a:t> = .72).</a:t>
            </a:r>
          </a:p>
          <a:p>
            <a:pPr>
              <a:buFont typeface="Arial" pitchFamily="34" charset="0"/>
              <a:buNone/>
            </a:pPr>
            <a:endParaRPr lang="en-US" sz="2800" dirty="0">
              <a:solidFill>
                <a:srgbClr val="000000"/>
              </a:solidFill>
              <a:latin typeface="Times Roman" charset="0"/>
              <a:ea typeface="ＭＳ Ｐゴシック" pitchFamily="-107" charset="-128"/>
              <a:cs typeface="Times New Roman" pitchFamily="18" charset="0"/>
            </a:endParaRPr>
          </a:p>
          <a:p>
            <a:endParaRPr lang="en-US" sz="2800" dirty="0" smtClean="0">
              <a:solidFill>
                <a:srgbClr val="000000"/>
              </a:solidFill>
              <a:latin typeface="Times Roman" charset="0"/>
              <a:ea typeface="ＭＳ Ｐゴシック" pitchFamily="-107" charset="-128"/>
              <a:cs typeface="Times New Roman" pitchFamily="18" charset="0"/>
            </a:endParaRPr>
          </a:p>
          <a:p>
            <a:endParaRPr lang="en-US" sz="2800" dirty="0">
              <a:solidFill>
                <a:srgbClr val="000000"/>
              </a:solidFill>
              <a:latin typeface="Times Roman" charset="0"/>
              <a:ea typeface="ＭＳ Ｐゴシック" pitchFamily="-107" charset="-128"/>
              <a:cs typeface="Times New Roman" pitchFamily="18" charset="0"/>
            </a:endParaRPr>
          </a:p>
        </p:txBody>
      </p:sp>
      <p:sp>
        <p:nvSpPr>
          <p:cNvPr id="18" name="TextBox 17"/>
          <p:cNvSpPr txBox="1"/>
          <p:nvPr/>
        </p:nvSpPr>
        <p:spPr>
          <a:xfrm>
            <a:off x="33180867" y="4736965"/>
            <a:ext cx="10439399" cy="1449627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1028700" lvl="1" indent="57150" algn="ctr"/>
            <a:endParaRPr lang="en-US" sz="3200" dirty="0"/>
          </a:p>
          <a:p>
            <a:pPr marL="1028700" lvl="1" indent="57150"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Discussion</a:t>
            </a:r>
            <a:endParaRPr lang="en-US" sz="32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2800" dirty="0">
              <a:solidFill>
                <a:srgbClr val="000000"/>
              </a:solidFill>
              <a:latin typeface="Times Roman" charset="0"/>
              <a:ea typeface="ＭＳ Ｐゴシック" pitchFamily="-107" charset="-128"/>
              <a:cs typeface="Times New Roman" pitchFamily="18" charset="0"/>
            </a:endParaRPr>
          </a:p>
          <a:p>
            <a:pPr algn="just"/>
            <a:r>
              <a:rPr lang="en-US" sz="3200" dirty="0">
                <a:latin typeface="Arial" panose="020B0604020202020204" pitchFamily="34" charset="0"/>
                <a:cs typeface="Arial" panose="020B0604020202020204" pitchFamily="34" charset="0"/>
              </a:rPr>
              <a:t>Our sample of childcare workers, </a:t>
            </a:r>
            <a:r>
              <a:rPr lang="en-US" sz="3200" dirty="0" smtClean="0">
                <a:latin typeface="Arial" panose="020B0604020202020204" pitchFamily="34" charset="0"/>
                <a:cs typeface="Arial" panose="020B0604020202020204" pitchFamily="34" charset="0"/>
              </a:rPr>
              <a:t>working within a </a:t>
            </a:r>
            <a:r>
              <a:rPr lang="en-US" sz="3200" dirty="0">
                <a:latin typeface="Arial" panose="020B0604020202020204" pitchFamily="34" charset="0"/>
                <a:cs typeface="Arial" panose="020B0604020202020204" pitchFamily="34" charset="0"/>
              </a:rPr>
              <a:t>high-turnover industry, provided evidence of the importance of ambient levels of positive and negative affect in general and on-the-job in influencing employees’ pay satisfaction, job stress perceptions, and withdrawal thoughts and behaviors. </a:t>
            </a:r>
            <a:r>
              <a:rPr lang="en-US" sz="3200" dirty="0" smtClean="0">
                <a:latin typeface="Arial" panose="020B0604020202020204" pitchFamily="34" charset="0"/>
                <a:cs typeface="Arial" panose="020B0604020202020204" pitchFamily="34" charset="0"/>
              </a:rPr>
              <a:t>We extended </a:t>
            </a:r>
            <a:r>
              <a:rPr lang="en-US" sz="3200" dirty="0">
                <a:latin typeface="Arial" panose="020B0604020202020204" pitchFamily="34" charset="0"/>
                <a:cs typeface="Arial" panose="020B0604020202020204" pitchFamily="34" charset="0"/>
              </a:rPr>
              <a:t>previous research by examining similarities and differences in group affect displayed </a:t>
            </a:r>
            <a:r>
              <a:rPr lang="en-US" sz="3200" i="1" dirty="0">
                <a:latin typeface="Arial" panose="020B0604020202020204" pitchFamily="34" charset="0"/>
                <a:cs typeface="Arial" panose="020B0604020202020204" pitchFamily="34" charset="0"/>
              </a:rPr>
              <a:t>on the job </a:t>
            </a:r>
            <a:r>
              <a:rPr lang="en-US" sz="3200" dirty="0">
                <a:latin typeface="Arial" panose="020B0604020202020204" pitchFamily="34" charset="0"/>
                <a:cs typeface="Arial" panose="020B0604020202020204" pitchFamily="34" charset="0"/>
              </a:rPr>
              <a:t>(both positive and negative) and </a:t>
            </a:r>
            <a:r>
              <a:rPr lang="en-US" sz="3200" i="1" dirty="0">
                <a:latin typeface="Arial" panose="020B0604020202020204" pitchFamily="34" charset="0"/>
                <a:cs typeface="Arial" panose="020B0604020202020204" pitchFamily="34" charset="0"/>
              </a:rPr>
              <a:t>general levels </a:t>
            </a:r>
            <a:r>
              <a:rPr lang="en-US" sz="3200" dirty="0">
                <a:latin typeface="Arial" panose="020B0604020202020204" pitchFamily="34" charset="0"/>
                <a:cs typeface="Arial" panose="020B0604020202020204" pitchFamily="34" charset="0"/>
              </a:rPr>
              <a:t>of positive and negative dispositions within groups of employees.  Ambient group affect made significant contributions to the prediction of pay satisfaction, stress, and withdrawal and it is important to note that these effects were evident after controlling for employees’ own affective predispositions and tenure.  The impact of ambient affect best predicted employees’ pay satisfaction, perhaps reflecting the importance of social relationships with coworkers in affecting this particular </a:t>
            </a:r>
            <a:r>
              <a:rPr lang="en-US" sz="3200" dirty="0" smtClean="0">
                <a:latin typeface="Arial" panose="020B0604020202020204" pitchFamily="34" charset="0"/>
                <a:cs typeface="Arial" panose="020B0604020202020204" pitchFamily="34" charset="0"/>
              </a:rPr>
              <a:t>attitude</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(e.g., through use of negative support).</a:t>
            </a:r>
          </a:p>
          <a:p>
            <a:pPr algn="just"/>
            <a:endParaRPr lang="en-US" sz="3200" dirty="0">
              <a:latin typeface="Arial" panose="020B0604020202020204" pitchFamily="34" charset="0"/>
              <a:cs typeface="Arial" panose="020B0604020202020204" pitchFamily="34" charset="0"/>
            </a:endParaRPr>
          </a:p>
          <a:p>
            <a:pPr algn="just"/>
            <a:r>
              <a:rPr lang="en-US" sz="3200" dirty="0" smtClean="0">
                <a:latin typeface="Arial" panose="020B0604020202020204" pitchFamily="34" charset="0"/>
                <a:cs typeface="Arial" panose="020B0604020202020204" pitchFamily="34" charset="0"/>
              </a:rPr>
              <a:t>Future research could examine more direct measures of group cohesiveness than coworker tenure. Additionally, it may be important </a:t>
            </a:r>
            <a:r>
              <a:rPr lang="en-US" sz="3200" dirty="0" smtClean="0">
                <a:latin typeface="Arial" panose="020B0604020202020204" pitchFamily="34" charset="0"/>
                <a:cs typeface="Arial" panose="020B0604020202020204" pitchFamily="34" charset="0"/>
              </a:rPr>
              <a:t>to </a:t>
            </a:r>
            <a:r>
              <a:rPr lang="en-US" sz="3200" dirty="0" smtClean="0">
                <a:latin typeface="Arial" panose="020B0604020202020204" pitchFamily="34" charset="0"/>
                <a:cs typeface="Arial" panose="020B0604020202020204" pitchFamily="34" charset="0"/>
              </a:rPr>
              <a:t>take into account particularly charismatic individuals who may more strongly affect group affect. </a:t>
            </a:r>
          </a:p>
          <a:p>
            <a:endParaRPr lang="en-US" sz="3200" b="1" dirty="0">
              <a:solidFill>
                <a:schemeClr val="accent2"/>
              </a:solidFill>
              <a:effectLst>
                <a:outerShdw blurRad="38100" dist="38100" dir="2700000" algn="tl">
                  <a:srgbClr val="C0C0C0"/>
                </a:outerShdw>
              </a:effectLst>
              <a:latin typeface="Arial"/>
              <a:ea typeface="ＭＳ Ｐゴシック" pitchFamily="-107" charset="-128"/>
              <a:cs typeface="Arial"/>
            </a:endParaRPr>
          </a:p>
          <a:p>
            <a:endParaRPr lang="en-US" sz="3200" b="1" dirty="0">
              <a:solidFill>
                <a:schemeClr val="accent2"/>
              </a:solidFill>
              <a:effectLst>
                <a:outerShdw blurRad="38100" dist="38100" dir="2700000" algn="tl">
                  <a:srgbClr val="C0C0C0"/>
                </a:outerShdw>
              </a:effectLst>
              <a:latin typeface="Arial"/>
              <a:ea typeface="ＭＳ Ｐゴシック" pitchFamily="-107" charset="-128"/>
              <a:cs typeface="Arial"/>
            </a:endParaRPr>
          </a:p>
        </p:txBody>
      </p:sp>
      <p:sp>
        <p:nvSpPr>
          <p:cNvPr id="13323" name="Rectangle 20"/>
          <p:cNvSpPr>
            <a:spLocks noChangeArrowheads="1"/>
          </p:cNvSpPr>
          <p:nvPr/>
        </p:nvSpPr>
        <p:spPr bwMode="auto">
          <a:xfrm>
            <a:off x="7315200" y="0"/>
            <a:ext cx="28956000" cy="4724400"/>
          </a:xfrm>
          <a:prstGeom prst="rect">
            <a:avLst/>
          </a:prstGeom>
          <a:solidFill>
            <a:srgbClr val="BE2416"/>
          </a:solidFill>
          <a:ln w="9525">
            <a:noFill/>
            <a:miter lim="800000"/>
            <a:headEnd/>
            <a:tailEnd/>
          </a:ln>
        </p:spPr>
        <p:txBody>
          <a:bodyPr wrap="none" anchor="ctr"/>
          <a:lstStyle/>
          <a:p>
            <a:pPr algn="ctr"/>
            <a:endParaRPr lang="en-US" dirty="0">
              <a:solidFill>
                <a:srgbClr val="FF0000"/>
              </a:solidFill>
            </a:endParaRPr>
          </a:p>
        </p:txBody>
      </p:sp>
      <p:sp>
        <p:nvSpPr>
          <p:cNvPr id="13324" name="Text Box 21"/>
          <p:cNvSpPr txBox="1">
            <a:spLocks noChangeArrowheads="1"/>
          </p:cNvSpPr>
          <p:nvPr/>
        </p:nvSpPr>
        <p:spPr bwMode="auto">
          <a:xfrm>
            <a:off x="7239000" y="304800"/>
            <a:ext cx="29298900" cy="1400383"/>
          </a:xfrm>
          <a:prstGeom prst="rect">
            <a:avLst/>
          </a:prstGeom>
          <a:noFill/>
          <a:ln w="9525">
            <a:noFill/>
            <a:miter lim="800000"/>
            <a:headEnd/>
            <a:tailEnd/>
          </a:ln>
        </p:spPr>
        <p:txBody>
          <a:bodyPr>
            <a:spAutoFit/>
          </a:bodyPr>
          <a:lstStyle/>
          <a:p>
            <a:pPr algn="ctr">
              <a:lnSpc>
                <a:spcPct val="150000"/>
              </a:lnSpc>
            </a:pPr>
            <a:r>
              <a:rPr lang="en-US" sz="6000" dirty="0" smtClean="0">
                <a:solidFill>
                  <a:schemeClr val="bg1"/>
                </a:solidFill>
              </a:rPr>
              <a:t>Ambient Group Affect and Childcare Workers’ Job Attitudes and Behaviors</a:t>
            </a:r>
            <a:endParaRPr lang="en-US" sz="6000" dirty="0">
              <a:solidFill>
                <a:schemeClr val="bg1"/>
              </a:solidFill>
              <a:effectLst/>
            </a:endParaRPr>
          </a:p>
        </p:txBody>
      </p:sp>
      <p:sp>
        <p:nvSpPr>
          <p:cNvPr id="13325" name="Text Box 23"/>
          <p:cNvSpPr txBox="1">
            <a:spLocks noChangeArrowheads="1"/>
          </p:cNvSpPr>
          <p:nvPr/>
        </p:nvSpPr>
        <p:spPr bwMode="auto">
          <a:xfrm>
            <a:off x="9296400" y="2175933"/>
            <a:ext cx="24460200" cy="1631216"/>
          </a:xfrm>
          <a:prstGeom prst="rect">
            <a:avLst/>
          </a:prstGeom>
          <a:noFill/>
          <a:ln w="9525">
            <a:noFill/>
            <a:miter lim="800000"/>
            <a:headEnd/>
            <a:tailEnd/>
          </a:ln>
        </p:spPr>
        <p:txBody>
          <a:bodyPr>
            <a:spAutoFit/>
          </a:bodyPr>
          <a:lstStyle/>
          <a:p>
            <a:pPr algn="ctr">
              <a:spcBef>
                <a:spcPct val="50000"/>
              </a:spcBef>
            </a:pPr>
            <a:r>
              <a:rPr lang="en-US" sz="4000" b="1" dirty="0" smtClean="0">
                <a:solidFill>
                  <a:schemeClr val="bg1"/>
                </a:solidFill>
                <a:latin typeface="Times New Roman" pitchFamily="18" charset="0"/>
              </a:rPr>
              <a:t>Aaron Whitely, Kimberly </a:t>
            </a:r>
            <a:r>
              <a:rPr lang="en-US" sz="4000" b="1" dirty="0" smtClean="0">
                <a:solidFill>
                  <a:schemeClr val="bg1"/>
                </a:solidFill>
                <a:latin typeface="Times New Roman" pitchFamily="18" charset="0"/>
              </a:rPr>
              <a:t>T. Schneider</a:t>
            </a:r>
            <a:r>
              <a:rPr lang="en-US" sz="4000" b="1" dirty="0" smtClean="0">
                <a:solidFill>
                  <a:schemeClr val="bg1"/>
                </a:solidFill>
                <a:latin typeface="Times New Roman" pitchFamily="18" charset="0"/>
              </a:rPr>
              <a:t>, and John </a:t>
            </a:r>
            <a:r>
              <a:rPr lang="en-US" sz="4000" b="1" dirty="0" smtClean="0">
                <a:solidFill>
                  <a:schemeClr val="bg1"/>
                </a:solidFill>
                <a:latin typeface="Times New Roman" pitchFamily="18" charset="0"/>
              </a:rPr>
              <a:t>F. Binning</a:t>
            </a:r>
            <a:endParaRPr lang="en-US" sz="4000" b="1" dirty="0">
              <a:solidFill>
                <a:schemeClr val="bg1"/>
              </a:solidFill>
              <a:latin typeface="Times New Roman" pitchFamily="18" charset="0"/>
            </a:endParaRPr>
          </a:p>
          <a:p>
            <a:pPr algn="ctr">
              <a:spcBef>
                <a:spcPct val="50000"/>
              </a:spcBef>
            </a:pPr>
            <a:r>
              <a:rPr lang="en-US" sz="4000" b="1" dirty="0" smtClean="0">
                <a:solidFill>
                  <a:schemeClr val="bg1"/>
                </a:solidFill>
                <a:latin typeface="Times New Roman" pitchFamily="18" charset="0"/>
              </a:rPr>
              <a:t> Illinois State University</a:t>
            </a:r>
            <a:endParaRPr lang="en-US" sz="4000" b="1" dirty="0">
              <a:solidFill>
                <a:schemeClr val="bg1"/>
              </a:solidFill>
              <a:latin typeface="Times New Roman" pitchFamily="18" charset="0"/>
            </a:endParaRPr>
          </a:p>
        </p:txBody>
      </p:sp>
      <p:sp>
        <p:nvSpPr>
          <p:cNvPr id="13326" name="Rectangle 25"/>
          <p:cNvSpPr>
            <a:spLocks noChangeArrowheads="1"/>
          </p:cNvSpPr>
          <p:nvPr/>
        </p:nvSpPr>
        <p:spPr bwMode="auto">
          <a:xfrm>
            <a:off x="19326225" y="14835188"/>
            <a:ext cx="43891200" cy="0"/>
          </a:xfrm>
          <a:prstGeom prst="rect">
            <a:avLst/>
          </a:prstGeom>
          <a:noFill/>
          <a:ln w="9525">
            <a:noFill/>
            <a:miter lim="800000"/>
            <a:headEnd/>
            <a:tailEnd/>
          </a:ln>
        </p:spPr>
        <p:txBody>
          <a:bodyPr>
            <a:spAutoFit/>
          </a:bodyPr>
          <a:lstStyle/>
          <a:p>
            <a:endParaRPr lang="en-US" dirty="0"/>
          </a:p>
        </p:txBody>
      </p:sp>
      <p:sp>
        <p:nvSpPr>
          <p:cNvPr id="13327" name="Rectangle 27"/>
          <p:cNvSpPr>
            <a:spLocks noChangeArrowheads="1"/>
          </p:cNvSpPr>
          <p:nvPr/>
        </p:nvSpPr>
        <p:spPr bwMode="auto">
          <a:xfrm>
            <a:off x="19292888" y="14863763"/>
            <a:ext cx="43891200" cy="0"/>
          </a:xfrm>
          <a:prstGeom prst="rect">
            <a:avLst/>
          </a:prstGeom>
          <a:noFill/>
          <a:ln w="9525">
            <a:noFill/>
            <a:miter lim="800000"/>
            <a:headEnd/>
            <a:tailEnd/>
          </a:ln>
        </p:spPr>
        <p:txBody>
          <a:bodyPr>
            <a:spAutoFit/>
          </a:bodyPr>
          <a:lstStyle/>
          <a:p>
            <a:endParaRPr lang="en-US" dirty="0"/>
          </a:p>
        </p:txBody>
      </p:sp>
      <p:sp>
        <p:nvSpPr>
          <p:cNvPr id="2" name="TextBox 16"/>
          <p:cNvSpPr txBox="1">
            <a:spLocks noChangeArrowheads="1"/>
          </p:cNvSpPr>
          <p:nvPr/>
        </p:nvSpPr>
        <p:spPr bwMode="auto">
          <a:xfrm>
            <a:off x="21793200" y="5334000"/>
            <a:ext cx="10744200" cy="19297590"/>
          </a:xfrm>
          <a:prstGeom prst="rect">
            <a:avLst/>
          </a:prstGeom>
          <a:noFill/>
          <a:ln w="25400">
            <a:noFill/>
            <a:miter lim="800000"/>
            <a:headEnd/>
            <a:tailEnd/>
          </a:ln>
        </p:spPr>
        <p:txBody>
          <a:bodyPr wrap="square">
            <a:spAutoFit/>
          </a:bodyPr>
          <a:lstStyle/>
          <a:p>
            <a:pPr algn="ctr"/>
            <a:r>
              <a:rPr lang="en-US" sz="4400" b="1" dirty="0" smtClean="0">
                <a:solidFill>
                  <a:schemeClr val="accent2"/>
                </a:solidFill>
                <a:effectLst>
                  <a:outerShdw blurRad="38100" dist="38100" dir="2700000" algn="tl">
                    <a:srgbClr val="C0C0C0"/>
                  </a:outerShdw>
                </a:effectLst>
                <a:latin typeface="+mj-lt"/>
              </a:rPr>
              <a:t>Results</a:t>
            </a:r>
          </a:p>
          <a:p>
            <a:pPr algn="ctr"/>
            <a:endParaRPr lang="en-US" sz="2800" dirty="0">
              <a:latin typeface="+mj-lt"/>
              <a:cs typeface="Times New Roman" pitchFamily="18" charset="0"/>
            </a:endParaRPr>
          </a:p>
          <a:p>
            <a:pPr marL="742950" lvl="1" indent="-285750" algn="just">
              <a:buFontTx/>
              <a:buChar char="•"/>
            </a:pPr>
            <a:r>
              <a:rPr lang="en-US" sz="3200" dirty="0" smtClean="0"/>
              <a:t>Significant </a:t>
            </a:r>
            <a:r>
              <a:rPr lang="en-US" sz="3200" dirty="0" err="1" smtClean="0"/>
              <a:t>intraclass</a:t>
            </a:r>
            <a:r>
              <a:rPr lang="en-US" sz="3200" dirty="0" smtClean="0"/>
              <a:t> correlation coefficients were found for each of the ambient affective </a:t>
            </a:r>
            <a:r>
              <a:rPr lang="en-US" sz="3200" dirty="0" smtClean="0"/>
              <a:t>measures (PA, NA, on-the-job PA, and on-the-job NA), indicating a stable level of work-group affect.</a:t>
            </a:r>
            <a:endParaRPr lang="en-US" sz="3200" dirty="0" smtClean="0"/>
          </a:p>
          <a:p>
            <a:pPr marL="742950" lvl="1" indent="-285750" algn="just">
              <a:buFontTx/>
              <a:buChar char="•"/>
            </a:pPr>
            <a:endParaRPr lang="en-US" sz="3200" dirty="0" smtClean="0"/>
          </a:p>
          <a:p>
            <a:pPr marL="742950" lvl="1" indent="-285750" algn="just">
              <a:buFontTx/>
              <a:buChar char="•"/>
            </a:pPr>
            <a:r>
              <a:rPr lang="en-US" sz="3200" dirty="0" smtClean="0"/>
              <a:t>Using hierarchical regression, </a:t>
            </a:r>
            <a:r>
              <a:rPr lang="en-US" sz="3200" b="1" dirty="0" smtClean="0"/>
              <a:t>Ambient </a:t>
            </a:r>
            <a:r>
              <a:rPr lang="en-US" sz="3200" b="1" dirty="0" smtClean="0"/>
              <a:t>NA </a:t>
            </a:r>
            <a:r>
              <a:rPr lang="en-US" sz="3200" dirty="0" smtClean="0"/>
              <a:t>(work-group level)</a:t>
            </a:r>
            <a:r>
              <a:rPr lang="en-US" sz="3200" b="1" dirty="0" smtClean="0"/>
              <a:t> </a:t>
            </a:r>
            <a:r>
              <a:rPr lang="en-US" sz="3200" dirty="0" smtClean="0"/>
              <a:t>explained </a:t>
            </a:r>
            <a:r>
              <a:rPr lang="en-US" sz="3200" dirty="0" smtClean="0"/>
              <a:t>a significant percentage of variance in </a:t>
            </a:r>
            <a:r>
              <a:rPr lang="en-US" sz="3200" b="1" dirty="0" smtClean="0"/>
              <a:t>pay satisfaction</a:t>
            </a:r>
            <a:r>
              <a:rPr lang="en-US" sz="3200" dirty="0" smtClean="0"/>
              <a:t> (</a:t>
            </a:r>
            <a:r>
              <a:rPr lang="en-US" sz="3200" dirty="0"/>
              <a:t>∆</a:t>
            </a:r>
            <a:r>
              <a:rPr lang="en-US" sz="3200" dirty="0" smtClean="0"/>
              <a:t>R</a:t>
            </a:r>
            <a:r>
              <a:rPr lang="en-US" sz="3200" baseline="30000" dirty="0" smtClean="0"/>
              <a:t>2</a:t>
            </a:r>
            <a:r>
              <a:rPr lang="en-US" sz="3200" dirty="0" smtClean="0"/>
              <a:t> = .</a:t>
            </a:r>
            <a:r>
              <a:rPr lang="en-US" sz="3200" dirty="0" smtClean="0"/>
              <a:t>041*, </a:t>
            </a:r>
            <a:r>
              <a:rPr lang="el-GR" sz="3200" dirty="0" smtClean="0"/>
              <a:t>β</a:t>
            </a:r>
            <a:r>
              <a:rPr lang="en-US" sz="3200" dirty="0" smtClean="0"/>
              <a:t> = -.21*) </a:t>
            </a:r>
            <a:r>
              <a:rPr lang="en-US" sz="3200" dirty="0" smtClean="0"/>
              <a:t>and </a:t>
            </a:r>
            <a:r>
              <a:rPr lang="en-US" sz="3200" b="1" dirty="0" smtClean="0"/>
              <a:t>job stress</a:t>
            </a:r>
            <a:r>
              <a:rPr lang="en-US" sz="3200" dirty="0" smtClean="0"/>
              <a:t> (</a:t>
            </a:r>
            <a:r>
              <a:rPr lang="en-US" sz="3200" dirty="0"/>
              <a:t>∆R</a:t>
            </a:r>
            <a:r>
              <a:rPr lang="en-US" sz="3200" baseline="30000" dirty="0"/>
              <a:t>2</a:t>
            </a:r>
            <a:r>
              <a:rPr lang="en-US" sz="3200" dirty="0"/>
              <a:t> </a:t>
            </a:r>
            <a:r>
              <a:rPr lang="en-US" sz="3200" dirty="0" smtClean="0"/>
              <a:t>= .</a:t>
            </a:r>
            <a:r>
              <a:rPr lang="en-US" sz="3200" dirty="0" smtClean="0"/>
              <a:t>049**;</a:t>
            </a:r>
            <a:r>
              <a:rPr lang="el-GR" sz="3200" dirty="0" smtClean="0"/>
              <a:t> β</a:t>
            </a:r>
            <a:r>
              <a:rPr lang="en-US" sz="3200" dirty="0" smtClean="0"/>
              <a:t> = .23**</a:t>
            </a:r>
            <a:r>
              <a:rPr lang="en-US" sz="3200" dirty="0" smtClean="0"/>
              <a:t>) </a:t>
            </a:r>
            <a:r>
              <a:rPr lang="en-US" sz="3200" dirty="0" smtClean="0"/>
              <a:t>above and beyond employee tenure and individual </a:t>
            </a:r>
            <a:r>
              <a:rPr lang="en-US" sz="3200" dirty="0" smtClean="0"/>
              <a:t>NA. </a:t>
            </a:r>
          </a:p>
          <a:p>
            <a:pPr marL="742950" lvl="1" indent="-285750" algn="just">
              <a:buFontTx/>
              <a:buChar char="•"/>
            </a:pPr>
            <a:endParaRPr lang="en-US" sz="3200" dirty="0"/>
          </a:p>
          <a:p>
            <a:pPr marL="742950" lvl="1" indent="-285750" algn="just">
              <a:buFontTx/>
              <a:buChar char="•"/>
            </a:pPr>
            <a:r>
              <a:rPr lang="en-US" sz="3200" b="1" dirty="0" smtClean="0"/>
              <a:t>Ambient </a:t>
            </a:r>
            <a:r>
              <a:rPr lang="en-US" sz="3200" b="1" dirty="0" smtClean="0"/>
              <a:t>on-the-job NA </a:t>
            </a:r>
            <a:r>
              <a:rPr lang="en-US" sz="3200" dirty="0" smtClean="0"/>
              <a:t>explained a significant percentage of variance in </a:t>
            </a:r>
            <a:r>
              <a:rPr lang="en-US" sz="3200" b="1" dirty="0" smtClean="0"/>
              <a:t>job stress </a:t>
            </a:r>
            <a:r>
              <a:rPr lang="en-US" sz="3200" dirty="0" smtClean="0"/>
              <a:t>(</a:t>
            </a:r>
            <a:r>
              <a:rPr lang="en-US" sz="3200" dirty="0"/>
              <a:t>∆R</a:t>
            </a:r>
            <a:r>
              <a:rPr lang="en-US" sz="3200" baseline="30000" dirty="0"/>
              <a:t>2</a:t>
            </a:r>
            <a:r>
              <a:rPr lang="en-US" sz="3200" dirty="0"/>
              <a:t> </a:t>
            </a:r>
            <a:r>
              <a:rPr lang="en-US" sz="3200" dirty="0" smtClean="0"/>
              <a:t>= .</a:t>
            </a:r>
            <a:r>
              <a:rPr lang="en-US" sz="3200" dirty="0" smtClean="0"/>
              <a:t>027*;</a:t>
            </a:r>
            <a:r>
              <a:rPr lang="el-GR" sz="3200" dirty="0"/>
              <a:t> </a:t>
            </a:r>
            <a:r>
              <a:rPr lang="en-US" sz="3200" dirty="0" smtClean="0"/>
              <a:t/>
            </a:r>
            <a:br>
              <a:rPr lang="en-US" sz="3200" dirty="0" smtClean="0"/>
            </a:br>
            <a:r>
              <a:rPr lang="el-GR" sz="3200" dirty="0" smtClean="0"/>
              <a:t>β</a:t>
            </a:r>
            <a:r>
              <a:rPr lang="en-US" sz="3200" dirty="0" smtClean="0"/>
              <a:t> = .27*</a:t>
            </a:r>
            <a:r>
              <a:rPr lang="en-US" sz="3200" dirty="0" smtClean="0"/>
              <a:t> ) </a:t>
            </a:r>
            <a:r>
              <a:rPr lang="en-US" sz="3200" dirty="0" smtClean="0"/>
              <a:t>above and beyond individual on-the-job NA.</a:t>
            </a:r>
          </a:p>
          <a:p>
            <a:pPr marL="742950" lvl="1" indent="-285750" algn="just">
              <a:buFontTx/>
              <a:buChar char="•"/>
            </a:pPr>
            <a:endParaRPr lang="en-US" sz="3200" dirty="0">
              <a:cs typeface="Arial" panose="020B0604020202020204" pitchFamily="34" charset="0"/>
            </a:endParaRPr>
          </a:p>
          <a:p>
            <a:pPr marL="742950" lvl="1" indent="-285750" algn="just">
              <a:buFontTx/>
              <a:buChar char="•"/>
            </a:pPr>
            <a:r>
              <a:rPr lang="en-US" sz="3200" b="1" dirty="0" smtClean="0">
                <a:cs typeface="Arial" panose="020B0604020202020204" pitchFamily="34" charset="0"/>
              </a:rPr>
              <a:t>Ambient PA</a:t>
            </a:r>
            <a:r>
              <a:rPr lang="en-US" sz="3200" dirty="0" smtClean="0">
                <a:cs typeface="Arial" panose="020B0604020202020204" pitchFamily="34" charset="0"/>
              </a:rPr>
              <a:t> explained a significant percentage of variance in </a:t>
            </a:r>
            <a:r>
              <a:rPr lang="en-US" sz="3200" b="1" dirty="0" smtClean="0">
                <a:cs typeface="Arial" panose="020B0604020202020204" pitchFamily="34" charset="0"/>
              </a:rPr>
              <a:t>pay satisfaction </a:t>
            </a:r>
            <a:r>
              <a:rPr lang="en-US" sz="3200" dirty="0" smtClean="0">
                <a:cs typeface="Arial" panose="020B0604020202020204" pitchFamily="34" charset="0"/>
              </a:rPr>
              <a:t>(</a:t>
            </a:r>
            <a:r>
              <a:rPr lang="en-US" sz="3200" dirty="0"/>
              <a:t>∆</a:t>
            </a:r>
            <a:r>
              <a:rPr lang="en-US" sz="3200" dirty="0" smtClean="0"/>
              <a:t>R</a:t>
            </a:r>
            <a:r>
              <a:rPr lang="en-US" sz="3200" baseline="30000" dirty="0" smtClean="0"/>
              <a:t>2</a:t>
            </a:r>
            <a:r>
              <a:rPr lang="en-US" sz="3200" dirty="0" smtClean="0"/>
              <a:t> = .</a:t>
            </a:r>
            <a:r>
              <a:rPr lang="en-US" sz="3200" dirty="0" smtClean="0"/>
              <a:t>051; </a:t>
            </a:r>
            <a:r>
              <a:rPr lang="el-GR" sz="3200" dirty="0" smtClean="0"/>
              <a:t>β</a:t>
            </a:r>
            <a:r>
              <a:rPr lang="en-US" sz="3200" dirty="0" smtClean="0"/>
              <a:t> = .23*</a:t>
            </a:r>
            <a:r>
              <a:rPr lang="en-US" sz="3200" dirty="0" smtClean="0"/>
              <a:t>) beyond </a:t>
            </a:r>
            <a:r>
              <a:rPr lang="en-US" sz="3200" dirty="0" smtClean="0"/>
              <a:t>employee tenure and individual PA, while </a:t>
            </a:r>
            <a:r>
              <a:rPr lang="en-US" sz="3200" b="1" dirty="0" smtClean="0"/>
              <a:t>Ambient </a:t>
            </a:r>
            <a:r>
              <a:rPr lang="en-US" sz="3200" b="1" dirty="0" smtClean="0"/>
              <a:t>on-the-job PA </a:t>
            </a:r>
            <a:r>
              <a:rPr lang="en-US" sz="3200" dirty="0" smtClean="0"/>
              <a:t>explained a significant percentage of variance in </a:t>
            </a:r>
            <a:r>
              <a:rPr lang="en-US" sz="3200" b="1" dirty="0" smtClean="0"/>
              <a:t>pay satisfaction </a:t>
            </a:r>
            <a:r>
              <a:rPr lang="en-US" sz="3200" dirty="0" smtClean="0"/>
              <a:t>(</a:t>
            </a:r>
            <a:r>
              <a:rPr lang="en-US" sz="3200" dirty="0"/>
              <a:t>∆R</a:t>
            </a:r>
            <a:r>
              <a:rPr lang="en-US" sz="3200" baseline="30000" dirty="0"/>
              <a:t>2</a:t>
            </a:r>
            <a:r>
              <a:rPr lang="en-US" sz="3200" dirty="0"/>
              <a:t> </a:t>
            </a:r>
            <a:r>
              <a:rPr lang="en-US" sz="3200" dirty="0" smtClean="0"/>
              <a:t>= .</a:t>
            </a:r>
            <a:r>
              <a:rPr lang="en-US" sz="3200" dirty="0" smtClean="0"/>
              <a:t>051**; </a:t>
            </a:r>
            <a:r>
              <a:rPr lang="el-GR" sz="3200" dirty="0" smtClean="0"/>
              <a:t>β</a:t>
            </a:r>
            <a:r>
              <a:rPr lang="en-US" sz="3200" dirty="0" smtClean="0"/>
              <a:t> = .23*</a:t>
            </a:r>
            <a:r>
              <a:rPr lang="en-US" sz="3200" dirty="0" smtClean="0"/>
              <a:t>) </a:t>
            </a:r>
            <a:r>
              <a:rPr lang="en-US" sz="3200" dirty="0" smtClean="0"/>
              <a:t>and  </a:t>
            </a:r>
            <a:r>
              <a:rPr lang="en-US" sz="3200" b="1" dirty="0" smtClean="0"/>
              <a:t>withdrawal thoughts </a:t>
            </a:r>
            <a:r>
              <a:rPr lang="en-US" sz="3200" dirty="0" smtClean="0"/>
              <a:t>(</a:t>
            </a:r>
            <a:r>
              <a:rPr lang="en-US" sz="3200" dirty="0"/>
              <a:t>∆R</a:t>
            </a:r>
            <a:r>
              <a:rPr lang="en-US" sz="3200" baseline="30000" dirty="0"/>
              <a:t>2</a:t>
            </a:r>
            <a:r>
              <a:rPr lang="en-US" sz="3200" dirty="0"/>
              <a:t> </a:t>
            </a:r>
            <a:r>
              <a:rPr lang="en-US" sz="3200" dirty="0" smtClean="0"/>
              <a:t>= .</a:t>
            </a:r>
            <a:r>
              <a:rPr lang="en-US" sz="3200" dirty="0" smtClean="0"/>
              <a:t>031*; </a:t>
            </a:r>
            <a:r>
              <a:rPr lang="el-GR" sz="3200" dirty="0" smtClean="0"/>
              <a:t>β</a:t>
            </a:r>
            <a:r>
              <a:rPr lang="en-US" sz="3200" dirty="0" smtClean="0"/>
              <a:t> = -.16*</a:t>
            </a:r>
            <a:r>
              <a:rPr lang="en-US" sz="3200" dirty="0" smtClean="0"/>
              <a:t>) beyond </a:t>
            </a:r>
            <a:r>
              <a:rPr lang="en-US" sz="3200" dirty="0" smtClean="0"/>
              <a:t>employee tenure and individual on-the-job PA.</a:t>
            </a:r>
            <a:endParaRPr lang="en-US" sz="3200" dirty="0" smtClean="0">
              <a:cs typeface="Arial" panose="020B0604020202020204" pitchFamily="34" charset="0"/>
            </a:endParaRPr>
          </a:p>
          <a:p>
            <a:pPr marL="742950" lvl="1" indent="-285750" algn="just">
              <a:buFontTx/>
              <a:buChar char="•"/>
            </a:pPr>
            <a:endParaRPr lang="en-US" sz="3200" dirty="0">
              <a:cs typeface="Arial" panose="020B0604020202020204" pitchFamily="34" charset="0"/>
            </a:endParaRPr>
          </a:p>
          <a:p>
            <a:pPr marL="742950" lvl="1" indent="-285750" algn="just">
              <a:buFontTx/>
              <a:buChar char="•"/>
            </a:pPr>
            <a:r>
              <a:rPr lang="en-US" sz="3200" b="1" dirty="0" smtClean="0">
                <a:cs typeface="Arial" panose="020B0604020202020204" pitchFamily="34" charset="0"/>
              </a:rPr>
              <a:t>Moderation</a:t>
            </a:r>
            <a:r>
              <a:rPr lang="en-US" sz="3200" dirty="0" smtClean="0">
                <a:cs typeface="Arial" panose="020B0604020202020204" pitchFamily="34" charset="0"/>
              </a:rPr>
              <a:t>: </a:t>
            </a:r>
            <a:r>
              <a:rPr lang="en-US" sz="3200" b="1" i="1" dirty="0" smtClean="0">
                <a:cs typeface="Arial" panose="020B0604020202020204" pitchFamily="34" charset="0"/>
              </a:rPr>
              <a:t>Employee tenure </a:t>
            </a:r>
            <a:r>
              <a:rPr lang="en-US" sz="3200" dirty="0" smtClean="0">
                <a:cs typeface="Arial" panose="020B0604020202020204" pitchFamily="34" charset="0"/>
              </a:rPr>
              <a:t>moderated the relationship between ambient on-the-job NA and several outcomes such that </a:t>
            </a:r>
            <a:r>
              <a:rPr lang="en-US" sz="3200" b="1" dirty="0" smtClean="0">
                <a:cs typeface="Arial" panose="020B0604020202020204" pitchFamily="34" charset="0"/>
              </a:rPr>
              <a:t>longer tenured groups </a:t>
            </a:r>
            <a:r>
              <a:rPr lang="en-US" sz="3200" dirty="0" smtClean="0">
                <a:cs typeface="Arial" panose="020B0604020202020204" pitchFamily="34" charset="0"/>
              </a:rPr>
              <a:t>with </a:t>
            </a:r>
            <a:r>
              <a:rPr lang="en-US" sz="3200" b="1" dirty="0" smtClean="0">
                <a:cs typeface="Arial" panose="020B0604020202020204" pitchFamily="34" charset="0"/>
              </a:rPr>
              <a:t>higher ambient on-the-job NA </a:t>
            </a:r>
            <a:r>
              <a:rPr lang="en-US" sz="3200" dirty="0" smtClean="0">
                <a:cs typeface="Arial" panose="020B0604020202020204" pitchFamily="34" charset="0"/>
              </a:rPr>
              <a:t>reported more </a:t>
            </a:r>
            <a:r>
              <a:rPr lang="en-US" sz="3200" b="1" dirty="0" smtClean="0">
                <a:cs typeface="Arial" panose="020B0604020202020204" pitchFamily="34" charset="0"/>
              </a:rPr>
              <a:t>burnout, withdrawal behavior</a:t>
            </a:r>
            <a:r>
              <a:rPr lang="en-US" sz="3200" dirty="0" smtClean="0">
                <a:cs typeface="Arial" panose="020B0604020202020204" pitchFamily="34" charset="0"/>
              </a:rPr>
              <a:t>, and </a:t>
            </a:r>
            <a:r>
              <a:rPr lang="en-US" sz="3200" b="1" dirty="0" smtClean="0">
                <a:cs typeface="Arial" panose="020B0604020202020204" pitchFamily="34" charset="0"/>
              </a:rPr>
              <a:t>less coworker satisfaction. </a:t>
            </a:r>
            <a:endParaRPr lang="en-US" sz="3200" b="1" dirty="0">
              <a:cs typeface="Arial" panose="020B0604020202020204" pitchFamily="34" charset="0"/>
            </a:endParaRPr>
          </a:p>
          <a:p>
            <a:pPr marL="742950" lvl="1" indent="-285750">
              <a:buFontTx/>
              <a:buChar char="•"/>
            </a:pPr>
            <a:endParaRPr lang="en-US" sz="3200" dirty="0">
              <a:cs typeface="Arial" panose="020B0604020202020204" pitchFamily="34" charset="0"/>
            </a:endParaRPr>
          </a:p>
          <a:p>
            <a:pPr marL="742950" lvl="1" indent="-285750">
              <a:buFontTx/>
              <a:buChar char="•"/>
            </a:pPr>
            <a:endParaRPr lang="en-US" sz="3200" dirty="0" smtClean="0"/>
          </a:p>
          <a:p>
            <a:pPr marL="742950" lvl="1" indent="-285750">
              <a:buFontTx/>
              <a:buChar char="•"/>
            </a:pPr>
            <a:endParaRPr lang="en-US" sz="3200" dirty="0"/>
          </a:p>
          <a:p>
            <a:pPr marL="742950" lvl="1" indent="-285750">
              <a:buFontTx/>
              <a:buChar char="•"/>
            </a:pPr>
            <a:endParaRPr lang="en-US" sz="3200" dirty="0"/>
          </a:p>
          <a:p>
            <a:pPr marL="457200" lvl="1" indent="0"/>
            <a:endParaRPr lang="en-US" sz="3200" dirty="0" smtClean="0">
              <a:latin typeface="Times Roman" charset="0"/>
              <a:cs typeface="Times New Roman" pitchFamily="18" charset="0"/>
            </a:endParaRPr>
          </a:p>
          <a:p>
            <a:pPr marL="457200" lvl="1" indent="0"/>
            <a:endParaRPr lang="en-US" sz="2800" dirty="0" smtClean="0"/>
          </a:p>
          <a:p>
            <a:pPr marL="457200" lvl="1" indent="0"/>
            <a:endParaRPr lang="en-US" sz="2800" dirty="0" smtClean="0">
              <a:latin typeface="Times Roman"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42411458"/>
              </p:ext>
            </p:extLst>
          </p:nvPr>
        </p:nvGraphicFramePr>
        <p:xfrm>
          <a:off x="22696155" y="21479126"/>
          <a:ext cx="19682490" cy="11447741"/>
        </p:xfrm>
        <a:graphic>
          <a:graphicData uri="http://schemas.openxmlformats.org/presentationml/2006/ole">
            <mc:AlternateContent xmlns:mc="http://schemas.openxmlformats.org/markup-compatibility/2006">
              <mc:Choice xmlns:v="urn:schemas-microsoft-com:vml" Requires="v">
                <p:oleObj spid="_x0000_s1051" name="Document" r:id="rId5" imgW="8712200" imgH="5067300" progId="Word.Document.12">
                  <p:link updateAutomatic="1"/>
                </p:oleObj>
              </mc:Choice>
              <mc:Fallback>
                <p:oleObj name="Document" r:id="rId5" imgW="8712200" imgH="5067300" progId="Word.Document.12">
                  <p:link updateAutomatic="1"/>
                  <p:pic>
                    <p:nvPicPr>
                      <p:cNvPr id="0" name=""/>
                      <p:cNvPicPr/>
                      <p:nvPr/>
                    </p:nvPicPr>
                    <p:blipFill>
                      <a:blip r:embed="rId6"/>
                      <a:stretch>
                        <a:fillRect/>
                      </a:stretch>
                    </p:blipFill>
                    <p:spPr>
                      <a:xfrm>
                        <a:off x="22696155" y="21479126"/>
                        <a:ext cx="19682490" cy="11447741"/>
                      </a:xfrm>
                      <a:prstGeom prst="rect">
                        <a:avLst/>
                      </a:prstGeom>
                    </p:spPr>
                  </p:pic>
                </p:oleObj>
              </mc:Fallback>
            </mc:AlternateContent>
          </a:graphicData>
        </a:graphic>
      </p:graphicFrame>
      <p:pic>
        <p:nvPicPr>
          <p:cNvPr id="1043"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27736800"/>
            <a:ext cx="7569200" cy="4583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5c273cc-9201-4c1e-8c9f-fe8c80cbe9de">XY5HK7YVDQWF-700-15</_dlc_DocId>
    <_dlc_DocIdUrl xmlns="95c273cc-9201-4c1e-8c9f-fe8c80cbe9de">
      <Url>https://faculty.sharepoint.illinoisstate.edu/ktschne/_layouts/DocIdRedir.aspx?ID=XY5HK7YVDQWF-700-15</Url>
      <Description>XY5HK7YVDQWF-700-15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0DB67F240759734BB0DD0858430D3AB3" ma:contentTypeVersion="1" ma:contentTypeDescription="Create a new document." ma:contentTypeScope="" ma:versionID="35fc059af3cd493189da9500e5836db5">
  <xsd:schema xmlns:xsd="http://www.w3.org/2001/XMLSchema" xmlns:xs="http://www.w3.org/2001/XMLSchema" xmlns:p="http://schemas.microsoft.com/office/2006/metadata/properties" xmlns:ns1="http://schemas.microsoft.com/sharepoint/v3" xmlns:ns2="95c273cc-9201-4c1e-8c9f-fe8c80cbe9de" targetNamespace="http://schemas.microsoft.com/office/2006/metadata/properties" ma:root="true" ma:fieldsID="3d5a32756865940de2755d150ba87df5" ns1:_="" ns2:_="">
    <xsd:import namespace="http://schemas.microsoft.com/sharepoint/v3"/>
    <xsd:import namespace="95c273cc-9201-4c1e-8c9f-fe8c80cbe9d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8CF4EC-8A4C-4E5E-B0AC-B7641834C060}"/>
</file>

<file path=customXml/itemProps2.xml><?xml version="1.0" encoding="utf-8"?>
<ds:datastoreItem xmlns:ds="http://schemas.openxmlformats.org/officeDocument/2006/customXml" ds:itemID="{51AB19BE-D406-4D57-B367-3AF7BD0BEE44}"/>
</file>

<file path=customXml/itemProps3.xml><?xml version="1.0" encoding="utf-8"?>
<ds:datastoreItem xmlns:ds="http://schemas.openxmlformats.org/officeDocument/2006/customXml" ds:itemID="{7326FA6F-1522-4E7D-BA2F-7F09F27B254A}"/>
</file>

<file path=customXml/itemProps4.xml><?xml version="1.0" encoding="utf-8"?>
<ds:datastoreItem xmlns:ds="http://schemas.openxmlformats.org/officeDocument/2006/customXml" ds:itemID="{1ACA439F-49B8-455A-B852-C1FEFB88834D}"/>
</file>

<file path=docProps/app.xml><?xml version="1.0" encoding="utf-8"?>
<Properties xmlns="http://schemas.openxmlformats.org/officeDocument/2006/extended-properties" xmlns:vt="http://schemas.openxmlformats.org/officeDocument/2006/docPropsVTypes">
  <TotalTime>4349</TotalTime>
  <Words>503</Words>
  <Application>Microsoft Office PowerPoint</Application>
  <PresentationFormat>Custom</PresentationFormat>
  <Paragraphs>74</Paragraphs>
  <Slides>1</Slides>
  <Notes>0</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1</vt:i4>
      </vt:variant>
    </vt:vector>
  </HeadingPairs>
  <TitlesOfParts>
    <vt:vector size="3" baseType="lpstr">
      <vt:lpstr>Office Theme</vt:lpstr>
      <vt:lpstr>\\localhost\Users\Aaron\Dropbox\SIOP Paper\Macintosh HD:Users:Aaron:Dropbox:SIOP Paper:Work Group Affect_Schneideretal_913v2.doc!OLE_LINK1</vt:lpstr>
      <vt:lpstr>PowerPoint Presentation</vt:lpstr>
    </vt:vector>
  </TitlesOfParts>
  <Company>Illinois State University - 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sbdcwrk</dc:creator>
  <cp:lastModifiedBy>Schneider, Kimberly</cp:lastModifiedBy>
  <cp:revision>219</cp:revision>
  <cp:lastPrinted>2012-10-04T16:56:06Z</cp:lastPrinted>
  <dcterms:created xsi:type="dcterms:W3CDTF">2010-04-24T13:46:22Z</dcterms:created>
  <dcterms:modified xsi:type="dcterms:W3CDTF">2014-04-03T18:49:16Z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0x0101000DB67F240759734BB0DD0858430D3AB3</vt:lpwstr>
  </property>
  <property fmtid="{D5CDD505-2E9C-101B-9397-08002B2CF9AE}" pid="3" name="_dlc_DocIdItemGuid">
    <vt:lpwstr>3d1f2de8-1367-4647-81a9-fcb5d0fa18cc</vt:lpwstr>
  </property>
</Properties>
</file>