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59"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DF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54" autoAdjust="0"/>
  </p:normalViewPr>
  <p:slideViewPr>
    <p:cSldViewPr snapToGrid="0" snapToObjects="1">
      <p:cViewPr>
        <p:scale>
          <a:sx n="100" d="100"/>
          <a:sy n="100" d="100"/>
        </p:scale>
        <p:origin x="-952"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1.xml"/><Relationship Id="rId24" Type="http://schemas.openxmlformats.org/officeDocument/2006/relationships/printerSettings" Target="printerSettings/printerSettings1.bin"/><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4.xml"/><Relationship Id="rId23" Type="http://schemas.openxmlformats.org/officeDocument/2006/relationships/slide" Target="slides/slide22.xml"/><Relationship Id="rId28"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FBC653-524C-694D-92FD-2995D094EFBA}" type="datetimeFigureOut">
              <a:rPr lang="en-US" smtClean="0"/>
              <a:t>3/25/15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75767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BC653-524C-694D-92FD-2995D094EFBA}" type="datetimeFigureOut">
              <a:rPr lang="en-US" smtClean="0"/>
              <a:t>3/25/15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66651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BC653-524C-694D-92FD-2995D094EFBA}" type="datetimeFigureOut">
              <a:rPr lang="en-US" smtClean="0"/>
              <a:t>3/25/15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269306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BC653-524C-694D-92FD-2995D094EFBA}" type="datetimeFigureOut">
              <a:rPr lang="en-US" smtClean="0"/>
              <a:t>3/25/15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121893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BC653-524C-694D-92FD-2995D094EFBA}" type="datetimeFigureOut">
              <a:rPr lang="en-US" smtClean="0"/>
              <a:t>3/25/15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400049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BC653-524C-694D-92FD-2995D094EFBA}" type="datetimeFigureOut">
              <a:rPr lang="en-US" smtClean="0"/>
              <a:t>3/25/15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267001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BC653-524C-694D-92FD-2995D094EFBA}" type="datetimeFigureOut">
              <a:rPr lang="en-US" smtClean="0"/>
              <a:t>3/25/15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124249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BC653-524C-694D-92FD-2995D094EFBA}" type="datetimeFigureOut">
              <a:rPr lang="en-US" smtClean="0"/>
              <a:t>3/25/15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20601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BC653-524C-694D-92FD-2995D094EFBA}" type="datetimeFigureOut">
              <a:rPr lang="en-US" smtClean="0"/>
              <a:t>3/25/15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59386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BC653-524C-694D-92FD-2995D094EFBA}" type="datetimeFigureOut">
              <a:rPr lang="en-US" smtClean="0"/>
              <a:t>3/25/15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235052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BC653-524C-694D-92FD-2995D094EFBA}" type="datetimeFigureOut">
              <a:rPr lang="en-US" smtClean="0"/>
              <a:t>3/25/15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0AD38-B53A-704F-8300-A9560AA49405}" type="slidenum">
              <a:rPr lang="en-US" smtClean="0"/>
              <a:t>‹#›</a:t>
            </a:fld>
            <a:endParaRPr lang="en-US"/>
          </a:p>
        </p:txBody>
      </p:sp>
    </p:spTree>
    <p:extLst>
      <p:ext uri="{BB962C8B-B14F-4D97-AF65-F5344CB8AC3E}">
        <p14:creationId xmlns:p14="http://schemas.microsoft.com/office/powerpoint/2010/main" val="20085900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BC653-524C-694D-92FD-2995D094EFBA}" type="datetimeFigureOut">
              <a:rPr lang="en-US" smtClean="0"/>
              <a:t>3/25/15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0AD38-B53A-704F-8300-A9560AA49405}" type="slidenum">
              <a:rPr lang="en-US" smtClean="0"/>
              <a:t>‹#›</a:t>
            </a:fld>
            <a:endParaRPr lang="en-US"/>
          </a:p>
        </p:txBody>
      </p:sp>
    </p:spTree>
    <p:extLst>
      <p:ext uri="{BB962C8B-B14F-4D97-AF65-F5344CB8AC3E}">
        <p14:creationId xmlns:p14="http://schemas.microsoft.com/office/powerpoint/2010/main" val="390112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AYlZosbr13s" TargetMode="External"/><Relationship Id="rId3" Type="http://schemas.openxmlformats.org/officeDocument/2006/relationships/hyperlink" Target="https://www.youtube.com/watch?v=C4pGnzdhH9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1"/>
            <a:ext cx="7550103" cy="1891199"/>
          </a:xfrm>
        </p:spPr>
        <p:txBody>
          <a:bodyPr>
            <a:normAutofit fontScale="90000"/>
          </a:bodyPr>
          <a:lstStyle/>
          <a:p>
            <a:r>
              <a:rPr lang="en-US" dirty="0" smtClean="0"/>
              <a:t>Social Meaning in </a:t>
            </a:r>
            <a:br>
              <a:rPr lang="en-US" dirty="0" smtClean="0"/>
            </a:br>
            <a:r>
              <a:rPr lang="en-US" dirty="0" smtClean="0"/>
              <a:t>Linguistic Structure: </a:t>
            </a:r>
            <a:br>
              <a:rPr lang="en-US" dirty="0" smtClean="0"/>
            </a:br>
            <a:r>
              <a:rPr lang="en-US" dirty="0" smtClean="0"/>
              <a:t>Code-Switching in Norway</a:t>
            </a:r>
            <a:endParaRPr lang="en-US" dirty="0"/>
          </a:p>
        </p:txBody>
      </p:sp>
      <p:sp>
        <p:nvSpPr>
          <p:cNvPr id="3" name="Subtitle 2"/>
          <p:cNvSpPr>
            <a:spLocks noGrp="1"/>
          </p:cNvSpPr>
          <p:nvPr>
            <p:ph type="subTitle" idx="1"/>
          </p:nvPr>
        </p:nvSpPr>
        <p:spPr>
          <a:xfrm>
            <a:off x="1371600" y="3286610"/>
            <a:ext cx="6400800" cy="2352190"/>
          </a:xfrm>
        </p:spPr>
        <p:txBody>
          <a:bodyPr/>
          <a:lstStyle/>
          <a:p>
            <a:r>
              <a:rPr lang="en-US" dirty="0" smtClean="0"/>
              <a:t>Jan-</a:t>
            </a:r>
            <a:r>
              <a:rPr lang="en-US" dirty="0" err="1" smtClean="0"/>
              <a:t>Petter</a:t>
            </a:r>
            <a:r>
              <a:rPr lang="en-US" dirty="0" smtClean="0"/>
              <a:t> </a:t>
            </a:r>
            <a:r>
              <a:rPr lang="en-US" dirty="0" err="1" smtClean="0"/>
              <a:t>Blom</a:t>
            </a:r>
            <a:r>
              <a:rPr lang="en-US" dirty="0" smtClean="0"/>
              <a:t> and John J. </a:t>
            </a:r>
            <a:r>
              <a:rPr lang="en-US" dirty="0" err="1" smtClean="0"/>
              <a:t>Gumperz</a:t>
            </a:r>
            <a:endParaRPr lang="en-US" dirty="0" smtClean="0"/>
          </a:p>
          <a:p>
            <a:r>
              <a:rPr lang="en-US" dirty="0" smtClean="0"/>
              <a:t>1972</a:t>
            </a:r>
          </a:p>
          <a:p>
            <a:r>
              <a:rPr lang="en-US" dirty="0" smtClean="0"/>
              <a:t/>
            </a:r>
            <a:br>
              <a:rPr lang="en-US" dirty="0" smtClean="0"/>
            </a:br>
            <a:r>
              <a:rPr lang="en-US" dirty="0" smtClean="0"/>
              <a:t>ENG 342 - Laura Edwards</a:t>
            </a:r>
            <a:endParaRPr lang="en-US" dirty="0"/>
          </a:p>
        </p:txBody>
      </p:sp>
    </p:spTree>
    <p:extLst>
      <p:ext uri="{BB962C8B-B14F-4D97-AF65-F5344CB8AC3E}">
        <p14:creationId xmlns:p14="http://schemas.microsoft.com/office/powerpoint/2010/main" val="15062789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954" y="432319"/>
            <a:ext cx="8039424" cy="5909311"/>
          </a:xfrm>
          <a:prstGeom prst="rect">
            <a:avLst/>
          </a:prstGeom>
          <a:noFill/>
        </p:spPr>
        <p:txBody>
          <a:bodyPr wrap="square" rtlCol="0">
            <a:spAutoFit/>
          </a:bodyPr>
          <a:lstStyle/>
          <a:p>
            <a:pPr algn="ctr"/>
            <a:r>
              <a:rPr lang="en-US" b="1" dirty="0" smtClean="0">
                <a:latin typeface="Times New Roman"/>
                <a:cs typeface="Times New Roman"/>
              </a:rPr>
              <a:t>Values and local team sentiment</a:t>
            </a:r>
            <a:br>
              <a:rPr lang="en-US" b="1" dirty="0" smtClean="0">
                <a:latin typeface="Times New Roman"/>
                <a:cs typeface="Times New Roman"/>
              </a:rPr>
            </a:br>
            <a:endParaRPr lang="en-US" b="1" dirty="0" smtClean="0">
              <a:latin typeface="Times New Roman"/>
              <a:cs typeface="Times New Roman"/>
            </a:endParaRPr>
          </a:p>
          <a:p>
            <a:endParaRPr lang="en-US" dirty="0">
              <a:latin typeface="Times New Roman"/>
              <a:cs typeface="Times New Roman"/>
            </a:endParaRPr>
          </a:p>
          <a:p>
            <a:pPr marL="285750" indent="-285750">
              <a:buFont typeface="Arial"/>
              <a:buChar char="•"/>
            </a:pPr>
            <a:r>
              <a:rPr lang="en-US" dirty="0">
                <a:latin typeface="Times New Roman"/>
                <a:cs typeface="Times New Roman"/>
              </a:rPr>
              <a:t>One’s dialect is an integral part </a:t>
            </a:r>
            <a:r>
              <a:rPr lang="en-US" dirty="0" smtClean="0">
                <a:latin typeface="Times New Roman"/>
                <a:cs typeface="Times New Roman"/>
              </a:rPr>
              <a:t>of one’s </a:t>
            </a:r>
            <a:r>
              <a:rPr lang="en-US" dirty="0">
                <a:latin typeface="Times New Roman"/>
                <a:cs typeface="Times New Roman"/>
              </a:rPr>
              <a:t>background and a sign of one’s identity.  It symbolizes at once pride in one’s community and distinctiveness of one’s community to society.</a:t>
            </a:r>
          </a:p>
          <a:p>
            <a:pPr marL="285750" indent="-285750">
              <a:buFont typeface="Arial"/>
              <a:buChar char="•"/>
            </a:pPr>
            <a:r>
              <a:rPr lang="en-US" dirty="0" smtClean="0">
                <a:latin typeface="Times New Roman"/>
                <a:cs typeface="Times New Roman"/>
              </a:rPr>
              <a:t>If you are a </a:t>
            </a:r>
            <a:r>
              <a:rPr lang="en-US" dirty="0" err="1" smtClean="0">
                <a:latin typeface="Times New Roman"/>
                <a:cs typeface="Times New Roman"/>
              </a:rPr>
              <a:t>hæmnesværing</a:t>
            </a:r>
            <a:r>
              <a:rPr lang="en-US" dirty="0" smtClean="0">
                <a:latin typeface="Times New Roman"/>
                <a:cs typeface="Times New Roman"/>
              </a:rPr>
              <a:t> (</a:t>
            </a:r>
            <a:r>
              <a:rPr lang="en-US" dirty="0" err="1" smtClean="0">
                <a:latin typeface="Times New Roman"/>
                <a:cs typeface="Times New Roman"/>
              </a:rPr>
              <a:t>Hemnes</a:t>
            </a:r>
            <a:r>
              <a:rPr lang="en-US" dirty="0" smtClean="0">
                <a:latin typeface="Times New Roman"/>
                <a:cs typeface="Times New Roman"/>
              </a:rPr>
              <a:t> resident), you are on the local team of people from the same descent. Dialect marks this. </a:t>
            </a:r>
            <a:endParaRPr lang="en-US" dirty="0">
              <a:latin typeface="Times New Roman"/>
              <a:cs typeface="Times New Roman"/>
            </a:endParaRPr>
          </a:p>
          <a:p>
            <a:pPr marL="285750" indent="-285750">
              <a:buFont typeface="Arial"/>
              <a:buChar char="•"/>
            </a:pPr>
            <a:r>
              <a:rPr lang="en-US" dirty="0" smtClean="0">
                <a:latin typeface="Times New Roman"/>
                <a:cs typeface="Times New Roman"/>
              </a:rPr>
              <a:t>There are often jokes and comments about others’ dialects.</a:t>
            </a:r>
          </a:p>
          <a:p>
            <a:pPr marL="285750" indent="-285750">
              <a:buFont typeface="Arial"/>
              <a:buChar char="•"/>
            </a:pPr>
            <a:r>
              <a:rPr lang="en-US" dirty="0" smtClean="0">
                <a:latin typeface="Times New Roman"/>
                <a:cs typeface="Times New Roman"/>
              </a:rPr>
              <a:t>Historically the land-owning elites spoke standard Norwegian, which was associated with inequality of status. If someone speaks in standard, this is an expression of social distance and contempt for the local team.  This is considered to </a:t>
            </a:r>
            <a:r>
              <a:rPr lang="en-US" i="1" dirty="0" err="1" smtClean="0">
                <a:latin typeface="Times New Roman"/>
                <a:cs typeface="Times New Roman"/>
              </a:rPr>
              <a:t>snakk</a:t>
            </a:r>
            <a:r>
              <a:rPr lang="en-US" i="1" dirty="0" smtClean="0">
                <a:latin typeface="Times New Roman"/>
                <a:cs typeface="Times New Roman"/>
              </a:rPr>
              <a:t> </a:t>
            </a:r>
            <a:r>
              <a:rPr lang="en-US" i="1" dirty="0" err="1" smtClean="0">
                <a:latin typeface="Times New Roman"/>
                <a:cs typeface="Times New Roman"/>
              </a:rPr>
              <a:t>fint</a:t>
            </a:r>
            <a:r>
              <a:rPr lang="en-US" dirty="0" smtClean="0">
                <a:latin typeface="Times New Roman"/>
                <a:cs typeface="Times New Roman"/>
              </a:rPr>
              <a:t> “to put on airs” or “speak nice”.</a:t>
            </a:r>
          </a:p>
          <a:p>
            <a:pPr marL="285750" indent="-285750">
              <a:buFont typeface="Arial"/>
              <a:buChar char="•"/>
            </a:pPr>
            <a:r>
              <a:rPr lang="en-US" dirty="0" smtClean="0">
                <a:latin typeface="Times New Roman"/>
                <a:cs typeface="Times New Roman"/>
              </a:rPr>
              <a:t>There are 3 categories of people in the local social system: Categories 1 and 2 are made up of people who were born in </a:t>
            </a:r>
            <a:r>
              <a:rPr lang="en-US" dirty="0" err="1" smtClean="0">
                <a:latin typeface="Times New Roman"/>
                <a:cs typeface="Times New Roman"/>
              </a:rPr>
              <a:t>Hemnesberget</a:t>
            </a:r>
            <a:r>
              <a:rPr lang="en-US" dirty="0" smtClean="0">
                <a:latin typeface="Times New Roman"/>
                <a:cs typeface="Times New Roman"/>
              </a:rPr>
              <a:t>. They live, work and marry there. Category 3 has people of varied sociocultural background.  They have family all over northern Norway.  Others are doctors, dentists or priests who come from southern Norway who have elite values. </a:t>
            </a:r>
          </a:p>
          <a:p>
            <a:pPr marL="285750" indent="-285750">
              <a:buFont typeface="Arial"/>
              <a:buChar char="•"/>
            </a:pPr>
            <a:r>
              <a:rPr lang="en-US" dirty="0" smtClean="0">
                <a:latin typeface="Times New Roman"/>
                <a:cs typeface="Times New Roman"/>
              </a:rPr>
              <a:t>Most people from </a:t>
            </a:r>
            <a:r>
              <a:rPr lang="en-US" dirty="0" err="1" smtClean="0">
                <a:latin typeface="Times New Roman"/>
                <a:cs typeface="Times New Roman"/>
              </a:rPr>
              <a:t>Hemnes</a:t>
            </a:r>
            <a:r>
              <a:rPr lang="en-US" dirty="0" smtClean="0">
                <a:latin typeface="Times New Roman"/>
                <a:cs typeface="Times New Roman"/>
              </a:rPr>
              <a:t> do not go on to higher education. Those who do, leave </a:t>
            </a:r>
            <a:r>
              <a:rPr lang="en-US" dirty="0" err="1" smtClean="0">
                <a:latin typeface="Times New Roman"/>
                <a:cs typeface="Times New Roman"/>
              </a:rPr>
              <a:t>Hemnes</a:t>
            </a:r>
            <a:r>
              <a:rPr lang="en-US" dirty="0" smtClean="0">
                <a:latin typeface="Times New Roman"/>
                <a:cs typeface="Times New Roman"/>
              </a:rPr>
              <a:t> and probably end up getting a job elsewhere too.</a:t>
            </a:r>
          </a:p>
          <a:p>
            <a:endParaRPr lang="en-US" dirty="0">
              <a:latin typeface="Times New Roman"/>
              <a:cs typeface="Times New Roman"/>
            </a:endParaRPr>
          </a:p>
        </p:txBody>
      </p:sp>
    </p:spTree>
    <p:extLst>
      <p:ext uri="{BB962C8B-B14F-4D97-AF65-F5344CB8AC3E}">
        <p14:creationId xmlns:p14="http://schemas.microsoft.com/office/powerpoint/2010/main" val="11213413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24" y="1553647"/>
            <a:ext cx="7769191" cy="430887"/>
          </a:xfrm>
          <a:prstGeom prst="rect">
            <a:avLst/>
          </a:prstGeom>
          <a:noFill/>
        </p:spPr>
        <p:txBody>
          <a:bodyPr wrap="square" rtlCol="0">
            <a:spAutoFit/>
          </a:bodyPr>
          <a:lstStyle/>
          <a:p>
            <a:pPr algn="ctr"/>
            <a:r>
              <a:rPr lang="en-US" sz="2200" b="1" dirty="0" smtClean="0">
                <a:latin typeface="Times New Roman"/>
                <a:cs typeface="Times New Roman"/>
              </a:rPr>
              <a:t>Setting, social situation and social events</a:t>
            </a:r>
            <a:endParaRPr lang="en-US" sz="2200" b="1" dirty="0">
              <a:latin typeface="Times New Roman"/>
              <a:cs typeface="Times New Roman"/>
            </a:endParaRPr>
          </a:p>
        </p:txBody>
      </p:sp>
      <p:sp>
        <p:nvSpPr>
          <p:cNvPr id="3" name="TextBox 2"/>
          <p:cNvSpPr txBox="1"/>
          <p:nvPr/>
        </p:nvSpPr>
        <p:spPr>
          <a:xfrm>
            <a:off x="445884" y="2202126"/>
            <a:ext cx="8201563" cy="3693319"/>
          </a:xfrm>
          <a:prstGeom prst="rect">
            <a:avLst/>
          </a:prstGeom>
          <a:noFill/>
        </p:spPr>
        <p:txBody>
          <a:bodyPr wrap="square" rtlCol="0">
            <a:spAutoFit/>
          </a:bodyPr>
          <a:lstStyle/>
          <a:p>
            <a:r>
              <a:rPr lang="en-US" dirty="0" smtClean="0">
                <a:latin typeface="Times New Roman"/>
                <a:cs typeface="Times New Roman"/>
              </a:rPr>
              <a:t>According to </a:t>
            </a:r>
            <a:r>
              <a:rPr lang="en-US" dirty="0" err="1" smtClean="0">
                <a:latin typeface="Times New Roman"/>
                <a:cs typeface="Times New Roman"/>
              </a:rPr>
              <a:t>Blom</a:t>
            </a:r>
            <a:r>
              <a:rPr lang="en-US" dirty="0" smtClean="0">
                <a:latin typeface="Times New Roman"/>
                <a:cs typeface="Times New Roman"/>
              </a:rPr>
              <a:t> and </a:t>
            </a:r>
            <a:r>
              <a:rPr lang="en-US" dirty="0" err="1" smtClean="0">
                <a:latin typeface="Times New Roman"/>
                <a:cs typeface="Times New Roman"/>
              </a:rPr>
              <a:t>Gumperz</a:t>
            </a:r>
            <a:r>
              <a:rPr lang="en-US" dirty="0" smtClean="0">
                <a:latin typeface="Times New Roman"/>
                <a:cs typeface="Times New Roman"/>
              </a:rPr>
              <a:t>, these </a:t>
            </a:r>
            <a:r>
              <a:rPr lang="en-US" dirty="0">
                <a:latin typeface="Times New Roman"/>
                <a:cs typeface="Times New Roman"/>
              </a:rPr>
              <a:t>three terms are part of </a:t>
            </a:r>
            <a:r>
              <a:rPr lang="en-US" dirty="0" smtClean="0">
                <a:latin typeface="Times New Roman"/>
                <a:cs typeface="Times New Roman"/>
              </a:rPr>
              <a:t>how the speaker processes contextual information</a:t>
            </a:r>
            <a:r>
              <a:rPr lang="en-US" dirty="0">
                <a:latin typeface="Times New Roman"/>
                <a:cs typeface="Times New Roman"/>
              </a:rPr>
              <a:t> </a:t>
            </a:r>
            <a:r>
              <a:rPr lang="en-US" dirty="0" smtClean="0">
                <a:latin typeface="Times New Roman"/>
                <a:cs typeface="Times New Roman"/>
              </a:rPr>
              <a:t>used to choose which variety to speak in.</a:t>
            </a:r>
            <a:endParaRPr lang="en-US" b="1" dirty="0" smtClean="0">
              <a:latin typeface="Times New Roman"/>
              <a:cs typeface="Times New Roman"/>
            </a:endParaRPr>
          </a:p>
          <a:p>
            <a:endParaRPr lang="en-US" b="1" dirty="0" smtClean="0">
              <a:latin typeface="Times New Roman"/>
              <a:cs typeface="Times New Roman"/>
            </a:endParaRPr>
          </a:p>
          <a:p>
            <a:r>
              <a:rPr lang="en-US" b="1" dirty="0" smtClean="0">
                <a:latin typeface="Times New Roman"/>
                <a:cs typeface="Times New Roman"/>
              </a:rPr>
              <a:t>Setting</a:t>
            </a:r>
            <a:r>
              <a:rPr lang="en-US" dirty="0" smtClean="0">
                <a:latin typeface="Times New Roman"/>
                <a:cs typeface="Times New Roman"/>
              </a:rPr>
              <a:t>- the way natives classify their environment into distinct locales. There are many settings such as home, work, restaurants, the public dock, local schools, the church, the meeting hall. </a:t>
            </a:r>
          </a:p>
          <a:p>
            <a:endParaRPr lang="en-US" b="1" dirty="0" smtClean="0">
              <a:latin typeface="Times New Roman"/>
              <a:cs typeface="Times New Roman"/>
            </a:endParaRPr>
          </a:p>
          <a:p>
            <a:r>
              <a:rPr lang="en-US" b="1" dirty="0" smtClean="0">
                <a:latin typeface="Times New Roman"/>
                <a:cs typeface="Times New Roman"/>
              </a:rPr>
              <a:t>Social situation</a:t>
            </a:r>
            <a:r>
              <a:rPr lang="en-US" dirty="0" smtClean="0">
                <a:latin typeface="Times New Roman"/>
                <a:cs typeface="Times New Roman"/>
              </a:rPr>
              <a:t> – Activities carried on by particular people gathered in particular settings during a particular span of time. (teacher at school, workers at plant)</a:t>
            </a:r>
          </a:p>
          <a:p>
            <a:endParaRPr lang="en-US" b="1" dirty="0" smtClean="0">
              <a:latin typeface="Times New Roman"/>
              <a:cs typeface="Times New Roman"/>
            </a:endParaRPr>
          </a:p>
          <a:p>
            <a:r>
              <a:rPr lang="en-US" b="1" dirty="0" smtClean="0">
                <a:latin typeface="Times New Roman"/>
                <a:cs typeface="Times New Roman"/>
              </a:rPr>
              <a:t>Social event - </a:t>
            </a:r>
            <a:r>
              <a:rPr lang="en-US" dirty="0" smtClean="0">
                <a:latin typeface="Times New Roman"/>
                <a:cs typeface="Times New Roman"/>
              </a:rPr>
              <a:t> Events center around one or a limited range of topics and are distinguishable because of their sequential structure.</a:t>
            </a:r>
          </a:p>
          <a:p>
            <a:endParaRPr lang="en-US" dirty="0" smtClean="0">
              <a:latin typeface="Times New Roman"/>
              <a:cs typeface="Times New Roman"/>
            </a:endParaRPr>
          </a:p>
        </p:txBody>
      </p:sp>
    </p:spTree>
    <p:extLst>
      <p:ext uri="{BB962C8B-B14F-4D97-AF65-F5344CB8AC3E}">
        <p14:creationId xmlns:p14="http://schemas.microsoft.com/office/powerpoint/2010/main" val="29695619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302" y="743049"/>
            <a:ext cx="8431261" cy="5109091"/>
          </a:xfrm>
          <a:prstGeom prst="rect">
            <a:avLst/>
          </a:prstGeom>
          <a:noFill/>
        </p:spPr>
        <p:txBody>
          <a:bodyPr wrap="square" rtlCol="0">
            <a:spAutoFit/>
          </a:bodyPr>
          <a:lstStyle/>
          <a:p>
            <a:pPr algn="ctr"/>
            <a:r>
              <a:rPr lang="en-US" sz="2200" b="1" dirty="0" smtClean="0">
                <a:latin typeface="Times New Roman"/>
                <a:cs typeface="Times New Roman"/>
              </a:rPr>
              <a:t>Situational and Metaphorical Switching</a:t>
            </a:r>
            <a:br>
              <a:rPr lang="en-US" sz="2200" b="1" dirty="0" smtClean="0">
                <a:latin typeface="Times New Roman"/>
                <a:cs typeface="Times New Roman"/>
              </a:rPr>
            </a:br>
            <a:r>
              <a:rPr lang="en-US" sz="2200" dirty="0" smtClean="0">
                <a:latin typeface="Times New Roman"/>
                <a:cs typeface="Times New Roman"/>
              </a:rPr>
              <a:t>(Terms </a:t>
            </a:r>
            <a:r>
              <a:rPr lang="en-US" sz="2200" dirty="0" err="1" smtClean="0">
                <a:latin typeface="Times New Roman"/>
                <a:cs typeface="Times New Roman"/>
              </a:rPr>
              <a:t>Blom</a:t>
            </a:r>
            <a:r>
              <a:rPr lang="en-US" sz="2200" dirty="0" smtClean="0">
                <a:latin typeface="Times New Roman"/>
                <a:cs typeface="Times New Roman"/>
              </a:rPr>
              <a:t> and </a:t>
            </a:r>
            <a:r>
              <a:rPr lang="en-US" sz="2200" dirty="0" err="1" smtClean="0">
                <a:latin typeface="Times New Roman"/>
                <a:cs typeface="Times New Roman"/>
              </a:rPr>
              <a:t>Gumperz</a:t>
            </a:r>
            <a:r>
              <a:rPr lang="en-US" sz="2200" dirty="0" smtClean="0">
                <a:latin typeface="Times New Roman"/>
                <a:cs typeface="Times New Roman"/>
              </a:rPr>
              <a:t> associate with different switching)</a:t>
            </a:r>
            <a:br>
              <a:rPr lang="en-US" sz="2200" dirty="0" smtClean="0">
                <a:latin typeface="Times New Roman"/>
                <a:cs typeface="Times New Roman"/>
              </a:rPr>
            </a:br>
            <a:endParaRPr lang="en-US" sz="2200" dirty="0" smtClean="0">
              <a:latin typeface="Times New Roman"/>
              <a:cs typeface="Times New Roman"/>
            </a:endParaRPr>
          </a:p>
          <a:p>
            <a:pPr marL="342900" indent="-342900">
              <a:buFont typeface="Arial"/>
              <a:buChar char="•"/>
            </a:pPr>
            <a:r>
              <a:rPr lang="en-US" sz="2000" u="sng" dirty="0" smtClean="0">
                <a:latin typeface="Times New Roman"/>
                <a:cs typeface="Times New Roman"/>
              </a:rPr>
              <a:t>Situational switching </a:t>
            </a:r>
            <a:r>
              <a:rPr lang="en-US" sz="2000" dirty="0" smtClean="0">
                <a:latin typeface="Times New Roman"/>
                <a:cs typeface="Times New Roman"/>
              </a:rPr>
              <a:t>assumes a direct relationship between language and social situation (standard vs. dialect in the wrong situation violates norms and may end the conversation or result in shame)</a:t>
            </a:r>
          </a:p>
          <a:p>
            <a:pPr marL="342900" indent="-342900">
              <a:buFont typeface="Arial"/>
              <a:buChar char="•"/>
            </a:pPr>
            <a:r>
              <a:rPr lang="en-US" sz="2000" dirty="0" smtClean="0">
                <a:latin typeface="Times New Roman"/>
                <a:cs typeface="Times New Roman"/>
              </a:rPr>
              <a:t>An example of situational switching: Schoolteachers lecture in in Bokmål and students are not allowed to interrupt. When finished and discussion is finally encouraged, the speakers will switch to </a:t>
            </a:r>
            <a:r>
              <a:rPr lang="en-US" sz="2000" dirty="0" err="1" smtClean="0">
                <a:latin typeface="Times New Roman"/>
                <a:cs typeface="Times New Roman"/>
              </a:rPr>
              <a:t>Ranamål</a:t>
            </a:r>
            <a:r>
              <a:rPr lang="en-US" sz="2000" dirty="0" smtClean="0">
                <a:latin typeface="Times New Roman"/>
                <a:cs typeface="Times New Roman"/>
              </a:rPr>
              <a:t>. </a:t>
            </a:r>
          </a:p>
          <a:p>
            <a:pPr marL="342900" indent="-342900">
              <a:buFont typeface="Arial"/>
              <a:buChar char="•"/>
            </a:pPr>
            <a:r>
              <a:rPr lang="en-US" sz="2000" u="sng" dirty="0" smtClean="0">
                <a:latin typeface="Times New Roman"/>
                <a:cs typeface="Times New Roman"/>
              </a:rPr>
              <a:t>Metaphorical switching </a:t>
            </a:r>
            <a:r>
              <a:rPr lang="en-US" sz="2000" dirty="0" smtClean="0">
                <a:latin typeface="Times New Roman"/>
                <a:cs typeface="Times New Roman"/>
              </a:rPr>
              <a:t>is based on the choice of use of either standard or dialect depending on situations during which individuals who are interacting have two or more different relationships with each other. </a:t>
            </a:r>
          </a:p>
          <a:p>
            <a:pPr marL="342900" indent="-342900">
              <a:buFont typeface="Arial"/>
              <a:buChar char="•"/>
            </a:pPr>
            <a:r>
              <a:rPr lang="en-US" sz="2000" dirty="0" smtClean="0">
                <a:latin typeface="Times New Roman"/>
                <a:cs typeface="Times New Roman"/>
              </a:rPr>
              <a:t>An example of metaphorical switching: Official community affairs are considered nonlocal. When locals step up to clerks’ desks, greetings are in dialect, but business is conducted in standard. This switch is about particular </a:t>
            </a:r>
            <a:r>
              <a:rPr lang="en-US" sz="2000" u="sng" dirty="0" smtClean="0">
                <a:latin typeface="Times New Roman"/>
                <a:cs typeface="Times New Roman"/>
              </a:rPr>
              <a:t>kinds of topics</a:t>
            </a:r>
            <a:r>
              <a:rPr lang="en-US" sz="2000" dirty="0" smtClean="0">
                <a:latin typeface="Times New Roman"/>
                <a:cs typeface="Times New Roman"/>
              </a:rPr>
              <a:t> and not a change in social situation.</a:t>
            </a:r>
            <a:endParaRPr lang="en-US" sz="2000" dirty="0">
              <a:latin typeface="Times New Roman"/>
              <a:cs typeface="Times New Roman"/>
            </a:endParaRPr>
          </a:p>
        </p:txBody>
      </p:sp>
    </p:spTree>
    <p:extLst>
      <p:ext uri="{BB962C8B-B14F-4D97-AF65-F5344CB8AC3E}">
        <p14:creationId xmlns:p14="http://schemas.microsoft.com/office/powerpoint/2010/main" val="38508285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303" y="216160"/>
            <a:ext cx="8201563" cy="5232203"/>
          </a:xfrm>
          <a:prstGeom prst="rect">
            <a:avLst/>
          </a:prstGeom>
          <a:noFill/>
        </p:spPr>
        <p:txBody>
          <a:bodyPr wrap="square" rtlCol="0">
            <a:spAutoFit/>
          </a:bodyPr>
          <a:lstStyle/>
          <a:p>
            <a:pPr algn="ctr"/>
            <a:r>
              <a:rPr lang="en-US" sz="2200" b="1" dirty="0" smtClean="0">
                <a:latin typeface="Times New Roman"/>
                <a:cs typeface="Times New Roman"/>
              </a:rPr>
              <a:t>The Experiment</a:t>
            </a:r>
            <a:br>
              <a:rPr lang="en-US" sz="2200" b="1" dirty="0" smtClean="0">
                <a:latin typeface="Times New Roman"/>
                <a:cs typeface="Times New Roman"/>
              </a:rPr>
            </a:br>
            <a:endParaRPr lang="en-US" sz="2200" b="1" dirty="0">
              <a:latin typeface="Times New Roman"/>
              <a:cs typeface="Times New Roman"/>
            </a:endParaRPr>
          </a:p>
          <a:p>
            <a:pPr marL="342900" indent="-342900">
              <a:buFont typeface="Arial"/>
              <a:buChar char="•"/>
            </a:pPr>
            <a:r>
              <a:rPr lang="en-US" dirty="0" smtClean="0">
                <a:latin typeface="Times New Roman"/>
                <a:cs typeface="Times New Roman"/>
              </a:rPr>
              <a:t>First, ethnographic observation, then, controlled text elicitation.</a:t>
            </a:r>
          </a:p>
          <a:p>
            <a:pPr marL="342900" indent="-342900">
              <a:buFont typeface="Arial"/>
              <a:buChar char="•"/>
            </a:pPr>
            <a:endParaRPr lang="en-US" dirty="0">
              <a:latin typeface="Times New Roman"/>
              <a:cs typeface="Times New Roman"/>
            </a:endParaRPr>
          </a:p>
          <a:p>
            <a:r>
              <a:rPr lang="en-US" i="1" dirty="0" smtClean="0">
                <a:latin typeface="Times New Roman"/>
                <a:cs typeface="Times New Roman"/>
              </a:rPr>
              <a:t>The hypothesis</a:t>
            </a:r>
          </a:p>
          <a:p>
            <a:pPr marL="285750" indent="-285750">
              <a:buFont typeface="Arial"/>
              <a:buChar char="•"/>
            </a:pPr>
            <a:r>
              <a:rPr lang="en-US" dirty="0" smtClean="0">
                <a:latin typeface="Times New Roman"/>
                <a:cs typeface="Times New Roman"/>
              </a:rPr>
              <a:t>Gatherings among friends and family implies local identities and must be carried out speaking in dialect. If this is true, variety will not change regardless of subject matter of the discussion (local, national, official matters).</a:t>
            </a:r>
            <a:br>
              <a:rPr lang="en-US" dirty="0" smtClean="0">
                <a:latin typeface="Times New Roman"/>
                <a:cs typeface="Times New Roman"/>
              </a:rPr>
            </a:br>
            <a:endParaRPr lang="en-US" dirty="0" smtClean="0">
              <a:latin typeface="Times New Roman"/>
              <a:cs typeface="Times New Roman"/>
            </a:endParaRPr>
          </a:p>
          <a:p>
            <a:r>
              <a:rPr lang="en-US" sz="1600" dirty="0" smtClean="0">
                <a:latin typeface="Times New Roman"/>
                <a:cs typeface="Times New Roman"/>
              </a:rPr>
              <a:t>Two gatherings of local acquaintances were planned. Local people extended the invitations.</a:t>
            </a:r>
          </a:p>
          <a:p>
            <a:r>
              <a:rPr lang="en-US" sz="1600" dirty="0" err="1" smtClean="0">
                <a:latin typeface="Times New Roman"/>
                <a:cs typeface="Times New Roman"/>
              </a:rPr>
              <a:t>Blom</a:t>
            </a:r>
            <a:r>
              <a:rPr lang="en-US" sz="1600" dirty="0" smtClean="0">
                <a:latin typeface="Times New Roman"/>
                <a:cs typeface="Times New Roman"/>
              </a:rPr>
              <a:t> and </a:t>
            </a:r>
            <a:r>
              <a:rPr lang="en-US" sz="1600" dirty="0" err="1" smtClean="0">
                <a:latin typeface="Times New Roman"/>
                <a:cs typeface="Times New Roman"/>
              </a:rPr>
              <a:t>Gumperz</a:t>
            </a:r>
            <a:r>
              <a:rPr lang="en-US" sz="1600" dirty="0" smtClean="0">
                <a:latin typeface="Times New Roman"/>
                <a:cs typeface="Times New Roman"/>
              </a:rPr>
              <a:t> recorded the discussions. </a:t>
            </a:r>
          </a:p>
          <a:p>
            <a:pPr marL="285750" indent="-285750">
              <a:buFont typeface="Arial"/>
              <a:buChar char="•"/>
            </a:pPr>
            <a:r>
              <a:rPr lang="en-US" sz="1600" dirty="0" smtClean="0">
                <a:latin typeface="Times New Roman"/>
                <a:cs typeface="Times New Roman"/>
              </a:rPr>
              <a:t>Group 1: </a:t>
            </a:r>
            <a:r>
              <a:rPr lang="en-US" sz="1600" dirty="0">
                <a:latin typeface="Times New Roman"/>
                <a:cs typeface="Times New Roman"/>
              </a:rPr>
              <a:t>two sisters and a brother and their spouses. One of the men was a shopkeeper, the others were craftsmen.  All three are literate and well read in public affairs, local politics and committee work</a:t>
            </a:r>
            <a:r>
              <a:rPr lang="en-US" sz="1600" dirty="0" smtClean="0">
                <a:latin typeface="Times New Roman"/>
                <a:cs typeface="Times New Roman"/>
              </a:rPr>
              <a:t>.</a:t>
            </a:r>
          </a:p>
          <a:p>
            <a:pPr marL="285750" indent="-285750">
              <a:buFont typeface="Arial"/>
              <a:buChar char="•"/>
            </a:pPr>
            <a:r>
              <a:rPr lang="en-US" sz="1600" dirty="0" smtClean="0">
                <a:latin typeface="Times New Roman"/>
                <a:cs typeface="Times New Roman"/>
              </a:rPr>
              <a:t>Group 2: </a:t>
            </a:r>
            <a:r>
              <a:rPr lang="en-US" sz="1600" dirty="0">
                <a:latin typeface="Times New Roman"/>
                <a:cs typeface="Times New Roman"/>
              </a:rPr>
              <a:t>three craftsmen, friends and neighbors who worked in the same plant and their wives. One person had been a sailor on a Norwegian merchant vessel and spoke English.</a:t>
            </a:r>
            <a:r>
              <a:rPr lang="en-US" sz="1600" dirty="0" smtClean="0">
                <a:effectLst/>
                <a:latin typeface="Times New Roman"/>
                <a:cs typeface="Times New Roman"/>
              </a:rPr>
              <a:t> </a:t>
            </a:r>
            <a:br>
              <a:rPr lang="en-US" sz="1600" dirty="0" smtClean="0">
                <a:effectLst/>
                <a:latin typeface="Times New Roman"/>
                <a:cs typeface="Times New Roman"/>
              </a:rPr>
            </a:br>
            <a:endParaRPr lang="en-US" sz="1600" dirty="0" smtClean="0">
              <a:effectLst/>
              <a:latin typeface="Times New Roman"/>
              <a:cs typeface="Times New Roman"/>
            </a:endParaRPr>
          </a:p>
          <a:p>
            <a:r>
              <a:rPr lang="en-US" i="1" dirty="0">
                <a:latin typeface="Times New Roman"/>
                <a:cs typeface="Times New Roman"/>
              </a:rPr>
              <a:t>Strategy</a:t>
            </a:r>
            <a:endParaRPr lang="en-US" dirty="0">
              <a:latin typeface="Times New Roman"/>
              <a:cs typeface="Times New Roman"/>
            </a:endParaRPr>
          </a:p>
          <a:p>
            <a:r>
              <a:rPr lang="en-US" dirty="0">
                <a:latin typeface="Times New Roman"/>
                <a:cs typeface="Times New Roman"/>
              </a:rPr>
              <a:t>To introduce </a:t>
            </a:r>
            <a:r>
              <a:rPr lang="en-US" dirty="0" smtClean="0">
                <a:latin typeface="Times New Roman"/>
                <a:cs typeface="Times New Roman"/>
              </a:rPr>
              <a:t>topics </a:t>
            </a:r>
            <a:r>
              <a:rPr lang="en-US" dirty="0">
                <a:latin typeface="Times New Roman"/>
                <a:cs typeface="Times New Roman"/>
              </a:rPr>
              <a:t>likely </a:t>
            </a:r>
            <a:r>
              <a:rPr lang="en-US" dirty="0" smtClean="0">
                <a:latin typeface="Times New Roman"/>
                <a:cs typeface="Times New Roman"/>
              </a:rPr>
              <a:t>to motivate </a:t>
            </a:r>
            <a:r>
              <a:rPr lang="en-US" dirty="0">
                <a:latin typeface="Times New Roman"/>
                <a:cs typeface="Times New Roman"/>
              </a:rPr>
              <a:t>discussion among </a:t>
            </a:r>
            <a:r>
              <a:rPr lang="en-US" dirty="0" smtClean="0">
                <a:latin typeface="Times New Roman"/>
                <a:cs typeface="Times New Roman"/>
              </a:rPr>
              <a:t>the group. </a:t>
            </a:r>
            <a:endParaRPr lang="en-US" dirty="0">
              <a:latin typeface="Times New Roman"/>
              <a:cs typeface="Times New Roman"/>
            </a:endParaRPr>
          </a:p>
        </p:txBody>
      </p:sp>
    </p:spTree>
    <p:extLst>
      <p:ext uri="{BB962C8B-B14F-4D97-AF65-F5344CB8AC3E}">
        <p14:creationId xmlns:p14="http://schemas.microsoft.com/office/powerpoint/2010/main" val="42067671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954" y="1729277"/>
            <a:ext cx="7728656" cy="2092881"/>
          </a:xfrm>
          <a:prstGeom prst="rect">
            <a:avLst/>
          </a:prstGeom>
          <a:noFill/>
        </p:spPr>
        <p:txBody>
          <a:bodyPr wrap="square" rtlCol="0">
            <a:spAutoFit/>
          </a:bodyPr>
          <a:lstStyle/>
          <a:p>
            <a:pPr algn="ctr"/>
            <a:r>
              <a:rPr lang="en-US" sz="2200" b="1" dirty="0" smtClean="0">
                <a:latin typeface="Times New Roman"/>
                <a:cs typeface="Times New Roman"/>
              </a:rPr>
              <a:t>Discussion</a:t>
            </a:r>
          </a:p>
          <a:p>
            <a:endParaRPr lang="en-US" b="1" dirty="0">
              <a:latin typeface="Times New Roman"/>
              <a:cs typeface="Times New Roman"/>
            </a:endParaRPr>
          </a:p>
          <a:p>
            <a:r>
              <a:rPr lang="en-US" b="1" dirty="0" smtClean="0">
                <a:latin typeface="Times New Roman"/>
                <a:cs typeface="Times New Roman"/>
              </a:rPr>
              <a:t>Based on the idea of local/non-local, home team vs. elite, what variety do you think people spoke at these first gatherings?</a:t>
            </a:r>
          </a:p>
          <a:p>
            <a:endParaRPr lang="en-US" b="1" dirty="0" smtClean="0">
              <a:latin typeface="Times New Roman"/>
              <a:cs typeface="Times New Roman"/>
            </a:endParaRPr>
          </a:p>
          <a:p>
            <a:r>
              <a:rPr lang="en-US" b="1" dirty="0" smtClean="0">
                <a:latin typeface="Times New Roman"/>
                <a:cs typeface="Times New Roman"/>
              </a:rPr>
              <a:t>Do you think there was a switch when </a:t>
            </a:r>
            <a:r>
              <a:rPr lang="en-US" b="1" dirty="0" err="1" smtClean="0">
                <a:latin typeface="Times New Roman"/>
                <a:cs typeface="Times New Roman"/>
              </a:rPr>
              <a:t>Blom</a:t>
            </a:r>
            <a:r>
              <a:rPr lang="en-US" b="1" dirty="0" smtClean="0">
                <a:latin typeface="Times New Roman"/>
                <a:cs typeface="Times New Roman"/>
              </a:rPr>
              <a:t> and </a:t>
            </a:r>
            <a:r>
              <a:rPr lang="en-US" b="1" dirty="0" err="1" smtClean="0">
                <a:latin typeface="Times New Roman"/>
                <a:cs typeface="Times New Roman"/>
              </a:rPr>
              <a:t>Gumperz</a:t>
            </a:r>
            <a:r>
              <a:rPr lang="en-US" b="1" dirty="0" smtClean="0">
                <a:latin typeface="Times New Roman"/>
                <a:cs typeface="Times New Roman"/>
              </a:rPr>
              <a:t> interjected comments or new questions?</a:t>
            </a:r>
            <a:endParaRPr lang="en-US" b="1" dirty="0">
              <a:latin typeface="Times New Roman"/>
              <a:cs typeface="Times New Roman"/>
            </a:endParaRPr>
          </a:p>
        </p:txBody>
      </p:sp>
    </p:spTree>
    <p:extLst>
      <p:ext uri="{BB962C8B-B14F-4D97-AF65-F5344CB8AC3E}">
        <p14:creationId xmlns:p14="http://schemas.microsoft.com/office/powerpoint/2010/main" val="28048005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372" y="513379"/>
            <a:ext cx="7931331" cy="430887"/>
          </a:xfrm>
          <a:prstGeom prst="rect">
            <a:avLst/>
          </a:prstGeom>
          <a:noFill/>
        </p:spPr>
        <p:txBody>
          <a:bodyPr wrap="square" rtlCol="0">
            <a:spAutoFit/>
          </a:bodyPr>
          <a:lstStyle/>
          <a:p>
            <a:pPr algn="ctr"/>
            <a:r>
              <a:rPr lang="en-US" sz="2200" b="1" dirty="0" smtClean="0">
                <a:latin typeface="Times New Roman"/>
                <a:cs typeface="Times New Roman"/>
              </a:rPr>
              <a:t>Item 1 is a local topic discussed in a humorous way</a:t>
            </a:r>
            <a:endParaRPr lang="en-US" sz="2200" b="1" dirty="0">
              <a:latin typeface="Times New Roman"/>
              <a:cs typeface="Times New Roman"/>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202196" y="1079365"/>
            <a:ext cx="6526459" cy="4486743"/>
          </a:xfrm>
          <a:prstGeom prst="rect">
            <a:avLst/>
          </a:prstGeom>
        </p:spPr>
      </p:pic>
    </p:spTree>
    <p:extLst>
      <p:ext uri="{BB962C8B-B14F-4D97-AF65-F5344CB8AC3E}">
        <p14:creationId xmlns:p14="http://schemas.microsoft.com/office/powerpoint/2010/main" val="26393934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512" y="1242918"/>
            <a:ext cx="7863772" cy="430887"/>
          </a:xfrm>
          <a:prstGeom prst="rect">
            <a:avLst/>
          </a:prstGeom>
          <a:noFill/>
        </p:spPr>
        <p:txBody>
          <a:bodyPr wrap="square" rtlCol="0">
            <a:spAutoFit/>
          </a:bodyPr>
          <a:lstStyle/>
          <a:p>
            <a:pPr algn="ctr"/>
            <a:r>
              <a:rPr lang="en-US" sz="2200" b="1" dirty="0" smtClean="0">
                <a:latin typeface="Times New Roman"/>
                <a:cs typeface="Times New Roman"/>
              </a:rPr>
              <a:t>Items 2 and 3 were about planning and government affairs</a:t>
            </a:r>
            <a:endParaRPr lang="en-US" sz="2200" b="1" dirty="0">
              <a:latin typeface="Times New Roman"/>
              <a:cs typeface="Times New Roman"/>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134977" y="1864376"/>
            <a:ext cx="7026051" cy="3458553"/>
          </a:xfrm>
          <a:prstGeom prst="rect">
            <a:avLst/>
          </a:prstGeom>
        </p:spPr>
      </p:pic>
      <p:sp>
        <p:nvSpPr>
          <p:cNvPr id="4" name="TextBox 3"/>
          <p:cNvSpPr txBox="1"/>
          <p:nvPr/>
        </p:nvSpPr>
        <p:spPr>
          <a:xfrm>
            <a:off x="1026884" y="5322929"/>
            <a:ext cx="7755680" cy="1323439"/>
          </a:xfrm>
          <a:prstGeom prst="rect">
            <a:avLst/>
          </a:prstGeom>
          <a:noFill/>
        </p:spPr>
        <p:txBody>
          <a:bodyPr wrap="square" rtlCol="0">
            <a:spAutoFit/>
          </a:bodyPr>
          <a:lstStyle/>
          <a:p>
            <a:r>
              <a:rPr lang="en-US" sz="2000" dirty="0" smtClean="0">
                <a:latin typeface="Times New Roman"/>
                <a:cs typeface="Times New Roman"/>
              </a:rPr>
              <a:t>Everything is clearly in </a:t>
            </a:r>
            <a:r>
              <a:rPr lang="en-US" sz="2000" dirty="0" smtClean="0">
                <a:latin typeface="Times New Roman"/>
                <a:cs typeface="Times New Roman"/>
              </a:rPr>
              <a:t>dialect</a:t>
            </a:r>
            <a:r>
              <a:rPr lang="en-US" sz="2000" dirty="0" smtClean="0">
                <a:latin typeface="Times New Roman"/>
                <a:cs typeface="Times New Roman"/>
              </a:rPr>
              <a:t>.  A few </a:t>
            </a:r>
            <a:r>
              <a:rPr lang="en-US" sz="2000" dirty="0" smtClean="0">
                <a:latin typeface="Times New Roman"/>
                <a:cs typeface="Times New Roman"/>
              </a:rPr>
              <a:t>lexical borrowings (</a:t>
            </a:r>
            <a:r>
              <a:rPr lang="en-US" sz="2000" i="1" dirty="0" err="1" smtClean="0">
                <a:latin typeface="Times New Roman"/>
                <a:cs typeface="Times New Roman"/>
              </a:rPr>
              <a:t>instiljing</a:t>
            </a:r>
            <a:r>
              <a:rPr lang="en-US" sz="2000" dirty="0" smtClean="0">
                <a:latin typeface="Times New Roman"/>
                <a:cs typeface="Times New Roman"/>
              </a:rPr>
              <a:t>-proposal, </a:t>
            </a:r>
            <a:r>
              <a:rPr lang="en-US" sz="2000" i="1" dirty="0" err="1" smtClean="0">
                <a:latin typeface="Times New Roman"/>
                <a:cs typeface="Times New Roman"/>
              </a:rPr>
              <a:t>bedreftæ</a:t>
            </a:r>
            <a:r>
              <a:rPr lang="en-US" sz="2000" dirty="0" smtClean="0">
                <a:latin typeface="Times New Roman"/>
                <a:cs typeface="Times New Roman"/>
              </a:rPr>
              <a:t>-plants) </a:t>
            </a:r>
            <a:r>
              <a:rPr lang="en-US" sz="2000" dirty="0" smtClean="0">
                <a:latin typeface="Times New Roman"/>
                <a:cs typeface="Times New Roman"/>
              </a:rPr>
              <a:t>from standard Norwegian </a:t>
            </a:r>
            <a:r>
              <a:rPr lang="en-US" sz="2000" dirty="0" smtClean="0">
                <a:latin typeface="Times New Roman"/>
                <a:cs typeface="Times New Roman"/>
              </a:rPr>
              <a:t>were still phonologically </a:t>
            </a:r>
            <a:r>
              <a:rPr lang="en-US" sz="2000" dirty="0" smtClean="0">
                <a:latin typeface="Times New Roman"/>
                <a:cs typeface="Times New Roman"/>
              </a:rPr>
              <a:t>and morphologically in dialect.  This pattern remained throughout all of the recorded conversations.</a:t>
            </a:r>
            <a:endParaRPr lang="en-US" sz="2000" dirty="0">
              <a:latin typeface="Times New Roman"/>
              <a:cs typeface="Times New Roman"/>
            </a:endParaRPr>
          </a:p>
        </p:txBody>
      </p:sp>
    </p:spTree>
    <p:extLst>
      <p:ext uri="{BB962C8B-B14F-4D97-AF65-F5344CB8AC3E}">
        <p14:creationId xmlns:p14="http://schemas.microsoft.com/office/powerpoint/2010/main" val="4278642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976" y="310729"/>
            <a:ext cx="7985377" cy="5078313"/>
          </a:xfrm>
          <a:prstGeom prst="rect">
            <a:avLst/>
          </a:prstGeom>
          <a:noFill/>
        </p:spPr>
        <p:txBody>
          <a:bodyPr wrap="square" rtlCol="0">
            <a:spAutoFit/>
          </a:bodyPr>
          <a:lstStyle/>
          <a:p>
            <a:pPr algn="ctr"/>
            <a:r>
              <a:rPr lang="en-US" sz="2200" b="1" dirty="0" smtClean="0">
                <a:latin typeface="Times New Roman"/>
                <a:cs typeface="Times New Roman"/>
              </a:rPr>
              <a:t>Second Hypothesis/Second Gathering</a:t>
            </a:r>
          </a:p>
          <a:p>
            <a:r>
              <a:rPr lang="en-US" sz="2200" dirty="0" smtClean="0">
                <a:latin typeface="Times New Roman"/>
                <a:cs typeface="Times New Roman"/>
              </a:rPr>
              <a:t/>
            </a:r>
            <a:br>
              <a:rPr lang="en-US" sz="2200" dirty="0" smtClean="0">
                <a:latin typeface="Times New Roman"/>
                <a:cs typeface="Times New Roman"/>
              </a:rPr>
            </a:br>
            <a:r>
              <a:rPr lang="en-US" sz="2000" i="1" dirty="0">
                <a:latin typeface="Times New Roman"/>
                <a:cs typeface="Times New Roman"/>
              </a:rPr>
              <a:t>Second </a:t>
            </a:r>
            <a:r>
              <a:rPr lang="en-US" sz="2000" i="1" dirty="0" smtClean="0">
                <a:latin typeface="Times New Roman"/>
                <a:cs typeface="Times New Roman"/>
              </a:rPr>
              <a:t>hypothesis</a:t>
            </a:r>
            <a:endParaRPr lang="en-US" sz="2000" dirty="0" smtClean="0">
              <a:latin typeface="Times New Roman"/>
              <a:cs typeface="Times New Roman"/>
            </a:endParaRPr>
          </a:p>
          <a:p>
            <a:r>
              <a:rPr lang="en-US" sz="2000" dirty="0">
                <a:latin typeface="Times New Roman"/>
                <a:cs typeface="Times New Roman"/>
              </a:rPr>
              <a:t>Switching is constrained when people of local relationships speak together. However, when people of local and nonlocal relationships speak together, a change in topic may elicit code switching.</a:t>
            </a:r>
            <a:r>
              <a:rPr lang="en-US" sz="2000" dirty="0" smtClean="0">
                <a:effectLst/>
                <a:latin typeface="Times New Roman"/>
                <a:cs typeface="Times New Roman"/>
              </a:rPr>
              <a:t> </a:t>
            </a:r>
          </a:p>
          <a:p>
            <a:r>
              <a:rPr lang="en-US" sz="2000" i="1" dirty="0" smtClean="0">
                <a:latin typeface="Times New Roman"/>
                <a:cs typeface="Times New Roman"/>
              </a:rPr>
              <a:t/>
            </a:r>
            <a:br>
              <a:rPr lang="en-US" sz="2000" i="1" dirty="0" smtClean="0">
                <a:latin typeface="Times New Roman"/>
                <a:cs typeface="Times New Roman"/>
              </a:rPr>
            </a:br>
            <a:r>
              <a:rPr lang="en-US" sz="2000" i="1" dirty="0" smtClean="0">
                <a:latin typeface="Times New Roman"/>
                <a:cs typeface="Times New Roman"/>
              </a:rPr>
              <a:t>Second </a:t>
            </a:r>
            <a:r>
              <a:rPr lang="en-US" sz="2000" i="1" dirty="0">
                <a:latin typeface="Times New Roman"/>
                <a:cs typeface="Times New Roman"/>
              </a:rPr>
              <a:t>gatherings</a:t>
            </a:r>
            <a:endParaRPr lang="en-US" sz="2000" dirty="0">
              <a:latin typeface="Times New Roman"/>
              <a:cs typeface="Times New Roman"/>
            </a:endParaRPr>
          </a:p>
          <a:p>
            <a:r>
              <a:rPr lang="en-US" sz="2000" dirty="0">
                <a:latin typeface="Times New Roman"/>
                <a:cs typeface="Times New Roman"/>
              </a:rPr>
              <a:t>Three gatherings of participants, again with refreshments, were arranged in the home of one of </a:t>
            </a:r>
            <a:r>
              <a:rPr lang="en-US" sz="2000" dirty="0" err="1">
                <a:latin typeface="Times New Roman"/>
                <a:cs typeface="Times New Roman"/>
              </a:rPr>
              <a:t>Blom</a:t>
            </a:r>
            <a:r>
              <a:rPr lang="en-US" sz="2000" dirty="0">
                <a:latin typeface="Times New Roman"/>
                <a:cs typeface="Times New Roman"/>
              </a:rPr>
              <a:t> and </a:t>
            </a:r>
            <a:r>
              <a:rPr lang="en-US" sz="2000" dirty="0" err="1">
                <a:latin typeface="Times New Roman"/>
                <a:cs typeface="Times New Roman"/>
              </a:rPr>
              <a:t>Gumperz’s</a:t>
            </a:r>
            <a:r>
              <a:rPr lang="en-US" sz="2000" dirty="0">
                <a:latin typeface="Times New Roman"/>
                <a:cs typeface="Times New Roman"/>
              </a:rPr>
              <a:t> informants. Participants were a formerly quite active peer group of people who had for several years been at universities in Trondheim, Oslo and Bergen.  They would return home over the summer for vacation or for summer jobs. They also professed to be local dialect speakers and hold local identities and views.  As students, they also </a:t>
            </a:r>
            <a:r>
              <a:rPr lang="en-US" sz="2000" dirty="0" smtClean="0">
                <a:latin typeface="Times New Roman"/>
                <a:cs typeface="Times New Roman"/>
              </a:rPr>
              <a:t>identified </a:t>
            </a:r>
            <a:r>
              <a:rPr lang="en-US" sz="2000" dirty="0">
                <a:latin typeface="Times New Roman"/>
                <a:cs typeface="Times New Roman"/>
              </a:rPr>
              <a:t>with pan-Norwegian values associated with use of standard Norwegian. </a:t>
            </a:r>
          </a:p>
        </p:txBody>
      </p:sp>
    </p:spTree>
    <p:extLst>
      <p:ext uri="{BB962C8B-B14F-4D97-AF65-F5344CB8AC3E}">
        <p14:creationId xmlns:p14="http://schemas.microsoft.com/office/powerpoint/2010/main" val="19822601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cintosh HD:Users:lcedwar:Desktop:2nd experiment.jpg"/>
          <p:cNvPicPr/>
          <p:nvPr/>
        </p:nvPicPr>
        <p:blipFill>
          <a:blip r:embed="rId2">
            <a:extLst>
              <a:ext uri="{BEBA8EAE-BF5A-486C-A8C5-ECC9F3942E4B}">
                <a14:imgProps xmlns:a14="http://schemas.microsoft.com/office/drawing/2010/main">
                  <a14:imgLayer r:embed="rId3">
                    <a14:imgEffect>
                      <a14:brightnessContrast bright="48000" contrast="54000"/>
                    </a14:imgEffect>
                  </a14:imgLayer>
                </a14:imgProps>
              </a:ext>
              <a:ext uri="{28A0092B-C50C-407E-A947-70E740481C1C}">
                <a14:useLocalDpi xmlns:a14="http://schemas.microsoft.com/office/drawing/2010/main" val="0"/>
              </a:ext>
            </a:extLst>
          </a:blip>
          <a:srcRect/>
          <a:stretch>
            <a:fillRect/>
          </a:stretch>
        </p:blipFill>
        <p:spPr bwMode="auto">
          <a:xfrm>
            <a:off x="218975" y="379581"/>
            <a:ext cx="8802764" cy="6058690"/>
          </a:xfrm>
          <a:prstGeom prst="rect">
            <a:avLst/>
          </a:prstGeom>
          <a:noFill/>
          <a:ln>
            <a:noFill/>
          </a:ln>
        </p:spPr>
      </p:pic>
      <p:sp>
        <p:nvSpPr>
          <p:cNvPr id="4" name="Frame 3"/>
          <p:cNvSpPr/>
          <p:nvPr/>
        </p:nvSpPr>
        <p:spPr>
          <a:xfrm>
            <a:off x="2145948" y="2584068"/>
            <a:ext cx="613128" cy="277386"/>
          </a:xfrm>
          <a:prstGeom prst="frame">
            <a:avLst/>
          </a:prstGeom>
          <a:solidFill>
            <a:srgbClr val="FF0000"/>
          </a:solidFill>
          <a:ln w="0" cap="flat" cmpd="sng">
            <a:no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3401400" y="2624910"/>
            <a:ext cx="613128" cy="277386"/>
          </a:xfrm>
          <a:prstGeom prst="frame">
            <a:avLst/>
          </a:prstGeom>
          <a:solidFill>
            <a:srgbClr val="FF0000"/>
          </a:solidFill>
          <a:ln w="0" cap="flat" cmpd="sng">
            <a:no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6160476" y="2619669"/>
            <a:ext cx="1027724" cy="269200"/>
          </a:xfrm>
          <a:prstGeom prst="frame">
            <a:avLst/>
          </a:prstGeom>
          <a:solidFill>
            <a:srgbClr val="FF0000"/>
          </a:solidFill>
          <a:ln w="0" cap="flat" cmpd="sng">
            <a:no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5748196" y="2875161"/>
            <a:ext cx="718844" cy="277386"/>
          </a:xfrm>
          <a:prstGeom prst="frame">
            <a:avLst/>
          </a:prstGeom>
          <a:solidFill>
            <a:srgbClr val="FF0000"/>
          </a:solidFill>
          <a:ln w="0" cap="flat" cmpd="sng">
            <a:no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Frame 20"/>
          <p:cNvSpPr/>
          <p:nvPr/>
        </p:nvSpPr>
        <p:spPr>
          <a:xfrm>
            <a:off x="2755547" y="5618198"/>
            <a:ext cx="1258981" cy="382095"/>
          </a:xfrm>
          <a:prstGeom prst="frame">
            <a:avLst/>
          </a:prstGeom>
          <a:solidFill>
            <a:srgbClr val="FF0000"/>
          </a:solidFill>
          <a:ln w="0" cap="flat" cmpd="sng">
            <a:no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4546600" y="2861454"/>
            <a:ext cx="550333" cy="1"/>
          </a:xfrm>
          <a:prstGeom prst="line">
            <a:avLst/>
          </a:prstGeom>
          <a:ln>
            <a:solidFill>
              <a:srgbClr val="18DF56"/>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26306" y="3152546"/>
            <a:ext cx="467161" cy="0"/>
          </a:xfrm>
          <a:prstGeom prst="line">
            <a:avLst/>
          </a:prstGeom>
          <a:ln>
            <a:solidFill>
              <a:srgbClr val="18DF56"/>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870781" y="5926388"/>
            <a:ext cx="432152" cy="1"/>
          </a:xfrm>
          <a:prstGeom prst="line">
            <a:avLst/>
          </a:prstGeom>
          <a:ln>
            <a:solidFill>
              <a:srgbClr val="18DF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319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8"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86" y="310729"/>
            <a:ext cx="8512331" cy="5940088"/>
          </a:xfrm>
          <a:prstGeom prst="rect">
            <a:avLst/>
          </a:prstGeom>
          <a:noFill/>
        </p:spPr>
        <p:txBody>
          <a:bodyPr wrap="square" rtlCol="0">
            <a:spAutoFit/>
          </a:bodyPr>
          <a:lstStyle/>
          <a:p>
            <a:r>
              <a:rPr lang="en-US" sz="2000" dirty="0" err="1">
                <a:latin typeface="Times New Roman"/>
                <a:cs typeface="Times New Roman"/>
              </a:rPr>
              <a:t>Blom</a:t>
            </a:r>
            <a:r>
              <a:rPr lang="en-US" sz="2000" dirty="0">
                <a:latin typeface="Times New Roman"/>
                <a:cs typeface="Times New Roman"/>
              </a:rPr>
              <a:t> and </a:t>
            </a:r>
            <a:r>
              <a:rPr lang="en-US" sz="2000" dirty="0" err="1">
                <a:latin typeface="Times New Roman"/>
                <a:cs typeface="Times New Roman"/>
              </a:rPr>
              <a:t>Gumperz</a:t>
            </a:r>
            <a:r>
              <a:rPr lang="en-US" sz="2000" dirty="0">
                <a:latin typeface="Times New Roman"/>
                <a:cs typeface="Times New Roman"/>
              </a:rPr>
              <a:t>’ hypothesis was confirmed: when </a:t>
            </a:r>
            <a:r>
              <a:rPr lang="en-US" sz="2000" dirty="0" smtClean="0">
                <a:latin typeface="Times New Roman"/>
                <a:cs typeface="Times New Roman"/>
              </a:rPr>
              <a:t>topics were introduced </a:t>
            </a:r>
            <a:r>
              <a:rPr lang="en-US" sz="2000" dirty="0">
                <a:latin typeface="Times New Roman"/>
                <a:cs typeface="Times New Roman"/>
              </a:rPr>
              <a:t>that elicited standard values, switching resulted. </a:t>
            </a:r>
          </a:p>
          <a:p>
            <a:r>
              <a:rPr lang="en-US" sz="2000" dirty="0">
                <a:latin typeface="Times New Roman"/>
                <a:cs typeface="Times New Roman"/>
              </a:rPr>
              <a:t/>
            </a:r>
            <a:br>
              <a:rPr lang="en-US" sz="2000" dirty="0">
                <a:latin typeface="Times New Roman"/>
                <a:cs typeface="Times New Roman"/>
              </a:rPr>
            </a:br>
            <a:r>
              <a:rPr lang="en-US" sz="2000" dirty="0" err="1">
                <a:latin typeface="Times New Roman"/>
                <a:cs typeface="Times New Roman"/>
              </a:rPr>
              <a:t>Berit</a:t>
            </a:r>
            <a:r>
              <a:rPr lang="en-US" sz="2000" dirty="0">
                <a:latin typeface="Times New Roman"/>
                <a:cs typeface="Times New Roman"/>
              </a:rPr>
              <a:t> switched from </a:t>
            </a:r>
            <a:r>
              <a:rPr lang="en-US" sz="2000" dirty="0" err="1">
                <a:latin typeface="Times New Roman"/>
                <a:cs typeface="Times New Roman"/>
              </a:rPr>
              <a:t>Ranamål</a:t>
            </a:r>
            <a:r>
              <a:rPr lang="en-US" sz="2000" dirty="0">
                <a:latin typeface="Times New Roman"/>
                <a:cs typeface="Times New Roman"/>
              </a:rPr>
              <a:t> </a:t>
            </a:r>
            <a:r>
              <a:rPr lang="en-US" sz="2000" i="1" dirty="0" err="1">
                <a:latin typeface="Times New Roman"/>
                <a:cs typeface="Times New Roman"/>
              </a:rPr>
              <a:t>anjer</a:t>
            </a:r>
            <a:r>
              <a:rPr lang="en-US" sz="2000" i="1" dirty="0">
                <a:latin typeface="Times New Roman"/>
                <a:cs typeface="Times New Roman"/>
              </a:rPr>
              <a:t> </a:t>
            </a:r>
            <a:r>
              <a:rPr lang="en-US" sz="2000" dirty="0">
                <a:latin typeface="Times New Roman"/>
                <a:cs typeface="Times New Roman"/>
              </a:rPr>
              <a:t>in statement 1 to </a:t>
            </a:r>
            <a:r>
              <a:rPr lang="en-US" sz="2000" i="1" dirty="0" err="1">
                <a:latin typeface="Times New Roman"/>
                <a:cs typeface="Times New Roman"/>
              </a:rPr>
              <a:t>anner</a:t>
            </a:r>
            <a:r>
              <a:rPr lang="en-US" sz="2000" dirty="0">
                <a:latin typeface="Times New Roman"/>
                <a:cs typeface="Times New Roman"/>
              </a:rPr>
              <a:t> (B) in statement 2.  She uses </a:t>
            </a:r>
            <a:r>
              <a:rPr lang="en-US" sz="2000" i="1" dirty="0" err="1">
                <a:latin typeface="Times New Roman"/>
                <a:cs typeface="Times New Roman"/>
              </a:rPr>
              <a:t>fikk</a:t>
            </a:r>
            <a:r>
              <a:rPr lang="en-US" sz="2000" dirty="0">
                <a:latin typeface="Times New Roman"/>
                <a:cs typeface="Times New Roman"/>
              </a:rPr>
              <a:t> (B) vs. </a:t>
            </a:r>
            <a:r>
              <a:rPr lang="en-US" sz="2000" i="1" dirty="0" err="1">
                <a:latin typeface="Times New Roman"/>
                <a:cs typeface="Times New Roman"/>
              </a:rPr>
              <a:t>fekk</a:t>
            </a:r>
            <a:r>
              <a:rPr lang="en-US" sz="2000" dirty="0">
                <a:latin typeface="Times New Roman"/>
                <a:cs typeface="Times New Roman"/>
              </a:rPr>
              <a:t> (R) </a:t>
            </a:r>
            <a:r>
              <a:rPr lang="en-US" sz="2000" i="1" dirty="0" err="1">
                <a:latin typeface="Times New Roman"/>
                <a:cs typeface="Times New Roman"/>
              </a:rPr>
              <a:t>viss</a:t>
            </a:r>
            <a:r>
              <a:rPr lang="en-US" sz="2000" i="1" dirty="0">
                <a:latin typeface="Times New Roman"/>
                <a:cs typeface="Times New Roman"/>
              </a:rPr>
              <a:t> </a:t>
            </a:r>
            <a:r>
              <a:rPr lang="en-US" sz="2000" dirty="0">
                <a:latin typeface="Times New Roman"/>
                <a:cs typeface="Times New Roman"/>
              </a:rPr>
              <a:t>(B) vs. </a:t>
            </a:r>
            <a:r>
              <a:rPr lang="en-US" sz="2000" i="1" dirty="0" err="1">
                <a:latin typeface="Times New Roman"/>
                <a:cs typeface="Times New Roman"/>
              </a:rPr>
              <a:t>vess</a:t>
            </a:r>
            <a:r>
              <a:rPr lang="en-US" sz="2000" i="1" dirty="0">
                <a:latin typeface="Times New Roman"/>
                <a:cs typeface="Times New Roman"/>
              </a:rPr>
              <a:t> </a:t>
            </a:r>
            <a:r>
              <a:rPr lang="en-US" sz="2000" dirty="0">
                <a:latin typeface="Times New Roman"/>
                <a:cs typeface="Times New Roman"/>
              </a:rPr>
              <a:t>(R) </a:t>
            </a:r>
            <a:r>
              <a:rPr lang="en-US" sz="2000" i="1" dirty="0" err="1">
                <a:latin typeface="Times New Roman"/>
                <a:cs typeface="Times New Roman"/>
              </a:rPr>
              <a:t>i</a:t>
            </a:r>
            <a:r>
              <a:rPr lang="en-US" sz="2000" i="1" dirty="0">
                <a:latin typeface="Times New Roman"/>
                <a:cs typeface="Times New Roman"/>
              </a:rPr>
              <a:t> </a:t>
            </a:r>
            <a:r>
              <a:rPr lang="en-US" sz="2000" i="1" dirty="0" err="1">
                <a:latin typeface="Times New Roman"/>
                <a:cs typeface="Times New Roman"/>
              </a:rPr>
              <a:t>værtfall</a:t>
            </a:r>
            <a:r>
              <a:rPr lang="en-US" sz="2000" i="1" dirty="0">
                <a:latin typeface="Times New Roman"/>
                <a:cs typeface="Times New Roman"/>
              </a:rPr>
              <a:t> </a:t>
            </a:r>
            <a:r>
              <a:rPr lang="en-US" sz="2000" dirty="0" err="1">
                <a:latin typeface="Times New Roman"/>
                <a:cs typeface="Times New Roman"/>
              </a:rPr>
              <a:t>vs</a:t>
            </a:r>
            <a:r>
              <a:rPr lang="en-US" sz="2000" dirty="0">
                <a:latin typeface="Times New Roman"/>
                <a:cs typeface="Times New Roman"/>
              </a:rPr>
              <a:t> </a:t>
            </a:r>
            <a:r>
              <a:rPr lang="en-US" sz="2000" dirty="0" err="1">
                <a:latin typeface="Times New Roman"/>
                <a:cs typeface="Times New Roman"/>
              </a:rPr>
              <a:t>i</a:t>
            </a:r>
            <a:r>
              <a:rPr lang="en-US" sz="2000" dirty="0">
                <a:latin typeface="Times New Roman"/>
                <a:cs typeface="Times New Roman"/>
              </a:rPr>
              <a:t> </a:t>
            </a:r>
            <a:r>
              <a:rPr lang="en-US" sz="2000" i="1" dirty="0" err="1">
                <a:latin typeface="Times New Roman"/>
                <a:cs typeface="Times New Roman"/>
              </a:rPr>
              <a:t>kværtfall</a:t>
            </a:r>
            <a:r>
              <a:rPr lang="en-US" sz="2000" dirty="0">
                <a:latin typeface="Times New Roman"/>
                <a:cs typeface="Times New Roman"/>
              </a:rPr>
              <a:t> (R) in statement 2</a:t>
            </a:r>
          </a:p>
          <a:p>
            <a:r>
              <a:rPr lang="en-US" sz="2000" dirty="0">
                <a:latin typeface="Times New Roman"/>
                <a:cs typeface="Times New Roman"/>
              </a:rPr>
              <a:t> </a:t>
            </a:r>
          </a:p>
          <a:p>
            <a:r>
              <a:rPr lang="en-US" sz="2000" dirty="0">
                <a:latin typeface="Times New Roman"/>
                <a:cs typeface="Times New Roman"/>
              </a:rPr>
              <a:t>Ola’s second statement shows his use of (B) </a:t>
            </a:r>
            <a:r>
              <a:rPr lang="en-US" sz="2000" i="1" dirty="0" err="1">
                <a:latin typeface="Times New Roman"/>
                <a:cs typeface="Times New Roman"/>
              </a:rPr>
              <a:t>mellom</a:t>
            </a:r>
            <a:r>
              <a:rPr lang="en-US" sz="2000" dirty="0">
                <a:latin typeface="Times New Roman"/>
                <a:cs typeface="Times New Roman"/>
              </a:rPr>
              <a:t> </a:t>
            </a:r>
            <a:r>
              <a:rPr lang="en-US" sz="2000" dirty="0" err="1">
                <a:latin typeface="Times New Roman"/>
                <a:cs typeface="Times New Roman"/>
              </a:rPr>
              <a:t>vs</a:t>
            </a:r>
            <a:r>
              <a:rPr lang="en-US" sz="2000" dirty="0">
                <a:latin typeface="Times New Roman"/>
                <a:cs typeface="Times New Roman"/>
              </a:rPr>
              <a:t> </a:t>
            </a:r>
            <a:r>
              <a:rPr lang="en-US" sz="2000" i="1" dirty="0" err="1">
                <a:latin typeface="Times New Roman"/>
                <a:cs typeface="Times New Roman"/>
              </a:rPr>
              <a:t>imelja</a:t>
            </a:r>
            <a:r>
              <a:rPr lang="en-US" sz="2000" i="1" dirty="0">
                <a:latin typeface="Times New Roman"/>
                <a:cs typeface="Times New Roman"/>
              </a:rPr>
              <a:t> </a:t>
            </a:r>
            <a:r>
              <a:rPr lang="en-US" sz="2000" dirty="0">
                <a:latin typeface="Times New Roman"/>
                <a:cs typeface="Times New Roman"/>
              </a:rPr>
              <a:t>(R) and (B) </a:t>
            </a:r>
            <a:r>
              <a:rPr lang="en-US" sz="2000" i="1" dirty="0">
                <a:latin typeface="Times New Roman"/>
                <a:cs typeface="Times New Roman"/>
              </a:rPr>
              <a:t>en </a:t>
            </a:r>
            <a:r>
              <a:rPr lang="en-US" sz="2000" dirty="0" err="1">
                <a:latin typeface="Times New Roman"/>
                <a:cs typeface="Times New Roman"/>
              </a:rPr>
              <a:t>vs</a:t>
            </a:r>
            <a:r>
              <a:rPr lang="en-US" sz="2000" dirty="0">
                <a:latin typeface="Times New Roman"/>
                <a:cs typeface="Times New Roman"/>
              </a:rPr>
              <a:t> </a:t>
            </a:r>
            <a:r>
              <a:rPr lang="en-US" sz="2000" i="1" dirty="0" err="1">
                <a:latin typeface="Times New Roman"/>
                <a:cs typeface="Times New Roman"/>
              </a:rPr>
              <a:t>ein</a:t>
            </a:r>
            <a:r>
              <a:rPr lang="en-US" sz="2000" i="1" dirty="0">
                <a:latin typeface="Times New Roman"/>
                <a:cs typeface="Times New Roman"/>
              </a:rPr>
              <a:t> </a:t>
            </a:r>
            <a:r>
              <a:rPr lang="en-US" sz="2000" dirty="0">
                <a:latin typeface="Times New Roman"/>
                <a:cs typeface="Times New Roman"/>
              </a:rPr>
              <a:t>(R)</a:t>
            </a:r>
          </a:p>
          <a:p>
            <a:r>
              <a:rPr lang="en-US" sz="2000" dirty="0">
                <a:latin typeface="Times New Roman"/>
                <a:cs typeface="Times New Roman"/>
              </a:rPr>
              <a:t> </a:t>
            </a:r>
          </a:p>
          <a:p>
            <a:r>
              <a:rPr lang="en-US" sz="2000" dirty="0">
                <a:latin typeface="Times New Roman"/>
                <a:cs typeface="Times New Roman"/>
              </a:rPr>
              <a:t>However, neither shift shows a complete shift to standard.  </a:t>
            </a:r>
            <a:r>
              <a:rPr lang="en-US" sz="2000" dirty="0" err="1">
                <a:latin typeface="Times New Roman"/>
                <a:cs typeface="Times New Roman"/>
              </a:rPr>
              <a:t>Berit’s</a:t>
            </a:r>
            <a:r>
              <a:rPr lang="en-US" sz="2000" dirty="0">
                <a:latin typeface="Times New Roman"/>
                <a:cs typeface="Times New Roman"/>
              </a:rPr>
              <a:t> statement still contains dialect words like (R) </a:t>
            </a:r>
            <a:r>
              <a:rPr lang="en-US" sz="2000" i="1" dirty="0" err="1">
                <a:latin typeface="Times New Roman"/>
                <a:cs typeface="Times New Roman"/>
              </a:rPr>
              <a:t>lønn</a:t>
            </a:r>
            <a:r>
              <a:rPr lang="en-US" sz="2000" i="1" dirty="0">
                <a:latin typeface="Times New Roman"/>
                <a:cs typeface="Times New Roman"/>
              </a:rPr>
              <a:t> </a:t>
            </a:r>
            <a:r>
              <a:rPr lang="en-US" sz="2000" dirty="0">
                <a:latin typeface="Times New Roman"/>
                <a:cs typeface="Times New Roman"/>
              </a:rPr>
              <a:t>vs. </a:t>
            </a:r>
            <a:r>
              <a:rPr lang="en-US" sz="2000" i="1" dirty="0" err="1">
                <a:latin typeface="Times New Roman"/>
                <a:cs typeface="Times New Roman"/>
              </a:rPr>
              <a:t>lønne</a:t>
            </a:r>
            <a:r>
              <a:rPr lang="en-US" sz="2000" dirty="0">
                <a:latin typeface="Times New Roman"/>
                <a:cs typeface="Times New Roman"/>
              </a:rPr>
              <a:t> (B) (part of an expression “to be profitable”) </a:t>
            </a:r>
          </a:p>
          <a:p>
            <a:r>
              <a:rPr lang="en-US" sz="2000" dirty="0">
                <a:latin typeface="Times New Roman"/>
                <a:cs typeface="Times New Roman"/>
              </a:rPr>
              <a:t>(R) </a:t>
            </a:r>
            <a:r>
              <a:rPr lang="en-US" sz="2000" i="1" dirty="0" err="1">
                <a:latin typeface="Times New Roman"/>
                <a:cs typeface="Times New Roman"/>
              </a:rPr>
              <a:t>stan</a:t>
            </a:r>
            <a:r>
              <a:rPr lang="en-US" sz="2000" i="1" dirty="0">
                <a:latin typeface="Times New Roman"/>
                <a:cs typeface="Times New Roman"/>
              </a:rPr>
              <a:t> </a:t>
            </a:r>
            <a:r>
              <a:rPr lang="en-US" sz="2000" dirty="0" err="1">
                <a:latin typeface="Times New Roman"/>
                <a:cs typeface="Times New Roman"/>
              </a:rPr>
              <a:t>vs</a:t>
            </a:r>
            <a:r>
              <a:rPr lang="en-US" sz="2000" dirty="0">
                <a:latin typeface="Times New Roman"/>
                <a:cs typeface="Times New Roman"/>
              </a:rPr>
              <a:t> </a:t>
            </a:r>
            <a:r>
              <a:rPr lang="en-US" sz="2000" i="1" dirty="0" err="1">
                <a:latin typeface="Times New Roman"/>
                <a:cs typeface="Times New Roman"/>
              </a:rPr>
              <a:t>steder</a:t>
            </a:r>
            <a:r>
              <a:rPr lang="en-US" sz="2000" dirty="0">
                <a:latin typeface="Times New Roman"/>
                <a:cs typeface="Times New Roman"/>
              </a:rPr>
              <a:t> (B) (places) and Ola uses (R) </a:t>
            </a:r>
            <a:r>
              <a:rPr lang="en-US" sz="2000" i="1" dirty="0" err="1">
                <a:latin typeface="Times New Roman"/>
                <a:cs typeface="Times New Roman"/>
              </a:rPr>
              <a:t>væl</a:t>
            </a:r>
            <a:r>
              <a:rPr lang="en-US" sz="2000" i="1" dirty="0">
                <a:latin typeface="Times New Roman"/>
                <a:cs typeface="Times New Roman"/>
              </a:rPr>
              <a:t> </a:t>
            </a:r>
            <a:r>
              <a:rPr lang="en-US" sz="2000" dirty="0">
                <a:latin typeface="Times New Roman"/>
                <a:cs typeface="Times New Roman"/>
              </a:rPr>
              <a:t>vs. </a:t>
            </a:r>
            <a:r>
              <a:rPr lang="en-US" sz="2000" i="1" dirty="0" err="1">
                <a:latin typeface="Times New Roman"/>
                <a:cs typeface="Times New Roman"/>
              </a:rPr>
              <a:t>velger</a:t>
            </a:r>
            <a:r>
              <a:rPr lang="en-US" sz="2000" i="1" dirty="0">
                <a:latin typeface="Times New Roman"/>
                <a:cs typeface="Times New Roman"/>
              </a:rPr>
              <a:t> </a:t>
            </a:r>
            <a:r>
              <a:rPr lang="en-US" sz="2000" dirty="0">
                <a:latin typeface="Times New Roman"/>
                <a:cs typeface="Times New Roman"/>
              </a:rPr>
              <a:t>(B) (to choose)</a:t>
            </a:r>
            <a:r>
              <a:rPr lang="en-US" sz="2000" dirty="0" smtClean="0">
                <a:latin typeface="Times New Roman"/>
                <a:cs typeface="Times New Roman"/>
              </a:rPr>
              <a:t>.</a:t>
            </a:r>
          </a:p>
          <a:p>
            <a:endParaRPr lang="en-US" sz="2000" dirty="0">
              <a:latin typeface="Times New Roman"/>
              <a:cs typeface="Times New Roman"/>
            </a:endParaRPr>
          </a:p>
          <a:p>
            <a:r>
              <a:rPr lang="en-US" sz="2000" dirty="0">
                <a:latin typeface="Times New Roman"/>
                <a:cs typeface="Times New Roman"/>
              </a:rPr>
              <a:t>This shows </a:t>
            </a:r>
            <a:r>
              <a:rPr lang="en-US" sz="2000" dirty="0" smtClean="0">
                <a:latin typeface="Times New Roman"/>
                <a:cs typeface="Times New Roman"/>
              </a:rPr>
              <a:t>a breaking down </a:t>
            </a:r>
            <a:r>
              <a:rPr lang="en-US" sz="2000" dirty="0">
                <a:latin typeface="Times New Roman"/>
                <a:cs typeface="Times New Roman"/>
              </a:rPr>
              <a:t>of co-occurrence (semantic proximity) </a:t>
            </a:r>
            <a:r>
              <a:rPr lang="en-US" sz="2000" dirty="0" smtClean="0">
                <a:latin typeface="Times New Roman"/>
                <a:cs typeface="Times New Roman"/>
              </a:rPr>
              <a:t>rules</a:t>
            </a:r>
            <a:r>
              <a:rPr lang="en-US" sz="2000" dirty="0">
                <a:latin typeface="Times New Roman"/>
                <a:cs typeface="Times New Roman"/>
              </a:rPr>
              <a:t> </a:t>
            </a:r>
            <a:r>
              <a:rPr lang="en-US" sz="2000" dirty="0" smtClean="0">
                <a:latin typeface="Times New Roman"/>
                <a:cs typeface="Times New Roman"/>
              </a:rPr>
              <a:t>- of </a:t>
            </a:r>
            <a:r>
              <a:rPr lang="en-US" sz="2000" dirty="0">
                <a:latin typeface="Times New Roman"/>
                <a:cs typeface="Times New Roman"/>
              </a:rPr>
              <a:t>linguistic boundaries between Bokmål and </a:t>
            </a:r>
            <a:r>
              <a:rPr lang="en-US" sz="2000" dirty="0" err="1">
                <a:latin typeface="Times New Roman"/>
                <a:cs typeface="Times New Roman"/>
              </a:rPr>
              <a:t>Ranamål</a:t>
            </a:r>
            <a:r>
              <a:rPr lang="en-US" sz="2000" dirty="0">
                <a:latin typeface="Times New Roman"/>
                <a:cs typeface="Times New Roman"/>
              </a:rPr>
              <a:t>.</a:t>
            </a:r>
          </a:p>
          <a:p>
            <a:endParaRPr lang="en-US" sz="2000" dirty="0">
              <a:latin typeface="Times New Roman"/>
              <a:cs typeface="Times New Roman"/>
            </a:endParaRPr>
          </a:p>
          <a:p>
            <a:endParaRPr lang="en-US" sz="2000" dirty="0">
              <a:latin typeface="Times New Roman"/>
              <a:cs typeface="Times New Roman"/>
            </a:endParaRPr>
          </a:p>
        </p:txBody>
      </p:sp>
    </p:spTree>
    <p:extLst>
      <p:ext uri="{BB962C8B-B14F-4D97-AF65-F5344CB8AC3E}">
        <p14:creationId xmlns:p14="http://schemas.microsoft.com/office/powerpoint/2010/main" val="7491601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9931" y="837618"/>
            <a:ext cx="8012400" cy="4031873"/>
          </a:xfrm>
          <a:prstGeom prst="rect">
            <a:avLst/>
          </a:prstGeom>
        </p:spPr>
        <p:txBody>
          <a:bodyPr wrap="square">
            <a:spAutoFit/>
          </a:bodyPr>
          <a:lstStyle/>
          <a:p>
            <a:pPr lvl="1"/>
            <a:endParaRPr lang="en-US" sz="3200" dirty="0" smtClean="0">
              <a:latin typeface="Times New Roman"/>
              <a:cs typeface="Times New Roman"/>
            </a:endParaRPr>
          </a:p>
          <a:p>
            <a:pPr lvl="1"/>
            <a:r>
              <a:rPr lang="en-US" sz="3200" dirty="0" smtClean="0">
                <a:latin typeface="Times New Roman"/>
                <a:cs typeface="Times New Roman"/>
              </a:rPr>
              <a:t>Code </a:t>
            </a:r>
            <a:r>
              <a:rPr lang="en-US" sz="3200" dirty="0">
                <a:latin typeface="Times New Roman"/>
                <a:cs typeface="Times New Roman"/>
              </a:rPr>
              <a:t>Switching:</a:t>
            </a:r>
          </a:p>
          <a:p>
            <a:pPr marL="1371600" lvl="2" indent="-457200">
              <a:buFont typeface="Arial"/>
              <a:buChar char="•"/>
            </a:pPr>
            <a:r>
              <a:rPr lang="en-US" sz="3200" dirty="0">
                <a:latin typeface="Times New Roman"/>
                <a:cs typeface="Times New Roman"/>
              </a:rPr>
              <a:t>Use of more than one language within one communicative episode across sentence or clause boundaries</a:t>
            </a:r>
          </a:p>
          <a:p>
            <a:pPr lvl="1"/>
            <a:r>
              <a:rPr lang="en-US" sz="3200" dirty="0">
                <a:latin typeface="Times New Roman"/>
                <a:cs typeface="Times New Roman"/>
              </a:rPr>
              <a:t>Code Mixing:</a:t>
            </a:r>
          </a:p>
          <a:p>
            <a:pPr marL="1371600" lvl="2" indent="-457200">
              <a:buFont typeface="Arial"/>
              <a:buChar char="•"/>
            </a:pPr>
            <a:r>
              <a:rPr lang="en-US" sz="3200" dirty="0">
                <a:latin typeface="Times New Roman"/>
                <a:cs typeface="Times New Roman"/>
              </a:rPr>
              <a:t>One word mixed into a full sentence of a different language</a:t>
            </a:r>
          </a:p>
        </p:txBody>
      </p:sp>
    </p:spTree>
    <p:extLst>
      <p:ext uri="{BB962C8B-B14F-4D97-AF65-F5344CB8AC3E}">
        <p14:creationId xmlns:p14="http://schemas.microsoft.com/office/powerpoint/2010/main" val="42601313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931" y="1418547"/>
            <a:ext cx="8390726" cy="3077766"/>
          </a:xfrm>
          <a:prstGeom prst="rect">
            <a:avLst/>
          </a:prstGeom>
          <a:noFill/>
        </p:spPr>
        <p:txBody>
          <a:bodyPr wrap="square" rtlCol="0">
            <a:spAutoFit/>
          </a:bodyPr>
          <a:lstStyle/>
          <a:p>
            <a:pPr algn="ctr"/>
            <a:r>
              <a:rPr lang="en-US" b="1" dirty="0" smtClean="0">
                <a:latin typeface="Times New Roman"/>
                <a:cs typeface="Times New Roman"/>
              </a:rPr>
              <a:t>Shame and embarrassment from the results</a:t>
            </a:r>
          </a:p>
          <a:p>
            <a:endParaRPr lang="en-US" b="1" dirty="0">
              <a:latin typeface="Times New Roman"/>
              <a:cs typeface="Times New Roman"/>
            </a:endParaRPr>
          </a:p>
          <a:p>
            <a:r>
              <a:rPr lang="en-US" sz="2000" dirty="0">
                <a:latin typeface="Times New Roman"/>
                <a:cs typeface="Times New Roman"/>
              </a:rPr>
              <a:t>One of </a:t>
            </a:r>
            <a:r>
              <a:rPr lang="en-US" sz="2000" dirty="0" err="1">
                <a:latin typeface="Times New Roman"/>
                <a:cs typeface="Times New Roman"/>
              </a:rPr>
              <a:t>Blom</a:t>
            </a:r>
            <a:r>
              <a:rPr lang="en-US" sz="2000" dirty="0">
                <a:latin typeface="Times New Roman"/>
                <a:cs typeface="Times New Roman"/>
              </a:rPr>
              <a:t> and </a:t>
            </a:r>
            <a:r>
              <a:rPr lang="en-US" sz="2000" dirty="0" err="1">
                <a:latin typeface="Times New Roman"/>
                <a:cs typeface="Times New Roman"/>
              </a:rPr>
              <a:t>Gumperz</a:t>
            </a:r>
            <a:r>
              <a:rPr lang="en-US" sz="2000" dirty="0">
                <a:latin typeface="Times New Roman"/>
                <a:cs typeface="Times New Roman"/>
              </a:rPr>
              <a:t>’ informants listened to the recorded conversations and reacted negatively, showing disapproval to hearing speakers violate the co-occurrence rule.  This is called </a:t>
            </a:r>
            <a:r>
              <a:rPr lang="en-US" sz="2000" i="1" dirty="0">
                <a:latin typeface="Times New Roman"/>
                <a:cs typeface="Times New Roman"/>
              </a:rPr>
              <a:t>knot</a:t>
            </a:r>
            <a:r>
              <a:rPr lang="en-US" sz="2000" dirty="0">
                <a:latin typeface="Times New Roman"/>
                <a:cs typeface="Times New Roman"/>
              </a:rPr>
              <a:t> (artificial speech) in colloquial Norwegian.  When other participants listened to the recording, they reacted similarly and promised not to switch in future sessions, but admitted that when an argument required that the speaker use his status as an intellectual, he would still tend to use standard forms.</a:t>
            </a:r>
          </a:p>
          <a:p>
            <a:endParaRPr lang="en-US" b="1" dirty="0">
              <a:latin typeface="Times New Roman"/>
              <a:cs typeface="Times New Roman"/>
            </a:endParaRPr>
          </a:p>
        </p:txBody>
      </p:sp>
    </p:spTree>
    <p:extLst>
      <p:ext uri="{BB962C8B-B14F-4D97-AF65-F5344CB8AC3E}">
        <p14:creationId xmlns:p14="http://schemas.microsoft.com/office/powerpoint/2010/main" val="787045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87" y="256689"/>
            <a:ext cx="8579888" cy="6186310"/>
          </a:xfrm>
          <a:prstGeom prst="rect">
            <a:avLst/>
          </a:prstGeom>
          <a:noFill/>
        </p:spPr>
        <p:txBody>
          <a:bodyPr wrap="square" rtlCol="0">
            <a:spAutoFit/>
          </a:bodyPr>
          <a:lstStyle/>
          <a:p>
            <a:r>
              <a:rPr lang="en-US" b="1" dirty="0">
                <a:latin typeface="Times New Roman"/>
                <a:cs typeface="Times New Roman"/>
              </a:rPr>
              <a:t>Conclusions</a:t>
            </a:r>
            <a:br>
              <a:rPr lang="en-US" b="1" dirty="0">
                <a:latin typeface="Times New Roman"/>
                <a:cs typeface="Times New Roman"/>
              </a:rPr>
            </a:br>
            <a:r>
              <a:rPr lang="en-US" dirty="0">
                <a:latin typeface="Times New Roman"/>
                <a:cs typeface="Times New Roman"/>
              </a:rPr>
              <a:t>Code selection rules seem to be similar to grammar </a:t>
            </a:r>
            <a:r>
              <a:rPr lang="en-US" dirty="0" smtClean="0">
                <a:latin typeface="Times New Roman"/>
                <a:cs typeface="Times New Roman"/>
              </a:rPr>
              <a:t>rules because they </a:t>
            </a:r>
            <a:r>
              <a:rPr lang="en-US" dirty="0">
                <a:latin typeface="Times New Roman"/>
                <a:cs typeface="Times New Roman"/>
              </a:rPr>
              <a:t>operate below the level of consciousness and may not be able to be influenced by the speaker’s intentions. </a:t>
            </a:r>
          </a:p>
          <a:p>
            <a:r>
              <a:rPr lang="en-US" dirty="0">
                <a:latin typeface="Times New Roman"/>
                <a:cs typeface="Times New Roman"/>
              </a:rPr>
              <a:t>All groups speak both dialect and standard. Switching does </a:t>
            </a:r>
            <a:r>
              <a:rPr lang="en-US" dirty="0" smtClean="0">
                <a:latin typeface="Times New Roman"/>
                <a:cs typeface="Times New Roman"/>
              </a:rPr>
              <a:t>occur </a:t>
            </a:r>
            <a:r>
              <a:rPr lang="en-US" dirty="0" err="1">
                <a:latin typeface="Times New Roman"/>
                <a:cs typeface="Times New Roman"/>
              </a:rPr>
              <a:t>situationally</a:t>
            </a:r>
            <a:r>
              <a:rPr lang="en-US" dirty="0">
                <a:latin typeface="Times New Roman"/>
                <a:cs typeface="Times New Roman"/>
              </a:rPr>
              <a:t>. When speaking formally, this is only shown through a shift in lexicon, not through pronunciation or morphology.  The groups shift to (B) phonology and grammar when speaking with </a:t>
            </a:r>
            <a:r>
              <a:rPr lang="en-US" dirty="0" err="1">
                <a:latin typeface="Times New Roman"/>
                <a:cs typeface="Times New Roman"/>
              </a:rPr>
              <a:t>Blom</a:t>
            </a:r>
            <a:r>
              <a:rPr lang="en-US" dirty="0">
                <a:latin typeface="Times New Roman"/>
                <a:cs typeface="Times New Roman"/>
              </a:rPr>
              <a:t> and </a:t>
            </a:r>
            <a:r>
              <a:rPr lang="en-US" dirty="0" err="1">
                <a:latin typeface="Times New Roman"/>
                <a:cs typeface="Times New Roman"/>
              </a:rPr>
              <a:t>Gumperz</a:t>
            </a:r>
            <a:r>
              <a:rPr lang="en-US" dirty="0" smtClean="0">
                <a:latin typeface="Times New Roman"/>
                <a:cs typeface="Times New Roman"/>
              </a:rPr>
              <a:t>.</a:t>
            </a:r>
            <a:br>
              <a:rPr lang="en-US" dirty="0" smtClean="0">
                <a:latin typeface="Times New Roman"/>
                <a:cs typeface="Times New Roman"/>
              </a:rPr>
            </a:br>
            <a:endParaRPr lang="en-US" dirty="0">
              <a:latin typeface="Times New Roman"/>
              <a:cs typeface="Times New Roman"/>
            </a:endParaRPr>
          </a:p>
          <a:p>
            <a:pPr marL="285750" indent="-285750">
              <a:buFont typeface="Arial"/>
              <a:buChar char="•"/>
            </a:pPr>
            <a:r>
              <a:rPr lang="en-US" dirty="0">
                <a:latin typeface="Times New Roman"/>
                <a:cs typeface="Times New Roman"/>
              </a:rPr>
              <a:t>The locals see </a:t>
            </a:r>
            <a:r>
              <a:rPr lang="en-US" dirty="0" smtClean="0">
                <a:latin typeface="Times New Roman"/>
                <a:cs typeface="Times New Roman"/>
              </a:rPr>
              <a:t>Bokmål </a:t>
            </a:r>
            <a:r>
              <a:rPr lang="en-US" dirty="0">
                <a:latin typeface="Times New Roman"/>
                <a:cs typeface="Times New Roman"/>
              </a:rPr>
              <a:t>and </a:t>
            </a:r>
            <a:r>
              <a:rPr lang="en-US" dirty="0" err="1">
                <a:latin typeface="Times New Roman"/>
                <a:cs typeface="Times New Roman"/>
              </a:rPr>
              <a:t>Ranamål</a:t>
            </a:r>
            <a:r>
              <a:rPr lang="en-US" dirty="0">
                <a:latin typeface="Times New Roman"/>
                <a:cs typeface="Times New Roman"/>
              </a:rPr>
              <a:t> as two distinct varieties and insist on keeping them separate depending on local and nonlocal values. </a:t>
            </a:r>
            <a:endParaRPr lang="en-US" dirty="0" smtClean="0">
              <a:latin typeface="Times New Roman"/>
              <a:cs typeface="Times New Roman"/>
            </a:endParaRPr>
          </a:p>
          <a:p>
            <a:pPr marL="285750" indent="-285750">
              <a:buFont typeface="Arial"/>
              <a:buChar char="•"/>
            </a:pPr>
            <a:r>
              <a:rPr lang="en-US" dirty="0" smtClean="0">
                <a:latin typeface="Times New Roman"/>
                <a:cs typeface="Times New Roman"/>
              </a:rPr>
              <a:t>The </a:t>
            </a:r>
            <a:r>
              <a:rPr lang="en-US" dirty="0">
                <a:latin typeface="Times New Roman"/>
                <a:cs typeface="Times New Roman"/>
              </a:rPr>
              <a:t>students have a more difficult time keeping the distinction between dialect and standard Norwegian.  While they do have the same attitude about dialect, their behavior shows variation, rather than alternation.  It may reflect the fact that they have some nonlocal identity, too. </a:t>
            </a:r>
          </a:p>
          <a:p>
            <a:r>
              <a:rPr lang="en-US" dirty="0">
                <a:latin typeface="Times New Roman"/>
                <a:cs typeface="Times New Roman"/>
              </a:rPr>
              <a:t> </a:t>
            </a:r>
          </a:p>
          <a:p>
            <a:r>
              <a:rPr lang="en-US" dirty="0" err="1">
                <a:latin typeface="Times New Roman"/>
                <a:cs typeface="Times New Roman"/>
              </a:rPr>
              <a:t>Ranamål</a:t>
            </a:r>
            <a:r>
              <a:rPr lang="en-US" dirty="0">
                <a:latin typeface="Times New Roman"/>
                <a:cs typeface="Times New Roman"/>
              </a:rPr>
              <a:t> has social value signaling distinctness and identity with the local people.  </a:t>
            </a:r>
            <a:br>
              <a:rPr lang="en-US" dirty="0">
                <a:latin typeface="Times New Roman"/>
                <a:cs typeface="Times New Roman"/>
              </a:rPr>
            </a:br>
            <a:r>
              <a:rPr lang="en-US" dirty="0">
                <a:latin typeface="Times New Roman"/>
                <a:cs typeface="Times New Roman"/>
              </a:rPr>
              <a:t>Bokmål is associated with education and power and also shows differences in status and rank unacceptable in local relations. </a:t>
            </a:r>
            <a:r>
              <a:rPr lang="en-US" dirty="0" smtClean="0">
                <a:latin typeface="Times New Roman"/>
                <a:cs typeface="Times New Roman"/>
              </a:rPr>
              <a:t/>
            </a:r>
            <a:br>
              <a:rPr lang="en-US" dirty="0" smtClean="0">
                <a:latin typeface="Times New Roman"/>
                <a:cs typeface="Times New Roman"/>
              </a:rPr>
            </a:br>
            <a:endParaRPr lang="en-US" dirty="0">
              <a:latin typeface="Times New Roman"/>
              <a:cs typeface="Times New Roman"/>
            </a:endParaRPr>
          </a:p>
          <a:p>
            <a:r>
              <a:rPr lang="en-US" dirty="0">
                <a:latin typeface="Times New Roman"/>
                <a:cs typeface="Times New Roman"/>
              </a:rPr>
              <a:t>In order to interpret speech, the investigator must have background knowledge of local culture and those areas which generate social meaning in order to look into the social implications of dialect differences</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7045139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635000"/>
            <a:ext cx="8267700" cy="4031873"/>
          </a:xfrm>
          <a:prstGeom prst="rect">
            <a:avLst/>
          </a:prstGeom>
          <a:noFill/>
        </p:spPr>
        <p:txBody>
          <a:bodyPr wrap="square" rtlCol="0">
            <a:spAutoFit/>
          </a:bodyPr>
          <a:lstStyle/>
          <a:p>
            <a:pPr algn="ctr"/>
            <a:r>
              <a:rPr lang="en-US" sz="3200" b="1" dirty="0" smtClean="0">
                <a:latin typeface="Times New Roman"/>
                <a:cs typeface="Times New Roman"/>
              </a:rPr>
              <a:t>Discussion</a:t>
            </a:r>
            <a:endParaRPr lang="en-US" sz="3200" b="1" dirty="0">
              <a:latin typeface="Times New Roman"/>
              <a:cs typeface="Times New Roman"/>
            </a:endParaRPr>
          </a:p>
          <a:p>
            <a:endParaRPr lang="en-US" sz="3200" dirty="0" smtClean="0">
              <a:latin typeface="Times New Roman"/>
              <a:cs typeface="Times New Roman"/>
            </a:endParaRPr>
          </a:p>
          <a:p>
            <a:pPr marL="457200" indent="-457200">
              <a:buFont typeface="Arial"/>
              <a:buChar char="•"/>
            </a:pPr>
            <a:r>
              <a:rPr lang="en-US" sz="3200" dirty="0" smtClean="0">
                <a:latin typeface="Times New Roman"/>
                <a:cs typeface="Times New Roman"/>
              </a:rPr>
              <a:t>Do you or anyone you know code-switch?</a:t>
            </a:r>
            <a:br>
              <a:rPr lang="en-US" sz="3200" dirty="0" smtClean="0">
                <a:latin typeface="Times New Roman"/>
                <a:cs typeface="Times New Roman"/>
              </a:rPr>
            </a:br>
            <a:endParaRPr lang="en-US" sz="3200" dirty="0" smtClean="0">
              <a:latin typeface="Times New Roman"/>
              <a:cs typeface="Times New Roman"/>
            </a:endParaRPr>
          </a:p>
          <a:p>
            <a:pPr marL="457200" indent="-457200">
              <a:buFont typeface="Arial"/>
              <a:buChar char="•"/>
            </a:pPr>
            <a:r>
              <a:rPr lang="en-US" sz="3200" dirty="0" smtClean="0">
                <a:latin typeface="Times New Roman"/>
                <a:cs typeface="Times New Roman"/>
              </a:rPr>
              <a:t>Which languages are used?</a:t>
            </a:r>
            <a:br>
              <a:rPr lang="en-US" sz="3200" dirty="0" smtClean="0">
                <a:latin typeface="Times New Roman"/>
                <a:cs typeface="Times New Roman"/>
              </a:rPr>
            </a:br>
            <a:endParaRPr lang="en-US" sz="3200" dirty="0" smtClean="0">
              <a:latin typeface="Times New Roman"/>
              <a:cs typeface="Times New Roman"/>
            </a:endParaRPr>
          </a:p>
          <a:p>
            <a:pPr marL="457200" indent="-457200">
              <a:buFont typeface="Arial"/>
              <a:buChar char="•"/>
            </a:pPr>
            <a:r>
              <a:rPr lang="en-US" sz="3200" dirty="0" smtClean="0">
                <a:latin typeface="Times New Roman"/>
                <a:cs typeface="Times New Roman"/>
              </a:rPr>
              <a:t>Does code-switching have social meaning to you or to those who you know who do it?</a:t>
            </a:r>
            <a:endParaRPr lang="en-US" sz="3200" dirty="0">
              <a:latin typeface="Times New Roman"/>
              <a:cs typeface="Times New Roman"/>
            </a:endParaRPr>
          </a:p>
        </p:txBody>
      </p:sp>
    </p:spTree>
    <p:extLst>
      <p:ext uri="{BB962C8B-B14F-4D97-AF65-F5344CB8AC3E}">
        <p14:creationId xmlns:p14="http://schemas.microsoft.com/office/powerpoint/2010/main" val="405378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538" y="488462"/>
            <a:ext cx="7405077" cy="5195268"/>
          </a:xfrm>
          <a:prstGeom prst="rect">
            <a:avLst/>
          </a:prstGeom>
          <a:noFill/>
        </p:spPr>
        <p:txBody>
          <a:bodyPr wrap="square" rtlCol="0">
            <a:spAutoFit/>
          </a:bodyPr>
          <a:lstStyle/>
          <a:p>
            <a:pPr>
              <a:lnSpc>
                <a:spcPct val="60000"/>
              </a:lnSpc>
            </a:pPr>
            <a:r>
              <a:rPr lang="en-US" sz="3200" dirty="0" smtClean="0">
                <a:latin typeface="Times New Roman"/>
                <a:cs typeface="Times New Roman"/>
              </a:rPr>
              <a:t>This is a study about:</a:t>
            </a:r>
            <a:br>
              <a:rPr lang="en-US" sz="3200" dirty="0" smtClean="0">
                <a:latin typeface="Times New Roman"/>
                <a:cs typeface="Times New Roman"/>
              </a:rPr>
            </a:br>
            <a:endParaRPr lang="en-US" sz="3200" dirty="0" smtClean="0">
              <a:latin typeface="Times New Roman"/>
              <a:cs typeface="Times New Roman"/>
            </a:endParaRPr>
          </a:p>
          <a:p>
            <a:pPr marL="285750" indent="-285750">
              <a:lnSpc>
                <a:spcPct val="60000"/>
              </a:lnSpc>
              <a:buFont typeface="Arial"/>
              <a:buChar char="•"/>
            </a:pPr>
            <a:r>
              <a:rPr lang="en-US" sz="3200" dirty="0" smtClean="0">
                <a:latin typeface="Times New Roman"/>
                <a:cs typeface="Times New Roman"/>
              </a:rPr>
              <a:t>meaning of linguistic choice</a:t>
            </a:r>
          </a:p>
          <a:p>
            <a:pPr marL="285750" indent="-285750">
              <a:buFont typeface="Arial"/>
              <a:buChar char="•"/>
            </a:pPr>
            <a:r>
              <a:rPr lang="en-US" sz="3200" dirty="0" smtClean="0">
                <a:latin typeface="Times New Roman"/>
                <a:cs typeface="Times New Roman"/>
              </a:rPr>
              <a:t>social constraints and linguistic rules</a:t>
            </a:r>
          </a:p>
          <a:p>
            <a:pPr marL="285750" indent="-285750">
              <a:buFont typeface="Arial"/>
              <a:buChar char="•"/>
            </a:pPr>
            <a:r>
              <a:rPr lang="en-US" sz="3200" dirty="0" smtClean="0">
                <a:latin typeface="Times New Roman"/>
                <a:cs typeface="Times New Roman"/>
              </a:rPr>
              <a:t>the potential for change in speech patterns in a community</a:t>
            </a:r>
          </a:p>
          <a:p>
            <a:pPr marL="285750" indent="-285750">
              <a:buFont typeface="Arial"/>
              <a:buChar char="•"/>
            </a:pPr>
            <a:r>
              <a:rPr lang="en-US" sz="3200" dirty="0">
                <a:latin typeface="Times New Roman"/>
                <a:cs typeface="Times New Roman"/>
              </a:rPr>
              <a:t>s</a:t>
            </a:r>
            <a:r>
              <a:rPr lang="en-US" sz="3200" dirty="0" smtClean="0">
                <a:latin typeface="Times New Roman"/>
                <a:cs typeface="Times New Roman"/>
              </a:rPr>
              <a:t>tability of a valued local form of speech</a:t>
            </a:r>
          </a:p>
          <a:p>
            <a:pPr marL="285750" indent="-285750">
              <a:buFont typeface="Arial"/>
              <a:buChar char="•"/>
            </a:pPr>
            <a:r>
              <a:rPr lang="en-US" sz="3200" dirty="0">
                <a:latin typeface="Times New Roman"/>
                <a:cs typeface="Times New Roman"/>
              </a:rPr>
              <a:t>v</a:t>
            </a:r>
            <a:r>
              <a:rPr lang="en-US" sz="3200" dirty="0" smtClean="0">
                <a:latin typeface="Times New Roman"/>
                <a:cs typeface="Times New Roman"/>
              </a:rPr>
              <a:t>alues expressed through language variety (self-identity and pride)</a:t>
            </a:r>
          </a:p>
          <a:p>
            <a:pPr marL="285750" indent="-285750">
              <a:buFont typeface="Arial"/>
              <a:buChar char="•"/>
            </a:pPr>
            <a:r>
              <a:rPr lang="en-US" sz="3200" dirty="0">
                <a:latin typeface="Times New Roman"/>
                <a:cs typeface="Times New Roman"/>
              </a:rPr>
              <a:t>r</a:t>
            </a:r>
            <a:r>
              <a:rPr lang="en-US" sz="3200" dirty="0" smtClean="0">
                <a:latin typeface="Times New Roman"/>
                <a:cs typeface="Times New Roman"/>
              </a:rPr>
              <a:t>ules of alternations that govern a linguistic repertoire of a community</a:t>
            </a:r>
          </a:p>
          <a:p>
            <a:pPr marL="285750" indent="-285750">
              <a:buFont typeface="Arial"/>
              <a:buChar char="•"/>
            </a:pPr>
            <a:endParaRPr lang="en-US" dirty="0"/>
          </a:p>
        </p:txBody>
      </p:sp>
    </p:spTree>
    <p:extLst>
      <p:ext uri="{BB962C8B-B14F-4D97-AF65-F5344CB8AC3E}">
        <p14:creationId xmlns:p14="http://schemas.microsoft.com/office/powerpoint/2010/main" val="30172150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rwa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8115" cy="6858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91537" y="371231"/>
            <a:ext cx="4434235" cy="584776"/>
          </a:xfrm>
          <a:prstGeom prst="rect">
            <a:avLst/>
          </a:prstGeom>
          <a:noFill/>
        </p:spPr>
        <p:txBody>
          <a:bodyPr wrap="square" rtlCol="0">
            <a:spAutoFit/>
          </a:bodyPr>
          <a:lstStyle/>
          <a:p>
            <a:pPr algn="ctr"/>
            <a:r>
              <a:rPr lang="en-US" sz="3200" b="1" dirty="0" err="1" smtClean="0">
                <a:latin typeface="Times New Roman"/>
                <a:cs typeface="Times New Roman"/>
              </a:rPr>
              <a:t>Hemnesberget</a:t>
            </a:r>
            <a:endParaRPr lang="en-US" sz="3200" b="1" dirty="0">
              <a:latin typeface="Times New Roman"/>
              <a:cs typeface="Times New Roman"/>
            </a:endParaRPr>
          </a:p>
        </p:txBody>
      </p:sp>
      <p:pic>
        <p:nvPicPr>
          <p:cNvPr id="5" name="Picture 4" descr="Screen Shot 2015-03-24 at 3.05.05 PM.png"/>
          <p:cNvPicPr>
            <a:picLocks noChangeAspect="1"/>
          </p:cNvPicPr>
          <p:nvPr/>
        </p:nvPicPr>
        <p:blipFill rotWithShape="1">
          <a:blip r:embed="rId3">
            <a:extLst>
              <a:ext uri="{28A0092B-C50C-407E-A947-70E740481C1C}">
                <a14:useLocalDpi xmlns:a14="http://schemas.microsoft.com/office/drawing/2010/main" val="0"/>
              </a:ext>
            </a:extLst>
          </a:blip>
          <a:srcRect l="43485" r="14278"/>
          <a:stretch/>
        </p:blipFill>
        <p:spPr>
          <a:xfrm>
            <a:off x="5093971" y="956007"/>
            <a:ext cx="3791131" cy="5751718"/>
          </a:xfrm>
          <a:prstGeom prst="rect">
            <a:avLst/>
          </a:prstGeom>
        </p:spPr>
      </p:pic>
    </p:spTree>
    <p:extLst>
      <p:ext uri="{BB962C8B-B14F-4D97-AF65-F5344CB8AC3E}">
        <p14:creationId xmlns:p14="http://schemas.microsoft.com/office/powerpoint/2010/main" val="25999858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3-24 at 3.04.39 PM.png"/>
          <p:cNvPicPr>
            <a:picLocks/>
          </p:cNvPicPr>
          <p:nvPr/>
        </p:nvPicPr>
        <p:blipFill>
          <a:blip r:embed="rId2">
            <a:extLst>
              <a:ext uri="{28A0092B-C50C-407E-A947-70E740481C1C}">
                <a14:useLocalDpi xmlns:a14="http://schemas.microsoft.com/office/drawing/2010/main" val="0"/>
              </a:ext>
            </a:extLst>
          </a:blip>
          <a:stretch>
            <a:fillRect/>
          </a:stretch>
        </p:blipFill>
        <p:spPr>
          <a:xfrm>
            <a:off x="4253107" y="1183694"/>
            <a:ext cx="4717978" cy="3053911"/>
          </a:xfrm>
          <a:prstGeom prst="rect">
            <a:avLst/>
          </a:prstGeom>
        </p:spPr>
      </p:pic>
      <p:sp>
        <p:nvSpPr>
          <p:cNvPr id="5" name="TextBox 4"/>
          <p:cNvSpPr txBox="1"/>
          <p:nvPr/>
        </p:nvSpPr>
        <p:spPr>
          <a:xfrm>
            <a:off x="4113407" y="101600"/>
            <a:ext cx="4857678" cy="707886"/>
          </a:xfrm>
          <a:prstGeom prst="rect">
            <a:avLst/>
          </a:prstGeom>
          <a:noFill/>
        </p:spPr>
        <p:txBody>
          <a:bodyPr wrap="square" rtlCol="0">
            <a:spAutoFit/>
          </a:bodyPr>
          <a:lstStyle/>
          <a:p>
            <a:r>
              <a:rPr lang="en-US" sz="2000" b="1" dirty="0" err="1" smtClean="0">
                <a:latin typeface="Times New Roman"/>
                <a:cs typeface="Times New Roman"/>
              </a:rPr>
              <a:t>Hemnesberget</a:t>
            </a:r>
            <a:r>
              <a:rPr lang="en-US" sz="2000" b="1" dirty="0" smtClean="0">
                <a:latin typeface="Times New Roman"/>
                <a:cs typeface="Times New Roman"/>
              </a:rPr>
              <a:t> – a small industrial town  in </a:t>
            </a:r>
            <a:r>
              <a:rPr lang="en-US" sz="2000" b="1" dirty="0" err="1" smtClean="0">
                <a:latin typeface="Times New Roman"/>
                <a:cs typeface="Times New Roman"/>
              </a:rPr>
              <a:t>Ranafjord</a:t>
            </a:r>
            <a:r>
              <a:rPr lang="en-US" sz="2000" b="1" dirty="0" smtClean="0">
                <a:latin typeface="Times New Roman"/>
                <a:cs typeface="Times New Roman"/>
              </a:rPr>
              <a:t> with </a:t>
            </a:r>
            <a:r>
              <a:rPr lang="en-US" sz="2000" b="1" dirty="0" err="1" smtClean="0">
                <a:latin typeface="Times New Roman"/>
                <a:cs typeface="Times New Roman"/>
              </a:rPr>
              <a:t>appx</a:t>
            </a:r>
            <a:r>
              <a:rPr lang="en-US" sz="2000" b="1" dirty="0" smtClean="0">
                <a:latin typeface="Times New Roman"/>
                <a:cs typeface="Times New Roman"/>
              </a:rPr>
              <a:t>. 1300 inhabitants</a:t>
            </a:r>
            <a:endParaRPr lang="en-US" sz="2000" b="1" dirty="0">
              <a:latin typeface="Times New Roman"/>
              <a:cs typeface="Times New Roman"/>
            </a:endParaRPr>
          </a:p>
        </p:txBody>
      </p:sp>
      <p:sp>
        <p:nvSpPr>
          <p:cNvPr id="6" name="TextBox 5"/>
          <p:cNvSpPr txBox="1"/>
          <p:nvPr/>
        </p:nvSpPr>
        <p:spPr>
          <a:xfrm>
            <a:off x="4113407" y="4428944"/>
            <a:ext cx="4717978" cy="2308324"/>
          </a:xfrm>
          <a:prstGeom prst="rect">
            <a:avLst/>
          </a:prstGeom>
          <a:noFill/>
        </p:spPr>
        <p:txBody>
          <a:bodyPr wrap="square" rtlCol="0">
            <a:spAutoFit/>
          </a:bodyPr>
          <a:lstStyle/>
          <a:p>
            <a:r>
              <a:rPr lang="en-US" b="1" dirty="0" smtClean="0">
                <a:latin typeface="Times New Roman"/>
                <a:cs typeface="Times New Roman"/>
              </a:rPr>
              <a:t>From Middle Ages to 1858 – dependent on merchants and landholding families with connections to southern Norway.  Communications and commercial center. There were great differences in wealth, culture and education between farmers, fisherman, laborers and servants who were the majority of the population.</a:t>
            </a:r>
          </a:p>
        </p:txBody>
      </p:sp>
      <p:pic>
        <p:nvPicPr>
          <p:cNvPr id="7" name="Picture 6" descr="Screen Shot 2015-03-24 at 3.07.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7" y="194710"/>
            <a:ext cx="4066020" cy="6486769"/>
          </a:xfrm>
          <a:prstGeom prst="rect">
            <a:avLst/>
          </a:prstGeom>
        </p:spPr>
      </p:pic>
    </p:spTree>
    <p:extLst>
      <p:ext uri="{BB962C8B-B14F-4D97-AF65-F5344CB8AC3E}">
        <p14:creationId xmlns:p14="http://schemas.microsoft.com/office/powerpoint/2010/main" val="2955897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462" y="625231"/>
            <a:ext cx="7659076" cy="6001642"/>
          </a:xfrm>
          <a:prstGeom prst="rect">
            <a:avLst/>
          </a:prstGeom>
          <a:noFill/>
        </p:spPr>
        <p:txBody>
          <a:bodyPr wrap="square" rtlCol="0">
            <a:spAutoFit/>
          </a:bodyPr>
          <a:lstStyle/>
          <a:p>
            <a:r>
              <a:rPr lang="en-US" sz="2200" b="1" dirty="0" smtClean="0">
                <a:latin typeface="Times New Roman"/>
                <a:cs typeface="Times New Roman"/>
              </a:rPr>
              <a:t>Today in </a:t>
            </a:r>
            <a:r>
              <a:rPr lang="en-US" sz="2200" b="1" dirty="0" err="1" smtClean="0">
                <a:latin typeface="Times New Roman"/>
                <a:cs typeface="Times New Roman"/>
              </a:rPr>
              <a:t>Hemnesberget</a:t>
            </a:r>
            <a:r>
              <a:rPr lang="en-US" sz="2200" b="1" dirty="0" smtClean="0">
                <a:latin typeface="Times New Roman"/>
                <a:cs typeface="Times New Roman"/>
              </a:rPr>
              <a:t>…</a:t>
            </a:r>
          </a:p>
          <a:p>
            <a:endParaRPr lang="en-US" sz="2200" b="1" dirty="0">
              <a:latin typeface="Times New Roman"/>
              <a:cs typeface="Times New Roman"/>
            </a:endParaRPr>
          </a:p>
          <a:p>
            <a:pPr marL="342900" indent="-342900">
              <a:buFont typeface="Arial"/>
              <a:buChar char="•"/>
            </a:pPr>
            <a:r>
              <a:rPr lang="en-US" sz="2200" b="1" dirty="0" smtClean="0">
                <a:latin typeface="Times New Roman"/>
                <a:cs typeface="Times New Roman"/>
              </a:rPr>
              <a:t>Most of the former elite have moved away</a:t>
            </a:r>
          </a:p>
          <a:p>
            <a:pPr marL="342900" indent="-342900">
              <a:buFont typeface="Arial"/>
              <a:buChar char="•"/>
            </a:pPr>
            <a:r>
              <a:rPr lang="en-US" sz="2200" b="1" dirty="0" smtClean="0">
                <a:latin typeface="Times New Roman"/>
                <a:cs typeface="Times New Roman"/>
              </a:rPr>
              <a:t>Many are craftsmen (boat builders or lumber processors)</a:t>
            </a:r>
          </a:p>
          <a:p>
            <a:pPr marL="342900" indent="-342900">
              <a:buFont typeface="Arial"/>
              <a:buChar char="•"/>
            </a:pPr>
            <a:r>
              <a:rPr lang="en-US" sz="2200" b="1" dirty="0" smtClean="0">
                <a:latin typeface="Times New Roman"/>
                <a:cs typeface="Times New Roman"/>
              </a:rPr>
              <a:t>It’s an area of major source of wood products and fishing equipment.</a:t>
            </a:r>
          </a:p>
          <a:p>
            <a:pPr marL="342900" indent="-342900">
              <a:buFont typeface="Arial"/>
              <a:buChar char="•"/>
            </a:pPr>
            <a:r>
              <a:rPr lang="en-US" sz="2200" b="1" dirty="0" smtClean="0">
                <a:latin typeface="Times New Roman"/>
                <a:cs typeface="Times New Roman"/>
              </a:rPr>
              <a:t>No longer a major communication and commercial center</a:t>
            </a:r>
          </a:p>
          <a:p>
            <a:pPr marL="342900" indent="-342900">
              <a:buFont typeface="Arial"/>
              <a:buChar char="•"/>
            </a:pPr>
            <a:r>
              <a:rPr lang="en-US" sz="2200" b="1" dirty="0" smtClean="0">
                <a:latin typeface="Times New Roman"/>
                <a:cs typeface="Times New Roman"/>
              </a:rPr>
              <a:t>Mo </a:t>
            </a:r>
            <a:r>
              <a:rPr lang="en-US" sz="2200" b="1" dirty="0" err="1" smtClean="0">
                <a:latin typeface="Times New Roman"/>
                <a:cs typeface="Times New Roman"/>
              </a:rPr>
              <a:t>i</a:t>
            </a:r>
            <a:r>
              <a:rPr lang="en-US" sz="2200" b="1" dirty="0" smtClean="0">
                <a:latin typeface="Times New Roman"/>
                <a:cs typeface="Times New Roman"/>
              </a:rPr>
              <a:t> </a:t>
            </a:r>
            <a:r>
              <a:rPr lang="en-US" sz="2200" b="1" dirty="0" err="1" smtClean="0">
                <a:latin typeface="Times New Roman"/>
                <a:cs typeface="Times New Roman"/>
              </a:rPr>
              <a:t>Rana</a:t>
            </a:r>
            <a:r>
              <a:rPr lang="en-US" sz="2200" b="1" dirty="0" smtClean="0">
                <a:latin typeface="Times New Roman"/>
                <a:cs typeface="Times New Roman"/>
              </a:rPr>
              <a:t> has now taken that place because of steel and iron production as well as because </a:t>
            </a:r>
            <a:r>
              <a:rPr lang="en-US" sz="2200" b="1" dirty="0" smtClean="0">
                <a:latin typeface="Times New Roman"/>
                <a:cs typeface="Times New Roman"/>
              </a:rPr>
              <a:t>of (</a:t>
            </a:r>
            <a:r>
              <a:rPr lang="en-US" sz="2200" b="1" dirty="0" smtClean="0">
                <a:latin typeface="Times New Roman"/>
                <a:cs typeface="Times New Roman"/>
              </a:rPr>
              <a:t>newer) rail and highway systems do not go to </a:t>
            </a:r>
            <a:r>
              <a:rPr lang="en-US" sz="2200" b="1" dirty="0" err="1" smtClean="0">
                <a:latin typeface="Times New Roman"/>
                <a:cs typeface="Times New Roman"/>
              </a:rPr>
              <a:t>Hemnesberget</a:t>
            </a:r>
            <a:r>
              <a:rPr lang="en-US" sz="2200" b="1" dirty="0" smtClean="0">
                <a:latin typeface="Times New Roman"/>
                <a:cs typeface="Times New Roman"/>
              </a:rPr>
              <a:t>, but do go through Mo </a:t>
            </a:r>
            <a:r>
              <a:rPr lang="en-US" sz="2200" b="1" dirty="0" err="1" smtClean="0">
                <a:latin typeface="Times New Roman"/>
                <a:cs typeface="Times New Roman"/>
              </a:rPr>
              <a:t>i</a:t>
            </a:r>
            <a:r>
              <a:rPr lang="en-US" sz="2200" b="1" dirty="0" smtClean="0">
                <a:latin typeface="Times New Roman"/>
                <a:cs typeface="Times New Roman"/>
              </a:rPr>
              <a:t> </a:t>
            </a:r>
            <a:r>
              <a:rPr lang="en-US" sz="2200" b="1" dirty="0" err="1" smtClean="0">
                <a:latin typeface="Times New Roman"/>
                <a:cs typeface="Times New Roman"/>
              </a:rPr>
              <a:t>Rana</a:t>
            </a:r>
            <a:r>
              <a:rPr lang="en-US" sz="2200" b="1" dirty="0" smtClean="0">
                <a:latin typeface="Times New Roman"/>
                <a:cs typeface="Times New Roman"/>
              </a:rPr>
              <a:t>.</a:t>
            </a:r>
          </a:p>
          <a:p>
            <a:pPr marL="342900" indent="-342900">
              <a:buFont typeface="Arial"/>
              <a:buChar char="•"/>
            </a:pPr>
            <a:r>
              <a:rPr lang="en-US" sz="2200" b="1" dirty="0" smtClean="0">
                <a:latin typeface="Times New Roman"/>
                <a:cs typeface="Times New Roman"/>
              </a:rPr>
              <a:t>Most residents stay in </a:t>
            </a:r>
            <a:r>
              <a:rPr lang="en-US" sz="2200" b="1" dirty="0" err="1" smtClean="0">
                <a:latin typeface="Times New Roman"/>
                <a:cs typeface="Times New Roman"/>
              </a:rPr>
              <a:t>Hemnesberget</a:t>
            </a:r>
            <a:r>
              <a:rPr lang="en-US" sz="2200" b="1" dirty="0" smtClean="0">
                <a:latin typeface="Times New Roman"/>
                <a:cs typeface="Times New Roman"/>
              </a:rPr>
              <a:t> for work and vacation</a:t>
            </a:r>
          </a:p>
          <a:p>
            <a:pPr marL="342900" indent="-342900">
              <a:buFont typeface="Arial"/>
              <a:buChar char="•"/>
            </a:pPr>
            <a:r>
              <a:rPr lang="en-US" sz="2200" b="1" dirty="0" smtClean="0">
                <a:latin typeface="Times New Roman"/>
                <a:cs typeface="Times New Roman"/>
              </a:rPr>
              <a:t>They do not go to Mo </a:t>
            </a:r>
            <a:r>
              <a:rPr lang="en-US" sz="2200" b="1" dirty="0" err="1" smtClean="0">
                <a:latin typeface="Times New Roman"/>
                <a:cs typeface="Times New Roman"/>
              </a:rPr>
              <a:t>i</a:t>
            </a:r>
            <a:r>
              <a:rPr lang="en-US" sz="2200" b="1" dirty="0" smtClean="0">
                <a:latin typeface="Times New Roman"/>
                <a:cs typeface="Times New Roman"/>
              </a:rPr>
              <a:t> </a:t>
            </a:r>
            <a:r>
              <a:rPr lang="en-US" sz="2200" b="1" dirty="0" err="1" smtClean="0">
                <a:latin typeface="Times New Roman"/>
                <a:cs typeface="Times New Roman"/>
              </a:rPr>
              <a:t>Rana</a:t>
            </a:r>
            <a:r>
              <a:rPr lang="en-US" sz="2200" b="1" dirty="0" smtClean="0">
                <a:latin typeface="Times New Roman"/>
                <a:cs typeface="Times New Roman"/>
              </a:rPr>
              <a:t> to socialize </a:t>
            </a:r>
          </a:p>
          <a:p>
            <a:pPr marL="342900" indent="-342900">
              <a:buFont typeface="Arial"/>
              <a:buChar char="•"/>
            </a:pPr>
            <a:r>
              <a:rPr lang="en-US" sz="2200" b="1" dirty="0">
                <a:latin typeface="Times New Roman"/>
                <a:cs typeface="Times New Roman"/>
              </a:rPr>
              <a:t>“Like Martha’s Vineyard, </a:t>
            </a:r>
            <a:r>
              <a:rPr lang="en-US" sz="2200" b="1" dirty="0" err="1">
                <a:latin typeface="Times New Roman"/>
                <a:cs typeface="Times New Roman"/>
              </a:rPr>
              <a:t>Hemnesberget</a:t>
            </a:r>
            <a:r>
              <a:rPr lang="en-US" sz="2200" b="1" dirty="0">
                <a:latin typeface="Times New Roman"/>
                <a:cs typeface="Times New Roman"/>
              </a:rPr>
              <a:t> remains an island of tradition surrounded by other areas of change.”</a:t>
            </a:r>
          </a:p>
          <a:p>
            <a:pPr marL="342900" indent="-342900">
              <a:buFont typeface="Arial"/>
              <a:buChar char="•"/>
            </a:pPr>
            <a:endParaRPr lang="en-US" sz="2200" b="1" dirty="0" smtClean="0">
              <a:latin typeface="Times New Roman"/>
              <a:cs typeface="Times New Roman"/>
            </a:endParaRPr>
          </a:p>
          <a:p>
            <a:endParaRPr lang="en-US" sz="3200" dirty="0" smtClean="0">
              <a:latin typeface="Times New Roman"/>
              <a:cs typeface="Times New Roman"/>
            </a:endParaRPr>
          </a:p>
        </p:txBody>
      </p:sp>
    </p:spTree>
    <p:extLst>
      <p:ext uri="{BB962C8B-B14F-4D97-AF65-F5344CB8AC3E}">
        <p14:creationId xmlns:p14="http://schemas.microsoft.com/office/powerpoint/2010/main" val="9707928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462" y="527538"/>
            <a:ext cx="8049846" cy="4832092"/>
          </a:xfrm>
          <a:prstGeom prst="rect">
            <a:avLst/>
          </a:prstGeom>
          <a:noFill/>
        </p:spPr>
        <p:txBody>
          <a:bodyPr wrap="square" rtlCol="0">
            <a:spAutoFit/>
          </a:bodyPr>
          <a:lstStyle/>
          <a:p>
            <a:r>
              <a:rPr lang="en-US" sz="2200" dirty="0" smtClean="0">
                <a:latin typeface="Times New Roman"/>
                <a:cs typeface="Times New Roman"/>
              </a:rPr>
              <a:t>There are two official languages in Norway: </a:t>
            </a:r>
            <a:r>
              <a:rPr lang="en-US" sz="2200" dirty="0" smtClean="0">
                <a:latin typeface="Times New Roman"/>
                <a:cs typeface="Times New Roman"/>
                <a:hlinkClick r:id="rId2"/>
              </a:rPr>
              <a:t>Bokmål</a:t>
            </a:r>
            <a:r>
              <a:rPr lang="en-US" sz="2200" dirty="0" smtClean="0">
                <a:latin typeface="Times New Roman"/>
                <a:cs typeface="Times New Roman"/>
              </a:rPr>
              <a:t> and Nynorsk</a:t>
            </a:r>
          </a:p>
          <a:p>
            <a:r>
              <a:rPr lang="en-US" sz="2200" dirty="0" smtClean="0">
                <a:latin typeface="Times New Roman"/>
                <a:cs typeface="Times New Roman"/>
              </a:rPr>
              <a:t/>
            </a:r>
            <a:br>
              <a:rPr lang="en-US" sz="2200" dirty="0" smtClean="0">
                <a:latin typeface="Times New Roman"/>
                <a:cs typeface="Times New Roman"/>
              </a:rPr>
            </a:br>
            <a:r>
              <a:rPr lang="en-US" sz="2200" dirty="0" smtClean="0">
                <a:latin typeface="Times New Roman"/>
                <a:cs typeface="Times New Roman"/>
              </a:rPr>
              <a:t>There are many dialects in Norway but they are geographically divided into four main groups, </a:t>
            </a:r>
            <a:r>
              <a:rPr lang="en-US" sz="2200" i="1" dirty="0" err="1" smtClean="0">
                <a:latin typeface="Times New Roman"/>
                <a:cs typeface="Times New Roman"/>
              </a:rPr>
              <a:t>nordnorsk</a:t>
            </a:r>
            <a:r>
              <a:rPr lang="en-US" sz="2200" i="1" dirty="0" smtClean="0">
                <a:latin typeface="Times New Roman"/>
                <a:cs typeface="Times New Roman"/>
              </a:rPr>
              <a:t>, </a:t>
            </a:r>
            <a:r>
              <a:rPr lang="en-US" sz="2200" i="1" dirty="0" err="1" smtClean="0">
                <a:latin typeface="Times New Roman"/>
                <a:cs typeface="Times New Roman"/>
              </a:rPr>
              <a:t>trøndersk</a:t>
            </a:r>
            <a:r>
              <a:rPr lang="en-US" sz="2200" i="1" dirty="0" smtClean="0">
                <a:latin typeface="Times New Roman"/>
                <a:cs typeface="Times New Roman"/>
              </a:rPr>
              <a:t>, </a:t>
            </a:r>
            <a:r>
              <a:rPr lang="en-US" sz="2200" i="1" dirty="0" err="1" smtClean="0">
                <a:latin typeface="Times New Roman"/>
                <a:cs typeface="Times New Roman"/>
              </a:rPr>
              <a:t>vestnorsk</a:t>
            </a:r>
            <a:r>
              <a:rPr lang="en-US" sz="2200" dirty="0" smtClean="0">
                <a:latin typeface="Times New Roman"/>
                <a:cs typeface="Times New Roman"/>
              </a:rPr>
              <a:t> and </a:t>
            </a:r>
            <a:r>
              <a:rPr lang="en-US" sz="2200" i="1" dirty="0" err="1" smtClean="0">
                <a:latin typeface="Times New Roman"/>
                <a:cs typeface="Times New Roman"/>
              </a:rPr>
              <a:t>østnorsk</a:t>
            </a:r>
            <a:r>
              <a:rPr lang="en-US" sz="2200" i="1" dirty="0" smtClean="0">
                <a:latin typeface="Times New Roman"/>
                <a:cs typeface="Times New Roman"/>
              </a:rPr>
              <a:t>. </a:t>
            </a:r>
            <a:r>
              <a:rPr lang="en-US" sz="2200" dirty="0" smtClean="0">
                <a:latin typeface="Times New Roman"/>
                <a:cs typeface="Times New Roman"/>
              </a:rPr>
              <a:t>Sometimes </a:t>
            </a:r>
            <a:r>
              <a:rPr lang="en-US" sz="2200" i="1" dirty="0" err="1" smtClean="0">
                <a:latin typeface="Times New Roman"/>
                <a:cs typeface="Times New Roman"/>
              </a:rPr>
              <a:t>innlandsmål</a:t>
            </a:r>
            <a:r>
              <a:rPr lang="en-US" sz="2200" i="1" dirty="0" smtClean="0">
                <a:latin typeface="Times New Roman"/>
                <a:cs typeface="Times New Roman"/>
              </a:rPr>
              <a:t> </a:t>
            </a:r>
            <a:r>
              <a:rPr lang="en-US" sz="2200" dirty="0" smtClean="0">
                <a:latin typeface="Times New Roman"/>
                <a:cs typeface="Times New Roman"/>
              </a:rPr>
              <a:t>and </a:t>
            </a:r>
            <a:r>
              <a:rPr lang="en-US" sz="2200" i="1" dirty="0" err="1" smtClean="0">
                <a:latin typeface="Times New Roman"/>
                <a:cs typeface="Times New Roman"/>
              </a:rPr>
              <a:t>sørlandsk</a:t>
            </a:r>
            <a:r>
              <a:rPr lang="en-US" sz="2200" dirty="0" smtClean="0">
                <a:latin typeface="Times New Roman"/>
                <a:cs typeface="Times New Roman"/>
              </a:rPr>
              <a:t> are also included.</a:t>
            </a:r>
            <a:endParaRPr lang="en-US" sz="2200" i="1" dirty="0" smtClean="0">
              <a:latin typeface="Times New Roman"/>
              <a:cs typeface="Times New Roman"/>
            </a:endParaRPr>
          </a:p>
          <a:p>
            <a:endParaRPr lang="en-US" sz="2200" dirty="0">
              <a:latin typeface="Times New Roman"/>
              <a:cs typeface="Times New Roman"/>
            </a:endParaRPr>
          </a:p>
          <a:p>
            <a:r>
              <a:rPr lang="en-US" sz="2200" dirty="0" smtClean="0">
                <a:latin typeface="Times New Roman"/>
                <a:cs typeface="Times New Roman"/>
                <a:hlinkClick r:id="rId3"/>
              </a:rPr>
              <a:t>Ranamål</a:t>
            </a:r>
            <a:r>
              <a:rPr lang="en-US" sz="2200" dirty="0" smtClean="0">
                <a:latin typeface="Times New Roman"/>
                <a:cs typeface="Times New Roman"/>
              </a:rPr>
              <a:t> (the dialect of </a:t>
            </a:r>
            <a:r>
              <a:rPr lang="en-US" sz="2200" dirty="0" err="1" smtClean="0">
                <a:latin typeface="Times New Roman"/>
                <a:cs typeface="Times New Roman"/>
              </a:rPr>
              <a:t>Hemnesberget</a:t>
            </a:r>
            <a:r>
              <a:rPr lang="en-US" sz="2200" dirty="0" smtClean="0">
                <a:latin typeface="Times New Roman"/>
                <a:cs typeface="Times New Roman"/>
              </a:rPr>
              <a:t>) is one of the dialects of northern Norway (</a:t>
            </a:r>
            <a:r>
              <a:rPr lang="en-US" sz="2200" i="1" dirty="0" err="1" smtClean="0">
                <a:latin typeface="Times New Roman"/>
                <a:cs typeface="Times New Roman"/>
              </a:rPr>
              <a:t>nordnorsk</a:t>
            </a:r>
            <a:r>
              <a:rPr lang="en-US" sz="2200" dirty="0" smtClean="0">
                <a:latin typeface="Times New Roman"/>
                <a:cs typeface="Times New Roman"/>
              </a:rPr>
              <a:t>)</a:t>
            </a:r>
          </a:p>
          <a:p>
            <a:endParaRPr lang="en-US" sz="2200" dirty="0">
              <a:latin typeface="Times New Roman"/>
              <a:cs typeface="Times New Roman"/>
            </a:endParaRPr>
          </a:p>
          <a:p>
            <a:pPr marL="342900" indent="-342900">
              <a:buFont typeface="Arial"/>
              <a:buChar char="•"/>
            </a:pPr>
            <a:r>
              <a:rPr lang="en-US" sz="2200" dirty="0" smtClean="0">
                <a:latin typeface="Times New Roman"/>
                <a:cs typeface="Times New Roman"/>
              </a:rPr>
              <a:t>All citizens of </a:t>
            </a:r>
            <a:r>
              <a:rPr lang="en-US" sz="2200" dirty="0" err="1" smtClean="0">
                <a:latin typeface="Times New Roman"/>
                <a:cs typeface="Times New Roman"/>
              </a:rPr>
              <a:t>Hemnesberget</a:t>
            </a:r>
            <a:r>
              <a:rPr lang="en-US" sz="2200" dirty="0" smtClean="0">
                <a:latin typeface="Times New Roman"/>
                <a:cs typeface="Times New Roman"/>
              </a:rPr>
              <a:t> understand both </a:t>
            </a:r>
            <a:r>
              <a:rPr lang="en-US" sz="2200" dirty="0" err="1" smtClean="0">
                <a:latin typeface="Times New Roman"/>
                <a:cs typeface="Times New Roman"/>
              </a:rPr>
              <a:t>Ranamål</a:t>
            </a:r>
            <a:r>
              <a:rPr lang="en-US" sz="2200" dirty="0" smtClean="0">
                <a:latin typeface="Times New Roman"/>
                <a:cs typeface="Times New Roman"/>
              </a:rPr>
              <a:t> and Bokmål completely.</a:t>
            </a:r>
          </a:p>
          <a:p>
            <a:pPr marL="342900" indent="-342900">
              <a:buFont typeface="Arial"/>
              <a:buChar char="•"/>
            </a:pPr>
            <a:r>
              <a:rPr lang="en-US" sz="2200" dirty="0" smtClean="0">
                <a:latin typeface="Times New Roman"/>
                <a:cs typeface="Times New Roman"/>
              </a:rPr>
              <a:t>During various everyday interactions they select from the two varieties depending on the situation and see them as distinct from each other in that they are never mixed.</a:t>
            </a:r>
          </a:p>
        </p:txBody>
      </p:sp>
    </p:spTree>
    <p:extLst>
      <p:ext uri="{BB962C8B-B14F-4D97-AF65-F5344CB8AC3E}">
        <p14:creationId xmlns:p14="http://schemas.microsoft.com/office/powerpoint/2010/main" val="23157175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140" y="136532"/>
            <a:ext cx="8620424" cy="430887"/>
          </a:xfrm>
          <a:prstGeom prst="rect">
            <a:avLst/>
          </a:prstGeom>
          <a:noFill/>
        </p:spPr>
        <p:txBody>
          <a:bodyPr wrap="square" rtlCol="0">
            <a:spAutoFit/>
          </a:bodyPr>
          <a:lstStyle/>
          <a:p>
            <a:pPr algn="ctr"/>
            <a:r>
              <a:rPr lang="en-US" sz="2200" b="1" dirty="0" err="1" smtClean="0">
                <a:latin typeface="Times New Roman"/>
                <a:cs typeface="Times New Roman"/>
              </a:rPr>
              <a:t>Ranamål</a:t>
            </a:r>
            <a:r>
              <a:rPr lang="en-US" sz="2200" b="1" dirty="0" smtClean="0">
                <a:latin typeface="Times New Roman"/>
                <a:cs typeface="Times New Roman"/>
              </a:rPr>
              <a:t> (R) and Bokmål (B) side by side</a:t>
            </a:r>
            <a:endParaRPr lang="en-US" sz="2200" b="1" dirty="0">
              <a:latin typeface="Times New Roman"/>
              <a:cs typeface="Times New Roman"/>
            </a:endParaRPr>
          </a:p>
        </p:txBody>
      </p:sp>
      <p:pic>
        <p:nvPicPr>
          <p:cNvPr id="3" name="Picture 2" descr="Macintosh HD:Users:lcedwar:Desktop:R vs B.jpg"/>
          <p:cNvPicPr/>
          <p:nvPr/>
        </p:nvPicPr>
        <p:blipFill>
          <a:blip r:embed="rId2">
            <a:extLst>
              <a:ext uri="{28A0092B-C50C-407E-A947-70E740481C1C}">
                <a14:useLocalDpi xmlns:a14="http://schemas.microsoft.com/office/drawing/2010/main" val="0"/>
              </a:ext>
            </a:extLst>
          </a:blip>
          <a:srcRect/>
          <a:stretch>
            <a:fillRect/>
          </a:stretch>
        </p:blipFill>
        <p:spPr bwMode="auto">
          <a:xfrm>
            <a:off x="472907" y="567419"/>
            <a:ext cx="8188052" cy="4351644"/>
          </a:xfrm>
          <a:prstGeom prst="rect">
            <a:avLst/>
          </a:prstGeom>
          <a:noFill/>
          <a:ln>
            <a:noFill/>
          </a:ln>
        </p:spPr>
      </p:pic>
      <p:sp>
        <p:nvSpPr>
          <p:cNvPr id="4" name="TextBox 3"/>
          <p:cNvSpPr txBox="1"/>
          <p:nvPr/>
        </p:nvSpPr>
        <p:spPr>
          <a:xfrm>
            <a:off x="364814" y="4919063"/>
            <a:ext cx="8296145" cy="2031325"/>
          </a:xfrm>
          <a:prstGeom prst="rect">
            <a:avLst/>
          </a:prstGeom>
          <a:noFill/>
        </p:spPr>
        <p:txBody>
          <a:bodyPr wrap="square" rtlCol="0">
            <a:spAutoFit/>
          </a:bodyPr>
          <a:lstStyle/>
          <a:p>
            <a:r>
              <a:rPr lang="en-US" dirty="0" err="1" smtClean="0">
                <a:latin typeface="Times New Roman"/>
                <a:cs typeface="Times New Roman"/>
              </a:rPr>
              <a:t>Ranamål</a:t>
            </a:r>
            <a:r>
              <a:rPr lang="en-US" dirty="0" smtClean="0">
                <a:latin typeface="Times New Roman"/>
                <a:cs typeface="Times New Roman"/>
              </a:rPr>
              <a:t> has: </a:t>
            </a:r>
          </a:p>
          <a:p>
            <a:pPr marL="285750" indent="-285750">
              <a:buFont typeface="Arial"/>
              <a:buChar char="•"/>
            </a:pPr>
            <a:r>
              <a:rPr lang="en-US" dirty="0" smtClean="0">
                <a:latin typeface="Times New Roman"/>
                <a:cs typeface="Times New Roman"/>
              </a:rPr>
              <a:t>Phonology similar to conditions like in </a:t>
            </a:r>
            <a:r>
              <a:rPr lang="en-US" dirty="0" err="1" smtClean="0">
                <a:latin typeface="Times New Roman"/>
                <a:cs typeface="Times New Roman"/>
              </a:rPr>
              <a:t>Labov’s</a:t>
            </a:r>
            <a:r>
              <a:rPr lang="en-US" dirty="0" smtClean="0">
                <a:latin typeface="Times New Roman"/>
                <a:cs typeface="Times New Roman"/>
              </a:rPr>
              <a:t> 1966 study on New York speech</a:t>
            </a:r>
          </a:p>
          <a:p>
            <a:pPr marL="285750" indent="-285750">
              <a:buFont typeface="Arial"/>
              <a:buChar char="•"/>
            </a:pPr>
            <a:r>
              <a:rPr lang="en-US" dirty="0" smtClean="0">
                <a:latin typeface="Times New Roman"/>
                <a:cs typeface="Times New Roman"/>
              </a:rPr>
              <a:t>Changes in morphology/syntax – esp. endings of verb conjugations, singular/plural words, past participles and order of pronouns and verbs:</a:t>
            </a:r>
          </a:p>
          <a:p>
            <a:r>
              <a:rPr lang="en-US" dirty="0" smtClean="0"/>
              <a:t>		(</a:t>
            </a:r>
            <a:r>
              <a:rPr lang="en-US" dirty="0">
                <a:latin typeface="Times New Roman"/>
                <a:cs typeface="Times New Roman"/>
              </a:rPr>
              <a:t>R) </a:t>
            </a:r>
            <a:r>
              <a:rPr lang="en-US" i="1" dirty="0" err="1">
                <a:latin typeface="Times New Roman"/>
                <a:cs typeface="Times New Roman"/>
              </a:rPr>
              <a:t>ke</a:t>
            </a:r>
            <a:r>
              <a:rPr lang="en-US" i="1" dirty="0">
                <a:latin typeface="Times New Roman"/>
                <a:cs typeface="Times New Roman"/>
              </a:rPr>
              <a:t> du e </a:t>
            </a:r>
            <a:r>
              <a:rPr lang="en-US" i="1" dirty="0" err="1">
                <a:latin typeface="Times New Roman"/>
                <a:cs typeface="Times New Roman"/>
              </a:rPr>
              <a:t>ifrå</a:t>
            </a:r>
            <a:r>
              <a:rPr lang="en-US" dirty="0">
                <a:latin typeface="Times New Roman"/>
                <a:cs typeface="Times New Roman"/>
              </a:rPr>
              <a:t>? (B) </a:t>
            </a:r>
            <a:r>
              <a:rPr lang="en-US" i="1" dirty="0" err="1">
                <a:latin typeface="Times New Roman"/>
                <a:cs typeface="Times New Roman"/>
              </a:rPr>
              <a:t>vor</a:t>
            </a:r>
            <a:r>
              <a:rPr lang="en-US" i="1" dirty="0">
                <a:latin typeface="Times New Roman"/>
                <a:cs typeface="Times New Roman"/>
              </a:rPr>
              <a:t> </a:t>
            </a:r>
            <a:r>
              <a:rPr lang="en-US" i="1" dirty="0" err="1">
                <a:latin typeface="Times New Roman"/>
                <a:cs typeface="Times New Roman"/>
              </a:rPr>
              <a:t>ær</a:t>
            </a:r>
            <a:r>
              <a:rPr lang="en-US" i="1" dirty="0">
                <a:latin typeface="Times New Roman"/>
                <a:cs typeface="Times New Roman"/>
              </a:rPr>
              <a:t> du </a:t>
            </a:r>
            <a:r>
              <a:rPr lang="en-US" i="1" dirty="0" err="1">
                <a:latin typeface="Times New Roman"/>
                <a:cs typeface="Times New Roman"/>
              </a:rPr>
              <a:t>fra</a:t>
            </a:r>
            <a:r>
              <a:rPr lang="en-US" dirty="0">
                <a:latin typeface="Times New Roman"/>
                <a:cs typeface="Times New Roman"/>
              </a:rPr>
              <a:t>? (</a:t>
            </a:r>
            <a:r>
              <a:rPr lang="en-US" i="1" dirty="0" err="1">
                <a:latin typeface="Times New Roman"/>
                <a:cs typeface="Times New Roman"/>
              </a:rPr>
              <a:t>hvor</a:t>
            </a:r>
            <a:r>
              <a:rPr lang="en-US" i="1" dirty="0">
                <a:latin typeface="Times New Roman"/>
                <a:cs typeface="Times New Roman"/>
              </a:rPr>
              <a:t> </a:t>
            </a:r>
            <a:r>
              <a:rPr lang="en-US" i="1" dirty="0" err="1">
                <a:latin typeface="Times New Roman"/>
                <a:cs typeface="Times New Roman"/>
              </a:rPr>
              <a:t>er</a:t>
            </a:r>
            <a:r>
              <a:rPr lang="en-US" i="1" dirty="0">
                <a:latin typeface="Times New Roman"/>
                <a:cs typeface="Times New Roman"/>
              </a:rPr>
              <a:t> du </a:t>
            </a:r>
            <a:r>
              <a:rPr lang="en-US" i="1" dirty="0" err="1">
                <a:latin typeface="Times New Roman"/>
                <a:cs typeface="Times New Roman"/>
              </a:rPr>
              <a:t>fra</a:t>
            </a:r>
            <a:r>
              <a:rPr lang="en-US" dirty="0" smtClean="0">
                <a:latin typeface="Times New Roman"/>
                <a:cs typeface="Times New Roman"/>
              </a:rPr>
              <a:t>)</a:t>
            </a:r>
          </a:p>
          <a:p>
            <a:pPr marL="285750" indent="-285750">
              <a:buFont typeface="Arial"/>
              <a:buChar char="•"/>
            </a:pPr>
            <a:r>
              <a:rPr lang="en-US" dirty="0" smtClean="0">
                <a:latin typeface="Times New Roman"/>
                <a:cs typeface="Times New Roman"/>
              </a:rPr>
              <a:t>and vowel patterns </a:t>
            </a:r>
            <a:r>
              <a:rPr lang="en-US" dirty="0">
                <a:latin typeface="Times New Roman"/>
                <a:cs typeface="Times New Roman"/>
              </a:rPr>
              <a:t>such as (B) till (R) tell, (B) </a:t>
            </a:r>
            <a:r>
              <a:rPr lang="en-US" dirty="0" err="1">
                <a:latin typeface="Times New Roman"/>
                <a:cs typeface="Times New Roman"/>
              </a:rPr>
              <a:t>fikk</a:t>
            </a:r>
            <a:r>
              <a:rPr lang="en-US" dirty="0">
                <a:latin typeface="Times New Roman"/>
                <a:cs typeface="Times New Roman"/>
              </a:rPr>
              <a:t> (R) </a:t>
            </a:r>
            <a:r>
              <a:rPr lang="en-US" dirty="0" err="1">
                <a:latin typeface="Times New Roman"/>
                <a:cs typeface="Times New Roman"/>
              </a:rPr>
              <a:t>fekk</a:t>
            </a:r>
            <a:r>
              <a:rPr lang="en-US" dirty="0">
                <a:latin typeface="Times New Roman"/>
                <a:cs typeface="Times New Roman"/>
              </a:rPr>
              <a:t>, (B) </a:t>
            </a:r>
            <a:r>
              <a:rPr lang="en-US" dirty="0" err="1">
                <a:latin typeface="Times New Roman"/>
                <a:cs typeface="Times New Roman"/>
              </a:rPr>
              <a:t>hest</a:t>
            </a:r>
            <a:r>
              <a:rPr lang="en-US" dirty="0">
                <a:latin typeface="Times New Roman"/>
                <a:cs typeface="Times New Roman"/>
              </a:rPr>
              <a:t> (R) </a:t>
            </a:r>
            <a:r>
              <a:rPr lang="en-US" dirty="0" err="1">
                <a:latin typeface="Times New Roman"/>
                <a:cs typeface="Times New Roman"/>
              </a:rPr>
              <a:t>hæst</a:t>
            </a:r>
            <a:r>
              <a:rPr lang="en-US" dirty="0">
                <a:latin typeface="Times New Roman"/>
                <a:cs typeface="Times New Roman"/>
              </a:rPr>
              <a:t> (B) men (R) </a:t>
            </a:r>
            <a:r>
              <a:rPr lang="en-US" dirty="0" err="1" smtClean="0">
                <a:latin typeface="Times New Roman"/>
                <a:cs typeface="Times New Roman"/>
              </a:rPr>
              <a:t>mænn</a:t>
            </a:r>
            <a:endParaRPr lang="en-US" dirty="0">
              <a:latin typeface="Times New Roman"/>
              <a:cs typeface="Times New Roman"/>
            </a:endParaRPr>
          </a:p>
        </p:txBody>
      </p:sp>
    </p:spTree>
    <p:extLst>
      <p:ext uri="{BB962C8B-B14F-4D97-AF65-F5344CB8AC3E}">
        <p14:creationId xmlns:p14="http://schemas.microsoft.com/office/powerpoint/2010/main" val="28480128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7640" y="405299"/>
            <a:ext cx="3787366" cy="5478424"/>
          </a:xfrm>
          <a:prstGeom prst="rect">
            <a:avLst/>
          </a:prstGeom>
          <a:noFill/>
        </p:spPr>
        <p:txBody>
          <a:bodyPr wrap="square" rtlCol="0">
            <a:spAutoFit/>
          </a:bodyPr>
          <a:lstStyle/>
          <a:p>
            <a:r>
              <a:rPr lang="en-US" sz="2200" dirty="0" smtClean="0">
                <a:latin typeface="Times New Roman"/>
                <a:cs typeface="Times New Roman"/>
              </a:rPr>
              <a:t>Dialect continued:</a:t>
            </a:r>
          </a:p>
          <a:p>
            <a:endParaRPr lang="en-US" sz="2200" dirty="0">
              <a:latin typeface="Times New Roman"/>
              <a:cs typeface="Times New Roman"/>
            </a:endParaRPr>
          </a:p>
          <a:p>
            <a:pPr marL="285750" indent="-285750">
              <a:buFont typeface="Arial"/>
              <a:buChar char="•"/>
            </a:pPr>
            <a:r>
              <a:rPr lang="en-US" dirty="0" smtClean="0">
                <a:latin typeface="Times New Roman"/>
                <a:cs typeface="Times New Roman"/>
              </a:rPr>
              <a:t>The lowering of vowels found in </a:t>
            </a:r>
            <a:r>
              <a:rPr lang="en-US" dirty="0" err="1" smtClean="0">
                <a:latin typeface="Times New Roman"/>
                <a:cs typeface="Times New Roman"/>
              </a:rPr>
              <a:t>Ranamål</a:t>
            </a:r>
            <a:r>
              <a:rPr lang="en-US" dirty="0" smtClean="0">
                <a:latin typeface="Times New Roman"/>
                <a:cs typeface="Times New Roman"/>
              </a:rPr>
              <a:t> is also in other dialects in Norway.  </a:t>
            </a:r>
            <a:r>
              <a:rPr lang="en-US" dirty="0" err="1" smtClean="0">
                <a:latin typeface="Times New Roman"/>
                <a:cs typeface="Times New Roman"/>
              </a:rPr>
              <a:t>Ranamål</a:t>
            </a:r>
            <a:r>
              <a:rPr lang="en-US" dirty="0" smtClean="0">
                <a:latin typeface="Times New Roman"/>
                <a:cs typeface="Times New Roman"/>
              </a:rPr>
              <a:t> differs not because of completely different features but because of the way it combines features from elsewhere.</a:t>
            </a:r>
            <a:br>
              <a:rPr lang="en-US" dirty="0" smtClean="0">
                <a:latin typeface="Times New Roman"/>
                <a:cs typeface="Times New Roman"/>
              </a:rPr>
            </a:br>
            <a:endParaRPr lang="en-US" dirty="0" smtClean="0">
              <a:latin typeface="Times New Roman"/>
              <a:cs typeface="Times New Roman"/>
            </a:endParaRPr>
          </a:p>
          <a:p>
            <a:pPr marL="285750" indent="-285750">
              <a:buFont typeface="Arial"/>
              <a:buChar char="•"/>
            </a:pPr>
            <a:r>
              <a:rPr lang="en-US" dirty="0" smtClean="0">
                <a:latin typeface="Times New Roman"/>
                <a:cs typeface="Times New Roman"/>
              </a:rPr>
              <a:t>Dialect is learned in homes, used in friendships and family </a:t>
            </a:r>
            <a:r>
              <a:rPr lang="en-US" dirty="0" smtClean="0">
                <a:latin typeface="Times New Roman"/>
                <a:cs typeface="Times New Roman"/>
              </a:rPr>
              <a:t>relations at home and </a:t>
            </a:r>
            <a:r>
              <a:rPr lang="en-US" dirty="0" smtClean="0">
                <a:latin typeface="Times New Roman"/>
                <a:cs typeface="Times New Roman"/>
              </a:rPr>
              <a:t>in public places. It is influenced by local values.</a:t>
            </a:r>
            <a:br>
              <a:rPr lang="en-US" dirty="0" smtClean="0">
                <a:latin typeface="Times New Roman"/>
                <a:cs typeface="Times New Roman"/>
              </a:rPr>
            </a:br>
            <a:endParaRPr lang="en-US" dirty="0" smtClean="0">
              <a:latin typeface="Times New Roman"/>
              <a:cs typeface="Times New Roman"/>
            </a:endParaRPr>
          </a:p>
          <a:p>
            <a:pPr marL="285750" indent="-285750">
              <a:buFont typeface="Arial"/>
              <a:buChar char="•"/>
            </a:pPr>
            <a:r>
              <a:rPr lang="en-US" dirty="0" smtClean="0">
                <a:latin typeface="Times New Roman"/>
                <a:cs typeface="Times New Roman"/>
              </a:rPr>
              <a:t>Standard Norwegian is used in schools and at </a:t>
            </a:r>
            <a:r>
              <a:rPr lang="en-US" dirty="0" smtClean="0">
                <a:latin typeface="Times New Roman"/>
                <a:cs typeface="Times New Roman"/>
              </a:rPr>
              <a:t>church and in business transactions </a:t>
            </a:r>
            <a:r>
              <a:rPr lang="en-US" dirty="0" smtClean="0">
                <a:latin typeface="Times New Roman"/>
                <a:cs typeface="Times New Roman"/>
              </a:rPr>
              <a:t>where </a:t>
            </a:r>
            <a:r>
              <a:rPr lang="en-US" dirty="0" smtClean="0">
                <a:latin typeface="Times New Roman"/>
                <a:cs typeface="Times New Roman"/>
              </a:rPr>
              <a:t>citizens </a:t>
            </a:r>
            <a:r>
              <a:rPr lang="en-US" dirty="0" smtClean="0">
                <a:latin typeface="Times New Roman"/>
                <a:cs typeface="Times New Roman"/>
              </a:rPr>
              <a:t>are introduced to Norwegian values.</a:t>
            </a:r>
          </a:p>
          <a:p>
            <a:pPr marL="285750" indent="-285750">
              <a:buFont typeface="Arial"/>
              <a:buChar char="•"/>
            </a:pPr>
            <a:endParaRPr lang="en-US" dirty="0">
              <a:latin typeface="Times New Roman"/>
              <a:cs typeface="Times New Roman"/>
            </a:endParaRPr>
          </a:p>
        </p:txBody>
      </p:sp>
      <p:pic>
        <p:nvPicPr>
          <p:cNvPr id="3" name="Picture 2" descr="Macintosh HD:Users:lcedwar:Desktop:R vs B 2.jpg"/>
          <p:cNvPicPr/>
          <p:nvPr/>
        </p:nvPicPr>
        <p:blipFill>
          <a:blip r:embed="rId2">
            <a:extLst>
              <a:ext uri="{28A0092B-C50C-407E-A947-70E740481C1C}">
                <a14:useLocalDpi xmlns:a14="http://schemas.microsoft.com/office/drawing/2010/main" val="0"/>
              </a:ext>
            </a:extLst>
          </a:blip>
          <a:srcRect/>
          <a:stretch>
            <a:fillRect/>
          </a:stretch>
        </p:blipFill>
        <p:spPr bwMode="auto">
          <a:xfrm>
            <a:off x="432373" y="513379"/>
            <a:ext cx="4495268" cy="5849819"/>
          </a:xfrm>
          <a:prstGeom prst="rect">
            <a:avLst/>
          </a:prstGeom>
          <a:noFill/>
          <a:ln>
            <a:noFill/>
          </a:ln>
        </p:spPr>
      </p:pic>
    </p:spTree>
    <p:extLst>
      <p:ext uri="{BB962C8B-B14F-4D97-AF65-F5344CB8AC3E}">
        <p14:creationId xmlns:p14="http://schemas.microsoft.com/office/powerpoint/2010/main" val="41003372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76D510B613CB4585C8AD0AC4FEC899" ma:contentTypeVersion="1" ma:contentTypeDescription="Create a new document." ma:contentTypeScope="" ma:versionID="b0d3aae92af0bc778559a266d5f5a9a3">
  <xsd:schema xmlns:xsd="http://www.w3.org/2001/XMLSchema" xmlns:xs="http://www.w3.org/2001/XMLSchema" xmlns:p="http://schemas.microsoft.com/office/2006/metadata/properties" xmlns:ns1="http://schemas.microsoft.com/sharepoint/v3" xmlns:ns2="95c273cc-9201-4c1e-8c9f-fe8c80cbe9de" targetNamespace="http://schemas.microsoft.com/office/2006/metadata/properties" ma:root="true" ma:fieldsID="3d5a32756865940de2755d150ba87df5" ns1:_="" ns2:_="">
    <xsd:import namespace="http://schemas.microsoft.com/sharepoint/v3"/>
    <xsd:import namespace="95c273cc-9201-4c1e-8c9f-fe8c80cbe9d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c273cc-9201-4c1e-8c9f-fe8c80cbe9d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5c273cc-9201-4c1e-8c9f-fe8c80cbe9de">XY5HK7YVDQWF-555099472-313</_dlc_DocId>
    <_dlc_DocIdUrl xmlns="95c273cc-9201-4c1e-8c9f-fe8c80cbe9de">
      <Url>https://about.illinoisstate.edu/lcedwar/_layouts/DocIdRedir.aspx?ID=XY5HK7YVDQWF-555099472-313</Url>
      <Description>XY5HK7YVDQWF-555099472-313</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78B65B7-F2E3-4DA4-82C4-5AB7D7422D5A}"/>
</file>

<file path=customXml/itemProps2.xml><?xml version="1.0" encoding="utf-8"?>
<ds:datastoreItem xmlns:ds="http://schemas.openxmlformats.org/officeDocument/2006/customXml" ds:itemID="{4A85C89E-475C-495F-9AAC-26C0EE743859}"/>
</file>

<file path=customXml/itemProps3.xml><?xml version="1.0" encoding="utf-8"?>
<ds:datastoreItem xmlns:ds="http://schemas.openxmlformats.org/officeDocument/2006/customXml" ds:itemID="{E9A5A779-D6B4-4954-B61E-688909822D83}"/>
</file>

<file path=customXml/itemProps4.xml><?xml version="1.0" encoding="utf-8"?>
<ds:datastoreItem xmlns:ds="http://schemas.openxmlformats.org/officeDocument/2006/customXml" ds:itemID="{18FB5D1A-B25D-4AFB-817D-35817CC1A6CA}"/>
</file>

<file path=docProps/app.xml><?xml version="1.0" encoding="utf-8"?>
<Properties xmlns="http://schemas.openxmlformats.org/officeDocument/2006/extended-properties" xmlns:vt="http://schemas.openxmlformats.org/officeDocument/2006/docPropsVTypes">
  <TotalTime>341</TotalTime>
  <Words>709</Words>
  <Application>Microsoft Macintosh PowerPoint</Application>
  <PresentationFormat>On-screen Show (4:3)</PresentationFormat>
  <Paragraphs>116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Social Meaning in  Linguistic Structure:  Code-Switching in Norway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Meaning in Linguistic Structure:  Code-Switching in Norway</dc:title>
  <dc:creator>Microsoft Office User</dc:creator>
  <cp:lastModifiedBy>Microsoft Office User</cp:lastModifiedBy>
  <cp:revision>71</cp:revision>
  <cp:lastPrinted>2015-03-24T22:56:39Z</cp:lastPrinted>
  <dcterms:created xsi:type="dcterms:W3CDTF">2015-03-24T19:56:29Z</dcterms:created>
  <dcterms:modified xsi:type="dcterms:W3CDTF">2015-03-25T16:40:46Z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b8842ce4-7e1d-47a9-a607-1b2f693c3e26</vt:lpwstr>
  </property>
  <property fmtid="{D5CDD505-2E9C-101B-9397-08002B2CF9AE}" pid="3" name="ContentTypeId">
    <vt:lpwstr>0x010100A876D510B613CB4585C8AD0AC4FEC899</vt:lpwstr>
  </property>
</Properties>
</file>