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slideMasters/slideMaster1.xml" ContentType="application/vnd.openxmlformats-officedocument.presentationml.slideMaster+xml"/>
  <Override PartName="/ppt/notesSlides/notesSlide14.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66" r:id="rId3"/>
    <p:sldId id="263" r:id="rId4"/>
    <p:sldId id="264" r:id="rId5"/>
    <p:sldId id="265" r:id="rId6"/>
    <p:sldId id="267" r:id="rId7"/>
    <p:sldId id="268" r:id="rId8"/>
    <p:sldId id="272" r:id="rId9"/>
    <p:sldId id="269" r:id="rId10"/>
    <p:sldId id="273" r:id="rId11"/>
    <p:sldId id="271" r:id="rId12"/>
    <p:sldId id="274" r:id="rId13"/>
    <p:sldId id="270" r:id="rId14"/>
    <p:sldId id="278" r:id="rId15"/>
    <p:sldId id="275" r:id="rId16"/>
    <p:sldId id="276" r:id="rId17"/>
    <p:sldId id="27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50" autoAdjust="0"/>
    <p:restoredTop sz="68451" autoAdjust="0"/>
  </p:normalViewPr>
  <p:slideViewPr>
    <p:cSldViewPr snapToGrid="0">
      <p:cViewPr varScale="1">
        <p:scale>
          <a:sx n="80" d="100"/>
          <a:sy n="80" d="100"/>
        </p:scale>
        <p:origin x="1362" y="96"/>
      </p:cViewPr>
      <p:guideLst/>
    </p:cSldViewPr>
  </p:slideViewPr>
  <p:notesTextViewPr>
    <p:cViewPr>
      <p:scale>
        <a:sx n="1" d="1"/>
        <a:sy n="1" d="1"/>
      </p:scale>
      <p:origin x="0" y="0"/>
    </p:cViewPr>
  </p:notesTextViewPr>
  <p:notesViewPr>
    <p:cSldViewPr snapToGrid="0">
      <p:cViewPr varScale="1">
        <p:scale>
          <a:sx n="89" d="100"/>
          <a:sy n="89" d="100"/>
        </p:scale>
        <p:origin x="30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212EB9-CF58-44CB-8D8D-503A338608C4}" type="datetimeFigureOut">
              <a:rPr lang="en-US" smtClean="0"/>
              <a:t>10/21/2016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4C499D-DE2D-4CF0-83B7-E6C893B613D1}" type="slidenum">
              <a:rPr lang="en-US" smtClean="0"/>
              <a:t>‹#›</a:t>
            </a:fld>
            <a:endParaRPr lang="en-US"/>
          </a:p>
        </p:txBody>
      </p:sp>
    </p:spTree>
    <p:extLst>
      <p:ext uri="{BB962C8B-B14F-4D97-AF65-F5344CB8AC3E}">
        <p14:creationId xmlns:p14="http://schemas.microsoft.com/office/powerpoint/2010/main" val="2332012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a:t>
            </a:fld>
            <a:endParaRPr lang="en-US"/>
          </a:p>
        </p:txBody>
      </p:sp>
    </p:spTree>
    <p:extLst>
      <p:ext uri="{BB962C8B-B14F-4D97-AF65-F5344CB8AC3E}">
        <p14:creationId xmlns:p14="http://schemas.microsoft.com/office/powerpoint/2010/main" val="945960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where you can click on List of Current Forms &amp; Pubs</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10</a:t>
            </a:fld>
            <a:endParaRPr lang="en-US"/>
          </a:p>
        </p:txBody>
      </p:sp>
    </p:spTree>
    <p:extLst>
      <p:ext uri="{BB962C8B-B14F-4D97-AF65-F5344CB8AC3E}">
        <p14:creationId xmlns:p14="http://schemas.microsoft.com/office/powerpoint/2010/main" val="1416767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will take you to this screen.  You can then enter the number of the form or pub in the Find box.</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11</a:t>
            </a:fld>
            <a:endParaRPr lang="en-US"/>
          </a:p>
        </p:txBody>
      </p:sp>
    </p:spTree>
    <p:extLst>
      <p:ext uri="{BB962C8B-B14F-4D97-AF65-F5344CB8AC3E}">
        <p14:creationId xmlns:p14="http://schemas.microsoft.com/office/powerpoint/2010/main" val="772800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type “17” in the</a:t>
            </a:r>
            <a:r>
              <a:rPr lang="en-US" baseline="0" dirty="0" smtClean="0"/>
              <a:t> Find box, this is what you will see.  If you click on </a:t>
            </a:r>
            <a:r>
              <a:rPr lang="en-US" baseline="0" dirty="0" err="1" smtClean="0"/>
              <a:t>Publ</a:t>
            </a:r>
            <a:r>
              <a:rPr lang="en-US" baseline="0" dirty="0" smtClean="0"/>
              <a:t> 17, you will be able to download the pdf of Publication 17.</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12</a:t>
            </a:fld>
            <a:endParaRPr lang="en-US"/>
          </a:p>
        </p:txBody>
      </p:sp>
    </p:spTree>
    <p:extLst>
      <p:ext uri="{BB962C8B-B14F-4D97-AF65-F5344CB8AC3E}">
        <p14:creationId xmlns:p14="http://schemas.microsoft.com/office/powerpoint/2010/main" val="3384106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 taxpayer’s modified adjusted gross income is more than $80,000 ($160,000 if filing a joint return), they will not be able to deduct any of the student loan interest.  </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13</a:t>
            </a:fld>
            <a:endParaRPr lang="en-US"/>
          </a:p>
        </p:txBody>
      </p:sp>
    </p:spTree>
    <p:extLst>
      <p:ext uri="{BB962C8B-B14F-4D97-AF65-F5344CB8AC3E}">
        <p14:creationId xmlns:p14="http://schemas.microsoft.com/office/powerpoint/2010/main" val="1440095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If income is between $65,000 and $80,000 ($130,000 and $160,000 if filing a joint return), the amount that can be deducted will be gradually reduced.  Pub 17 refers you to the Student Loan Interest Deduction Worksheet in the Form 1040 instructions.</a:t>
            </a:r>
            <a:endParaRPr lang="en-US" dirty="0" smtClean="0"/>
          </a:p>
          <a:p>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14</a:t>
            </a:fld>
            <a:endParaRPr lang="en-US"/>
          </a:p>
        </p:txBody>
      </p:sp>
    </p:spTree>
    <p:extLst>
      <p:ext uri="{BB962C8B-B14F-4D97-AF65-F5344CB8AC3E}">
        <p14:creationId xmlns:p14="http://schemas.microsoft.com/office/powerpoint/2010/main" val="2066966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find the instructions for Form 1040,</a:t>
            </a:r>
            <a:r>
              <a:rPr lang="en-US" baseline="0" dirty="0" smtClean="0"/>
              <a:t> go the </a:t>
            </a:r>
            <a:r>
              <a:rPr lang="en-US" baseline="0" dirty="0" err="1" smtClean="0"/>
              <a:t>irs</a:t>
            </a:r>
            <a:r>
              <a:rPr lang="en-US" baseline="0" dirty="0" smtClean="0"/>
              <a:t> page for current forms and pubs and enter 1040 in the Find box.  The second item on the list is Inst 1040.</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15</a:t>
            </a:fld>
            <a:endParaRPr lang="en-US"/>
          </a:p>
        </p:txBody>
      </p:sp>
    </p:spTree>
    <p:extLst>
      <p:ext uri="{BB962C8B-B14F-4D97-AF65-F5344CB8AC3E}">
        <p14:creationId xmlns:p14="http://schemas.microsoft.com/office/powerpoint/2010/main" val="1521251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Student Loan Interest Deduction Worksheet can be found on page 37 of the Form 1040 instructions for 2015 tax returns.</a:t>
            </a:r>
            <a:endParaRPr lang="en-US" dirty="0" smtClean="0"/>
          </a:p>
        </p:txBody>
      </p:sp>
      <p:sp>
        <p:nvSpPr>
          <p:cNvPr id="4" name="Slide Number Placeholder 3"/>
          <p:cNvSpPr>
            <a:spLocks noGrp="1"/>
          </p:cNvSpPr>
          <p:nvPr>
            <p:ph type="sldNum" sz="quarter" idx="10"/>
          </p:nvPr>
        </p:nvSpPr>
        <p:spPr/>
        <p:txBody>
          <a:bodyPr/>
          <a:lstStyle/>
          <a:p>
            <a:fld id="{F84C499D-DE2D-4CF0-83B7-E6C893B613D1}" type="slidenum">
              <a:rPr lang="en-US" smtClean="0"/>
              <a:t>16</a:t>
            </a:fld>
            <a:endParaRPr lang="en-US"/>
          </a:p>
        </p:txBody>
      </p:sp>
    </p:spTree>
    <p:extLst>
      <p:ext uri="{BB962C8B-B14F-4D97-AF65-F5344CB8AC3E}">
        <p14:creationId xmlns:p14="http://schemas.microsoft.com/office/powerpoint/2010/main" val="291406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amount of student loan interest is entered in Step 1 (but no more than $2,500).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Modified</a:t>
            </a:r>
            <a:r>
              <a:rPr lang="en-US" baseline="0" dirty="0" smtClean="0"/>
              <a:t> adjusted gross income is Gross income minus all adjustments (except for the student loan interest deduction).  This is what is calculated in Steps 2 through 4.  If MAGI (modified adjusted gross income) is above $65,000 ($130,000 if filing jointly), then the difference between MAGI and the $65,000 is entered on Line 6 and then divided by $15,000 ($80,000 total phase-out minus $65,000 beginning of phase-out).  This decimal or percentage is used to calculate the % of the student loan interest that can be deducted.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you know exactly how to calculate the student loan interest deduction (even though the tax software will do most of the work for you) and you know how to find forms and publications on the IRS</a:t>
            </a:r>
            <a:r>
              <a:rPr lang="en-US" baseline="0" smtClean="0"/>
              <a:t>’ website.</a:t>
            </a:r>
            <a:endParaRPr lang="en-US" dirty="0" smtClean="0"/>
          </a:p>
        </p:txBody>
      </p:sp>
      <p:sp>
        <p:nvSpPr>
          <p:cNvPr id="4" name="Slide Number Placeholder 3"/>
          <p:cNvSpPr>
            <a:spLocks noGrp="1"/>
          </p:cNvSpPr>
          <p:nvPr>
            <p:ph type="sldNum" sz="quarter" idx="10"/>
          </p:nvPr>
        </p:nvSpPr>
        <p:spPr/>
        <p:txBody>
          <a:bodyPr/>
          <a:lstStyle/>
          <a:p>
            <a:fld id="{F84C499D-DE2D-4CF0-83B7-E6C893B613D1}" type="slidenum">
              <a:rPr lang="en-US" smtClean="0"/>
              <a:t>17</a:t>
            </a:fld>
            <a:endParaRPr lang="en-US"/>
          </a:p>
        </p:txBody>
      </p:sp>
    </p:spTree>
    <p:extLst>
      <p:ext uri="{BB962C8B-B14F-4D97-AF65-F5344CB8AC3E}">
        <p14:creationId xmlns:p14="http://schemas.microsoft.com/office/powerpoint/2010/main" val="2902193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already covered the penalty on early withdrawal of savings (Line 30) when we discussed interest income.  The only other adjustment</a:t>
            </a:r>
            <a:r>
              <a:rPr lang="en-US" baseline="0" dirty="0" smtClean="0"/>
              <a:t> we will cover for the Basic certification is the student loan interest deduction on Line 33.  Remember that the previous section of the tax return ends with total income on Line 22.  The adjustments in this section of the tax return are totaled up on Line 36 and then subtracted from gross income to arrive at the amount on Line 37, Adjusted Gross Income or AGI.  The AGI is then transferred to Line 38 on the back of the Form 1040.</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2</a:t>
            </a:fld>
            <a:endParaRPr lang="en-US"/>
          </a:p>
        </p:txBody>
      </p:sp>
    </p:spTree>
    <p:extLst>
      <p:ext uri="{BB962C8B-B14F-4D97-AF65-F5344CB8AC3E}">
        <p14:creationId xmlns:p14="http://schemas.microsoft.com/office/powerpoint/2010/main" val="3249790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a:t>
            </a:r>
            <a:r>
              <a:rPr lang="en-US" baseline="0" dirty="0" smtClean="0"/>
              <a:t> E covers adjustments to income. We will look at Student Loan Interest.</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3</a:t>
            </a:fld>
            <a:endParaRPr lang="en-US"/>
          </a:p>
        </p:txBody>
      </p:sp>
    </p:spTree>
    <p:extLst>
      <p:ext uri="{BB962C8B-B14F-4D97-AF65-F5344CB8AC3E}">
        <p14:creationId xmlns:p14="http://schemas.microsoft.com/office/powerpoint/2010/main" val="282511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person paid interest on a student loan, they should receive a form 1098-E.  Box 1 will show the amount of student loan interest.</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4</a:t>
            </a:fld>
            <a:endParaRPr lang="en-US"/>
          </a:p>
        </p:txBody>
      </p:sp>
    </p:spTree>
    <p:extLst>
      <p:ext uri="{BB962C8B-B14F-4D97-AF65-F5344CB8AC3E}">
        <p14:creationId xmlns:p14="http://schemas.microsoft.com/office/powerpoint/2010/main" val="3010232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Page E-4</a:t>
            </a:r>
            <a:r>
              <a:rPr lang="en-US" baseline="0" dirty="0" smtClean="0"/>
              <a:t> in Pub 4012 provides an overview of the rules related to the student loan interest deduction.  Notice that it refers you to Publication 17 for details.  Pub 17 is the Tax Guide for Individuals.  The information in Pub 4012 is simply a summary of key pieces of information from Pub 17, presented in easier-to-read tables and charts.  If you ever need additional information that is not in Pub 4012, you should look in Pub 17.</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5</a:t>
            </a:fld>
            <a:endParaRPr lang="en-US"/>
          </a:p>
        </p:txBody>
      </p:sp>
    </p:spTree>
    <p:extLst>
      <p:ext uri="{BB962C8B-B14F-4D97-AF65-F5344CB8AC3E}">
        <p14:creationId xmlns:p14="http://schemas.microsoft.com/office/powerpoint/2010/main" val="437944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Generally, the amount of student loan interest that can be</a:t>
            </a:r>
            <a:r>
              <a:rPr lang="en-US" baseline="0" dirty="0" smtClean="0"/>
              <a:t> deducted is the </a:t>
            </a:r>
            <a:r>
              <a:rPr lang="en-US" b="1" u="sng" baseline="0" dirty="0" smtClean="0"/>
              <a:t>smaller</a:t>
            </a:r>
            <a:r>
              <a:rPr lang="en-US" baseline="0" dirty="0" smtClean="0"/>
              <a:t> of $2,500 or the amount of interest paid (remember these amounts are for 2015, they may change slightly for 2016).</a:t>
            </a:r>
          </a:p>
          <a:p>
            <a:endParaRPr lang="en-US" dirty="0" smtClean="0"/>
          </a:p>
          <a:p>
            <a:r>
              <a:rPr lang="en-US" dirty="0" smtClean="0"/>
              <a:t>Two key </a:t>
            </a:r>
            <a:r>
              <a:rPr lang="en-US" baseline="0" dirty="0" smtClean="0"/>
              <a:t>things to remember are 1) there is a maximum of interest that can be deducted, up to $2,500, regardless of how much interest was paid and 2) The taxpayer may not be able to deduct 100% of the interest paid even if it is less than the maximum of $2,500 if their income level is too high.  The tax software will calculate the amount that is phased out if the income level is too high.</a:t>
            </a:r>
          </a:p>
          <a:p>
            <a:endParaRPr lang="en-US" baseline="0" dirty="0" smtClean="0"/>
          </a:p>
          <a:p>
            <a:r>
              <a:rPr lang="en-US" baseline="0" dirty="0" smtClean="0"/>
              <a:t>The amount of the student loan interest deduction goes on Line 33 of the tax return.</a:t>
            </a:r>
          </a:p>
          <a:p>
            <a:endParaRPr lang="en-US" baseline="0" dirty="0" smtClean="0"/>
          </a:p>
          <a:p>
            <a:r>
              <a:rPr lang="en-US" baseline="0" dirty="0" smtClean="0"/>
              <a:t>If you’re an accounting nerd (like me) and you’re curious about the phase-out, you can look it up in Pub 17, which I did.  If you’re not interested in looking into the details right now, you can stop the video.  Otherwise, keep watching.</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6</a:t>
            </a:fld>
            <a:endParaRPr lang="en-US"/>
          </a:p>
        </p:txBody>
      </p:sp>
    </p:spTree>
    <p:extLst>
      <p:ext uri="{BB962C8B-B14F-4D97-AF65-F5344CB8AC3E}">
        <p14:creationId xmlns:p14="http://schemas.microsoft.com/office/powerpoint/2010/main" val="4185866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need to get a form or publication,</a:t>
            </a:r>
            <a:r>
              <a:rPr lang="en-US" baseline="0" dirty="0" smtClean="0"/>
              <a:t> such as Pub 17, you can go to the IRS website.  </a:t>
            </a:r>
            <a:r>
              <a:rPr lang="en-US" dirty="0" smtClean="0"/>
              <a:t>If you go to www.irs.gov,</a:t>
            </a:r>
            <a:r>
              <a:rPr lang="en-US" baseline="0" dirty="0" smtClean="0"/>
              <a:t> you will see this screen.</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7</a:t>
            </a:fld>
            <a:endParaRPr lang="en-US"/>
          </a:p>
        </p:txBody>
      </p:sp>
    </p:spTree>
    <p:extLst>
      <p:ext uri="{BB962C8B-B14F-4D97-AF65-F5344CB8AC3E}">
        <p14:creationId xmlns:p14="http://schemas.microsoft.com/office/powerpoint/2010/main" val="559535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Click on Forms and Pubs</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8</a:t>
            </a:fld>
            <a:endParaRPr lang="en-US"/>
          </a:p>
        </p:txBody>
      </p:sp>
    </p:spTree>
    <p:extLst>
      <p:ext uri="{BB962C8B-B14F-4D97-AF65-F5344CB8AC3E}">
        <p14:creationId xmlns:p14="http://schemas.microsoft.com/office/powerpoint/2010/main" val="1146755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a:t>
            </a:r>
            <a:r>
              <a:rPr lang="en-US" baseline="0" dirty="0" smtClean="0"/>
              <a:t> will take you to this screen, </a:t>
            </a:r>
            <a:endParaRPr lang="en-US" dirty="0"/>
          </a:p>
        </p:txBody>
      </p:sp>
      <p:sp>
        <p:nvSpPr>
          <p:cNvPr id="4" name="Slide Number Placeholder 3"/>
          <p:cNvSpPr>
            <a:spLocks noGrp="1"/>
          </p:cNvSpPr>
          <p:nvPr>
            <p:ph type="sldNum" sz="quarter" idx="10"/>
          </p:nvPr>
        </p:nvSpPr>
        <p:spPr/>
        <p:txBody>
          <a:bodyPr/>
          <a:lstStyle/>
          <a:p>
            <a:fld id="{F84C499D-DE2D-4CF0-83B7-E6C893B613D1}" type="slidenum">
              <a:rPr lang="en-US" smtClean="0"/>
              <a:t>9</a:t>
            </a:fld>
            <a:endParaRPr lang="en-US"/>
          </a:p>
        </p:txBody>
      </p:sp>
    </p:spTree>
    <p:extLst>
      <p:ext uri="{BB962C8B-B14F-4D97-AF65-F5344CB8AC3E}">
        <p14:creationId xmlns:p14="http://schemas.microsoft.com/office/powerpoint/2010/main" val="391451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10/21/2016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10/21/2016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10/21/2016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10/21/2016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10/21/2016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9442" y="2105703"/>
            <a:ext cx="9372600" cy="3264950"/>
          </a:xfrm>
        </p:spPr>
        <p:txBody>
          <a:bodyPr/>
          <a:lstStyle/>
          <a:p>
            <a:r>
              <a:rPr lang="en-US" dirty="0" smtClean="0"/>
              <a:t>Adjustments to Income</a:t>
            </a:r>
            <a:br>
              <a:rPr lang="en-US" dirty="0" smtClean="0"/>
            </a:br>
            <a:r>
              <a:rPr lang="en-US" dirty="0" smtClean="0"/>
              <a:t>(AGI)</a:t>
            </a:r>
            <a:endParaRPr lang="en-US" dirty="0"/>
          </a:p>
        </p:txBody>
      </p:sp>
    </p:spTree>
    <p:extLst>
      <p:ext uri="{BB962C8B-B14F-4D97-AF65-F5344CB8AC3E}">
        <p14:creationId xmlns:p14="http://schemas.microsoft.com/office/powerpoint/2010/main" val="3875662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advTm="1524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10866" y="692726"/>
            <a:ext cx="10128877" cy="5264727"/>
          </a:xfrm>
          <a:prstGeom prst="rect">
            <a:avLst/>
          </a:prstGeom>
        </p:spPr>
      </p:pic>
      <p:sp>
        <p:nvSpPr>
          <p:cNvPr id="5" name="Oval 4"/>
          <p:cNvSpPr/>
          <p:nvPr/>
        </p:nvSpPr>
        <p:spPr>
          <a:xfrm>
            <a:off x="7841672" y="5140035"/>
            <a:ext cx="1995055" cy="817418"/>
          </a:xfrm>
          <a:prstGeom prst="ellipse">
            <a:avLst/>
          </a:prstGeom>
          <a:solidFill>
            <a:srgbClr val="FFFF00">
              <a:alpha val="50000"/>
            </a:srgb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226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2361" y="905870"/>
            <a:ext cx="11224493" cy="4012493"/>
          </a:xfrm>
        </p:spPr>
      </p:pic>
    </p:spTree>
    <p:extLst>
      <p:ext uri="{BB962C8B-B14F-4D97-AF65-F5344CB8AC3E}">
        <p14:creationId xmlns:p14="http://schemas.microsoft.com/office/powerpoint/2010/main" val="3616474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94465" y="498763"/>
            <a:ext cx="9783656" cy="5846619"/>
          </a:xfrm>
        </p:spPr>
      </p:pic>
    </p:spTree>
    <p:extLst>
      <p:ext uri="{BB962C8B-B14F-4D97-AF65-F5344CB8AC3E}">
        <p14:creationId xmlns:p14="http://schemas.microsoft.com/office/powerpoint/2010/main" val="2487080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 17, page 136</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25671" y="1673688"/>
            <a:ext cx="4697024" cy="4952644"/>
          </a:xfrm>
        </p:spPr>
      </p:pic>
    </p:spTree>
    <p:extLst>
      <p:ext uri="{BB962C8B-B14F-4D97-AF65-F5344CB8AC3E}">
        <p14:creationId xmlns:p14="http://schemas.microsoft.com/office/powerpoint/2010/main" val="3166525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 17, page 137</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66474" y="1619958"/>
            <a:ext cx="5269831" cy="4816694"/>
          </a:xfrm>
        </p:spPr>
      </p:pic>
    </p:spTree>
    <p:extLst>
      <p:ext uri="{BB962C8B-B14F-4D97-AF65-F5344CB8AC3E}">
        <p14:creationId xmlns:p14="http://schemas.microsoft.com/office/powerpoint/2010/main" val="4162375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56757" y="651391"/>
            <a:ext cx="10576933" cy="4100718"/>
          </a:xfrm>
        </p:spPr>
      </p:pic>
    </p:spTree>
    <p:extLst>
      <p:ext uri="{BB962C8B-B14F-4D97-AF65-F5344CB8AC3E}">
        <p14:creationId xmlns:p14="http://schemas.microsoft.com/office/powerpoint/2010/main" val="29475203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265" y="324853"/>
            <a:ext cx="10571018" cy="976745"/>
          </a:xfrm>
        </p:spPr>
        <p:txBody>
          <a:bodyPr/>
          <a:lstStyle/>
          <a:p>
            <a:r>
              <a:rPr lang="en-US" dirty="0" smtClean="0"/>
              <a:t>Student Loan Interest Deduction Worksheet</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75164" y="1082843"/>
            <a:ext cx="8325730" cy="5428230"/>
          </a:xfrm>
        </p:spPr>
      </p:pic>
    </p:spTree>
    <p:extLst>
      <p:ext uri="{BB962C8B-B14F-4D97-AF65-F5344CB8AC3E}">
        <p14:creationId xmlns:p14="http://schemas.microsoft.com/office/powerpoint/2010/main" val="1769148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1" y="685800"/>
            <a:ext cx="10571018" cy="976745"/>
          </a:xfrm>
        </p:spPr>
        <p:txBody>
          <a:bodyPr/>
          <a:lstStyle/>
          <a:p>
            <a:r>
              <a:rPr lang="en-US" dirty="0" smtClean="0"/>
              <a:t>Student Loan Interest Deduction Worksheet</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75164" y="1470703"/>
            <a:ext cx="7730835" cy="5040369"/>
          </a:xfrm>
        </p:spPr>
      </p:pic>
    </p:spTree>
    <p:extLst>
      <p:ext uri="{BB962C8B-B14F-4D97-AF65-F5344CB8AC3E}">
        <p14:creationId xmlns:p14="http://schemas.microsoft.com/office/powerpoint/2010/main" val="2852157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1040</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52377" y="1759527"/>
            <a:ext cx="10505379" cy="4107873"/>
          </a:xfrm>
        </p:spPr>
      </p:pic>
      <p:sp>
        <p:nvSpPr>
          <p:cNvPr id="5" name="Rectangle 4"/>
          <p:cNvSpPr/>
          <p:nvPr/>
        </p:nvSpPr>
        <p:spPr>
          <a:xfrm>
            <a:off x="2479964" y="3616036"/>
            <a:ext cx="6830291" cy="207819"/>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479964" y="4294908"/>
            <a:ext cx="6830291" cy="207819"/>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3182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 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46120" y="685800"/>
            <a:ext cx="7447891" cy="2542309"/>
          </a:xfrm>
        </p:spPr>
      </p:pic>
      <p:sp>
        <p:nvSpPr>
          <p:cNvPr id="5" name="Rectangle 4"/>
          <p:cNvSpPr/>
          <p:nvPr/>
        </p:nvSpPr>
        <p:spPr>
          <a:xfrm>
            <a:off x="3654919" y="2492085"/>
            <a:ext cx="7139092" cy="361951"/>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6782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1098-E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32176" y="1428750"/>
            <a:ext cx="9654641" cy="4223905"/>
          </a:xfrm>
        </p:spPr>
      </p:pic>
      <p:sp>
        <p:nvSpPr>
          <p:cNvPr id="5" name="Rectangle 4"/>
          <p:cNvSpPr/>
          <p:nvPr/>
        </p:nvSpPr>
        <p:spPr>
          <a:xfrm>
            <a:off x="6495101" y="3032412"/>
            <a:ext cx="3355481" cy="486643"/>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1436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E-4</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17964" y="685800"/>
            <a:ext cx="7737418" cy="5781538"/>
          </a:xfrm>
        </p:spPr>
      </p:pic>
      <p:sp>
        <p:nvSpPr>
          <p:cNvPr id="5" name="Rectangle 4"/>
          <p:cNvSpPr/>
          <p:nvPr/>
        </p:nvSpPr>
        <p:spPr>
          <a:xfrm>
            <a:off x="7208611" y="1185428"/>
            <a:ext cx="2655826" cy="490972"/>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2923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E-4</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17964" y="685800"/>
            <a:ext cx="7737418" cy="5781538"/>
          </a:xfrm>
        </p:spPr>
      </p:pic>
      <p:sp>
        <p:nvSpPr>
          <p:cNvPr id="5" name="Rectangle 4"/>
          <p:cNvSpPr/>
          <p:nvPr/>
        </p:nvSpPr>
        <p:spPr>
          <a:xfrm>
            <a:off x="2417964" y="2050905"/>
            <a:ext cx="6975418" cy="345931"/>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542655" y="4641705"/>
            <a:ext cx="6975418" cy="345931"/>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7136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6636"/>
          </a:xfrm>
        </p:spPr>
        <p:txBody>
          <a:bodyPr/>
          <a:lstStyle/>
          <a:p>
            <a:r>
              <a:rPr lang="en-US" dirty="0" smtClean="0"/>
              <a:t>Finding Forms and Pubs at www.irs.gov</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09344" y="1657388"/>
            <a:ext cx="10743431" cy="3925994"/>
          </a:xfrm>
        </p:spPr>
      </p:pic>
    </p:spTree>
    <p:extLst>
      <p:ext uri="{BB962C8B-B14F-4D97-AF65-F5344CB8AC3E}">
        <p14:creationId xmlns:p14="http://schemas.microsoft.com/office/powerpoint/2010/main" val="3675116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96636"/>
          </a:xfrm>
        </p:spPr>
        <p:txBody>
          <a:bodyPr/>
          <a:lstStyle/>
          <a:p>
            <a:r>
              <a:rPr lang="en-US" dirty="0" smtClean="0"/>
              <a:t>Finding Forms and Pubs at www.irs.gov</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09344" y="1657388"/>
            <a:ext cx="10743431" cy="3925994"/>
          </a:xfrm>
        </p:spPr>
      </p:pic>
      <p:sp>
        <p:nvSpPr>
          <p:cNvPr id="3" name="Oval 2"/>
          <p:cNvSpPr/>
          <p:nvPr/>
        </p:nvSpPr>
        <p:spPr>
          <a:xfrm>
            <a:off x="2701636" y="3837709"/>
            <a:ext cx="1995055" cy="817418"/>
          </a:xfrm>
          <a:prstGeom prst="ellipse">
            <a:avLst/>
          </a:prstGeom>
          <a:solidFill>
            <a:srgbClr val="FFFF00">
              <a:alpha val="50000"/>
            </a:srgb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384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10866" y="692726"/>
            <a:ext cx="10128877" cy="5264727"/>
          </a:xfrm>
          <a:prstGeom prst="rect">
            <a:avLst/>
          </a:prstGeom>
        </p:spPr>
      </p:pic>
    </p:spTree>
    <p:extLst>
      <p:ext uri="{BB962C8B-B14F-4D97-AF65-F5344CB8AC3E}">
        <p14:creationId xmlns:p14="http://schemas.microsoft.com/office/powerpoint/2010/main" val="2032570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5DE5EA159206C04A808875C19AE305D7" ma:contentTypeVersion="0" ma:contentTypeDescription="Create a new document." ma:contentTypeScope="" ma:versionID="83384be7a52fb401920f3b2fef8ee5f1">
  <xsd:schema xmlns:xsd="http://www.w3.org/2001/XMLSchema" xmlns:xs="http://www.w3.org/2001/XMLSchema" xmlns:p="http://schemas.microsoft.com/office/2006/metadata/properties" xmlns:ns2="95c273cc-9201-4c1e-8c9f-fe8c80cbe9de" targetNamespace="http://schemas.microsoft.com/office/2006/metadata/properties" ma:root="true" ma:fieldsID="2eb4f90819d5163cc6c1d9cf8dc8efb0" ns2:_="">
    <xsd:import namespace="95c273cc-9201-4c1e-8c9f-fe8c80cbe9de"/>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c273cc-9201-4c1e-8c9f-fe8c80cbe9d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95c273cc-9201-4c1e-8c9f-fe8c80cbe9de">XY5HK7YVDQWF-1416026998-10</_dlc_DocId>
    <_dlc_DocIdUrl xmlns="95c273cc-9201-4c1e-8c9f-fe8c80cbe9de">
      <Url>https://about.illinoisstate.edu/lmitch2/_layouts/DocIdRedir.aspx?ID=XY5HK7YVDQWF-1416026998-10</Url>
      <Description>XY5HK7YVDQWF-1416026998-10</Description>
    </_dlc_DocIdUrl>
  </documentManagement>
</p:properties>
</file>

<file path=customXml/itemProps1.xml><?xml version="1.0" encoding="utf-8"?>
<ds:datastoreItem xmlns:ds="http://schemas.openxmlformats.org/officeDocument/2006/customXml" ds:itemID="{538B4F9D-0E5F-4A01-9A4C-87D86972BA05}"/>
</file>

<file path=customXml/itemProps2.xml><?xml version="1.0" encoding="utf-8"?>
<ds:datastoreItem xmlns:ds="http://schemas.openxmlformats.org/officeDocument/2006/customXml" ds:itemID="{4EB090FA-831A-478A-8F26-BADE35740B2F}"/>
</file>

<file path=customXml/itemProps3.xml><?xml version="1.0" encoding="utf-8"?>
<ds:datastoreItem xmlns:ds="http://schemas.openxmlformats.org/officeDocument/2006/customXml" ds:itemID="{AE3BA947-7658-4353-B0D4-6711D626C2A8}"/>
</file>

<file path=customXml/itemProps4.xml><?xml version="1.0" encoding="utf-8"?>
<ds:datastoreItem xmlns:ds="http://schemas.openxmlformats.org/officeDocument/2006/customXml" ds:itemID="{927939FA-96A0-473E-A9FA-41A3561B9442}"/>
</file>

<file path=docProps/app.xml><?xml version="1.0" encoding="utf-8"?>
<Properties xmlns="http://schemas.openxmlformats.org/officeDocument/2006/extended-properties" xmlns:vt="http://schemas.openxmlformats.org/officeDocument/2006/docPropsVTypes">
  <Template>TM10001105[[fn=Crop]]</Template>
  <TotalTime>1918</TotalTime>
  <Words>911</Words>
  <Application>Microsoft Office PowerPoint</Application>
  <PresentationFormat>Widescreen</PresentationFormat>
  <Paragraphs>55</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Calibri</vt:lpstr>
      <vt:lpstr>Franklin Gothic Book</vt:lpstr>
      <vt:lpstr>Crop</vt:lpstr>
      <vt:lpstr>Adjustments to Income (AGI)</vt:lpstr>
      <vt:lpstr>Form 1040</vt:lpstr>
      <vt:lpstr>Tab E</vt:lpstr>
      <vt:lpstr>1098-E</vt:lpstr>
      <vt:lpstr>E-4</vt:lpstr>
      <vt:lpstr>E-4</vt:lpstr>
      <vt:lpstr>Finding Forms and Pubs at www.irs.gov</vt:lpstr>
      <vt:lpstr>Finding Forms and Pubs at www.irs.gov</vt:lpstr>
      <vt:lpstr>PowerPoint Presentation</vt:lpstr>
      <vt:lpstr>PowerPoint Presentation</vt:lpstr>
      <vt:lpstr>PowerPoint Presentation</vt:lpstr>
      <vt:lpstr>PowerPoint Presentation</vt:lpstr>
      <vt:lpstr>Pub 17, page 136</vt:lpstr>
      <vt:lpstr>Pub 17, page 137</vt:lpstr>
      <vt:lpstr>PowerPoint Presentation</vt:lpstr>
      <vt:lpstr>Student Loan Interest Deduction Worksheet</vt:lpstr>
      <vt:lpstr>Student Loan Interest Deduction Worksheet</vt:lpstr>
    </vt:vector>
  </TitlesOfParts>
  <Company>Illinois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 Income Tax Return</dc:title>
  <dc:creator>Mitchell, Liesel</dc:creator>
  <cp:lastModifiedBy>Liesel Mitchell</cp:lastModifiedBy>
  <cp:revision>100</cp:revision>
  <dcterms:created xsi:type="dcterms:W3CDTF">2016-09-02T15:57:33Z</dcterms:created>
  <dcterms:modified xsi:type="dcterms:W3CDTF">2016-10-21T20:01:48Z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0x0101005DE5EA159206C04A808875C19AE305D7</vt:lpwstr>
  </property>
  <property fmtid="{D5CDD505-2E9C-101B-9397-08002B2CF9AE}" pid="3" name="_dlc_DocIdItemGuid">
    <vt:lpwstr>281e16b6-711e-4bb8-8fc8-648de42d1ba5</vt:lpwstr>
  </property>
</Properties>
</file>