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18.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15.xml" ContentType="application/vnd.openxmlformats-officedocument.presentationml.notesSlide+xml"/>
  <Override PartName="/ppt/notesSlides/notesSlide19.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12.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266" r:id="rId3"/>
    <p:sldId id="270" r:id="rId4"/>
    <p:sldId id="263" r:id="rId5"/>
    <p:sldId id="268" r:id="rId6"/>
    <p:sldId id="274" r:id="rId7"/>
    <p:sldId id="273" r:id="rId8"/>
    <p:sldId id="272" r:id="rId9"/>
    <p:sldId id="271" r:id="rId10"/>
    <p:sldId id="275" r:id="rId11"/>
    <p:sldId id="267" r:id="rId12"/>
    <p:sldId id="265" r:id="rId13"/>
    <p:sldId id="264" r:id="rId14"/>
    <p:sldId id="276" r:id="rId15"/>
    <p:sldId id="277" r:id="rId16"/>
    <p:sldId id="278" r:id="rId17"/>
    <p:sldId id="283" r:id="rId18"/>
    <p:sldId id="269" r:id="rId19"/>
    <p:sldId id="279" r:id="rId20"/>
    <p:sldId id="280" r:id="rId21"/>
    <p:sldId id="282" r:id="rId22"/>
    <p:sldId id="28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50" autoAdjust="0"/>
    <p:restoredTop sz="88469" autoAdjust="0"/>
  </p:normalViewPr>
  <p:slideViewPr>
    <p:cSldViewPr snapToGrid="0">
      <p:cViewPr varScale="1">
        <p:scale>
          <a:sx n="104" d="100"/>
          <a:sy n="104" d="100"/>
        </p:scale>
        <p:origin x="444" y="102"/>
      </p:cViewPr>
      <p:guideLst/>
    </p:cSldViewPr>
  </p:slideViewPr>
  <p:notesTextViewPr>
    <p:cViewPr>
      <p:scale>
        <a:sx n="1" d="1"/>
        <a:sy n="1" d="1"/>
      </p:scale>
      <p:origin x="0" y="0"/>
    </p:cViewPr>
  </p:notesTextViewPr>
  <p:notesViewPr>
    <p:cSldViewPr snapToGrid="0">
      <p:cViewPr varScale="1">
        <p:scale>
          <a:sx n="89" d="100"/>
          <a:sy n="89" d="100"/>
        </p:scale>
        <p:origin x="307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212EB9-CF58-44CB-8D8D-503A338608C4}" type="datetimeFigureOut">
              <a:rPr lang="en-US" smtClean="0"/>
              <a:t>10/26/2016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4C499D-DE2D-4CF0-83B7-E6C893B613D1}" type="slidenum">
              <a:rPr lang="en-US" smtClean="0"/>
              <a:t>‹#›</a:t>
            </a:fld>
            <a:endParaRPr lang="en-US"/>
          </a:p>
        </p:txBody>
      </p:sp>
    </p:spTree>
    <p:extLst>
      <p:ext uri="{BB962C8B-B14F-4D97-AF65-F5344CB8AC3E}">
        <p14:creationId xmlns:p14="http://schemas.microsoft.com/office/powerpoint/2010/main" val="2332012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video covers the Retirement</a:t>
            </a:r>
            <a:r>
              <a:rPr lang="en-US" baseline="0" dirty="0" smtClean="0"/>
              <a:t> Savings Contribution Credit, a nonrefundable tax credit.</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1</a:t>
            </a:fld>
            <a:endParaRPr lang="en-US"/>
          </a:p>
        </p:txBody>
      </p:sp>
    </p:spTree>
    <p:extLst>
      <p:ext uri="{BB962C8B-B14F-4D97-AF65-F5344CB8AC3E}">
        <p14:creationId xmlns:p14="http://schemas.microsoft.com/office/powerpoint/2010/main" val="945960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they meet all</a:t>
            </a:r>
            <a:r>
              <a:rPr lang="en-US" baseline="0" dirty="0" smtClean="0"/>
              <a:t> the requirements, then they qualify for the credit.</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10</a:t>
            </a:fld>
            <a:endParaRPr lang="en-US"/>
          </a:p>
        </p:txBody>
      </p:sp>
    </p:spTree>
    <p:extLst>
      <p:ext uri="{BB962C8B-B14F-4D97-AF65-F5344CB8AC3E}">
        <p14:creationId xmlns:p14="http://schemas.microsoft.com/office/powerpoint/2010/main" val="3268245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number of reminders are provided at the bottom</a:t>
            </a:r>
            <a:r>
              <a:rPr lang="en-US" baseline="0" dirty="0" smtClean="0"/>
              <a:t> of page G-6.  I have already mentioned some of them.  In addition to box 12 on the W-2, you need to also look to see if there is an X in the Retirement box and at box 14.  Notice the highlighted item.  If the taxpayer contributed to an IRA, there may not be any paperwork.  However, you can look at the Intake Interview sheet to see if they marked that they made a contribution.</a:t>
            </a:r>
          </a:p>
          <a:p>
            <a:endParaRPr lang="en-US" baseline="0" dirty="0" smtClean="0"/>
          </a:p>
          <a:p>
            <a:r>
              <a:rPr lang="en-US" baseline="0" dirty="0" smtClean="0"/>
              <a:t>Form 8880 must be completed to take the credit.</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11</a:t>
            </a:fld>
            <a:endParaRPr lang="en-US"/>
          </a:p>
        </p:txBody>
      </p:sp>
    </p:spTree>
    <p:extLst>
      <p:ext uri="{BB962C8B-B14F-4D97-AF65-F5344CB8AC3E}">
        <p14:creationId xmlns:p14="http://schemas.microsoft.com/office/powerpoint/2010/main" val="981340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Form 8880.</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12</a:t>
            </a:fld>
            <a:endParaRPr lang="en-US"/>
          </a:p>
        </p:txBody>
      </p:sp>
    </p:spTree>
    <p:extLst>
      <p:ext uri="{BB962C8B-B14F-4D97-AF65-F5344CB8AC3E}">
        <p14:creationId xmlns:p14="http://schemas.microsoft.com/office/powerpoint/2010/main" val="904241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Caution at the top of</a:t>
            </a:r>
            <a:r>
              <a:rPr lang="en-US" baseline="0" dirty="0" smtClean="0"/>
              <a:t> the form takes you through the same requirements as the flowchart on page G-6 to identify if someone CANNOT take the credit.</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13</a:t>
            </a:fld>
            <a:endParaRPr lang="en-US"/>
          </a:p>
        </p:txBody>
      </p:sp>
    </p:spTree>
    <p:extLst>
      <p:ext uri="{BB962C8B-B14F-4D97-AF65-F5344CB8AC3E}">
        <p14:creationId xmlns:p14="http://schemas.microsoft.com/office/powerpoint/2010/main" val="3186661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amount of contributions by the taxpayer and/or</a:t>
            </a:r>
            <a:r>
              <a:rPr lang="en-US" baseline="0" dirty="0" smtClean="0"/>
              <a:t> spouse (if filing jointly) </a:t>
            </a:r>
            <a:r>
              <a:rPr lang="en-US" dirty="0" smtClean="0"/>
              <a:t>to IRAs and other qualified plans are entered in the appropriate</a:t>
            </a:r>
            <a:r>
              <a:rPr lang="en-US" baseline="0" dirty="0" smtClean="0"/>
              <a:t> columns on Lines 1 and 2 and the amounts are totaled on Line 3.  </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14</a:t>
            </a:fld>
            <a:endParaRPr lang="en-US"/>
          </a:p>
        </p:txBody>
      </p:sp>
    </p:spTree>
    <p:extLst>
      <p:ext uri="{BB962C8B-B14F-4D97-AF65-F5344CB8AC3E}">
        <p14:creationId xmlns:p14="http://schemas.microsoft.com/office/powerpoint/2010/main" val="2807691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taxpayer (or spouse) received certain</a:t>
            </a:r>
            <a:r>
              <a:rPr lang="en-US" baseline="0" dirty="0" smtClean="0"/>
              <a:t> </a:t>
            </a:r>
            <a:r>
              <a:rPr lang="en-US" dirty="0" smtClean="0"/>
              <a:t>distributions from their retirement account(s), this is entered on Line 4 and then</a:t>
            </a:r>
            <a:r>
              <a:rPr lang="en-US" baseline="0" dirty="0" smtClean="0"/>
              <a:t> subtracted from contributions with the difference entered on Line 5.</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15</a:t>
            </a:fld>
            <a:endParaRPr lang="en-US"/>
          </a:p>
        </p:txBody>
      </p:sp>
    </p:spTree>
    <p:extLst>
      <p:ext uri="{BB962C8B-B14F-4D97-AF65-F5344CB8AC3E}">
        <p14:creationId xmlns:p14="http://schemas.microsoft.com/office/powerpoint/2010/main" val="36595198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Line 6 compares the contribution on Line 5 (for each spouse) to a limit of $2,000.  The smaller of the two amounts is entered</a:t>
            </a:r>
            <a:r>
              <a:rPr lang="en-US" baseline="0" dirty="0" smtClean="0"/>
              <a:t> on Line 6.  Line 7 combines the amounts for the taxpayer and the spouse.</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16</a:t>
            </a:fld>
            <a:endParaRPr lang="en-US"/>
          </a:p>
        </p:txBody>
      </p:sp>
    </p:spTree>
    <p:extLst>
      <p:ext uri="{BB962C8B-B14F-4D97-AF65-F5344CB8AC3E}">
        <p14:creationId xmlns:p14="http://schemas.microsoft.com/office/powerpoint/2010/main" val="40496408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Line 8 asks for the AGI from Form 1040, line 38.</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17</a:t>
            </a:fld>
            <a:endParaRPr lang="en-US"/>
          </a:p>
        </p:txBody>
      </p:sp>
    </p:spTree>
    <p:extLst>
      <p:ext uri="{BB962C8B-B14F-4D97-AF65-F5344CB8AC3E}">
        <p14:creationId xmlns:p14="http://schemas.microsoft.com/office/powerpoint/2010/main" val="35574957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Line 9 provides a table to look up the decimal amount or percentage to apply to the contribution.  This is similar to what we saw on Form 2441 for the Child and Dependent Care credit.  Make sure you look in the correct column</a:t>
            </a:r>
            <a:r>
              <a:rPr lang="en-US" baseline="0" dirty="0" smtClean="0"/>
              <a:t> depending on the taxpayer’s filing status.  The percentage will be 50%, 20%, 10% or zero.  Notice that the zeros are when the AGI is over the limits given at the top of the form and on page G-6.</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18</a:t>
            </a:fld>
            <a:endParaRPr lang="en-US"/>
          </a:p>
        </p:txBody>
      </p:sp>
    </p:spTree>
    <p:extLst>
      <p:ext uri="{BB962C8B-B14F-4D97-AF65-F5344CB8AC3E}">
        <p14:creationId xmlns:p14="http://schemas.microsoft.com/office/powerpoint/2010/main" val="38269230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Line 7 was the amount</a:t>
            </a:r>
            <a:r>
              <a:rPr lang="en-US" baseline="0" dirty="0" smtClean="0"/>
              <a:t> contributed by the taxpayer and/or spouse or the limit of $2,000 per person.  This amount is multiplied by the decimal identified on Line 9.  The resulting answer is entered on Line 10.</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19</a:t>
            </a:fld>
            <a:endParaRPr lang="en-US"/>
          </a:p>
        </p:txBody>
      </p:sp>
    </p:spTree>
    <p:extLst>
      <p:ext uri="{BB962C8B-B14F-4D97-AF65-F5344CB8AC3E}">
        <p14:creationId xmlns:p14="http://schemas.microsoft.com/office/powerpoint/2010/main" val="2893139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credit appears on Line 51 in the Tax and Credits section of the Form 1040.  Note that Form 8880 must be attached.</a:t>
            </a:r>
          </a:p>
        </p:txBody>
      </p:sp>
      <p:sp>
        <p:nvSpPr>
          <p:cNvPr id="4" name="Slide Number Placeholder 3"/>
          <p:cNvSpPr>
            <a:spLocks noGrp="1"/>
          </p:cNvSpPr>
          <p:nvPr>
            <p:ph type="sldNum" sz="quarter" idx="10"/>
          </p:nvPr>
        </p:nvSpPr>
        <p:spPr/>
        <p:txBody>
          <a:bodyPr/>
          <a:lstStyle/>
          <a:p>
            <a:fld id="{F84C499D-DE2D-4CF0-83B7-E6C893B613D1}" type="slidenum">
              <a:rPr lang="en-US" smtClean="0"/>
              <a:t>2</a:t>
            </a:fld>
            <a:endParaRPr lang="en-US"/>
          </a:p>
        </p:txBody>
      </p:sp>
    </p:spTree>
    <p:extLst>
      <p:ext uri="{BB962C8B-B14F-4D97-AF65-F5344CB8AC3E}">
        <p14:creationId xmlns:p14="http://schemas.microsoft.com/office/powerpoint/2010/main" val="37073910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like we saw for the Child and Dependent</a:t>
            </a:r>
            <a:r>
              <a:rPr lang="en-US" baseline="0" dirty="0" smtClean="0"/>
              <a:t> Care credit, since this is a nonrefundable credit, Line 11 asks for the limitation based on the tax liability.  The tax liability can be reduced to zero by this credit but not below.</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20</a:t>
            </a:fld>
            <a:endParaRPr lang="en-US"/>
          </a:p>
        </p:txBody>
      </p:sp>
    </p:spTree>
    <p:extLst>
      <p:ext uri="{BB962C8B-B14F-4D97-AF65-F5344CB8AC3E}">
        <p14:creationId xmlns:p14="http://schemas.microsoft.com/office/powerpoint/2010/main" val="20069725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Either</a:t>
            </a:r>
            <a:r>
              <a:rPr lang="en-US" baseline="0" dirty="0" smtClean="0"/>
              <a:t> the amount from Line 10 or </a:t>
            </a:r>
            <a:r>
              <a:rPr lang="en-US" baseline="0" smtClean="0"/>
              <a:t>from </a:t>
            </a:r>
            <a:r>
              <a:rPr lang="en-US" baseline="0" smtClean="0"/>
              <a:t>Line 11</a:t>
            </a:r>
            <a:r>
              <a:rPr lang="en-US" baseline="0" dirty="0" smtClean="0"/>
              <a:t>, whichever is smaller, will be entered on Line 12 of this form and on Line 51 of the </a:t>
            </a:r>
            <a:r>
              <a:rPr lang="en-US" baseline="0" smtClean="0"/>
              <a:t>Form </a:t>
            </a:r>
            <a:r>
              <a:rPr lang="en-US" baseline="0" smtClean="0"/>
              <a:t>1040.</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21</a:t>
            </a:fld>
            <a:endParaRPr lang="en-US"/>
          </a:p>
        </p:txBody>
      </p:sp>
    </p:spTree>
    <p:extLst>
      <p:ext uri="{BB962C8B-B14F-4D97-AF65-F5344CB8AC3E}">
        <p14:creationId xmlns:p14="http://schemas.microsoft.com/office/powerpoint/2010/main" val="33990273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amount of the credit is entered on line 51 and will be combined with the other credits on Lines 48 through 54.</a:t>
            </a:r>
          </a:p>
        </p:txBody>
      </p:sp>
      <p:sp>
        <p:nvSpPr>
          <p:cNvPr id="4" name="Slide Number Placeholder 3"/>
          <p:cNvSpPr>
            <a:spLocks noGrp="1"/>
          </p:cNvSpPr>
          <p:nvPr>
            <p:ph type="sldNum" sz="quarter" idx="10"/>
          </p:nvPr>
        </p:nvSpPr>
        <p:spPr/>
        <p:txBody>
          <a:bodyPr/>
          <a:lstStyle/>
          <a:p>
            <a:fld id="{F84C499D-DE2D-4CF0-83B7-E6C893B613D1}" type="slidenum">
              <a:rPr lang="en-US" smtClean="0"/>
              <a:t>22</a:t>
            </a:fld>
            <a:endParaRPr lang="en-US"/>
          </a:p>
        </p:txBody>
      </p:sp>
    </p:spTree>
    <p:extLst>
      <p:ext uri="{BB962C8B-B14F-4D97-AF65-F5344CB8AC3E}">
        <p14:creationId xmlns:p14="http://schemas.microsoft.com/office/powerpoint/2010/main" val="3288761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 G, page 6 covers this credit</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3</a:t>
            </a:fld>
            <a:endParaRPr lang="en-US"/>
          </a:p>
        </p:txBody>
      </p:sp>
    </p:spTree>
    <p:extLst>
      <p:ext uri="{BB962C8B-B14F-4D97-AF65-F5344CB8AC3E}">
        <p14:creationId xmlns:p14="http://schemas.microsoft.com/office/powerpoint/2010/main" val="3200037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G-6 provides a flowchart and important reminders about the</a:t>
            </a:r>
            <a:r>
              <a:rPr lang="en-US" baseline="0" dirty="0" smtClean="0"/>
              <a:t> credit</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4</a:t>
            </a:fld>
            <a:endParaRPr lang="en-US"/>
          </a:p>
        </p:txBody>
      </p:sp>
    </p:spTree>
    <p:extLst>
      <p:ext uri="{BB962C8B-B14F-4D97-AF65-F5344CB8AC3E}">
        <p14:creationId xmlns:p14="http://schemas.microsoft.com/office/powerpoint/2010/main" val="836782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first question asks if the taxpayer made a contribution to a retirement savings account.  Of course, if they didn’t, there is no credit to take.  They may have made it directly to an IRA or it may have been deducted from their paycheck.  For example, if Code D was entered in Box 12 of their W-2, it indicates that they made an elective deferral to a section 401(k) cash or deferred arrangement.  If you correctly entered all the information from the W-2 including the code and the amount, the tax software will know that it was a contribution to a retirement plan.</a:t>
            </a:r>
          </a:p>
          <a:p>
            <a:endParaRPr lang="en-US" baseline="0" dirty="0" smtClean="0"/>
          </a:p>
          <a:p>
            <a:endParaRPr lang="en-US" baseline="0" dirty="0" smtClean="0"/>
          </a:p>
          <a:p>
            <a:r>
              <a:rPr lang="en-US" baseline="0" dirty="0" smtClean="0"/>
              <a:t>The footnote lets you know that you can find additional information in Publication 17.  Also note that a contribution to an IRA can be made up until the due date of the tax return (April 18, 2016) and still count for the previous tax year (2015).</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5</a:t>
            </a:fld>
            <a:endParaRPr lang="en-US"/>
          </a:p>
        </p:txBody>
      </p:sp>
    </p:spTree>
    <p:extLst>
      <p:ext uri="{BB962C8B-B14F-4D97-AF65-F5344CB8AC3E}">
        <p14:creationId xmlns:p14="http://schemas.microsoft.com/office/powerpoint/2010/main" val="1603564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question</a:t>
            </a:r>
            <a:r>
              <a:rPr lang="en-US" baseline="0" dirty="0" smtClean="0"/>
              <a:t> asks for the taxpayer’s AGI (from Line 37 or 38 of the Form 1040).  The AGI must be below the limit given for the taxpayer’s filing status in order for them to be able to take the credit.</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6</a:t>
            </a:fld>
            <a:endParaRPr lang="en-US"/>
          </a:p>
        </p:txBody>
      </p:sp>
    </p:spTree>
    <p:extLst>
      <p:ext uri="{BB962C8B-B14F-4D97-AF65-F5344CB8AC3E}">
        <p14:creationId xmlns:p14="http://schemas.microsoft.com/office/powerpoint/2010/main" val="340405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question determines if the taxpayer meets the minimum age requirement.  They must be born</a:t>
            </a:r>
            <a:r>
              <a:rPr lang="en-US" baseline="0" dirty="0" smtClean="0"/>
              <a:t> before Jan 2, 1998 for the 2015 tax year.</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7</a:t>
            </a:fld>
            <a:endParaRPr lang="en-US"/>
          </a:p>
        </p:txBody>
      </p:sp>
    </p:spTree>
    <p:extLst>
      <p:ext uri="{BB962C8B-B14F-4D97-AF65-F5344CB8AC3E}">
        <p14:creationId xmlns:p14="http://schemas.microsoft.com/office/powerpoint/2010/main" val="3522701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they can be claimed as a dependent by</a:t>
            </a:r>
            <a:r>
              <a:rPr lang="en-US" baseline="0" dirty="0" smtClean="0"/>
              <a:t> someone else, they cannot qualify for the credit.</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8</a:t>
            </a:fld>
            <a:endParaRPr lang="en-US"/>
          </a:p>
        </p:txBody>
      </p:sp>
    </p:spTree>
    <p:extLst>
      <p:ext uri="{BB962C8B-B14F-4D97-AF65-F5344CB8AC3E}">
        <p14:creationId xmlns:p14="http://schemas.microsoft.com/office/powerpoint/2010/main" val="14442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they were a full-time student</a:t>
            </a:r>
            <a:r>
              <a:rPr lang="en-US" baseline="0" dirty="0" smtClean="0"/>
              <a:t> they cannot take the credit.  Footnote 2 refers you to Publication </a:t>
            </a:r>
            <a:r>
              <a:rPr lang="en-US" baseline="0" dirty="0" smtClean="0"/>
              <a:t>17 for </a:t>
            </a:r>
            <a:r>
              <a:rPr lang="en-US" baseline="0" dirty="0" smtClean="0"/>
              <a:t>the definition of full-time student.</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9</a:t>
            </a:fld>
            <a:endParaRPr lang="en-US"/>
          </a:p>
        </p:txBody>
      </p:sp>
    </p:spTree>
    <p:extLst>
      <p:ext uri="{BB962C8B-B14F-4D97-AF65-F5344CB8AC3E}">
        <p14:creationId xmlns:p14="http://schemas.microsoft.com/office/powerpoint/2010/main" val="3836503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10/26/2016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10/26/2016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10/26/2016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10/26/2016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10/26/2016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9442" y="2105703"/>
            <a:ext cx="9372600" cy="3264950"/>
          </a:xfrm>
        </p:spPr>
        <p:txBody>
          <a:bodyPr/>
          <a:lstStyle/>
          <a:p>
            <a:r>
              <a:rPr lang="en-US" smtClean="0"/>
              <a:t>Retirement savings contribution credit</a:t>
            </a:r>
            <a:r>
              <a:rPr lang="en-US" dirty="0" smtClean="0"/>
              <a:t/>
            </a:r>
            <a:br>
              <a:rPr lang="en-US" dirty="0" smtClean="0"/>
            </a:br>
            <a:endParaRPr lang="en-US" dirty="0"/>
          </a:p>
        </p:txBody>
      </p:sp>
    </p:spTree>
    <p:extLst>
      <p:ext uri="{BB962C8B-B14F-4D97-AF65-F5344CB8AC3E}">
        <p14:creationId xmlns:p14="http://schemas.microsoft.com/office/powerpoint/2010/main" val="3875662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advTm="1524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G-6</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37551" y="685800"/>
            <a:ext cx="8239827" cy="5654940"/>
          </a:xfrm>
        </p:spPr>
      </p:pic>
      <p:sp>
        <p:nvSpPr>
          <p:cNvPr id="5" name="Rectangle 4"/>
          <p:cNvSpPr/>
          <p:nvPr/>
        </p:nvSpPr>
        <p:spPr>
          <a:xfrm>
            <a:off x="3026137" y="5285444"/>
            <a:ext cx="3638431" cy="218541"/>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0774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G-6</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42820" y="685800"/>
            <a:ext cx="9240821" cy="4899074"/>
          </a:xfrm>
        </p:spPr>
      </p:pic>
      <p:sp>
        <p:nvSpPr>
          <p:cNvPr id="5" name="Rectangle 4"/>
          <p:cNvSpPr/>
          <p:nvPr/>
        </p:nvSpPr>
        <p:spPr>
          <a:xfrm>
            <a:off x="2665652" y="2998708"/>
            <a:ext cx="8869856" cy="764399"/>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7614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8880:</a:t>
            </a:r>
            <a:br>
              <a:rPr lang="en-US" dirty="0" smtClean="0"/>
            </a:br>
            <a:r>
              <a:rPr lang="en-US" dirty="0" smtClean="0"/>
              <a:t>Credit for Qualified</a:t>
            </a:r>
            <a:br>
              <a:rPr lang="en-US" dirty="0" smtClean="0"/>
            </a:br>
            <a:r>
              <a:rPr lang="en-US" dirty="0" smtClean="0"/>
              <a:t>Retirement Savings</a:t>
            </a:r>
            <a:br>
              <a:rPr lang="en-US" dirty="0" smtClean="0"/>
            </a:br>
            <a:r>
              <a:rPr lang="en-US" dirty="0" smtClean="0"/>
              <a:t>Contributions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776768" y="226254"/>
            <a:ext cx="5724101" cy="6441831"/>
          </a:xfrm>
        </p:spPr>
      </p:pic>
    </p:spTree>
    <p:extLst>
      <p:ext uri="{BB962C8B-B14F-4D97-AF65-F5344CB8AC3E}">
        <p14:creationId xmlns:p14="http://schemas.microsoft.com/office/powerpoint/2010/main" val="2912923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8880</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32288" y="1428750"/>
            <a:ext cx="8709324" cy="5136060"/>
          </a:xfrm>
        </p:spPr>
      </p:pic>
      <p:sp>
        <p:nvSpPr>
          <p:cNvPr id="5" name="Rectangle 4"/>
          <p:cNvSpPr/>
          <p:nvPr/>
        </p:nvSpPr>
        <p:spPr>
          <a:xfrm>
            <a:off x="2432288" y="2647016"/>
            <a:ext cx="8637227" cy="949038"/>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1436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8880</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32288" y="1428750"/>
            <a:ext cx="8709324" cy="5136060"/>
          </a:xfrm>
        </p:spPr>
      </p:pic>
      <p:sp>
        <p:nvSpPr>
          <p:cNvPr id="5" name="Rectangle 4"/>
          <p:cNvSpPr/>
          <p:nvPr/>
        </p:nvSpPr>
        <p:spPr>
          <a:xfrm>
            <a:off x="2648067" y="3614580"/>
            <a:ext cx="8430241" cy="1247566"/>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5426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8880</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32288" y="1428750"/>
            <a:ext cx="8709324" cy="5136060"/>
          </a:xfrm>
        </p:spPr>
      </p:pic>
      <p:sp>
        <p:nvSpPr>
          <p:cNvPr id="5" name="Rectangle 4"/>
          <p:cNvSpPr/>
          <p:nvPr/>
        </p:nvSpPr>
        <p:spPr>
          <a:xfrm>
            <a:off x="2700821" y="4906638"/>
            <a:ext cx="8440791" cy="887493"/>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4717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8880</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32288" y="1428750"/>
            <a:ext cx="8709324" cy="5136060"/>
          </a:xfrm>
        </p:spPr>
      </p:pic>
      <p:sp>
        <p:nvSpPr>
          <p:cNvPr id="5" name="Rectangle 4"/>
          <p:cNvSpPr/>
          <p:nvPr/>
        </p:nvSpPr>
        <p:spPr>
          <a:xfrm>
            <a:off x="2498598" y="5800412"/>
            <a:ext cx="8570917" cy="398166"/>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00409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8880</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32288" y="1428750"/>
            <a:ext cx="8709324" cy="5136060"/>
          </a:xfrm>
        </p:spPr>
      </p:pic>
      <p:sp>
        <p:nvSpPr>
          <p:cNvPr id="5" name="Rectangle 4"/>
          <p:cNvSpPr/>
          <p:nvPr/>
        </p:nvSpPr>
        <p:spPr>
          <a:xfrm>
            <a:off x="2570695" y="6166644"/>
            <a:ext cx="6810697" cy="398166"/>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11014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8880</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08921" y="1428749"/>
            <a:ext cx="9323202" cy="5099721"/>
          </a:xfrm>
        </p:spPr>
      </p:pic>
      <p:sp>
        <p:nvSpPr>
          <p:cNvPr id="5" name="Rectangle 4"/>
          <p:cNvSpPr/>
          <p:nvPr/>
        </p:nvSpPr>
        <p:spPr>
          <a:xfrm>
            <a:off x="1735593" y="1407301"/>
            <a:ext cx="8982229" cy="3446053"/>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03793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8880</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08921" y="1428749"/>
            <a:ext cx="9323202" cy="5099721"/>
          </a:xfrm>
        </p:spPr>
      </p:pic>
      <p:sp>
        <p:nvSpPr>
          <p:cNvPr id="5" name="Rectangle 4"/>
          <p:cNvSpPr/>
          <p:nvPr/>
        </p:nvSpPr>
        <p:spPr>
          <a:xfrm>
            <a:off x="1663328" y="4783015"/>
            <a:ext cx="9028118" cy="290147"/>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8685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1040</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85615" y="1322363"/>
            <a:ext cx="10318016" cy="4979963"/>
          </a:xfrm>
        </p:spPr>
      </p:pic>
      <p:sp>
        <p:nvSpPr>
          <p:cNvPr id="6" name="Rectangle 5"/>
          <p:cNvSpPr/>
          <p:nvPr/>
        </p:nvSpPr>
        <p:spPr>
          <a:xfrm>
            <a:off x="2644725" y="4933366"/>
            <a:ext cx="7033847" cy="229477"/>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57743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8880</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08921" y="1428749"/>
            <a:ext cx="9323202" cy="5099721"/>
          </a:xfrm>
        </p:spPr>
      </p:pic>
      <p:sp>
        <p:nvSpPr>
          <p:cNvPr id="6" name="Rectangle 5"/>
          <p:cNvSpPr/>
          <p:nvPr/>
        </p:nvSpPr>
        <p:spPr>
          <a:xfrm>
            <a:off x="1656462" y="5090746"/>
            <a:ext cx="9034983" cy="430823"/>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214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8880</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08921" y="1428749"/>
            <a:ext cx="9323202" cy="5099721"/>
          </a:xfrm>
        </p:spPr>
      </p:pic>
      <p:sp>
        <p:nvSpPr>
          <p:cNvPr id="6" name="Rectangle 5"/>
          <p:cNvSpPr/>
          <p:nvPr/>
        </p:nvSpPr>
        <p:spPr>
          <a:xfrm>
            <a:off x="1653030" y="5468815"/>
            <a:ext cx="9034983" cy="430823"/>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54091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1040</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85615" y="1322363"/>
            <a:ext cx="10318016" cy="4979963"/>
          </a:xfrm>
        </p:spPr>
      </p:pic>
      <p:sp>
        <p:nvSpPr>
          <p:cNvPr id="6" name="Rectangle 5"/>
          <p:cNvSpPr/>
          <p:nvPr/>
        </p:nvSpPr>
        <p:spPr>
          <a:xfrm>
            <a:off x="2644725" y="4933366"/>
            <a:ext cx="7033847" cy="229477"/>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9937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 G</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95274" y="685800"/>
            <a:ext cx="7873607" cy="4375727"/>
          </a:xfrm>
        </p:spPr>
      </p:pic>
      <p:sp>
        <p:nvSpPr>
          <p:cNvPr id="5" name="Rectangle 4"/>
          <p:cNvSpPr/>
          <p:nvPr/>
        </p:nvSpPr>
        <p:spPr>
          <a:xfrm>
            <a:off x="3693646" y="2873663"/>
            <a:ext cx="7575235" cy="746992"/>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1300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G-6</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66447" y="308532"/>
            <a:ext cx="5073835" cy="6185014"/>
          </a:xfrm>
        </p:spPr>
      </p:pic>
    </p:spTree>
    <p:extLst>
      <p:ext uri="{BB962C8B-B14F-4D97-AF65-F5344CB8AC3E}">
        <p14:creationId xmlns:p14="http://schemas.microsoft.com/office/powerpoint/2010/main" val="1236782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G-6</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37551" y="685800"/>
            <a:ext cx="8239827" cy="5654940"/>
          </a:xfrm>
        </p:spPr>
      </p:pic>
      <p:sp>
        <p:nvSpPr>
          <p:cNvPr id="3" name="Rectangle 2"/>
          <p:cNvSpPr/>
          <p:nvPr/>
        </p:nvSpPr>
        <p:spPr>
          <a:xfrm>
            <a:off x="3052514" y="1619052"/>
            <a:ext cx="3638431" cy="622986"/>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533769" y="5675237"/>
            <a:ext cx="7515839" cy="356286"/>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0205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G-6</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37551" y="685800"/>
            <a:ext cx="8239827" cy="5654940"/>
          </a:xfrm>
        </p:spPr>
      </p:pic>
      <p:sp>
        <p:nvSpPr>
          <p:cNvPr id="5" name="Rectangle 4"/>
          <p:cNvSpPr/>
          <p:nvPr/>
        </p:nvSpPr>
        <p:spPr>
          <a:xfrm>
            <a:off x="3026138" y="2515867"/>
            <a:ext cx="3638431" cy="473518"/>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6424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G-6</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37551" y="685800"/>
            <a:ext cx="8239827" cy="5654940"/>
          </a:xfrm>
        </p:spPr>
      </p:pic>
      <p:sp>
        <p:nvSpPr>
          <p:cNvPr id="5" name="Rectangle 4"/>
          <p:cNvSpPr/>
          <p:nvPr/>
        </p:nvSpPr>
        <p:spPr>
          <a:xfrm>
            <a:off x="3008553" y="3321741"/>
            <a:ext cx="3638431" cy="283105"/>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8515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G-6</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37551" y="685800"/>
            <a:ext cx="8239827" cy="5654940"/>
          </a:xfrm>
        </p:spPr>
      </p:pic>
      <p:sp>
        <p:nvSpPr>
          <p:cNvPr id="5" name="Rectangle 4"/>
          <p:cNvSpPr/>
          <p:nvPr/>
        </p:nvSpPr>
        <p:spPr>
          <a:xfrm>
            <a:off x="2999760" y="3852299"/>
            <a:ext cx="3638431" cy="517478"/>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1196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G-6</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37551" y="685800"/>
            <a:ext cx="8239827" cy="5654940"/>
          </a:xfrm>
        </p:spPr>
      </p:pic>
      <p:sp>
        <p:nvSpPr>
          <p:cNvPr id="5" name="Rectangle 4"/>
          <p:cNvSpPr/>
          <p:nvPr/>
        </p:nvSpPr>
        <p:spPr>
          <a:xfrm>
            <a:off x="3008552" y="4687567"/>
            <a:ext cx="3638431" cy="218541"/>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533769" y="6044514"/>
            <a:ext cx="3638431" cy="218541"/>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1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E5EA159206C04A808875C19AE305D7" ma:contentTypeVersion="0" ma:contentTypeDescription="Create a new document." ma:contentTypeScope="" ma:versionID="83384be7a52fb401920f3b2fef8ee5f1">
  <xsd:schema xmlns:xsd="http://www.w3.org/2001/XMLSchema" xmlns:xs="http://www.w3.org/2001/XMLSchema" xmlns:p="http://schemas.microsoft.com/office/2006/metadata/properties" xmlns:ns2="95c273cc-9201-4c1e-8c9f-fe8c80cbe9de" targetNamespace="http://schemas.microsoft.com/office/2006/metadata/properties" ma:root="true" ma:fieldsID="2eb4f90819d5163cc6c1d9cf8dc8efb0" ns2:_="">
    <xsd:import namespace="95c273cc-9201-4c1e-8c9f-fe8c80cbe9de"/>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c273cc-9201-4c1e-8c9f-fe8c80cbe9d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95c273cc-9201-4c1e-8c9f-fe8c80cbe9de">XY5HK7YVDQWF-1416026998-13</_dlc_DocId>
    <_dlc_DocIdUrl xmlns="95c273cc-9201-4c1e-8c9f-fe8c80cbe9de">
      <Url>https://about.illinoisstate.edu/lmitch2/_layouts/DocIdRedir.aspx?ID=XY5HK7YVDQWF-1416026998-13</Url>
      <Description>XY5HK7YVDQWF-1416026998-13</Description>
    </_dlc_DocIdUrl>
  </documentManagement>
</p:properties>
</file>

<file path=customXml/itemProps1.xml><?xml version="1.0" encoding="utf-8"?>
<ds:datastoreItem xmlns:ds="http://schemas.openxmlformats.org/officeDocument/2006/customXml" ds:itemID="{66D95360-E6CB-4747-ABCD-5ACA01D60FB7}"/>
</file>

<file path=customXml/itemProps2.xml><?xml version="1.0" encoding="utf-8"?>
<ds:datastoreItem xmlns:ds="http://schemas.openxmlformats.org/officeDocument/2006/customXml" ds:itemID="{FFA9D0C6-F5DC-4587-9AEC-9677B7A53B5B}"/>
</file>

<file path=customXml/itemProps3.xml><?xml version="1.0" encoding="utf-8"?>
<ds:datastoreItem xmlns:ds="http://schemas.openxmlformats.org/officeDocument/2006/customXml" ds:itemID="{2A78260F-A10B-4BE3-86DE-CA8928A6D18B}"/>
</file>

<file path=customXml/itemProps4.xml><?xml version="1.0" encoding="utf-8"?>
<ds:datastoreItem xmlns:ds="http://schemas.openxmlformats.org/officeDocument/2006/customXml" ds:itemID="{1381EB94-AFE2-44E8-B572-E628C8D29E78}"/>
</file>

<file path=docProps/app.xml><?xml version="1.0" encoding="utf-8"?>
<Properties xmlns="http://schemas.openxmlformats.org/officeDocument/2006/extended-properties" xmlns:vt="http://schemas.openxmlformats.org/officeDocument/2006/docPropsVTypes">
  <Template>TM10001105[[fn=Crop]]</Template>
  <TotalTime>1910</TotalTime>
  <Words>917</Words>
  <Application>Microsoft Office PowerPoint</Application>
  <PresentationFormat>Widescreen</PresentationFormat>
  <Paragraphs>71</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Calibri</vt:lpstr>
      <vt:lpstr>Franklin Gothic Book</vt:lpstr>
      <vt:lpstr>Crop</vt:lpstr>
      <vt:lpstr>Retirement savings contribution credit </vt:lpstr>
      <vt:lpstr>Form 1040</vt:lpstr>
      <vt:lpstr>Tab G</vt:lpstr>
      <vt:lpstr>G-6</vt:lpstr>
      <vt:lpstr>G-6</vt:lpstr>
      <vt:lpstr>G-6</vt:lpstr>
      <vt:lpstr>G-6</vt:lpstr>
      <vt:lpstr>G-6</vt:lpstr>
      <vt:lpstr>G-6</vt:lpstr>
      <vt:lpstr>G-6</vt:lpstr>
      <vt:lpstr>G-6</vt:lpstr>
      <vt:lpstr>Form 8880: Credit for Qualified Retirement Savings Contributions</vt:lpstr>
      <vt:lpstr>Form 8880</vt:lpstr>
      <vt:lpstr>Form 8880</vt:lpstr>
      <vt:lpstr>Form 8880</vt:lpstr>
      <vt:lpstr>Form 8880</vt:lpstr>
      <vt:lpstr>Form 8880</vt:lpstr>
      <vt:lpstr>Form 8880</vt:lpstr>
      <vt:lpstr>Form 8880</vt:lpstr>
      <vt:lpstr>Form 8880</vt:lpstr>
      <vt:lpstr>Form 8880</vt:lpstr>
      <vt:lpstr>Form 1040</vt:lpstr>
    </vt:vector>
  </TitlesOfParts>
  <Company>Illinois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 Income Tax Return</dc:title>
  <dc:creator>Mitchell, Liesel</dc:creator>
  <cp:lastModifiedBy>Liesel Mitchell</cp:lastModifiedBy>
  <cp:revision>105</cp:revision>
  <dcterms:created xsi:type="dcterms:W3CDTF">2016-09-02T15:57:33Z</dcterms:created>
  <dcterms:modified xsi:type="dcterms:W3CDTF">2016-10-26T17:43:00Z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0x0101005DE5EA159206C04A808875C19AE305D7</vt:lpwstr>
  </property>
  <property fmtid="{D5CDD505-2E9C-101B-9397-08002B2CF9AE}" pid="3" name="_dlc_DocIdItemGuid">
    <vt:lpwstr>c0a3bab5-464f-4184-9494-88219fc3f644</vt:lpwstr>
  </property>
</Properties>
</file>