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86" r:id="rId6"/>
    <p:sldId id="287" r:id="rId7"/>
    <p:sldId id="288" r:id="rId8"/>
    <p:sldId id="321" r:id="rId9"/>
    <p:sldId id="320" r:id="rId10"/>
    <p:sldId id="319" r:id="rId11"/>
    <p:sldId id="289" r:id="rId12"/>
    <p:sldId id="290" r:id="rId13"/>
    <p:sldId id="291" r:id="rId14"/>
    <p:sldId id="316" r:id="rId15"/>
    <p:sldId id="322" r:id="rId16"/>
    <p:sldId id="292" r:id="rId17"/>
    <p:sldId id="293" r:id="rId18"/>
    <p:sldId id="296" r:id="rId19"/>
    <p:sldId id="294" r:id="rId20"/>
    <p:sldId id="295" r:id="rId21"/>
    <p:sldId id="298" r:id="rId22"/>
    <p:sldId id="313" r:id="rId23"/>
    <p:sldId id="312" r:id="rId24"/>
    <p:sldId id="299" r:id="rId25"/>
    <p:sldId id="300" r:id="rId26"/>
    <p:sldId id="301" r:id="rId27"/>
    <p:sldId id="302" r:id="rId28"/>
    <p:sldId id="303" r:id="rId29"/>
    <p:sldId id="317" r:id="rId30"/>
    <p:sldId id="304" r:id="rId31"/>
    <p:sldId id="305" r:id="rId32"/>
    <p:sldId id="307" r:id="rId33"/>
    <p:sldId id="308" r:id="rId34"/>
    <p:sldId id="309" r:id="rId35"/>
    <p:sldId id="310" r:id="rId36"/>
    <p:sldId id="311" r:id="rId37"/>
    <p:sldId id="258" r:id="rId38"/>
    <p:sldId id="259" r:id="rId39"/>
    <p:sldId id="260" r:id="rId40"/>
    <p:sldId id="261" r:id="rId41"/>
    <p:sldId id="262" r:id="rId42"/>
    <p:sldId id="263" r:id="rId43"/>
    <p:sldId id="314" r:id="rId44"/>
    <p:sldId id="264" r:id="rId45"/>
    <p:sldId id="315" r:id="rId46"/>
    <p:sldId id="266" r:id="rId47"/>
    <p:sldId id="267" r:id="rId48"/>
    <p:sldId id="268" r:id="rId49"/>
    <p:sldId id="270" r:id="rId50"/>
    <p:sldId id="272" r:id="rId51"/>
    <p:sldId id="273" r:id="rId52"/>
    <p:sldId id="276" r:id="rId53"/>
    <p:sldId id="277" r:id="rId54"/>
    <p:sldId id="279" r:id="rId55"/>
    <p:sldId id="280" r:id="rId56"/>
    <p:sldId id="281" r:id="rId57"/>
    <p:sldId id="282" r:id="rId58"/>
    <p:sldId id="284" r:id="rId59"/>
    <p:sldId id="28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5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0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5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8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2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4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05DF2-531A-4263-AEA7-682B7A1B6EC3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741B-BA85-4432-85FB-1DFE418EC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4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ffdc9sLYn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FDvucZ1WNU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HHdovKHDN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iUB7OGRJ8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Learning and Imitation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Vicarious Reinforcement Effects</a:t>
            </a:r>
          </a:p>
        </p:txBody>
      </p:sp>
    </p:spTree>
    <p:extLst>
      <p:ext uri="{BB962C8B-B14F-4D97-AF65-F5344CB8AC3E}">
        <p14:creationId xmlns:p14="http://schemas.microsoft.com/office/powerpoint/2010/main" val="242321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Types of animal 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Antipredatory</a:t>
            </a:r>
            <a:r>
              <a:rPr lang="en-US" b="1" dirty="0">
                <a:solidFill>
                  <a:srgbClr val="C00000"/>
                </a:solidFill>
              </a:rPr>
              <a:t> behavior</a:t>
            </a:r>
          </a:p>
          <a:p>
            <a:pPr lvl="1"/>
            <a:r>
              <a:rPr lang="en-US" dirty="0"/>
              <a:t>involves coordinated movement of group of animals for defensive purposes</a:t>
            </a:r>
          </a:p>
          <a:p>
            <a:pPr lvl="1"/>
            <a:r>
              <a:rPr lang="en-US" dirty="0"/>
              <a:t>herding or flocking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Aggressive contagion </a:t>
            </a:r>
          </a:p>
          <a:p>
            <a:pPr lvl="1"/>
            <a:r>
              <a:rPr lang="en-US" dirty="0"/>
              <a:t>Coordinated movement of animals for aggressive purpose</a:t>
            </a:r>
          </a:p>
          <a:p>
            <a:pPr lvl="1"/>
            <a:r>
              <a:rPr lang="en-US" dirty="0"/>
              <a:t>Mobbing in ducks/fowl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Appetitive contagion</a:t>
            </a:r>
          </a:p>
          <a:p>
            <a:pPr lvl="1"/>
            <a:r>
              <a:rPr lang="en-US" dirty="0"/>
              <a:t>One animal eating elicits eating behavior from another animal</a:t>
            </a:r>
          </a:p>
          <a:p>
            <a:pPr lvl="1"/>
            <a:r>
              <a:rPr lang="en-US" dirty="0"/>
              <a:t>Satiated animal in presence of food will often resume eating upon the introduction of a hungry animal which begins eating (</a:t>
            </a:r>
            <a:r>
              <a:rPr lang="en-US" dirty="0" err="1"/>
              <a:t>Tolman</a:t>
            </a:r>
            <a:r>
              <a:rPr lang="en-US" dirty="0"/>
              <a:t>, 1964).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5A2B6-A211-46B9-B379-B4326C7C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CB1C306B-D973-4DDD-AD8B-376B8EEF628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9102" y="1104245"/>
            <a:ext cx="8265796" cy="464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Motivational factors in animals: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Social facilitation</a:t>
            </a:r>
            <a:r>
              <a:rPr lang="en-US" dirty="0"/>
              <a:t>: animals “Get things” via </a:t>
            </a:r>
            <a:r>
              <a:rPr lang="en-US" dirty="0" err="1"/>
              <a:t>imitiation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Mere presence effect </a:t>
            </a:r>
            <a:r>
              <a:rPr lang="en-US" dirty="0"/>
              <a:t>(</a:t>
            </a:r>
            <a:r>
              <a:rPr lang="en-US" dirty="0" err="1"/>
              <a:t>Zajonc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“mere presence” of a </a:t>
            </a:r>
            <a:r>
              <a:rPr lang="en-US" dirty="0" err="1"/>
              <a:t>conspecific</a:t>
            </a:r>
            <a:r>
              <a:rPr lang="en-US" dirty="0"/>
              <a:t> is motivator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The presence of a conspecific leads to increase in arousal which can lead to the retardation of acquisition of a novel (to-be-learned) response. </a:t>
            </a:r>
          </a:p>
          <a:p>
            <a:pPr lvl="1"/>
            <a:endParaRPr lang="en-US" sz="1300" dirty="0"/>
          </a:p>
          <a:p>
            <a:pPr lvl="1"/>
            <a:r>
              <a:rPr lang="en-US" dirty="0"/>
              <a:t>But leads to stronger existing response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Mere presence of a conspecific facilitates the acquisition of a new response</a:t>
            </a:r>
            <a:r>
              <a:rPr lang="en-US" dirty="0"/>
              <a:t> (Gardner &amp; Engel, 1971) or 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Conspecific may have the ability to reduce fear in the observer </a:t>
            </a:r>
            <a:r>
              <a:rPr lang="en-US" dirty="0"/>
              <a:t>(</a:t>
            </a:r>
            <a:r>
              <a:rPr lang="en-US" dirty="0" err="1"/>
              <a:t>Davitz</a:t>
            </a:r>
            <a:r>
              <a:rPr lang="en-US" dirty="0"/>
              <a:t> &amp; Mason, 1955; Morrison &amp; Hill, 1967). </a:t>
            </a:r>
          </a:p>
        </p:txBody>
      </p:sp>
    </p:spTree>
    <p:extLst>
      <p:ext uri="{BB962C8B-B14F-4D97-AF65-F5344CB8AC3E}">
        <p14:creationId xmlns:p14="http://schemas.microsoft.com/office/powerpoint/2010/main" val="16000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imitate?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Incentive motivation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Observation of aversive conditioning. </a:t>
            </a:r>
          </a:p>
          <a:p>
            <a:pPr lvl="1"/>
            <a:r>
              <a:rPr lang="en-US" dirty="0"/>
              <a:t>Watch conspecific learning about a novel response that results in avoidance of painful stimulation (e.g., electric shock)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Motivation to Imitate that novel response to avoid the  painful stimulation (e.g., electric shock)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Emotional cues provided by </a:t>
            </a:r>
            <a:r>
              <a:rPr lang="en-US" dirty="0" err="1"/>
              <a:t>conspecific</a:t>
            </a:r>
            <a:r>
              <a:rPr lang="en-US" dirty="0"/>
              <a:t> either escaping from or avoiding shock </a:t>
            </a:r>
            <a:r>
              <a:rPr lang="en-US" dirty="0">
                <a:solidFill>
                  <a:srgbClr val="C00000"/>
                </a:solidFill>
              </a:rPr>
              <a:t>provides emotional cues </a:t>
            </a:r>
            <a:r>
              <a:rPr lang="en-US" dirty="0"/>
              <a:t>of pain or fear that could instill fear response in observer. </a:t>
            </a:r>
          </a:p>
        </p:txBody>
      </p:sp>
    </p:spTree>
    <p:extLst>
      <p:ext uri="{BB962C8B-B14F-4D97-AF65-F5344CB8AC3E}">
        <p14:creationId xmlns:p14="http://schemas.microsoft.com/office/powerpoint/2010/main" val="331160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Perceptual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22"/>
            <a:ext cx="8229600" cy="514047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Stimulus Enhancement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Activity of the demonstrator draws attention of observer to a particular object</a:t>
            </a:r>
          </a:p>
          <a:p>
            <a:pPr lvl="2"/>
            <a:r>
              <a:rPr lang="en-US" dirty="0"/>
              <a:t>Partial explanation for facilitated acquisition of an observed discrimination.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demonstrator required to make contact with the positive stimulus:</a:t>
            </a:r>
          </a:p>
          <a:p>
            <a:pPr lvl="2"/>
            <a:r>
              <a:rPr lang="en-US" dirty="0"/>
              <a:t> The positive stimulus is likely to attract observers attention</a:t>
            </a:r>
          </a:p>
          <a:p>
            <a:pPr lvl="2"/>
            <a:r>
              <a:rPr lang="en-US" dirty="0"/>
              <a:t>Responding to it may be facilitated</a:t>
            </a:r>
          </a:p>
        </p:txBody>
      </p:sp>
    </p:spTree>
    <p:extLst>
      <p:ext uri="{BB962C8B-B14F-4D97-AF65-F5344CB8AC3E}">
        <p14:creationId xmlns:p14="http://schemas.microsoft.com/office/powerpoint/2010/main" val="213994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Perceptual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Local Enhancement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Facilitation of learning is due to the drawing attention to locale/place associated with reinforcement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Lorenz (1935):  Ducks enclosed in pen may not react to a hole large enough for them to escape unless they happen to be near another duck as it is escaping from the pen.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sight of a duck passing through the hole in the pen may simply draw attention to the hole.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00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Perceptual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Local enhancement: Great tits and milk bottles</a:t>
            </a:r>
          </a:p>
          <a:p>
            <a:endParaRPr lang="en-US" sz="2600" dirty="0"/>
          </a:p>
          <a:p>
            <a:r>
              <a:rPr lang="en-US" dirty="0"/>
              <a:t>Drinking from opened bottles readily generalized to an attempt to drink from a sealed bottle, which in turn  led to trial-and-error puncturing of the top.</a:t>
            </a:r>
          </a:p>
          <a:p>
            <a:pPr lvl="1"/>
            <a:r>
              <a:rPr lang="en-US" dirty="0"/>
              <a:t>The technique of pecking through the top of the bottle learned through observation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also likely that attention was drawn to the bottles by the presence of the feeding birds.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at the bottles, the observers found reward and consumed it. </a:t>
            </a:r>
          </a:p>
          <a:p>
            <a:pPr lvl="1"/>
            <a:endParaRPr lang="en-US" sz="2600" dirty="0"/>
          </a:p>
          <a:p>
            <a:r>
              <a:rPr lang="en-US" dirty="0"/>
              <a:t>Learning to identify milk bottles as a source of food readily generalize to other open bottles.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47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Observational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889"/>
            <a:ext cx="8229600" cy="527047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i="1" dirty="0">
                <a:solidFill>
                  <a:srgbClr val="CC0000"/>
                </a:solidFill>
              </a:rPr>
              <a:t>Observation of a performing demonstrator draws attention to the object being manipulated </a:t>
            </a:r>
            <a:r>
              <a:rPr lang="en-US" dirty="0"/>
              <a:t>(e.g., the lever)</a:t>
            </a:r>
          </a:p>
          <a:p>
            <a:endParaRPr lang="en-US" dirty="0"/>
          </a:p>
          <a:p>
            <a:r>
              <a:rPr lang="en-US" dirty="0"/>
              <a:t>BUT because observer's orientation to the object often followed immediately by food presentation to demonstrator:</a:t>
            </a:r>
          </a:p>
          <a:p>
            <a:pPr lvl="1"/>
            <a:r>
              <a:rPr lang="en-US" dirty="0"/>
              <a:t>A Pavlovian association is established.</a:t>
            </a:r>
          </a:p>
          <a:p>
            <a:pPr lvl="1"/>
            <a:r>
              <a:rPr lang="en-US" dirty="0"/>
              <a:t>Orient to Object </a:t>
            </a:r>
            <a:r>
              <a:rPr lang="en-US" dirty="0">
                <a:sym typeface="Wingdings" panose="05000000000000000000" pitchFamily="2" charset="2"/>
              </a:rPr>
              <a:t> food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i="1" dirty="0">
                <a:solidFill>
                  <a:srgbClr val="CC0000"/>
                </a:solidFill>
              </a:rPr>
              <a:t>Observer learns relation between some part of the environment and the reinforcer (e.g., that the top of a box can be removed to reveal what is inside).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0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Observational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CC0000"/>
                </a:solidFill>
              </a:rPr>
              <a:t>Socially-transmitted food preferences </a:t>
            </a:r>
            <a:r>
              <a:rPr lang="en-US" dirty="0"/>
              <a:t>(e.g., </a:t>
            </a:r>
            <a:r>
              <a:rPr lang="en-US" dirty="0" err="1"/>
              <a:t>Galef</a:t>
            </a:r>
            <a:r>
              <a:rPr lang="en-US" dirty="0"/>
              <a:t>, 1988a; </a:t>
            </a:r>
            <a:r>
              <a:rPr lang="en-US" dirty="0" err="1"/>
              <a:t>Strupp</a:t>
            </a:r>
            <a:r>
              <a:rPr lang="en-US" dirty="0"/>
              <a:t> &amp; </a:t>
            </a:r>
            <a:r>
              <a:rPr lang="en-US" dirty="0" err="1"/>
              <a:t>Levitsky</a:t>
            </a:r>
            <a:r>
              <a:rPr lang="en-US" dirty="0"/>
              <a:t>, 1984) </a:t>
            </a:r>
          </a:p>
          <a:p>
            <a:pPr lvl="1"/>
            <a:r>
              <a:rPr lang="en-US" dirty="0"/>
              <a:t>Eat what others in  your species eat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Canine Study: Lupfer Johnson &amp; Ross, 2007</a:t>
            </a:r>
          </a:p>
          <a:p>
            <a:pPr lvl="2"/>
            <a:r>
              <a:rPr lang="en-US" dirty="0"/>
              <a:t>Model dog ate a particular flavor of food</a:t>
            </a:r>
          </a:p>
          <a:p>
            <a:pPr lvl="2"/>
            <a:r>
              <a:rPr lang="en-US" dirty="0"/>
              <a:t>Played with subject dog for 10 minutes</a:t>
            </a:r>
          </a:p>
          <a:p>
            <a:pPr lvl="2"/>
            <a:r>
              <a:rPr lang="en-US" dirty="0"/>
              <a:t>Subject dog given choice between food the model ate and a novel food</a:t>
            </a:r>
          </a:p>
          <a:p>
            <a:pPr lvl="2"/>
            <a:r>
              <a:rPr lang="en-US" dirty="0"/>
              <a:t>Subject dogs ate the model dog’s food on over 80% of occasions.</a:t>
            </a:r>
          </a:p>
          <a:p>
            <a:pPr lvl="1"/>
            <a:endParaRPr lang="en-US" dirty="0"/>
          </a:p>
          <a:p>
            <a:r>
              <a:rPr lang="en-US" dirty="0"/>
              <a:t>Interestingly, poisons not as strongly social transmitted</a:t>
            </a:r>
          </a:p>
        </p:txBody>
      </p:sp>
    </p:spTree>
    <p:extLst>
      <p:ext uri="{BB962C8B-B14F-4D97-AF65-F5344CB8AC3E}">
        <p14:creationId xmlns:p14="http://schemas.microsoft.com/office/powerpoint/2010/main" val="743881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Imprinting </a:t>
            </a:r>
            <a:r>
              <a:rPr 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&amp;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Discriminated Following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 Imprinting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Occurs primarily in species  w/o nest/den in which to protect young (e.g., fowl and grazing mammals), 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Young hatched (or born) in precocious state: allows them to move about following very brief period of inactivity. 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To compensate for their mobility (and increased predation risk): predisposition to follow first moving object they see. </a:t>
            </a:r>
          </a:p>
          <a:p>
            <a:pPr lvl="2"/>
            <a:r>
              <a:rPr lang="en-US" dirty="0"/>
              <a:t>Generally mother</a:t>
            </a:r>
          </a:p>
          <a:p>
            <a:pPr lvl="2"/>
            <a:r>
              <a:rPr lang="en-US" dirty="0"/>
              <a:t>But: laboratory experiments show almost any moving object can function as the object of imprinting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Combines </a:t>
            </a:r>
            <a:r>
              <a:rPr lang="en-US" i="1" dirty="0">
                <a:solidFill>
                  <a:srgbClr val="C00000"/>
                </a:solidFill>
              </a:rPr>
              <a:t>strongly predisposed behavior </a:t>
            </a:r>
            <a:r>
              <a:rPr lang="en-US" dirty="0"/>
              <a:t>(following) with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Considerable </a:t>
            </a:r>
            <a:r>
              <a:rPr lang="en-US" i="1" dirty="0">
                <a:solidFill>
                  <a:srgbClr val="C00000"/>
                </a:solidFill>
              </a:rPr>
              <a:t>flexibility</a:t>
            </a:r>
            <a:r>
              <a:rPr lang="en-US" dirty="0">
                <a:solidFill>
                  <a:srgbClr val="C00000"/>
                </a:solidFill>
              </a:rPr>
              <a:t> (learning) in the nature of the object that is followed.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5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486400" cy="1470025"/>
          </a:xfrm>
        </p:spPr>
        <p:txBody>
          <a:bodyPr/>
          <a:lstStyle/>
          <a:p>
            <a:r>
              <a:rPr lang="en-US" dirty="0"/>
              <a:t>Albert </a:t>
            </a:r>
            <a:r>
              <a:rPr lang="en-US" dirty="0" err="1"/>
              <a:t>Bandura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724400" cy="1752600"/>
          </a:xfrm>
        </p:spPr>
        <p:txBody>
          <a:bodyPr/>
          <a:lstStyle/>
          <a:p>
            <a:r>
              <a:rPr lang="en-US" dirty="0"/>
              <a:t>Observational or </a:t>
            </a:r>
          </a:p>
          <a:p>
            <a:r>
              <a:rPr lang="en-US" dirty="0"/>
              <a:t>Social Learning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524000"/>
            <a:ext cx="24193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9599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imitation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True imitation = </a:t>
            </a:r>
            <a:r>
              <a:rPr kumimoji="0" lang="en-US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copying of a novel or otherwise improbable act or utterance, or some act for which there is clearly no instinctive tendency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(Thorpe, 1963, p. 135). </a:t>
            </a:r>
          </a:p>
          <a:p>
            <a:pPr lvl="0"/>
            <a:endParaRPr 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Must control for</a:t>
            </a:r>
          </a:p>
          <a:p>
            <a:pPr lvl="1"/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Motivational effects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 the observer </a:t>
            </a:r>
          </a:p>
          <a:p>
            <a:pPr lvl="2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produced either by the mere presence of the demonstrator or </a:t>
            </a:r>
          </a:p>
          <a:p>
            <a:pPr lvl="2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the mere consequences of the behavior of the demonstrator. </a:t>
            </a:r>
          </a:p>
          <a:p>
            <a:pPr lvl="1"/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Observer’s attention to that object</a:t>
            </a:r>
          </a:p>
          <a:p>
            <a:pPr lvl="2"/>
            <a:r>
              <a:rPr lang="en-US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ossibility that the demonstrator's manipulation of an object merely draws the 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observer's attention to that object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(or one like it), </a:t>
            </a:r>
          </a:p>
          <a:p>
            <a:pPr lvl="2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Thus making the observer's manipulation of the object more probable. </a:t>
            </a:r>
          </a:p>
          <a:p>
            <a:pPr lvl="1"/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 simple pairing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a novel stimulus with a consequence</a:t>
            </a:r>
          </a:p>
          <a:p>
            <a:pPr lvl="2"/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e.g., a lit response key or the movement of a bar with the presentation of inaccessible food). </a:t>
            </a:r>
          </a:p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7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imitation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target behavior cannot be already be part of the observing animal's repertoire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(Clayton, 1978). 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Important test: Deferred imitation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Bandura : is an important difference between immediate imitation and deferred imitation (observational learning)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Immediate imitation </a:t>
            </a:r>
            <a:r>
              <a:rPr lang="en-US" dirty="0"/>
              <a:t>= reflexive response that is genetically predisposed </a:t>
            </a:r>
          </a:p>
          <a:p>
            <a:pPr lvl="1"/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Deferred imitation </a:t>
            </a:r>
            <a:r>
              <a:rPr lang="en-US" dirty="0"/>
              <a:t>= more cognitive process.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30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/>
              <a:t>Enculturation: </a:t>
            </a:r>
            <a:br>
              <a:rPr lang="en-US" sz="3200" dirty="0"/>
            </a:br>
            <a:r>
              <a:rPr lang="en-US" sz="3200" dirty="0"/>
              <a:t>Important factor in animal Imitation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C00000"/>
                </a:solidFill>
              </a:rPr>
              <a:t> Enculturation.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rgbClr val="C00000"/>
                </a:solidFill>
              </a:rPr>
              <a:t>Degree to which the animals have had extensive interactions with humans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Important for imitative learning by primates, dogs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Enculturated chimpanzees and orangutans, domesticated dogs readily show signs of imitative learning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>
                <a:solidFill>
                  <a:srgbClr val="C00000"/>
                </a:solidFill>
              </a:rPr>
              <a:t>Why?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Reduces anxiety during human interactions?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Increases attentiveness to social cues.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Allows them to experience a form of learning to learn).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For dogs, gets them acceptance into human societies, food, warmth, shelter, protection, etc.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41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dirty="0"/>
              <a:t>Types of observational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   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Gestural Imitation: gestures of a model are copied</a:t>
            </a:r>
            <a:r>
              <a:rPr lang="en-US" dirty="0">
                <a:solidFill>
                  <a:srgbClr val="C00000"/>
                </a:solidFill>
              </a:rPr>
              <a:t>. </a:t>
            </a:r>
          </a:p>
          <a:p>
            <a:pPr lvl="1"/>
            <a:r>
              <a:rPr lang="en-US" dirty="0"/>
              <a:t>Found in chimpanzees, dolphins, dogs and a parrot (Moore, 1992).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Models were human rather than a conspecific. </a:t>
            </a:r>
          </a:p>
          <a:p>
            <a:pPr lvl="2"/>
            <a:r>
              <a:rPr lang="en-US" dirty="0"/>
              <a:t>Little similarity between corresponding body parts of the observer and the demonstrator. </a:t>
            </a:r>
          </a:p>
          <a:p>
            <a:pPr lvl="2"/>
            <a:r>
              <a:rPr lang="en-US" dirty="0"/>
              <a:t>Because objects were not involved, local and stimulus enhancement should be irrelevant. </a:t>
            </a:r>
          </a:p>
          <a:p>
            <a:pPr lvl="1"/>
            <a:endParaRPr lang="en-US" dirty="0"/>
          </a:p>
          <a:p>
            <a:r>
              <a:rPr lang="en-US" dirty="0"/>
              <a:t>Each imitated gesture serves as a control for the others because it is the topography of the response that is important. </a:t>
            </a:r>
          </a:p>
          <a:p>
            <a:endParaRPr lang="en-US" dirty="0"/>
          </a:p>
          <a:p>
            <a:r>
              <a:rPr lang="en-US" dirty="0"/>
              <a:t>A broad range of gestures have been shown to be imitated within a few seconds of demonstration</a:t>
            </a:r>
          </a:p>
        </p:txBody>
      </p:sp>
    </p:spTree>
    <p:extLst>
      <p:ext uri="{BB962C8B-B14F-4D97-AF65-F5344CB8AC3E}">
        <p14:creationId xmlns:p14="http://schemas.microsoft.com/office/powerpoint/2010/main" val="673082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/>
              <a:t>Types of observational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Generalized imitation</a:t>
            </a:r>
            <a:r>
              <a:rPr lang="en-US" dirty="0"/>
              <a:t>: Imitation of broad class of imitative behavior. </a:t>
            </a:r>
          </a:p>
          <a:p>
            <a:pPr lvl="1"/>
            <a:r>
              <a:rPr lang="en-US" dirty="0"/>
              <a:t>Hayes and Hayes (1952) : Chimpanzee (</a:t>
            </a:r>
            <a:r>
              <a:rPr lang="en-US" dirty="0" err="1"/>
              <a:t>Viki</a:t>
            </a:r>
            <a:r>
              <a:rPr lang="en-US" dirty="0"/>
              <a:t>) learned to respond correctly to the command "Do this!" over a broad class of behavior.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establishment of a “do as I do” concept verifies that chimpanzees can imitate, </a:t>
            </a:r>
          </a:p>
          <a:p>
            <a:pPr lvl="2"/>
            <a:r>
              <a:rPr lang="en-US" dirty="0"/>
              <a:t>Also in dogs </a:t>
            </a:r>
          </a:p>
          <a:p>
            <a:pPr lvl="2"/>
            <a:r>
              <a:rPr lang="en-US" dirty="0"/>
              <a:t>Demonstrates that are capable of forming a generalized behavioral-matching concept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Have acquired an </a:t>
            </a:r>
            <a:r>
              <a:rPr lang="en-US" b="1" dirty="0">
                <a:solidFill>
                  <a:srgbClr val="C00000"/>
                </a:solidFill>
              </a:rPr>
              <a:t>imitation concept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35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Claudia </a:t>
            </a:r>
            <a:r>
              <a:rPr lang="en-US" dirty="0" err="1"/>
              <a:t>Fuggazza</a:t>
            </a:r>
            <a:r>
              <a:rPr lang="en-US" dirty="0"/>
              <a:t>: Do as I do!</a:t>
            </a:r>
          </a:p>
        </p:txBody>
      </p:sp>
      <p:pic>
        <p:nvPicPr>
          <p:cNvPr id="4" name="8FDvucZ1WN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44033" y="1676400"/>
            <a:ext cx="7255934" cy="408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36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200" b="1" dirty="0"/>
              <a:t>Types of observational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Symbolic imitation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Highest level of imitative behavior,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Behavior of the observer both </a:t>
            </a:r>
          </a:p>
          <a:p>
            <a:pPr lvl="2"/>
            <a:r>
              <a:rPr lang="en-US" dirty="0"/>
              <a:t>Does not match that of the demonstrator</a:t>
            </a:r>
          </a:p>
          <a:p>
            <a:pPr lvl="2"/>
            <a:r>
              <a:rPr lang="en-US" dirty="0"/>
              <a:t>Has differences which are explicit and produced for purpose of drawing attention to certain characteristics of the model.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Human use of parody and caricature.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Some evidence in chimps, great apes, dogs again</a:t>
            </a:r>
          </a:p>
        </p:txBody>
      </p:sp>
    </p:spTree>
    <p:extLst>
      <p:ext uri="{BB962C8B-B14F-4D97-AF65-F5344CB8AC3E}">
        <p14:creationId xmlns:p14="http://schemas.microsoft.com/office/powerpoint/2010/main" val="1125782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Bandura’s</a:t>
            </a:r>
            <a:r>
              <a:rPr lang="en-US" dirty="0"/>
              <a:t>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big distinction between </a:t>
            </a:r>
            <a:r>
              <a:rPr lang="en-US" i="1" dirty="0">
                <a:solidFill>
                  <a:srgbClr val="C00000"/>
                </a:solidFill>
              </a:rPr>
              <a:t>basic imitation </a:t>
            </a:r>
            <a:r>
              <a:rPr lang="en-US" dirty="0"/>
              <a:t>and </a:t>
            </a:r>
            <a:r>
              <a:rPr lang="en-US" i="1" dirty="0">
                <a:solidFill>
                  <a:srgbClr val="C00000"/>
                </a:solidFill>
              </a:rPr>
              <a:t>observational learning</a:t>
            </a:r>
          </a:p>
          <a:p>
            <a:pPr lvl="1"/>
            <a:r>
              <a:rPr lang="en-US" dirty="0"/>
              <a:t>Importance of information obtained by animal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Why repeat behavior? Observing behavior allowed you to acquire information about outcome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 just mimicking, but learning about outcomes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2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/>
              <a:t>Four Mechanisms of Modeling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Attentional</a:t>
            </a:r>
            <a:r>
              <a:rPr lang="en-US" sz="2400" b="1" dirty="0">
                <a:solidFill>
                  <a:srgbClr val="C00000"/>
                </a:solidFill>
              </a:rPr>
              <a:t> Processes</a:t>
            </a:r>
          </a:p>
          <a:p>
            <a:pPr lvl="1"/>
            <a:r>
              <a:rPr lang="en-US" sz="2000" dirty="0"/>
              <a:t>the person doing the modeling must pay attention</a:t>
            </a:r>
          </a:p>
          <a:p>
            <a:pPr lvl="1"/>
            <a:r>
              <a:rPr lang="en-US" sz="2000" dirty="0"/>
              <a:t>distinctiveness/characteristics of observer and model important</a:t>
            </a:r>
            <a:endParaRPr lang="en-US" dirty="0"/>
          </a:p>
          <a:p>
            <a:endParaRPr lang="en-US" sz="2400" b="1" dirty="0"/>
          </a:p>
          <a:p>
            <a:r>
              <a:rPr lang="en-US" sz="2400" b="1" dirty="0" err="1">
                <a:solidFill>
                  <a:srgbClr val="C00000"/>
                </a:solidFill>
              </a:rPr>
              <a:t>Retentional</a:t>
            </a:r>
            <a:r>
              <a:rPr lang="en-US" sz="2400" b="1" dirty="0">
                <a:solidFill>
                  <a:srgbClr val="C00000"/>
                </a:solidFill>
              </a:rPr>
              <a:t> Processes</a:t>
            </a:r>
          </a:p>
          <a:p>
            <a:pPr lvl="1"/>
            <a:r>
              <a:rPr lang="en-US" sz="2000" dirty="0"/>
              <a:t>must be able to remember what happened!</a:t>
            </a:r>
          </a:p>
          <a:p>
            <a:pPr lvl="1"/>
            <a:r>
              <a:rPr lang="en-US" sz="2000" dirty="0"/>
              <a:t>Cognitive abilities play a role here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C00000"/>
                </a:solidFill>
              </a:rPr>
              <a:t>Motoric Processes</a:t>
            </a:r>
          </a:p>
          <a:p>
            <a:pPr lvl="1"/>
            <a:r>
              <a:rPr lang="en-US" sz="2000" dirty="0"/>
              <a:t>must be able to physically reproduce behavior</a:t>
            </a:r>
          </a:p>
          <a:p>
            <a:pPr lvl="1"/>
            <a:r>
              <a:rPr lang="en-US" sz="2000" dirty="0"/>
              <a:t>physical status important here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C00000"/>
                </a:solidFill>
              </a:rPr>
              <a:t>Reward Processes</a:t>
            </a:r>
          </a:p>
          <a:p>
            <a:pPr lvl="1"/>
            <a:r>
              <a:rPr lang="en-US" sz="2000" dirty="0"/>
              <a:t>reinforcement and punishment for continuing the behavior</a:t>
            </a:r>
          </a:p>
          <a:p>
            <a:pPr lvl="1"/>
            <a:r>
              <a:rPr lang="en-US" sz="2000" dirty="0"/>
              <a:t>intrinsic (internal) </a:t>
            </a:r>
            <a:r>
              <a:rPr lang="en-US" sz="2000" dirty="0" err="1"/>
              <a:t>vs</a:t>
            </a:r>
            <a:r>
              <a:rPr lang="en-US" sz="2000" dirty="0"/>
              <a:t> extrinsic (external) reward play a role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66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Attentional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Subject must attend to model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Several influencing factors</a:t>
            </a:r>
            <a:r>
              <a:rPr lang="en-US" dirty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Distinctiveness of model: age, sex, status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Affective valence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Complexity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Prevalence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Functional value to subject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Characteristics of the observer important</a:t>
            </a:r>
            <a:r>
              <a:rPr lang="en-US" dirty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Sensory capabilities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Arousal level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Perceptual set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Past reinforcement history</a:t>
            </a:r>
          </a:p>
        </p:txBody>
      </p:sp>
    </p:spTree>
    <p:extLst>
      <p:ext uri="{BB962C8B-B14F-4D97-AF65-F5344CB8AC3E}">
        <p14:creationId xmlns:p14="http://schemas.microsoft.com/office/powerpoint/2010/main" val="198571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Divided imitative behavior </a:t>
            </a:r>
            <a:br>
              <a:rPr lang="en-US" dirty="0"/>
            </a:br>
            <a:r>
              <a:rPr lang="en-US" dirty="0"/>
              <a:t>into 3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686800" cy="4419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Same behavior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Copying behavior: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Matched-dependent behavior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23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Retentional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Must be able to remember what was observed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Two types of remembering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>
                <a:solidFill>
                  <a:srgbClr val="C00000"/>
                </a:solidFill>
              </a:rPr>
              <a:t>Imaginal</a:t>
            </a:r>
            <a:endParaRPr lang="en-US" dirty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Verbal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Several influencing factors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Symbolic coding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Cognitive organization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Symbolic rehearsal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744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Motoric or Behavioral </a:t>
            </a:r>
            <a:br>
              <a:rPr lang="en-US" dirty="0"/>
            </a:br>
            <a:r>
              <a:rPr lang="en-US" dirty="0"/>
              <a:t>Production processes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Must be able to physically reproduce the behavior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Several influencing factors</a:t>
            </a:r>
          </a:p>
          <a:p>
            <a:pPr lvl="1"/>
            <a:r>
              <a:rPr lang="en-US" dirty="0"/>
              <a:t>Physical capabilities</a:t>
            </a:r>
          </a:p>
          <a:p>
            <a:pPr lvl="1"/>
            <a:r>
              <a:rPr lang="en-US" dirty="0"/>
              <a:t>Availability of component responses (do you know how to put the behaviors together)</a:t>
            </a:r>
          </a:p>
          <a:p>
            <a:pPr lvl="1"/>
            <a:r>
              <a:rPr lang="en-US" dirty="0"/>
              <a:t>Self-observation and feedback</a:t>
            </a:r>
          </a:p>
          <a:p>
            <a:pPr lvl="1"/>
            <a:r>
              <a:rPr lang="en-US" dirty="0"/>
              <a:t>Accuracy of the feedback</a:t>
            </a:r>
          </a:p>
        </p:txBody>
      </p:sp>
    </p:spTree>
    <p:extLst>
      <p:ext uri="{BB962C8B-B14F-4D97-AF65-F5344CB8AC3E}">
        <p14:creationId xmlns:p14="http://schemas.microsoft.com/office/powerpoint/2010/main" val="10372953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Reward or motivational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Two functions of reinforcement: Informational and Rewarding</a:t>
            </a:r>
            <a:r>
              <a:rPr lang="en-US" dirty="0"/>
              <a:t>!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Creates expectation in observers that if do modeled behavior, they will get reinforced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Acts as incentive for translating learning into performance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Must have some motivation for repeating the behavior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Must be rewarded yourself after you do the behavior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Doesn’t explain the  motivation for the first try, but explains what maintains 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C00000"/>
                </a:solidFill>
              </a:rPr>
              <a:t>Several factors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External reinforcement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Vicarious reinforcement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Self-reinforcement</a:t>
            </a:r>
          </a:p>
        </p:txBody>
      </p:sp>
    </p:spTree>
    <p:extLst>
      <p:ext uri="{BB962C8B-B14F-4D97-AF65-F5344CB8AC3E}">
        <p14:creationId xmlns:p14="http://schemas.microsoft.com/office/powerpoint/2010/main" val="25817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Bobo</a:t>
            </a:r>
            <a:r>
              <a:rPr lang="en-US" dirty="0"/>
              <a:t>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Subjects:   </a:t>
            </a:r>
          </a:p>
          <a:p>
            <a:pPr lvl="1"/>
            <a:r>
              <a:rPr lang="en-US" dirty="0"/>
              <a:t>36 boys and 36 girls enrolled in the Stanford University Nursery' School; </a:t>
            </a:r>
          </a:p>
          <a:p>
            <a:pPr lvl="1"/>
            <a:r>
              <a:rPr lang="en-US" dirty="0"/>
              <a:t>ranged in age from 37 to 69 months; </a:t>
            </a:r>
          </a:p>
          <a:p>
            <a:pPr lvl="1"/>
            <a:r>
              <a:rPr lang="en-US" dirty="0"/>
              <a:t>mean age of 52 months.</a:t>
            </a:r>
          </a:p>
          <a:p>
            <a:endParaRPr lang="en-US" dirty="0"/>
          </a:p>
          <a:p>
            <a:r>
              <a:rPr lang="en-US" dirty="0"/>
              <a:t>Models: Male and a female adult served in the role of model.</a:t>
            </a: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4510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Bobo</a:t>
            </a:r>
            <a:r>
              <a:rPr lang="en-US" dirty="0"/>
              <a:t>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Experimental Design</a:t>
            </a:r>
          </a:p>
          <a:p>
            <a:pPr lvl="1"/>
            <a:r>
              <a:rPr lang="en-US" dirty="0"/>
              <a:t>Subjects were divided into 8 experimental groups of 6  subjects each  plus control group consisting of 24 subjects. </a:t>
            </a:r>
          </a:p>
          <a:p>
            <a:pPr lvl="2"/>
            <a:r>
              <a:rPr lang="en-US" dirty="0"/>
              <a:t>Half of experimental subjects exposed to aggressive models </a:t>
            </a:r>
          </a:p>
          <a:p>
            <a:pPr lvl="2"/>
            <a:r>
              <a:rPr lang="en-US" dirty="0"/>
              <a:t>Half exposed to models that were subdued and nonaggressive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Groups further subdivided into male and female subjects. </a:t>
            </a:r>
          </a:p>
          <a:p>
            <a:pPr lvl="2"/>
            <a:r>
              <a:rPr lang="en-US" dirty="0"/>
              <a:t>Half the subjects in the aggressive and nonaggressive conditions observed  same-sex models</a:t>
            </a:r>
          </a:p>
          <a:p>
            <a:pPr lvl="2"/>
            <a:r>
              <a:rPr lang="en-US" dirty="0"/>
              <a:t>remaining subjects in each group viewed models of the opposite sex. </a:t>
            </a:r>
          </a:p>
          <a:p>
            <a:pPr lvl="2"/>
            <a:r>
              <a:rPr lang="en-US" dirty="0"/>
              <a:t>The control group had no prior exposure to the adult models ; was tested only in the generalization situation.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subjects in the experimental and control groups were matched individually on the basis of ratings of their aggressive behavior in social interactions in the nursery school.</a:t>
            </a:r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36464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Bobo</a:t>
            </a:r>
            <a:r>
              <a:rPr lang="en-US" dirty="0"/>
              <a:t>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Subjects were rated on four five-point rating scales by the experimenter and a nursery school teacher. </a:t>
            </a:r>
          </a:p>
          <a:p>
            <a:pPr lvl="1"/>
            <a:r>
              <a:rPr lang="en-US" dirty="0"/>
              <a:t>Measured the extent to which subjects displayed </a:t>
            </a:r>
          </a:p>
          <a:p>
            <a:pPr lvl="2"/>
            <a:r>
              <a:rPr lang="en-US" dirty="0"/>
              <a:t>Physical aggression</a:t>
            </a:r>
          </a:p>
          <a:p>
            <a:pPr lvl="2"/>
            <a:r>
              <a:rPr lang="en-US" dirty="0"/>
              <a:t>Verbal aggression</a:t>
            </a:r>
          </a:p>
          <a:p>
            <a:pPr lvl="2"/>
            <a:r>
              <a:rPr lang="en-US" dirty="0"/>
              <a:t>Aggression toward inanimate objects</a:t>
            </a:r>
          </a:p>
          <a:p>
            <a:pPr lvl="2"/>
            <a:r>
              <a:rPr lang="en-US" dirty="0"/>
              <a:t>Aggressive inhibition.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latter scale provided a measure of aggression anxiety.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5440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Room contained a small table and chair, a tinker toy set, a mallet, and a 5-foot inflated </a:t>
            </a:r>
            <a:r>
              <a:rPr lang="en-US" dirty="0" err="1"/>
              <a:t>Bobo</a:t>
            </a:r>
            <a:r>
              <a:rPr lang="en-US" dirty="0"/>
              <a:t> doll. </a:t>
            </a:r>
          </a:p>
          <a:p>
            <a:endParaRPr lang="en-US" dirty="0"/>
          </a:p>
          <a:p>
            <a:r>
              <a:rPr lang="en-US" dirty="0"/>
              <a:t>Children brought individually by experimenter to experimental play room </a:t>
            </a:r>
          </a:p>
          <a:p>
            <a:pPr lvl="1"/>
            <a:endParaRPr lang="en-US" dirty="0"/>
          </a:p>
          <a:p>
            <a:r>
              <a:rPr lang="en-US" dirty="0"/>
              <a:t>After seating the child at a small table, the experimenter demonstrated how the subject could design pictures with potato prints and picture stickers provided, a familiar activity</a:t>
            </a:r>
          </a:p>
          <a:p>
            <a:endParaRPr lang="en-US" dirty="0"/>
          </a:p>
          <a:p>
            <a:r>
              <a:rPr lang="en-US" dirty="0"/>
              <a:t>After settling subject in his corner, the experimenter escorted model to the opposite corner of the room and showed them the toy materials</a:t>
            </a:r>
          </a:p>
          <a:p>
            <a:pPr lvl="1"/>
            <a:r>
              <a:rPr lang="en-US" dirty="0"/>
              <a:t>Experimenter explained that these materials = for the </a:t>
            </a:r>
            <a:r>
              <a:rPr lang="en-US" b="1" dirty="0"/>
              <a:t>model</a:t>
            </a:r>
            <a:r>
              <a:rPr lang="en-US" dirty="0"/>
              <a:t> to play with </a:t>
            </a:r>
          </a:p>
          <a:p>
            <a:pPr lvl="1"/>
            <a:r>
              <a:rPr lang="en-US" dirty="0"/>
              <a:t>After the model was seated, the experimenter left the experimental room.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283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Bobo</a:t>
            </a:r>
            <a:r>
              <a:rPr lang="en-US" dirty="0"/>
              <a:t> doll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CC0000"/>
                </a:solidFill>
              </a:rPr>
              <a:t>Nonaggressive condition</a:t>
            </a:r>
            <a:r>
              <a:rPr lang="en-US" i="1" dirty="0"/>
              <a:t>: </a:t>
            </a:r>
          </a:p>
          <a:p>
            <a:pPr lvl="1"/>
            <a:r>
              <a:rPr lang="en-US" dirty="0"/>
              <a:t>Model assembled the tinker toys in a quiet subdued manner </a:t>
            </a:r>
          </a:p>
          <a:p>
            <a:pPr lvl="1"/>
            <a:r>
              <a:rPr lang="en-US" dirty="0"/>
              <a:t>Totally ignoring the Bobo doll.</a:t>
            </a:r>
          </a:p>
          <a:p>
            <a:endParaRPr lang="en-US" i="1" dirty="0"/>
          </a:p>
          <a:p>
            <a:r>
              <a:rPr lang="en-US" i="1" dirty="0">
                <a:solidFill>
                  <a:srgbClr val="CC0000"/>
                </a:solidFill>
              </a:rPr>
              <a:t>Aggressive condition</a:t>
            </a:r>
            <a:r>
              <a:rPr lang="en-US" i="1" dirty="0"/>
              <a:t>:  </a:t>
            </a:r>
          </a:p>
          <a:p>
            <a:pPr lvl="1"/>
            <a:r>
              <a:rPr lang="en-US" i="1" dirty="0"/>
              <a:t>M</a:t>
            </a:r>
            <a:r>
              <a:rPr lang="en-US" dirty="0"/>
              <a:t>odel began by assembling the tinker toys , </a:t>
            </a:r>
          </a:p>
          <a:p>
            <a:pPr lvl="1"/>
            <a:r>
              <a:rPr lang="en-US" dirty="0"/>
              <a:t>After approximately 1 min  elapsed, the model turned to the Bobo doll and spent the remainder of the period aggressing toward 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57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improve effectiveness of modeling: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86212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Model performed </a:t>
            </a:r>
            <a:r>
              <a:rPr lang="en-US" i="1" dirty="0">
                <a:solidFill>
                  <a:srgbClr val="CC0000"/>
                </a:solidFill>
              </a:rPr>
              <a:t>sufficiently novel patterns of responses which were unlikely to occur independently of the observation </a:t>
            </a:r>
            <a:r>
              <a:rPr lang="en-US" dirty="0"/>
              <a:t>of the behavior of a model </a:t>
            </a:r>
          </a:p>
          <a:p>
            <a:pPr lvl="1"/>
            <a:endParaRPr lang="en-US" dirty="0"/>
          </a:p>
          <a:p>
            <a:r>
              <a:rPr lang="en-US" dirty="0"/>
              <a:t>Thus, if a subject reproduced these behaviors in substantially identical form, could verify model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082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HHdovKHDN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2123" y="1676400"/>
            <a:ext cx="7639754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0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Divided imitative behavior </a:t>
            </a:r>
            <a:br>
              <a:rPr lang="en-US" dirty="0"/>
            </a:br>
            <a:r>
              <a:rPr lang="en-US" dirty="0"/>
              <a:t>into 3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Same behavior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en-US" dirty="0"/>
              <a:t>Occurs when 2 or more individuals respond to same situation in same way</a:t>
            </a:r>
          </a:p>
          <a:p>
            <a:pPr lvl="1"/>
            <a:r>
              <a:rPr lang="en-US" dirty="0"/>
              <a:t>All individuals involved learned independently to respond in particular way to particular stimulus</a:t>
            </a:r>
          </a:p>
          <a:p>
            <a:pPr lvl="1"/>
            <a:r>
              <a:rPr lang="en-US" dirty="0"/>
              <a:t>Behavior triggered simultaneously when that S+ or related S+ occurs in environment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59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Aggressive Acts of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Model exhibited distinctive aggressive acts : used to score imitative responses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Laid the Bobo doll on its side, sat on it and punched it repeatedly in the nose.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Raised the Bobo doll, pick up the mallet and struck the doll on the head.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Following the mallet aggression, the model tossed the doll up in the air aggressively and kicked it about the room.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sequence of physically aggressive acts was repeated approximately three times,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65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Aggressive Acts of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Aggresssion</a:t>
            </a:r>
            <a:r>
              <a:rPr lang="en-US" b="1" dirty="0">
                <a:solidFill>
                  <a:srgbClr val="C00000"/>
                </a:solidFill>
              </a:rPr>
              <a:t> interspersed with verbally aggressive responses</a:t>
            </a:r>
            <a:r>
              <a:rPr lang="en-US" dirty="0"/>
              <a:t> such as</a:t>
            </a:r>
          </a:p>
          <a:p>
            <a:pPr lvl="1"/>
            <a:r>
              <a:rPr lang="en-US" dirty="0"/>
              <a:t>"Sock him in the nose…," </a:t>
            </a:r>
          </a:p>
          <a:p>
            <a:pPr lvl="1"/>
            <a:r>
              <a:rPr lang="en-US" dirty="0"/>
              <a:t>"Hit him down...," “</a:t>
            </a:r>
          </a:p>
          <a:p>
            <a:pPr lvl="1"/>
            <a:r>
              <a:rPr lang="en-US" dirty="0"/>
              <a:t>Throw him in the air…," </a:t>
            </a:r>
          </a:p>
          <a:p>
            <a:pPr lvl="1"/>
            <a:r>
              <a:rPr lang="en-US" dirty="0"/>
              <a:t>"Kick him…," 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Pow</a:t>
            </a:r>
            <a:r>
              <a:rPr lang="en-US" dirty="0"/>
              <a:t>…," </a:t>
            </a:r>
          </a:p>
          <a:p>
            <a:pPr lvl="1"/>
            <a:endParaRPr lang="en-US" dirty="0"/>
          </a:p>
          <a:p>
            <a:r>
              <a:rPr lang="en-US" dirty="0"/>
              <a:t>Also two consistent non-aggressive comments:</a:t>
            </a:r>
          </a:p>
          <a:p>
            <a:pPr lvl="1"/>
            <a:r>
              <a:rPr lang="en-US" dirty="0"/>
              <a:t>"He keeps coming back for more" </a:t>
            </a:r>
          </a:p>
          <a:p>
            <a:pPr lvl="1"/>
            <a:r>
              <a:rPr lang="en-US" dirty="0"/>
              <a:t>“He sure is a tough fella.“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3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 conditions: Aggression Arousal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Prior to the test for imitation, all subjects (experimental and control) were subjected to </a:t>
            </a:r>
            <a:r>
              <a:rPr lang="en-US" i="1" dirty="0">
                <a:solidFill>
                  <a:srgbClr val="CC0000"/>
                </a:solidFill>
              </a:rPr>
              <a:t>mild aggression arousal </a:t>
            </a:r>
            <a:r>
              <a:rPr lang="en-US" dirty="0"/>
              <a:t>to insure that they were under some degree of instigation to aggression. </a:t>
            </a:r>
          </a:p>
          <a:p>
            <a:endParaRPr lang="en-US" dirty="0"/>
          </a:p>
          <a:p>
            <a:r>
              <a:rPr lang="en-US" dirty="0"/>
              <a:t>Would this get past IRB today?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176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Bait and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Following the exposure experience: Experimenter brought subject to an anteroom that contained relatively attractive toys: </a:t>
            </a:r>
          </a:p>
          <a:p>
            <a:endParaRPr lang="en-US" dirty="0"/>
          </a:p>
          <a:p>
            <a:r>
              <a:rPr lang="en-US" dirty="0"/>
              <a:t>Experimenter </a:t>
            </a:r>
            <a:r>
              <a:rPr lang="en-US" i="1" dirty="0">
                <a:solidFill>
                  <a:srgbClr val="CC0000"/>
                </a:solidFill>
              </a:rPr>
              <a:t>explained that toys were for the subject to play ….BUT….</a:t>
            </a:r>
          </a:p>
          <a:p>
            <a:pPr lvl="2"/>
            <a:r>
              <a:rPr lang="en-US" sz="2900" dirty="0"/>
              <a:t>As soon as the subject became involved with the toys, the experimenter remarked that these were her very best toys</a:t>
            </a:r>
          </a:p>
          <a:p>
            <a:pPr lvl="2"/>
            <a:r>
              <a:rPr lang="en-US" sz="2900" dirty="0"/>
              <a:t>Experimenter remarked that  she did not let just anyone play with them, and that she had decided to reserve these toys for the other children. </a:t>
            </a:r>
          </a:p>
          <a:p>
            <a:pPr lvl="2"/>
            <a:r>
              <a:rPr lang="en-US" sz="2900" b="1" dirty="0">
                <a:solidFill>
                  <a:srgbClr val="CC0000"/>
                </a:solidFill>
              </a:rPr>
              <a:t>Essentially making toys off limits AFTER the kids started to play with them.</a:t>
            </a:r>
          </a:p>
          <a:p>
            <a:endParaRPr lang="en-US" dirty="0"/>
          </a:p>
          <a:p>
            <a:r>
              <a:rPr lang="en-US" dirty="0"/>
              <a:t>Told subject they could play with any of the toys that were in the next 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110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Toy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experimental room contained variety of toys including </a:t>
            </a:r>
          </a:p>
          <a:p>
            <a:pPr lvl="1"/>
            <a:r>
              <a:rPr lang="en-US" dirty="0"/>
              <a:t>some that could be used in imitative or </a:t>
            </a:r>
            <a:r>
              <a:rPr lang="en-US" dirty="0" err="1"/>
              <a:t>nonimitative</a:t>
            </a:r>
            <a:r>
              <a:rPr lang="en-US" dirty="0"/>
              <a:t> aggression, </a:t>
            </a:r>
          </a:p>
          <a:p>
            <a:pPr lvl="1"/>
            <a:r>
              <a:rPr lang="en-US" dirty="0"/>
              <a:t>others tended to elicit predominantly nonaggressive forms of behavior. 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Aggressive toys: </a:t>
            </a:r>
          </a:p>
          <a:p>
            <a:pPr lvl="1"/>
            <a:r>
              <a:rPr lang="en-US" dirty="0"/>
              <a:t>3-foot </a:t>
            </a:r>
            <a:r>
              <a:rPr lang="en-US" dirty="0" err="1"/>
              <a:t>Bobo</a:t>
            </a:r>
            <a:r>
              <a:rPr lang="en-US" dirty="0"/>
              <a:t> doll</a:t>
            </a:r>
          </a:p>
          <a:p>
            <a:pPr lvl="1"/>
            <a:r>
              <a:rPr lang="en-US" dirty="0"/>
              <a:t>a mallet and peg board</a:t>
            </a:r>
          </a:p>
          <a:p>
            <a:pPr lvl="1"/>
            <a:r>
              <a:rPr lang="en-US" dirty="0"/>
              <a:t>two dart guns, </a:t>
            </a:r>
          </a:p>
          <a:p>
            <a:pPr lvl="1"/>
            <a:r>
              <a:rPr lang="en-US" dirty="0"/>
              <a:t>tether ball with a face painted on it which hung from the ceiling. 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Nonaggressive toys: </a:t>
            </a:r>
          </a:p>
          <a:p>
            <a:pPr lvl="1"/>
            <a:r>
              <a:rPr lang="en-US" dirty="0"/>
              <a:t>tea set</a:t>
            </a:r>
          </a:p>
          <a:p>
            <a:pPr lvl="1"/>
            <a:r>
              <a:rPr lang="en-US" dirty="0"/>
              <a:t>crayons and coloring paper</a:t>
            </a:r>
          </a:p>
          <a:p>
            <a:pPr lvl="1"/>
            <a:r>
              <a:rPr lang="en-US" dirty="0"/>
              <a:t>a ball</a:t>
            </a:r>
          </a:p>
          <a:p>
            <a:pPr lvl="1"/>
            <a:r>
              <a:rPr lang="en-US" dirty="0"/>
              <a:t>two dolls</a:t>
            </a:r>
          </a:p>
          <a:p>
            <a:pPr lvl="1"/>
            <a:r>
              <a:rPr lang="en-US" dirty="0"/>
              <a:t>three bears</a:t>
            </a:r>
          </a:p>
          <a:p>
            <a:pPr lvl="1"/>
            <a:r>
              <a:rPr lang="en-US" dirty="0"/>
              <a:t>cars and trucks</a:t>
            </a:r>
          </a:p>
          <a:p>
            <a:pPr lvl="1"/>
            <a:r>
              <a:rPr lang="en-US" dirty="0"/>
              <a:t>plastic farm animals.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499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Test for Delayed Aggression:</a:t>
            </a:r>
            <a:br>
              <a:rPr lang="en-US" dirty="0"/>
            </a:br>
            <a:r>
              <a:rPr lang="en-US" dirty="0"/>
              <a:t>3 measures of Imitation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subject spent 20 minutes in experimental room </a:t>
            </a:r>
          </a:p>
          <a:p>
            <a:endParaRPr lang="en-US" b="1" i="1" dirty="0">
              <a:solidFill>
                <a:srgbClr val="C00000"/>
              </a:solidFill>
            </a:endParaRPr>
          </a:p>
          <a:p>
            <a:r>
              <a:rPr lang="en-US" b="1" i="1" dirty="0">
                <a:solidFill>
                  <a:srgbClr val="C00000"/>
                </a:solidFill>
              </a:rPr>
              <a:t>Imitation of physical aggression</a:t>
            </a:r>
            <a:r>
              <a:rPr lang="en-US" i="1" dirty="0"/>
              <a:t>: </a:t>
            </a:r>
          </a:p>
          <a:p>
            <a:pPr lvl="1"/>
            <a:r>
              <a:rPr lang="en-US" dirty="0"/>
              <a:t>acts of striking the </a:t>
            </a:r>
            <a:r>
              <a:rPr lang="en-US" dirty="0" err="1"/>
              <a:t>Bobo</a:t>
            </a:r>
            <a:r>
              <a:rPr lang="en-US" dirty="0"/>
              <a:t> doll with the mallet</a:t>
            </a:r>
          </a:p>
          <a:p>
            <a:pPr lvl="1"/>
            <a:r>
              <a:rPr lang="en-US" dirty="0"/>
              <a:t>sitting on </a:t>
            </a:r>
            <a:r>
              <a:rPr lang="en-US" dirty="0" err="1"/>
              <a:t>Bobo</a:t>
            </a:r>
            <a:r>
              <a:rPr lang="en-US" dirty="0"/>
              <a:t> and punching it in the nose</a:t>
            </a:r>
          </a:p>
          <a:p>
            <a:pPr lvl="1"/>
            <a:r>
              <a:rPr lang="en-US" dirty="0"/>
              <a:t>kicking the </a:t>
            </a:r>
            <a:r>
              <a:rPr lang="en-US" dirty="0" err="1"/>
              <a:t>Bobo</a:t>
            </a:r>
            <a:r>
              <a:rPr lang="en-US" dirty="0"/>
              <a:t> and tossing it in the air.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Imitative verbal aggression</a:t>
            </a:r>
            <a:r>
              <a:rPr lang="en-US" i="1" dirty="0"/>
              <a:t>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Subject repeats the phrases, </a:t>
            </a:r>
          </a:p>
          <a:p>
            <a:pPr lvl="1"/>
            <a:r>
              <a:rPr lang="en-US" dirty="0"/>
              <a:t>E.g., "Sock him," "Hit him down," "Kick him," "Throw him in the air," or "</a:t>
            </a:r>
            <a:r>
              <a:rPr lang="en-US" dirty="0" err="1"/>
              <a:t>Pow</a:t>
            </a:r>
            <a:r>
              <a:rPr lang="en-US" dirty="0"/>
              <a:t>"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Imitative nonaggressive verbal responses:</a:t>
            </a:r>
            <a:r>
              <a:rPr lang="en-US" i="1" dirty="0"/>
              <a:t> </a:t>
            </a:r>
            <a:r>
              <a:rPr lang="en-US" dirty="0"/>
              <a:t>Subject repeats, </a:t>
            </a:r>
          </a:p>
          <a:p>
            <a:pPr lvl="1"/>
            <a:r>
              <a:rPr lang="en-US" dirty="0"/>
              <a:t>"He keeps coming back for more" </a:t>
            </a:r>
          </a:p>
          <a:p>
            <a:pPr lvl="1"/>
            <a:r>
              <a:rPr lang="en-US" dirty="0"/>
              <a:t>"He sure is a tough fella"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851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Non-imitative aggressive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Punches Bobs doll</a:t>
            </a:r>
            <a:r>
              <a:rPr lang="en-US" i="1" dirty="0"/>
              <a:t>: </a:t>
            </a:r>
            <a:r>
              <a:rPr lang="en-US" dirty="0"/>
              <a:t>Subject strikes, slaps, or pushes the doll aggressively.</a:t>
            </a:r>
          </a:p>
          <a:p>
            <a:endParaRPr lang="en-US" i="1" dirty="0"/>
          </a:p>
          <a:p>
            <a:r>
              <a:rPr lang="en-US" b="1" i="1" dirty="0" err="1">
                <a:solidFill>
                  <a:srgbClr val="C00000"/>
                </a:solidFill>
              </a:rPr>
              <a:t>Nonimitative</a:t>
            </a:r>
            <a:r>
              <a:rPr lang="en-US" b="1" i="1" dirty="0">
                <a:solidFill>
                  <a:srgbClr val="C00000"/>
                </a:solidFill>
              </a:rPr>
              <a:t> physical and verbal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i="1" dirty="0">
                <a:solidFill>
                  <a:srgbClr val="C00000"/>
                </a:solidFill>
              </a:rPr>
              <a:t>aggression</a:t>
            </a:r>
            <a:r>
              <a:rPr lang="en-US" i="1" dirty="0"/>
              <a:t>: </a:t>
            </a:r>
            <a:r>
              <a:rPr lang="en-US" dirty="0"/>
              <a:t>This category included:</a:t>
            </a:r>
          </a:p>
          <a:p>
            <a:pPr lvl="1"/>
            <a:r>
              <a:rPr lang="en-US" dirty="0"/>
              <a:t> physically aggressive acts directed toward objects other than the </a:t>
            </a:r>
            <a:r>
              <a:rPr lang="en-US" dirty="0" err="1"/>
              <a:t>Bobo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any hostile remarks except for those in the verbal imitation category; e.g., "Shoot the </a:t>
            </a:r>
            <a:r>
              <a:rPr lang="en-US" dirty="0" err="1"/>
              <a:t>Bobo</a:t>
            </a:r>
            <a:r>
              <a:rPr lang="en-US" dirty="0"/>
              <a:t>," "Cut him," "Stupid ball," "Knock over people," "Horses fighting, biting"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C00000"/>
                </a:solidFill>
              </a:rPr>
              <a:t>Aggressive gun play</a:t>
            </a:r>
            <a:r>
              <a:rPr lang="en-US" i="1" dirty="0"/>
              <a:t>: </a:t>
            </a:r>
            <a:r>
              <a:rPr lang="en-US" dirty="0"/>
              <a:t>Subject shoots darts or aims the guns and fires imaginary shots at objects in the room.</a:t>
            </a:r>
          </a:p>
          <a:p>
            <a:endParaRPr lang="en-US" dirty="0"/>
          </a:p>
          <a:p>
            <a:r>
              <a:rPr lang="en-US" dirty="0"/>
              <a:t>Ratings were also made of the number of behavior units in which subjects played </a:t>
            </a:r>
            <a:r>
              <a:rPr lang="en-US" dirty="0" err="1"/>
              <a:t>nonaggressively</a:t>
            </a:r>
            <a:r>
              <a:rPr lang="en-US" dirty="0"/>
              <a:t> or sat quietly and did not play with any of the material at all.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54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Subjects in the aggression condition reproduced more physical and verbal aggressive behavior resembling that of the models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Imitation was not confined to  model's aggressive responses.</a:t>
            </a:r>
          </a:p>
          <a:p>
            <a:pPr lvl="1"/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dirty="0"/>
              <a:t>Approximately 1/3 of the subjects in the aggressive condition repeated model's nonaggressive verbal responses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None of the subjects in either nonaggressive or control groups made such remarks. 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No overall differences in nonimitative aggression</a:t>
            </a:r>
            <a:r>
              <a:rPr lang="en-US" sz="2400" i="1" dirty="0">
                <a:solidFill>
                  <a:srgbClr val="C00000"/>
                </a:solidFill>
              </a:rPr>
              <a:t>: 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8550610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Influence of Sex of Model and Sex of Subjects on Imitation</a:t>
            </a:r>
          </a:p>
          <a:p>
            <a:pPr lvl="1"/>
            <a:r>
              <a:rPr lang="en-US" sz="2000" dirty="0"/>
              <a:t>Hypothesis: boys are more prone than girls to imitate aggression exhibited by a model only partially confirmed.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Boys reproduced more </a:t>
            </a:r>
            <a:r>
              <a:rPr lang="en-US" sz="2000" i="1" dirty="0"/>
              <a:t>imitative physical aggression </a:t>
            </a:r>
            <a:r>
              <a:rPr lang="en-US" sz="2000" dirty="0"/>
              <a:t>than girls,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But the groups </a:t>
            </a:r>
            <a:r>
              <a:rPr lang="en-US" sz="2000" b="1" i="1" dirty="0"/>
              <a:t>did not </a:t>
            </a:r>
            <a:r>
              <a:rPr lang="en-US" sz="2000" dirty="0"/>
              <a:t>differ in their </a:t>
            </a:r>
            <a:r>
              <a:rPr lang="en-US" sz="2000" i="1" dirty="0"/>
              <a:t>imitation of verbal aggression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  <a:p>
            <a:r>
              <a:rPr lang="en-US" sz="2000" b="1" dirty="0">
                <a:solidFill>
                  <a:srgbClr val="C00000"/>
                </a:solidFill>
              </a:rPr>
              <a:t>Behavior of the male model exerted a greater influence than female model on the subjects' behavior in the generalization situation</a:t>
            </a:r>
          </a:p>
          <a:p>
            <a:pPr lvl="1"/>
            <a:r>
              <a:rPr lang="en-US" sz="2100" dirty="0"/>
              <a:t>True for all groups</a:t>
            </a:r>
          </a:p>
          <a:p>
            <a:pPr lvl="1"/>
            <a:r>
              <a:rPr lang="en-US" sz="2100" dirty="0"/>
              <a:t>Not just aggressive group.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78044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Nonaggressive Behavior differences</a:t>
            </a:r>
          </a:p>
          <a:p>
            <a:pPr lvl="1"/>
            <a:r>
              <a:rPr lang="en-US" sz="2400" dirty="0"/>
              <a:t>With the exception of expected sex differences, data from the nonaggressive response scores yielded few significant differences.</a:t>
            </a:r>
          </a:p>
          <a:p>
            <a:endParaRPr lang="en-US" sz="2400" dirty="0"/>
          </a:p>
          <a:p>
            <a:r>
              <a:rPr lang="en-US" sz="2400" dirty="0"/>
              <a:t>Female subjects spent more time than boys  in playing with dolls, with the tea set, and coloring </a:t>
            </a:r>
          </a:p>
          <a:p>
            <a:endParaRPr lang="en-US" sz="2400" dirty="0"/>
          </a:p>
          <a:p>
            <a:r>
              <a:rPr lang="en-US" sz="2400" dirty="0"/>
              <a:t>The boys devoted significantly more time than girls to exploratory play with guns </a:t>
            </a:r>
          </a:p>
          <a:p>
            <a:endParaRPr lang="en-US" sz="2400" dirty="0"/>
          </a:p>
          <a:p>
            <a:r>
              <a:rPr lang="en-US" sz="2400" dirty="0"/>
              <a:t>No sex differences were found in subjects use of the other stimulus objects, i.e., farm animals, cars, or tether ball.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94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Divided imitative behavior </a:t>
            </a:r>
            <a:br>
              <a:rPr lang="en-US" dirty="0"/>
            </a:br>
            <a:r>
              <a:rPr lang="en-US" dirty="0"/>
              <a:t>into 3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Copying behavior:</a:t>
            </a:r>
          </a:p>
          <a:p>
            <a:pPr lvl="1"/>
            <a:r>
              <a:rPr lang="en-US" dirty="0"/>
              <a:t>Guiding of one individuals behavior by another individual</a:t>
            </a:r>
          </a:p>
          <a:p>
            <a:pPr lvl="1"/>
            <a:r>
              <a:rPr lang="en-US" dirty="0"/>
              <a:t>Provide guidance and corrective feedback</a:t>
            </a:r>
          </a:p>
          <a:p>
            <a:pPr lvl="1"/>
            <a:r>
              <a:rPr lang="en-US" dirty="0"/>
              <a:t>Copying behavior the final copied behavior is reinforced and thus strengthened</a:t>
            </a:r>
          </a:p>
        </p:txBody>
      </p:sp>
    </p:spTree>
    <p:extLst>
      <p:ext uri="{BB962C8B-B14F-4D97-AF65-F5344CB8AC3E}">
        <p14:creationId xmlns:p14="http://schemas.microsoft.com/office/powerpoint/2010/main" val="33238598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rgbClr val="CC0000"/>
                </a:solidFill>
              </a:rPr>
              <a:t>Aggressive responses WERE modeled when given opportunity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>
                <a:solidFill>
                  <a:srgbClr val="CC0000"/>
                </a:solidFill>
              </a:rPr>
              <a:t>Exposure to inhibited models both decreased the probability of occurrence of aggressive behavior and restricted the range of behavior emitted by the subjects.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Suggest that </a:t>
            </a:r>
            <a:r>
              <a:rPr lang="en-US" i="1" dirty="0">
                <a:solidFill>
                  <a:srgbClr val="CC0000"/>
                </a:solidFill>
              </a:rPr>
              <a:t>mere observation of aggression is a sufficient condition for producing imitative aggression in children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regardless of the quality of the model-subject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46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model aggression?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"Identification with aggressor" (Freud, 1946) </a:t>
            </a:r>
          </a:p>
          <a:p>
            <a:endParaRPr lang="en-US" dirty="0"/>
          </a:p>
          <a:p>
            <a:r>
              <a:rPr lang="en-US" dirty="0"/>
              <a:t>“Defensive identification" (Mowrer, 1950)</a:t>
            </a:r>
          </a:p>
          <a:p>
            <a:endParaRPr lang="en-US" dirty="0"/>
          </a:p>
          <a:p>
            <a:pPr lvl="1"/>
            <a:r>
              <a:rPr lang="en-US" dirty="0"/>
              <a:t>Person presumably transforms himself from object to agent of aggression by adopting the attributes of an aggressive threatening model </a:t>
            </a:r>
          </a:p>
          <a:p>
            <a:endParaRPr lang="en-US" dirty="0"/>
          </a:p>
          <a:p>
            <a:pPr lvl="1"/>
            <a:r>
              <a:rPr lang="en-US" dirty="0"/>
              <a:t>May serve to allay anxiety</a:t>
            </a:r>
          </a:p>
          <a:p>
            <a:endParaRPr lang="en-US" dirty="0"/>
          </a:p>
          <a:p>
            <a:pPr lvl="1"/>
            <a:r>
              <a:rPr lang="en-US" dirty="0"/>
              <a:t>Was widely accepted as an explanation of the imitative learning of aggression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31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Clinical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  <a:ln>
            <a:noFill/>
          </a:ln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CC0000"/>
                </a:solidFill>
              </a:rPr>
              <a:t>Acquisition of new responses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Inhibition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/>
              <a:t>Disinhibition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</a:rPr>
              <a:t>Abstract modeling</a:t>
            </a:r>
          </a:p>
          <a:p>
            <a:pPr lvl="1">
              <a:defRPr/>
            </a:pPr>
            <a:r>
              <a:rPr lang="en-US" dirty="0"/>
              <a:t>Develop common rule or heuristic for behaving</a:t>
            </a:r>
          </a:p>
          <a:p>
            <a:pPr lvl="1">
              <a:defRPr/>
            </a:pPr>
            <a:r>
              <a:rPr lang="en-US" dirty="0"/>
              <a:t>Teaching strategies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</a:rPr>
              <a:t>Different ways to use models:</a:t>
            </a:r>
          </a:p>
          <a:p>
            <a:pPr lvl="1">
              <a:defRPr/>
            </a:pPr>
            <a:r>
              <a:rPr lang="en-US" dirty="0"/>
              <a:t>Use of single vs. multiple models</a:t>
            </a:r>
          </a:p>
          <a:p>
            <a:pPr lvl="1">
              <a:defRPr/>
            </a:pPr>
            <a:r>
              <a:rPr lang="en-US" dirty="0"/>
              <a:t>Direct (live) vs. symbolic (non-live) modeling</a:t>
            </a:r>
          </a:p>
          <a:p>
            <a:pPr lvl="1">
              <a:defRPr/>
            </a:pPr>
            <a:r>
              <a:rPr lang="en-US" dirty="0"/>
              <a:t>Modeling with participation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</a:rPr>
              <a:t>Desensitization therapy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166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Research on Social/Observational learning and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648200"/>
          </a:xfrm>
          <a:ln>
            <a:noFill/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Other studies: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CC0000"/>
                </a:solidFill>
              </a:rPr>
              <a:t>Television violence: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Live action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Cartoon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News/live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Which was worse? Live action or real footage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more realistic the characters, the more likely a child is to imitate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CC0000"/>
                </a:solidFill>
              </a:rPr>
              <a:t>Not just aggression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Sexual behavior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/>
              <a:t>Prosocial</a:t>
            </a:r>
            <a:r>
              <a:rPr lang="en-US" dirty="0"/>
              <a:t> behavior such as helping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Can use as therapy!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We model good and bad behavior!</a:t>
            </a:r>
          </a:p>
          <a:p>
            <a:pPr lvl="1"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333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Educational implications </a:t>
            </a:r>
            <a:br>
              <a:rPr lang="en-US" sz="3600" b="1" dirty="0"/>
            </a:br>
            <a:r>
              <a:rPr lang="en-US" sz="3600" b="1" dirty="0"/>
              <a:t>of social learning theory:</a:t>
            </a:r>
            <a:r>
              <a:rPr lang="en-US" sz="36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We learn large proportion from simply by observing other people. </a:t>
            </a:r>
          </a:p>
          <a:p>
            <a:endParaRPr lang="en-US" b="1" dirty="0">
              <a:solidFill>
                <a:srgbClr val="CC0000"/>
              </a:solidFill>
            </a:endParaRPr>
          </a:p>
          <a:p>
            <a:r>
              <a:rPr lang="en-US" dirty="0"/>
              <a:t>Modeling provides </a:t>
            </a:r>
            <a:r>
              <a:rPr lang="en-US" b="1" dirty="0">
                <a:solidFill>
                  <a:srgbClr val="CC0000"/>
                </a:solidFill>
              </a:rPr>
              <a:t>alternative to shaping</a:t>
            </a:r>
            <a:r>
              <a:rPr lang="en-US" dirty="0"/>
              <a:t> for teaching new behaviors</a:t>
            </a:r>
          </a:p>
          <a:p>
            <a:pPr lvl="1"/>
            <a:r>
              <a:rPr lang="en-US" b="1" dirty="0"/>
              <a:t>May be faster</a:t>
            </a:r>
          </a:p>
          <a:p>
            <a:pPr lvl="1"/>
            <a:r>
              <a:rPr lang="en-US" b="1" dirty="0"/>
              <a:t>May be more efficient </a:t>
            </a:r>
          </a:p>
          <a:p>
            <a:pPr lvl="1"/>
            <a:r>
              <a:rPr lang="en-US" b="1" dirty="0"/>
              <a:t>Must utilize all four essential conditions: </a:t>
            </a:r>
            <a:r>
              <a:rPr lang="en-US" dirty="0"/>
              <a:t>attention, retention , motor reproduction, and motivation. </a:t>
            </a:r>
          </a:p>
          <a:p>
            <a:endParaRPr lang="en-US" dirty="0"/>
          </a:p>
          <a:p>
            <a:r>
              <a:rPr lang="en-US" dirty="0"/>
              <a:t>Must provide individuals who </a:t>
            </a:r>
            <a:r>
              <a:rPr lang="en-US" b="1" dirty="0">
                <a:solidFill>
                  <a:srgbClr val="CC0000"/>
                </a:solidFill>
              </a:rPr>
              <a:t>model appropriate behaviors</a:t>
            </a:r>
            <a:r>
              <a:rPr lang="en-US" dirty="0">
                <a:solidFill>
                  <a:srgbClr val="CC0000"/>
                </a:solidFill>
              </a:rPr>
              <a:t>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C0000"/>
                </a:solidFill>
              </a:rPr>
              <a:t>Expose</a:t>
            </a:r>
            <a:r>
              <a:rPr lang="en-US" dirty="0">
                <a:solidFill>
                  <a:srgbClr val="CC0000"/>
                </a:solidFill>
              </a:rPr>
              <a:t> students to a </a:t>
            </a:r>
            <a:r>
              <a:rPr lang="en-US" b="1" dirty="0">
                <a:solidFill>
                  <a:srgbClr val="CC0000"/>
                </a:solidFill>
              </a:rPr>
              <a:t>variety</a:t>
            </a:r>
            <a:r>
              <a:rPr lang="en-US" dirty="0">
                <a:solidFill>
                  <a:srgbClr val="CC0000"/>
                </a:solidFill>
              </a:rPr>
              <a:t> of </a:t>
            </a:r>
            <a:r>
              <a:rPr lang="en-US" b="1" dirty="0">
                <a:solidFill>
                  <a:srgbClr val="CC0000"/>
                </a:solidFill>
              </a:rPr>
              <a:t>models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Breaks down traditional stereotypes</a:t>
            </a:r>
          </a:p>
          <a:p>
            <a:pPr lvl="1"/>
            <a:r>
              <a:rPr lang="en-US" dirty="0"/>
              <a:t>Helps with generalization </a:t>
            </a:r>
          </a:p>
          <a:p>
            <a:pPr lvl="1"/>
            <a:r>
              <a:rPr lang="en-US" dirty="0"/>
              <a:t>Provides more opportunities for social learning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827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r>
              <a:rPr lang="en-US" dirty="0"/>
              <a:t>Children learn what they live</a:t>
            </a:r>
          </a:p>
          <a:p>
            <a:endParaRPr lang="en-US" dirty="0"/>
          </a:p>
          <a:p>
            <a:r>
              <a:rPr lang="en-US" dirty="0"/>
              <a:t>Children will model behavior that they see</a:t>
            </a:r>
          </a:p>
          <a:p>
            <a:pPr lvl="1"/>
            <a:r>
              <a:rPr lang="en-US" dirty="0"/>
              <a:t>Even if “socially unacceptable”</a:t>
            </a:r>
          </a:p>
          <a:p>
            <a:endParaRPr lang="en-US" dirty="0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8164135A-52BE-4422-95C2-164E0E8B0B5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44911" y="1771650"/>
            <a:ext cx="46482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5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Divided imitative behavior </a:t>
            </a:r>
            <a:br>
              <a:rPr lang="en-US" dirty="0"/>
            </a:br>
            <a:r>
              <a:rPr lang="en-US" dirty="0"/>
              <a:t>into 3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Matched-dependent behavior</a:t>
            </a:r>
          </a:p>
          <a:p>
            <a:pPr lvl="1"/>
            <a:r>
              <a:rPr lang="en-US" dirty="0"/>
              <a:t>Observer is reinforced for blindly repeating actions of model</a:t>
            </a:r>
          </a:p>
          <a:p>
            <a:pPr lvl="1"/>
            <a:r>
              <a:rPr lang="en-US" dirty="0"/>
              <a:t>Behavior of both individual maintained by reinforcement, but each individual’s response is associated with different cues</a:t>
            </a:r>
          </a:p>
          <a:p>
            <a:pPr lvl="2"/>
            <a:r>
              <a:rPr lang="en-US" dirty="0"/>
              <a:t>Original cue</a:t>
            </a:r>
          </a:p>
          <a:p>
            <a:pPr lvl="2"/>
            <a:r>
              <a:rPr lang="en-US" dirty="0"/>
              <a:t>Eliciting cue for copied behavior</a:t>
            </a:r>
          </a:p>
          <a:p>
            <a:pPr lvl="2"/>
            <a:r>
              <a:rPr lang="en-US" dirty="0"/>
              <a:t>Often occurs in group settings when not know what to do, so follow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0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Skinner’s view: It’s nothing special!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Agrees: Several steps to imitative learning</a:t>
            </a:r>
          </a:p>
          <a:p>
            <a:pPr lvl="1"/>
            <a:r>
              <a:rPr lang="en-US" dirty="0"/>
              <a:t>Model’s behavior is observed</a:t>
            </a:r>
          </a:p>
          <a:p>
            <a:pPr lvl="1"/>
            <a:r>
              <a:rPr lang="en-US" dirty="0"/>
              <a:t>Observer matches the response of model</a:t>
            </a:r>
          </a:p>
          <a:p>
            <a:pPr lvl="1"/>
            <a:r>
              <a:rPr lang="en-US" dirty="0"/>
              <a:t>Matching response is reinforced</a:t>
            </a:r>
          </a:p>
          <a:p>
            <a:endParaRPr lang="en-US" dirty="0"/>
          </a:p>
          <a:p>
            <a:r>
              <a:rPr lang="en-US" dirty="0"/>
              <a:t>States: Must be maintained by some kind of </a:t>
            </a:r>
            <a:r>
              <a:rPr lang="en-US" b="1" dirty="0">
                <a:solidFill>
                  <a:srgbClr val="C00000"/>
                </a:solidFill>
              </a:rPr>
              <a:t>reinforcer</a:t>
            </a:r>
          </a:p>
          <a:p>
            <a:endParaRPr lang="en-US" dirty="0"/>
          </a:p>
          <a:p>
            <a:r>
              <a:rPr lang="en-US" dirty="0"/>
              <a:t>Model’s behavior acts as discriminative stimulus:</a:t>
            </a:r>
          </a:p>
          <a:p>
            <a:pPr lvl="1"/>
            <a:r>
              <a:rPr lang="en-US" dirty="0"/>
              <a:t>imitation = discriminative operant</a:t>
            </a:r>
          </a:p>
        </p:txBody>
      </p:sp>
    </p:spTree>
    <p:extLst>
      <p:ext uri="{BB962C8B-B14F-4D97-AF65-F5344CB8AC3E}">
        <p14:creationId xmlns:p14="http://schemas.microsoft.com/office/powerpoint/2010/main" val="252101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Types of animal 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94" y="1447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Animals show strong imitation and social learning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Several kinds of low-level and innate forms of imitation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 </a:t>
            </a:r>
            <a:r>
              <a:rPr lang="en-US" sz="3800" b="1" dirty="0">
                <a:solidFill>
                  <a:srgbClr val="C00000"/>
                </a:solidFill>
              </a:rPr>
              <a:t>Mimicry</a:t>
            </a:r>
            <a:r>
              <a:rPr lang="en-US" sz="3800" dirty="0"/>
              <a:t>: </a:t>
            </a:r>
            <a:r>
              <a:rPr lang="en-US" sz="3800" i="1" dirty="0">
                <a:solidFill>
                  <a:srgbClr val="C00000"/>
                </a:solidFill>
              </a:rPr>
              <a:t>copying physical appearance of one species by another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b="1" dirty="0" err="1">
                <a:solidFill>
                  <a:srgbClr val="CC0000"/>
                </a:solidFill>
              </a:rPr>
              <a:t>Batesian</a:t>
            </a:r>
            <a:r>
              <a:rPr lang="en-US" sz="3400" b="1" dirty="0">
                <a:solidFill>
                  <a:srgbClr val="CC0000"/>
                </a:solidFill>
              </a:rPr>
              <a:t> or </a:t>
            </a:r>
            <a:r>
              <a:rPr lang="en-US" sz="3400" b="1" dirty="0" err="1">
                <a:solidFill>
                  <a:srgbClr val="CC0000"/>
                </a:solidFill>
              </a:rPr>
              <a:t>Mertensian</a:t>
            </a:r>
            <a:r>
              <a:rPr lang="en-US" sz="3400" b="1" dirty="0">
                <a:solidFill>
                  <a:srgbClr val="CC0000"/>
                </a:solidFill>
              </a:rPr>
              <a:t> mimicry</a:t>
            </a:r>
            <a:r>
              <a:rPr lang="en-US" sz="3400" dirty="0"/>
              <a:t>: Relatively defenseless animal takes on the appearance of an animal that has better defenses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Palatable viceroy butterfly mimicking the unpalatable monarch butterfly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3400" dirty="0"/>
              <a:t>Note this is a genetic/morphologic adaptation, not a behavior change.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71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Types of animal mimicry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dirty="0"/>
              <a:t> </a:t>
            </a:r>
          </a:p>
          <a:p>
            <a:r>
              <a:rPr lang="en-US" b="1" dirty="0">
                <a:solidFill>
                  <a:srgbClr val="C00000"/>
                </a:solidFill>
              </a:rPr>
              <a:t>Contagion. </a:t>
            </a:r>
            <a:r>
              <a:rPr lang="en-US" dirty="0"/>
              <a:t>Two or more animals engage in similar behavior and that behavior is species typical</a:t>
            </a:r>
          </a:p>
          <a:p>
            <a:pPr lvl="1"/>
            <a:r>
              <a:rPr lang="en-US" dirty="0"/>
              <a:t>Used to describe certain courtship displays when they involve coordinated movements between the male and female that are can sometimes appear to be virtual mirror images (Tinbergen, 1960).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Behavior of one animal appears to serve as a releaser for the unlearned behavior of others (Thorpe, 1963). </a:t>
            </a:r>
          </a:p>
          <a:p>
            <a:pPr lvl="1"/>
            <a:endParaRPr lang="en-US" dirty="0"/>
          </a:p>
          <a:p>
            <a:r>
              <a:rPr lang="en-US" dirty="0"/>
              <a:t>Are several kinds of contagion:</a:t>
            </a:r>
          </a:p>
          <a:p>
            <a:pPr lvl="1"/>
            <a:r>
              <a:rPr lang="en-US" dirty="0" err="1">
                <a:solidFill>
                  <a:srgbClr val="CC0000"/>
                </a:solidFill>
              </a:rPr>
              <a:t>Antipredatory</a:t>
            </a:r>
            <a:endParaRPr lang="en-US" dirty="0">
              <a:solidFill>
                <a:srgbClr val="CC0000"/>
              </a:solidFill>
            </a:endParaRPr>
          </a:p>
          <a:p>
            <a:pPr lvl="1"/>
            <a:r>
              <a:rPr lang="en-US" dirty="0">
                <a:solidFill>
                  <a:srgbClr val="CC0000"/>
                </a:solidFill>
              </a:rPr>
              <a:t>Aggressive</a:t>
            </a:r>
          </a:p>
          <a:p>
            <a:pPr lvl="1"/>
            <a:r>
              <a:rPr lang="en-US" dirty="0">
                <a:solidFill>
                  <a:srgbClr val="CC0000"/>
                </a:solidFill>
              </a:rPr>
              <a:t>Appetitive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5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XY5HK7YVDQWF-1196-223</_dlc_DocId>
    <_dlc_DocIdUrl xmlns="95c273cc-9201-4c1e-8c9f-fe8c80cbe9de">
      <Url>https://about.illinoisstate.edu/vfdouga/_layouts/DocIdRedir.aspx?ID=XY5HK7YVDQWF-1196-223</Url>
      <Description>XY5HK7YVDQWF-1196-223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A3A9D8-5C14-48E9-8296-0B5FD2C82B63}">
  <ds:schemaRefs>
    <ds:schemaRef ds:uri="http://purl.org/dc/elements/1.1/"/>
    <ds:schemaRef ds:uri="http://schemas.microsoft.com/office/2006/metadata/properties"/>
    <ds:schemaRef ds:uri="http://schemas.microsoft.com/sharepoint/v3"/>
    <ds:schemaRef ds:uri="95c273cc-9201-4c1e-8c9f-fe8c80cbe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19F8997-36EF-4B69-BA43-94D08E568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5F1CD2-BE81-477F-B690-8D0203F066C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935558B-C81C-4196-A8D5-6BFB9E5DF2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3549</Words>
  <Application>Microsoft Office PowerPoint</Application>
  <PresentationFormat>On-screen Show (4:3)</PresentationFormat>
  <Paragraphs>521</Paragraphs>
  <Slides>55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Calibri</vt:lpstr>
      <vt:lpstr>Times New Roman</vt:lpstr>
      <vt:lpstr>Wingdings</vt:lpstr>
      <vt:lpstr>Office Theme</vt:lpstr>
      <vt:lpstr>Social Learning and Imitation</vt:lpstr>
      <vt:lpstr>Albert Bandura</vt:lpstr>
      <vt:lpstr>Divided imitative behavior  into 3 categories</vt:lpstr>
      <vt:lpstr>Divided imitative behavior  into 3 categories</vt:lpstr>
      <vt:lpstr>Divided imitative behavior  into 3 categories</vt:lpstr>
      <vt:lpstr>Divided imitative behavior  into 3 categories</vt:lpstr>
      <vt:lpstr>Skinner’s view: It’s nothing special!</vt:lpstr>
      <vt:lpstr>Types of animal mimicry</vt:lpstr>
      <vt:lpstr>Types of animal mimicry</vt:lpstr>
      <vt:lpstr>Types of animal mimicry</vt:lpstr>
      <vt:lpstr>PowerPoint Presentation</vt:lpstr>
      <vt:lpstr>Motivational factors in animals: </vt:lpstr>
      <vt:lpstr>Why imitate?</vt:lpstr>
      <vt:lpstr>Perceptual Factors</vt:lpstr>
      <vt:lpstr>Perceptual Factors</vt:lpstr>
      <vt:lpstr>Perceptual Factors</vt:lpstr>
      <vt:lpstr>Observational Conditioning</vt:lpstr>
      <vt:lpstr>Observational conditioning</vt:lpstr>
      <vt:lpstr>Imprinting &amp; Discriminated Following </vt:lpstr>
      <vt:lpstr>True imitation</vt:lpstr>
      <vt:lpstr>True imitation</vt:lpstr>
      <vt:lpstr>Enculturation:  Important factor in animal Imitation</vt:lpstr>
      <vt:lpstr>Types of observational learning</vt:lpstr>
      <vt:lpstr>Types of observational learning</vt:lpstr>
      <vt:lpstr>Claudia Fuggazza: Do as I do!</vt:lpstr>
      <vt:lpstr>Types of observational learning</vt:lpstr>
      <vt:lpstr>Bandura’s explanation</vt:lpstr>
      <vt:lpstr>Four Mechanisms of Modeling</vt:lpstr>
      <vt:lpstr>Attentional processes</vt:lpstr>
      <vt:lpstr>Retentional processes</vt:lpstr>
      <vt:lpstr>Motoric or Behavioral  Production processes</vt:lpstr>
      <vt:lpstr>Reward or motivational processes</vt:lpstr>
      <vt:lpstr>Bobo doll study</vt:lpstr>
      <vt:lpstr>Bobo doll study</vt:lpstr>
      <vt:lpstr>Bobo doll study</vt:lpstr>
      <vt:lpstr>Experimental procedure</vt:lpstr>
      <vt:lpstr>Bobo doll study</vt:lpstr>
      <vt:lpstr>To improve effectiveness of modeling:</vt:lpstr>
      <vt:lpstr>PowerPoint Presentation</vt:lpstr>
      <vt:lpstr>Aggressive Acts of Model</vt:lpstr>
      <vt:lpstr>Aggressive Acts of Model</vt:lpstr>
      <vt:lpstr>Testing conditions: Aggression Arousal</vt:lpstr>
      <vt:lpstr>Bait and Switch</vt:lpstr>
      <vt:lpstr>Toy Set up</vt:lpstr>
      <vt:lpstr>Test for Delayed Aggression: 3 measures of Imitation Responses</vt:lpstr>
      <vt:lpstr>Non-imitative aggressive responses</vt:lpstr>
      <vt:lpstr>Results</vt:lpstr>
      <vt:lpstr>Gender differences</vt:lpstr>
      <vt:lpstr>Gender Differences</vt:lpstr>
      <vt:lpstr>What does this mean?</vt:lpstr>
      <vt:lpstr>Why model aggression? </vt:lpstr>
      <vt:lpstr>Clinical uses</vt:lpstr>
      <vt:lpstr>Research on Social/Observational learning and modeling</vt:lpstr>
      <vt:lpstr>Educational implications  of social learning theory:  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Bandura’s theory</dc:title>
  <dc:creator>Farmer-Dougan, Valeri</dc:creator>
  <cp:lastModifiedBy>Valeri Farmer-Dougan</cp:lastModifiedBy>
  <cp:revision>13</cp:revision>
  <dcterms:created xsi:type="dcterms:W3CDTF">2014-11-04T18:12:15Z</dcterms:created>
  <dcterms:modified xsi:type="dcterms:W3CDTF">2018-11-27T14:46:11Z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0x010100B83208BFA2675A45B669321DDEED1BFF</vt:lpwstr>
  </property>
  <property fmtid="{D5CDD505-2E9C-101B-9397-08002B2CF9AE}" pid="3" name="_dlc_DocIdItemGuid">
    <vt:lpwstr>cc9577b3-ee1c-4b6f-b15d-3ad7fd62a86b</vt:lpwstr>
  </property>
</Properties>
</file>