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42"/>
  </p:notesMasterIdLst>
  <p:sldIdLst>
    <p:sldId id="296" r:id="rId6"/>
    <p:sldId id="256" r:id="rId7"/>
    <p:sldId id="298" r:id="rId8"/>
    <p:sldId id="257" r:id="rId9"/>
    <p:sldId id="289" r:id="rId10"/>
    <p:sldId id="290" r:id="rId11"/>
    <p:sldId id="299" r:id="rId12"/>
    <p:sldId id="261" r:id="rId13"/>
    <p:sldId id="291" r:id="rId14"/>
    <p:sldId id="258" r:id="rId15"/>
    <p:sldId id="267" r:id="rId16"/>
    <p:sldId id="268" r:id="rId17"/>
    <p:sldId id="300" r:id="rId18"/>
    <p:sldId id="281" r:id="rId19"/>
    <p:sldId id="262" r:id="rId20"/>
    <p:sldId id="265" r:id="rId21"/>
    <p:sldId id="264" r:id="rId22"/>
    <p:sldId id="301" r:id="rId23"/>
    <p:sldId id="295" r:id="rId24"/>
    <p:sldId id="276" r:id="rId25"/>
    <p:sldId id="280" r:id="rId26"/>
    <p:sldId id="302" r:id="rId27"/>
    <p:sldId id="263" r:id="rId28"/>
    <p:sldId id="282" r:id="rId29"/>
    <p:sldId id="303" r:id="rId30"/>
    <p:sldId id="283" r:id="rId31"/>
    <p:sldId id="293" r:id="rId32"/>
    <p:sldId id="286" r:id="rId33"/>
    <p:sldId id="292" r:id="rId34"/>
    <p:sldId id="287" r:id="rId35"/>
    <p:sldId id="304" r:id="rId36"/>
    <p:sldId id="297" r:id="rId37"/>
    <p:sldId id="288" r:id="rId38"/>
    <p:sldId id="305" r:id="rId39"/>
    <p:sldId id="307" r:id="rId40"/>
    <p:sldId id="30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7D10E-8DB1-4A56-AF19-350BF7100968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B2F3A-EC81-483C-AEF9-9900B482F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96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5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95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3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71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1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43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0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72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13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797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51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1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1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5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4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B2F3A-EC81-483C-AEF9-9900B482F7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CFD8D1-B99E-4F9C-BFCC-36DC17F13C4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A575BD-A4BE-4025-859E-A150A3613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7800"/>
            <a:ext cx="5191125" cy="4540250"/>
          </a:xfrm>
        </p:spPr>
      </p:pic>
    </p:spTree>
    <p:extLst>
      <p:ext uri="{BB962C8B-B14F-4D97-AF65-F5344CB8AC3E}">
        <p14:creationId xmlns:p14="http://schemas.microsoft.com/office/powerpoint/2010/main" val="227949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Approaches to study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Systematic study. Science defined: combines 2 ancient philosophical positions on origins of knowledge: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C00000"/>
                </a:solidFill>
              </a:rPr>
              <a:t>Rationalism</a:t>
            </a:r>
            <a:r>
              <a:rPr lang="en-US" b="1" dirty="0"/>
              <a:t>:</a:t>
            </a:r>
            <a:r>
              <a:rPr lang="en-US" dirty="0"/>
              <a:t> assumption that one gains knowledge by exercising the mind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C00000"/>
                </a:solidFill>
              </a:rPr>
              <a:t>Empiricism</a:t>
            </a:r>
            <a:r>
              <a:rPr lang="en-US" i="1" dirty="0"/>
              <a:t>: </a:t>
            </a:r>
            <a:r>
              <a:rPr lang="en-US" dirty="0"/>
              <a:t>assumption that sensory experience is basis of all knowledge.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typically engage in </a:t>
            </a:r>
            <a:r>
              <a:rPr lang="en-US" b="1" i="1" dirty="0"/>
              <a:t>rational empiricism</a:t>
            </a:r>
            <a:r>
              <a:rPr lang="en-US" dirty="0"/>
              <a:t>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Exercise or expand the mind via gaining knowledge through our sensory experiences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But doesn’t EVERYONE do this? What makes scientists different?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Aspects of theory: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Scientific theory: two critical aspects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Formal aspects</a:t>
            </a:r>
            <a:r>
              <a:rPr lang="en-US" dirty="0"/>
              <a:t>: Words and symbols of the theory</a:t>
            </a:r>
          </a:p>
          <a:p>
            <a:pPr lvl="1"/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Empirical aspects</a:t>
            </a:r>
            <a:r>
              <a:rPr lang="en-US" dirty="0"/>
              <a:t>: physical events that theory attempts to explain</a:t>
            </a:r>
          </a:p>
          <a:p>
            <a:pPr lvl="1"/>
            <a:r>
              <a:rPr lang="en-US" dirty="0"/>
              <a:t>Can you have one aspect without the other?</a:t>
            </a:r>
          </a:p>
          <a:p>
            <a:pPr lvl="1"/>
            <a:endParaRPr lang="en-US" dirty="0"/>
          </a:p>
          <a:p>
            <a:r>
              <a:rPr lang="en-US" b="1" dirty="0"/>
              <a:t>Scientific Law: </a:t>
            </a:r>
          </a:p>
          <a:p>
            <a:pPr lvl="1"/>
            <a:r>
              <a:rPr lang="en-US" b="1" dirty="0"/>
              <a:t>Consistently observed relationship between two or more classes or events</a:t>
            </a:r>
          </a:p>
          <a:p>
            <a:pPr lvl="1"/>
            <a:r>
              <a:rPr lang="en-US" dirty="0"/>
              <a:t>All science seek to discover laws!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838200"/>
            <a:ext cx="8229600" cy="1066800"/>
          </a:xfrm>
        </p:spPr>
        <p:txBody>
          <a:bodyPr/>
          <a:lstStyle/>
          <a:p>
            <a:r>
              <a:rPr lang="en-US" dirty="0"/>
              <a:t>Goal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32" y="1934496"/>
            <a:ext cx="8229600" cy="4771103"/>
          </a:xfrm>
        </p:spPr>
        <p:txBody>
          <a:bodyPr>
            <a:normAutofit/>
          </a:bodyPr>
          <a:lstStyle/>
          <a:p>
            <a:r>
              <a:rPr lang="en-US" dirty="0"/>
              <a:t>The goal of science is to:</a:t>
            </a:r>
          </a:p>
          <a:p>
            <a:pPr lvl="1"/>
            <a:r>
              <a:rPr lang="en-US" dirty="0"/>
              <a:t>Discover laws of nature</a:t>
            </a:r>
          </a:p>
          <a:p>
            <a:pPr lvl="1"/>
            <a:r>
              <a:rPr lang="en-US" dirty="0"/>
              <a:t>Group laws into coherent  units</a:t>
            </a:r>
          </a:p>
          <a:p>
            <a:pPr lvl="1"/>
            <a:r>
              <a:rPr lang="en-US" dirty="0"/>
              <a:t>These units may become theoretical frameworks</a:t>
            </a:r>
          </a:p>
          <a:p>
            <a:pPr lvl="1"/>
            <a:endParaRPr lang="en-US" dirty="0"/>
          </a:p>
          <a:p>
            <a:r>
              <a:rPr lang="en-US" dirty="0"/>
              <a:t>In psychology, might add one more goal</a:t>
            </a:r>
          </a:p>
          <a:p>
            <a:pPr lvl="1"/>
            <a:r>
              <a:rPr lang="en-US" dirty="0"/>
              <a:t>To improve the condition of humans and animals</a:t>
            </a:r>
          </a:p>
          <a:p>
            <a:pPr lvl="1"/>
            <a:r>
              <a:rPr lang="en-US" dirty="0"/>
              <a:t>Clinical applications that emerge from science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838200"/>
            <a:ext cx="8229600" cy="1066800"/>
          </a:xfrm>
        </p:spPr>
        <p:txBody>
          <a:bodyPr/>
          <a:lstStyle/>
          <a:p>
            <a:r>
              <a:rPr lang="en-US" dirty="0"/>
              <a:t>Goal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32" y="1934496"/>
            <a:ext cx="8229600" cy="4771103"/>
          </a:xfrm>
        </p:spPr>
        <p:txBody>
          <a:bodyPr>
            <a:normAutofit/>
          </a:bodyPr>
          <a:lstStyle/>
          <a:p>
            <a:r>
              <a:rPr lang="en-US" dirty="0"/>
              <a:t>Coherent grouping has at least 2 functions:</a:t>
            </a:r>
          </a:p>
          <a:p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Synthesizing function</a:t>
            </a:r>
            <a:r>
              <a:rPr lang="en-US" b="1" dirty="0"/>
              <a:t>: </a:t>
            </a:r>
            <a:r>
              <a:rPr lang="en-US" dirty="0"/>
              <a:t>systematically explains large group of observations (reinforcement)</a:t>
            </a:r>
          </a:p>
          <a:p>
            <a:pPr lvl="1"/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Heuristic function</a:t>
            </a:r>
            <a:r>
              <a:rPr lang="en-US" b="1" dirty="0"/>
              <a:t>: </a:t>
            </a:r>
            <a:r>
              <a:rPr lang="en-US" dirty="0"/>
              <a:t>points to further research (theoretical building blocks).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6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Aspects of theory: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Kant characterized science as being either </a:t>
            </a:r>
            <a:r>
              <a:rPr lang="en-US" b="1" dirty="0"/>
              <a:t>nomothetic</a:t>
            </a:r>
            <a:r>
              <a:rPr lang="en-US" dirty="0"/>
              <a:t> or </a:t>
            </a:r>
            <a:r>
              <a:rPr lang="en-US" b="1" dirty="0"/>
              <a:t>idiographic.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Nomothetic</a:t>
            </a:r>
            <a:r>
              <a:rPr lang="en-US" dirty="0"/>
              <a:t> :</a:t>
            </a:r>
          </a:p>
          <a:p>
            <a:pPr lvl="1"/>
            <a:r>
              <a:rPr lang="en-US" sz="2400" dirty="0"/>
              <a:t>tendency to generalize</a:t>
            </a:r>
          </a:p>
          <a:p>
            <a:pPr lvl="1"/>
            <a:r>
              <a:rPr lang="en-US" sz="2400" dirty="0"/>
              <a:t>is typical for the natural sciences. </a:t>
            </a:r>
          </a:p>
          <a:p>
            <a:pPr lvl="1"/>
            <a:r>
              <a:rPr lang="en-US" sz="2400" dirty="0"/>
              <a:t>describes effort to derive laws that explain objective phenomena in general.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Idiographic</a:t>
            </a:r>
          </a:p>
          <a:p>
            <a:pPr lvl="1"/>
            <a:r>
              <a:rPr lang="en-US" sz="2400" dirty="0"/>
              <a:t>tendency to specify</a:t>
            </a:r>
          </a:p>
          <a:p>
            <a:pPr lvl="1"/>
            <a:r>
              <a:rPr lang="en-US" sz="2400" dirty="0"/>
              <a:t>is typical for the humanities</a:t>
            </a:r>
          </a:p>
          <a:p>
            <a:pPr lvl="1"/>
            <a:r>
              <a:rPr lang="en-US" sz="2400" dirty="0"/>
              <a:t>describes the effort to understand the meaning of contingent, unique, and often subjective phenomena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So: Which approach does Psychology use? (and yes, this is a trick question!).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2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Parsimony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KISS:</a:t>
            </a:r>
            <a:r>
              <a:rPr lang="en-US" dirty="0">
                <a:solidFill>
                  <a:srgbClr val="C00000"/>
                </a:solidFill>
              </a:rPr>
              <a:t> Keep It Simple, Stupid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Principle of Economy </a:t>
            </a:r>
            <a:r>
              <a:rPr lang="en-US" dirty="0"/>
              <a:t>or </a:t>
            </a:r>
            <a:r>
              <a:rPr lang="en-US" dirty="0">
                <a:solidFill>
                  <a:srgbClr val="C00000"/>
                </a:solidFill>
              </a:rPr>
              <a:t>Morgan’s Cannon</a:t>
            </a:r>
          </a:p>
          <a:p>
            <a:pPr lvl="1"/>
            <a:r>
              <a:rPr lang="en-US" dirty="0"/>
              <a:t>When 2 equally effective theories can explain the same phenomenon, but one explains it more simply and economically, use the simpler explanation.</a:t>
            </a:r>
          </a:p>
          <a:p>
            <a:endParaRPr lang="en-US" dirty="0"/>
          </a:p>
          <a:p>
            <a:r>
              <a:rPr lang="en-US" dirty="0"/>
              <a:t>Why is this important?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Approaches to study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Conducting Experiments and Observations</a:t>
            </a:r>
          </a:p>
          <a:p>
            <a:pPr lvl="1"/>
            <a:r>
              <a:rPr lang="en-US" dirty="0"/>
              <a:t>Remember tenets of experiments: IV and DV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Arbitrary set ups</a:t>
            </a:r>
          </a:p>
          <a:p>
            <a:pPr lvl="1"/>
            <a:r>
              <a:rPr lang="en-US" dirty="0"/>
              <a:t>What is </a:t>
            </a:r>
            <a:r>
              <a:rPr lang="en-US" i="1" dirty="0"/>
              <a:t>arbitrary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often do it because it is “easy”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Techniques: </a:t>
            </a:r>
          </a:p>
          <a:p>
            <a:pPr lvl="1"/>
            <a:r>
              <a:rPr lang="en-US" dirty="0"/>
              <a:t>Lab vs. naturalistic observation</a:t>
            </a:r>
          </a:p>
          <a:p>
            <a:pPr lvl="1"/>
            <a:r>
              <a:rPr lang="en-US" dirty="0"/>
              <a:t>Human vs. animal</a:t>
            </a:r>
          </a:p>
          <a:p>
            <a:pPr lvl="1"/>
            <a:r>
              <a:rPr lang="en-US" dirty="0"/>
              <a:t>Correlation or experimental</a:t>
            </a:r>
          </a:p>
          <a:p>
            <a:pPr lvl="1"/>
            <a:r>
              <a:rPr lang="en-US" dirty="0"/>
              <a:t>Choosing IVs and DVs</a:t>
            </a:r>
          </a:p>
          <a:p>
            <a:pPr lvl="1"/>
            <a:r>
              <a:rPr lang="en-US" dirty="0"/>
              <a:t>Data and interpretations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/>
              <a:t>But does science ever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Kuhn’s views : </a:t>
            </a:r>
            <a:r>
              <a:rPr lang="en-US" b="1" dirty="0">
                <a:solidFill>
                  <a:srgbClr val="C00000"/>
                </a:solidFill>
              </a:rPr>
              <a:t>Paradigms</a:t>
            </a:r>
          </a:p>
          <a:p>
            <a:pPr lvl="2"/>
            <a:r>
              <a:rPr lang="en-US" dirty="0"/>
              <a:t>a point of view shared by a substantial number of scientists</a:t>
            </a:r>
          </a:p>
          <a:p>
            <a:pPr lvl="2"/>
            <a:r>
              <a:rPr lang="en-US" dirty="0"/>
              <a:t>The school of theory or theoretical school of view</a:t>
            </a:r>
          </a:p>
          <a:p>
            <a:pPr lvl="2"/>
            <a:r>
              <a:rPr lang="en-US" dirty="0"/>
              <a:t>Are schools or paradigms good or bad?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Paradigm shifts in normal science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Innovations occur when scientists who use a particular paradigm are consistently confronted with events inconsistent with their point of view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shifts emerges only with great resistance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/>
              <a:t>But does science ever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Scientific revolutions</a:t>
            </a:r>
            <a:r>
              <a:rPr lang="en-US" dirty="0"/>
              <a:t>: science occurs through paradigm shifts</a:t>
            </a:r>
          </a:p>
          <a:p>
            <a:endParaRPr lang="en-US" dirty="0"/>
          </a:p>
          <a:p>
            <a:pPr lvl="1"/>
            <a:r>
              <a:rPr lang="en-US" dirty="0"/>
              <a:t>Our Textbook suggests that paradigm shifts most applicable in physical sciences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Argues that paradigm shifts are less applicable to social sciences</a:t>
            </a:r>
          </a:p>
          <a:p>
            <a:pPr lvl="2"/>
            <a:r>
              <a:rPr lang="en-US" dirty="0"/>
              <a:t>We tend NOT to have strong paradigms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Do you agree?</a:t>
            </a:r>
          </a:p>
        </p:txBody>
      </p:sp>
    </p:spTree>
    <p:extLst>
      <p:ext uri="{BB962C8B-B14F-4D97-AF65-F5344CB8AC3E}">
        <p14:creationId xmlns:p14="http://schemas.microsoft.com/office/powerpoint/2010/main" val="2046262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Does science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Popper’s views: </a:t>
            </a:r>
            <a:r>
              <a:rPr lang="en-US" dirty="0"/>
              <a:t>Science often starts with theory, not data collection!</a:t>
            </a:r>
          </a:p>
          <a:p>
            <a:pPr lvl="1"/>
            <a:r>
              <a:rPr lang="en-US" sz="2600" dirty="0"/>
              <a:t>Scientific theory = proposed solution to a problem</a:t>
            </a:r>
          </a:p>
          <a:p>
            <a:pPr lvl="1"/>
            <a:r>
              <a:rPr lang="en-US" sz="2600" dirty="0"/>
              <a:t>Must be supported with DATA</a:t>
            </a:r>
          </a:p>
          <a:p>
            <a:pPr lvl="1"/>
            <a:endParaRPr lang="en-US" sz="2600" b="1" i="1" dirty="0"/>
          </a:p>
          <a:p>
            <a:r>
              <a:rPr lang="en-US" b="1" i="1" dirty="0">
                <a:solidFill>
                  <a:srgbClr val="C00000"/>
                </a:solidFill>
              </a:rPr>
              <a:t>Principle of refutability </a:t>
            </a:r>
            <a:r>
              <a:rPr lang="en-US" b="1" dirty="0">
                <a:solidFill>
                  <a:srgbClr val="C00000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Principle of falsification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sz="2600" dirty="0"/>
              <a:t>Must show that the proposed solution is not correct</a:t>
            </a:r>
          </a:p>
          <a:p>
            <a:pPr lvl="1"/>
            <a:r>
              <a:rPr lang="en-US" sz="2600" dirty="0"/>
              <a:t>Einstein’s theory- wonderful theory, but we now know it has wrong solutions</a:t>
            </a:r>
          </a:p>
          <a:p>
            <a:endParaRPr lang="en-US" sz="1300" dirty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</a:t>
            </a:r>
            <a:r>
              <a:rPr lang="en-US"/>
              <a:t>and studying Learning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/>
              <a:t>Does science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endParaRPr lang="en-US" sz="1300" dirty="0"/>
          </a:p>
          <a:p>
            <a:r>
              <a:rPr lang="en-US" b="1" dirty="0"/>
              <a:t>Which is a better approach: Kuhn or Popper?</a:t>
            </a:r>
          </a:p>
          <a:p>
            <a:pPr lvl="1"/>
            <a:r>
              <a:rPr lang="en-US" sz="2600" dirty="0"/>
              <a:t>Kuhn stresses sociological/psychological factors playing strong role in emergence of science and theories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Popper stresses logical refutation of problems as playing stronger role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Is it really one or the other?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How do we evaluate theories?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Testability (Falsifiability)</a:t>
            </a:r>
          </a:p>
          <a:p>
            <a:pPr lvl="1"/>
            <a:r>
              <a:rPr lang="en-US" dirty="0"/>
              <a:t>Theory should make unambiguous predictions that can be tested   against the facts.</a:t>
            </a:r>
          </a:p>
          <a:p>
            <a:pPr lvl="1"/>
            <a:r>
              <a:rPr lang="en-US" dirty="0"/>
              <a:t>Falsifiability: a good theory is one that, in principle, can be proven wrong</a:t>
            </a:r>
          </a:p>
          <a:p>
            <a:pPr lvl="1"/>
            <a:r>
              <a:rPr lang="en-US" dirty="0"/>
              <a:t>is a poor theory if is </a:t>
            </a:r>
            <a:r>
              <a:rPr lang="en-US" dirty="0" err="1"/>
              <a:t>untestable</a:t>
            </a:r>
            <a:r>
              <a:rPr lang="en-US" dirty="0"/>
              <a:t>, or </a:t>
            </a:r>
            <a:r>
              <a:rPr lang="en-US" dirty="0" err="1"/>
              <a:t>unfalsifiable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Simplicity or Parsimony:  </a:t>
            </a:r>
          </a:p>
          <a:p>
            <a:pPr lvl="1"/>
            <a:r>
              <a:rPr lang="en-US" dirty="0"/>
              <a:t>Given two theories that are equal in testability, one that uses fewer hypothetical constructs and assumptions is the preferred theory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How do we evaluate theories?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Generality:  </a:t>
            </a:r>
          </a:p>
          <a:p>
            <a:pPr lvl="1"/>
            <a:r>
              <a:rPr lang="en-US" dirty="0"/>
              <a:t>Theories that deal w/more phenomena with a greater range   of </a:t>
            </a:r>
            <a:r>
              <a:rPr lang="en-US" dirty="0" err="1"/>
              <a:t>oservations</a:t>
            </a:r>
            <a:r>
              <a:rPr lang="en-US" dirty="0"/>
              <a:t> are usually judged to better than those w/less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Fruitfulness: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Theories that stimulate further research and further thinking about a particular topic are usually judged to be better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Agreement w/data:  </a:t>
            </a:r>
          </a:p>
          <a:p>
            <a:pPr lvl="1"/>
            <a:r>
              <a:rPr lang="en-US" dirty="0"/>
              <a:t>Theories that are supported by data (obviously) are  better theories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76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Learning theory depends upon: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Epistemology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Branch of philosophy that deals with nature of knowledge</a:t>
            </a:r>
          </a:p>
          <a:p>
            <a:pPr lvl="1"/>
            <a:r>
              <a:rPr lang="en-US" b="1" i="1" dirty="0"/>
              <a:t>The study of knowledge</a:t>
            </a:r>
          </a:p>
          <a:p>
            <a:endParaRPr lang="en-US" dirty="0"/>
          </a:p>
          <a:p>
            <a:r>
              <a:rPr lang="en-US" dirty="0"/>
              <a:t>Asking and examining answers to several critical questions:</a:t>
            </a:r>
          </a:p>
          <a:p>
            <a:pPr lvl="1"/>
            <a:r>
              <a:rPr lang="en-US" dirty="0"/>
              <a:t>What is knowledge?</a:t>
            </a:r>
          </a:p>
          <a:p>
            <a:pPr lvl="1"/>
            <a:r>
              <a:rPr lang="en-US" dirty="0"/>
              <a:t>What can we know?</a:t>
            </a:r>
          </a:p>
          <a:p>
            <a:pPr lvl="1"/>
            <a:r>
              <a:rPr lang="en-US" dirty="0"/>
              <a:t>What are limits of knowledge?</a:t>
            </a:r>
          </a:p>
          <a:p>
            <a:pPr lvl="1"/>
            <a:r>
              <a:rPr lang="en-US" dirty="0"/>
              <a:t>What does it mean to know?</a:t>
            </a:r>
          </a:p>
          <a:p>
            <a:pPr lvl="1"/>
            <a:r>
              <a:rPr lang="en-US" dirty="0"/>
              <a:t>What are origins of knowledge?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/>
          <a:lstStyle/>
          <a:p>
            <a:r>
              <a:rPr lang="en-US" dirty="0"/>
              <a:t>Behaviorism, Science and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Behavior analysis = comprehensive, natural science approach to study of behavior of organisms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Determining the controlling and changing factors that affect the behavior of humans and other animals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E.g., study of reinforcement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What is a reinforcer: a thing? An activity?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does it change behavior?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Under what conditions does reinforcement alter behavior?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64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/>
          <a:lstStyle/>
          <a:p>
            <a:r>
              <a:rPr lang="en-US" dirty="0"/>
              <a:t>Behaviorism, Science and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Experimental Analysis of Behavior </a:t>
            </a:r>
            <a:r>
              <a:rPr lang="en-US" dirty="0"/>
              <a:t>= natural science approach to understanding behavior REGULATION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Applied Behavior Analysis</a:t>
            </a:r>
            <a:r>
              <a:rPr lang="en-US" dirty="0"/>
              <a:t>: use of behavior principles to solve practical problems</a:t>
            </a:r>
          </a:p>
        </p:txBody>
      </p:sp>
    </p:spTree>
    <p:extLst>
      <p:ext uri="{BB962C8B-B14F-4D97-AF65-F5344CB8AC3E}">
        <p14:creationId xmlns:p14="http://schemas.microsoft.com/office/powerpoint/2010/main" val="362121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(basic) Kinds of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Reflex</a:t>
            </a:r>
            <a:r>
              <a:rPr lang="en-US" dirty="0"/>
              <a:t> = </a:t>
            </a:r>
            <a:r>
              <a:rPr lang="en-US" dirty="0">
                <a:solidFill>
                  <a:srgbClr val="C00000"/>
                </a:solidFill>
              </a:rPr>
              <a:t>respondent behavior </a:t>
            </a:r>
            <a:r>
              <a:rPr lang="en-US" dirty="0"/>
              <a:t>that is elicited by a biologically relevant stimulus (S) that automatically (unlearned) elicits a stereotyped response (R)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Operant or Instrumental Conditioning</a:t>
            </a:r>
            <a:r>
              <a:rPr lang="en-US" dirty="0"/>
              <a:t>= Involves the regulation of behavior (R) by its consequences (C)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33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as a Causal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by consequences = form of causation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Immediate causation</a:t>
            </a:r>
            <a:r>
              <a:rPr lang="en-US" dirty="0"/>
              <a:t>: Direct cause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Distal or Remote causation</a:t>
            </a:r>
            <a:r>
              <a:rPr lang="en-US" dirty="0"/>
              <a:t>: Remote events, such as natural selection, produce causes of behavior change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82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Selection as a Causal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9424"/>
            <a:ext cx="8610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Remember: behavior analysis = study of the behavior of organisms</a:t>
            </a:r>
          </a:p>
          <a:p>
            <a:pPr lvl="1"/>
            <a:r>
              <a:rPr lang="en-US" dirty="0"/>
              <a:t>Main organizing principle is </a:t>
            </a:r>
            <a:r>
              <a:rPr lang="en-US" b="1" dirty="0">
                <a:solidFill>
                  <a:srgbClr val="C00000"/>
                </a:solidFill>
              </a:rPr>
              <a:t>evolution of behavior </a:t>
            </a:r>
            <a:r>
              <a:rPr lang="en-US" dirty="0"/>
              <a:t>through natural selection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Typically, we interpret this as biological (genetic) change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Behavior analysis sees this differently: </a:t>
            </a:r>
            <a:r>
              <a:rPr lang="en-US" b="1" i="1" dirty="0"/>
              <a:t>Behavior also evolves through natural selection both on the </a:t>
            </a:r>
          </a:p>
          <a:p>
            <a:pPr lvl="2"/>
            <a:r>
              <a:rPr lang="en-US" dirty="0"/>
              <a:t>Immediate level</a:t>
            </a:r>
          </a:p>
          <a:p>
            <a:pPr lvl="2"/>
            <a:r>
              <a:rPr lang="en-US" dirty="0"/>
              <a:t>Remote or Distal level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17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Selection as a Causal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Skinner’s Principle of Selection by Consequences</a:t>
            </a:r>
          </a:p>
          <a:p>
            <a:pPr lvl="1"/>
            <a:r>
              <a:rPr lang="en-US" dirty="0"/>
              <a:t>Behavior is selected by our environment</a:t>
            </a:r>
          </a:p>
          <a:p>
            <a:pPr lvl="1"/>
            <a:r>
              <a:rPr lang="en-US" dirty="0"/>
              <a:t>Which behavior we engage in is selected by the consequences</a:t>
            </a:r>
          </a:p>
          <a:p>
            <a:pPr lvl="1"/>
            <a:endParaRPr lang="en-US" dirty="0"/>
          </a:p>
          <a:p>
            <a:r>
              <a:rPr lang="en-US" dirty="0"/>
              <a:t>Three levels of this selection: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Selection over generations </a:t>
            </a:r>
            <a:r>
              <a:rPr lang="en-US" dirty="0"/>
              <a:t>for </a:t>
            </a:r>
            <a:r>
              <a:rPr lang="en-US" dirty="0">
                <a:solidFill>
                  <a:srgbClr val="C00000"/>
                </a:solidFill>
              </a:rPr>
              <a:t>genes related to survival and reproduction</a:t>
            </a:r>
          </a:p>
          <a:p>
            <a:pPr lvl="1"/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Selection for </a:t>
            </a:r>
            <a:r>
              <a:rPr lang="en-US" dirty="0">
                <a:solidFill>
                  <a:srgbClr val="C00000"/>
                </a:solidFill>
              </a:rPr>
              <a:t>behavior within the lifetime </a:t>
            </a:r>
            <a:r>
              <a:rPr lang="en-US" dirty="0">
                <a:solidFill>
                  <a:schemeClr val="accent2"/>
                </a:solidFill>
              </a:rPr>
              <a:t>of an individual organism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Selection for </a:t>
            </a:r>
            <a:r>
              <a:rPr lang="en-US" dirty="0">
                <a:solidFill>
                  <a:srgbClr val="C00000"/>
                </a:solidFill>
              </a:rPr>
              <a:t>behavior patterns in groups of organisms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that endure beyond the lifetime of a single individual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7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3BB8-6A47-41FB-8482-33343892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P360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A1E62-8E10-4052-BB53-60C520D7F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the syllabus</a:t>
            </a:r>
          </a:p>
          <a:p>
            <a:endParaRPr lang="en-US" dirty="0"/>
          </a:p>
          <a:p>
            <a:r>
              <a:rPr lang="en-US" dirty="0"/>
              <a:t>Your first assignment</a:t>
            </a:r>
          </a:p>
          <a:p>
            <a:endParaRPr lang="en-US" dirty="0"/>
          </a:p>
          <a:p>
            <a:r>
              <a:rPr lang="en-US" dirty="0"/>
              <a:t>Brief lecture on learning…</a:t>
            </a:r>
          </a:p>
        </p:txBody>
      </p:sp>
    </p:spTree>
    <p:extLst>
      <p:ext uri="{BB962C8B-B14F-4D97-AF65-F5344CB8AC3E}">
        <p14:creationId xmlns:p14="http://schemas.microsoft.com/office/powerpoint/2010/main" val="2460785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0774"/>
            <a:ext cx="8229600" cy="1066800"/>
          </a:xfrm>
        </p:spPr>
        <p:txBody>
          <a:bodyPr/>
          <a:lstStyle/>
          <a:p>
            <a:r>
              <a:rPr lang="en-US" dirty="0"/>
              <a:t>Evolution of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Yes, behavior evolves!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Behavioral flexibility is critical for survival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We must adjust to our environment and the changing contingencies within that environment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Those who don’t adapt are….dead.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098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0774"/>
            <a:ext cx="8229600" cy="1066800"/>
          </a:xfrm>
        </p:spPr>
        <p:txBody>
          <a:bodyPr/>
          <a:lstStyle/>
          <a:p>
            <a:r>
              <a:rPr lang="en-US" dirty="0"/>
              <a:t>Evolution of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B.F. Skinner: This allows for behavior change that occurs on three levels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Genetic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Cultural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Individual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Thus: some behavior is genetic, some is cultural, some is learned by the individual.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Suggest biology will be important for behavior analysis!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0774"/>
            <a:ext cx="8229600" cy="1066800"/>
          </a:xfrm>
        </p:spPr>
        <p:txBody>
          <a:bodyPr/>
          <a:lstStyle/>
          <a:p>
            <a:r>
              <a:rPr lang="en-US" dirty="0"/>
              <a:t>Evolution of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51054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Operants</a:t>
            </a:r>
            <a:r>
              <a:rPr lang="en-US" dirty="0"/>
              <a:t> are selected by their consequences:</a:t>
            </a:r>
          </a:p>
          <a:p>
            <a:pPr lvl="1"/>
            <a:r>
              <a:rPr lang="en-US" dirty="0"/>
              <a:t>(Huh?)</a:t>
            </a:r>
          </a:p>
          <a:p>
            <a:pPr lvl="1"/>
            <a:r>
              <a:rPr lang="en-US" dirty="0"/>
              <a:t>Your responses are selected by the consequences to that behavior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E.g., greetings: Say “hi” to someone.</a:t>
            </a:r>
          </a:p>
          <a:p>
            <a:pPr lvl="2"/>
            <a:r>
              <a:rPr lang="en-US" dirty="0"/>
              <a:t>They smile and say hi back</a:t>
            </a:r>
          </a:p>
          <a:p>
            <a:pPr lvl="2"/>
            <a:r>
              <a:rPr lang="en-US" dirty="0"/>
              <a:t>They frown and flip you off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Your response will differ to these two consequences.</a:t>
            </a:r>
          </a:p>
          <a:p>
            <a:pPr lvl="2"/>
            <a:r>
              <a:rPr lang="en-US" dirty="0"/>
              <a:t>If you are continually punished for saying hi- you will stop</a:t>
            </a:r>
          </a:p>
          <a:p>
            <a:pPr lvl="2"/>
            <a:r>
              <a:rPr lang="en-US" dirty="0"/>
              <a:t>If you are continually reinforced for saying hi- you will keep saying hi!</a:t>
            </a:r>
          </a:p>
        </p:txBody>
      </p:sp>
    </p:spTree>
    <p:extLst>
      <p:ext uri="{BB962C8B-B14F-4D97-AF65-F5344CB8AC3E}">
        <p14:creationId xmlns:p14="http://schemas.microsoft.com/office/powerpoint/2010/main" val="3368462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Selection of Behavior on Cultural Levels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Don’t discuss this as often!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rgbClr val="C00000"/>
                </a:solidFill>
              </a:rPr>
              <a:t>Groups</a:t>
            </a:r>
            <a:r>
              <a:rPr lang="en-US" dirty="0"/>
              <a:t> of people are </a:t>
            </a:r>
            <a:r>
              <a:rPr lang="en-US" i="1" dirty="0">
                <a:solidFill>
                  <a:srgbClr val="C00000"/>
                </a:solidFill>
              </a:rPr>
              <a:t>shaped by their consequences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Culture = conditions, events, stimuli arranged by other organisms that regulate others of those organisms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Dress codes; language; social norms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Most come about by operant conditioning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Occurs in animals and humans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Think about all the cultural norms that you have learned over the years- what contingencies control those behaviors?</a:t>
            </a:r>
          </a:p>
        </p:txBody>
      </p:sp>
    </p:spTree>
    <p:extLst>
      <p:ext uri="{BB962C8B-B14F-4D97-AF65-F5344CB8AC3E}">
        <p14:creationId xmlns:p14="http://schemas.microsoft.com/office/powerpoint/2010/main" val="2347465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So….in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Theories of learning are: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Scientific theories </a:t>
            </a:r>
            <a:r>
              <a:rPr lang="en-US" dirty="0"/>
              <a:t>based on coherent units that have been grouped into meaningful groupings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These theories </a:t>
            </a:r>
            <a:r>
              <a:rPr lang="en-US" b="1" dirty="0"/>
              <a:t>rely on systematic observations </a:t>
            </a:r>
            <a:r>
              <a:rPr lang="en-US" dirty="0"/>
              <a:t>based on rational empiricism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Go for parsimony or </a:t>
            </a:r>
            <a:r>
              <a:rPr lang="en-US" b="1" dirty="0"/>
              <a:t>KISS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99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So….in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The theories attempt to describe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Where behavior emerges from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behavior changes and what variables invoke such changes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What purpose the behavior serves for the organism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Both immediate and distal/remote causation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11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So….in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This allows us to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Predict</a:t>
            </a:r>
            <a:r>
              <a:rPr lang="en-US" dirty="0"/>
              <a:t> and </a:t>
            </a:r>
            <a:r>
              <a:rPr lang="en-US" b="1" dirty="0"/>
              <a:t>manipulate</a:t>
            </a:r>
            <a:r>
              <a:rPr lang="en-US" dirty="0"/>
              <a:t> behavior of other organisms and </a:t>
            </a:r>
            <a:r>
              <a:rPr lang="en-US"/>
              <a:t>even ourselves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can use these predictive models for improving the human and animal conditions.</a:t>
            </a:r>
          </a:p>
        </p:txBody>
      </p:sp>
    </p:spTree>
    <p:extLst>
      <p:ext uri="{BB962C8B-B14F-4D97-AF65-F5344CB8AC3E}">
        <p14:creationId xmlns:p14="http://schemas.microsoft.com/office/powerpoint/2010/main" val="341445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Definition of learning:</a:t>
            </a:r>
          </a:p>
          <a:p>
            <a:pPr lvl="1"/>
            <a:r>
              <a:rPr lang="en-US" b="1" dirty="0"/>
              <a:t>Dictionary definition: </a:t>
            </a:r>
            <a:r>
              <a:rPr lang="en-US" i="1" dirty="0"/>
              <a:t>To gain knowledge, comprehension, or mastery through experience or study.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Psychology definition</a:t>
            </a:r>
            <a:r>
              <a:rPr lang="en-US" b="1" dirty="0"/>
              <a:t>:</a:t>
            </a:r>
            <a:r>
              <a:rPr lang="en-US" dirty="0"/>
              <a:t>  A relatively permanent change in behavioral potentiality that is not due to maturation or typical physical growth, but is due to (reinforced) practice or experience.</a:t>
            </a:r>
          </a:p>
          <a:p>
            <a:pPr lvl="1"/>
            <a:endParaRPr lang="en-US" dirty="0"/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Which is better description? Why?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Behavioral potentiality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must be </a:t>
            </a:r>
            <a:r>
              <a:rPr lang="en-US" b="1" dirty="0"/>
              <a:t>measurable behavior change</a:t>
            </a:r>
          </a:p>
          <a:p>
            <a:pPr lvl="1"/>
            <a:r>
              <a:rPr lang="en-US" dirty="0"/>
              <a:t>Direct or indirect measurement?</a:t>
            </a:r>
          </a:p>
          <a:p>
            <a:pPr lvl="1"/>
            <a:endParaRPr lang="en-US" dirty="0"/>
          </a:p>
          <a:p>
            <a:r>
              <a:rPr lang="en-US" dirty="0"/>
              <a:t>But when must behavior occur? </a:t>
            </a:r>
          </a:p>
          <a:p>
            <a:pPr lvl="1"/>
            <a:r>
              <a:rPr lang="en-US" dirty="0"/>
              <a:t>Immediately after learning? Within 1 year?</a:t>
            </a:r>
          </a:p>
          <a:p>
            <a:pPr lvl="1"/>
            <a:endParaRPr lang="en-US" dirty="0"/>
          </a:p>
          <a:p>
            <a:r>
              <a:rPr lang="en-US" dirty="0"/>
              <a:t>Issue of </a:t>
            </a:r>
            <a:r>
              <a:rPr lang="en-US" b="1" dirty="0">
                <a:solidFill>
                  <a:srgbClr val="C00000"/>
                </a:solidFill>
              </a:rPr>
              <a:t>learning vs. performance- </a:t>
            </a:r>
            <a:r>
              <a:rPr lang="en-US" i="1" dirty="0"/>
              <a:t>is this an important distinction?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3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/>
              <a:t>What is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Must learning result in </a:t>
            </a:r>
            <a:r>
              <a:rPr lang="en-US" b="1" dirty="0">
                <a:solidFill>
                  <a:srgbClr val="FF0000"/>
                </a:solidFill>
              </a:rPr>
              <a:t>relatively permanent behavioral change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Define permanent and define behavior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Instinct</a:t>
            </a:r>
            <a:r>
              <a:rPr lang="en-US" dirty="0"/>
              <a:t>- instinctual behaviors may emerge at different time periods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Importance of critical periods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Walking- learned or instinct?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Memory issues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much cognition is necessary? Can bacteria learn?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Definition of behavior: If a dead man can’t do it…….it isn’t behavior!</a:t>
            </a:r>
          </a:p>
        </p:txBody>
      </p:sp>
    </p:spTree>
    <p:extLst>
      <p:ext uri="{BB962C8B-B14F-4D97-AF65-F5344CB8AC3E}">
        <p14:creationId xmlns:p14="http://schemas.microsoft.com/office/powerpoint/2010/main" val="259348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Definitions of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Learning: experience, practice or performance?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Reflexes: Are they important for learning?</a:t>
            </a:r>
          </a:p>
          <a:p>
            <a:pPr marL="704088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Instincts: imprinting and critical periods</a:t>
            </a:r>
          </a:p>
          <a:p>
            <a:pPr marL="704088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Practice vs. Experience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Which results in better learning?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Which is more efficient?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How do we design better learning environments?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endParaRPr lang="en-US" b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Definitions of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Modified definition of learning: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/>
              <a:t>learning is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a relatively permanent change in behavior or behavioral potentiality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rgbClr val="C00000"/>
              </a:solidFill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that results from experience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</a:rPr>
              <a:t>cannot be attributed to temporary body states (e.g., fatigue, altered states of consciousness)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Definitions of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/>
              <a:t>Types of learning:</a:t>
            </a:r>
          </a:p>
          <a:p>
            <a:pPr lvl="1"/>
            <a:r>
              <a:rPr lang="en-US" dirty="0"/>
              <a:t>Habituation</a:t>
            </a:r>
          </a:p>
          <a:p>
            <a:pPr lvl="1"/>
            <a:r>
              <a:rPr lang="en-US" dirty="0"/>
              <a:t>Sensitization</a:t>
            </a:r>
          </a:p>
          <a:p>
            <a:pPr lvl="1"/>
            <a:r>
              <a:rPr lang="en-US" dirty="0"/>
              <a:t>Classical conditioning</a:t>
            </a:r>
          </a:p>
          <a:p>
            <a:pPr lvl="1"/>
            <a:r>
              <a:rPr lang="en-US" dirty="0"/>
              <a:t>Instrumental or operant</a:t>
            </a:r>
          </a:p>
          <a:p>
            <a:pPr lvl="1"/>
            <a:r>
              <a:rPr lang="en-US" dirty="0"/>
              <a:t>Cognition</a:t>
            </a:r>
          </a:p>
          <a:p>
            <a:pPr lvl="1"/>
            <a:r>
              <a:rPr lang="en-US" dirty="0"/>
              <a:t>All are part of a continuum: No actual neat and tidy divisions</a:t>
            </a:r>
          </a:p>
          <a:p>
            <a:pPr lvl="1"/>
            <a:endParaRPr lang="en-US" dirty="0"/>
          </a:p>
          <a:p>
            <a:r>
              <a:rPr lang="en-US" dirty="0"/>
              <a:t>Learning = survival or our strongest instinct</a:t>
            </a:r>
          </a:p>
        </p:txBody>
      </p:sp>
    </p:spTree>
    <p:extLst>
      <p:ext uri="{BB962C8B-B14F-4D97-AF65-F5344CB8AC3E}">
        <p14:creationId xmlns:p14="http://schemas.microsoft.com/office/powerpoint/2010/main" val="352355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XY5HK7YVDQWF-1196-840</_dlc_DocId>
    <_dlc_DocIdUrl xmlns="95c273cc-9201-4c1e-8c9f-fe8c80cbe9de">
      <Url>https://about.illinoisstate.edu/vfdouga/_layouts/DocIdRedir.aspx?ID=XY5HK7YVDQWF-1196-840</Url>
      <Description>XY5HK7YVDQWF-1196-840</Description>
    </_dlc_DocIdUrl>
  </documentManagement>
</p:properties>
</file>

<file path=customXml/itemProps1.xml><?xml version="1.0" encoding="utf-8"?>
<ds:datastoreItem xmlns:ds="http://schemas.openxmlformats.org/officeDocument/2006/customXml" ds:itemID="{CCE1D220-0C8A-47D7-9275-61E6012726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17DD9C-4EBF-4BFD-B43B-BC27329D0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42466D-D872-4D4E-8081-E1932D5B5FD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993CD6F-E439-4E77-A247-403EDD01691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5c273cc-9201-4c1e-8c9f-fe8c80cbe9de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1727</Words>
  <Application>Microsoft Office PowerPoint</Application>
  <PresentationFormat>On-screen Show (4:3)</PresentationFormat>
  <Paragraphs>324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Calibri</vt:lpstr>
      <vt:lpstr>Georgia</vt:lpstr>
      <vt:lpstr>Trebuchet MS</vt:lpstr>
      <vt:lpstr>Wingdings 2</vt:lpstr>
      <vt:lpstr>Urban</vt:lpstr>
      <vt:lpstr>PowerPoint Presentation</vt:lpstr>
      <vt:lpstr>Defining and studying Learning?</vt:lpstr>
      <vt:lpstr>Welcome to P360</vt:lpstr>
      <vt:lpstr>What is learning?</vt:lpstr>
      <vt:lpstr>What is learning?</vt:lpstr>
      <vt:lpstr>What is learning?</vt:lpstr>
      <vt:lpstr>Definitions of learning?</vt:lpstr>
      <vt:lpstr>Definitions of learning?</vt:lpstr>
      <vt:lpstr>Definitions of learning?</vt:lpstr>
      <vt:lpstr>Approaches to study of learning</vt:lpstr>
      <vt:lpstr>Aspects of theory: </vt:lpstr>
      <vt:lpstr>Goal of Science</vt:lpstr>
      <vt:lpstr>Goal of Science</vt:lpstr>
      <vt:lpstr>Aspects of theory: </vt:lpstr>
      <vt:lpstr>The Principle of Parsimony</vt:lpstr>
      <vt:lpstr>Approaches to study of learning</vt:lpstr>
      <vt:lpstr>But does science ever change?</vt:lpstr>
      <vt:lpstr>But does science ever change?</vt:lpstr>
      <vt:lpstr>Does science change?</vt:lpstr>
      <vt:lpstr>Does science change?</vt:lpstr>
      <vt:lpstr>How do we evaluate theories?</vt:lpstr>
      <vt:lpstr>How do we evaluate theories?</vt:lpstr>
      <vt:lpstr>Learning theory depends upon:</vt:lpstr>
      <vt:lpstr>Behaviorism, Science and Behavior</vt:lpstr>
      <vt:lpstr>Behaviorism, Science and Behavior</vt:lpstr>
      <vt:lpstr>Two (basic) Kinds of Conditioning</vt:lpstr>
      <vt:lpstr>Selection as a Causal Process</vt:lpstr>
      <vt:lpstr>Selection as a Causal Process</vt:lpstr>
      <vt:lpstr>Selection as a Causal Process</vt:lpstr>
      <vt:lpstr>Evolution of Behavior?</vt:lpstr>
      <vt:lpstr>Evolution of Behavior?</vt:lpstr>
      <vt:lpstr>Evolution of Behavior?</vt:lpstr>
      <vt:lpstr>Selection of Behavior on Cultural Levels </vt:lpstr>
      <vt:lpstr>So….in summary</vt:lpstr>
      <vt:lpstr>So….in summary</vt:lpstr>
      <vt:lpstr>So….in summary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course and  What is learning?</dc:title>
  <dc:creator>Valeri Farmer-Dougan</dc:creator>
  <cp:lastModifiedBy>Valeri Farmer-Dougan</cp:lastModifiedBy>
  <cp:revision>37</cp:revision>
  <dcterms:created xsi:type="dcterms:W3CDTF">2009-07-14T19:17:45Z</dcterms:created>
  <dcterms:modified xsi:type="dcterms:W3CDTF">2019-08-09T15:38:46Z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e62b7310-ddbd-4584-800c-45266b715667</vt:lpwstr>
  </property>
</Properties>
</file>