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97" r:id="rId14"/>
    <p:sldId id="277" r:id="rId15"/>
    <p:sldId id="278" r:id="rId16"/>
    <p:sldId id="270" r:id="rId17"/>
    <p:sldId id="279" r:id="rId18"/>
    <p:sldId id="282" r:id="rId19"/>
    <p:sldId id="283" r:id="rId20"/>
    <p:sldId id="281" r:id="rId21"/>
    <p:sldId id="284" r:id="rId22"/>
    <p:sldId id="271" r:id="rId23"/>
    <p:sldId id="285" r:id="rId24"/>
    <p:sldId id="286" r:id="rId25"/>
    <p:sldId id="287" r:id="rId26"/>
    <p:sldId id="288" r:id="rId27"/>
    <p:sldId id="296" r:id="rId28"/>
    <p:sldId id="289" r:id="rId29"/>
    <p:sldId id="290" r:id="rId30"/>
    <p:sldId id="292" r:id="rId31"/>
    <p:sldId id="293" r:id="rId32"/>
    <p:sldId id="294" r:id="rId33"/>
    <p:sldId id="31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7D10E-8DB1-4A56-AF19-350BF710096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B2F3A-EC81-483C-AEF9-9900B482F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6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9608D-3006-4A11-A72E-642025D8187B}" type="slidenum">
              <a:rPr lang="en-US"/>
              <a:pPr/>
              <a:t>25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137A4-893D-4814-A965-E917642C7245}" type="slidenum">
              <a:rPr lang="en-US"/>
              <a:pPr/>
              <a:t>26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137A4-893D-4814-A965-E917642C7245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879BE-8806-495A-B344-075D0D097ABB}" type="slidenum">
              <a:rPr lang="en-US"/>
              <a:pPr/>
              <a:t>28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3E047-5A85-4C89-8757-5F66E9C19E3D}" type="slidenum">
              <a:rPr lang="en-US"/>
              <a:pPr/>
              <a:t>29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866F-62EC-4646-9DFC-BC806A973044}" type="slidenum">
              <a:rPr lang="en-US"/>
              <a:pPr/>
              <a:t>30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D436C-9983-4F77-B2FE-558A47EBDB91}" type="slidenum">
              <a:rPr lang="en-US"/>
              <a:pPr/>
              <a:t>31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02E93-804D-4513-9214-2870C4D82EEE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2F3A-EC81-483C-AEF9-9900B482F7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CFD8D1-B99E-4F9C-BFCC-36DC17F13C4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A575BD-A4BE-4025-859E-A150A3613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</a:t>
            </a:r>
            <a:r>
              <a:rPr lang="en-US" smtClean="0"/>
              <a:t>and studying Learning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Does science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Popper’s views: Science often starts with theory, not data collection!</a:t>
            </a:r>
          </a:p>
          <a:p>
            <a:pPr lvl="1"/>
            <a:r>
              <a:rPr lang="en-US" sz="2600" dirty="0" smtClean="0"/>
              <a:t>Scientific theory = proposed solution to a </a:t>
            </a:r>
            <a:r>
              <a:rPr lang="en-US" sz="2600" dirty="0" smtClean="0"/>
              <a:t>problem</a:t>
            </a:r>
          </a:p>
          <a:p>
            <a:pPr lvl="1"/>
            <a:endParaRPr lang="en-US" sz="2600" dirty="0" smtClean="0"/>
          </a:p>
          <a:p>
            <a:r>
              <a:rPr lang="en-US" sz="2800" b="1" i="1" dirty="0" smtClean="0"/>
              <a:t>Principle of refutability </a:t>
            </a:r>
            <a:r>
              <a:rPr lang="en-US" sz="2800" dirty="0" smtClean="0"/>
              <a:t>or </a:t>
            </a:r>
            <a:r>
              <a:rPr lang="en-US" sz="2800" b="1" i="1" dirty="0" smtClean="0"/>
              <a:t>Principle of falsification</a:t>
            </a:r>
            <a:endParaRPr lang="en-US" dirty="0" smtClean="0"/>
          </a:p>
          <a:p>
            <a:pPr lvl="1"/>
            <a:r>
              <a:rPr lang="en-US" sz="2600" dirty="0" smtClean="0"/>
              <a:t>must show that the proposed solution is not correct</a:t>
            </a:r>
          </a:p>
          <a:p>
            <a:pPr lvl="1"/>
            <a:r>
              <a:rPr lang="en-US" sz="2600" dirty="0" smtClean="0"/>
              <a:t>Einstein’s theory- wonderful theory, but we now know it has wrong solutions</a:t>
            </a:r>
          </a:p>
          <a:p>
            <a:endParaRPr lang="en-US" sz="1300" dirty="0" smtClean="0"/>
          </a:p>
          <a:p>
            <a:r>
              <a:rPr lang="en-US" dirty="0" smtClean="0"/>
              <a:t>Which is better approach: Kuhn or Popper?</a:t>
            </a:r>
          </a:p>
          <a:p>
            <a:pPr lvl="1"/>
            <a:r>
              <a:rPr lang="en-US" sz="2600" dirty="0" smtClean="0"/>
              <a:t>Kuhn stresses </a:t>
            </a:r>
            <a:r>
              <a:rPr lang="en-US" sz="2600" b="1" i="1" dirty="0" smtClean="0"/>
              <a:t>sociological/psychological factors</a:t>
            </a:r>
            <a:r>
              <a:rPr lang="en-US" sz="2600" dirty="0" smtClean="0"/>
              <a:t> playing strong role in emergence of science and theories</a:t>
            </a:r>
          </a:p>
          <a:p>
            <a:pPr lvl="1"/>
            <a:r>
              <a:rPr lang="en-US" sz="2600" dirty="0" smtClean="0"/>
              <a:t>Popper stresses </a:t>
            </a:r>
            <a:r>
              <a:rPr lang="en-US" sz="2600" b="1" i="1" dirty="0" smtClean="0"/>
              <a:t>logical refutation of problems </a:t>
            </a:r>
            <a:r>
              <a:rPr lang="en-US" sz="2600" dirty="0" smtClean="0"/>
              <a:t>as playing stronger role</a:t>
            </a:r>
          </a:p>
          <a:p>
            <a:pPr lvl="1"/>
            <a:r>
              <a:rPr lang="en-US" sz="2600" dirty="0" smtClean="0"/>
              <a:t>Is it really one or the other?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4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How do we evaluate theories?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Testability (Falsifiability)</a:t>
            </a:r>
          </a:p>
          <a:p>
            <a:pPr lvl="1"/>
            <a:r>
              <a:rPr lang="en-US" dirty="0" smtClean="0"/>
              <a:t>theory should make unambiguous predictions that can be tested   against the facts.</a:t>
            </a:r>
          </a:p>
          <a:p>
            <a:pPr lvl="1"/>
            <a:r>
              <a:rPr lang="en-US" dirty="0" smtClean="0"/>
              <a:t>Falsifiability: a good theory is one that, in principle, can be proven wrong</a:t>
            </a:r>
          </a:p>
          <a:p>
            <a:pPr lvl="1"/>
            <a:r>
              <a:rPr lang="en-US" dirty="0" smtClean="0"/>
              <a:t>is a poor theory if is </a:t>
            </a:r>
            <a:r>
              <a:rPr lang="en-US" dirty="0" err="1" smtClean="0"/>
              <a:t>untestable</a:t>
            </a:r>
            <a:r>
              <a:rPr lang="en-US" dirty="0" smtClean="0"/>
              <a:t>, or </a:t>
            </a:r>
            <a:r>
              <a:rPr lang="en-US" dirty="0" err="1" smtClean="0"/>
              <a:t>unfalsifiable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Simplicity or Parsimony:  </a:t>
            </a:r>
          </a:p>
          <a:p>
            <a:pPr lvl="1"/>
            <a:r>
              <a:rPr lang="en-US" dirty="0" smtClean="0"/>
              <a:t>given two theories that are equal in testability, one that uses fewer hypothetical constructs and assumptions is the preferred theory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Generality:  </a:t>
            </a:r>
          </a:p>
          <a:p>
            <a:pPr lvl="1"/>
            <a:r>
              <a:rPr lang="en-US" dirty="0" smtClean="0"/>
              <a:t>theories that deal w/more phenomena with a greater range   of </a:t>
            </a:r>
            <a:r>
              <a:rPr lang="en-US" dirty="0" smtClean="0"/>
              <a:t>observations </a:t>
            </a:r>
            <a:r>
              <a:rPr lang="en-US" dirty="0" smtClean="0"/>
              <a:t>are usually judged to better than those w/less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Fruitfulness:  </a:t>
            </a:r>
          </a:p>
          <a:p>
            <a:pPr lvl="1"/>
            <a:r>
              <a:rPr lang="en-US" dirty="0" smtClean="0"/>
              <a:t>theories that stimulate further research and further thinking about a particular topic are usually judged to be better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Agreement w/data:  </a:t>
            </a:r>
          </a:p>
          <a:p>
            <a:pPr lvl="1"/>
            <a:r>
              <a:rPr lang="en-US" dirty="0" smtClean="0"/>
              <a:t>theories that are supported by data (obviously) are  better theories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7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 smtClean="0"/>
              <a:t>theory depends upon: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Epistemology:</a:t>
            </a:r>
          </a:p>
          <a:p>
            <a:pPr lvl="1"/>
            <a:r>
              <a:rPr lang="en-US" dirty="0" smtClean="0"/>
              <a:t>Branch of philosophy that deals with nature of knowledge</a:t>
            </a:r>
          </a:p>
          <a:p>
            <a:pPr lvl="1"/>
            <a:r>
              <a:rPr lang="en-US" dirty="0" smtClean="0"/>
              <a:t>The study of knowledge</a:t>
            </a:r>
          </a:p>
          <a:p>
            <a:endParaRPr lang="en-US" dirty="0" smtClean="0"/>
          </a:p>
          <a:p>
            <a:r>
              <a:rPr lang="en-US" dirty="0" smtClean="0"/>
              <a:t>Asking and examining answers to several critical questions:</a:t>
            </a:r>
          </a:p>
          <a:p>
            <a:pPr lvl="1"/>
            <a:r>
              <a:rPr lang="en-US" dirty="0" smtClean="0"/>
              <a:t>What is </a:t>
            </a:r>
            <a:r>
              <a:rPr lang="en-US" dirty="0" smtClean="0"/>
              <a:t>learning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What can we </a:t>
            </a:r>
            <a:r>
              <a:rPr lang="en-US" dirty="0" smtClean="0"/>
              <a:t>learn?</a:t>
            </a:r>
            <a:endParaRPr lang="en-US" dirty="0" smtClean="0"/>
          </a:p>
          <a:p>
            <a:pPr lvl="1"/>
            <a:r>
              <a:rPr lang="en-US" dirty="0" smtClean="0"/>
              <a:t>What are limits of </a:t>
            </a:r>
            <a:r>
              <a:rPr lang="en-US" dirty="0" smtClean="0"/>
              <a:t>learning?</a:t>
            </a:r>
            <a:endParaRPr lang="en-US" dirty="0" smtClean="0"/>
          </a:p>
          <a:p>
            <a:pPr lvl="1"/>
            <a:r>
              <a:rPr lang="en-US" dirty="0" smtClean="0"/>
              <a:t>What does it mean to </a:t>
            </a:r>
            <a:r>
              <a:rPr lang="en-US" dirty="0" smtClean="0"/>
              <a:t>learn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What are origins of </a:t>
            </a:r>
            <a:r>
              <a:rPr lang="en-US" dirty="0" smtClean="0"/>
              <a:t>learned behavior?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65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br>
              <a:rPr lang="en-US" dirty="0" smtClean="0"/>
            </a:br>
            <a:r>
              <a:rPr lang="en-US" dirty="0" smtClean="0"/>
              <a:t>Learning Theory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Early history of learning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8100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Plato:</a:t>
            </a:r>
          </a:p>
          <a:p>
            <a:pPr lvl="1"/>
            <a:r>
              <a:rPr lang="en-US" dirty="0" err="1" smtClean="0"/>
              <a:t>Nativism</a:t>
            </a:r>
            <a:r>
              <a:rPr lang="en-US" dirty="0" smtClean="0"/>
              <a:t>: Knowledge is inherited and a natural component of the human mind</a:t>
            </a:r>
          </a:p>
          <a:p>
            <a:pPr lvl="2"/>
            <a:r>
              <a:rPr lang="en-US" dirty="0" smtClean="0"/>
              <a:t>Every object in physical world has corresponding abstract idea or form that causes it</a:t>
            </a:r>
          </a:p>
          <a:p>
            <a:pPr lvl="2"/>
            <a:r>
              <a:rPr lang="en-US" dirty="0" smtClean="0"/>
              <a:t>We experience a “tree” but not “</a:t>
            </a:r>
            <a:r>
              <a:rPr lang="en-US" dirty="0" err="1" smtClean="0"/>
              <a:t>treeness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Rationalism: One gains knowledge by reflecting on the contents of one’s mind:</a:t>
            </a:r>
          </a:p>
          <a:p>
            <a:pPr lvl="2"/>
            <a:r>
              <a:rPr lang="en-US" dirty="0" smtClean="0"/>
              <a:t>The mind’s eye</a:t>
            </a:r>
          </a:p>
          <a:p>
            <a:pPr lvl="2"/>
            <a:r>
              <a:rPr lang="en-US" dirty="0" smtClean="0"/>
              <a:t>Turn inward to ponder what is innately available</a:t>
            </a:r>
          </a:p>
          <a:p>
            <a:pPr lvl="2"/>
            <a:r>
              <a:rPr lang="en-US" dirty="0" smtClean="0"/>
              <a:t>Believes in a soul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Reminiscence: recollection of our experience that our soul had in heaven which is beyond heaven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Plato’s Cave </a:t>
            </a:r>
            <a:r>
              <a:rPr lang="en-US" dirty="0" smtClean="0"/>
              <a:t>analogy</a:t>
            </a:r>
          </a:p>
          <a:p>
            <a:pPr lvl="1"/>
            <a:r>
              <a:rPr lang="en-US" dirty="0" smtClean="0"/>
              <a:t>Getting out of the cave is important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our duty to go back into the cave- and problems that creates for us- is equally important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282089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Learning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41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Aristotle: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Empiricism</a:t>
            </a:r>
            <a:r>
              <a:rPr lang="en-US" dirty="0" smtClean="0"/>
              <a:t>: Knowledge derived from sensory experiences; was NOT inherited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Rationalism: </a:t>
            </a:r>
            <a:r>
              <a:rPr lang="en-US" dirty="0" smtClean="0"/>
              <a:t>mind is actively involved in attainment of knowledge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Nativism: </a:t>
            </a:r>
            <a:r>
              <a:rPr lang="en-US" dirty="0" smtClean="0"/>
              <a:t>Mind must actively ponder the information provided by the senses to discover the knowledge contained within the 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Described in detail the human senses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Laws of association</a:t>
            </a:r>
            <a:r>
              <a:rPr lang="en-US" dirty="0" smtClean="0"/>
              <a:t>: experience or recall of one object will elicit recall of things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 to that object (similarity)</a:t>
            </a:r>
          </a:p>
          <a:p>
            <a:pPr lvl="1"/>
            <a:r>
              <a:rPr lang="en-US" dirty="0" smtClean="0"/>
              <a:t>Opposite that object (contrast)</a:t>
            </a:r>
          </a:p>
          <a:p>
            <a:pPr lvl="1"/>
            <a:r>
              <a:rPr lang="en-US" dirty="0" smtClean="0"/>
              <a:t>That were once originally experienced with that object (contiguity)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Learning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DesCartes</a:t>
            </a:r>
            <a:endParaRPr lang="en-US" dirty="0" smtClean="0"/>
          </a:p>
          <a:p>
            <a:pPr lvl="1"/>
            <a:r>
              <a:rPr lang="en-US" dirty="0" smtClean="0"/>
              <a:t>Knowledge is innate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Mind versus body problem</a:t>
            </a:r>
          </a:p>
          <a:p>
            <a:pPr lvl="2"/>
            <a:r>
              <a:rPr lang="en-US" dirty="0" smtClean="0"/>
              <a:t>Separate laws govern each</a:t>
            </a:r>
          </a:p>
          <a:p>
            <a:pPr lvl="2"/>
            <a:r>
              <a:rPr lang="en-US" dirty="0" smtClean="0"/>
              <a:t>Only humans have souls (mind)</a:t>
            </a:r>
          </a:p>
          <a:p>
            <a:pPr lvl="2"/>
            <a:r>
              <a:rPr lang="en-US" dirty="0" smtClean="0"/>
              <a:t>Body has “animal spirits”</a:t>
            </a:r>
          </a:p>
          <a:p>
            <a:pPr lvl="2"/>
            <a:r>
              <a:rPr lang="en-US" dirty="0" smtClean="0"/>
              <a:t>Two do influence one another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Reflex arc:</a:t>
            </a:r>
          </a:p>
          <a:p>
            <a:pPr lvl="2"/>
            <a:r>
              <a:rPr lang="en-US" dirty="0" smtClean="0"/>
              <a:t>Why important? Showed mechanisms of body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600200"/>
            <a:ext cx="3613150" cy="382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Learning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British Empiricist include:</a:t>
            </a:r>
          </a:p>
          <a:p>
            <a:pPr lvl="1"/>
            <a:r>
              <a:rPr lang="en-US" dirty="0" smtClean="0"/>
              <a:t>Thomas Hobbes (1651)</a:t>
            </a:r>
          </a:p>
          <a:p>
            <a:pPr lvl="1"/>
            <a:r>
              <a:rPr lang="en-US" dirty="0" smtClean="0"/>
              <a:t>John Locke (1690)</a:t>
            </a:r>
          </a:p>
          <a:p>
            <a:pPr lvl="1"/>
            <a:r>
              <a:rPr lang="en-US" dirty="0" smtClean="0"/>
              <a:t>James Mill (1829)</a:t>
            </a:r>
          </a:p>
          <a:p>
            <a:pPr lvl="1"/>
            <a:r>
              <a:rPr lang="en-US" dirty="0" smtClean="0"/>
              <a:t>John Stuart Mill (1843)</a:t>
            </a:r>
          </a:p>
          <a:p>
            <a:endParaRPr lang="en-US" dirty="0" smtClean="0"/>
          </a:p>
          <a:p>
            <a:r>
              <a:rPr lang="en-US" dirty="0" smtClean="0"/>
              <a:t>Source of all knowledge was sensory experience</a:t>
            </a:r>
          </a:p>
          <a:p>
            <a:pPr lvl="1"/>
            <a:r>
              <a:rPr lang="en-US" dirty="0" smtClean="0"/>
              <a:t> people born knowing nothing</a:t>
            </a:r>
          </a:p>
          <a:p>
            <a:pPr lvl="1"/>
            <a:r>
              <a:rPr lang="en-US" dirty="0" smtClean="0"/>
              <a:t>gradually gather knowledge via experience</a:t>
            </a:r>
          </a:p>
          <a:p>
            <a:pPr lvl="1"/>
            <a:r>
              <a:rPr lang="en-US" smtClean="0"/>
              <a:t>Tabula rasa </a:t>
            </a:r>
            <a:r>
              <a:rPr lang="en-US" dirty="0" smtClean="0"/>
              <a:t>or blank slate idea (Locke)</a:t>
            </a:r>
          </a:p>
          <a:p>
            <a:pPr lvl="1"/>
            <a:r>
              <a:rPr lang="en-US" dirty="0" smtClean="0"/>
              <a:t>opposite of Kant's </a:t>
            </a:r>
            <a:r>
              <a:rPr lang="en-US" dirty="0" err="1" smtClean="0"/>
              <a:t>Nativism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extreme position = Empiricist position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hypotheses for </a:t>
            </a:r>
            <a:r>
              <a:rPr lang="en-US" dirty="0" err="1" smtClean="0"/>
              <a:t>Associationism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Outlined how </a:t>
            </a:r>
            <a:r>
              <a:rPr lang="en-US" sz="2600" dirty="0" smtClean="0"/>
              <a:t>old concepts become associated in  memory/how new concepts are formed </a:t>
            </a:r>
            <a:endParaRPr lang="en-US" sz="2600" dirty="0" smtClean="0"/>
          </a:p>
          <a:p>
            <a:pPr lvl="1"/>
            <a:r>
              <a:rPr lang="en-US" sz="2400" dirty="0" smtClean="0"/>
              <a:t>direct </a:t>
            </a:r>
            <a:r>
              <a:rPr lang="en-US" sz="2400" dirty="0" smtClean="0"/>
              <a:t>correspondence between experience and memory</a:t>
            </a:r>
          </a:p>
          <a:p>
            <a:pPr lvl="1"/>
            <a:r>
              <a:rPr lang="en-US" sz="2600" dirty="0" smtClean="0"/>
              <a:t>experience = sensations</a:t>
            </a:r>
          </a:p>
          <a:p>
            <a:pPr lvl="1"/>
            <a:r>
              <a:rPr lang="en-US" sz="2600" dirty="0" smtClean="0"/>
              <a:t>memory = ideas</a:t>
            </a:r>
          </a:p>
          <a:p>
            <a:pPr lvl="1"/>
            <a:r>
              <a:rPr lang="en-US" sz="2600" dirty="0" smtClean="0"/>
              <a:t>one-to-one correspondence between simple sensations and simple  ideas</a:t>
            </a:r>
          </a:p>
          <a:p>
            <a:pPr lvl="1"/>
            <a:r>
              <a:rPr lang="en-US" sz="2600" dirty="0" smtClean="0"/>
              <a:t>idea = form of a sensation</a:t>
            </a:r>
          </a:p>
          <a:p>
            <a:endParaRPr lang="en-US" sz="2600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Complex ideas</a:t>
            </a:r>
            <a:r>
              <a:rPr lang="en-US" sz="2600" dirty="0" smtClean="0"/>
              <a:t>: James Mill</a:t>
            </a:r>
          </a:p>
          <a:p>
            <a:pPr lvl="1"/>
            <a:r>
              <a:rPr lang="en-US" sz="2600" dirty="0" smtClean="0"/>
              <a:t>two or more simple sensations repeatedly presented together,   product of union may be complex idea</a:t>
            </a:r>
          </a:p>
          <a:p>
            <a:pPr lvl="1"/>
            <a:r>
              <a:rPr lang="en-US" sz="2600" dirty="0" smtClean="0"/>
              <a:t>once complex idea formed, can also be evoked by </a:t>
            </a:r>
            <a:r>
              <a:rPr lang="en-US" sz="2600" dirty="0" smtClean="0"/>
              <a:t>process </a:t>
            </a:r>
            <a:r>
              <a:rPr lang="en-US" sz="2600" dirty="0" smtClean="0"/>
              <a:t>of association from simple sensations or ideas</a:t>
            </a:r>
          </a:p>
          <a:p>
            <a:endParaRPr lang="en-US" sz="2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hypotheses for </a:t>
            </a:r>
            <a:r>
              <a:rPr lang="en-US" dirty="0" err="1" smtClean="0"/>
              <a:t>Associationism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Thomas Brown (1982): Secondary Principles of association</a:t>
            </a:r>
            <a:r>
              <a:rPr lang="en-US" sz="2600" dirty="0" smtClean="0"/>
              <a:t>: </a:t>
            </a:r>
            <a:r>
              <a:rPr lang="en-US" sz="2400" dirty="0" smtClean="0"/>
              <a:t>attempt </a:t>
            </a:r>
            <a:r>
              <a:rPr lang="en-US" sz="2400" dirty="0" smtClean="0"/>
              <a:t>to make Mills theory more complete</a:t>
            </a:r>
          </a:p>
          <a:p>
            <a:pPr lvl="1"/>
            <a:r>
              <a:rPr lang="en-US" sz="2600" dirty="0" smtClean="0"/>
              <a:t>length of time 2 sentences coexist determines strength of  association</a:t>
            </a:r>
          </a:p>
          <a:p>
            <a:pPr lvl="1"/>
            <a:r>
              <a:rPr lang="en-US" sz="2600" dirty="0" smtClean="0"/>
              <a:t>liveliness or vividness of sensations also affects strength</a:t>
            </a:r>
          </a:p>
          <a:p>
            <a:pPr lvl="1"/>
            <a:r>
              <a:rPr lang="en-US" sz="2600" dirty="0" smtClean="0"/>
              <a:t>frequency of pairings</a:t>
            </a:r>
          </a:p>
          <a:p>
            <a:pPr lvl="1"/>
            <a:r>
              <a:rPr lang="en-US" sz="2600" dirty="0" err="1" smtClean="0"/>
              <a:t>recency</a:t>
            </a:r>
            <a:r>
              <a:rPr lang="en-US" sz="2600" dirty="0" smtClean="0"/>
              <a:t> of pairings</a:t>
            </a:r>
          </a:p>
          <a:p>
            <a:pPr lvl="1"/>
            <a:r>
              <a:rPr lang="en-US" sz="2600" dirty="0" smtClean="0"/>
              <a:t>freedom from other strong associations</a:t>
            </a:r>
          </a:p>
          <a:p>
            <a:pPr lvl="1"/>
            <a:r>
              <a:rPr lang="en-US" sz="2600" dirty="0" smtClean="0"/>
              <a:t>constitutional differences</a:t>
            </a:r>
          </a:p>
          <a:p>
            <a:pPr lvl="1"/>
            <a:r>
              <a:rPr lang="en-US" sz="2600" dirty="0" smtClean="0"/>
              <a:t>current emotional states</a:t>
            </a:r>
          </a:p>
          <a:p>
            <a:pPr lvl="1"/>
            <a:r>
              <a:rPr lang="en-US" sz="2600" dirty="0" smtClean="0"/>
              <a:t>momentary state of body</a:t>
            </a:r>
          </a:p>
          <a:p>
            <a:pPr lvl="1"/>
            <a:r>
              <a:rPr lang="en-US" sz="2600" dirty="0" smtClean="0"/>
              <a:t>individual prior habits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What is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Definition of learning:</a:t>
            </a:r>
          </a:p>
          <a:p>
            <a:pPr lvl="1"/>
            <a:r>
              <a:rPr lang="en-US" dirty="0" smtClean="0"/>
              <a:t>Dictionary definition: To gain knowledge, comprehension, or mastery through experience or study.</a:t>
            </a:r>
          </a:p>
          <a:p>
            <a:pPr lvl="1"/>
            <a:r>
              <a:rPr lang="en-US" dirty="0" smtClean="0"/>
              <a:t>Psychology definition:  A relatively permanent change in behavioral potentiality that is not due to maturation or typical physical growth, but is due to (reinforced) practice or experience.</a:t>
            </a:r>
          </a:p>
          <a:p>
            <a:pPr lvl="1"/>
            <a:r>
              <a:rPr lang="en-US" dirty="0" smtClean="0"/>
              <a:t>Which is better description? Why?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Behavioral potentiality:</a:t>
            </a:r>
          </a:p>
          <a:p>
            <a:pPr lvl="1"/>
            <a:r>
              <a:rPr lang="en-US" dirty="0" smtClean="0"/>
              <a:t>Obviously, must be measurable behavior change</a:t>
            </a:r>
          </a:p>
          <a:p>
            <a:pPr lvl="1"/>
            <a:r>
              <a:rPr lang="en-US" dirty="0" smtClean="0"/>
              <a:t>But when must behavior occur? </a:t>
            </a:r>
            <a:br>
              <a:rPr lang="en-US" dirty="0" smtClean="0"/>
            </a:br>
            <a:r>
              <a:rPr lang="en-US" dirty="0" smtClean="0"/>
              <a:t>Immediately after learning? Within 1 year?</a:t>
            </a:r>
          </a:p>
          <a:p>
            <a:pPr lvl="1"/>
            <a:r>
              <a:rPr lang="en-US" dirty="0" smtClean="0"/>
              <a:t>Issue of learning vs. performance- is this an important distinction?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Must learning result in behavioral change?</a:t>
            </a:r>
          </a:p>
          <a:p>
            <a:pPr lvl="1"/>
            <a:r>
              <a:rPr lang="en-US" dirty="0" smtClean="0"/>
              <a:t>Define permanent and define behavior</a:t>
            </a:r>
          </a:p>
          <a:p>
            <a:pPr lvl="1"/>
            <a:r>
              <a:rPr lang="en-US" dirty="0" smtClean="0"/>
              <a:t>Instinct- may emerge at different time periods</a:t>
            </a:r>
          </a:p>
          <a:p>
            <a:pPr lvl="2"/>
            <a:r>
              <a:rPr lang="en-US" dirty="0" smtClean="0"/>
              <a:t>Importance of critical periods</a:t>
            </a:r>
          </a:p>
          <a:p>
            <a:pPr lvl="2"/>
            <a:r>
              <a:rPr lang="en-US" dirty="0" smtClean="0"/>
              <a:t>Walking- learned or instinct?</a:t>
            </a:r>
          </a:p>
          <a:p>
            <a:pPr lvl="1"/>
            <a:r>
              <a:rPr lang="en-US" dirty="0" smtClean="0"/>
              <a:t>Memory issues</a:t>
            </a:r>
          </a:p>
          <a:p>
            <a:pPr lvl="1"/>
            <a:r>
              <a:rPr lang="en-US" dirty="0" smtClean="0"/>
              <a:t>How much cognition is necessary? Can bacteria learn?</a:t>
            </a:r>
          </a:p>
          <a:p>
            <a:pPr lvl="1"/>
            <a:r>
              <a:rPr lang="en-US" dirty="0" smtClean="0"/>
              <a:t>Definition of behavior: If a dead man can’t do it…….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50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Variations on </a:t>
            </a:r>
            <a:r>
              <a:rPr lang="en-US" dirty="0" err="1" smtClean="0"/>
              <a:t>Associationism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287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George </a:t>
            </a:r>
            <a:r>
              <a:rPr lang="en-US" b="1" dirty="0" err="1" smtClean="0"/>
              <a:t>Berkely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we can experience only secondary qualities</a:t>
            </a:r>
          </a:p>
          <a:p>
            <a:pPr lvl="1"/>
            <a:r>
              <a:rPr lang="en-US" dirty="0" smtClean="0"/>
              <a:t>Nothing exists unless it </a:t>
            </a:r>
            <a:r>
              <a:rPr lang="en-US" dirty="0" smtClean="0"/>
              <a:t>is </a:t>
            </a:r>
            <a:r>
              <a:rPr lang="en-US" dirty="0" err="1" smtClean="0"/>
              <a:t>percevied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be  is to be perceived</a:t>
            </a:r>
          </a:p>
          <a:p>
            <a:endParaRPr lang="en-US" dirty="0" smtClean="0"/>
          </a:p>
          <a:p>
            <a:r>
              <a:rPr lang="en-US" b="1" dirty="0" smtClean="0"/>
              <a:t>David Hume:</a:t>
            </a:r>
          </a:p>
          <a:p>
            <a:pPr lvl="1"/>
            <a:r>
              <a:rPr lang="en-US" dirty="0" smtClean="0"/>
              <a:t>We know nothing for sure about ideas</a:t>
            </a:r>
          </a:p>
          <a:p>
            <a:pPr lvl="1"/>
            <a:r>
              <a:rPr lang="en-US" dirty="0" smtClean="0"/>
              <a:t>We can be sure of </a:t>
            </a:r>
            <a:r>
              <a:rPr lang="en-US" dirty="0"/>
              <a:t>n</a:t>
            </a:r>
            <a:r>
              <a:rPr lang="en-US" dirty="0" smtClean="0"/>
              <a:t>othing</a:t>
            </a:r>
          </a:p>
          <a:p>
            <a:pPr lvl="1"/>
            <a:r>
              <a:rPr lang="en-US" dirty="0" smtClean="0"/>
              <a:t>Mind = stream of ideas, memories, imaginings, associations, feelings</a:t>
            </a:r>
          </a:p>
          <a:p>
            <a:pPr lvl="1"/>
            <a:r>
              <a:rPr lang="en-US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experience empirical world only indirectly through our own ideas</a:t>
            </a:r>
          </a:p>
          <a:p>
            <a:pPr lvl="1"/>
            <a:r>
              <a:rPr lang="en-US" dirty="0" smtClean="0"/>
              <a:t>“Habitual order of ideas” give rise to general concepts like causation</a:t>
            </a:r>
          </a:p>
          <a:p>
            <a:endParaRPr lang="en-US" dirty="0" smtClean="0"/>
          </a:p>
          <a:p>
            <a:r>
              <a:rPr lang="en-US" b="1" dirty="0" err="1" smtClean="0"/>
              <a:t>Immanual</a:t>
            </a:r>
            <a:r>
              <a:rPr lang="en-US" b="1" dirty="0" smtClean="0"/>
              <a:t> Kant (1724-1804)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Innate categories of thought:</a:t>
            </a:r>
          </a:p>
          <a:p>
            <a:pPr lvl="2"/>
            <a:r>
              <a:rPr lang="en-US" dirty="0" smtClean="0"/>
              <a:t>Careful analysis of our experiences reveals certain categories of thought</a:t>
            </a:r>
          </a:p>
          <a:p>
            <a:pPr lvl="2"/>
            <a:r>
              <a:rPr lang="en-US" dirty="0" smtClean="0"/>
              <a:t>Causality, unity, totality, reality, existence, necessity, reciprocity, (and 5 more)</a:t>
            </a:r>
          </a:p>
          <a:p>
            <a:pPr lvl="2"/>
            <a:r>
              <a:rPr lang="en-US" dirty="0" smtClean="0"/>
              <a:t>Mental faculties superimposed over our sensory experiences, providing them with structure and meaning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John Stuart Mill:</a:t>
            </a:r>
          </a:p>
          <a:p>
            <a:pPr lvl="1"/>
            <a:r>
              <a:rPr lang="en-US" dirty="0" err="1" smtClean="0"/>
              <a:t>Associationist</a:t>
            </a:r>
            <a:endParaRPr lang="en-US" dirty="0" smtClean="0"/>
          </a:p>
          <a:p>
            <a:pPr lvl="1"/>
            <a:r>
              <a:rPr lang="en-US" dirty="0" smtClean="0"/>
              <a:t>Most important contribution: </a:t>
            </a:r>
            <a:r>
              <a:rPr lang="en-US" b="1" dirty="0" smtClean="0">
                <a:solidFill>
                  <a:srgbClr val="FF0000"/>
                </a:solidFill>
              </a:rPr>
              <a:t>The whole is different from the sum of its parts </a:t>
            </a:r>
            <a:r>
              <a:rPr lang="en-US" dirty="0" smtClean="0"/>
              <a:t>(Wait, didn’t the </a:t>
            </a:r>
            <a:r>
              <a:rPr lang="en-US" dirty="0" err="1" smtClean="0"/>
              <a:t>Gestaltists</a:t>
            </a:r>
            <a:r>
              <a:rPr lang="en-US" dirty="0" smtClean="0"/>
              <a:t> say this!?!!?)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influences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48768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Thomas Reid: Naïve Realism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 we perceive = naïve realism</a:t>
            </a:r>
          </a:p>
          <a:p>
            <a:pPr lvl="1"/>
            <a:r>
              <a:rPr lang="en-US" dirty="0" smtClean="0"/>
              <a:t>Mind has powers of its own which strongly influence how we perceive world</a:t>
            </a:r>
          </a:p>
          <a:p>
            <a:pPr lvl="1"/>
            <a:r>
              <a:rPr lang="en-US" dirty="0" smtClean="0"/>
              <a:t>Faculty </a:t>
            </a:r>
            <a:r>
              <a:rPr lang="en-US" dirty="0" smtClean="0"/>
              <a:t>of psychology: mixture of nativism, rationalism, empiricism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Franz Joseph Gall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Faculties housed in specific brain locations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Phrenology: two lasting effects</a:t>
            </a:r>
          </a:p>
          <a:p>
            <a:pPr lvl="2"/>
            <a:r>
              <a:rPr lang="en-US" dirty="0" smtClean="0"/>
              <a:t>Led to emerging neuroscience research</a:t>
            </a:r>
          </a:p>
          <a:p>
            <a:pPr lvl="2"/>
            <a:r>
              <a:rPr lang="en-US" dirty="0" smtClean="0"/>
              <a:t>Belief that faculties become stronger with practice- the mental muscle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219200"/>
            <a:ext cx="3871912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Historical influences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Charles Darwin (1809-1882):  </a:t>
            </a:r>
          </a:p>
          <a:p>
            <a:pPr lvl="1"/>
            <a:r>
              <a:rPr lang="en-US" dirty="0" smtClean="0"/>
              <a:t>Biological evolution</a:t>
            </a:r>
          </a:p>
          <a:p>
            <a:pPr lvl="1"/>
            <a:r>
              <a:rPr lang="en-US" dirty="0" smtClean="0"/>
              <a:t>1859 book: Origin of Species</a:t>
            </a:r>
          </a:p>
          <a:p>
            <a:pPr lvl="2"/>
            <a:r>
              <a:rPr lang="en-US" dirty="0" smtClean="0"/>
              <a:t>argued species originated from other species and eventually become distinct from their ancestors</a:t>
            </a:r>
          </a:p>
          <a:p>
            <a:pPr lvl="2"/>
            <a:r>
              <a:rPr lang="en-US" dirty="0" smtClean="0"/>
              <a:t>  thus: many animals have common, but very distant, ancestors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Evidence from domesticated plants and animals</a:t>
            </a:r>
          </a:p>
          <a:p>
            <a:pPr lvl="2"/>
            <a:r>
              <a:rPr lang="en-US" dirty="0" smtClean="0"/>
              <a:t> </a:t>
            </a:r>
            <a:r>
              <a:rPr lang="en-US" dirty="0" smtClean="0"/>
              <a:t>Breeding </a:t>
            </a:r>
            <a:r>
              <a:rPr lang="en-US" dirty="0" smtClean="0"/>
              <a:t>programs;  hybrid plants, purebred dogs, cats, etc.</a:t>
            </a:r>
          </a:p>
          <a:p>
            <a:pPr lvl="2"/>
            <a:r>
              <a:rPr lang="en-US" dirty="0" smtClean="0"/>
              <a:t> </a:t>
            </a:r>
            <a:r>
              <a:rPr lang="en-US" dirty="0" smtClean="0"/>
              <a:t>Great </a:t>
            </a:r>
            <a:r>
              <a:rPr lang="en-US" dirty="0" smtClean="0"/>
              <a:t>similarity in body parts across animals:  paws, arms, etc.</a:t>
            </a:r>
          </a:p>
          <a:p>
            <a:pPr lvl="2"/>
            <a:r>
              <a:rPr lang="en-US" dirty="0" smtClean="0"/>
              <a:t> </a:t>
            </a:r>
            <a:r>
              <a:rPr lang="en-US" dirty="0" smtClean="0"/>
              <a:t>Embryology</a:t>
            </a:r>
            <a:r>
              <a:rPr lang="en-US" dirty="0" smtClean="0"/>
              <a:t>: most embryos look HIGHLY similar</a:t>
            </a:r>
          </a:p>
          <a:p>
            <a:pPr lvl="2"/>
            <a:r>
              <a:rPr lang="en-US" dirty="0" smtClean="0"/>
              <a:t> </a:t>
            </a:r>
            <a:r>
              <a:rPr lang="en-US" dirty="0" smtClean="0"/>
              <a:t>Fossil </a:t>
            </a:r>
            <a:r>
              <a:rPr lang="en-US" dirty="0" smtClean="0"/>
              <a:t>records: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Selection: </a:t>
            </a:r>
            <a:br>
              <a:rPr lang="en-US" dirty="0" smtClean="0"/>
            </a:br>
            <a:r>
              <a:rPr lang="en-US" dirty="0" smtClean="0"/>
              <a:t>Darwin’s 5 major premises: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members of particular species have </a:t>
            </a:r>
            <a:r>
              <a:rPr lang="en-US" b="1" i="1" dirty="0" smtClean="0">
                <a:solidFill>
                  <a:srgbClr val="FF0000"/>
                </a:solidFill>
              </a:rPr>
              <a:t>characteristics that vary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some of these variable characteristics are </a:t>
            </a:r>
            <a:r>
              <a:rPr lang="en-US" b="1" i="1" dirty="0" smtClean="0">
                <a:solidFill>
                  <a:srgbClr val="FF0000"/>
                </a:solidFill>
              </a:rPr>
              <a:t>passed on from parents to siblings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some of these variable characteristics </a:t>
            </a:r>
            <a:r>
              <a:rPr lang="en-US" b="1" i="1" dirty="0" smtClean="0">
                <a:solidFill>
                  <a:srgbClr val="FF0000"/>
                </a:solidFill>
              </a:rPr>
              <a:t>aid survival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species produce </a:t>
            </a:r>
            <a:r>
              <a:rPr lang="en-US" b="1" i="1" dirty="0" smtClean="0">
                <a:solidFill>
                  <a:srgbClr val="FF0000"/>
                </a:solidFill>
              </a:rPr>
              <a:t>more offspring than survive </a:t>
            </a:r>
            <a:r>
              <a:rPr lang="en-US" dirty="0" smtClean="0"/>
              <a:t>to become adults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those </a:t>
            </a:r>
            <a:r>
              <a:rPr lang="en-US" b="1" i="1" dirty="0" smtClean="0">
                <a:solidFill>
                  <a:srgbClr val="FF0000"/>
                </a:solidFill>
              </a:rPr>
              <a:t>characteristics that aid survival will become more common across generations</a:t>
            </a:r>
            <a:r>
              <a:rPr lang="en-US" dirty="0" smtClean="0"/>
              <a:t>, those that impede survival will die out.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earliest</a:t>
            </a:r>
            <a:r>
              <a:rPr lang="en-US" dirty="0" smtClean="0"/>
              <a:t> </a:t>
            </a:r>
            <a:r>
              <a:rPr lang="en-US" dirty="0" smtClean="0"/>
              <a:t>influences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Theory: first “human”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Hermann </a:t>
            </a:r>
            <a:r>
              <a:rPr lang="en-US" dirty="0" err="1" smtClean="0"/>
              <a:t>Ebbinghaus</a:t>
            </a:r>
            <a:r>
              <a:rPr lang="en-US" dirty="0" smtClean="0"/>
              <a:t> (1850-1909)</a:t>
            </a:r>
          </a:p>
          <a:p>
            <a:pPr lvl="1"/>
            <a:r>
              <a:rPr lang="en-US" dirty="0" smtClean="0"/>
              <a:t>First empirical test of </a:t>
            </a:r>
            <a:r>
              <a:rPr lang="en-US" dirty="0" err="1" smtClean="0"/>
              <a:t>associationist</a:t>
            </a:r>
            <a:r>
              <a:rPr lang="en-US" dirty="0" smtClean="0"/>
              <a:t> hypotheses</a:t>
            </a:r>
          </a:p>
          <a:p>
            <a:pPr lvl="1"/>
            <a:r>
              <a:rPr lang="en-US" dirty="0" smtClean="0"/>
              <a:t>used nonsense syllables to avoid prior associations</a:t>
            </a:r>
          </a:p>
          <a:p>
            <a:pPr lvl="2"/>
            <a:r>
              <a:rPr lang="en-US" dirty="0" smtClean="0"/>
              <a:t>served as own subject</a:t>
            </a:r>
          </a:p>
          <a:p>
            <a:pPr lvl="2"/>
            <a:r>
              <a:rPr lang="en-US" dirty="0" smtClean="0"/>
              <a:t>measured length of time took to learn, amount remembered after some passage of time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Results:  Several major findings</a:t>
            </a:r>
          </a:p>
          <a:p>
            <a:pPr lvl="2"/>
            <a:r>
              <a:rPr lang="en-US" dirty="0" smtClean="0"/>
              <a:t>list length:  the greater the list- the greater the time to learn PER item</a:t>
            </a:r>
          </a:p>
          <a:p>
            <a:pPr lvl="2"/>
            <a:r>
              <a:rPr lang="en-US" dirty="0" smtClean="0"/>
              <a:t>effects of repetition: over-learning and mastery</a:t>
            </a:r>
          </a:p>
          <a:p>
            <a:pPr lvl="2"/>
            <a:r>
              <a:rPr lang="en-US" dirty="0" smtClean="0"/>
              <a:t>Effects of time on remembering and forgetting:</a:t>
            </a:r>
          </a:p>
          <a:p>
            <a:pPr lvl="3"/>
            <a:r>
              <a:rPr lang="en-US" dirty="0" smtClean="0"/>
              <a:t>discovered forgetting curve</a:t>
            </a:r>
          </a:p>
          <a:p>
            <a:pPr lvl="3"/>
            <a:r>
              <a:rPr lang="en-US" dirty="0" smtClean="0"/>
              <a:t>serial position curve</a:t>
            </a:r>
          </a:p>
          <a:p>
            <a:pPr lvl="2"/>
            <a:r>
              <a:rPr lang="en-US" dirty="0" smtClean="0"/>
              <a:t>role of contiguity: more contiguity = greater learning</a:t>
            </a:r>
          </a:p>
          <a:p>
            <a:pPr lvl="2"/>
            <a:r>
              <a:rPr lang="en-US" dirty="0" smtClean="0"/>
              <a:t>also supported </a:t>
            </a:r>
            <a:r>
              <a:rPr lang="en-US" dirty="0" err="1" smtClean="0"/>
              <a:t>associationist</a:t>
            </a:r>
            <a:r>
              <a:rPr lang="en-US" dirty="0" smtClean="0"/>
              <a:t> principles</a:t>
            </a:r>
          </a:p>
          <a:p>
            <a:pPr lvl="2"/>
            <a:r>
              <a:rPr lang="en-US" dirty="0" smtClean="0"/>
              <a:t>backwards associations: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600" dirty="0">
                <a:solidFill>
                  <a:schemeClr val="tx1"/>
                </a:solidFill>
              </a:rPr>
              <a:t>Several Schools or </a:t>
            </a:r>
            <a:r>
              <a:rPr kumimoji="0" lang="en-US" sz="3600" dirty="0" smtClean="0">
                <a:solidFill>
                  <a:schemeClr val="tx1"/>
                </a:solidFill>
              </a:rPr>
              <a:t> Systems </a:t>
            </a:r>
            <a:r>
              <a:rPr kumimoji="0" lang="en-US" sz="3600" dirty="0">
                <a:solidFill>
                  <a:schemeClr val="tx1"/>
                </a:solidFill>
              </a:rPr>
              <a:t>of Psychology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752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US" sz="2800" dirty="0"/>
              <a:t>School or system is a </a:t>
            </a:r>
            <a:r>
              <a:rPr kumimoji="0" lang="en-US" sz="2800" dirty="0">
                <a:solidFill>
                  <a:srgbClr val="FF0000"/>
                </a:solidFill>
              </a:rPr>
              <a:t>systematic method of study guided by a set philosophy or theoretical viewpoint</a:t>
            </a:r>
          </a:p>
          <a:p>
            <a:pPr>
              <a:lnSpc>
                <a:spcPct val="80000"/>
              </a:lnSpc>
            </a:pPr>
            <a:endParaRPr kumimoji="0" lang="en-US" sz="2800" dirty="0" smtClean="0"/>
          </a:p>
          <a:p>
            <a:pPr>
              <a:lnSpc>
                <a:spcPct val="80000"/>
              </a:lnSpc>
            </a:pPr>
            <a:r>
              <a:rPr kumimoji="0" lang="en-US" sz="2800" dirty="0" smtClean="0"/>
              <a:t>Defines </a:t>
            </a:r>
            <a:r>
              <a:rPr kumimoji="0" lang="en-US" sz="2800" dirty="0"/>
              <a:t>the subject matter to be </a:t>
            </a:r>
            <a:r>
              <a:rPr kumimoji="0" lang="en-US" sz="2800" dirty="0" smtClean="0"/>
              <a:t>studied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kumimoji="0" lang="en-US" sz="2400" dirty="0" smtClean="0"/>
              <a:t>Great </a:t>
            </a:r>
            <a:r>
              <a:rPr kumimoji="0" lang="en-US" sz="2400" dirty="0"/>
              <a:t>Systems </a:t>
            </a:r>
            <a:r>
              <a:rPr kumimoji="0" lang="en-US" sz="2400" dirty="0" smtClean="0"/>
              <a:t>or Schools of Psychology led us to where we are theoretically and philosophically today!</a:t>
            </a:r>
            <a:endParaRPr kumimoji="0"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Volunteerism or Introspection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Wilhelm Wundt (1832-1920)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German rationalist tradition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Goals: study consciousness as it was immediately experienced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Could study consciousness scientifically, as systematic function of environmental stimulation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Find basic elements of which all thoughts consist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Interestingly, VERY interested in how culture affected our consciousness: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Volkerpsychology</a:t>
            </a:r>
            <a:r>
              <a:rPr lang="en-US" dirty="0" smtClean="0"/>
              <a:t>: critical book on cultural or group psychology</a:t>
            </a:r>
          </a:p>
          <a:p>
            <a:pPr lvl="1">
              <a:lnSpc>
                <a:spcPct val="90000"/>
              </a:lnSpc>
            </a:pPr>
            <a:r>
              <a:rPr kumimoji="0" lang="en-US" dirty="0" smtClean="0"/>
              <a:t>Interested </a:t>
            </a:r>
            <a:r>
              <a:rPr kumimoji="0" lang="en-US" dirty="0"/>
              <a:t>in studying people’s mental experiences.</a:t>
            </a:r>
          </a:p>
          <a:p>
            <a:pPr>
              <a:lnSpc>
                <a:spcPct val="90000"/>
              </a:lnSpc>
            </a:pPr>
            <a:endParaRPr kumimoji="0" lang="en-US" dirty="0" smtClean="0"/>
          </a:p>
          <a:p>
            <a:pPr>
              <a:lnSpc>
                <a:spcPct val="90000"/>
              </a:lnSpc>
            </a:pPr>
            <a:r>
              <a:rPr kumimoji="0" lang="en-US" dirty="0" smtClean="0"/>
              <a:t>Studied human will and selective attention or “apperception”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Structuralism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dirty="0" smtClean="0"/>
              <a:t>Edward </a:t>
            </a:r>
            <a:r>
              <a:rPr kumimoji="0" lang="en-US" dirty="0" err="1"/>
              <a:t>Titchner</a:t>
            </a:r>
            <a:r>
              <a:rPr kumimoji="0" lang="en-US" dirty="0"/>
              <a:t> (1867-1927) </a:t>
            </a:r>
            <a:endParaRPr kumimoji="0" lang="en-US" dirty="0" smtClean="0"/>
          </a:p>
          <a:p>
            <a:pPr lvl="1">
              <a:lnSpc>
                <a:spcPct val="90000"/>
              </a:lnSpc>
            </a:pPr>
            <a:r>
              <a:rPr kumimoji="0" lang="en-US" dirty="0" smtClean="0"/>
              <a:t>brought </a:t>
            </a:r>
            <a:r>
              <a:rPr kumimoji="0" lang="en-US" dirty="0"/>
              <a:t>Wundt’s teachings and methods to US</a:t>
            </a:r>
            <a:r>
              <a:rPr kumimoji="0" lang="en-US" dirty="0" smtClean="0"/>
              <a:t>.</a:t>
            </a:r>
          </a:p>
          <a:p>
            <a:pPr marL="320040" lvl="1" indent="0">
              <a:lnSpc>
                <a:spcPct val="90000"/>
              </a:lnSpc>
              <a:buNone/>
            </a:pPr>
            <a:endParaRPr kumimoji="0"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Used method called introspection: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subjects trained to report immediate experience as they perceived object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Not report interpretations of that object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“raw” sensory experiences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Learning = hindrance!</a:t>
            </a:r>
          </a:p>
          <a:p>
            <a:pPr marL="742950" lvl="2" indent="-342900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kumimoji="0" lang="en-US" dirty="0" err="1" smtClean="0"/>
              <a:t>Structuralists</a:t>
            </a:r>
            <a:r>
              <a:rPr kumimoji="0" lang="en-US" dirty="0" smtClean="0"/>
              <a:t> stressed laws of association, </a:t>
            </a:r>
          </a:p>
          <a:p>
            <a:pPr lvl="1">
              <a:lnSpc>
                <a:spcPct val="90000"/>
              </a:lnSpc>
            </a:pPr>
            <a:r>
              <a:rPr kumimoji="0" lang="en-US" dirty="0" smtClean="0"/>
              <a:t>n</a:t>
            </a:r>
            <a:r>
              <a:rPr lang="en-US" dirty="0" smtClean="0"/>
              <a:t>ot of human will</a:t>
            </a:r>
          </a:p>
          <a:p>
            <a:pPr lvl="1">
              <a:lnSpc>
                <a:spcPct val="90000"/>
              </a:lnSpc>
            </a:pPr>
            <a:r>
              <a:rPr kumimoji="0" lang="en-US" dirty="0" smtClean="0"/>
              <a:t>Passive </a:t>
            </a:r>
            <a:r>
              <a:rPr kumimoji="0" lang="en-US" dirty="0" smtClean="0"/>
              <a:t>human mind, in contrast to </a:t>
            </a:r>
            <a:r>
              <a:rPr kumimoji="0" lang="en-US" dirty="0" err="1" smtClean="0"/>
              <a:t>volunteerists</a:t>
            </a:r>
            <a:endParaRPr kumimoji="0"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Functionalism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6629400" cy="45339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/>
              <a:t>William James (1842-1910) founded the school of psychology known as functionalism</a:t>
            </a:r>
            <a:r>
              <a:rPr lang="en-US" altLang="en-US" sz="2800" dirty="0" smtClean="0"/>
              <a:t>.</a:t>
            </a:r>
          </a:p>
          <a:p>
            <a:endParaRPr lang="en-US" altLang="en-US" sz="2800" dirty="0"/>
          </a:p>
          <a:p>
            <a:r>
              <a:rPr lang="en-US" altLang="en-US" sz="2800" dirty="0"/>
              <a:t>Focused on the roles or functions that underlie mental </a:t>
            </a:r>
            <a:r>
              <a:rPr lang="en-US" altLang="en-US" sz="2800" dirty="0" smtClean="0"/>
              <a:t>processes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Utility </a:t>
            </a:r>
            <a:r>
              <a:rPr lang="en-US" altLang="en-US" sz="2800" dirty="0" smtClean="0"/>
              <a:t>of consciousness and behavior in adjusting to the environment</a:t>
            </a:r>
            <a:endParaRPr lang="en-US" altLang="en-US" sz="2800" dirty="0"/>
          </a:p>
          <a:p>
            <a:pPr lvl="1"/>
            <a:r>
              <a:rPr lang="en-US" altLang="en-US" dirty="0"/>
              <a:t>Why we do what we </a:t>
            </a:r>
            <a:r>
              <a:rPr lang="en-US" altLang="en-US" dirty="0" smtClean="0"/>
              <a:t>do</a:t>
            </a:r>
          </a:p>
          <a:p>
            <a:pPr lvl="1"/>
            <a:r>
              <a:rPr lang="en-US" altLang="en-US" dirty="0" smtClean="0"/>
              <a:t>Behavior, thoughts, feelings have function</a:t>
            </a:r>
            <a:endParaRPr lang="en-US" altLang="en-US" dirty="0"/>
          </a:p>
          <a:p>
            <a:endParaRPr kumimoji="0" lang="en-US" sz="2800" dirty="0" smtClean="0"/>
          </a:p>
          <a:p>
            <a:r>
              <a:rPr kumimoji="0" lang="en-US" sz="2800" dirty="0" smtClean="0"/>
              <a:t>Interested </a:t>
            </a:r>
            <a:r>
              <a:rPr kumimoji="0" lang="en-US" sz="2800" dirty="0"/>
              <a:t>in what </a:t>
            </a:r>
            <a:r>
              <a:rPr kumimoji="0" lang="en-US" sz="2800" dirty="0" smtClean="0"/>
              <a:t>the function </a:t>
            </a:r>
            <a:r>
              <a:rPr kumimoji="0" lang="en-US" sz="2800" dirty="0"/>
              <a:t>of mind is </a:t>
            </a:r>
          </a:p>
          <a:p>
            <a:endParaRPr lang="en-US" sz="2800" dirty="0" smtClean="0"/>
          </a:p>
          <a:p>
            <a:r>
              <a:rPr lang="en-US" sz="2800" dirty="0" smtClean="0"/>
              <a:t>H</a:t>
            </a:r>
            <a:r>
              <a:rPr kumimoji="0" lang="en-US" sz="2800" dirty="0" smtClean="0"/>
              <a:t>ighly </a:t>
            </a:r>
            <a:r>
              <a:rPr kumimoji="0" lang="en-US" sz="2800" dirty="0"/>
              <a:t>influenced by Darwin </a:t>
            </a:r>
          </a:p>
          <a:p>
            <a:pPr lvl="1"/>
            <a:endParaRPr lang="en-US" altLang="en-US" sz="2400" dirty="0"/>
          </a:p>
          <a:p>
            <a:endParaRPr lang="en-US" sz="2800" dirty="0"/>
          </a:p>
        </p:txBody>
      </p:sp>
      <p:pic>
        <p:nvPicPr>
          <p:cNvPr id="68612" name="Picture 4" descr="William Ja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6670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Gestaltism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4724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Wertheimer (1880-1943) was fascinated by the illusion of movement by objects in the distance. 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How does the brain organize and structure our perceptions of the world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kumimoji="0" lang="en-US" sz="2000" dirty="0"/>
              <a:t>Whole is greater than the sum of its parts</a:t>
            </a:r>
          </a:p>
          <a:p>
            <a:pPr>
              <a:lnSpc>
                <a:spcPct val="80000"/>
              </a:lnSpc>
            </a:pPr>
            <a:endParaRPr kumimoji="0" lang="en-US" sz="2000" dirty="0"/>
          </a:p>
          <a:p>
            <a:pPr>
              <a:lnSpc>
                <a:spcPct val="80000"/>
              </a:lnSpc>
            </a:pPr>
            <a:r>
              <a:rPr kumimoji="0" lang="en-US" sz="2000" dirty="0"/>
              <a:t>Perception psychologists, but laid groundwork for modern </a:t>
            </a:r>
            <a:r>
              <a:rPr kumimoji="0" lang="en-US" sz="2000" dirty="0" smtClean="0"/>
              <a:t>cognitivists, sensation/perception</a:t>
            </a:r>
            <a:endParaRPr kumimoji="0" lang="en-US" sz="2000" dirty="0"/>
          </a:p>
          <a:p>
            <a:pPr>
              <a:lnSpc>
                <a:spcPct val="80000"/>
              </a:lnSpc>
            </a:pPr>
            <a:endParaRPr kumimoji="0" lang="en-US" sz="2000" dirty="0"/>
          </a:p>
          <a:p>
            <a:pPr>
              <a:lnSpc>
                <a:spcPct val="80000"/>
              </a:lnSpc>
            </a:pPr>
            <a:r>
              <a:rPr kumimoji="0" lang="en-US" sz="2000" dirty="0"/>
              <a:t>Most of theories later supported by the other great schools</a:t>
            </a:r>
          </a:p>
        </p:txBody>
      </p:sp>
      <p:pic>
        <p:nvPicPr>
          <p:cNvPr id="4" name="Picture 4" descr="341770_la_0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05000"/>
            <a:ext cx="3927605" cy="31623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Definitions of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Learning: experience, practice or performance?</a:t>
            </a:r>
          </a:p>
          <a:p>
            <a:pPr lvl="1"/>
            <a:r>
              <a:rPr lang="en-US" dirty="0" smtClean="0"/>
              <a:t>Reflexes: Are they important for learning?</a:t>
            </a:r>
          </a:p>
          <a:p>
            <a:pPr lvl="1"/>
            <a:r>
              <a:rPr lang="en-US" dirty="0" smtClean="0"/>
              <a:t>Instincts: imprinting and critical periods</a:t>
            </a:r>
          </a:p>
          <a:p>
            <a:pPr lvl="1"/>
            <a:r>
              <a:rPr lang="en-US" dirty="0" smtClean="0"/>
              <a:t>Practice vs. Experience</a:t>
            </a:r>
          </a:p>
          <a:p>
            <a:pPr lvl="1"/>
            <a:r>
              <a:rPr lang="en-US" dirty="0" smtClean="0"/>
              <a:t>Performance as an issue</a:t>
            </a:r>
          </a:p>
          <a:p>
            <a:pPr lvl="1"/>
            <a:r>
              <a:rPr lang="en-US" dirty="0" smtClean="0"/>
              <a:t>Modified definition of learning: learning is </a:t>
            </a:r>
          </a:p>
          <a:p>
            <a:pPr lvl="2"/>
            <a:r>
              <a:rPr lang="en-US" dirty="0" smtClean="0"/>
              <a:t>a relatively permanent change in behavior or behavioral potentiality </a:t>
            </a:r>
          </a:p>
          <a:p>
            <a:pPr lvl="2"/>
            <a:r>
              <a:rPr lang="en-US" dirty="0" smtClean="0"/>
              <a:t>that results from experience and </a:t>
            </a:r>
          </a:p>
          <a:p>
            <a:pPr lvl="2"/>
            <a:r>
              <a:rPr lang="en-US" dirty="0" smtClean="0"/>
              <a:t>cannot be attributed to temporary body states (e.g., fatigue, altered states of consciousness)</a:t>
            </a:r>
          </a:p>
          <a:p>
            <a:endParaRPr lang="en-US" dirty="0" smtClean="0"/>
          </a:p>
          <a:p>
            <a:r>
              <a:rPr lang="en-US" dirty="0" smtClean="0"/>
              <a:t>Types of learning:</a:t>
            </a:r>
          </a:p>
          <a:p>
            <a:pPr lvl="1"/>
            <a:r>
              <a:rPr lang="en-US" dirty="0" smtClean="0"/>
              <a:t>Classical conditioning</a:t>
            </a:r>
          </a:p>
          <a:p>
            <a:pPr lvl="1"/>
            <a:r>
              <a:rPr lang="en-US" dirty="0" smtClean="0"/>
              <a:t>Instrumental or operant</a:t>
            </a:r>
          </a:p>
          <a:p>
            <a:pPr lvl="1"/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Learning = survival or our strongest instinct</a:t>
            </a:r>
          </a:p>
        </p:txBody>
      </p:sp>
    </p:spTree>
    <p:extLst>
      <p:ext uri="{BB962C8B-B14F-4D97-AF65-F5344CB8AC3E}">
        <p14:creationId xmlns:p14="http://schemas.microsoft.com/office/powerpoint/2010/main" val="1211660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/>
              <a:t>Behaviorism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1400" b="1" dirty="0"/>
              <a:t>Watson (1878-1958) founded the school of psychology known as behaviorism</a:t>
            </a:r>
            <a:r>
              <a:rPr lang="en-US" altLang="en-US" sz="1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Psychology should be a science of behavior only.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Believed that environment molds behavior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By 1920s, behaviorism became dominant force in American </a:t>
            </a:r>
            <a:r>
              <a:rPr lang="en-US" altLang="en-US" sz="1400" dirty="0" smtClean="0"/>
              <a:t>psychology</a:t>
            </a:r>
          </a:p>
          <a:p>
            <a:pPr lvl="1"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b="1" dirty="0" smtClean="0"/>
              <a:t>E.L. </a:t>
            </a:r>
            <a:r>
              <a:rPr lang="en-US" altLang="en-US" sz="1400" b="1" dirty="0" smtClean="0"/>
              <a:t>Thorndike (1897-1949)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Original Law of Effect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Examined role of rewards and punishers on behavior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Did so in absence of knowledge of Pavlov’s work.</a:t>
            </a:r>
            <a:endParaRPr lang="en-US" altLang="en-US" sz="1400" dirty="0" smtClean="0"/>
          </a:p>
          <a:p>
            <a:pPr lvl="1"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b="1" dirty="0" smtClean="0"/>
              <a:t>Ivan Pavlov (1849-1936)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Classical conditioning: the effects of predictive stimuli on behavior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 smtClean="0"/>
              <a:t>Conditional not conditioned!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smtClean="0"/>
              <a:t>idea </a:t>
            </a:r>
            <a:r>
              <a:rPr lang="en-US" altLang="en-US" sz="1400" dirty="0"/>
              <a:t>of "conditioning" as an automatic form of </a:t>
            </a:r>
            <a:r>
              <a:rPr lang="en-US" altLang="en-US" sz="1400" dirty="0" smtClean="0"/>
              <a:t>learning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dirty="0"/>
              <a:t>B.F. </a:t>
            </a:r>
            <a:r>
              <a:rPr lang="en-US" sz="1400" b="1" dirty="0" smtClean="0"/>
              <a:t>Skinner (1904-1990)</a:t>
            </a:r>
            <a:endParaRPr lang="en-US" sz="1400" b="1" dirty="0"/>
          </a:p>
          <a:p>
            <a:pPr lvl="1">
              <a:lnSpc>
                <a:spcPct val="90000"/>
              </a:lnSpc>
            </a:pPr>
            <a:r>
              <a:rPr lang="en-US" sz="1400" dirty="0"/>
              <a:t>Studied how behavior is shaped by rewards and punishments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Principles of learning apply to animals and humans </a:t>
            </a:r>
            <a:r>
              <a:rPr lang="en-US" sz="1400" dirty="0" smtClean="0"/>
              <a:t>alike</a:t>
            </a:r>
          </a:p>
          <a:p>
            <a:pPr lvl="1"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b="1" dirty="0" smtClean="0"/>
              <a:t>Edwin Ray Guthrie (1886-1959) </a:t>
            </a:r>
            <a:r>
              <a:rPr lang="en-US" sz="1400" b="1" dirty="0" smtClean="0"/>
              <a:t>went </a:t>
            </a:r>
            <a:r>
              <a:rPr lang="en-US" sz="1400" b="1" dirty="0"/>
              <a:t>against </a:t>
            </a:r>
            <a:r>
              <a:rPr lang="en-US" sz="1400" b="1" dirty="0" smtClean="0"/>
              <a:t>Watson and Skinner: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One-Trial </a:t>
            </a:r>
            <a:r>
              <a:rPr lang="en-US" sz="1400" dirty="0"/>
              <a:t>Learning </a:t>
            </a:r>
            <a:r>
              <a:rPr lang="en-US" sz="1400" dirty="0" smtClean="0"/>
              <a:t>: all </a:t>
            </a:r>
            <a:r>
              <a:rPr lang="en-US" sz="1400" dirty="0"/>
              <a:t>learning is done within a single exposure to a situation</a:t>
            </a:r>
            <a:r>
              <a:rPr lang="en-US" sz="1400" dirty="0" smtClean="0"/>
              <a:t>.[</a:t>
            </a:r>
          </a:p>
          <a:p>
            <a:pPr lvl="2">
              <a:lnSpc>
                <a:spcPct val="90000"/>
              </a:lnSpc>
            </a:pPr>
            <a:r>
              <a:rPr lang="en-US" sz="1000" dirty="0" smtClean="0"/>
              <a:t>The </a:t>
            </a:r>
            <a:r>
              <a:rPr lang="en-US" sz="1000" dirty="0"/>
              <a:t>Principle of Association </a:t>
            </a:r>
            <a:r>
              <a:rPr lang="en-US" sz="1000" dirty="0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en-US" sz="1000" dirty="0" smtClean="0"/>
              <a:t>The </a:t>
            </a:r>
            <a:r>
              <a:rPr lang="en-US" sz="1000" dirty="0"/>
              <a:t>Principle of </a:t>
            </a:r>
            <a:r>
              <a:rPr lang="en-US" sz="1000" dirty="0" err="1"/>
              <a:t>Postremity</a:t>
            </a:r>
            <a:r>
              <a:rPr lang="en-US" sz="1000" dirty="0"/>
              <a:t> </a:t>
            </a:r>
            <a:r>
              <a:rPr lang="en-US" sz="1000" dirty="0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en-US" sz="1000" dirty="0" smtClean="0"/>
              <a:t>The </a:t>
            </a:r>
            <a:r>
              <a:rPr lang="en-US" sz="1000" dirty="0"/>
              <a:t>Principle of Response Probability </a:t>
            </a:r>
            <a:r>
              <a:rPr lang="en-US" sz="1000" dirty="0" smtClean="0"/>
              <a:t>: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Ski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092575" cy="3751263"/>
          </a:xfrm>
          <a:prstGeom prst="rect">
            <a:avLst/>
          </a:prstGeom>
          <a:noFill/>
        </p:spPr>
      </p:pic>
      <p:pic>
        <p:nvPicPr>
          <p:cNvPr id="76806" name="Picture 6" descr="John 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33400"/>
            <a:ext cx="3276600" cy="3276600"/>
          </a:xfrm>
          <a:prstGeom prst="rect">
            <a:avLst/>
          </a:prstGeom>
          <a:noFill/>
        </p:spPr>
      </p:pic>
      <p:pic>
        <p:nvPicPr>
          <p:cNvPr id="76804" name="Picture 4" descr="Pavl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657600"/>
            <a:ext cx="3519488" cy="297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kumimoji="0" lang="en-US" sz="2800" dirty="0"/>
              <a:t>Understanding behavior by understanding </a:t>
            </a:r>
            <a:r>
              <a:rPr kumimoji="0" lang="en-US" sz="2800" dirty="0" smtClean="0"/>
              <a:t>unconscious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Sigmund Freud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Founded view of psychology called the psychodynamic perspective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Focused on the unconscious mind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Emphasized importance of early childhood experiences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Led </a:t>
            </a:r>
            <a:r>
              <a:rPr lang="en-US" altLang="en-US" sz="2800" dirty="0"/>
              <a:t>to form of psychotherapy known as </a:t>
            </a:r>
            <a:r>
              <a:rPr lang="en-US" altLang="en-US" sz="2800" dirty="0" smtClean="0"/>
              <a:t>psychoanalysis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Many of newer psychoanalytic folk moved into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Humanistic Psychology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Idea that everyone has the potential to be self-actualized (be the best they can be)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Everyone has the right to be loved, regardless of their behavior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Is an important area of Psychology because unlike ALL other schools, humanistic psychology assumes that people are essentially good and treatable.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Is NOT a deterministic approach.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is psychology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 overarching paradigm guides psychology</a:t>
            </a:r>
          </a:p>
          <a:p>
            <a:endParaRPr lang="en-US" dirty="0" smtClean="0"/>
          </a:p>
          <a:p>
            <a:r>
              <a:rPr lang="en-US" dirty="0" smtClean="0"/>
              <a:t>Several dominant “camps” today</a:t>
            </a:r>
          </a:p>
          <a:p>
            <a:pPr lvl="1"/>
            <a:r>
              <a:rPr lang="en-US" dirty="0" smtClean="0"/>
              <a:t>Cognitive</a:t>
            </a:r>
          </a:p>
          <a:p>
            <a:pPr lvl="1"/>
            <a:r>
              <a:rPr lang="en-US" dirty="0" smtClean="0"/>
              <a:t>Behavioral</a:t>
            </a:r>
          </a:p>
          <a:p>
            <a:pPr lvl="1"/>
            <a:r>
              <a:rPr lang="en-US" dirty="0" smtClean="0"/>
              <a:t>Physiological</a:t>
            </a:r>
          </a:p>
          <a:p>
            <a:pPr lvl="1"/>
            <a:r>
              <a:rPr lang="en-US" dirty="0" smtClean="0"/>
              <a:t>Humanistic </a:t>
            </a:r>
          </a:p>
          <a:p>
            <a:pPr lvl="1"/>
            <a:endParaRPr lang="en-US" dirty="0"/>
          </a:p>
          <a:p>
            <a:r>
              <a:rPr lang="en-US" dirty="0" smtClean="0"/>
              <a:t>Intro textbooks focus on the </a:t>
            </a:r>
            <a:r>
              <a:rPr lang="en-US" dirty="0" err="1" smtClean="0"/>
              <a:t>biopsychosocial</a:t>
            </a:r>
            <a:r>
              <a:rPr lang="en-US" dirty="0" smtClean="0"/>
              <a:t> </a:t>
            </a:r>
            <a:r>
              <a:rPr lang="en-US" dirty="0" err="1" smtClean="0"/>
              <a:t>approac</a:t>
            </a:r>
            <a:endParaRPr lang="en-US" dirty="0" smtClean="0"/>
          </a:p>
          <a:p>
            <a:pPr lvl="1"/>
            <a:r>
              <a:rPr lang="en-US" dirty="0" smtClean="0"/>
              <a:t>Biological: brain and body</a:t>
            </a:r>
          </a:p>
          <a:p>
            <a:pPr lvl="1"/>
            <a:r>
              <a:rPr lang="en-US" dirty="0" smtClean="0"/>
              <a:t>Psychological: behaviorism, </a:t>
            </a:r>
            <a:r>
              <a:rPr lang="en-US" dirty="0" err="1" smtClean="0"/>
              <a:t>cognitivism</a:t>
            </a:r>
            <a:r>
              <a:rPr lang="en-US" dirty="0" smtClean="0"/>
              <a:t>, humanism</a:t>
            </a:r>
          </a:p>
          <a:p>
            <a:pPr lvl="1"/>
            <a:r>
              <a:rPr lang="en-US" dirty="0" smtClean="0"/>
              <a:t>Social: social influences (</a:t>
            </a:r>
            <a:r>
              <a:rPr lang="en-US" smtClean="0"/>
              <a:t>societal influences)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9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Approaches to study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Systematic study</a:t>
            </a:r>
          </a:p>
          <a:p>
            <a:pPr lvl="1"/>
            <a:r>
              <a:rPr lang="en-US" dirty="0" smtClean="0"/>
              <a:t>Science defined: combines 2 ancient philosophical positions on origins of knowledge:</a:t>
            </a:r>
          </a:p>
          <a:p>
            <a:pPr lvl="1"/>
            <a:r>
              <a:rPr lang="en-US" b="1" i="1" dirty="0" smtClean="0"/>
              <a:t>Rationalism</a:t>
            </a:r>
            <a:r>
              <a:rPr lang="en-US" b="1" dirty="0" smtClean="0"/>
              <a:t>:</a:t>
            </a:r>
            <a:r>
              <a:rPr lang="en-US" dirty="0" smtClean="0"/>
              <a:t> assumption that one gains knowledge by exercising the mind</a:t>
            </a:r>
          </a:p>
          <a:p>
            <a:pPr lvl="1"/>
            <a:r>
              <a:rPr lang="en-US" b="1" i="1" dirty="0" smtClean="0"/>
              <a:t>Empiricism</a:t>
            </a:r>
            <a:r>
              <a:rPr lang="en-US" i="1" dirty="0" smtClean="0"/>
              <a:t>: </a:t>
            </a:r>
            <a:r>
              <a:rPr lang="en-US" dirty="0" smtClean="0"/>
              <a:t>assumption that sensory experience is basis of all knowledge.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typically engage in </a:t>
            </a:r>
            <a:r>
              <a:rPr lang="en-US" b="1" i="1" dirty="0" smtClean="0"/>
              <a:t>rational empiricism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exercise or expand the mind via gaining knowledge through our sensory experiences</a:t>
            </a:r>
          </a:p>
          <a:p>
            <a:pPr lvl="1"/>
            <a:r>
              <a:rPr lang="en-US" dirty="0" smtClean="0"/>
              <a:t>But doesn’t EVERYONE do this? What makes scientists different?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7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Aspects of theory: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theory: two critical aspects</a:t>
            </a:r>
          </a:p>
          <a:p>
            <a:pPr lvl="1"/>
            <a:r>
              <a:rPr lang="en-US" b="1" i="1" dirty="0" smtClean="0"/>
              <a:t>Formal aspects</a:t>
            </a:r>
            <a:r>
              <a:rPr lang="en-US" dirty="0" smtClean="0"/>
              <a:t>: Words and symbols of the theory</a:t>
            </a:r>
          </a:p>
          <a:p>
            <a:pPr lvl="1"/>
            <a:r>
              <a:rPr lang="en-US" b="1" i="1" dirty="0" smtClean="0"/>
              <a:t>Empirical aspects</a:t>
            </a:r>
            <a:r>
              <a:rPr lang="en-US" dirty="0" smtClean="0"/>
              <a:t>: physical events that theory attempts to explain</a:t>
            </a:r>
          </a:p>
          <a:p>
            <a:pPr lvl="1"/>
            <a:r>
              <a:rPr lang="en-US" dirty="0" smtClean="0"/>
              <a:t>Can you have one aspect without the other?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Scientific Law: consistently observed relationship between two or more classes or events</a:t>
            </a:r>
          </a:p>
          <a:p>
            <a:pPr lvl="1"/>
            <a:r>
              <a:rPr lang="en-US" dirty="0" smtClean="0"/>
              <a:t>All science seek to discover laws!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0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goal of science is to:</a:t>
            </a:r>
          </a:p>
          <a:p>
            <a:pPr lvl="1"/>
            <a:r>
              <a:rPr lang="en-US" dirty="0" smtClean="0"/>
              <a:t>Discover laws</a:t>
            </a:r>
          </a:p>
          <a:p>
            <a:pPr lvl="1"/>
            <a:r>
              <a:rPr lang="en-US" dirty="0" smtClean="0"/>
              <a:t>Group laws into coherent  units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psychology, might add one more goal</a:t>
            </a:r>
          </a:p>
          <a:p>
            <a:pPr lvl="1"/>
            <a:r>
              <a:rPr lang="en-US" dirty="0" smtClean="0"/>
              <a:t>To improve the condition of humans and animals</a:t>
            </a:r>
          </a:p>
          <a:p>
            <a:pPr lvl="1"/>
            <a:r>
              <a:rPr lang="en-US" dirty="0" smtClean="0"/>
              <a:t>Clinical applications that emerge from science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Coherent grouping has at least 2 functions:</a:t>
            </a:r>
          </a:p>
          <a:p>
            <a:pPr lvl="1"/>
            <a:r>
              <a:rPr lang="en-US" b="1" i="1" dirty="0" smtClean="0"/>
              <a:t>Synthesizing function</a:t>
            </a:r>
            <a:r>
              <a:rPr lang="en-US" b="1" dirty="0" smtClean="0"/>
              <a:t>: </a:t>
            </a:r>
            <a:r>
              <a:rPr lang="en-US" dirty="0" smtClean="0"/>
              <a:t>systematically explains large group of observations (reinforcement)</a:t>
            </a:r>
          </a:p>
          <a:p>
            <a:pPr lvl="1"/>
            <a:r>
              <a:rPr lang="en-US" b="1" i="1" dirty="0" smtClean="0"/>
              <a:t>Heuristic function</a:t>
            </a:r>
            <a:r>
              <a:rPr lang="en-US" b="1" dirty="0" smtClean="0"/>
              <a:t>: </a:t>
            </a:r>
            <a:r>
              <a:rPr lang="en-US" dirty="0" smtClean="0"/>
              <a:t>points to further research (theoretical building blocks).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58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Parsimony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KISS: Keep </a:t>
            </a:r>
            <a:r>
              <a:rPr lang="en-US" dirty="0" smtClean="0"/>
              <a:t>It Simple</a:t>
            </a:r>
            <a:r>
              <a:rPr lang="en-US" dirty="0" smtClean="0"/>
              <a:t>, </a:t>
            </a:r>
            <a:r>
              <a:rPr lang="en-US" dirty="0" smtClean="0"/>
              <a:t>Stupid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Principle of </a:t>
            </a:r>
            <a:r>
              <a:rPr lang="en-US" dirty="0" smtClean="0"/>
              <a:t>Economy </a:t>
            </a:r>
            <a:r>
              <a:rPr lang="en-US" dirty="0" smtClean="0"/>
              <a:t>or Morgan’s Cannon</a:t>
            </a:r>
          </a:p>
          <a:p>
            <a:pPr lvl="1"/>
            <a:r>
              <a:rPr lang="en-US" dirty="0" smtClean="0"/>
              <a:t>When 2 equally effective theories can explain the same phenomenon, but one explains it more simply and economically, use the simpler explanation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Unfortunately, science often ignores Morgan’s Cannon!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is this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3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dirty="0" smtClean="0"/>
              <a:t>Approaches to study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Learning experiments</a:t>
            </a:r>
          </a:p>
          <a:p>
            <a:pPr lvl="1"/>
            <a:r>
              <a:rPr lang="en-US" dirty="0" smtClean="0"/>
              <a:t>Remember tenets of experiments: IV and DV</a:t>
            </a:r>
          </a:p>
          <a:p>
            <a:pPr lvl="1"/>
            <a:r>
              <a:rPr lang="en-US" dirty="0" smtClean="0"/>
              <a:t>Arbitrary set ups</a:t>
            </a:r>
          </a:p>
          <a:p>
            <a:pPr lvl="2"/>
            <a:r>
              <a:rPr lang="en-US" dirty="0" smtClean="0"/>
              <a:t>What is arbitrary?</a:t>
            </a:r>
          </a:p>
          <a:p>
            <a:pPr lvl="2"/>
            <a:r>
              <a:rPr lang="en-US" dirty="0" smtClean="0"/>
              <a:t>We often do it because it is “easy”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Techniques: </a:t>
            </a:r>
          </a:p>
          <a:p>
            <a:pPr lvl="2"/>
            <a:r>
              <a:rPr lang="en-US" dirty="0" smtClean="0"/>
              <a:t>idiographic vs. </a:t>
            </a:r>
            <a:r>
              <a:rPr lang="en-US" dirty="0" err="1" smtClean="0"/>
              <a:t>nomothetic</a:t>
            </a:r>
            <a:endParaRPr lang="en-US" dirty="0" smtClean="0"/>
          </a:p>
          <a:p>
            <a:pPr lvl="2"/>
            <a:r>
              <a:rPr lang="en-US" dirty="0" smtClean="0"/>
              <a:t>Lab vs. naturalistic observation</a:t>
            </a:r>
          </a:p>
          <a:p>
            <a:pPr lvl="2"/>
            <a:r>
              <a:rPr lang="en-US" dirty="0" smtClean="0"/>
              <a:t>Human vs. animal</a:t>
            </a:r>
          </a:p>
          <a:p>
            <a:pPr lvl="2"/>
            <a:r>
              <a:rPr lang="en-US" dirty="0" smtClean="0"/>
              <a:t>Correlation or experimental</a:t>
            </a:r>
          </a:p>
          <a:p>
            <a:pPr lvl="2"/>
            <a:r>
              <a:rPr lang="en-US" dirty="0" smtClean="0"/>
              <a:t>Choosing IVs and DVs</a:t>
            </a:r>
          </a:p>
          <a:p>
            <a:pPr lvl="2"/>
            <a:r>
              <a:rPr lang="en-US" dirty="0" smtClean="0"/>
              <a:t>Data and </a:t>
            </a:r>
            <a:r>
              <a:rPr lang="en-US" dirty="0" smtClean="0"/>
              <a:t>interpretations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We will be discussing single subject designs as a special characteristic of learning theories in a few lectures!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1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But does science ever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Kuhn’s views : Paradigms: </a:t>
            </a:r>
          </a:p>
          <a:p>
            <a:pPr lvl="2"/>
            <a:r>
              <a:rPr lang="en-US" dirty="0" smtClean="0"/>
              <a:t>a point of view shared by a substantial number of scientists</a:t>
            </a:r>
          </a:p>
          <a:p>
            <a:pPr lvl="2"/>
            <a:r>
              <a:rPr lang="en-US" dirty="0" smtClean="0"/>
              <a:t>The school of theory or theoretical school of view</a:t>
            </a:r>
          </a:p>
          <a:p>
            <a:pPr lvl="2"/>
            <a:r>
              <a:rPr lang="en-US" dirty="0" smtClean="0"/>
              <a:t>Are schools or paradigms good or bad?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Paradigm shifts in normal science:</a:t>
            </a:r>
          </a:p>
          <a:p>
            <a:pPr lvl="1"/>
            <a:r>
              <a:rPr lang="en-US" dirty="0" smtClean="0"/>
              <a:t>Innovations occur when scientists who use a particular paradigm are consistently confronted with events inconsistent with their point of view</a:t>
            </a:r>
          </a:p>
          <a:p>
            <a:pPr lvl="1"/>
            <a:r>
              <a:rPr lang="en-US" dirty="0" smtClean="0"/>
              <a:t>Emerges only with great resistance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Scientific revolutions: science occurs through paradigm shifts</a:t>
            </a:r>
          </a:p>
          <a:p>
            <a:pPr lvl="1"/>
            <a:r>
              <a:rPr lang="en-US" dirty="0" smtClean="0"/>
              <a:t>Book suggests that paradigm shifts most applicable in physical sciences</a:t>
            </a:r>
          </a:p>
          <a:p>
            <a:pPr lvl="1"/>
            <a:r>
              <a:rPr lang="en-US" dirty="0" smtClean="0"/>
              <a:t>Less applicable to social sciences</a:t>
            </a:r>
          </a:p>
          <a:p>
            <a:pPr lvl="1"/>
            <a:r>
              <a:rPr lang="en-US" dirty="0" smtClean="0"/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239253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XY5HK7YVDQWF-1196-259</_dlc_DocId>
    <_dlc_DocIdUrl xmlns="95c273cc-9201-4c1e-8c9f-fe8c80cbe9de">
      <Url>https://about.illinoisstate.edu/vfdouga/_layouts/DocIdRedir.aspx?ID=XY5HK7YVDQWF-1196-259</Url>
      <Description>XY5HK7YVDQWF-1196-259</Description>
    </_dlc_DocIdUrl>
  </documentManagement>
</p:properties>
</file>

<file path=customXml/itemProps1.xml><?xml version="1.0" encoding="utf-8"?>
<ds:datastoreItem xmlns:ds="http://schemas.openxmlformats.org/officeDocument/2006/customXml" ds:itemID="{8094C2E2-F79C-4999-8F3A-8593319EA570}"/>
</file>

<file path=customXml/itemProps2.xml><?xml version="1.0" encoding="utf-8"?>
<ds:datastoreItem xmlns:ds="http://schemas.openxmlformats.org/officeDocument/2006/customXml" ds:itemID="{5939BDDB-7E65-4DF5-85FC-7BE4BC217086}"/>
</file>

<file path=customXml/itemProps3.xml><?xml version="1.0" encoding="utf-8"?>
<ds:datastoreItem xmlns:ds="http://schemas.openxmlformats.org/officeDocument/2006/customXml" ds:itemID="{662B2A59-5080-45DC-94A7-662531D55B50}"/>
</file>

<file path=customXml/itemProps4.xml><?xml version="1.0" encoding="utf-8"?>
<ds:datastoreItem xmlns:ds="http://schemas.openxmlformats.org/officeDocument/2006/customXml" ds:itemID="{ACF66762-BA37-406B-9C5C-963C86D08D72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</TotalTime>
  <Words>2349</Words>
  <Application>Microsoft Office PowerPoint</Application>
  <PresentationFormat>On-screen Show (4:3)</PresentationFormat>
  <Paragraphs>440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Defining and studying Learning?</vt:lpstr>
      <vt:lpstr>What is learning?</vt:lpstr>
      <vt:lpstr>Definitions of learning?</vt:lpstr>
      <vt:lpstr>Approaches to study of learning</vt:lpstr>
      <vt:lpstr>Aspects of theory: </vt:lpstr>
      <vt:lpstr>Goal of Science</vt:lpstr>
      <vt:lpstr>The Principle of Parsimony</vt:lpstr>
      <vt:lpstr>Approaches to study of learning</vt:lpstr>
      <vt:lpstr>But does science ever change?</vt:lpstr>
      <vt:lpstr>Does science change?</vt:lpstr>
      <vt:lpstr>How do we evaluate theories?</vt:lpstr>
      <vt:lpstr>Learning theory depends upon:</vt:lpstr>
      <vt:lpstr>A Brief History of  Learning Theory</vt:lpstr>
      <vt:lpstr>Early history of learning theory</vt:lpstr>
      <vt:lpstr>Early history of Learning Theory</vt:lpstr>
      <vt:lpstr>Early History of Learning Theories</vt:lpstr>
      <vt:lpstr>Early History of Learning Theories</vt:lpstr>
      <vt:lpstr>Set hypotheses for Associationism:  </vt:lpstr>
      <vt:lpstr>Set hypotheses for Associationism:  </vt:lpstr>
      <vt:lpstr>Variations on Associationism</vt:lpstr>
      <vt:lpstr>Historical influences </vt:lpstr>
      <vt:lpstr>Other Historical influences </vt:lpstr>
      <vt:lpstr>Natural Selection:  Darwin’s 5 major premises:</vt:lpstr>
      <vt:lpstr>One of earliest influences on  Learning Theory: first “human” studies</vt:lpstr>
      <vt:lpstr>Several Schools or  Systems of Psychology</vt:lpstr>
      <vt:lpstr>Volunteerism or Introspection</vt:lpstr>
      <vt:lpstr>Structuralism</vt:lpstr>
      <vt:lpstr>Functionalism</vt:lpstr>
      <vt:lpstr>Gestaltism</vt:lpstr>
      <vt:lpstr>Behaviorism</vt:lpstr>
      <vt:lpstr>PowerPoint Presentation</vt:lpstr>
      <vt:lpstr>Psychoanalysis</vt:lpstr>
      <vt:lpstr>But what is psychology today?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course and  What is learning?</dc:title>
  <dc:creator>Valeri Farmer-Dougan</dc:creator>
  <cp:lastModifiedBy>Farmer-Dougan, Valeri</cp:lastModifiedBy>
  <cp:revision>23</cp:revision>
  <dcterms:created xsi:type="dcterms:W3CDTF">2009-07-14T19:17:45Z</dcterms:created>
  <dcterms:modified xsi:type="dcterms:W3CDTF">2015-01-12T15:10:59Z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1733588a-d495-4bef-a251-645848c422de</vt:lpwstr>
  </property>
</Properties>
</file>