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4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E3A33-7DEC-476D-B50A-38748BABCE56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1F92-0CBB-4946-8524-C31B67DA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4D56B03-E604-4D3A-A2F2-644EE0BB1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B84494-3562-41EC-8DBA-31DA7007F20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9838660-ED7A-49A3-B4C5-B2A741B71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F0B6652-E2BE-4A2A-90A9-4757C8A54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Increase in peak height and sharpness, but no peak shift.</a:t>
            </a:r>
          </a:p>
        </p:txBody>
      </p:sp>
    </p:spTree>
    <p:extLst>
      <p:ext uri="{BB962C8B-B14F-4D97-AF65-F5344CB8AC3E}">
        <p14:creationId xmlns:p14="http://schemas.microsoft.com/office/powerpoint/2010/main" val="38285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2876274-6F65-4538-90A0-C1D1698BB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D60973-B056-46EB-AEC6-53C09EEA4A9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6E0CCB3-9D2E-46EC-B53B-B03239C60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79450"/>
            <a:ext cx="6302375" cy="3546475"/>
          </a:xfrm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F9749D6-62C3-484E-A238-5D4A99083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452938"/>
            <a:ext cx="5168900" cy="4151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52500" eaLnBrk="1" hangingPunct="1"/>
            <a:r>
              <a:rPr lang="en-US" altLang="en-US"/>
              <a:t>For example, saying the word book when the teacher points to a book will result in reinforcement.  Saying car when the teacher points to a book will not result in reinforcement.</a:t>
            </a:r>
          </a:p>
          <a:p>
            <a:pPr defTabSz="952500" eaLnBrk="1" hangingPunct="1"/>
            <a:endParaRPr lang="en-US" altLang="en-US"/>
          </a:p>
          <a:p>
            <a:pPr defTabSz="952500" eaLnBrk="1" hangingPunct="1"/>
            <a:r>
              <a:rPr lang="en-US" altLang="en-US"/>
              <a:t>Also red light on the soda machine example.</a:t>
            </a:r>
          </a:p>
        </p:txBody>
      </p:sp>
    </p:spTree>
    <p:extLst>
      <p:ext uri="{BB962C8B-B14F-4D97-AF65-F5344CB8AC3E}">
        <p14:creationId xmlns:p14="http://schemas.microsoft.com/office/powerpoint/2010/main" val="11318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B30BC-D125-42AF-ADD7-222BC710A93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35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34A66-6B72-452C-AD89-0371E641A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471E1-DBD4-45D0-8F7A-5EDD06076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51F86-AFD3-4220-8D8D-51BC3E823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9485-7691-4EE2-A01F-F5A940B0F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70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B522FE-CDFC-4EBA-AFAC-09CC29FE4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A6169-785E-43B4-8932-6190E61C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C8D71-CB94-44F6-8B2B-3BE1C1269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F3D8-DBCA-4E9A-AB37-87586982B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6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4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6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A5FF-A169-412C-8B4B-BC6D4789FC1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B2CA-4E99-45BA-9B5C-46E331B9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A56C943-DCD6-4A3F-86FB-A58D9DD444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Stimulus Control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35D507A-A52B-42BC-90E6-63E1042796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0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A99FBB3-2D55-4CE3-BF3B-566F2DD68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96875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00FF"/>
                </a:solidFill>
              </a:rPr>
              <a:t>Stimulus Generalization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8781631-51F0-4D78-B864-A02E89CC0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8382000" cy="34290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If you teach “green” using this color circle …</a:t>
            </a:r>
          </a:p>
          <a:p>
            <a:pPr eaLnBrk="1" hangingPunct="1"/>
            <a:endParaRPr lang="en-US" altLang="en-US" b="1" u="sng" dirty="0">
              <a:solidFill>
                <a:srgbClr val="CCFF33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0750A37-784A-4FCA-A55D-BA64EAE4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C87A530D-8F64-4034-8471-22C2D4E5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676" y="2942707"/>
            <a:ext cx="37883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Student’s most likely to say “green”</a:t>
            </a:r>
          </a:p>
        </p:txBody>
      </p:sp>
      <p:sp>
        <p:nvSpPr>
          <p:cNvPr id="60433" name="Line 17">
            <a:extLst>
              <a:ext uri="{FF2B5EF4-FFF2-40B4-BE49-F238E27FC236}">
                <a16:creationId xmlns:a16="http://schemas.microsoft.com/office/drawing/2014/main" id="{F27C5792-4635-42CD-A576-81F11933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267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A94D0DBD-C934-4FFA-8B49-C0354495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676" y="3906211"/>
            <a:ext cx="228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Student’s less likely to say “green” </a:t>
            </a:r>
            <a:r>
              <a:rPr lang="en-US" altLang="en-US" sz="2400" dirty="0">
                <a:solidFill>
                  <a:schemeClr val="accent2"/>
                </a:solidFill>
              </a:rPr>
              <a:t>(discrimination)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8A18E56-BB2A-4770-B575-A9C964B2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164" y="3789183"/>
            <a:ext cx="205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Student’s less likely to say “green” (discrimination)</a:t>
            </a:r>
          </a:p>
        </p:txBody>
      </p:sp>
      <p:sp>
        <p:nvSpPr>
          <p:cNvPr id="60436" name="Line 20">
            <a:extLst>
              <a:ext uri="{FF2B5EF4-FFF2-40B4-BE49-F238E27FC236}">
                <a16:creationId xmlns:a16="http://schemas.microsoft.com/office/drawing/2014/main" id="{0C11F69E-378B-4310-A080-9E847FEE34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343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" name="Line 21">
            <a:extLst>
              <a:ext uri="{FF2B5EF4-FFF2-40B4-BE49-F238E27FC236}">
                <a16:creationId xmlns:a16="http://schemas.microsoft.com/office/drawing/2014/main" id="{861F9030-03FE-493F-9A07-CCD26B190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3434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8" name="Oval 22">
            <a:extLst>
              <a:ext uri="{FF2B5EF4-FFF2-40B4-BE49-F238E27FC236}">
                <a16:creationId xmlns:a16="http://schemas.microsoft.com/office/drawing/2014/main" id="{9B46D567-8841-4874-A6C8-C8077607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6096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9" name="Oval 23">
            <a:extLst>
              <a:ext uri="{FF2B5EF4-FFF2-40B4-BE49-F238E27FC236}">
                <a16:creationId xmlns:a16="http://schemas.microsoft.com/office/drawing/2014/main" id="{70C77E87-95AF-41F5-9198-15128239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334000"/>
            <a:ext cx="609600" cy="6096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0" name="Oval 24">
            <a:extLst>
              <a:ext uri="{FF2B5EF4-FFF2-40B4-BE49-F238E27FC236}">
                <a16:creationId xmlns:a16="http://schemas.microsoft.com/office/drawing/2014/main" id="{D9D44643-7148-4F85-BEE7-38ACF33A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227" y="53340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1" name="Oval 25">
            <a:extLst>
              <a:ext uri="{FF2B5EF4-FFF2-40B4-BE49-F238E27FC236}">
                <a16:creationId xmlns:a16="http://schemas.microsoft.com/office/drawing/2014/main" id="{74A5BCD9-2818-45FF-94B5-084CEEB6A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526" y="5334000"/>
            <a:ext cx="609600" cy="609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2" name="Oval 26">
            <a:extLst>
              <a:ext uri="{FF2B5EF4-FFF2-40B4-BE49-F238E27FC236}">
                <a16:creationId xmlns:a16="http://schemas.microsoft.com/office/drawing/2014/main" id="{08AD1C94-049F-4A23-BE85-F7CDEDED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3" name="Oval 27">
            <a:extLst>
              <a:ext uri="{FF2B5EF4-FFF2-40B4-BE49-F238E27FC236}">
                <a16:creationId xmlns:a16="http://schemas.microsoft.com/office/drawing/2014/main" id="{2473A6CC-0461-4DA6-AB8D-74FF7E1B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334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4" name="Oval 28">
            <a:extLst>
              <a:ext uri="{FF2B5EF4-FFF2-40B4-BE49-F238E27FC236}">
                <a16:creationId xmlns:a16="http://schemas.microsoft.com/office/drawing/2014/main" id="{845BFA47-4A06-41EF-BCFB-218717863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00"/>
            <a:ext cx="609600" cy="609600"/>
          </a:xfrm>
          <a:prstGeom prst="ellipse">
            <a:avLst/>
          </a:prstGeom>
          <a:solidFill>
            <a:srgbClr val="66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5" name="Oval 29">
            <a:extLst>
              <a:ext uri="{FF2B5EF4-FFF2-40B4-BE49-F238E27FC236}">
                <a16:creationId xmlns:a16="http://schemas.microsoft.com/office/drawing/2014/main" id="{63BDFC46-24AB-4FCE-8911-386BBF7B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609600" cy="609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6" name="Oval 30">
            <a:extLst>
              <a:ext uri="{FF2B5EF4-FFF2-40B4-BE49-F238E27FC236}">
                <a16:creationId xmlns:a16="http://schemas.microsoft.com/office/drawing/2014/main" id="{2AD36A51-C19B-47D8-B45B-386CDD9F4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0"/>
            <a:ext cx="609600" cy="609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7" name="Oval 31">
            <a:extLst>
              <a:ext uri="{FF2B5EF4-FFF2-40B4-BE49-F238E27FC236}">
                <a16:creationId xmlns:a16="http://schemas.microsoft.com/office/drawing/2014/main" id="{E8149093-D4A5-470B-A09F-198AD8C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3340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8" name="Oval 32">
            <a:extLst>
              <a:ext uri="{FF2B5EF4-FFF2-40B4-BE49-F238E27FC236}">
                <a16:creationId xmlns:a16="http://schemas.microsoft.com/office/drawing/2014/main" id="{81A31B6F-BC3D-4E72-875D-64081A5B3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0"/>
            <a:ext cx="609600" cy="609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BAFCE9-3FB0-4E1A-A8E4-BC2220C7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52339">
            <a:off x="4130049" y="3974447"/>
            <a:ext cx="388216" cy="1632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2520C-34CB-4B5F-9A51-0A4DCE14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4247121"/>
            <a:ext cx="276324" cy="11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/>
      <p:bldP spid="60434" grpId="0"/>
      <p:bldP spid="60435" grpId="0"/>
      <p:bldP spid="60438" grpId="0" animBg="1"/>
      <p:bldP spid="60439" grpId="0" animBg="1"/>
      <p:bldP spid="60440" grpId="0" animBg="1"/>
      <p:bldP spid="60441" grpId="0" animBg="1"/>
      <p:bldP spid="60442" grpId="0" animBg="1"/>
      <p:bldP spid="60443" grpId="0" animBg="1"/>
      <p:bldP spid="60444" grpId="0" animBg="1"/>
      <p:bldP spid="60445" grpId="0" animBg="1"/>
      <p:bldP spid="60446" grpId="0" animBg="1"/>
      <p:bldP spid="60447" grpId="0" animBg="1"/>
      <p:bldP spid="604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1F42B1C-0F71-4CBC-BC61-805BF5BB2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1"/>
                </a:solidFill>
              </a:rPr>
              <a:t>Stimulus Generalization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B802BD2-A9B1-4389-BB5A-676A793793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7772400" cy="5029200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100000"/>
              </a:lnSpc>
            </a:pPr>
            <a:endParaRPr lang="en-US" altLang="en-US" sz="3200" dirty="0"/>
          </a:p>
          <a:p>
            <a:pPr>
              <a:lnSpc>
                <a:spcPct val="100000"/>
              </a:lnSpc>
            </a:pPr>
            <a:r>
              <a:rPr lang="en-US" altLang="en-US" sz="3500" dirty="0"/>
              <a:t>Respond to similar stimuli to the original stimulus</a:t>
            </a:r>
          </a:p>
          <a:p>
            <a:pPr>
              <a:lnSpc>
                <a:spcPct val="100000"/>
              </a:lnSpc>
            </a:pPr>
            <a:endParaRPr lang="en-US" altLang="en-US" sz="3500" dirty="0"/>
          </a:p>
          <a:p>
            <a:pPr>
              <a:lnSpc>
                <a:spcPct val="100000"/>
              </a:lnSpc>
            </a:pPr>
            <a:r>
              <a:rPr lang="en-US" altLang="en-US" sz="3500" dirty="0"/>
              <a:t>E.g., similar people, materials, or settings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3200" dirty="0"/>
          </a:p>
          <a:p>
            <a:pPr>
              <a:lnSpc>
                <a:spcPct val="100000"/>
              </a:lnSpc>
            </a:pPr>
            <a:r>
              <a:rPr lang="en-US" altLang="en-US" sz="3500" dirty="0"/>
              <a:t>Generalization is more likely when the novel stimulus is similar to the training stimulus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83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BB8A577-2107-4265-801E-14502377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Stimulus Discrimination and Stimulus Generalization are a Continuum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DC043B-260B-4244-AB0B-ECA8A7AC318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52600" y="1905001"/>
            <a:ext cx="2209800" cy="186375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Stimulus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Discrimination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0DA3B550-D892-4A97-9218-49BCECFAA2D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153400" y="1905001"/>
            <a:ext cx="2243380" cy="186375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Stimulus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Generalization</a:t>
            </a:r>
          </a:p>
        </p:txBody>
      </p:sp>
      <p:sp>
        <p:nvSpPr>
          <p:cNvPr id="17413" name="Line 7">
            <a:extLst>
              <a:ext uri="{FF2B5EF4-FFF2-40B4-BE49-F238E27FC236}">
                <a16:creationId xmlns:a16="http://schemas.microsoft.com/office/drawing/2014/main" id="{A1B32CAC-53A6-44E2-BD3D-EFEFB730A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362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Box 1">
            <a:extLst>
              <a:ext uri="{FF2B5EF4-FFF2-40B4-BE49-F238E27FC236}">
                <a16:creationId xmlns:a16="http://schemas.microsoft.com/office/drawing/2014/main" id="{15FF3F5C-97DB-4F75-B108-632E0C4A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067" y="3200400"/>
            <a:ext cx="84582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Generally, as the training and test stimuli become more different    responding will decline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 Produces a </a:t>
            </a:r>
            <a:r>
              <a:rPr lang="en-US" altLang="en-US" sz="2400" b="1" dirty="0">
                <a:solidFill>
                  <a:srgbClr val="C00000"/>
                </a:solidFill>
              </a:rPr>
              <a:t>generalization gradient</a:t>
            </a:r>
          </a:p>
          <a:p>
            <a:pPr eaLnBrk="1" hangingPunct="1"/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/>
              <a:t>The gradient shows the degree to which discrimination or generalization has occurred. </a:t>
            </a:r>
          </a:p>
        </p:txBody>
      </p:sp>
    </p:spTree>
    <p:extLst>
      <p:ext uri="{BB962C8B-B14F-4D97-AF65-F5344CB8AC3E}">
        <p14:creationId xmlns:p14="http://schemas.microsoft.com/office/powerpoint/2010/main" val="336845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FB8082-1FCC-453E-83FA-095579932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test generalization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4DA148B6-D16B-40BE-A921-216D542BA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438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9E74E55A-1DF6-4B1B-AEBC-7C421E605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631E6D2-BCB3-4E56-83DE-A651AC30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1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Train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E608999-B57E-4128-9236-55BDA1F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81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GeneralizationTest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0929864D-9136-4B7A-8D6C-429D1CC2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819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T+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6B568846-6BA9-4733-BB11-D54DB5BC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147" y="4493420"/>
            <a:ext cx="33140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For example, train a pigeon to detect T = 1000hz tone</a:t>
            </a:r>
          </a:p>
        </p:txBody>
      </p:sp>
      <p:sp>
        <p:nvSpPr>
          <p:cNvPr id="18441" name="Text Box 10">
            <a:extLst>
              <a:ext uri="{FF2B5EF4-FFF2-40B4-BE49-F238E27FC236}">
                <a16:creationId xmlns:a16="http://schemas.microsoft.com/office/drawing/2014/main" id="{2F15814A-EFC1-4505-B03F-48EA25A0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3200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No reinforcers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Present tones of varying frequencies and examine </a:t>
            </a:r>
            <a:r>
              <a:rPr lang="en-US" altLang="en-US" sz="2400" dirty="0" err="1"/>
              <a:t>keypecking</a:t>
            </a:r>
            <a:r>
              <a:rPr lang="en-US" altLang="en-US" sz="2400" dirty="0"/>
              <a:t> rate in response to each tone</a:t>
            </a:r>
          </a:p>
        </p:txBody>
      </p:sp>
    </p:spTree>
    <p:extLst>
      <p:ext uri="{BB962C8B-B14F-4D97-AF65-F5344CB8AC3E}">
        <p14:creationId xmlns:p14="http://schemas.microsoft.com/office/powerpoint/2010/main" val="6982513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2CFCDBB-C449-441D-B7DB-A7415FA4D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Generalization Gradient</a:t>
            </a:r>
            <a:br>
              <a:rPr lang="en-US" altLang="en-US" sz="3200">
                <a:latin typeface="Comic Sans MS" panose="030F0702030302020204" pitchFamily="66" charset="0"/>
              </a:rPr>
            </a:br>
            <a:r>
              <a:rPr lang="en-US" altLang="en-US" sz="3200">
                <a:latin typeface="Comic Sans MS" panose="030F0702030302020204" pitchFamily="66" charset="0"/>
              </a:rPr>
              <a:t>Guttman &amp; Kalish (1956)</a:t>
            </a:r>
          </a:p>
        </p:txBody>
      </p:sp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30A34CDB-66A9-4FED-9AAC-89B6749C8CAC}"/>
              </a:ext>
            </a:extLst>
          </p:cNvPr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524000" y="1371600"/>
          <a:ext cx="54864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4571903" imgH="4181604" progId="MSGraph.Chart.8">
                  <p:embed followColorScheme="full"/>
                </p:oleObj>
              </mc:Choice>
              <mc:Fallback>
                <p:oleObj name="Chart" r:id="rId3" imgW="4571903" imgH="4181604" progId="MSGraph.Chart.8">
                  <p:embed followColorScheme="full"/>
                  <p:pic>
                    <p:nvPicPr>
                      <p:cNvPr id="19459" name="Object 4">
                        <a:extLst>
                          <a:ext uri="{FF2B5EF4-FFF2-40B4-BE49-F238E27FC236}">
                            <a16:creationId xmlns:a16="http://schemas.microsoft.com/office/drawing/2014/main" id="{30A34CDB-66A9-4FED-9AAC-89B6749C8C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54864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5">
            <a:extLst>
              <a:ext uri="{FF2B5EF4-FFF2-40B4-BE49-F238E27FC236}">
                <a16:creationId xmlns:a16="http://schemas.microsoft.com/office/drawing/2014/main" id="{123952C1-E26B-4480-98E8-EA3CC46A0F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371600"/>
            <a:ext cx="5486400" cy="28194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pigeons reinforced for pecking a 580 nm lit key (orange-yellow) (S+) on a VI schedule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A test session was then given where many different colored key lights were presented in extinction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3014DF28-9555-4FAB-AD5D-3DEBBA5B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S+</a:t>
            </a:r>
          </a:p>
        </p:txBody>
      </p:sp>
      <p:sp>
        <p:nvSpPr>
          <p:cNvPr id="19462" name="Line 7">
            <a:extLst>
              <a:ext uri="{FF2B5EF4-FFF2-40B4-BE49-F238E27FC236}">
                <a16:creationId xmlns:a16="http://schemas.microsoft.com/office/drawing/2014/main" id="{FF93B55E-CFBC-49B6-96AB-FD3339967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09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6425332-B608-42ED-9497-C0F22F48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Interpreting Generalization Gradients</a:t>
            </a:r>
          </a:p>
        </p:txBody>
      </p:sp>
      <p:pic>
        <p:nvPicPr>
          <p:cNvPr id="20483" name="Picture 4" descr="hypothetical generalization gradients 2">
            <a:extLst>
              <a:ext uri="{FF2B5EF4-FFF2-40B4-BE49-F238E27FC236}">
                <a16:creationId xmlns:a16="http://schemas.microsoft.com/office/drawing/2014/main" id="{FFAF2B36-69B5-4214-A7C5-33A4F427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12800"/>
            <a:ext cx="5257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F9AA783E-DEBF-4B91-A6FD-FC3DAC85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1255714"/>
            <a:ext cx="34448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Pigeons trained to peck a moderately 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bright light (S+)</a:t>
            </a:r>
            <a:r>
              <a:rPr lang="en-US" altLang="en-US" sz="2400" dirty="0">
                <a:latin typeface="Arial" panose="020B0604020202020204" pitchFamily="34" charset="0"/>
              </a:rPr>
              <a:t> to get food.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S- = dim light</a:t>
            </a:r>
            <a:r>
              <a:rPr lang="en-US" altLang="en-US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After asymptote is reached, present occasional non-reinforced probe trials at various wavelengths or levels of brightness.</a:t>
            </a:r>
          </a:p>
        </p:txBody>
      </p:sp>
    </p:spTree>
    <p:extLst>
      <p:ext uri="{BB962C8B-B14F-4D97-AF65-F5344CB8AC3E}">
        <p14:creationId xmlns:p14="http://schemas.microsoft.com/office/powerpoint/2010/main" val="28056831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2BF08D16-AEA6-4106-AA07-010D2C2A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762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Excitatory and</a:t>
            </a:r>
            <a:b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inhibitory gradients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3689864F-7660-45AC-9434-A07A15BD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6" y="304800"/>
            <a:ext cx="4473575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5">
            <a:extLst>
              <a:ext uri="{FF2B5EF4-FFF2-40B4-BE49-F238E27FC236}">
                <a16:creationId xmlns:a16="http://schemas.microsoft.com/office/drawing/2014/main" id="{EFE5DFC0-62B8-46C8-954B-204CDA2C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4" y="1460501"/>
            <a:ext cx="40544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Excitatory gradients </a:t>
            </a:r>
            <a:r>
              <a:rPr lang="en-US" altLang="en-US" sz="2400" dirty="0">
                <a:latin typeface="Arial" panose="020B0604020202020204" pitchFamily="34" charset="0"/>
              </a:rPr>
              <a:t>form around the CS+; show where responding is MOST likely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Inhibitory gradients </a:t>
            </a:r>
            <a:r>
              <a:rPr lang="en-US" altLang="en-US" sz="2400" dirty="0">
                <a:latin typeface="Arial" panose="020B0604020202020204" pitchFamily="34" charset="0"/>
              </a:rPr>
              <a:t>also form; show where responding is least likely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e.g., Pigeons trained to peck at a 800 </a:t>
            </a:r>
            <a:r>
              <a:rPr lang="en-US" altLang="en-US" sz="2400" dirty="0" err="1">
                <a:latin typeface="Arial" panose="020B0604020202020204" pitchFamily="34" charset="0"/>
              </a:rPr>
              <a:t>hz</a:t>
            </a:r>
            <a:r>
              <a:rPr lang="en-US" altLang="en-US" sz="2400" dirty="0">
                <a:latin typeface="Arial" panose="020B0604020202020204" pitchFamily="34" charset="0"/>
              </a:rPr>
              <a:t> tone (S+), with a 500 nm light S-.</a:t>
            </a:r>
          </a:p>
        </p:txBody>
      </p:sp>
    </p:spTree>
    <p:extLst>
      <p:ext uri="{BB962C8B-B14F-4D97-AF65-F5344CB8AC3E}">
        <p14:creationId xmlns:p14="http://schemas.microsoft.com/office/powerpoint/2010/main" val="40512972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09CDCF6-3643-4806-9AB9-47DB83C2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Peak Shift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C7D1C77-E476-4ACB-8196-12A8264F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8037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600" dirty="0"/>
              <a:t>Phenomena where </a:t>
            </a:r>
            <a:r>
              <a:rPr lang="en-US" altLang="en-US" sz="3600" b="1" dirty="0">
                <a:solidFill>
                  <a:srgbClr val="C00000"/>
                </a:solidFill>
              </a:rPr>
              <a:t>the peak of the generalization curve shifts AWAY from the S-</a:t>
            </a:r>
          </a:p>
          <a:p>
            <a:pPr>
              <a:lnSpc>
                <a:spcPct val="120000"/>
              </a:lnSpc>
            </a:pPr>
            <a:endParaRPr lang="en-US" altLang="en-US" sz="3600" dirty="0"/>
          </a:p>
          <a:p>
            <a:pPr>
              <a:lnSpc>
                <a:spcPct val="120000"/>
              </a:lnSpc>
            </a:pPr>
            <a:r>
              <a:rPr lang="en-US" altLang="en-US" sz="3900" dirty="0"/>
              <a:t>Means that the most responding does not occur for the S+, </a:t>
            </a:r>
            <a:r>
              <a:rPr lang="en-US" altLang="en-US" sz="3900" b="1" dirty="0">
                <a:solidFill>
                  <a:srgbClr val="C00000"/>
                </a:solidFill>
              </a:rPr>
              <a:t>but </a:t>
            </a:r>
            <a:r>
              <a:rPr lang="en-US" altLang="en-US" sz="3600" b="1" dirty="0">
                <a:solidFill>
                  <a:srgbClr val="C00000"/>
                </a:solidFill>
              </a:rPr>
              <a:t>slightly offset from the S+ and away from the S-</a:t>
            </a:r>
          </a:p>
          <a:p>
            <a:pPr>
              <a:lnSpc>
                <a:spcPct val="120000"/>
              </a:lnSpc>
            </a:pPr>
            <a:endParaRPr lang="en-US" altLang="en-US" sz="3600" dirty="0"/>
          </a:p>
          <a:p>
            <a:pPr>
              <a:lnSpc>
                <a:spcPct val="120000"/>
              </a:lnSpc>
            </a:pPr>
            <a:r>
              <a:rPr lang="en-US" altLang="en-US" sz="4000" b="1" dirty="0">
                <a:solidFill>
                  <a:srgbClr val="C00000"/>
                </a:solidFill>
              </a:rPr>
              <a:t>The peak of responding shifts AWAY from the S- </a:t>
            </a:r>
          </a:p>
          <a:p>
            <a:pPr lvl="1">
              <a:lnSpc>
                <a:spcPct val="120000"/>
              </a:lnSpc>
            </a:pPr>
            <a:endParaRPr lang="en-US" altLang="en-US" sz="3600" dirty="0"/>
          </a:p>
          <a:p>
            <a:pPr>
              <a:lnSpc>
                <a:spcPct val="120000"/>
              </a:lnSpc>
            </a:pPr>
            <a:r>
              <a:rPr lang="en-US" altLang="en-US" sz="3900" dirty="0"/>
              <a:t>Question is WHY!</a:t>
            </a:r>
          </a:p>
        </p:txBody>
      </p:sp>
    </p:spTree>
    <p:extLst>
      <p:ext uri="{BB962C8B-B14F-4D97-AF65-F5344CB8AC3E}">
        <p14:creationId xmlns:p14="http://schemas.microsoft.com/office/powerpoint/2010/main" val="303892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7C289562-9C45-44C9-8AB3-75D2EAA2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Peak Shift Effect – Hanson (1959)</a:t>
            </a:r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571EDDBD-CB74-48A6-ABD3-6BF8AE02A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500" y="1981200"/>
            <a:ext cx="0" cy="3505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6" name="Picture 7">
            <a:extLst>
              <a:ext uri="{FF2B5EF4-FFF2-40B4-BE49-F238E27FC236}">
                <a16:creationId xmlns:a16="http://schemas.microsoft.com/office/drawing/2014/main" id="{6868A03E-3092-4D0A-A2D4-145621093577}"/>
              </a:ext>
            </a:extLst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919164"/>
            <a:ext cx="7696200" cy="5635625"/>
          </a:xfr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8A3751-8ADF-401A-A078-24B61AD03053}"/>
              </a:ext>
            </a:extLst>
          </p:cNvPr>
          <p:cNvCxnSpPr>
            <a:cxnSpLocks/>
          </p:cNvCxnSpPr>
          <p:nvPr/>
        </p:nvCxnSpPr>
        <p:spPr>
          <a:xfrm>
            <a:off x="5410200" y="1219201"/>
            <a:ext cx="0" cy="12004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C5F48B-8497-4EB7-97D4-96F787E88B1E}"/>
              </a:ext>
            </a:extLst>
          </p:cNvPr>
          <p:cNvCxnSpPr>
            <a:cxnSpLocks/>
          </p:cNvCxnSpPr>
          <p:nvPr/>
        </p:nvCxnSpPr>
        <p:spPr>
          <a:xfrm flipH="1">
            <a:off x="5867400" y="1219200"/>
            <a:ext cx="1600200" cy="99060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1AFA7-C6F1-458A-85D4-80A7E12FCF32}"/>
              </a:ext>
            </a:extLst>
          </p:cNvPr>
          <p:cNvCxnSpPr>
            <a:cxnSpLocks/>
          </p:cNvCxnSpPr>
          <p:nvPr/>
        </p:nvCxnSpPr>
        <p:spPr>
          <a:xfrm flipH="1">
            <a:off x="6400800" y="1219200"/>
            <a:ext cx="2667000" cy="20574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D5B55A69-BE39-4377-8293-146E7F2B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do an example of Discrimination Training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3C4CB373-9080-4664-A095-E501A44F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4000" dirty="0"/>
              <a:t>Two choices: 	1				4</a:t>
            </a:r>
          </a:p>
          <a:p>
            <a:endParaRPr lang="en-US" altLang="en-US" sz="4000" dirty="0"/>
          </a:p>
          <a:p>
            <a:r>
              <a:rPr lang="en-US" altLang="en-US" sz="4000" dirty="0">
                <a:solidFill>
                  <a:srgbClr val="FF0000"/>
                </a:solidFill>
              </a:rPr>
              <a:t>  4 </a:t>
            </a:r>
            <a:r>
              <a:rPr lang="en-US" altLang="en-US" sz="4000" dirty="0"/>
              <a:t>is the correct answer</a:t>
            </a:r>
          </a:p>
        </p:txBody>
      </p:sp>
    </p:spTree>
    <p:extLst>
      <p:ext uri="{BB962C8B-B14F-4D97-AF65-F5344CB8AC3E}">
        <p14:creationId xmlns:p14="http://schemas.microsoft.com/office/powerpoint/2010/main" val="26479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0EEBC7D5-28BF-4352-9538-1EB53FEAC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Stimulus Control of Behavior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9D39A2D-ABEB-4C66-8EA4-1602AEFC79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Having stimulus control means that the </a:t>
            </a:r>
            <a:r>
              <a:rPr lang="en-US" altLang="en-US" sz="2400" dirty="0">
                <a:solidFill>
                  <a:srgbClr val="C00000"/>
                </a:solidFill>
              </a:rPr>
              <a:t>probability of the behavior varies depending upon the stimuli present. 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If a behavior is under stimulus control then</a:t>
            </a:r>
          </a:p>
          <a:p>
            <a:pPr lvl="1" eaLnBrk="1" hangingPunct="1"/>
            <a:r>
              <a:rPr lang="en-US" altLang="en-US" sz="2000" dirty="0"/>
              <a:t>The behavior happens when the stimulus is present</a:t>
            </a:r>
          </a:p>
          <a:p>
            <a:pPr lvl="1" eaLnBrk="1" hangingPunct="1"/>
            <a:r>
              <a:rPr lang="en-US" altLang="en-US" sz="2000" dirty="0"/>
              <a:t>The behavior doesn’t happen when the stimulus is absent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Most of our behavior is under stimulus control</a:t>
            </a:r>
          </a:p>
          <a:p>
            <a:pPr lvl="1" eaLnBrk="1" hangingPunct="1"/>
            <a:r>
              <a:rPr lang="en-US" altLang="en-US" sz="2000" dirty="0"/>
              <a:t>A person that contributes to charity generously while in church may watch every penny spent while at work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2599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88F94FD-5329-4CD9-BFDE-F394528C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210550" cy="1325563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Now what is the correct answer?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C070655-E133-4A34-836A-F47018D7C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4000" dirty="0"/>
              <a:t>Using the last question and correct answer, which is the “best” answer for each of the following?</a:t>
            </a:r>
          </a:p>
          <a:p>
            <a:endParaRPr lang="en-US" altLang="en-US" sz="4000" dirty="0"/>
          </a:p>
          <a:p>
            <a:r>
              <a:rPr lang="en-US" altLang="en-US" sz="4000" dirty="0"/>
              <a:t> 3.9		-1</a:t>
            </a:r>
          </a:p>
          <a:p>
            <a:endParaRPr lang="en-US" altLang="en-US" sz="4000" dirty="0"/>
          </a:p>
          <a:p>
            <a:r>
              <a:rPr lang="en-US" altLang="en-US" sz="4000" dirty="0"/>
              <a:t> -1			5</a:t>
            </a:r>
          </a:p>
          <a:p>
            <a:endParaRPr lang="en-US" altLang="en-US" sz="4000" dirty="0"/>
          </a:p>
          <a:p>
            <a:r>
              <a:rPr lang="en-US" altLang="en-US" sz="4000" dirty="0"/>
              <a:t> 0.9		3</a:t>
            </a:r>
          </a:p>
          <a:p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6775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5FD9190-9E2C-4934-BCD3-E1ED0FCF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 problem: Think about it: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60B15CE-589B-4723-AA4D-DA1F6CF4C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4 			16</a:t>
            </a:r>
          </a:p>
          <a:p>
            <a:endParaRPr lang="en-US" altLang="en-US" sz="4400" dirty="0"/>
          </a:p>
          <a:p>
            <a:r>
              <a:rPr lang="en-US" altLang="en-US" sz="4400" dirty="0"/>
              <a:t>Again, </a:t>
            </a:r>
            <a:r>
              <a:rPr lang="en-US" altLang="en-US" sz="4400" dirty="0">
                <a:solidFill>
                  <a:srgbClr val="C00000"/>
                </a:solidFill>
              </a:rPr>
              <a:t>4 is the answer</a:t>
            </a:r>
          </a:p>
          <a:p>
            <a:endParaRPr lang="en-US" altLang="en-US" sz="4400" dirty="0"/>
          </a:p>
          <a:p>
            <a:r>
              <a:rPr lang="en-US" altLang="en-US" sz="4400" dirty="0"/>
              <a:t>Now which is the best answer?</a:t>
            </a:r>
          </a:p>
        </p:txBody>
      </p:sp>
    </p:spTree>
    <p:extLst>
      <p:ext uri="{BB962C8B-B14F-4D97-AF65-F5344CB8AC3E}">
        <p14:creationId xmlns:p14="http://schemas.microsoft.com/office/powerpoint/2010/main" val="310250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12D6995-3AB7-4A01-B87B-2078E18A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Now which is the “best” 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E0AD-8B48-4F3D-A769-E4FB9113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your answer from the last slide: Which is the answer for each of the following?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16				48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8				32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100			400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1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AB96-8C5B-4384-ABE6-58B3A528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Examine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3F7A-DEB5-411F-8E9E-7AC41555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575175"/>
          </a:xfrm>
        </p:spPr>
        <p:txBody>
          <a:bodyPr>
            <a:noAutofit/>
          </a:bodyPr>
          <a:lstStyle/>
          <a:p>
            <a:r>
              <a:rPr lang="en-US" dirty="0"/>
              <a:t>First set of slides: Tend to pick answer that is closest to 4</a:t>
            </a:r>
          </a:p>
          <a:p>
            <a:r>
              <a:rPr lang="en-US" dirty="0"/>
              <a:t>Second set of slides: Tend to pick the smaller (1/4 of the second answer)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Two theories may explain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Spence’s Summation Theory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Kohler’s Interdimensional Theory</a:t>
            </a:r>
          </a:p>
        </p:txBody>
      </p:sp>
    </p:spTree>
    <p:extLst>
      <p:ext uri="{BB962C8B-B14F-4D97-AF65-F5344CB8AC3E}">
        <p14:creationId xmlns:p14="http://schemas.microsoft.com/office/powerpoint/2010/main" val="235160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A3B0F46-2AF5-4E72-A074-3A05DBB4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60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Spence’s Theory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A9D08C5-8085-4325-85E7-15703208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78867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i="1" dirty="0">
                <a:solidFill>
                  <a:srgbClr val="C00000"/>
                </a:solidFill>
              </a:rPr>
              <a:t>Peak shift occurs because of the summation of the excitatory and inhibitory curves</a:t>
            </a:r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dirty="0"/>
              <a:t>Result is that the </a:t>
            </a:r>
            <a:r>
              <a:rPr lang="en-US" altLang="en-US" i="1" dirty="0">
                <a:solidFill>
                  <a:srgbClr val="C00000"/>
                </a:solidFill>
              </a:rPr>
              <a:t>most responding is slightly in favor of the S+</a:t>
            </a:r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dirty="0"/>
              <a:t>Not as strong of suppression for S-; thus, get a slight shift away from S- when sum the two curves</a:t>
            </a:r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dirty="0"/>
              <a:t>Just a math phenomenon</a:t>
            </a:r>
          </a:p>
        </p:txBody>
      </p:sp>
    </p:spTree>
    <p:extLst>
      <p:ext uri="{BB962C8B-B14F-4D97-AF65-F5344CB8AC3E}">
        <p14:creationId xmlns:p14="http://schemas.microsoft.com/office/powerpoint/2010/main" val="178869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ECDCD7E-570D-4A1C-BFEC-309D1DFA7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376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Spence’s Theory to Account for  Peak Shift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C734FC1C-EEEB-4459-A97B-18AE95C70683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0" y="1082675"/>
          <a:ext cx="91440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3" imgW="6801019" imgH="4114703" progId="MSGraph.Chart.8">
                  <p:embed followColorScheme="full"/>
                </p:oleObj>
              </mc:Choice>
              <mc:Fallback>
                <p:oleObj name="Chart" r:id="rId3" imgW="6801019" imgH="4114703" progId="MSGraph.Chart.8">
                  <p:embed followColorScheme="full"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C734FC1C-EEEB-4459-A97B-18AE95C70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82675"/>
                        <a:ext cx="9144000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8" name="Group 4">
            <a:extLst>
              <a:ext uri="{FF2B5EF4-FFF2-40B4-BE49-F238E27FC236}">
                <a16:creationId xmlns:a16="http://schemas.microsoft.com/office/drawing/2014/main" id="{035316A0-03F4-4627-9FC6-77C4949AD720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952500"/>
            <a:ext cx="565150" cy="698500"/>
            <a:chOff x="2294" y="600"/>
            <a:chExt cx="356" cy="440"/>
          </a:xfrm>
        </p:grpSpPr>
        <p:sp>
          <p:nvSpPr>
            <p:cNvPr id="29704" name="Line 5">
              <a:extLst>
                <a:ext uri="{FF2B5EF4-FFF2-40B4-BE49-F238E27FC236}">
                  <a16:creationId xmlns:a16="http://schemas.microsoft.com/office/drawing/2014/main" id="{A360F446-FE1D-412F-818B-067258CCA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8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Text Box 6">
              <a:extLst>
                <a:ext uri="{FF2B5EF4-FFF2-40B4-BE49-F238E27FC236}">
                  <a16:creationId xmlns:a16="http://schemas.microsoft.com/office/drawing/2014/main" id="{4E2533F4-3007-4678-88A7-2BEFF28B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6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S+</a:t>
              </a:r>
            </a:p>
          </p:txBody>
        </p:sp>
      </p:grpSp>
      <p:grpSp>
        <p:nvGrpSpPr>
          <p:cNvPr id="21511" name="Group 7">
            <a:extLst>
              <a:ext uri="{FF2B5EF4-FFF2-40B4-BE49-F238E27FC236}">
                <a16:creationId xmlns:a16="http://schemas.microsoft.com/office/drawing/2014/main" id="{18EB95B5-04F0-4320-8217-9E95AA8222BD}"/>
              </a:ext>
            </a:extLst>
          </p:cNvPr>
          <p:cNvGrpSpPr>
            <a:grpSpLocks/>
          </p:cNvGrpSpPr>
          <p:nvPr/>
        </p:nvGrpSpPr>
        <p:grpSpPr bwMode="auto">
          <a:xfrm>
            <a:off x="6623050" y="4229100"/>
            <a:ext cx="488950" cy="673100"/>
            <a:chOff x="3212" y="2664"/>
            <a:chExt cx="308" cy="424"/>
          </a:xfrm>
        </p:grpSpPr>
        <p:sp>
          <p:nvSpPr>
            <p:cNvPr id="29702" name="Line 8">
              <a:extLst>
                <a:ext uri="{FF2B5EF4-FFF2-40B4-BE49-F238E27FC236}">
                  <a16:creationId xmlns:a16="http://schemas.microsoft.com/office/drawing/2014/main" id="{C136CFF5-19D5-4328-9489-909A9C20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28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Text Box 9">
              <a:extLst>
                <a:ext uri="{FF2B5EF4-FFF2-40B4-BE49-F238E27FC236}">
                  <a16:creationId xmlns:a16="http://schemas.microsoft.com/office/drawing/2014/main" id="{53AB48E4-F2B5-40E7-849C-B284B0C8B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" y="2664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2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ADC2328-8E7B-41F3-BB2F-1B30B18E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Kohler’s </a:t>
            </a:r>
            <a:r>
              <a:rPr lang="en-US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Tranposition</a:t>
            </a:r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Interdimensional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6DE56-2057-4BA6-BBA9-7D1D2CE5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4"/>
            <a:ext cx="8210550" cy="48799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i="1" dirty="0">
                <a:solidFill>
                  <a:srgbClr val="C00000"/>
                </a:solidFill>
              </a:rPr>
              <a:t>The animal learns a conceptual rule: When given stimuli, choose whichever fits the characteristics of S+ to S-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E.g.: S+ is always larger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E.g.: S+ is the most green</a:t>
            </a:r>
          </a:p>
          <a:p>
            <a:pPr>
              <a:lnSpc>
                <a:spcPct val="120000"/>
              </a:lnSpc>
              <a:defRPr/>
            </a:pPr>
            <a:endParaRPr lang="en-US" sz="4300" dirty="0"/>
          </a:p>
          <a:p>
            <a:pPr>
              <a:lnSpc>
                <a:spcPct val="120000"/>
              </a:lnSpc>
              <a:defRPr/>
            </a:pPr>
            <a:r>
              <a:rPr lang="en-US" sz="4300" dirty="0"/>
              <a:t>Thus, when given generalization stimuli, look for whatever is the most “S+” compared to what should be “S-” </a:t>
            </a:r>
          </a:p>
          <a:p>
            <a:pPr>
              <a:lnSpc>
                <a:spcPct val="120000"/>
              </a:lnSpc>
              <a:defRPr/>
            </a:pPr>
            <a:endParaRPr lang="en-US" sz="4300" dirty="0"/>
          </a:p>
          <a:p>
            <a:pPr>
              <a:lnSpc>
                <a:spcPct val="120000"/>
              </a:lnSpc>
              <a:defRPr/>
            </a:pPr>
            <a:r>
              <a:rPr lang="en-US" sz="37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63746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ADC2328-8E7B-41F3-BB2F-1B30B18E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Kohler’s </a:t>
            </a:r>
            <a:r>
              <a:rPr lang="en-US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Tranposition</a:t>
            </a:r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Interdimensional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6DE56-2057-4BA6-BBA9-7D1D2CE5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4"/>
            <a:ext cx="8210550" cy="48799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i="1" dirty="0">
                <a:solidFill>
                  <a:srgbClr val="C00000"/>
                </a:solidFill>
              </a:rPr>
              <a:t>Shift away from S+ occurs because the organism compensates for “not S-”, and overcompensate PAST the S+ but away from the S-</a:t>
            </a:r>
          </a:p>
          <a:p>
            <a:pPr lvl="1">
              <a:lnSpc>
                <a:spcPct val="120000"/>
              </a:lnSpc>
              <a:defRPr/>
            </a:pPr>
            <a:endParaRPr lang="en-US" sz="4000" dirty="0"/>
          </a:p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C00000"/>
                </a:solidFill>
              </a:rPr>
              <a:t>Learning a concept</a:t>
            </a:r>
            <a:r>
              <a:rPr lang="en-US" sz="4000" dirty="0"/>
              <a:t>: Always choose larger or greener, etc.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700" dirty="0"/>
              <a:t>Given a large and small stimulus, choose large even if it is too large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700" dirty="0"/>
              <a:t>If S+ is read and S- is green, choose the “reddest” but the least “green”.</a:t>
            </a:r>
          </a:p>
        </p:txBody>
      </p:sp>
    </p:spTree>
    <p:extLst>
      <p:ext uri="{BB962C8B-B14F-4D97-AF65-F5344CB8AC3E}">
        <p14:creationId xmlns:p14="http://schemas.microsoft.com/office/powerpoint/2010/main" val="378247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9B2FE84-3E1D-43C2-9B04-CF7E2734E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Inter</a:t>
            </a:r>
            <a:r>
              <a:rPr lang="en-US" altLang="en-US"/>
              <a:t>dimensional discrimination</a:t>
            </a:r>
            <a:endParaRPr lang="en-US" altLang="en-US" i="1"/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5A01D2DA-EE08-43EE-972C-7C0291CC48EF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2743200" y="1600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4" imgW="7772303" imgH="4114703" progId="MSGraph.Chart.8">
                  <p:embed followColorScheme="full"/>
                </p:oleObj>
              </mc:Choice>
              <mc:Fallback>
                <p:oleObj name="Chart" r:id="rId4" imgW="7772303" imgH="4114703" progId="MSGraph.Chart.8">
                  <p:embed followColorScheme="full"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5A01D2DA-EE08-43EE-972C-7C0291CC48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>
            <a:extLst>
              <a:ext uri="{FF2B5EF4-FFF2-40B4-BE49-F238E27FC236}">
                <a16:creationId xmlns:a16="http://schemas.microsoft.com/office/drawing/2014/main" id="{9C3D8EF5-4C46-48B6-8A44-386E650D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19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Discrimination: S+ = 555nm Light; S- = Tone</a:t>
            </a:r>
          </a:p>
        </p:txBody>
      </p:sp>
    </p:spTree>
    <p:extLst>
      <p:ext uri="{BB962C8B-B14F-4D97-AF65-F5344CB8AC3E}">
        <p14:creationId xmlns:p14="http://schemas.microsoft.com/office/powerpoint/2010/main" val="1645000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ACAA601-9CB4-4858-AA56-44A6B334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 of Theories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D18-5EDE-4FAC-B323-78FBC225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Choose between squares:</a:t>
            </a:r>
          </a:p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u="sng" dirty="0"/>
              <a:t>        S+           	S-              	Situation: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    	50 cm</a:t>
            </a:r>
            <a:r>
              <a:rPr lang="en-US" baseline="30000" dirty="0"/>
              <a:t>2</a:t>
            </a:r>
            <a:r>
              <a:rPr lang="en-US" dirty="0"/>
              <a:t>      	</a:t>
            </a:r>
            <a:r>
              <a:rPr lang="en-US" b="1" dirty="0">
                <a:solidFill>
                  <a:srgbClr val="C00000"/>
                </a:solidFill>
              </a:rPr>
              <a:t>Original training </a:t>
            </a:r>
          </a:p>
          <a:p>
            <a:pPr marL="0" indent="0">
              <a:buNone/>
              <a:defRPr/>
            </a:pPr>
            <a:r>
              <a:rPr lang="en-US" dirty="0"/>
              <a:t>	250 cm</a:t>
            </a:r>
            <a:r>
              <a:rPr lang="en-US" baseline="30000" dirty="0"/>
              <a:t>2</a:t>
            </a:r>
            <a:r>
              <a:rPr lang="en-US" dirty="0"/>
              <a:t> 	</a:t>
            </a:r>
            <a:r>
              <a:rPr lang="en-US" dirty="0">
                <a:solidFill>
                  <a:srgbClr val="C00000"/>
                </a:solidFill>
              </a:rPr>
              <a:t>150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	</a:t>
            </a:r>
            <a:r>
              <a:rPr lang="en-US" b="1" dirty="0">
                <a:solidFill>
                  <a:srgbClr val="C00000"/>
                </a:solidFill>
              </a:rPr>
              <a:t>Test 1: </a:t>
            </a:r>
            <a:r>
              <a:rPr lang="en-US" dirty="0"/>
              <a:t>Spence’s test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500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       	250 cm</a:t>
            </a:r>
            <a:r>
              <a:rPr lang="en-US" baseline="30000" dirty="0"/>
              <a:t>2</a:t>
            </a:r>
            <a:r>
              <a:rPr lang="en-US" dirty="0"/>
              <a:t> 	</a:t>
            </a:r>
            <a:r>
              <a:rPr lang="en-US" b="1" dirty="0">
                <a:solidFill>
                  <a:srgbClr val="0070C0"/>
                </a:solidFill>
              </a:rPr>
              <a:t>Test 2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r>
              <a:rPr lang="en-US" dirty="0"/>
              <a:t> Kohler’s test	 </a:t>
            </a:r>
          </a:p>
          <a:p>
            <a:pPr marL="0" indent="0">
              <a:buNone/>
              <a:defRPr/>
            </a:pPr>
            <a:r>
              <a:rPr lang="en-US" dirty="0"/>
              <a:t>	1000 cm</a:t>
            </a:r>
            <a:r>
              <a:rPr lang="en-US" baseline="30000" dirty="0"/>
              <a:t>2</a:t>
            </a:r>
            <a:r>
              <a:rPr lang="en-US" dirty="0"/>
              <a:t>      500 cm</a:t>
            </a:r>
            <a:r>
              <a:rPr lang="en-US" baseline="30000" dirty="0"/>
              <a:t>2              ??????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Spence's prediction</a:t>
            </a:r>
            <a:r>
              <a:rPr lang="en-US" dirty="0"/>
              <a:t>:  Will choose closest to original S+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Transposition or </a:t>
            </a:r>
            <a:r>
              <a:rPr lang="en-US" dirty="0" err="1">
                <a:solidFill>
                  <a:srgbClr val="C00000"/>
                </a:solidFill>
              </a:rPr>
              <a:t>interdimensional</a:t>
            </a:r>
            <a:r>
              <a:rPr lang="en-US" dirty="0"/>
              <a:t>: choose larger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026">
            <a:extLst>
              <a:ext uri="{FF2B5EF4-FFF2-40B4-BE49-F238E27FC236}">
                <a16:creationId xmlns:a16="http://schemas.microsoft.com/office/drawing/2014/main" id="{807E3EF1-C7B2-4075-BD4F-7448A2B9C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838200"/>
          <a:ext cx="6858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9563405" imgH="7239305" progId="Excel.Sheet.8">
                  <p:embed/>
                </p:oleObj>
              </mc:Choice>
              <mc:Fallback>
                <p:oleObj name="Worksheet" r:id="rId3" imgW="9563405" imgH="7239305" progId="Excel.Sheet.8">
                  <p:embed/>
                  <p:pic>
                    <p:nvPicPr>
                      <p:cNvPr id="6146" name="Object 1026">
                        <a:extLst>
                          <a:ext uri="{FF2B5EF4-FFF2-40B4-BE49-F238E27FC236}">
                            <a16:creationId xmlns:a16="http://schemas.microsoft.com/office/drawing/2014/main" id="{807E3EF1-C7B2-4075-BD4F-7448A2B9C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6858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55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93A9E67-DA78-4C41-848E-A888F966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Which is correct?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47D14607-0DB3-41F7-932C-F41AE723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8439"/>
            <a:ext cx="7886700" cy="4805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rgbClr val="C00000"/>
                </a:solidFill>
              </a:rPr>
              <a:t>Tests for summation yield evidence supporting Spence’s theory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When using </a:t>
            </a:r>
            <a:r>
              <a:rPr lang="en-US" altLang="en-US" sz="2900" b="1" i="1" dirty="0"/>
              <a:t>stimuli close to the original stimulus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Animal tends to make errors towards the original stimulus</a:t>
            </a:r>
          </a:p>
          <a:p>
            <a:pPr lvl="1">
              <a:lnSpc>
                <a:spcPct val="120000"/>
              </a:lnSpc>
            </a:pPr>
            <a:endParaRPr lang="en-US" altLang="en-US" sz="2900" dirty="0"/>
          </a:p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rgbClr val="C00000"/>
                </a:solidFill>
              </a:rPr>
              <a:t>Tests for transposition/</a:t>
            </a:r>
            <a:r>
              <a:rPr lang="en-US" altLang="en-US" sz="3200" b="1" dirty="0" err="1">
                <a:solidFill>
                  <a:srgbClr val="C00000"/>
                </a:solidFill>
              </a:rPr>
              <a:t>interdiminensional</a:t>
            </a:r>
            <a:r>
              <a:rPr lang="en-US" altLang="en-US" sz="3200" b="1" dirty="0">
                <a:solidFill>
                  <a:srgbClr val="C00000"/>
                </a:solidFill>
              </a:rPr>
              <a:t> yield evidence supporting Kohler’s theory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When using </a:t>
            </a:r>
            <a:r>
              <a:rPr lang="en-US" altLang="en-US" sz="2900" i="1" dirty="0"/>
              <a:t>stimuli highly different from original stimulus, error towards original stimulus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But show “concept” rule in that </a:t>
            </a:r>
            <a:r>
              <a:rPr lang="en-US" altLang="en-US" sz="2900" b="1" i="1" dirty="0"/>
              <a:t>keep the relation of the difference constant (e.g., choose the smaller one)</a:t>
            </a:r>
          </a:p>
          <a:p>
            <a:pPr lvl="1"/>
            <a:endParaRPr lang="en-US" altLang="en-US" sz="29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888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77F9-6E4F-4BD6-9706-267C405D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So, which theory is “right”?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656B-5B8C-4548-8956-5B4B940F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275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BOTH!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When the test includes stimuli close to the original S+, animal tends to choose the one closest to the S+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As differences become increasingly larger, animal tends to choose the stimulus consistent with the type of difference between the S+ and S-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E.g., larger or red-</a:t>
            </a:r>
            <a:r>
              <a:rPr lang="en-US" sz="3200" dirty="0" err="1"/>
              <a:t>er</a:t>
            </a:r>
            <a:endParaRPr lang="en-US" sz="3200" dirty="0"/>
          </a:p>
          <a:p>
            <a:pPr lvl="1"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32742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BFAA0EF-808A-4E16-AA90-A99E0C097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Teaching Stimulus Discrimination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62071E-FA72-4C2A-BEBA-7FAF5ECDA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690690"/>
            <a:ext cx="7886700" cy="47275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/>
              <a:t>Discrimination is a fundamental process that controls behavior.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Discrimination allows us to differentiate when reinforcement is available for specific responses.</a:t>
            </a:r>
          </a:p>
          <a:p>
            <a:pPr eaLnBrk="1" hangingPunct="1"/>
            <a:endParaRPr lang="en-US" altLang="en-US" sz="2400" dirty="0"/>
          </a:p>
          <a:p>
            <a:r>
              <a:rPr lang="en-US" altLang="en-US" sz="2400" dirty="0"/>
              <a:t>Many essential tasks require discrimination skills</a:t>
            </a:r>
          </a:p>
          <a:p>
            <a:pPr lvl="1"/>
            <a:r>
              <a:rPr lang="en-US" altLang="en-US" dirty="0"/>
              <a:t>Reading.</a:t>
            </a:r>
          </a:p>
          <a:p>
            <a:pPr lvl="1"/>
            <a:r>
              <a:rPr lang="en-US" altLang="en-US" dirty="0"/>
              <a:t>Labeling Objects.</a:t>
            </a:r>
          </a:p>
          <a:p>
            <a:pPr lvl="1"/>
            <a:r>
              <a:rPr lang="en-US" altLang="en-US" dirty="0"/>
              <a:t>Following directions.</a:t>
            </a:r>
          </a:p>
          <a:p>
            <a:pPr lvl="1"/>
            <a:r>
              <a:rPr lang="en-US" altLang="en-US" dirty="0"/>
              <a:t>Following activity schedules.</a:t>
            </a:r>
          </a:p>
          <a:p>
            <a:pPr lvl="1"/>
            <a:r>
              <a:rPr lang="en-US" altLang="en-US" dirty="0"/>
              <a:t>Greeting people.</a:t>
            </a:r>
          </a:p>
          <a:p>
            <a:pPr lvl="1"/>
            <a:r>
              <a:rPr lang="en-US" altLang="en-US" dirty="0"/>
              <a:t>Self-care skills.</a:t>
            </a:r>
          </a:p>
        </p:txBody>
      </p:sp>
    </p:spTree>
    <p:extLst>
      <p:ext uri="{BB962C8B-B14F-4D97-AF65-F5344CB8AC3E}">
        <p14:creationId xmlns:p14="http://schemas.microsoft.com/office/powerpoint/2010/main" val="1289746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22295ED-0DD7-4F2A-95E0-8983056B8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Basic Problem of Discrimination Training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E2E19D-B90D-4487-BAD9-16CF55823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90690"/>
            <a:ext cx="8077200" cy="493871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000" dirty="0"/>
              <a:t>Discrimination training teaches learners to perform a specific response in the presence of a specific stimulus and not to perform that response in the presence of other stimuli.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sz="3100" dirty="0">
                <a:solidFill>
                  <a:srgbClr val="C00000"/>
                </a:solidFill>
              </a:rPr>
              <a:t>Most stimuli are compound (they consist of different elements)</a:t>
            </a:r>
          </a:p>
          <a:p>
            <a:pPr lvl="1">
              <a:lnSpc>
                <a:spcPct val="120000"/>
              </a:lnSpc>
            </a:pPr>
            <a:r>
              <a:rPr lang="en-US" altLang="en-US" sz="3100" dirty="0"/>
              <a:t>It may be difficult to control which element(s) of the stimulus exert control over behavior</a:t>
            </a:r>
          </a:p>
          <a:p>
            <a:pPr lvl="1">
              <a:lnSpc>
                <a:spcPct val="120000"/>
              </a:lnSpc>
            </a:pPr>
            <a:r>
              <a:rPr lang="en-US" altLang="en-US" sz="3100" dirty="0"/>
              <a:t>We must be careful how we teach and what stimuli we use!</a:t>
            </a:r>
          </a:p>
        </p:txBody>
      </p:sp>
    </p:spTree>
    <p:extLst>
      <p:ext uri="{BB962C8B-B14F-4D97-AF65-F5344CB8AC3E}">
        <p14:creationId xmlns:p14="http://schemas.microsoft.com/office/powerpoint/2010/main" val="2940509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5F8B97E-C760-4D24-9012-1A5350245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Compounding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2BAD151-28D4-419A-AFD8-D847069C45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All stimuli are compound.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They consist of many different elements.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Modality (visual, auditory, tactile)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Size, color, shape, etc.</a:t>
            </a:r>
          </a:p>
          <a:p>
            <a:pPr eaLnBrk="1" hangingPunct="1">
              <a:lnSpc>
                <a:spcPct val="110000"/>
              </a:lnSpc>
            </a:pPr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It is difficult to control which element or elements of the stimulus exert control over behavior.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Need to be careful how we teach and what stimuli we use.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Have organism attend to critical aspects of the S+</a:t>
            </a:r>
          </a:p>
        </p:txBody>
      </p:sp>
    </p:spTree>
    <p:extLst>
      <p:ext uri="{BB962C8B-B14F-4D97-AF65-F5344CB8AC3E}">
        <p14:creationId xmlns:p14="http://schemas.microsoft.com/office/powerpoint/2010/main" val="1508187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022CF36-929F-47ED-927C-453A1E8B4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2 Types of Discriminations.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A47204A-A7C5-4808-B874-C46103A65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C00000"/>
                </a:solidFill>
              </a:rPr>
              <a:t>Simple Discriminations.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Non-Conditional Discrimination.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Simple association A = B</a:t>
            </a:r>
          </a:p>
          <a:p>
            <a:pPr eaLnBrk="1" hangingPunct="1">
              <a:lnSpc>
                <a:spcPct val="100000"/>
              </a:lnSpc>
            </a:pPr>
            <a:endParaRPr lang="en-US" altLang="en-US" sz="3600" dirty="0"/>
          </a:p>
          <a:p>
            <a:pPr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C00000"/>
                </a:solidFill>
              </a:rPr>
              <a:t>Conditional Discriminations</a:t>
            </a:r>
            <a:r>
              <a:rPr lang="en-US" altLang="en-US" sz="3600" dirty="0"/>
              <a:t>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Matching-to-sample.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Arbitrary Discrimination.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Involves complex associations</a:t>
            </a:r>
          </a:p>
        </p:txBody>
      </p:sp>
    </p:spTree>
    <p:extLst>
      <p:ext uri="{BB962C8B-B14F-4D97-AF65-F5344CB8AC3E}">
        <p14:creationId xmlns:p14="http://schemas.microsoft.com/office/powerpoint/2010/main" val="1513831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82D5A33-C6BA-4FEB-8207-C54E7E4DB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Simple Discrimination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7B65C6F-8048-400E-860E-820D63783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83058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000" i="1" dirty="0">
                <a:solidFill>
                  <a:srgbClr val="C00000"/>
                </a:solidFill>
              </a:rPr>
              <a:t>Stimulus is present or not present </a:t>
            </a:r>
          </a:p>
          <a:p>
            <a:pPr eaLnBrk="1" hangingPunct="1"/>
            <a:endParaRPr lang="en-US" altLang="en-US" sz="3000" dirty="0"/>
          </a:p>
          <a:p>
            <a:pPr eaLnBrk="1" hangingPunct="1"/>
            <a:r>
              <a:rPr lang="en-US" altLang="en-US" sz="3000" dirty="0"/>
              <a:t>Simple association: If red  then apple</a:t>
            </a:r>
          </a:p>
          <a:p>
            <a:pPr eaLnBrk="1" hangingPunct="1"/>
            <a:endParaRPr lang="en-US" altLang="en-US" dirty="0"/>
          </a:p>
          <a:p>
            <a:r>
              <a:rPr lang="en-US" altLang="en-US" sz="3100" dirty="0"/>
              <a:t>One picture on the table that’s a “cat”  Say touch “cat” and they do</a:t>
            </a:r>
          </a:p>
          <a:p>
            <a:endParaRPr lang="en-US" altLang="en-US" sz="3100" dirty="0"/>
          </a:p>
          <a:p>
            <a:r>
              <a:rPr lang="en-US" altLang="en-US" sz="3100" dirty="0"/>
              <a:t>Cue dog to “sit”; sitting is the only correct response</a:t>
            </a:r>
          </a:p>
          <a:p>
            <a:endParaRPr lang="en-US" altLang="en-US" sz="3100" dirty="0"/>
          </a:p>
          <a:p>
            <a:r>
              <a:rPr lang="en-US" altLang="en-US" sz="3100" dirty="0"/>
              <a:t>Not “real life” for most human tasks (or for dogs for that matter).</a:t>
            </a:r>
          </a:p>
          <a:p>
            <a:pPr lvl="1" eaLnBrk="1" hangingPunct="1"/>
            <a:endParaRPr lang="en-US" altLang="en-US" sz="2800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5648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0B58AE2-5F7E-42DF-8175-ABE23C5A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52401"/>
            <a:ext cx="7620000" cy="1527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Conditional Discrimination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A617BD9-84A3-43EA-B773-57C5F5ADC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1"/>
            <a:ext cx="8610600" cy="53339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800" b="1" i="1" dirty="0">
                <a:solidFill>
                  <a:srgbClr val="C00000"/>
                </a:solidFill>
              </a:rPr>
              <a:t>A response to a given stimulus is followed by a reinforcer if and only if another stimulus is present</a:t>
            </a:r>
          </a:p>
          <a:p>
            <a:pPr>
              <a:lnSpc>
                <a:spcPct val="110000"/>
              </a:lnSpc>
              <a:defRPr/>
            </a:pPr>
            <a:endParaRPr lang="en-US" sz="3800" dirty="0"/>
          </a:p>
          <a:p>
            <a:pPr>
              <a:lnSpc>
                <a:spcPct val="110000"/>
              </a:lnSpc>
              <a:defRPr/>
            </a:pPr>
            <a:r>
              <a:rPr lang="en-US" sz="3800" dirty="0"/>
              <a:t>Said another way…a stimulus is discriminative for reinforcement or no reinforcement depending on (conditional on) the presence of another particular antecedent</a:t>
            </a:r>
          </a:p>
          <a:p>
            <a:pPr>
              <a:lnSpc>
                <a:spcPct val="110000"/>
              </a:lnSpc>
              <a:defRPr/>
            </a:pPr>
            <a:endParaRPr lang="en-US" sz="3800" dirty="0"/>
          </a:p>
          <a:p>
            <a:pPr>
              <a:lnSpc>
                <a:spcPct val="110000"/>
              </a:lnSpc>
              <a:defRPr/>
            </a:pPr>
            <a:r>
              <a:rPr lang="en-US" sz="3800" dirty="0"/>
              <a:t>Often taught via Match-to-Sample procedures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600" dirty="0"/>
              <a:t>If a picture of a dog, then say dog; if a picture of a cat, then say cat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600" dirty="0"/>
              <a:t>Vary the answer for the same reinforcement depending on conditional cue (dog or cat picture)</a:t>
            </a:r>
          </a:p>
          <a:p>
            <a:pPr lvl="2">
              <a:lnSpc>
                <a:spcPct val="110000"/>
              </a:lnSpc>
              <a:defRPr/>
            </a:pPr>
            <a:endParaRPr lang="en-US" sz="2300" dirty="0"/>
          </a:p>
          <a:p>
            <a:pPr>
              <a:lnSpc>
                <a:spcPct val="110000"/>
              </a:lnSpc>
              <a:defRPr/>
            </a:pPr>
            <a:r>
              <a:rPr lang="en-US" sz="4400" dirty="0"/>
              <a:t>Many programs consist of </a:t>
            </a:r>
            <a:r>
              <a:rPr lang="en-US" sz="4400" dirty="0">
                <a:solidFill>
                  <a:srgbClr val="FF66CC"/>
                </a:solidFill>
              </a:rPr>
              <a:t>Identity Matching</a:t>
            </a:r>
            <a:r>
              <a:rPr lang="en-US" sz="4400" dirty="0"/>
              <a:t> (matching identical stimuli):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50" dirty="0"/>
              <a:t>Objects				Pictures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50" dirty="0"/>
              <a:t>Letters				Shapes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50" dirty="0"/>
              <a:t>Colors				Numbers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n-US" dirty="0"/>
          </a:p>
          <a:p>
            <a:pPr lvl="2" eaLnBrk="1" hangingPunct="1">
              <a:lnSpc>
                <a:spcPct val="8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68C6A2E-B1DD-4BA1-B4D0-1155F7ED2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228601"/>
            <a:ext cx="4724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Match-to-Sample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7EF87214-D256-4CBF-B3A4-13E6341E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73251"/>
            <a:ext cx="1828800" cy="646331"/>
          </a:xfrm>
          <a:prstGeom prst="rect">
            <a:avLst/>
          </a:prstGeom>
          <a:solidFill>
            <a:srgbClr val="33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3366FF"/>
                </a:solidFill>
              </a:rPr>
              <a:t>Sample</a:t>
            </a:r>
          </a:p>
        </p:txBody>
      </p:sp>
      <p:sp>
        <p:nvSpPr>
          <p:cNvPr id="114692" name="Line 4">
            <a:extLst>
              <a:ext uri="{FF2B5EF4-FFF2-40B4-BE49-F238E27FC236}">
                <a16:creationId xmlns:a16="http://schemas.microsoft.com/office/drawing/2014/main" id="{DC2E6C9F-4DA4-4C7D-B29F-B15A0B4996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0222" y="3703142"/>
            <a:ext cx="750378" cy="111948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3191322F-D7EC-4B07-A289-A25ED15F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790" y="1669903"/>
            <a:ext cx="4174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Learner 1</a:t>
            </a:r>
            <a:r>
              <a:rPr lang="en-US" altLang="en-US" sz="2400" baseline="30000" dirty="0">
                <a:solidFill>
                  <a:schemeClr val="tx2"/>
                </a:solidFill>
              </a:rPr>
              <a:t>st</a:t>
            </a:r>
            <a:r>
              <a:rPr lang="en-US" altLang="en-US" sz="2400" dirty="0">
                <a:solidFill>
                  <a:schemeClr val="tx2"/>
                </a:solidFill>
              </a:rPr>
              <a:t> responds to sample (conditional stimulus)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968BEE03-24F7-48ED-A5E2-5E095F71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668" y="5149851"/>
            <a:ext cx="1828800" cy="646331"/>
          </a:xfrm>
          <a:prstGeom prst="rect">
            <a:avLst/>
          </a:prstGeom>
          <a:solidFill>
            <a:srgbClr val="FF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66FF"/>
              </a:solidFill>
            </a:endParaRP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ECEC09D2-26F0-44E4-AE4D-0FC7096E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634" y="5149851"/>
            <a:ext cx="1828800" cy="646331"/>
          </a:xfrm>
          <a:prstGeom prst="rect">
            <a:avLst/>
          </a:prstGeom>
          <a:solidFill>
            <a:srgbClr val="66FF33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66FF33"/>
              </a:solidFill>
            </a:endParaRP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58BEDE9A-01E9-4264-97B8-99CE6E79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05401"/>
            <a:ext cx="1828800" cy="646331"/>
          </a:xfrm>
          <a:prstGeom prst="rect">
            <a:avLst/>
          </a:prstGeom>
          <a:solidFill>
            <a:srgbClr val="33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3366FF"/>
              </a:solidFill>
            </a:endParaRPr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019DCD9B-BCF6-4CFE-8051-E4370C8EE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286000"/>
            <a:ext cx="909234" cy="4779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7CF1A99B-EBCF-4220-BE6C-9D6C0717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43" y="3013721"/>
            <a:ext cx="34509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Then responds to one of the comparison stimuli</a:t>
            </a: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9B42D87D-38BC-47A2-9BFE-F3AC4B6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9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82A2E2CE-B6E2-4D4D-A038-4CF6F6C6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077" y="4461515"/>
            <a:ext cx="937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S</a:t>
            </a:r>
            <a:r>
              <a:rPr lang="en-US" altLang="en-US" sz="2400" baseline="30000" dirty="0">
                <a:solidFill>
                  <a:schemeClr val="accent1"/>
                </a:solidFill>
              </a:rPr>
              <a:t>D</a:t>
            </a:r>
            <a:r>
              <a:rPr lang="en-US" altLang="en-US" sz="2400" dirty="0">
                <a:solidFill>
                  <a:schemeClr val="accent1"/>
                </a:solidFill>
              </a:rPr>
              <a:t>/S+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A159C2E8-92CF-4F50-8B34-F254F36D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834" y="445591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66FF33"/>
                </a:solidFill>
              </a:rPr>
              <a:t>S</a:t>
            </a:r>
            <a:r>
              <a:rPr lang="el-GR" altLang="en-US" sz="2400" baseline="30000" dirty="0">
                <a:solidFill>
                  <a:srgbClr val="66FF33"/>
                </a:solidFill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rgbClr val="66FF33"/>
                </a:solidFill>
              </a:rPr>
              <a:t>/S-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E2B312FC-10D0-47FD-9ACD-643071DAB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868" y="4526757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CC"/>
                </a:solidFill>
              </a:rPr>
              <a:t>S</a:t>
            </a:r>
            <a:r>
              <a:rPr lang="el-GR" altLang="en-US" sz="2400" baseline="30000" dirty="0">
                <a:solidFill>
                  <a:srgbClr val="FF66CC"/>
                </a:solidFill>
              </a:rPr>
              <a:t>Δ</a:t>
            </a:r>
            <a:r>
              <a:rPr lang="en-US" altLang="en-US" sz="2400" dirty="0">
                <a:solidFill>
                  <a:srgbClr val="FF66CC"/>
                </a:solidFill>
              </a:rPr>
              <a:t>/S-</a:t>
            </a:r>
          </a:p>
        </p:txBody>
      </p:sp>
    </p:spTree>
    <p:extLst>
      <p:ext uri="{BB962C8B-B14F-4D97-AF65-F5344CB8AC3E}">
        <p14:creationId xmlns:p14="http://schemas.microsoft.com/office/powerpoint/2010/main" val="16818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  <p:bldP spid="114693" grpId="0"/>
      <p:bldP spid="114694" grpId="0" animBg="1"/>
      <p:bldP spid="114695" grpId="0" animBg="1"/>
      <p:bldP spid="114696" grpId="0" animBg="1"/>
      <p:bldP spid="114698" grpId="0"/>
      <p:bldP spid="114700" grpId="0"/>
      <p:bldP spid="114701" grpId="0"/>
      <p:bldP spid="1147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A612B22-F4EF-4801-AE9A-56697783B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1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Match-to-Sample</a:t>
            </a: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8863CD08-45B1-4EAD-9579-29CCF511A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7526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16" name="Picture 4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218A0C6B-2F9A-4755-9AA9-022F8516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1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63AD6394-4256-494A-BF2D-F73CC5C9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C71DF2D7-2379-4D87-8577-5B5C85B0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545CC17B-8D8C-4F52-A373-7B751865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1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3179CFA7-9742-46E1-BA13-D19005E5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EBFCD01B-22A6-4478-9378-D63D3E44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Text Box 10">
            <a:extLst>
              <a:ext uri="{FF2B5EF4-FFF2-40B4-BE49-F238E27FC236}">
                <a16:creationId xmlns:a16="http://schemas.microsoft.com/office/drawing/2014/main" id="{FBC8B2FF-E8D7-4A01-8831-4D784F74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2900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</a:t>
            </a:r>
            <a:r>
              <a:rPr lang="en-US" altLang="en-US" sz="2400" baseline="30000">
                <a:solidFill>
                  <a:srgbClr val="FF66FF"/>
                </a:solidFill>
              </a:rPr>
              <a:t>D</a:t>
            </a:r>
            <a:r>
              <a:rPr lang="en-US" altLang="en-US" sz="2400">
                <a:solidFill>
                  <a:srgbClr val="FF66FF"/>
                </a:solidFill>
              </a:rPr>
              <a:t>/S</a:t>
            </a:r>
            <a:r>
              <a:rPr lang="en-US" altLang="en-US" sz="2400" baseline="300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115723" name="Text Box 11">
            <a:extLst>
              <a:ext uri="{FF2B5EF4-FFF2-40B4-BE49-F238E27FC236}">
                <a16:creationId xmlns:a16="http://schemas.microsoft.com/office/drawing/2014/main" id="{8A09CF4F-5294-40A1-BB49-1AD9FE16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64251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Sample (Conditional Stimulus)</a:t>
            </a:r>
          </a:p>
        </p:txBody>
      </p:sp>
      <p:sp>
        <p:nvSpPr>
          <p:cNvPr id="115724" name="Line 12">
            <a:extLst>
              <a:ext uri="{FF2B5EF4-FFF2-40B4-BE49-F238E27FC236}">
                <a16:creationId xmlns:a16="http://schemas.microsoft.com/office/drawing/2014/main" id="{A6711DA3-DC21-4CAC-8BA7-FF6714B94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5" name="Line 13">
            <a:extLst>
              <a:ext uri="{FF2B5EF4-FFF2-40B4-BE49-F238E27FC236}">
                <a16:creationId xmlns:a16="http://schemas.microsoft.com/office/drawing/2014/main" id="{127A85FC-8D01-4B5F-94F8-0A98A8ADA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715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6" name="Text Box 14">
            <a:extLst>
              <a:ext uri="{FF2B5EF4-FFF2-40B4-BE49-F238E27FC236}">
                <a16:creationId xmlns:a16="http://schemas.microsoft.com/office/drawing/2014/main" id="{B11E3E48-6F85-4279-ABAE-4E7A0BA4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42900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</a:t>
            </a:r>
            <a:r>
              <a:rPr lang="en-US" altLang="en-US" sz="2400" baseline="30000">
                <a:solidFill>
                  <a:srgbClr val="FF66FF"/>
                </a:solidFill>
              </a:rPr>
              <a:t>D</a:t>
            </a:r>
            <a:r>
              <a:rPr lang="en-US" altLang="en-US" sz="2400">
                <a:solidFill>
                  <a:srgbClr val="FF66FF"/>
                </a:solidFill>
              </a:rPr>
              <a:t>/S</a:t>
            </a:r>
            <a:r>
              <a:rPr lang="en-US" altLang="en-US" sz="2400" baseline="300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115727" name="Text Box 15">
            <a:extLst>
              <a:ext uri="{FF2B5EF4-FFF2-40B4-BE49-F238E27FC236}">
                <a16:creationId xmlns:a16="http://schemas.microsoft.com/office/drawing/2014/main" id="{6577A426-8F94-494C-A444-B79E9A53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67427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Sample (Conditional Stimulus)</a:t>
            </a:r>
          </a:p>
        </p:txBody>
      </p:sp>
      <p:sp>
        <p:nvSpPr>
          <p:cNvPr id="115728" name="Line 16">
            <a:extLst>
              <a:ext uri="{FF2B5EF4-FFF2-40B4-BE49-F238E27FC236}">
                <a16:creationId xmlns:a16="http://schemas.microsoft.com/office/drawing/2014/main" id="{CC283857-213B-406D-B317-FC3490CAB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Line 17">
            <a:extLst>
              <a:ext uri="{FF2B5EF4-FFF2-40B4-BE49-F238E27FC236}">
                <a16:creationId xmlns:a16="http://schemas.microsoft.com/office/drawing/2014/main" id="{38926188-AB40-45AE-B90C-D9234F7C2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715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30" name="Picture 1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7FF37E10-3F14-4BF4-9DA5-1066ADAB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1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4BE3BD7F-C1BA-4285-92E9-975CAC75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/>
      <p:bldP spid="115723" grpId="0"/>
      <p:bldP spid="115726" grpId="0"/>
      <p:bldP spid="1157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2F8AEC-2F83-4774-A395-B6AB37FE9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9656" y="228600"/>
            <a:ext cx="7437438" cy="11557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Stimulus Control: Discrimination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38D725-AA62-4F18-BD49-A11297D86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591550" cy="5257800"/>
          </a:xfrm>
        </p:spPr>
        <p:txBody>
          <a:bodyPr>
            <a:normAutofit/>
          </a:bodyPr>
          <a:lstStyle/>
          <a:p>
            <a:r>
              <a:rPr lang="en-US" altLang="en-US" sz="2700" b="1" dirty="0"/>
              <a:t>Definition</a:t>
            </a:r>
            <a:r>
              <a:rPr lang="en-US" altLang="en-US" sz="2700" dirty="0"/>
              <a:t>:  </a:t>
            </a:r>
            <a:r>
              <a:rPr lang="en-US" altLang="en-US" sz="2700" dirty="0">
                <a:solidFill>
                  <a:srgbClr val="C00000"/>
                </a:solidFill>
              </a:rPr>
              <a:t>Degree to which antecedent stimuli set the occasion for particular responses</a:t>
            </a:r>
          </a:p>
          <a:p>
            <a:endParaRPr lang="en-US" altLang="en-US" sz="2700" dirty="0"/>
          </a:p>
          <a:p>
            <a:r>
              <a:rPr lang="en-US" altLang="en-US" dirty="0"/>
              <a:t>Precise degree of stimulus controlling responding</a:t>
            </a:r>
          </a:p>
          <a:p>
            <a:endParaRPr lang="en-US" altLang="en-US" dirty="0"/>
          </a:p>
          <a:p>
            <a:r>
              <a:rPr lang="en-US" altLang="en-US" dirty="0"/>
              <a:t>E.g., Man has beard and is Daddy; Man has beard and is Uncle Eddie: Child only responds to bearded Daddy as Daddy</a:t>
            </a:r>
          </a:p>
          <a:p>
            <a:pPr lvl="1"/>
            <a:endParaRPr lang="en-US" altLang="en-US" sz="2800" dirty="0"/>
          </a:p>
          <a:p>
            <a:r>
              <a:rPr lang="en-US" altLang="en-US" dirty="0"/>
              <a:t>Stimulus discrimination is taught by using discrimination training procedures such as differential reinforcement</a:t>
            </a:r>
          </a:p>
        </p:txBody>
      </p:sp>
    </p:spTree>
    <p:extLst>
      <p:ext uri="{BB962C8B-B14F-4D97-AF65-F5344CB8AC3E}">
        <p14:creationId xmlns:p14="http://schemas.microsoft.com/office/powerpoint/2010/main" val="1070832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B364A7D-D4E1-4DDC-8D79-2C1D9AC14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389"/>
            <a:ext cx="8497888" cy="1431925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Establishing New Forms of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>
                <a:solidFill>
                  <a:schemeClr val="accent1"/>
                </a:solidFill>
              </a:rPr>
              <a:t>Conditional Stimulus Control</a:t>
            </a:r>
            <a:r>
              <a:rPr lang="en-US" altLang="en-US" b="1" dirty="0"/>
              <a:t> 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0F3625F-081D-476A-A98A-131A4C84E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Identity matching (single mode) </a:t>
            </a:r>
          </a:p>
          <a:p>
            <a:pPr lvl="1" eaLnBrk="1" hangingPunct="1"/>
            <a:r>
              <a:rPr lang="en-US" altLang="en-US" sz="2800" dirty="0"/>
              <a:t>Visual: visual</a:t>
            </a:r>
          </a:p>
          <a:p>
            <a:pPr lvl="1" eaLnBrk="1" hangingPunct="1"/>
            <a:r>
              <a:rPr lang="en-US" altLang="en-US" sz="2800" dirty="0"/>
              <a:t>Auditory: auditory</a:t>
            </a:r>
          </a:p>
          <a:p>
            <a:pPr lvl="1" eaLnBrk="1" hangingPunct="1"/>
            <a:endParaRPr lang="en-US" altLang="en-US" sz="2800" dirty="0"/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Arbitrary matching (multimodal)</a:t>
            </a:r>
          </a:p>
          <a:p>
            <a:pPr lvl="1" eaLnBrk="1" hangingPunct="1"/>
            <a:r>
              <a:rPr lang="en-US" altLang="en-US" sz="2800" dirty="0"/>
              <a:t>Visual: auditory</a:t>
            </a:r>
          </a:p>
          <a:p>
            <a:pPr lvl="1" eaLnBrk="1" hangingPunct="1"/>
            <a:r>
              <a:rPr lang="en-US" altLang="en-US" sz="2800" dirty="0"/>
              <a:t>Auditory: visual</a:t>
            </a:r>
          </a:p>
          <a:p>
            <a:pPr lvl="1" eaLnBrk="1" hangingPunct="1"/>
            <a:r>
              <a:rPr lang="en-US" altLang="en-US" sz="2800" dirty="0"/>
              <a:t>Auditory: tactile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56203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D69C527-218E-48BB-9059-53127E2D9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1"/>
            <a:ext cx="7620000" cy="1527175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Arbitrary Matching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21F608F-3644-45C8-B40B-759E2D811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610600" cy="4800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200" dirty="0">
                <a:solidFill>
                  <a:srgbClr val="C00000"/>
                </a:solidFill>
              </a:rPr>
              <a:t>Stimuli are not physically identical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Different modalities (visual/verbal)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Different types of stimuli: story problem; number answer</a:t>
            </a:r>
          </a:p>
          <a:p>
            <a:pPr eaLnBrk="1" hangingPunct="1">
              <a:lnSpc>
                <a:spcPct val="120000"/>
              </a:lnSpc>
            </a:pPr>
            <a:endParaRPr lang="en-US" altLang="en-US" sz="32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>
                <a:solidFill>
                  <a:srgbClr val="C00000"/>
                </a:solidFill>
              </a:rPr>
              <a:t>Examples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Match non-identical visual stimuli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3200" i="1" dirty="0"/>
              <a:t>Object to pic, printed word to picture, object to printed word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Match auditory stimulus to visual stimulus (“Receptive Identification”)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Others?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1F31E95-6A77-4418-8F2D-8EFCC501A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1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Receptive Picture ID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A52021AA-2F23-47F1-AE25-C5AD08B26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7526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4" name="Picture 4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D5453290-BADB-4749-9955-402B3884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1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E16F2BD6-33C0-4C24-968A-4ED759EC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7E5544DB-4C92-4656-A875-55560805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7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CF58A8E1-C99A-4C17-80A6-2612766D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1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DDB703BF-8E95-48D4-B798-DD0E4CF9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F17FAB25-79E9-4EB5-8969-2A7F75F6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0" name="Text Box 10">
            <a:extLst>
              <a:ext uri="{FF2B5EF4-FFF2-40B4-BE49-F238E27FC236}">
                <a16:creationId xmlns:a16="http://schemas.microsoft.com/office/drawing/2014/main" id="{948FE5A6-CCC9-4CD5-8F9F-C5DE7283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“flower”</a:t>
            </a: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F999E244-1BF3-4116-9A91-4A235878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958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“baby”</a:t>
            </a: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E271E620-F35A-49A2-9B99-BF4CAA4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29002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SD/S+</a:t>
            </a:r>
          </a:p>
        </p:txBody>
      </p:sp>
      <p:sp>
        <p:nvSpPr>
          <p:cNvPr id="117773" name="Text Box 13">
            <a:extLst>
              <a:ext uri="{FF2B5EF4-FFF2-40B4-BE49-F238E27FC236}">
                <a16:creationId xmlns:a16="http://schemas.microsoft.com/office/drawing/2014/main" id="{C7B11238-CC3A-457A-AD98-4898CF27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48401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Sample</a:t>
            </a:r>
          </a:p>
        </p:txBody>
      </p:sp>
      <p:sp>
        <p:nvSpPr>
          <p:cNvPr id="117774" name="Line 14">
            <a:extLst>
              <a:ext uri="{FF2B5EF4-FFF2-40B4-BE49-F238E27FC236}">
                <a16:creationId xmlns:a16="http://schemas.microsoft.com/office/drawing/2014/main" id="{07C9137B-4EE2-4AC3-AA25-6EAE28031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5" name="Line 15">
            <a:extLst>
              <a:ext uri="{FF2B5EF4-FFF2-40B4-BE49-F238E27FC236}">
                <a16:creationId xmlns:a16="http://schemas.microsoft.com/office/drawing/2014/main" id="{1A836A69-19AD-44F8-AC08-C95E5F5FA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334000"/>
            <a:ext cx="609600" cy="838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Text Box 16">
            <a:extLst>
              <a:ext uri="{FF2B5EF4-FFF2-40B4-BE49-F238E27FC236}">
                <a16:creationId xmlns:a16="http://schemas.microsoft.com/office/drawing/2014/main" id="{76857A2A-5213-46E7-9A92-D028B1AC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2" y="3429001"/>
            <a:ext cx="152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SD/S+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 dirty="0">
              <a:solidFill>
                <a:srgbClr val="FF66FF"/>
              </a:solidFill>
            </a:endParaRPr>
          </a:p>
        </p:txBody>
      </p:sp>
      <p:sp>
        <p:nvSpPr>
          <p:cNvPr id="117777" name="Text Box 17">
            <a:extLst>
              <a:ext uri="{FF2B5EF4-FFF2-40B4-BE49-F238E27FC236}">
                <a16:creationId xmlns:a16="http://schemas.microsoft.com/office/drawing/2014/main" id="{A7C6D6EA-061F-45C3-8B69-FC140F7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48401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Sample</a:t>
            </a:r>
          </a:p>
        </p:txBody>
      </p:sp>
      <p:sp>
        <p:nvSpPr>
          <p:cNvPr id="117778" name="Line 18">
            <a:extLst>
              <a:ext uri="{FF2B5EF4-FFF2-40B4-BE49-F238E27FC236}">
                <a16:creationId xmlns:a16="http://schemas.microsoft.com/office/drawing/2014/main" id="{26C01577-C35B-4DFB-ABC4-C21FAF4BF9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9" name="Line 19">
            <a:extLst>
              <a:ext uri="{FF2B5EF4-FFF2-40B4-BE49-F238E27FC236}">
                <a16:creationId xmlns:a16="http://schemas.microsoft.com/office/drawing/2014/main" id="{883DCCAB-3FF3-47A6-86ED-DFF384695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257800"/>
            <a:ext cx="533400" cy="9144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  <p:bldP spid="117771" grpId="0"/>
      <p:bldP spid="117772" grpId="0"/>
      <p:bldP spid="117773" grpId="0"/>
      <p:bldP spid="117776" grpId="0"/>
      <p:bldP spid="1177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8F3E895-446D-4361-BC89-7F274314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7"/>
            <a:ext cx="7886700" cy="7778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Concept Formation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D214F6F-0308-4AF8-93C0-DADD672D36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153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500" dirty="0"/>
              <a:t>Complex stimulus control that results in:</a:t>
            </a:r>
          </a:p>
          <a:p>
            <a:pPr lvl="1"/>
            <a:r>
              <a:rPr lang="en-US" altLang="en-US" sz="3500" i="1" dirty="0">
                <a:solidFill>
                  <a:srgbClr val="C00000"/>
                </a:solidFill>
              </a:rPr>
              <a:t>Generalization </a:t>
            </a:r>
            <a:r>
              <a:rPr lang="en-US" altLang="en-US" sz="3500" i="1" u="sng" dirty="0">
                <a:solidFill>
                  <a:srgbClr val="C00000"/>
                </a:solidFill>
              </a:rPr>
              <a:t>within</a:t>
            </a:r>
            <a:r>
              <a:rPr lang="en-US" altLang="en-US" sz="3500" i="1" dirty="0">
                <a:solidFill>
                  <a:srgbClr val="C00000"/>
                </a:solidFill>
              </a:rPr>
              <a:t> a class of stimuli and</a:t>
            </a:r>
          </a:p>
          <a:p>
            <a:pPr lvl="1"/>
            <a:r>
              <a:rPr lang="en-US" altLang="en-US" sz="3500" i="1" dirty="0">
                <a:solidFill>
                  <a:srgbClr val="C00000"/>
                </a:solidFill>
              </a:rPr>
              <a:t>Discrimination </a:t>
            </a:r>
            <a:r>
              <a:rPr lang="en-US" altLang="en-US" sz="3500" i="1" u="sng" dirty="0">
                <a:solidFill>
                  <a:srgbClr val="C00000"/>
                </a:solidFill>
              </a:rPr>
              <a:t>between</a:t>
            </a:r>
            <a:r>
              <a:rPr lang="en-US" altLang="en-US" sz="3500" i="1" dirty="0">
                <a:solidFill>
                  <a:srgbClr val="C00000"/>
                </a:solidFill>
              </a:rPr>
              <a:t> classes of stimuli</a:t>
            </a:r>
          </a:p>
          <a:p>
            <a:pPr eaLnBrk="1" hangingPunct="1">
              <a:lnSpc>
                <a:spcPct val="120000"/>
              </a:lnSpc>
            </a:pPr>
            <a:endParaRPr lang="en-US" altLang="en-US" sz="3500" dirty="0"/>
          </a:p>
          <a:p>
            <a:pPr>
              <a:lnSpc>
                <a:spcPct val="120000"/>
              </a:lnSpc>
            </a:pPr>
            <a:r>
              <a:rPr lang="en-US" altLang="en-US" sz="3500" dirty="0"/>
              <a:t>Two procedures for teaching concept formation:</a:t>
            </a:r>
          </a:p>
          <a:p>
            <a:pPr lvl="1">
              <a:lnSpc>
                <a:spcPct val="120000"/>
              </a:lnSpc>
            </a:pPr>
            <a:r>
              <a:rPr lang="en-US" altLang="en-US" sz="3500" dirty="0">
                <a:solidFill>
                  <a:srgbClr val="C00000"/>
                </a:solidFill>
              </a:rPr>
              <a:t>Simultaneous Discrimination</a:t>
            </a:r>
            <a:r>
              <a:rPr lang="en-US" altLang="en-US" sz="3500" dirty="0"/>
              <a:t>: The concurrent presentation of multiple stimuli</a:t>
            </a:r>
          </a:p>
          <a:p>
            <a:pPr lvl="1">
              <a:lnSpc>
                <a:spcPct val="120000"/>
              </a:lnSpc>
            </a:pPr>
            <a:r>
              <a:rPr lang="en-US" altLang="en-US" sz="3500" dirty="0">
                <a:solidFill>
                  <a:srgbClr val="C00000"/>
                </a:solidFill>
              </a:rPr>
              <a:t>Successive Discrimination</a:t>
            </a:r>
            <a:r>
              <a:rPr lang="en-US" altLang="en-US" sz="3500" dirty="0">
                <a:solidFill>
                  <a:srgbClr val="FF0000"/>
                </a:solidFill>
              </a:rPr>
              <a:t>: </a:t>
            </a:r>
            <a:r>
              <a:rPr lang="en-US" altLang="en-US" sz="3500" dirty="0"/>
              <a:t>The successive presentation of multiple stimuli</a:t>
            </a:r>
          </a:p>
          <a:p>
            <a:pPr lvl="1">
              <a:lnSpc>
                <a:spcPct val="120000"/>
              </a:lnSpc>
            </a:pPr>
            <a:endParaRPr lang="en-US" altLang="en-US" sz="3500" dirty="0"/>
          </a:p>
          <a:p>
            <a:pPr>
              <a:lnSpc>
                <a:spcPct val="120000"/>
              </a:lnSpc>
            </a:pPr>
            <a:r>
              <a:rPr lang="en-US" altLang="en-US" sz="3500" dirty="0"/>
              <a:t>Teaching elements of a stimulus class!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3523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876B475-F423-4DD0-9C4D-2D49BD13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Class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AFC77BF-9EF4-448A-9A70-69FF78B04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676400"/>
            <a:ext cx="8839200" cy="495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accent2"/>
                </a:solidFill>
              </a:rPr>
              <a:t>Stimulus Class</a:t>
            </a:r>
            <a:r>
              <a:rPr lang="en-US" altLang="en-US" dirty="0"/>
              <a:t>:  set of stimuli that have a common effect on behavior (evoke the same response class)</a:t>
            </a:r>
          </a:p>
        </p:txBody>
      </p:sp>
      <p:sp>
        <p:nvSpPr>
          <p:cNvPr id="70660" name="Oval 4">
            <a:extLst>
              <a:ext uri="{FF2B5EF4-FFF2-40B4-BE49-F238E27FC236}">
                <a16:creationId xmlns:a16="http://schemas.microsoft.com/office/drawing/2014/main" id="{2DA3FEFF-8AA5-4FAE-9CDF-9C369DDA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257800"/>
            <a:ext cx="609600" cy="609600"/>
          </a:xfrm>
          <a:prstGeom prst="ellipse">
            <a:avLst/>
          </a:prstGeom>
          <a:solidFill>
            <a:srgbClr val="F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1" name="Oval 5">
            <a:extLst>
              <a:ext uri="{FF2B5EF4-FFF2-40B4-BE49-F238E27FC236}">
                <a16:creationId xmlns:a16="http://schemas.microsoft.com/office/drawing/2014/main" id="{5CA38B81-74CE-4EE0-8539-D9C9823B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2578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2" name="Oval 6">
            <a:extLst>
              <a:ext uri="{FF2B5EF4-FFF2-40B4-BE49-F238E27FC236}">
                <a16:creationId xmlns:a16="http://schemas.microsoft.com/office/drawing/2014/main" id="{93A4A583-2D33-4A5B-9288-3E5B4154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257800"/>
            <a:ext cx="609600" cy="609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3" name="Oval 7">
            <a:extLst>
              <a:ext uri="{FF2B5EF4-FFF2-40B4-BE49-F238E27FC236}">
                <a16:creationId xmlns:a16="http://schemas.microsoft.com/office/drawing/2014/main" id="{ECB822EA-D8D5-4D1B-8A46-173F29FB2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257800"/>
            <a:ext cx="609600" cy="6096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4" name="Oval 8">
            <a:extLst>
              <a:ext uri="{FF2B5EF4-FFF2-40B4-BE49-F238E27FC236}">
                <a16:creationId xmlns:a16="http://schemas.microsoft.com/office/drawing/2014/main" id="{EEDE70EC-8C0C-48A3-A75E-7D23FF9E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257800"/>
            <a:ext cx="609600" cy="609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E32C4F88-2348-4691-A8AA-D55F1C75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257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ABABB823-3E23-4E85-B2AB-B42A515B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EEA02379-2182-4A26-B32D-8BD475714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257800"/>
            <a:ext cx="609600" cy="6096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8" name="Oval 12">
            <a:extLst>
              <a:ext uri="{FF2B5EF4-FFF2-40B4-BE49-F238E27FC236}">
                <a16:creationId xmlns:a16="http://schemas.microsoft.com/office/drawing/2014/main" id="{F3D0E30C-E2D3-46BD-87E0-7B921433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257800"/>
            <a:ext cx="609600" cy="60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9" name="Oval 13">
            <a:extLst>
              <a:ext uri="{FF2B5EF4-FFF2-40B4-BE49-F238E27FC236}">
                <a16:creationId xmlns:a16="http://schemas.microsoft.com/office/drawing/2014/main" id="{F4A580FC-13A8-4711-B11E-66832FD5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257800"/>
            <a:ext cx="609600" cy="609600"/>
          </a:xfrm>
          <a:prstGeom prst="ellipse">
            <a:avLst/>
          </a:prstGeom>
          <a:solidFill>
            <a:srgbClr val="C1633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0" name="Oval 14">
            <a:extLst>
              <a:ext uri="{FF2B5EF4-FFF2-40B4-BE49-F238E27FC236}">
                <a16:creationId xmlns:a16="http://schemas.microsoft.com/office/drawing/2014/main" id="{8B1790FF-BE44-48A3-8A77-E2A05D4B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5257800"/>
            <a:ext cx="609600" cy="609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1" name="AutoShape 15">
            <a:extLst>
              <a:ext uri="{FF2B5EF4-FFF2-40B4-BE49-F238E27FC236}">
                <a16:creationId xmlns:a16="http://schemas.microsoft.com/office/drawing/2014/main" id="{D2719803-C83B-430B-96EC-D78D9F465E86}"/>
              </a:ext>
            </a:extLst>
          </p:cNvPr>
          <p:cNvSpPr>
            <a:spLocks/>
          </p:cNvSpPr>
          <p:nvPr/>
        </p:nvSpPr>
        <p:spPr bwMode="auto">
          <a:xfrm rot="16200000">
            <a:off x="5492299" y="3892098"/>
            <a:ext cx="808323" cy="1618281"/>
          </a:xfrm>
          <a:prstGeom prst="rightBrace">
            <a:avLst>
              <a:gd name="adj1" fmla="val 377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2" name="Text Box 16">
            <a:extLst>
              <a:ext uri="{FF2B5EF4-FFF2-40B4-BE49-F238E27FC236}">
                <a16:creationId xmlns:a16="http://schemas.microsoft.com/office/drawing/2014/main" id="{B4D234AA-6505-46D7-A9C8-5E304756D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23406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These would probably be in the same stimulus class for most people</a:t>
            </a:r>
          </a:p>
        </p:txBody>
      </p:sp>
    </p:spTree>
    <p:extLst>
      <p:ext uri="{BB962C8B-B14F-4D97-AF65-F5344CB8AC3E}">
        <p14:creationId xmlns:p14="http://schemas.microsoft.com/office/powerpoint/2010/main" val="27542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33E2897-4693-4E0E-8A08-04AA89FB7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Equivalence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608EC2A-29C7-4C9F-96CF-B25A83FFA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Emergence of accurate responding to untrained and nonreinforced stimulus-stimulus relations following the reinforcement of responses to some stimulus-stimulus relations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3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Reflexivity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Symmetry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Transitivity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3300" dirty="0"/>
          </a:p>
        </p:txBody>
      </p:sp>
      <p:pic>
        <p:nvPicPr>
          <p:cNvPr id="119812" name="Picture 4" descr="funny-dog">
            <a:extLst>
              <a:ext uri="{FF2B5EF4-FFF2-40B4-BE49-F238E27FC236}">
                <a16:creationId xmlns:a16="http://schemas.microsoft.com/office/drawing/2014/main" id="{75B73811-D1E0-4E98-BEC7-087D603B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Text Box 5">
            <a:extLst>
              <a:ext uri="{FF2B5EF4-FFF2-40B4-BE49-F238E27FC236}">
                <a16:creationId xmlns:a16="http://schemas.microsoft.com/office/drawing/2014/main" id="{B1D0A146-5C5C-4EFE-ADE6-6CA40097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91201"/>
            <a:ext cx="990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FD4C6D71-A334-4F90-BFBB-40C6AC61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715001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36FB0AB5-EEAF-4D96-BA8E-21910233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79120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“dog”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E4AF86A6-EE1A-493A-B5CE-131AB27AD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>
            <a:extLst>
              <a:ext uri="{FF2B5EF4-FFF2-40B4-BE49-F238E27FC236}">
                <a16:creationId xmlns:a16="http://schemas.microsoft.com/office/drawing/2014/main" id="{9CE76D08-A836-4B08-85E3-DB2B17FEE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601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5F0D3A8E-6E2F-4090-9FCC-25F23331F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953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A6CF6973-D8AD-4606-A068-C4EAA791E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876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0" name="Line 12">
            <a:extLst>
              <a:ext uri="{FF2B5EF4-FFF2-40B4-BE49-F238E27FC236}">
                <a16:creationId xmlns:a16="http://schemas.microsoft.com/office/drawing/2014/main" id="{B002DE38-B758-4663-8214-D6C823B833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586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Line 13">
            <a:extLst>
              <a:ext uri="{FF2B5EF4-FFF2-40B4-BE49-F238E27FC236}">
                <a16:creationId xmlns:a16="http://schemas.microsoft.com/office/drawing/2014/main" id="{7E9F3CC0-D219-4B50-A7BE-15AEC6720B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34400" y="4800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2" name="Text Box 14">
            <a:extLst>
              <a:ext uri="{FF2B5EF4-FFF2-40B4-BE49-F238E27FC236}">
                <a16:creationId xmlns:a16="http://schemas.microsoft.com/office/drawing/2014/main" id="{1DD4C3B4-78B4-4D24-B34A-EEE20AEC1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91001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19823" name="Text Box 15">
            <a:extLst>
              <a:ext uri="{FF2B5EF4-FFF2-40B4-BE49-F238E27FC236}">
                <a16:creationId xmlns:a16="http://schemas.microsoft.com/office/drawing/2014/main" id="{7A7A74ED-9BC7-471C-9180-EB9118C1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81601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19824" name="Text Box 16">
            <a:extLst>
              <a:ext uri="{FF2B5EF4-FFF2-40B4-BE49-F238E27FC236}">
                <a16:creationId xmlns:a16="http://schemas.microsoft.com/office/drawing/2014/main" id="{236B009D-B66A-4169-9120-8584A8B4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410201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732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813" grpId="0" animBg="1"/>
      <p:bldP spid="119815" grpId="0"/>
      <p:bldP spid="119822" grpId="0"/>
      <p:bldP spid="119823" grpId="0"/>
      <p:bldP spid="1198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DF14F12-41DF-4786-819E-5F18B8D3D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Reflexivity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76190A8-9039-4D01-93FB-50C0AAB03A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45820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In the absence of training, person selects an identical stimulus (AKA Generalized identity matching)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Logic</a:t>
            </a:r>
            <a:r>
              <a:rPr lang="en-US" altLang="en-US" sz="3300" dirty="0">
                <a:solidFill>
                  <a:srgbClr val="FFFF00"/>
                </a:solidFill>
              </a:rPr>
              <a:t> </a:t>
            </a:r>
            <a:r>
              <a:rPr lang="en-US" altLang="en-US" sz="3300" dirty="0"/>
              <a:t>is…</a:t>
            </a:r>
            <a:r>
              <a:rPr lang="en-US" altLang="en-US" sz="3300" dirty="0">
                <a:solidFill>
                  <a:srgbClr val="C00000"/>
                </a:solidFill>
              </a:rPr>
              <a:t>A = 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For example: W</a:t>
            </a:r>
            <a:r>
              <a:rPr lang="en-US" altLang="en-US" sz="3000" dirty="0"/>
              <a:t>ithout specific training, the person matches        </a:t>
            </a:r>
          </a:p>
          <a:p>
            <a:pPr eaLnBrk="1" hangingPunct="1"/>
            <a:endParaRPr lang="en-US" altLang="en-US" sz="3300" dirty="0"/>
          </a:p>
        </p:txBody>
      </p:sp>
      <p:pic>
        <p:nvPicPr>
          <p:cNvPr id="120836" name="Picture 4" descr="funny-dog">
            <a:extLst>
              <a:ext uri="{FF2B5EF4-FFF2-40B4-BE49-F238E27FC236}">
                <a16:creationId xmlns:a16="http://schemas.microsoft.com/office/drawing/2014/main" id="{ACDBC031-EEB4-4855-842F-173224AB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68" y="6081793"/>
            <a:ext cx="590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funny-dog">
            <a:extLst>
              <a:ext uri="{FF2B5EF4-FFF2-40B4-BE49-F238E27FC236}">
                <a16:creationId xmlns:a16="http://schemas.microsoft.com/office/drawing/2014/main" id="{EB15A15F-1589-46A3-965F-391B1703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590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PERSIMMON%20CUP">
            <a:extLst>
              <a:ext uri="{FF2B5EF4-FFF2-40B4-BE49-F238E27FC236}">
                <a16:creationId xmlns:a16="http://schemas.microsoft.com/office/drawing/2014/main" id="{BE234036-D3C8-4B37-90FE-F76ED634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7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6B13A06D-138A-4D58-8BB5-ED9C723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1111"/>
          <a:stretch>
            <a:fillRect/>
          </a:stretch>
        </p:blipFill>
        <p:spPr bwMode="auto">
          <a:xfrm>
            <a:off x="6248400" y="4953000"/>
            <a:ext cx="66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Line 8">
            <a:extLst>
              <a:ext uri="{FF2B5EF4-FFF2-40B4-BE49-F238E27FC236}">
                <a16:creationId xmlns:a16="http://schemas.microsoft.com/office/drawing/2014/main" id="{22AAC5D6-D2D5-453D-B824-B6675E54D7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579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B8CFC84-BFAA-4D1B-AEEC-9C0455CF2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Symmetry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14B3663-70D9-4498-9927-09538EB1C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458200" cy="5105400"/>
          </a:xfrm>
        </p:spPr>
        <p:txBody>
          <a:bodyPr/>
          <a:lstStyle/>
          <a:p>
            <a:pPr eaLnBrk="1" hangingPunct="1"/>
            <a:r>
              <a:rPr lang="en-US" altLang="en-US" sz="3300" dirty="0"/>
              <a:t>After being taught to match A to B, person can match B to A (without training)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3300" dirty="0"/>
              <a:t>Logic is…If </a:t>
            </a:r>
            <a:r>
              <a:rPr lang="en-US" altLang="en-US" sz="3300" dirty="0">
                <a:solidFill>
                  <a:srgbClr val="C00000"/>
                </a:solidFill>
              </a:rPr>
              <a:t>A = B</a:t>
            </a:r>
            <a:r>
              <a:rPr lang="en-US" altLang="en-US" sz="3300" dirty="0"/>
              <a:t>, then </a:t>
            </a:r>
            <a:r>
              <a:rPr lang="en-US" altLang="en-US" sz="3300" dirty="0">
                <a:solidFill>
                  <a:srgbClr val="C00000"/>
                </a:solidFill>
              </a:rPr>
              <a:t>B = A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3300" dirty="0"/>
              <a:t>For example</a:t>
            </a:r>
          </a:p>
          <a:p>
            <a:pPr lvl="1" eaLnBrk="1" hangingPunct="1"/>
            <a:r>
              <a:rPr lang="en-US" altLang="en-US" sz="3000" dirty="0"/>
              <a:t>After being taught to match		to</a:t>
            </a:r>
          </a:p>
          <a:p>
            <a:pPr lvl="1" eaLnBrk="1" hangingPunct="1"/>
            <a:endParaRPr lang="en-US" altLang="en-US" sz="3000" dirty="0"/>
          </a:p>
          <a:p>
            <a:pPr lvl="1" eaLnBrk="1" hangingPunct="1"/>
            <a:endParaRPr lang="en-US" altLang="en-US" sz="3000" dirty="0"/>
          </a:p>
          <a:p>
            <a:pPr lvl="1" eaLnBrk="1" hangingPunct="1"/>
            <a:r>
              <a:rPr lang="en-US" altLang="en-US" sz="3000" dirty="0"/>
              <a:t>Person can match to</a:t>
            </a:r>
          </a:p>
          <a:p>
            <a:pPr eaLnBrk="1" hangingPunct="1"/>
            <a:endParaRPr lang="en-US" altLang="en-US" sz="3300" dirty="0"/>
          </a:p>
        </p:txBody>
      </p:sp>
      <p:pic>
        <p:nvPicPr>
          <p:cNvPr id="121860" name="Picture 4" descr="funny-dog">
            <a:extLst>
              <a:ext uri="{FF2B5EF4-FFF2-40B4-BE49-F238E27FC236}">
                <a16:creationId xmlns:a16="http://schemas.microsoft.com/office/drawing/2014/main" id="{A1E496AA-9A83-4644-A1D0-3CCDD9D5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038600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5">
            <a:extLst>
              <a:ext uri="{FF2B5EF4-FFF2-40B4-BE49-F238E27FC236}">
                <a16:creationId xmlns:a16="http://schemas.microsoft.com/office/drawing/2014/main" id="{E4E577E8-54CA-4A10-B882-2EDA73B8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264968"/>
            <a:ext cx="137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121862" name="Picture 6" descr="funny-dog">
            <a:extLst>
              <a:ext uri="{FF2B5EF4-FFF2-40B4-BE49-F238E27FC236}">
                <a16:creationId xmlns:a16="http://schemas.microsoft.com/office/drawing/2014/main" id="{068E48C6-99F5-47A6-8D28-B4A1BFB0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86" y="5258916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Text Box 7">
            <a:extLst>
              <a:ext uri="{FF2B5EF4-FFF2-40B4-BE49-F238E27FC236}">
                <a16:creationId xmlns:a16="http://schemas.microsoft.com/office/drawing/2014/main" id="{F6C3B015-7A4D-4EF2-9C8A-E802363D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486401"/>
            <a:ext cx="10541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DOG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D60F8D-195E-463A-BEA0-241EBA239DB0}"/>
              </a:ext>
            </a:extLst>
          </p:cNvPr>
          <p:cNvCxnSpPr/>
          <p:nvPr/>
        </p:nvCxnSpPr>
        <p:spPr>
          <a:xfrm>
            <a:off x="7924800" y="4495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42B09E-4E86-46AC-8EDD-175243573320}"/>
              </a:ext>
            </a:extLst>
          </p:cNvPr>
          <p:cNvCxnSpPr/>
          <p:nvPr/>
        </p:nvCxnSpPr>
        <p:spPr>
          <a:xfrm>
            <a:off x="7175500" y="571594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1" grpId="0" animBg="1"/>
      <p:bldP spid="1218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6475F70-CA9D-4652-A12E-1F5851F5F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04801"/>
            <a:ext cx="7886700" cy="9906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Transitivity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D8C7F9A-0F12-4782-89B2-39B1BD3D0A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95402"/>
            <a:ext cx="8458200" cy="54101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Critical test for stimulus equivalence – if you get transitivity, the stimuli are members of an </a:t>
            </a:r>
            <a:r>
              <a:rPr lang="en-US" altLang="en-US" sz="2400" i="1" dirty="0"/>
              <a:t>equivalence class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After being taught to match A to B and B to C, person can match A to C (without training)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</a:rPr>
              <a:t>Logic is…If A = B and B = C, then A = C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For example…</a:t>
            </a:r>
          </a:p>
          <a:p>
            <a:pPr lvl="1" eaLnBrk="1" hangingPunct="1"/>
            <a:r>
              <a:rPr lang="en-US" altLang="en-US" dirty="0"/>
              <a:t>After being taught to match               to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AND being taught to match                    to 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 The subject can match                    to 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122884" name="Picture 4" descr="funny-dog">
            <a:extLst>
              <a:ext uri="{FF2B5EF4-FFF2-40B4-BE49-F238E27FC236}">
                <a16:creationId xmlns:a16="http://schemas.microsoft.com/office/drawing/2014/main" id="{A9F6785C-B3DE-484C-BA6F-57F3F2FB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4221593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5">
            <a:extLst>
              <a:ext uri="{FF2B5EF4-FFF2-40B4-BE49-F238E27FC236}">
                <a16:creationId xmlns:a16="http://schemas.microsoft.com/office/drawing/2014/main" id="{4F19AB08-F6D5-4BE8-8CF6-8B61440B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5037353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          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B9A9254A-D426-422B-816B-AB36148807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462185" y="4293031"/>
            <a:ext cx="137239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8" name="Picture 4" descr="funny-dog">
            <a:extLst>
              <a:ext uri="{FF2B5EF4-FFF2-40B4-BE49-F238E27FC236}">
                <a16:creationId xmlns:a16="http://schemas.microsoft.com/office/drawing/2014/main" id="{4B5A195C-056E-4F42-9D05-B3A7A052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99" y="5792498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F20793EB-E8AF-4E9B-9E88-07490C24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874" y="5037353"/>
            <a:ext cx="9890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1241D-120C-4DDD-9A90-ABF28AE5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13" y="5800247"/>
            <a:ext cx="92667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5" grpId="0" animBg="1"/>
      <p:bldP spid="122886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1AD9FFD-F1C3-45E9-B75B-C427CA4EA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1"/>
                </a:solidFill>
              </a:rPr>
              <a:t>Factors Affecting the Development of Stimulus Control</a:t>
            </a:r>
            <a:r>
              <a:rPr lang="en-US" altLang="en-US" sz="3800"/>
              <a:t>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713046-2B62-4090-B8EE-60D81B53F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8305800" cy="4114800"/>
          </a:xfrm>
        </p:spPr>
        <p:txBody>
          <a:bodyPr/>
          <a:lstStyle/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>
                <a:solidFill>
                  <a:srgbClr val="C00000"/>
                </a:solidFill>
              </a:rPr>
              <a:t>Reinforcement</a:t>
            </a:r>
          </a:p>
          <a:p>
            <a:pPr lvl="1" eaLnBrk="1" hangingPunct="1"/>
            <a:r>
              <a:rPr lang="en-US" altLang="en-US" dirty="0"/>
              <a:t>Differential reinforcement with rich schedules of reinforcement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sz="2600" dirty="0" err="1">
                <a:solidFill>
                  <a:srgbClr val="C00000"/>
                </a:solidFill>
              </a:rPr>
              <a:t>Preattending</a:t>
            </a:r>
            <a:r>
              <a:rPr lang="en-US" altLang="en-US" sz="2600" dirty="0">
                <a:solidFill>
                  <a:srgbClr val="C00000"/>
                </a:solidFill>
              </a:rPr>
              <a:t> Skills</a:t>
            </a:r>
          </a:p>
          <a:p>
            <a:pPr lvl="1" eaLnBrk="1" hangingPunct="1"/>
            <a:r>
              <a:rPr lang="en-US" altLang="en-US" dirty="0"/>
              <a:t>Looking at type of instructor or materials, sitting up tall, no stereotypy or other misbehavior </a:t>
            </a:r>
          </a:p>
          <a:p>
            <a:pPr eaLnBrk="1" hangingPunct="1"/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1756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F894790-798B-4601-B205-52F6766EA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15900"/>
            <a:ext cx="7437438" cy="11557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Stimulus Control: Generalization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AFA710-FC7D-47E3-ABF1-9076B8CE0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59155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700" dirty="0"/>
              <a:t>Definition:  </a:t>
            </a:r>
            <a:r>
              <a:rPr lang="en-US" altLang="en-US" sz="2700" dirty="0">
                <a:solidFill>
                  <a:srgbClr val="C00000"/>
                </a:solidFill>
              </a:rPr>
              <a:t>When a response is reinforced in the presence of one stimulus there is a general tendency to respond in the presence of new stimuli that have similar physical properties ore have been associated with the stimulus.</a:t>
            </a:r>
          </a:p>
          <a:p>
            <a:pPr lvl="2" eaLnBrk="1" hangingPunct="1"/>
            <a:endParaRPr lang="en-US" altLang="en-US" sz="2400" dirty="0"/>
          </a:p>
          <a:p>
            <a:r>
              <a:rPr lang="en-US" altLang="en-US" sz="3000" dirty="0"/>
              <a:t>Loose degree of stimulus controlling a response</a:t>
            </a:r>
          </a:p>
          <a:p>
            <a:endParaRPr lang="en-US" altLang="en-US" sz="3000" dirty="0"/>
          </a:p>
          <a:p>
            <a:r>
              <a:rPr lang="en-US" altLang="en-US" sz="3000" dirty="0"/>
              <a:t>E.g., All men with beards are Daddy</a:t>
            </a:r>
          </a:p>
          <a:p>
            <a:endParaRPr lang="en-US" altLang="en-US" sz="3000" dirty="0"/>
          </a:p>
          <a:p>
            <a:r>
              <a:rPr lang="en-US" altLang="en-US" sz="3000" dirty="0"/>
              <a:t>Stimulus generalization </a:t>
            </a:r>
            <a:r>
              <a:rPr lang="en-US" altLang="en-US" dirty="0"/>
              <a:t>is taught by using generalization training procedures: Reinforce any stimulus within the class of related stimuli. 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73538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C5CB073-0FCE-4A47-97EC-007E01E8A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accent1"/>
                </a:solidFill>
              </a:rPr>
              <a:t>Factors Affecting the Development of Stimulus Control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CFEB9F7-4BC8-42C6-90EA-C4F2F74F2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0772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700" dirty="0">
                <a:solidFill>
                  <a:srgbClr val="C00000"/>
                </a:solidFill>
              </a:rPr>
              <a:t>Specificity of directions </a:t>
            </a:r>
            <a:r>
              <a:rPr lang="en-US" altLang="en-US" sz="2700" dirty="0"/>
              <a:t>for responding to stimuli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Should relate to discrimination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Touch the correct response; say the correct word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If ask for response unrelated to setting, get more errors</a:t>
            </a:r>
          </a:p>
          <a:p>
            <a:pPr>
              <a:lnSpc>
                <a:spcPct val="120000"/>
              </a:lnSpc>
            </a:pPr>
            <a:endParaRPr lang="en-US" altLang="en-US" sz="2700" dirty="0"/>
          </a:p>
          <a:p>
            <a:pPr>
              <a:lnSpc>
                <a:spcPct val="120000"/>
              </a:lnSpc>
            </a:pPr>
            <a:r>
              <a:rPr lang="en-US" altLang="en-US" sz="2700" dirty="0">
                <a:solidFill>
                  <a:srgbClr val="C00000"/>
                </a:solidFill>
              </a:rPr>
              <a:t>Opportunity to respond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Frequent, active opportunities to respond leads to higher rates of correct responses 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More opportunities for making conditional responses</a:t>
            </a:r>
          </a:p>
          <a:p>
            <a:pPr>
              <a:lnSpc>
                <a:spcPct val="120000"/>
              </a:lnSpc>
            </a:pPr>
            <a:endParaRPr lang="en-US" altLang="en-US" sz="3000" dirty="0"/>
          </a:p>
          <a:p>
            <a:pPr>
              <a:lnSpc>
                <a:spcPct val="12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Pacing of response opportunities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Higher pace often leads to superior performance and less off-task behavior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Not lose attention during/between trials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46809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8542026-3FB1-4A54-917F-274039987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accent1"/>
                </a:solidFill>
              </a:rPr>
              <a:t>Factors Affecting the Development of Stimulus Control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12918B2-0845-44C0-8811-E01270B5A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153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C00000"/>
                </a:solidFill>
              </a:rPr>
              <a:t>Salience of the stimuli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Influences attention and ultimately the development of stimulus control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Dependent on the capabilities of an individual, the past history of reinforcement, and the situation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Be aware of modality of presentation: </a:t>
            </a:r>
          </a:p>
          <a:p>
            <a:pPr lvl="2">
              <a:lnSpc>
                <a:spcPct val="80000"/>
              </a:lnSpc>
            </a:pPr>
            <a:r>
              <a:rPr lang="en-US" altLang="en-US" sz="2100" dirty="0" err="1"/>
              <a:t>E,g</a:t>
            </a:r>
            <a:r>
              <a:rPr lang="en-US" altLang="en-US" sz="2100" dirty="0"/>
              <a:t>, Visual vs. auditory animals</a:t>
            </a:r>
          </a:p>
          <a:p>
            <a:pPr lvl="2">
              <a:lnSpc>
                <a:spcPct val="80000"/>
              </a:lnSpc>
            </a:pPr>
            <a:r>
              <a:rPr lang="en-US" altLang="en-US" sz="2100" dirty="0"/>
              <a:t>The more modalities the stimuli are presented, the better the concept formation.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4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526638C-DFD7-4A43-9C12-2FDFF5254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1"/>
                </a:solidFill>
              </a:rPr>
              <a:t>Factors Affecting the Development of Stimulus Control</a:t>
            </a:r>
            <a:r>
              <a:rPr lang="en-US" altLang="en-US" sz="3800"/>
              <a:t>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41BA37A-AFD3-4825-9C83-A04761DEF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8153400" cy="5334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b="1" dirty="0"/>
              <a:t>Masking and overshadowing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Masking</a:t>
            </a:r>
            <a:r>
              <a:rPr lang="en-US" dirty="0"/>
              <a:t> –Even though one stimulus has control over behavior, another stimulus blocks that control from being expressed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dirty="0"/>
              <a:t>E.g., Student knows answer but won’t answer in front of peers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dirty="0"/>
              <a:t>Dog will only respond if there is a treat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Overshadowing</a:t>
            </a:r>
            <a:r>
              <a:rPr lang="en-US" dirty="0"/>
              <a:t> –The presence of one stimulus condition interferes with the acquisition of control by another stimulus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dirty="0"/>
              <a:t>E.g., hallway may be more interesting that teacher’s presentation in the front of the classroom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/>
              <a:t>Ways to overcome include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Make changes to physical environment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Make instructional stimuli as intense and centrally located as possible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Reinforce behavior in the presence of the relevant stimuli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681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8C73AE13-FAAA-48CE-A27A-AEBED637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Four Tests for Assessing Stimulus Control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2653022-370C-4E7F-80BF-146FBBDB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200" dirty="0"/>
              <a:t>Behavior </a:t>
            </a:r>
            <a:r>
              <a:rPr lang="en-US" sz="3200" i="1" dirty="0">
                <a:solidFill>
                  <a:srgbClr val="C00000"/>
                </a:solidFill>
              </a:rPr>
              <a:t>occurs immediately </a:t>
            </a:r>
            <a:r>
              <a:rPr lang="en-US" sz="3200" dirty="0"/>
              <a:t>upon presentation of the cue stimulus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dirty="0"/>
              <a:t>Behavior </a:t>
            </a:r>
            <a:r>
              <a:rPr lang="en-US" sz="3200" i="1" dirty="0">
                <a:solidFill>
                  <a:srgbClr val="C00000"/>
                </a:solidFill>
              </a:rPr>
              <a:t>never occurs in absence </a:t>
            </a:r>
            <a:r>
              <a:rPr lang="en-US" sz="3200" dirty="0"/>
              <a:t>of stimulus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dirty="0"/>
              <a:t>Behavior </a:t>
            </a:r>
            <a:r>
              <a:rPr lang="en-US" sz="3200" i="1" dirty="0">
                <a:solidFill>
                  <a:srgbClr val="C00000"/>
                </a:solidFill>
              </a:rPr>
              <a:t>never occurs in response to another stimulus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i="1" dirty="0">
                <a:solidFill>
                  <a:srgbClr val="C00000"/>
                </a:solidFill>
              </a:rPr>
              <a:t>No other behavior </a:t>
            </a:r>
            <a:r>
              <a:rPr lang="en-US" sz="3200" dirty="0"/>
              <a:t>occurs in response to the stimulus</a:t>
            </a:r>
          </a:p>
        </p:txBody>
      </p:sp>
    </p:spTree>
    <p:extLst>
      <p:ext uri="{BB962C8B-B14F-4D97-AF65-F5344CB8AC3E}">
        <p14:creationId xmlns:p14="http://schemas.microsoft.com/office/powerpoint/2010/main" val="3574989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Marchal</a:t>
            </a:r>
            <a:r>
              <a:rPr lang="en-US" sz="3200" dirty="0"/>
              <a:t>, </a:t>
            </a:r>
            <a:r>
              <a:rPr lang="en-US" sz="3200" dirty="0" err="1"/>
              <a:t>Bregeras</a:t>
            </a:r>
            <a:r>
              <a:rPr lang="en-US" sz="3200" dirty="0"/>
              <a:t>, </a:t>
            </a:r>
            <a:r>
              <a:rPr lang="en-US" sz="3200" dirty="0" err="1"/>
              <a:t>Puaux</a:t>
            </a:r>
            <a:r>
              <a:rPr lang="en-US" sz="3200" dirty="0"/>
              <a:t>, Gervais &amp; Ferry, 2016</a:t>
            </a:r>
            <a:br>
              <a:rPr lang="en-US" sz="3200" dirty="0"/>
            </a:br>
            <a:r>
              <a:rPr lang="en-US" sz="3200" dirty="0"/>
              <a:t>Human Scent Matching to Sample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Scent detection (drug detection, human identification, location, etc.) by canines used commonly in law enforcement</a:t>
            </a:r>
          </a:p>
          <a:p>
            <a:endParaRPr lang="en-US" dirty="0"/>
          </a:p>
          <a:p>
            <a:r>
              <a:rPr lang="en-US" dirty="0"/>
              <a:t>Results of dog detection often not admissible in courts because of lack of rigor and standardization of training for scent with the dogs</a:t>
            </a:r>
          </a:p>
          <a:p>
            <a:endParaRPr lang="en-US" dirty="0"/>
          </a:p>
          <a:p>
            <a:r>
              <a:rPr lang="en-US" dirty="0"/>
              <a:t>Does seem to be a reliable training method- matching to sample- that is readily available and easily used, but few law enforcement agencies use it</a:t>
            </a:r>
          </a:p>
          <a:p>
            <a:endParaRPr lang="en-US" dirty="0"/>
          </a:p>
          <a:p>
            <a:r>
              <a:rPr lang="en-US" dirty="0"/>
              <a:t>Study wanted to demonstrate effectiveness of this approach</a:t>
            </a:r>
          </a:p>
        </p:txBody>
      </p:sp>
    </p:spTree>
    <p:extLst>
      <p:ext uri="{BB962C8B-B14F-4D97-AF65-F5344CB8AC3E}">
        <p14:creationId xmlns:p14="http://schemas.microsoft.com/office/powerpoint/2010/main" val="111385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Dogs: 13 Shepherd dogs, all out of Hungarian breeding program and French training program</a:t>
            </a:r>
          </a:p>
          <a:p>
            <a:pPr lvl="1"/>
            <a:r>
              <a:rPr lang="en-US" dirty="0"/>
              <a:t>Dogs started at about 10 </a:t>
            </a:r>
            <a:r>
              <a:rPr lang="en-US" dirty="0" err="1"/>
              <a:t>mos</a:t>
            </a:r>
            <a:r>
              <a:rPr lang="en-US" dirty="0"/>
              <a:t> of age</a:t>
            </a:r>
          </a:p>
          <a:p>
            <a:pPr lvl="1"/>
            <a:r>
              <a:rPr lang="en-US" dirty="0"/>
              <a:t>Trained for about a year each</a:t>
            </a:r>
          </a:p>
          <a:p>
            <a:pPr lvl="1"/>
            <a:endParaRPr lang="en-US" dirty="0"/>
          </a:p>
          <a:p>
            <a:r>
              <a:rPr lang="en-US" dirty="0"/>
              <a:t>Dogs trained 5x per week in special work room</a:t>
            </a:r>
          </a:p>
          <a:p>
            <a:pPr lvl="2"/>
            <a:r>
              <a:rPr lang="en-US" dirty="0"/>
              <a:t>Rubber floors</a:t>
            </a:r>
          </a:p>
          <a:p>
            <a:pPr lvl="2"/>
            <a:r>
              <a:rPr lang="en-US" dirty="0"/>
              <a:t>Five jars on metal tripods</a:t>
            </a:r>
          </a:p>
          <a:p>
            <a:pPr lvl="2"/>
            <a:r>
              <a:rPr lang="en-US" dirty="0"/>
              <a:t>Human scent collected by qualified tech and collection method</a:t>
            </a:r>
          </a:p>
          <a:p>
            <a:pPr lvl="3"/>
            <a:r>
              <a:rPr lang="en-US" dirty="0"/>
              <a:t>Body scent</a:t>
            </a:r>
          </a:p>
          <a:p>
            <a:pPr lvl="3"/>
            <a:r>
              <a:rPr lang="en-US" dirty="0"/>
              <a:t>Trace scent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47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 Training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Steps 1 to 3:</a:t>
            </a:r>
          </a:p>
          <a:p>
            <a:pPr lvl="1"/>
            <a:r>
              <a:rPr lang="en-US" dirty="0"/>
              <a:t>Dog given jar with scent to sniff</a:t>
            </a:r>
          </a:p>
          <a:p>
            <a:pPr lvl="1"/>
            <a:r>
              <a:rPr lang="en-US" dirty="0"/>
              <a:t>Dog brought to line and shown jars along line</a:t>
            </a:r>
          </a:p>
          <a:p>
            <a:pPr lvl="1"/>
            <a:r>
              <a:rPr lang="en-US" dirty="0"/>
              <a:t>Match scent to original jar</a:t>
            </a:r>
          </a:p>
          <a:p>
            <a:pPr lvl="1"/>
            <a:r>
              <a:rPr lang="en-US" dirty="0"/>
              <a:t>Given food treat if correct</a:t>
            </a:r>
          </a:p>
          <a:p>
            <a:pPr lvl="1"/>
            <a:r>
              <a:rPr lang="en-US" dirty="0"/>
              <a:t>Had to place nose in jar; later trained an alert behavior</a:t>
            </a:r>
          </a:p>
          <a:p>
            <a:pPr lvl="1"/>
            <a:r>
              <a:rPr lang="en-US" dirty="0"/>
              <a:t>Started with 1 jar; increased up to 5</a:t>
            </a:r>
          </a:p>
          <a:p>
            <a:pPr lvl="1"/>
            <a:endParaRPr lang="en-US" dirty="0"/>
          </a:p>
          <a:p>
            <a:r>
              <a:rPr lang="en-US" dirty="0"/>
              <a:t>Step 4:</a:t>
            </a:r>
          </a:p>
          <a:p>
            <a:pPr lvl="1"/>
            <a:r>
              <a:rPr lang="en-US" dirty="0"/>
              <a:t>Tech puts out scent in one of jars; blind to dog and handler</a:t>
            </a:r>
          </a:p>
          <a:p>
            <a:pPr lvl="1"/>
            <a:r>
              <a:rPr lang="en-US" dirty="0"/>
              <a:t>Dog must identify; handler must call alert</a:t>
            </a:r>
          </a:p>
          <a:p>
            <a:pPr lvl="1"/>
            <a:endParaRPr lang="en-US" dirty="0"/>
          </a:p>
          <a:p>
            <a:r>
              <a:rPr lang="en-US" dirty="0"/>
              <a:t>Step 5: </a:t>
            </a:r>
          </a:p>
          <a:p>
            <a:pPr lvl="1"/>
            <a:r>
              <a:rPr lang="en-US" dirty="0"/>
              <a:t>Target person scent plus DISTRACTOR scents</a:t>
            </a:r>
          </a:p>
          <a:p>
            <a:pPr lvl="1"/>
            <a:r>
              <a:rPr lang="en-US" dirty="0"/>
              <a:t>Dog must identify scent of the identified person</a:t>
            </a:r>
          </a:p>
          <a:p>
            <a:pPr lvl="1"/>
            <a:endParaRPr lang="en-US" dirty="0"/>
          </a:p>
          <a:p>
            <a:r>
              <a:rPr lang="en-US" dirty="0"/>
              <a:t>Criterion: Hits, misses, correct rejections and false alarms calculated</a:t>
            </a:r>
          </a:p>
          <a:p>
            <a:pPr lvl="1"/>
            <a:r>
              <a:rPr lang="en-US" dirty="0"/>
              <a:t>Had to get 100% correct for 100 successive trials!</a:t>
            </a:r>
          </a:p>
          <a:p>
            <a:pPr lvl="1"/>
            <a:r>
              <a:rPr lang="en-US" dirty="0"/>
              <a:t>Only dogs meeting 100% correct for 200 trials moved to step 5, or remained in training</a:t>
            </a:r>
          </a:p>
          <a:p>
            <a:pPr lvl="1"/>
            <a:r>
              <a:rPr lang="en-US" dirty="0"/>
              <a:t>Then continue in continued training until judicial cases</a:t>
            </a:r>
          </a:p>
          <a:p>
            <a:pPr lvl="1"/>
            <a:endParaRPr lang="en-US" dirty="0"/>
          </a:p>
          <a:p>
            <a:r>
              <a:rPr lang="en-US" dirty="0"/>
              <a:t>Judicial cases: actual court cases (minimum of 3 dogs detected on each case)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007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Initial training</a:t>
            </a:r>
          </a:p>
          <a:p>
            <a:pPr lvl="1"/>
            <a:r>
              <a:rPr lang="en-US" dirty="0"/>
              <a:t>Took longer to train as task grew more complex</a:t>
            </a:r>
          </a:p>
          <a:p>
            <a:pPr lvl="1"/>
            <a:r>
              <a:rPr lang="en-US" dirty="0"/>
              <a:t>Dogs learned the task: NO dog has a false alert in last 100 trials of level 5!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Dogs were consistently good at all types of tasks/scents when trained to criterion and remained at high detection rate through continuous training</a:t>
            </a:r>
          </a:p>
          <a:p>
            <a:pPr lvl="1"/>
            <a:r>
              <a:rPr lang="en-US" dirty="0"/>
              <a:t>100% accuracy in judicial cases (as judged by other dogs getting same result)</a:t>
            </a:r>
          </a:p>
          <a:p>
            <a:pPr lvl="2"/>
            <a:r>
              <a:rPr lang="en-US" dirty="0"/>
              <a:t>More confessions by the defendant when dog identified!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47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9F2B-B6DA-44CF-A9E2-EB1D6292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study important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887B-4E23-4C32-9FE6-BE947B2F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Currently, scent detection not admissible in court</a:t>
            </a:r>
          </a:p>
          <a:p>
            <a:pPr lvl="1"/>
            <a:r>
              <a:rPr lang="en-US" dirty="0"/>
              <a:t>Too much inconsistency</a:t>
            </a:r>
          </a:p>
          <a:p>
            <a:pPr lvl="1"/>
            <a:r>
              <a:rPr lang="en-US" dirty="0"/>
              <a:t>This shows that it is poor training, not poor dog ability</a:t>
            </a:r>
          </a:p>
          <a:p>
            <a:pPr lvl="1"/>
            <a:r>
              <a:rPr lang="en-US" dirty="0"/>
              <a:t>HOW you train is critical!</a:t>
            </a:r>
          </a:p>
          <a:p>
            <a:pPr lvl="1"/>
            <a:endParaRPr lang="en-US" dirty="0"/>
          </a:p>
          <a:p>
            <a:r>
              <a:rPr lang="en-US" dirty="0"/>
              <a:t>Also shows importance of having learning experts develop the training!</a:t>
            </a:r>
          </a:p>
        </p:txBody>
      </p:sp>
    </p:spTree>
    <p:extLst>
      <p:ext uri="{BB962C8B-B14F-4D97-AF65-F5344CB8AC3E}">
        <p14:creationId xmlns:p14="http://schemas.microsoft.com/office/powerpoint/2010/main" val="313066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F64D35-922B-4BF9-A10E-E4041ED8D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Development of Stimulus Control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76E04CC-C7DA-4ADA-B1E5-9FA61429E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83058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b="1" dirty="0"/>
              <a:t>Stimulus discrimination training requires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One behavior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Two antecedent stimulus conditions: the S</a:t>
            </a:r>
            <a:r>
              <a:rPr lang="en-US" altLang="en-US" baseline="30000" dirty="0"/>
              <a:t>D</a:t>
            </a:r>
            <a:r>
              <a:rPr lang="en-US" altLang="en-US" dirty="0"/>
              <a:t> and the S</a:t>
            </a:r>
            <a:r>
              <a:rPr lang="en-US" altLang="en-US" baseline="30000" dirty="0">
                <a:latin typeface="Symbol" pitchFamily="18" charset="2"/>
                <a:sym typeface="Symbol" pitchFamily="18" charset="2"/>
              </a:rPr>
              <a:t></a:t>
            </a:r>
            <a:endParaRPr lang="en-US" altLang="en-US" dirty="0"/>
          </a:p>
          <a:p>
            <a:pPr lvl="2">
              <a:defRPr/>
            </a:pPr>
            <a:r>
              <a:rPr lang="en-US" altLang="en-US" dirty="0"/>
              <a:t>Or the S+ and the S-</a:t>
            </a:r>
          </a:p>
          <a:p>
            <a:pPr lvl="2"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Responses that occur in the presence of the S</a:t>
            </a:r>
            <a:r>
              <a:rPr lang="en-US" altLang="en-US" sz="2600" baseline="30000" dirty="0"/>
              <a:t>D</a:t>
            </a:r>
            <a:r>
              <a:rPr lang="en-US" altLang="en-US" sz="2600" dirty="0"/>
              <a:t> are reinforced (thus, the response increases in the presence of the S</a:t>
            </a:r>
            <a:r>
              <a:rPr lang="en-US" altLang="en-US" sz="2600" baseline="30000" dirty="0"/>
              <a:t>D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Responses that occur in the presence of the S</a:t>
            </a:r>
            <a:r>
              <a:rPr lang="en-US" altLang="en-US" sz="2600" baseline="300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600" dirty="0"/>
              <a:t> are not reinforced: The response decreases in the presence of the S</a:t>
            </a:r>
            <a:r>
              <a:rPr lang="en-US" altLang="en-US" sz="2600" baseline="300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600" dirty="0">
                <a:latin typeface="Symbol" pitchFamily="18" charset="2"/>
                <a:sym typeface="Symbol" pitchFamily="18" charset="2"/>
              </a:rPr>
              <a:t>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>
              <a:latin typeface="Symbol" pitchFamily="18" charset="2"/>
              <a:sym typeface="Symbol" pitchFamily="18" charset="2"/>
            </a:endParaRPr>
          </a:p>
          <a:p>
            <a:pPr>
              <a:defRPr/>
            </a:pPr>
            <a:r>
              <a:rPr lang="en-US" altLang="en-US" u="sng" dirty="0"/>
              <a:t>Example</a:t>
            </a:r>
            <a:r>
              <a:rPr lang="en-US" altLang="en-US" dirty="0"/>
              <a:t>:  Reinforcing a child’s saying “red” when someone asks “What’s your favorite color?” and </a:t>
            </a:r>
            <a:r>
              <a:rPr lang="en-US" altLang="en-US" dirty="0" err="1"/>
              <a:t>witholding</a:t>
            </a:r>
            <a:r>
              <a:rPr lang="en-US" altLang="en-US" dirty="0"/>
              <a:t> reinforcement if they said “red” when asked “ What’s your name?”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  <a:p>
            <a:pPr>
              <a:defRPr/>
            </a:pPr>
            <a:endParaRPr lang="en-US" altLang="en-US" sz="27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4635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766A4E31-DBA8-4280-ADFA-5877F23F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71800"/>
            <a:ext cx="2286000" cy="1042988"/>
          </a:xfrm>
          <a:prstGeom prst="rect">
            <a:avLst/>
          </a:prstGeom>
          <a:noFill/>
          <a:ln w="38100">
            <a:solidFill>
              <a:srgbClr val="190F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90F84"/>
                </a:solidFill>
                <a:latin typeface="Comic Sans MS" panose="030F0702030302020204" pitchFamily="66" charset="0"/>
              </a:rPr>
              <a:t>Response: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“red”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6CFBBE9D-DB18-49D9-BA8E-4531135D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124201"/>
            <a:ext cx="2286000" cy="14081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Comic Sans MS" panose="030F0702030302020204" pitchFamily="66" charset="0"/>
              </a:rPr>
              <a:t>Reinforcer: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“Super!  You said red!”</a:t>
            </a:r>
          </a:p>
        </p:txBody>
      </p:sp>
      <p:sp>
        <p:nvSpPr>
          <p:cNvPr id="149508" name="AutoShape 4">
            <a:extLst>
              <a:ext uri="{FF2B5EF4-FFF2-40B4-BE49-F238E27FC236}">
                <a16:creationId xmlns:a16="http://schemas.microsoft.com/office/drawing/2014/main" id="{6EEBE5CB-89A9-4A27-83DC-C2467F30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9509" name="Line 5">
            <a:extLst>
              <a:ext uri="{FF2B5EF4-FFF2-40B4-BE49-F238E27FC236}">
                <a16:creationId xmlns:a16="http://schemas.microsoft.com/office/drawing/2014/main" id="{250445F3-5C02-49E1-A92D-C5BD22089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971800"/>
            <a:ext cx="3810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0" name="Text Box 6">
            <a:extLst>
              <a:ext uri="{FF2B5EF4-FFF2-40B4-BE49-F238E27FC236}">
                <a16:creationId xmlns:a16="http://schemas.microsoft.com/office/drawing/2014/main" id="{3C0913C3-13B4-4B0D-B5C3-63513BFB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1"/>
            <a:ext cx="2590800" cy="140811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2400" baseline="30000">
                <a:solidFill>
                  <a:srgbClr val="66FF33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“What’s your favorite color?”</a:t>
            </a:r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A8B6B693-4BE7-4B21-9393-A6ABF707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1"/>
            <a:ext cx="2590800" cy="140811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S</a:t>
            </a:r>
            <a:r>
              <a:rPr lang="el-GR" altLang="en-US" sz="2400" baseline="30000">
                <a:solidFill>
                  <a:srgbClr val="66FF33"/>
                </a:solidFill>
                <a:latin typeface="Comic Sans MS" panose="030F0702030302020204" pitchFamily="66" charset="0"/>
              </a:rPr>
              <a:t>Δ</a:t>
            </a: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“What’s your name?”</a:t>
            </a:r>
          </a:p>
        </p:txBody>
      </p:sp>
      <p:sp>
        <p:nvSpPr>
          <p:cNvPr id="149512" name="Line 8">
            <a:extLst>
              <a:ext uri="{FF2B5EF4-FFF2-40B4-BE49-F238E27FC236}">
                <a16:creationId xmlns:a16="http://schemas.microsoft.com/office/drawing/2014/main" id="{37BF02DB-CE8E-48E7-B649-1A1F58F6AA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5720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3" name="Line 9">
            <a:extLst>
              <a:ext uri="{FF2B5EF4-FFF2-40B4-BE49-F238E27FC236}">
                <a16:creationId xmlns:a16="http://schemas.microsoft.com/office/drawing/2014/main" id="{A6AE4539-B036-4B4E-AAA4-2485BA641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648200"/>
            <a:ext cx="60960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4" name="Text Box 10">
            <a:extLst>
              <a:ext uri="{FF2B5EF4-FFF2-40B4-BE49-F238E27FC236}">
                <a16:creationId xmlns:a16="http://schemas.microsoft.com/office/drawing/2014/main" id="{AA5B241A-002F-4545-8418-D65F7B54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953001"/>
            <a:ext cx="2286000" cy="46166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No praise</a:t>
            </a:r>
          </a:p>
        </p:txBody>
      </p:sp>
    </p:spTree>
    <p:extLst>
      <p:ext uri="{BB962C8B-B14F-4D97-AF65-F5344CB8AC3E}">
        <p14:creationId xmlns:p14="http://schemas.microsoft.com/office/powerpoint/2010/main" val="1550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 autoUpdateAnimBg="0"/>
      <p:bldP spid="149507" grpId="0" animBg="1" autoUpdateAnimBg="0"/>
      <p:bldP spid="149508" grpId="0" animBg="1"/>
      <p:bldP spid="149510" grpId="0" animBg="1" autoUpdateAnimBg="0"/>
      <p:bldP spid="149511" grpId="0" animBg="1" autoUpdateAnimBg="0"/>
      <p:bldP spid="14951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CD1D8C2-2580-48DD-92B9-3D655B8A5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1"/>
                </a:solidFill>
              </a:rPr>
              <a:t>Differential Responding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83A522B-E812-4CCF-A833-03FEFE3FB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676400"/>
            <a:ext cx="88392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When a child’s behavior comes under the control of the S</a:t>
            </a:r>
            <a:r>
              <a:rPr lang="en-US" altLang="en-US" sz="3200" baseline="30000" dirty="0"/>
              <a:t>D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/>
              <a:t>the S</a:t>
            </a:r>
            <a:r>
              <a:rPr lang="en-US" altLang="en-US" sz="3200" baseline="30000" dirty="0"/>
              <a:t>D</a:t>
            </a:r>
            <a:r>
              <a:rPr lang="en-US" altLang="en-US" sz="3200" dirty="0"/>
              <a:t> has acquired </a:t>
            </a:r>
            <a:r>
              <a:rPr lang="en-US" altLang="en-US" sz="3200" b="1" dirty="0">
                <a:solidFill>
                  <a:schemeClr val="hlink"/>
                </a:solidFill>
              </a:rPr>
              <a:t>stimulus control</a:t>
            </a:r>
            <a:r>
              <a:rPr lang="en-US" altLang="en-US" sz="3200" dirty="0"/>
              <a:t> over the child’s behavior</a:t>
            </a:r>
          </a:p>
          <a:p>
            <a:pPr lvl="1" eaLnBrk="1" hangingPunct="1"/>
            <a:endParaRPr lang="en-US" altLang="en-US" sz="3200" dirty="0"/>
          </a:p>
          <a:p>
            <a:r>
              <a:rPr lang="en-US" altLang="en-US" sz="3200" dirty="0"/>
              <a:t>So the verbal stimulus “What’s your favorite color?” gains stimulus control over the response “red” – why?</a:t>
            </a:r>
          </a:p>
          <a:p>
            <a:pPr lvl="1" eaLnBrk="1" hangingPunct="1"/>
            <a:endParaRPr lang="en-US" altLang="en-US" sz="3200" dirty="0"/>
          </a:p>
          <a:p>
            <a:r>
              <a:rPr lang="en-US" altLang="en-US" sz="3200" dirty="0"/>
              <a:t>And the child is </a:t>
            </a:r>
            <a:r>
              <a:rPr lang="en-US" altLang="en-US" sz="3200" i="1" dirty="0">
                <a:solidFill>
                  <a:srgbClr val="C00000"/>
                </a:solidFill>
              </a:rPr>
              <a:t>discriminating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/>
              <a:t>or </a:t>
            </a:r>
            <a:r>
              <a:rPr lang="en-US" altLang="en-US" sz="3200" i="1" dirty="0">
                <a:solidFill>
                  <a:srgbClr val="C00000"/>
                </a:solidFill>
              </a:rPr>
              <a:t>responding differentially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7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6D68A3D-2C39-4647-B8AB-643C7F7CC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12223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1"/>
                </a:solidFill>
              </a:rPr>
              <a:t>Stimulus Generalization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732D2D2-9743-49D9-96DF-377DC2670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447800"/>
            <a:ext cx="7829550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4600" dirty="0"/>
              <a:t>When a response is reinforced in the presence of one stimulus as well as similar stimuli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altLang="en-US" sz="4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4600" dirty="0"/>
              <a:t>The </a:t>
            </a:r>
            <a:r>
              <a:rPr lang="en-US" altLang="en-US" sz="4600" i="1" dirty="0">
                <a:solidFill>
                  <a:srgbClr val="C00000"/>
                </a:solidFill>
              </a:rPr>
              <a:t>same behavior response tends to be evoked by stimuli that share similar physical properties with that controlling antecedent stimulus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sz="4600" dirty="0"/>
          </a:p>
          <a:p>
            <a:pPr>
              <a:lnSpc>
                <a:spcPct val="100000"/>
              </a:lnSpc>
            </a:pPr>
            <a:r>
              <a:rPr lang="en-US" altLang="en-US" sz="4600" dirty="0"/>
              <a:t>Stimulus Generalization is more likely when stimuli that are </a:t>
            </a:r>
            <a:r>
              <a:rPr lang="en-US" altLang="en-US" sz="4600" dirty="0">
                <a:solidFill>
                  <a:srgbClr val="C00000"/>
                </a:solidFill>
              </a:rPr>
              <a:t>highly similar </a:t>
            </a:r>
            <a:r>
              <a:rPr lang="en-US" altLang="en-US" sz="4600" dirty="0"/>
              <a:t>to the original stimulus are presented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sz="4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4600" dirty="0"/>
              <a:t>You stop at first traffic light you come upon in driver’s </a:t>
            </a:r>
            <a:r>
              <a:rPr lang="en-US" altLang="en-US" sz="4600" dirty="0" err="1"/>
              <a:t>ed</a:t>
            </a:r>
            <a:r>
              <a:rPr lang="en-US" altLang="en-US" sz="4600" dirty="0"/>
              <a:t>, but you generalize your responding so you stop at any red traffic light in any city or town.</a:t>
            </a:r>
          </a:p>
          <a:p>
            <a:pPr marL="0" indent="0"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023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XY5HK7YVDQWF-1196-1426</_dlc_DocId>
    <_dlc_DocIdUrl xmlns="95c273cc-9201-4c1e-8c9f-fe8c80cbe9de">
      <Url>https://about.illinoisstate.edu/vfdouga/_layouts/DocIdRedir.aspx?ID=XY5HK7YVDQWF-1196-1426</Url>
      <Description>XY5HK7YVDQWF-1196-1426</Description>
    </_dlc_DocIdUrl>
  </documentManagement>
</p:properties>
</file>

<file path=customXml/itemProps1.xml><?xml version="1.0" encoding="utf-8"?>
<ds:datastoreItem xmlns:ds="http://schemas.openxmlformats.org/officeDocument/2006/customXml" ds:itemID="{E27AD92C-7FAB-4547-8133-7A818C0A2068}"/>
</file>

<file path=customXml/itemProps2.xml><?xml version="1.0" encoding="utf-8"?>
<ds:datastoreItem xmlns:ds="http://schemas.openxmlformats.org/officeDocument/2006/customXml" ds:itemID="{2D42498A-B0D8-48F0-AC8E-35DD899BD75B}"/>
</file>

<file path=customXml/itemProps3.xml><?xml version="1.0" encoding="utf-8"?>
<ds:datastoreItem xmlns:ds="http://schemas.openxmlformats.org/officeDocument/2006/customXml" ds:itemID="{5C5EEFA7-57F4-44B3-88D3-BE7C7FFC9F93}"/>
</file>

<file path=customXml/itemProps4.xml><?xml version="1.0" encoding="utf-8"?>
<ds:datastoreItem xmlns:ds="http://schemas.openxmlformats.org/officeDocument/2006/customXml" ds:itemID="{9EA1181F-5BC8-4D7E-A706-8774F9131D3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2942</Words>
  <Application>Microsoft Office PowerPoint</Application>
  <PresentationFormat>Widescreen</PresentationFormat>
  <Paragraphs>479</Paragraphs>
  <Slides>58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Worksheet</vt:lpstr>
      <vt:lpstr>Chart</vt:lpstr>
      <vt:lpstr>Stimulus Control</vt:lpstr>
      <vt:lpstr>Stimulus Control of Behavior</vt:lpstr>
      <vt:lpstr>PowerPoint Presentation</vt:lpstr>
      <vt:lpstr>Stimulus Control: Discrimination</vt:lpstr>
      <vt:lpstr>Stimulus Control: Generalization</vt:lpstr>
      <vt:lpstr>Development of Stimulus Control</vt:lpstr>
      <vt:lpstr>PowerPoint Presentation</vt:lpstr>
      <vt:lpstr>Differential Responding</vt:lpstr>
      <vt:lpstr>Stimulus Generalization</vt:lpstr>
      <vt:lpstr>Stimulus Generalization</vt:lpstr>
      <vt:lpstr>Stimulus Generalization</vt:lpstr>
      <vt:lpstr>Stimulus Discrimination and Stimulus Generalization are a Continuum</vt:lpstr>
      <vt:lpstr>How to test generalization</vt:lpstr>
      <vt:lpstr>Generalization Gradient Guttman &amp; Kalish (1956)</vt:lpstr>
      <vt:lpstr>PowerPoint Presentation</vt:lpstr>
      <vt:lpstr>PowerPoint Presentation</vt:lpstr>
      <vt:lpstr>Peak Shift</vt:lpstr>
      <vt:lpstr>PowerPoint Presentation</vt:lpstr>
      <vt:lpstr>Let’s do an example of Discrimination Training</vt:lpstr>
      <vt:lpstr>Now what is the correct answer?</vt:lpstr>
      <vt:lpstr>Second problem: Think about it:</vt:lpstr>
      <vt:lpstr>Now which is the “best” answer?</vt:lpstr>
      <vt:lpstr>Examine your answers:</vt:lpstr>
      <vt:lpstr>Spence’s Theory</vt:lpstr>
      <vt:lpstr>Spence’s Theory to Account for  Peak Shift</vt:lpstr>
      <vt:lpstr>Kohler’s Tranposition Interdimensional theory</vt:lpstr>
      <vt:lpstr>Kohler’s Tranposition Interdimensional theory</vt:lpstr>
      <vt:lpstr>Interdimensional discrimination</vt:lpstr>
      <vt:lpstr>Test of Theories</vt:lpstr>
      <vt:lpstr>Which is correct?</vt:lpstr>
      <vt:lpstr>So, which theory is “right”?</vt:lpstr>
      <vt:lpstr>Teaching Stimulus Discrimination</vt:lpstr>
      <vt:lpstr>Basic Problem of Discrimination Training</vt:lpstr>
      <vt:lpstr>Stimulus Compounding</vt:lpstr>
      <vt:lpstr>2 Types of Discriminations.</vt:lpstr>
      <vt:lpstr>Simple Discrimination</vt:lpstr>
      <vt:lpstr>Conditional Discrimination</vt:lpstr>
      <vt:lpstr>Match-to-Sample</vt:lpstr>
      <vt:lpstr>Match-to-Sample</vt:lpstr>
      <vt:lpstr>Establishing New Forms of  Conditional Stimulus Control </vt:lpstr>
      <vt:lpstr>Arbitrary Matching</vt:lpstr>
      <vt:lpstr>Receptive Picture ID</vt:lpstr>
      <vt:lpstr>Concept Formation</vt:lpstr>
      <vt:lpstr>Stimulus Class</vt:lpstr>
      <vt:lpstr>Stimulus Equivalence</vt:lpstr>
      <vt:lpstr>Reflexivity</vt:lpstr>
      <vt:lpstr>Symmetry</vt:lpstr>
      <vt:lpstr>Transitivity</vt:lpstr>
      <vt:lpstr>Factors Affecting the Development of Stimulus Control </vt:lpstr>
      <vt:lpstr>Factors Affecting the Development of Stimulus Control</vt:lpstr>
      <vt:lpstr>Factors Affecting the Development of Stimulus Control</vt:lpstr>
      <vt:lpstr>Factors Affecting the Development of Stimulus Control </vt:lpstr>
      <vt:lpstr>Four Tests for Assessing Stimulus Control</vt:lpstr>
      <vt:lpstr>Marchal, Bregeras, Puaux, Gervais &amp; Ferry, 2016 Human Scent Matching to Sample Detection</vt:lpstr>
      <vt:lpstr>Methods</vt:lpstr>
      <vt:lpstr>MTS Training Methods</vt:lpstr>
      <vt:lpstr>Results</vt:lpstr>
      <vt:lpstr>WHY is this study important 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Farmer-Dougan, Valeri</dc:creator>
  <cp:lastModifiedBy>Farmer-Dougan, Valeri</cp:lastModifiedBy>
  <cp:revision>2</cp:revision>
  <dcterms:created xsi:type="dcterms:W3CDTF">2019-04-09T14:03:52Z</dcterms:created>
  <dcterms:modified xsi:type="dcterms:W3CDTF">2019-04-09T14:06:19Z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77a09515-63ab-4b87-b040-1504c55df9ee</vt:lpwstr>
  </property>
</Properties>
</file>