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0"/>
  </p:notesMasterIdLst>
  <p:sldIdLst>
    <p:sldId id="257" r:id="rId6"/>
    <p:sldId id="258" r:id="rId7"/>
    <p:sldId id="259" r:id="rId8"/>
    <p:sldId id="261" r:id="rId9"/>
    <p:sldId id="262" r:id="rId10"/>
    <p:sldId id="263" r:id="rId11"/>
    <p:sldId id="264" r:id="rId12"/>
    <p:sldId id="309" r:id="rId13"/>
    <p:sldId id="265" r:id="rId14"/>
    <p:sldId id="266" r:id="rId15"/>
    <p:sldId id="267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4" r:id="rId36"/>
    <p:sldId id="373" r:id="rId37"/>
    <p:sldId id="414" r:id="rId38"/>
    <p:sldId id="410" r:id="rId39"/>
    <p:sldId id="411" r:id="rId40"/>
    <p:sldId id="415" r:id="rId41"/>
    <p:sldId id="412" r:id="rId42"/>
    <p:sldId id="416" r:id="rId43"/>
    <p:sldId id="413" r:id="rId44"/>
    <p:sldId id="375" r:id="rId45"/>
    <p:sldId id="376" r:id="rId46"/>
    <p:sldId id="377" r:id="rId47"/>
    <p:sldId id="378" r:id="rId48"/>
    <p:sldId id="379" r:id="rId49"/>
    <p:sldId id="380" r:id="rId50"/>
    <p:sldId id="417" r:id="rId51"/>
    <p:sldId id="381" r:id="rId52"/>
    <p:sldId id="382" r:id="rId53"/>
    <p:sldId id="384" r:id="rId54"/>
    <p:sldId id="385" r:id="rId55"/>
    <p:sldId id="386" r:id="rId56"/>
    <p:sldId id="387" r:id="rId57"/>
    <p:sldId id="418" r:id="rId58"/>
    <p:sldId id="322" r:id="rId59"/>
    <p:sldId id="323" r:id="rId60"/>
    <p:sldId id="424" r:id="rId61"/>
    <p:sldId id="425" r:id="rId62"/>
    <p:sldId id="408" r:id="rId63"/>
    <p:sldId id="423" r:id="rId64"/>
    <p:sldId id="326" r:id="rId65"/>
    <p:sldId id="327" r:id="rId66"/>
    <p:sldId id="328" r:id="rId67"/>
    <p:sldId id="432" r:id="rId68"/>
    <p:sldId id="329" r:id="rId69"/>
    <p:sldId id="431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427" r:id="rId79"/>
    <p:sldId id="338" r:id="rId80"/>
    <p:sldId id="339" r:id="rId81"/>
    <p:sldId id="340" r:id="rId82"/>
    <p:sldId id="341" r:id="rId83"/>
    <p:sldId id="342" r:id="rId84"/>
    <p:sldId id="343" r:id="rId85"/>
    <p:sldId id="437" r:id="rId86"/>
    <p:sldId id="433" r:id="rId87"/>
    <p:sldId id="344" r:id="rId88"/>
    <p:sldId id="345" r:id="rId89"/>
    <p:sldId id="438" r:id="rId90"/>
    <p:sldId id="347" r:id="rId91"/>
    <p:sldId id="428" r:id="rId92"/>
    <p:sldId id="348" r:id="rId93"/>
    <p:sldId id="349" r:id="rId94"/>
    <p:sldId id="350" r:id="rId95"/>
    <p:sldId id="351" r:id="rId96"/>
    <p:sldId id="307" r:id="rId97"/>
    <p:sldId id="439" r:id="rId98"/>
    <p:sldId id="388" r:id="rId99"/>
    <p:sldId id="389" r:id="rId100"/>
    <p:sldId id="390" r:id="rId101"/>
    <p:sldId id="391" r:id="rId102"/>
    <p:sldId id="392" r:id="rId103"/>
    <p:sldId id="393" r:id="rId104"/>
    <p:sldId id="394" r:id="rId105"/>
    <p:sldId id="395" r:id="rId106"/>
    <p:sldId id="396" r:id="rId107"/>
    <p:sldId id="397" r:id="rId108"/>
    <p:sldId id="398" r:id="rId109"/>
    <p:sldId id="399" r:id="rId110"/>
    <p:sldId id="400" r:id="rId111"/>
    <p:sldId id="435" r:id="rId112"/>
    <p:sldId id="434" r:id="rId113"/>
    <p:sldId id="401" r:id="rId114"/>
    <p:sldId id="436" r:id="rId115"/>
    <p:sldId id="422" r:id="rId116"/>
    <p:sldId id="421" r:id="rId117"/>
    <p:sldId id="402" r:id="rId118"/>
    <p:sldId id="403" r:id="rId119"/>
    <p:sldId id="404" r:id="rId120"/>
    <p:sldId id="405" r:id="rId121"/>
    <p:sldId id="406" r:id="rId122"/>
    <p:sldId id="419" r:id="rId123"/>
    <p:sldId id="420" r:id="rId124"/>
    <p:sldId id="409" r:id="rId125"/>
    <p:sldId id="256" r:id="rId126"/>
    <p:sldId id="440" r:id="rId127"/>
    <p:sldId id="269" r:id="rId128"/>
    <p:sldId id="268" r:id="rId129"/>
    <p:sldId id="270" r:id="rId130"/>
    <p:sldId id="271" r:id="rId131"/>
    <p:sldId id="441" r:id="rId132"/>
    <p:sldId id="442" r:id="rId133"/>
    <p:sldId id="272" r:id="rId134"/>
    <p:sldId id="443" r:id="rId135"/>
    <p:sldId id="260" r:id="rId136"/>
    <p:sldId id="444" r:id="rId137"/>
    <p:sldId id="445" r:id="rId138"/>
    <p:sldId id="446" r:id="rId1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FAE7-4CCA-48F8-BD68-E6A59D0A149D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F0A0B-A742-47AC-9C9D-0D2FD7CE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185B65-F326-4861-8DCF-BF84632444B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1389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1AAC84-2290-4F22-8876-72093B96EFFB}" type="slidenum">
              <a:rPr lang="en-US" altLang="en-US"/>
              <a:pPr eaLnBrk="1" hangingPunct="1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5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1AAC84-2290-4F22-8876-72093B96EFFB}" type="slidenum">
              <a:rPr lang="en-US" altLang="en-US"/>
              <a:pPr eaLnBrk="1" hangingPunct="1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42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1AAC84-2290-4F22-8876-72093B96EFFB}" type="slidenum">
              <a:rPr lang="en-US" altLang="en-US"/>
              <a:pPr eaLnBrk="1" hangingPunct="1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7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C6CD48-63F5-4AE4-8788-BB284E6F90AC}" type="slidenum">
              <a:rPr lang="en-US" altLang="en-US"/>
              <a:pPr eaLnBrk="1" hangingPunct="1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24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C6CD48-63F5-4AE4-8788-BB284E6F90AC}" type="slidenum">
              <a:rPr lang="en-US" altLang="en-US"/>
              <a:pPr eaLnBrk="1" hangingPunct="1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38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3BA972-001E-428A-A037-E200ABC74A3F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7645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2A944C-4E75-45BB-AE4A-B096FB22B168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051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E2FF28-3696-4AC7-86CB-166F45134B47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426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8E005E-62D8-4961-B4A9-72FB2C91D3D5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4286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A53107-1075-4069-87AB-536F9580849D}" type="slidenum">
              <a:rPr lang="en-US" altLang="en-US" sz="1200" smtClean="0"/>
              <a:pPr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59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3F316-5BEC-41F6-8291-5FC004322F08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380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7788FA-D8CF-49EF-8333-8E526CA3A971}" type="slidenum">
              <a:rPr lang="en-US" altLang="en-US" sz="1200" smtClean="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884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134901-3940-451D-87FB-021333B8F9F0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236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4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97FC-E965-4E41-87B6-D756CC631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BBEFF-88A7-4E59-986A-46BED82F0EA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63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1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6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D488-2A53-4E02-AEAF-1076D55DE894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4296-00DE-4E4B-9F63-831C2F81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yGOgs_UlEc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yGOgs_UlEc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9I_QvEXDv0" TargetMode="External"/><Relationship Id="rId2" Type="http://schemas.openxmlformats.org/officeDocument/2006/relationships/hyperlink" Target="https://www.youtube.com/watch?v=SNuZ4OE6vCk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uZ4OE6vCk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9I_QvEXDv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_9RjDqJ7Z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rCzSIbvSN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CzSIbvSN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36985DlM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36985DlMk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X2xeW6_5dlA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XlAQ4-4o0" TargetMode="External"/><Relationship Id="rId2" Type="http://schemas.openxmlformats.org/officeDocument/2006/relationships/hyperlink" Target="https://www.youtube.com/watch?v=C5RiHTSXK2A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5RiHTSXK2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EHI2mHytNQ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8DiOthAKek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-NACODSM4w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RnI4dhZZxQ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Can Animals think?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behaviorist perspective on comparative cognition</a:t>
            </a:r>
          </a:p>
        </p:txBody>
      </p:sp>
    </p:spTree>
    <p:extLst>
      <p:ext uri="{BB962C8B-B14F-4D97-AF65-F5344CB8AC3E}">
        <p14:creationId xmlns:p14="http://schemas.microsoft.com/office/powerpoint/2010/main" val="404002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about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animals show evidence of “memory”</a:t>
            </a:r>
          </a:p>
          <a:p>
            <a:pPr lvl="1"/>
            <a:r>
              <a:rPr lang="en-US" dirty="0"/>
              <a:t>If so, do they show different KINDS of memory</a:t>
            </a:r>
          </a:p>
          <a:p>
            <a:pPr lvl="1"/>
            <a:r>
              <a:rPr lang="en-US" dirty="0"/>
              <a:t>How are different animals’ memory similar or different:</a:t>
            </a:r>
          </a:p>
          <a:p>
            <a:pPr lvl="2"/>
            <a:r>
              <a:rPr lang="en-US" dirty="0"/>
              <a:t>Across species</a:t>
            </a:r>
          </a:p>
          <a:p>
            <a:pPr lvl="2"/>
            <a:r>
              <a:rPr lang="en-US" dirty="0"/>
              <a:t>In comparison to human memory</a:t>
            </a:r>
          </a:p>
          <a:p>
            <a:endParaRPr lang="en-US" dirty="0"/>
          </a:p>
          <a:p>
            <a:r>
              <a:rPr lang="en-US" dirty="0"/>
              <a:t>How is an animal’s memory altered? </a:t>
            </a:r>
          </a:p>
          <a:p>
            <a:pPr lvl="1"/>
            <a:r>
              <a:rPr lang="en-US" dirty="0"/>
              <a:t>What factors impact the formation of memory?</a:t>
            </a:r>
          </a:p>
          <a:p>
            <a:pPr lvl="1"/>
            <a:r>
              <a:rPr lang="en-US" dirty="0"/>
              <a:t>What kinds of things are remembered?,</a:t>
            </a:r>
          </a:p>
          <a:p>
            <a:pPr lvl="1"/>
            <a:endParaRPr lang="en-US" dirty="0"/>
          </a:p>
          <a:p>
            <a:r>
              <a:rPr lang="en-US" dirty="0"/>
              <a:t>How can animal memory be explained in terms of function?</a:t>
            </a:r>
          </a:p>
        </p:txBody>
      </p:sp>
    </p:spTree>
    <p:extLst>
      <p:ext uri="{BB962C8B-B14F-4D97-AF65-F5344CB8AC3E}">
        <p14:creationId xmlns:p14="http://schemas.microsoft.com/office/powerpoint/2010/main" val="34225511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5127BF-DC3B-4313-A4CB-73952B634E66}" type="slidenum">
              <a:rPr lang="ar-SA" altLang="en-US"/>
              <a:pPr eaLnBrk="1" hangingPunct="1"/>
              <a:t>100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63084" y="310357"/>
            <a:ext cx="10390716" cy="146208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Properties of Human Language: Arbitrariness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981200"/>
            <a:ext cx="7124700" cy="4648200"/>
          </a:xfrm>
        </p:spPr>
        <p:txBody>
          <a:bodyPr>
            <a:normAutofit lnSpcReduction="10000"/>
          </a:bodyPr>
          <a:lstStyle/>
          <a:p>
            <a:r>
              <a:rPr lang="en-GB" altLang="en-US" b="1" dirty="0">
                <a:solidFill>
                  <a:srgbClr val="FF0000"/>
                </a:solidFill>
              </a:rPr>
              <a:t>Arbitrary Relationship</a:t>
            </a:r>
            <a:r>
              <a:rPr lang="en-GB" altLang="en-US" dirty="0"/>
              <a:t>: When there is no natural connection between a linguistic form and its meaning=</a:t>
            </a:r>
            <a:endParaRPr lang="en-US" altLang="en-US" i="1" u="sng" dirty="0"/>
          </a:p>
          <a:p>
            <a:pPr lvl="1" algn="l" rtl="0" eaLnBrk="1" hangingPunct="1"/>
            <a:endParaRPr lang="en-US" altLang="en-US" i="1" u="sng" dirty="0"/>
          </a:p>
          <a:p>
            <a:pPr lvl="1" algn="l" rtl="0" eaLnBrk="1" hangingPunct="1"/>
            <a:r>
              <a:rPr lang="en-US" altLang="en-US" i="1" u="sng" dirty="0"/>
              <a:t>Dog</a:t>
            </a:r>
            <a:r>
              <a:rPr lang="en-US" altLang="en-US" i="1" dirty="0"/>
              <a:t> </a:t>
            </a:r>
            <a:r>
              <a:rPr lang="en-US" altLang="en-US" dirty="0"/>
              <a:t>in English and </a:t>
            </a:r>
            <a:r>
              <a:rPr lang="ar-SA" altLang="en-US" i="1" u="sng" dirty="0"/>
              <a:t>كلب</a:t>
            </a:r>
            <a:r>
              <a:rPr lang="en-US" altLang="en-US" dirty="0"/>
              <a:t> in Arabic.</a:t>
            </a:r>
          </a:p>
          <a:p>
            <a:pPr lvl="1" algn="l" rtl="0" eaLnBrk="1" hangingPunct="1"/>
            <a:endParaRPr lang="en-US" altLang="en-US" dirty="0"/>
          </a:p>
          <a:p>
            <a:r>
              <a:rPr lang="en-US" altLang="en-US" dirty="0"/>
              <a:t>In animal communication- we assume there is only a connection between the message and the signal used to convey the message.</a:t>
            </a:r>
          </a:p>
          <a:p>
            <a:pPr lvl="1" algn="l" rtl="0" eaLnBrk="1" hangingPunct="1"/>
            <a:r>
              <a:rPr lang="en-US" altLang="en-US" dirty="0"/>
              <a:t>Consists of a fixed and limited set of vocal forms</a:t>
            </a:r>
          </a:p>
          <a:p>
            <a:pPr lvl="1" algn="l" rtl="0" eaLnBrk="1" hangingPunct="1"/>
            <a:r>
              <a:rPr lang="en-US" altLang="en-US" dirty="0"/>
              <a:t>Problem: we only study how animals learn our language!</a:t>
            </a:r>
          </a:p>
          <a:p>
            <a:pPr eaLnBrk="1" hangingPunct="1">
              <a:buFontTx/>
              <a:buChar char="o"/>
            </a:pPr>
            <a:endParaRPr lang="en-US" altLang="en-US" sz="2200" i="1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pic>
        <p:nvPicPr>
          <p:cNvPr id="12293" name="Picture 17" descr="MPj0401926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1600200"/>
            <a:ext cx="2185988" cy="2819400"/>
          </a:xfrm>
          <a:noFill/>
        </p:spPr>
      </p:pic>
    </p:spTree>
    <p:extLst>
      <p:ext uri="{BB962C8B-B14F-4D97-AF65-F5344CB8AC3E}">
        <p14:creationId xmlns:p14="http://schemas.microsoft.com/office/powerpoint/2010/main" val="29681164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F3DA42-6FDC-4B1D-962A-4FC87E47E278}" type="slidenum">
              <a:rPr lang="ar-SA" altLang="en-US"/>
              <a:pPr eaLnBrk="1" hangingPunct="1"/>
              <a:t>101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Properties of </a:t>
            </a:r>
            <a:r>
              <a:rPr lang="en-US" altLang="en-US" b="1" i="1" dirty="0">
                <a:solidFill>
                  <a:srgbClr val="FF0000"/>
                </a:solidFill>
              </a:rPr>
              <a:t>Human</a:t>
            </a:r>
            <a:r>
              <a:rPr lang="en-US" altLang="en-US" b="1" dirty="0">
                <a:solidFill>
                  <a:srgbClr val="FF0000"/>
                </a:solidFill>
              </a:rPr>
              <a:t> Language: Productivity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9448800" cy="4572000"/>
          </a:xfrm>
        </p:spPr>
        <p:txBody>
          <a:bodyPr>
            <a:normAutofit/>
          </a:bodyPr>
          <a:lstStyle/>
          <a:p>
            <a:r>
              <a:rPr lang="en-US" altLang="en-US" dirty="0"/>
              <a:t>Humans are capable of creating new expressions for new objects- </a:t>
            </a:r>
            <a:r>
              <a:rPr lang="en-US" altLang="en-US" i="1" dirty="0"/>
              <a:t>infinite</a:t>
            </a:r>
            <a:endParaRPr lang="en-US" altLang="en-US" dirty="0"/>
          </a:p>
          <a:p>
            <a:pPr lvl="1"/>
            <a:r>
              <a:rPr lang="en-GB" altLang="en-US" dirty="0"/>
              <a:t>a language user can manipulate his linguistic resources</a:t>
            </a:r>
            <a:r>
              <a:rPr lang="en-GB" altLang="en-US" dirty="0">
                <a:sym typeface="Wingdings" panose="05000000000000000000" pitchFamily="2" charset="2"/>
              </a:rPr>
              <a:t> </a:t>
            </a:r>
            <a:r>
              <a:rPr lang="en-GB" altLang="en-US" i="1" dirty="0">
                <a:sym typeface="Wingdings" panose="05000000000000000000" pitchFamily="2" charset="2"/>
              </a:rPr>
              <a:t>open </a:t>
            </a:r>
            <a:r>
              <a:rPr lang="en-GB" altLang="en-US" i="1" dirty="0" err="1">
                <a:sym typeface="Wingdings" panose="05000000000000000000" pitchFamily="2" charset="2"/>
              </a:rPr>
              <a:t>endedness</a:t>
            </a:r>
            <a:endParaRPr lang="en-GB" altLang="en-US" i="1" dirty="0">
              <a:sym typeface="Wingdings" panose="05000000000000000000" pitchFamily="2" charset="2"/>
            </a:endParaRPr>
          </a:p>
          <a:p>
            <a:pPr lvl="1"/>
            <a:endParaRPr lang="en-US" altLang="en-US" sz="1600" i="1" dirty="0"/>
          </a:p>
          <a:p>
            <a:r>
              <a:rPr lang="en-US" altLang="en-US" dirty="0"/>
              <a:t>We assume animals have a limited set of signals to choose from- </a:t>
            </a:r>
            <a:r>
              <a:rPr lang="en-US" altLang="en-US" i="1" dirty="0"/>
              <a:t>fixed reference</a:t>
            </a:r>
            <a:endParaRPr lang="en-US" altLang="en-US" dirty="0"/>
          </a:p>
          <a:p>
            <a:pPr lvl="1"/>
            <a:r>
              <a:rPr lang="en-US" altLang="en-US" dirty="0"/>
              <a:t>Cannot produce any new signals to describe novel experiences</a:t>
            </a:r>
          </a:p>
          <a:p>
            <a:pPr lvl="1"/>
            <a:r>
              <a:rPr lang="en-US" altLang="en-US" dirty="0"/>
              <a:t>Or so we thought!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40080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4D2621-9099-4F39-8060-1610F27D9447}" type="slidenum">
              <a:rPr lang="ar-SA" altLang="en-US"/>
              <a:pPr eaLnBrk="1" hangingPunct="1"/>
              <a:t>102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Properties of </a:t>
            </a:r>
            <a:r>
              <a:rPr lang="en-US" altLang="en-US" b="1" i="1" dirty="0">
                <a:solidFill>
                  <a:srgbClr val="FF0000"/>
                </a:solidFill>
              </a:rPr>
              <a:t>Human</a:t>
            </a:r>
            <a:r>
              <a:rPr lang="en-US" altLang="en-US" b="1" dirty="0">
                <a:solidFill>
                  <a:srgbClr val="FF0000"/>
                </a:solidFill>
              </a:rPr>
              <a:t> Language: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Cultural Transmission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981200"/>
            <a:ext cx="9467850" cy="43434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GB" altLang="en-US" dirty="0"/>
              <a:t>We acquire language with other speakers </a:t>
            </a:r>
            <a:r>
              <a:rPr lang="en-GB" altLang="en-US" dirty="0">
                <a:sym typeface="Wingdings" panose="05000000000000000000" pitchFamily="2" charset="2"/>
              </a:rPr>
              <a:t> not from parental genes</a:t>
            </a:r>
          </a:p>
          <a:p>
            <a:pPr lvl="1"/>
            <a:r>
              <a:rPr lang="en-US" altLang="en-US" dirty="0"/>
              <a:t>The first language is acquired in a </a:t>
            </a:r>
            <a:r>
              <a:rPr lang="en-US" altLang="en-US" i="1" dirty="0"/>
              <a:t>culture</a:t>
            </a:r>
          </a:p>
          <a:p>
            <a:pPr lvl="1" algn="l" rtl="0" eaLnBrk="1" hangingPunct="1"/>
            <a:r>
              <a:rPr lang="en-US" altLang="en-US" dirty="0"/>
              <a:t>A Korean child living in USA.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/>
            <a:r>
              <a:rPr lang="en-US" altLang="en-US" dirty="0"/>
              <a:t>Animal communicative signals are produced instinctively (or are they!?!)</a:t>
            </a:r>
          </a:p>
          <a:p>
            <a:pPr lvl="1"/>
            <a:r>
              <a:rPr lang="en-US" altLang="en-US" dirty="0"/>
              <a:t>Tamarin work suggests otherwise</a:t>
            </a:r>
          </a:p>
          <a:p>
            <a:pPr lvl="1"/>
            <a:r>
              <a:rPr lang="en-US" altLang="en-US" dirty="0"/>
              <a:t>Non human primates of the same species who live in different locations show dialects</a:t>
            </a:r>
          </a:p>
          <a:p>
            <a:pPr lvl="1"/>
            <a:r>
              <a:rPr lang="en-US" altLang="en-US" dirty="0"/>
              <a:t>Birds’ songs differ depending on their location!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16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1EF0A5-2263-4FAB-BC24-E678932C801F}" type="slidenum">
              <a:rPr lang="ar-SA" altLang="en-US"/>
              <a:pPr eaLnBrk="1" hangingPunct="1"/>
              <a:t>103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829925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Properties of human language: Duality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981200"/>
            <a:ext cx="9648825" cy="4419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Two levels: Distinct sound &amp; Distinct meaning</a:t>
            </a:r>
          </a:p>
          <a:p>
            <a:pPr lvl="1">
              <a:lnSpc>
                <a:spcPct val="90000"/>
              </a:lnSpc>
            </a:pPr>
            <a:r>
              <a:rPr lang="en-GB" altLang="en-US" sz="2600" i="1" dirty="0"/>
              <a:t>Physical level</a:t>
            </a:r>
            <a:r>
              <a:rPr lang="en-GB" altLang="en-US" sz="2600" dirty="0"/>
              <a:t> at which we can produce individual sounds e.g. </a:t>
            </a:r>
            <a:r>
              <a:rPr lang="en-GB" altLang="en-US" sz="2600" i="1" dirty="0"/>
              <a:t>n, b, </a:t>
            </a:r>
            <a:r>
              <a:rPr lang="en-GB" altLang="en-US" sz="2600" i="1" dirty="0" err="1"/>
              <a:t>i</a:t>
            </a:r>
            <a:r>
              <a:rPr lang="en-GB" altLang="en-US" sz="2600" i="1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altLang="en-US" sz="2600" i="1" dirty="0"/>
              <a:t>Meaning level</a:t>
            </a:r>
            <a:r>
              <a:rPr lang="en-GB" altLang="en-US" sz="2600" dirty="0"/>
              <a:t>: when we produce sounds in combination e.g.: </a:t>
            </a:r>
            <a:r>
              <a:rPr lang="en-GB" altLang="en-US" sz="2600" i="1" dirty="0"/>
              <a:t>nib, bin</a:t>
            </a:r>
          </a:p>
          <a:p>
            <a:pPr>
              <a:lnSpc>
                <a:spcPct val="90000"/>
              </a:lnSpc>
            </a:pPr>
            <a:endParaRPr lang="en-US" altLang="en-US" sz="1200" i="1" dirty="0"/>
          </a:p>
          <a:p>
            <a:pPr>
              <a:lnSpc>
                <a:spcPct val="90000"/>
              </a:lnSpc>
            </a:pPr>
            <a:r>
              <a:rPr lang="en-US" altLang="en-US" dirty="0"/>
              <a:t>Economical feature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Have always assumed that animal communicative signals are fixed and cannot be broken into parts-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Meow </a:t>
            </a:r>
            <a:r>
              <a:rPr lang="en-US" altLang="en-US" dirty="0"/>
              <a:t>is not </a:t>
            </a:r>
            <a:r>
              <a:rPr lang="en-US" altLang="en-US" i="1" dirty="0" err="1"/>
              <a:t>m+e+o+w</a:t>
            </a:r>
            <a:endParaRPr lang="en-US" altLang="en-US" i="1" dirty="0"/>
          </a:p>
          <a:p>
            <a:pPr lvl="1">
              <a:lnSpc>
                <a:spcPct val="90000"/>
              </a:lnSpc>
            </a:pPr>
            <a:r>
              <a:rPr lang="en-US" altLang="en-US" i="1" dirty="0"/>
              <a:t>Recent evidence suggests this may be at least partially incorrect</a:t>
            </a:r>
          </a:p>
        </p:txBody>
      </p:sp>
    </p:spTree>
    <p:extLst>
      <p:ext uri="{BB962C8B-B14F-4D97-AF65-F5344CB8AC3E}">
        <p14:creationId xmlns:p14="http://schemas.microsoft.com/office/powerpoint/2010/main" val="33293199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AC1A92-6420-4E75-BA91-F908A3BF30F8}" type="slidenum">
              <a:rPr lang="ar-SA" altLang="en-US"/>
              <a:pPr eaLnBrk="1" hangingPunct="1"/>
              <a:t>104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Talking to animals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altLang="en-US" dirty="0"/>
              <a:t>Is language the exclusive property of human beings?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/>
            <a:r>
              <a:rPr lang="en-US" altLang="en-US" dirty="0"/>
              <a:t>Are the communication systems used by other creatures at all like human linguistic knowledge? </a:t>
            </a:r>
          </a:p>
          <a:p>
            <a:pPr algn="l" rtl="0" eaLnBrk="1" hangingPunct="1"/>
            <a:endParaRPr lang="en-US" altLang="en-US" i="1" dirty="0"/>
          </a:p>
          <a:p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4453157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0F2AC7-A415-47C7-9074-EC4197283794}" type="slidenum">
              <a:rPr lang="ar-SA" altLang="en-US"/>
              <a:pPr eaLnBrk="1" hangingPunct="1"/>
              <a:t>105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The controversy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825625"/>
            <a:ext cx="10715625" cy="435133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Can animals speak human-like languages? NO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Terrace argues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Researchers over-interpreted their results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Animals produce a particular behavior in response to a particular stimulus or </a:t>
            </a:r>
            <a:r>
              <a:rPr lang="en-US" altLang="en-US" dirty="0">
                <a:latin typeface="Arial" panose="020B0604020202020204" pitchFamily="34" charset="0"/>
              </a:rPr>
              <a:t>‘</a:t>
            </a:r>
            <a:r>
              <a:rPr lang="en-US" altLang="en-US" dirty="0"/>
              <a:t>noise</a:t>
            </a:r>
            <a:r>
              <a:rPr lang="en-US" altLang="en-US" dirty="0">
                <a:latin typeface="Arial" panose="020B0604020202020204" pitchFamily="34" charset="0"/>
              </a:rPr>
              <a:t>’</a:t>
            </a:r>
            <a:r>
              <a:rPr lang="en-US" altLang="en-US" dirty="0"/>
              <a:t>, </a:t>
            </a:r>
            <a:r>
              <a:rPr lang="en-US" altLang="en-US" i="1" dirty="0"/>
              <a:t>but do not actually understand what the words mean</a:t>
            </a:r>
            <a:r>
              <a:rPr lang="en-US" altLang="en-US" dirty="0"/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3092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153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Language</a:t>
            </a:r>
          </a:p>
        </p:txBody>
      </p:sp>
      <p:sp>
        <p:nvSpPr>
          <p:cNvPr id="87043" name="Content Placeholder 9"/>
          <p:cNvSpPr>
            <a:spLocks noGrp="1"/>
          </p:cNvSpPr>
          <p:nvPr>
            <p:ph idx="4294967295"/>
          </p:nvPr>
        </p:nvSpPr>
        <p:spPr>
          <a:xfrm>
            <a:off x="419100" y="1524000"/>
            <a:ext cx="100203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600" dirty="0">
                <a:ea typeface="Batang"/>
                <a:cs typeface="Batang"/>
              </a:rPr>
              <a:t>Why study </a:t>
            </a:r>
            <a:r>
              <a:rPr lang="en-US" sz="3600" b="1" dirty="0">
                <a:ea typeface="Batang"/>
                <a:cs typeface="Batang"/>
              </a:rPr>
              <a:t>Animal language</a:t>
            </a:r>
            <a:r>
              <a:rPr lang="en-US" sz="3600" dirty="0">
                <a:ea typeface="Batang"/>
                <a:cs typeface="Batang"/>
              </a:rPr>
              <a:t>: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Intrigues us: We want to know whether we have any company “at the top,” 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Trace the evolutionary roots of language.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Allows us to determine if language is a universal across species or just in certain species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Is a window into cognition and behavior</a:t>
            </a:r>
          </a:p>
          <a:p>
            <a:pPr lvl="1" eaLnBrk="1" hangingPunct="1">
              <a:defRPr/>
            </a:pPr>
            <a:endParaRPr lang="en-US" dirty="0">
              <a:ea typeface="Batang"/>
              <a:cs typeface="Batang"/>
            </a:endParaRPr>
          </a:p>
          <a:p>
            <a:pPr eaLnBrk="1" hangingPunct="1">
              <a:defRPr/>
            </a:pPr>
            <a:endParaRPr lang="en-US" dirty="0">
              <a:ea typeface="Batang"/>
              <a:cs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3387560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153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Language</a:t>
            </a:r>
          </a:p>
        </p:txBody>
      </p:sp>
      <p:sp>
        <p:nvSpPr>
          <p:cNvPr id="87043" name="Content Placeholder 9"/>
          <p:cNvSpPr>
            <a:spLocks noGrp="1"/>
          </p:cNvSpPr>
          <p:nvPr>
            <p:ph idx="4294967295"/>
          </p:nvPr>
        </p:nvSpPr>
        <p:spPr>
          <a:xfrm>
            <a:off x="419100" y="1524000"/>
            <a:ext cx="10020300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ea typeface="Batang"/>
                <a:cs typeface="Batang"/>
              </a:rPr>
              <a:t>The rationale behind animal language research: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Any behavior or brain mechanism we share with genetically related animals must have originated in those common ancestors.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Evidence of language in other animals?</a:t>
            </a:r>
          </a:p>
          <a:p>
            <a:pPr lvl="1" eaLnBrk="1" hangingPunct="1">
              <a:defRPr/>
            </a:pPr>
            <a:endParaRPr lang="en-US" dirty="0">
              <a:ea typeface="Batang"/>
              <a:cs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7079572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153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Language</a:t>
            </a:r>
          </a:p>
        </p:txBody>
      </p:sp>
      <p:sp>
        <p:nvSpPr>
          <p:cNvPr id="87043" name="Content Placeholder 9"/>
          <p:cNvSpPr>
            <a:spLocks noGrp="1"/>
          </p:cNvSpPr>
          <p:nvPr>
            <p:ph idx="4294967295"/>
          </p:nvPr>
        </p:nvSpPr>
        <p:spPr>
          <a:xfrm>
            <a:off x="419100" y="1524000"/>
            <a:ext cx="10020300" cy="4648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600" dirty="0">
                <a:ea typeface="Batang"/>
                <a:cs typeface="Batang"/>
              </a:rPr>
              <a:t>Many animals studied: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Dolphins, elephants, whales, and gorillas 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Major contender for a co-possessor of language has been the chimpanzee because is closest genetically</a:t>
            </a:r>
          </a:p>
          <a:p>
            <a:pPr lvl="1" eaLnBrk="1" hangingPunct="1">
              <a:defRPr/>
            </a:pPr>
            <a:endParaRPr lang="en-US" sz="3600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sz="3600" dirty="0">
                <a:ea typeface="Batang"/>
                <a:cs typeface="Batang"/>
              </a:rPr>
              <a:t>That not necessarily best organism , however.</a:t>
            </a:r>
          </a:p>
        </p:txBody>
      </p:sp>
    </p:spTree>
    <p:extLst>
      <p:ext uri="{BB962C8B-B14F-4D97-AF65-F5344CB8AC3E}">
        <p14:creationId xmlns:p14="http://schemas.microsoft.com/office/powerpoint/2010/main" val="14242812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153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Approach to Language</a:t>
            </a:r>
          </a:p>
        </p:txBody>
      </p:sp>
      <p:sp>
        <p:nvSpPr>
          <p:cNvPr id="93187" name="Content Placeholder 9"/>
          <p:cNvSpPr>
            <a:spLocks noGrp="1"/>
          </p:cNvSpPr>
          <p:nvPr>
            <p:ph idx="4294967295"/>
          </p:nvPr>
        </p:nvSpPr>
        <p:spPr>
          <a:xfrm>
            <a:off x="400050" y="1371600"/>
            <a:ext cx="9734550" cy="5448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Batang"/>
                <a:cs typeface="Batang"/>
              </a:rPr>
              <a:t>Examine animal language </a:t>
            </a:r>
            <a:r>
              <a:rPr lang="en-US" b="1" i="1" dirty="0">
                <a:ea typeface="Batang"/>
                <a:cs typeface="Batang"/>
              </a:rPr>
              <a:t>from their point of view</a:t>
            </a:r>
          </a:p>
          <a:p>
            <a:pPr eaLnBrk="1" hangingPunct="1">
              <a:defRPr/>
            </a:pPr>
            <a:endParaRPr lang="en-US" dirty="0">
              <a:ea typeface="Batang"/>
              <a:cs typeface="Batang"/>
            </a:endParaRPr>
          </a:p>
          <a:p>
            <a:pPr eaLnBrk="1" hangingPunct="1">
              <a:defRPr/>
            </a:pPr>
            <a:r>
              <a:rPr lang="en-US" dirty="0">
                <a:ea typeface="Batang"/>
                <a:cs typeface="Batang"/>
              </a:rPr>
              <a:t>See if can determine syntax, semantics from recordings of ongoing language</a:t>
            </a:r>
          </a:p>
          <a:p>
            <a:pPr eaLnBrk="1" hangingPunct="1">
              <a:defRPr/>
            </a:pPr>
            <a:endParaRPr lang="en-US" dirty="0">
              <a:ea typeface="Batang"/>
              <a:cs typeface="Batang"/>
            </a:endParaRPr>
          </a:p>
          <a:p>
            <a:pPr eaLnBrk="1" hangingPunct="1">
              <a:defRPr/>
            </a:pPr>
            <a:r>
              <a:rPr lang="en-US" dirty="0">
                <a:ea typeface="Batang"/>
                <a:cs typeface="Batang"/>
              </a:rPr>
              <a:t>Good evidence for language in several animals</a:t>
            </a:r>
          </a:p>
          <a:p>
            <a:pPr lvl="1" eaLnBrk="1" hangingPunct="1">
              <a:defRPr/>
            </a:pPr>
            <a:r>
              <a:rPr lang="en-US" dirty="0" err="1">
                <a:ea typeface="Batang"/>
                <a:cs typeface="Batang"/>
              </a:rPr>
              <a:t>Tamarins</a:t>
            </a:r>
            <a:endParaRPr lang="en-US" dirty="0">
              <a:ea typeface="Batang"/>
              <a:cs typeface="Batang"/>
            </a:endParaRPr>
          </a:p>
          <a:p>
            <a:pPr lvl="1" eaLnBrk="1" hangingPunct="1">
              <a:defRPr/>
            </a:pPr>
            <a:r>
              <a:rPr lang="en-US" dirty="0">
                <a:ea typeface="Batang"/>
                <a:cs typeface="Batang"/>
              </a:rPr>
              <a:t>Sea mammals</a:t>
            </a:r>
          </a:p>
          <a:p>
            <a:pPr lvl="1" eaLnBrk="1" hangingPunct="1">
              <a:defRPr/>
            </a:pPr>
            <a:r>
              <a:rPr lang="en-US" dirty="0">
                <a:ea typeface="Batang"/>
                <a:cs typeface="Batang"/>
              </a:rPr>
              <a:t>Elephants</a:t>
            </a:r>
          </a:p>
          <a:p>
            <a:pPr lvl="1" eaLnBrk="1" hangingPunct="1">
              <a:defRPr/>
            </a:pPr>
            <a:r>
              <a:rPr lang="en-US" dirty="0">
                <a:ea typeface="Batang"/>
                <a:cs typeface="Batang"/>
              </a:rPr>
              <a:t>Domestic dogs</a:t>
            </a:r>
          </a:p>
          <a:p>
            <a:pPr lvl="1" eaLnBrk="1" hangingPunct="1">
              <a:defRPr/>
            </a:pPr>
            <a:r>
              <a:rPr lang="en-US" dirty="0">
                <a:ea typeface="Batang"/>
                <a:cs typeface="Batang"/>
              </a:rPr>
              <a:t>Corvids and parrots</a:t>
            </a:r>
          </a:p>
          <a:p>
            <a:pPr lvl="1" eaLnBrk="1" hangingPunct="1">
              <a:defRPr/>
            </a:pPr>
            <a:endParaRPr lang="en-US" dirty="0">
              <a:ea typeface="Batang"/>
              <a:cs typeface="Batang"/>
            </a:endParaRPr>
          </a:p>
          <a:p>
            <a:pPr lvl="1" eaLnBrk="1" hangingPunct="1">
              <a:defRPr/>
            </a:pPr>
            <a:endParaRPr lang="en-US" dirty="0">
              <a:ea typeface="Batang"/>
              <a:cs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319853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Compare to Human memory: Kinds of Memory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80329" y="1981200"/>
            <a:ext cx="7297271" cy="4114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What kinds, how is it altered, and how can it be explained?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Do animals show evidence of “memory”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</a:rPr>
              <a:t>What Types of “human memory” might animals show?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u="sng" dirty="0"/>
              <a:t>Reference:</a:t>
            </a:r>
            <a:r>
              <a:rPr lang="en-US" dirty="0"/>
              <a:t>  Information that is procedural and long term.</a:t>
            </a:r>
          </a:p>
          <a:p>
            <a:pPr lvl="1">
              <a:defRPr/>
            </a:pPr>
            <a:r>
              <a:rPr lang="en-US" dirty="0"/>
              <a:t>How to dial phone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u="sng" dirty="0"/>
              <a:t>Working:</a:t>
            </a:r>
            <a:r>
              <a:rPr lang="en-US" dirty="0"/>
              <a:t> event specific and short term.</a:t>
            </a:r>
          </a:p>
          <a:p>
            <a:pPr lvl="1">
              <a:defRPr/>
            </a:pPr>
            <a:r>
              <a:rPr lang="en-US" dirty="0"/>
              <a:t>What number to dial.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6" descr="gobuys_1735_124724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608" y="2117805"/>
            <a:ext cx="3550106" cy="2942150"/>
          </a:xfrm>
        </p:spPr>
      </p:pic>
    </p:spTree>
    <p:extLst>
      <p:ext uri="{BB962C8B-B14F-4D97-AF65-F5344CB8AC3E}">
        <p14:creationId xmlns:p14="http://schemas.microsoft.com/office/powerpoint/2010/main" val="7932991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153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Approach to Language</a:t>
            </a:r>
          </a:p>
        </p:txBody>
      </p:sp>
      <p:sp>
        <p:nvSpPr>
          <p:cNvPr id="93187" name="Content Placeholder 9"/>
          <p:cNvSpPr>
            <a:spLocks noGrp="1"/>
          </p:cNvSpPr>
          <p:nvPr>
            <p:ph idx="4294967295"/>
          </p:nvPr>
        </p:nvSpPr>
        <p:spPr>
          <a:xfrm>
            <a:off x="400050" y="1371600"/>
            <a:ext cx="9734550" cy="5448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Batang"/>
                <a:cs typeface="Batang"/>
              </a:rPr>
              <a:t>Can determine whether other animals share brain organization associated with human language.</a:t>
            </a:r>
          </a:p>
          <a:p>
            <a:pPr eaLnBrk="1" hangingPunct="1">
              <a:defRPr/>
            </a:pPr>
            <a:endParaRPr lang="en-US" dirty="0">
              <a:ea typeface="Batang"/>
              <a:cs typeface="Batang"/>
            </a:endParaRPr>
          </a:p>
          <a:p>
            <a:pPr eaLnBrk="1" hangingPunct="1">
              <a:defRPr/>
            </a:pPr>
            <a:r>
              <a:rPr lang="en-US" dirty="0">
                <a:ea typeface="Batang"/>
                <a:cs typeface="Batang"/>
              </a:rPr>
              <a:t>But remember: Presence of similar brain structures in other animals does not mean that they use those structures for language.</a:t>
            </a:r>
          </a:p>
          <a:p>
            <a:pPr lvl="1" eaLnBrk="1" hangingPunct="1">
              <a:defRPr/>
            </a:pPr>
            <a:r>
              <a:rPr lang="en-US" dirty="0">
                <a:ea typeface="Batang"/>
                <a:cs typeface="Batang"/>
              </a:rPr>
              <a:t>Correlation does not equal Causation</a:t>
            </a:r>
          </a:p>
          <a:p>
            <a:pPr lvl="1" eaLnBrk="1" hangingPunct="1">
              <a:defRPr/>
            </a:pPr>
            <a:r>
              <a:rPr lang="en-US" dirty="0">
                <a:ea typeface="Batang"/>
                <a:cs typeface="Batang"/>
              </a:rPr>
              <a:t>Must proceed with caution</a:t>
            </a:r>
          </a:p>
        </p:txBody>
      </p:sp>
    </p:spTree>
    <p:extLst>
      <p:ext uri="{BB962C8B-B14F-4D97-AF65-F5344CB8AC3E}">
        <p14:creationId xmlns:p14="http://schemas.microsoft.com/office/powerpoint/2010/main" val="247125157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Alex the Grey Parrot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9372600" cy="443547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Alex was an African grey parrot who could imitate human speech and  understand the concepts behind the words</a:t>
            </a:r>
          </a:p>
          <a:p>
            <a:endParaRPr lang="en-US" altLang="zh-TW" dirty="0"/>
          </a:p>
          <a:p>
            <a:r>
              <a:rPr lang="en-US" altLang="zh-TW" dirty="0"/>
              <a:t>Can distinguish between two objects and name what varies in respect to:</a:t>
            </a:r>
          </a:p>
          <a:p>
            <a:pPr lvl="1"/>
            <a:r>
              <a:rPr lang="en-US" altLang="zh-TW" dirty="0"/>
              <a:t>Color</a:t>
            </a:r>
          </a:p>
          <a:p>
            <a:pPr lvl="1"/>
            <a:r>
              <a:rPr lang="en-US" altLang="zh-TW" dirty="0"/>
              <a:t>Shape</a:t>
            </a:r>
          </a:p>
          <a:p>
            <a:pPr lvl="1"/>
            <a:r>
              <a:rPr lang="en-US" altLang="zh-TW" dirty="0"/>
              <a:t>Material</a:t>
            </a:r>
          </a:p>
          <a:p>
            <a:pPr lvl="1"/>
            <a:r>
              <a:rPr lang="en-US" altLang="zh-TW" dirty="0"/>
              <a:t>Number</a:t>
            </a:r>
          </a:p>
          <a:p>
            <a:endParaRPr lang="en-US" altLang="zh-TW" dirty="0"/>
          </a:p>
          <a:p>
            <a:r>
              <a:rPr lang="en-US" altLang="zh-TW" dirty="0"/>
              <a:t>Alex responds with the appropriate category label as to which attribute is "same" or "different" for any combination; </a:t>
            </a:r>
          </a:p>
          <a:p>
            <a:pPr lvl="1"/>
            <a:r>
              <a:rPr lang="en-US" altLang="zh-TW" dirty="0"/>
              <a:t>If nothing is same or different, he replies "none". </a:t>
            </a:r>
          </a:p>
          <a:p>
            <a:endParaRPr lang="en-US" altLang="zh-TW" dirty="0"/>
          </a:p>
          <a:p>
            <a:r>
              <a:rPr lang="en-US" altLang="zh-TW" dirty="0">
                <a:hlinkClick r:id="rId2"/>
              </a:rPr>
              <a:t>https://www.youtube.com/watch?v=7yGOgs_UlEc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1560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0EA10FD3-14D3-49E9-B0F8-84BF52A508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400050"/>
            <a:ext cx="8124825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217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C434D7-36A8-44E9-AD6D-170752D58CA8}" type="slidenum">
              <a:rPr lang="ar-SA" altLang="en-US"/>
              <a:pPr eaLnBrk="1" hangingPunct="1"/>
              <a:t>113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Chimpanzees and Language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690688"/>
            <a:ext cx="9467850" cy="4938712"/>
          </a:xfrm>
        </p:spPr>
        <p:txBody>
          <a:bodyPr/>
          <a:lstStyle/>
          <a:p>
            <a:r>
              <a:rPr lang="en-US" altLang="en-US" dirty="0"/>
              <a:t>Some researchers devoted their time to teach a chimpanzee how to use human language- </a:t>
            </a:r>
            <a:r>
              <a:rPr lang="en-US" altLang="en-US" i="1" dirty="0"/>
              <a:t>not successful</a:t>
            </a:r>
          </a:p>
          <a:p>
            <a:pPr lvl="1"/>
            <a:r>
              <a:rPr lang="en-US" altLang="en-US" i="1" dirty="0"/>
              <a:t>1930s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US" altLang="en-US" i="1" dirty="0"/>
              <a:t> </a:t>
            </a:r>
            <a:r>
              <a:rPr lang="en-US" altLang="en-US" i="1" dirty="0" err="1"/>
              <a:t>Gua</a:t>
            </a:r>
            <a:r>
              <a:rPr lang="en-US" altLang="en-US" i="1" dirty="0"/>
              <a:t>-</a:t>
            </a:r>
            <a:r>
              <a:rPr lang="en-US" altLang="en-US" dirty="0"/>
              <a:t> was able to understand 100 words but did not produce any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i="1" dirty="0"/>
              <a:t>1940s</a:t>
            </a:r>
            <a:r>
              <a:rPr lang="en-US" altLang="en-US" dirty="0"/>
              <a:t> </a:t>
            </a:r>
            <a:r>
              <a:rPr lang="en-GB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i="1" dirty="0"/>
              <a:t>Viki- </a:t>
            </a:r>
            <a:r>
              <a:rPr lang="en-US" altLang="en-US" dirty="0"/>
              <a:t>produced poorly articulated versions of </a:t>
            </a:r>
            <a:r>
              <a:rPr lang="en-US" altLang="en-US" i="1" dirty="0"/>
              <a:t>mama</a:t>
            </a:r>
            <a:r>
              <a:rPr lang="en-US" altLang="en-US" dirty="0"/>
              <a:t>, </a:t>
            </a:r>
            <a:r>
              <a:rPr lang="en-US" altLang="en-US" i="1" dirty="0"/>
              <a:t>papa</a:t>
            </a:r>
            <a:r>
              <a:rPr lang="en-US" altLang="en-US" dirty="0"/>
              <a:t>, and </a:t>
            </a:r>
            <a:r>
              <a:rPr lang="en-US" altLang="en-US" i="1" dirty="0"/>
              <a:t>cup</a:t>
            </a:r>
          </a:p>
          <a:p>
            <a:pPr lvl="1"/>
            <a:endParaRPr lang="en-US" altLang="en-US" i="1" dirty="0"/>
          </a:p>
          <a:p>
            <a:r>
              <a:rPr lang="en-US" altLang="en-US" i="1" dirty="0"/>
              <a:t>Result </a:t>
            </a:r>
            <a:r>
              <a:rPr lang="en-GB" altLang="en-US" dirty="0">
                <a:sym typeface="Wingdings" panose="05000000000000000000" pitchFamily="2" charset="2"/>
              </a:rPr>
              <a:t> non-human primates lack a physically structured vocal tract needed to produce sounds</a:t>
            </a:r>
            <a:endParaRPr lang="en-US" alt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96386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776A1F-9C84-4F07-B5A6-ACE2DFB12581}" type="slidenum">
              <a:rPr lang="ar-SA" altLang="en-US"/>
              <a:pPr eaLnBrk="1" hangingPunct="1"/>
              <a:t>114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Talking to animals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848225" cy="4351338"/>
          </a:xfrm>
        </p:spPr>
        <p:txBody>
          <a:bodyPr/>
          <a:lstStyle/>
          <a:p>
            <a:pPr algn="l" rtl="0" eaLnBrk="1" hangingPunct="1"/>
            <a:r>
              <a:rPr lang="en-US" altLang="en-US" dirty="0"/>
              <a:t>Washoe </a:t>
            </a:r>
          </a:p>
          <a:p>
            <a:pPr lvl="1" algn="l" rtl="0" eaLnBrk="1" hangingPunct="1"/>
            <a:r>
              <a:rPr lang="en-US" altLang="en-US" dirty="0"/>
              <a:t>Use a version of American Sign Language</a:t>
            </a:r>
          </a:p>
          <a:p>
            <a:pPr lvl="1" algn="l" rtl="0" eaLnBrk="1" hangingPunct="1"/>
            <a:r>
              <a:rPr lang="en-US" altLang="en-US" dirty="0"/>
              <a:t>Raised like a human</a:t>
            </a:r>
          </a:p>
          <a:p>
            <a:pPr lvl="1" algn="l" rtl="0" eaLnBrk="1" hangingPunct="1"/>
            <a:r>
              <a:rPr lang="en-US" altLang="en-US" dirty="0"/>
              <a:t>After 3 and half years </a:t>
            </a:r>
            <a:r>
              <a:rPr lang="en-GB" altLang="en-US" dirty="0">
                <a:sym typeface="Wingdings" panose="05000000000000000000" pitchFamily="2" charset="2"/>
              </a:rPr>
              <a:t> came to use more than 100 words </a:t>
            </a:r>
          </a:p>
          <a:p>
            <a:pPr lvl="2" algn="l" rtl="0" eaLnBrk="1" hangingPunct="1"/>
            <a:r>
              <a:rPr lang="en-US" altLang="en-US" i="1" dirty="0">
                <a:sym typeface="Wingdings" panose="05000000000000000000" pitchFamily="2" charset="2"/>
              </a:rPr>
              <a:t>Airplane, baby, banana</a:t>
            </a:r>
          </a:p>
          <a:p>
            <a:pPr lvl="1" algn="l" rtl="0" eaLnBrk="1" hangingPunct="1"/>
            <a:r>
              <a:rPr lang="en-US" altLang="en-US" dirty="0">
                <a:sym typeface="Wingdings" panose="05000000000000000000" pitchFamily="2" charset="2"/>
              </a:rPr>
              <a:t>Combine them to produce sentences</a:t>
            </a:r>
          </a:p>
          <a:p>
            <a:pPr lvl="2" algn="l" rtl="0" eaLnBrk="1" hangingPunct="1"/>
            <a:r>
              <a:rPr lang="en-US" altLang="en-US" i="1" dirty="0">
                <a:sym typeface="Wingdings" panose="05000000000000000000" pitchFamily="2" charset="2"/>
              </a:rPr>
              <a:t>More fruit </a:t>
            </a:r>
          </a:p>
          <a:p>
            <a:pPr lvl="2" algn="l" rtl="0" eaLnBrk="1" hangingPunct="1"/>
            <a:endParaRPr lang="en-US" altLang="en-US" i="1" dirty="0">
              <a:sym typeface="Wingdings" panose="05000000000000000000" pitchFamily="2" charset="2"/>
            </a:endParaRPr>
          </a:p>
          <a:p>
            <a:pPr lvl="2" algn="l" rtl="0" eaLnBrk="1" hangingPunct="1"/>
            <a:endParaRPr lang="en-US" altLang="en-US" i="1" dirty="0">
              <a:sym typeface="Wingdings" panose="05000000000000000000" pitchFamily="2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E4C0AD-04CF-4096-B50A-4D659506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33" y="1616158"/>
            <a:ext cx="58003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834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CF05E9-0528-4D16-9C83-B9F1A0F0D2FE}" type="slidenum">
              <a:rPr lang="ar-SA" altLang="en-US"/>
              <a:pPr eaLnBrk="1" hangingPunct="1"/>
              <a:t>115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Talking to animals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/>
              <a:t>Sarah and Lana</a:t>
            </a:r>
          </a:p>
          <a:p>
            <a:pPr lvl="1" algn="l" rtl="0" eaLnBrk="1" hangingPunct="1"/>
            <a:r>
              <a:rPr lang="en-US" altLang="en-US" dirty="0"/>
              <a:t>They both use word symbols</a:t>
            </a:r>
          </a:p>
          <a:p>
            <a:pPr lvl="1" algn="l" rtl="0" eaLnBrk="1" hangingPunct="1"/>
            <a:r>
              <a:rPr lang="en-US" altLang="en-US" dirty="0"/>
              <a:t>Use a set of plastic shapes that represent words to communicate with humans</a:t>
            </a:r>
          </a:p>
          <a:p>
            <a:pPr lvl="1" algn="l" rtl="0" eaLnBrk="1" hangingPunct="1"/>
            <a:r>
              <a:rPr lang="en-US" altLang="en-US" dirty="0"/>
              <a:t>Trained to associate shapes with objects or actions</a:t>
            </a:r>
          </a:p>
          <a:p>
            <a:pPr lvl="1" algn="l" rtl="0" eaLnBrk="1" hangingPunct="1"/>
            <a:r>
              <a:rPr lang="en-US" altLang="en-US" dirty="0"/>
              <a:t>Was capable of producing sentences</a:t>
            </a:r>
          </a:p>
          <a:p>
            <a:pPr lvl="2" algn="l" rtl="0" eaLnBrk="1" hangingPunct="1"/>
            <a:r>
              <a:rPr lang="en-US" altLang="en-US" i="1" dirty="0"/>
              <a:t>Mary give chocolate Sarah</a:t>
            </a:r>
          </a:p>
          <a:p>
            <a:pPr lvl="1" algn="l" rtl="0" eaLnBrk="1" hangingPunct="1"/>
            <a:endParaRPr lang="en-US" altLang="en-US" i="1" dirty="0"/>
          </a:p>
          <a:p>
            <a:pPr lvl="1" algn="l" rtl="0" eaLnBrk="1" hangingPunct="1"/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65823396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B27A5C-9F16-4244-BE0A-C5063848AFCF}" type="slidenum">
              <a:rPr lang="ar-SA" altLang="en-US"/>
              <a:pPr eaLnBrk="1" hangingPunct="1"/>
              <a:t>116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Other Chimps: Kanzi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905000"/>
            <a:ext cx="10067925" cy="44958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Learned the symbols, not by being taught, but by </a:t>
            </a:r>
            <a:r>
              <a:rPr lang="en-US" altLang="en-US" b="1" dirty="0"/>
              <a:t>being exposed </a:t>
            </a:r>
            <a:r>
              <a:rPr lang="en-US" altLang="en-US" dirty="0"/>
              <a:t>to it in an early age.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Kanzi and his group were capable of taking part in interactions by using symbols chosen by humans and not chimpanzees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r>
              <a:rPr lang="en-US" altLang="en-US" dirty="0"/>
              <a:t>But: Never were able to perform linguistically more than on a level of a young child. 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Humans possess a natural, inborn facility to be creative with symbols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Traditionally we have assumed animals do not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Work with Kanzi shows that this is not true: Animals can be creative with symbols.</a:t>
            </a:r>
          </a:p>
        </p:txBody>
      </p:sp>
    </p:spTree>
    <p:extLst>
      <p:ext uri="{BB962C8B-B14F-4D97-AF65-F5344CB8AC3E}">
        <p14:creationId xmlns:p14="http://schemas.microsoft.com/office/powerpoint/2010/main" val="25134026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Koko the Gorilla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Koko is a 32-year old female gorilla who has stunned the world by being able to learn and use human language.</a:t>
            </a:r>
          </a:p>
          <a:p>
            <a:pPr algn="ctr"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Dr. Francine "Penny" Patterson was Koko’s keeper for over 30 years and taught her how to use sign language.</a:t>
            </a: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>
                <a:hlinkClick r:id="rId2"/>
              </a:rPr>
              <a:t>https://www.youtube.com/watch?v=SNuZ4OE6vCk</a:t>
            </a: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>
                <a:hlinkClick r:id="rId3"/>
              </a:rPr>
              <a:t>https://www.youtube.com/watch?v=I9I_QvEXDv0</a:t>
            </a: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941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1C78-F311-40CE-882A-8B33B327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CE7E09C-54A5-4F7A-A7AF-FE5F4DF5D9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2150" y="365125"/>
            <a:ext cx="8010525" cy="60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60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C23D-DF26-4A4B-83F9-EBF79EAA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465597C-7EE3-4A4F-A6AE-05B478A7B7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1308" y="365125"/>
            <a:ext cx="8409517" cy="63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Vaughan and Greene (1973):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Pigeons trained to classify slides as positive or negative</a:t>
            </a:r>
          </a:p>
          <a:p>
            <a:pPr lvl="1"/>
            <a:r>
              <a:rPr lang="en-US" dirty="0"/>
              <a:t>Random order- no concept involved</a:t>
            </a:r>
          </a:p>
          <a:p>
            <a:pPr lvl="1"/>
            <a:r>
              <a:rPr lang="en-US" dirty="0"/>
              <a:t>Just had to remember which was positive, which was negative</a:t>
            </a:r>
          </a:p>
          <a:p>
            <a:pPr lvl="2"/>
            <a:r>
              <a:rPr lang="en-US" dirty="0"/>
              <a:t>Like the random letters task</a:t>
            </a:r>
          </a:p>
          <a:p>
            <a:pPr lvl="1"/>
            <a:r>
              <a:rPr lang="en-US" dirty="0"/>
              <a:t>After 10 sessions, could classify 80 slides (40 + and 40-)</a:t>
            </a:r>
          </a:p>
          <a:p>
            <a:pPr lvl="1"/>
            <a:r>
              <a:rPr lang="en-US" dirty="0"/>
              <a:t>Learned next 80 even faster</a:t>
            </a:r>
          </a:p>
          <a:p>
            <a:pPr lvl="1"/>
            <a:endParaRPr lang="en-US" dirty="0"/>
          </a:p>
          <a:p>
            <a:r>
              <a:rPr lang="en-US" dirty="0"/>
              <a:t>Eventually worked up to 320 </a:t>
            </a:r>
          </a:p>
          <a:p>
            <a:endParaRPr lang="en-US" dirty="0"/>
          </a:p>
          <a:p>
            <a:r>
              <a:rPr lang="en-US" dirty="0"/>
              <a:t>Tested the pigeons some 20 years later: scored about 70%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580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animals other than humans have </a:t>
            </a:r>
          </a:p>
          <a:p>
            <a:pPr lvl="1"/>
            <a:r>
              <a:rPr lang="en-US" dirty="0"/>
              <a:t>Language?</a:t>
            </a:r>
          </a:p>
          <a:p>
            <a:pPr lvl="1"/>
            <a:r>
              <a:rPr lang="en-US" dirty="0"/>
              <a:t>A sense of self?</a:t>
            </a:r>
          </a:p>
          <a:p>
            <a:pPr lvl="1"/>
            <a:r>
              <a:rPr lang="en-US" dirty="0"/>
              <a:t>A theory of mind?</a:t>
            </a:r>
          </a:p>
          <a:p>
            <a:pPr lvl="1"/>
            <a:endParaRPr lang="en-US" dirty="0"/>
          </a:p>
          <a:p>
            <a:r>
              <a:rPr lang="en-US" dirty="0"/>
              <a:t>Are some other animals sentient beings, and if so, what does this mean for humans?</a:t>
            </a:r>
          </a:p>
        </p:txBody>
      </p:sp>
    </p:spTree>
    <p:extLst>
      <p:ext uri="{BB962C8B-B14F-4D97-AF65-F5344CB8AC3E}">
        <p14:creationId xmlns:p14="http://schemas.microsoft.com/office/powerpoint/2010/main" val="9649789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have accomplished </a:t>
            </a:r>
          </a:p>
          <a:p>
            <a:r>
              <a:rPr lang="en-US" dirty="0"/>
              <a:t>a lot this semester!</a:t>
            </a:r>
          </a:p>
        </p:txBody>
      </p:sp>
    </p:spTree>
    <p:extLst>
      <p:ext uri="{BB962C8B-B14F-4D97-AF65-F5344CB8AC3E}">
        <p14:creationId xmlns:p14="http://schemas.microsoft.com/office/powerpoint/2010/main" val="392757804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brings a “take home” for the entire course!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THINK</a:t>
            </a:r>
            <a:r>
              <a:rPr lang="en-US" dirty="0"/>
              <a:t> we are rational organisms</a:t>
            </a:r>
          </a:p>
          <a:p>
            <a:pPr lvl="1"/>
            <a:r>
              <a:rPr lang="en-US" dirty="0"/>
              <a:t>But we too often are not!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THINK</a:t>
            </a:r>
            <a:r>
              <a:rPr lang="en-US" dirty="0"/>
              <a:t> we are in charge of our own contingencies</a:t>
            </a:r>
          </a:p>
          <a:p>
            <a:pPr lvl="1"/>
            <a:r>
              <a:rPr lang="en-US" dirty="0"/>
              <a:t>But too often we are not!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THINK</a:t>
            </a:r>
            <a:r>
              <a:rPr lang="en-US" dirty="0"/>
              <a:t> we have mastered something</a:t>
            </a:r>
          </a:p>
          <a:p>
            <a:pPr lvl="1"/>
            <a:r>
              <a:rPr lang="en-US" dirty="0"/>
              <a:t>But too often we did not</a:t>
            </a:r>
          </a:p>
          <a:p>
            <a:endParaRPr lang="en-US" dirty="0"/>
          </a:p>
          <a:p>
            <a:r>
              <a:rPr lang="en-US" dirty="0"/>
              <a:t>We are not really aware of our own learning behavior</a:t>
            </a:r>
          </a:p>
          <a:p>
            <a:pPr lvl="1"/>
            <a:endParaRPr lang="en-US" dirty="0"/>
          </a:p>
          <a:p>
            <a:r>
              <a:rPr lang="en-US" dirty="0"/>
              <a:t>BUT: We are </a:t>
            </a:r>
            <a:r>
              <a:rPr lang="en-US" dirty="0">
                <a:solidFill>
                  <a:srgbClr val="FF0000"/>
                </a:solidFill>
              </a:rPr>
              <a:t>ALWAYS</a:t>
            </a:r>
            <a:r>
              <a:rPr lang="en-US" dirty="0"/>
              <a:t> learning and adapting</a:t>
            </a:r>
          </a:p>
        </p:txBody>
      </p:sp>
    </p:spTree>
    <p:extLst>
      <p:ext uri="{BB962C8B-B14F-4D97-AF65-F5344CB8AC3E}">
        <p14:creationId xmlns:p14="http://schemas.microsoft.com/office/powerpoint/2010/main" val="16599646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423" y="228600"/>
            <a:ext cx="8229600" cy="1615166"/>
          </a:xfrm>
        </p:spPr>
        <p:txBody>
          <a:bodyPr>
            <a:normAutofit fontScale="90000"/>
          </a:bodyPr>
          <a:lstStyle/>
          <a:p>
            <a:r>
              <a:rPr lang="en-US" dirty="0"/>
              <a:t>Do we HAVE to be Rational, </a:t>
            </a:r>
            <a:br>
              <a:rPr lang="en-US" dirty="0"/>
            </a:br>
            <a:r>
              <a:rPr lang="en-US" dirty="0"/>
              <a:t>In charge of our contingencies and </a:t>
            </a:r>
            <a:br>
              <a:rPr lang="en-US" dirty="0"/>
            </a:br>
            <a:r>
              <a:rPr lang="en-US" dirty="0"/>
              <a:t>Aware of our own mastery?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1"/>
            <a:ext cx="8229600" cy="3916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Answer appears to be a resounding NO!</a:t>
            </a:r>
          </a:p>
          <a:p>
            <a:pPr lvl="1"/>
            <a:r>
              <a:rPr lang="en-US" dirty="0"/>
              <a:t>We have to be “GOOD ENOUGH”</a:t>
            </a:r>
          </a:p>
          <a:p>
            <a:pPr lvl="1"/>
            <a:endParaRPr lang="en-US" dirty="0"/>
          </a:p>
          <a:p>
            <a:r>
              <a:rPr lang="en-US" dirty="0"/>
              <a:t>Adaptability, generalization and discrimination appear to be much more important</a:t>
            </a:r>
          </a:p>
          <a:p>
            <a:pPr lvl="1"/>
            <a:r>
              <a:rPr lang="en-US" dirty="0"/>
              <a:t>We need to be “good enough” get the job done.</a:t>
            </a:r>
          </a:p>
          <a:p>
            <a:pPr lvl="1"/>
            <a:r>
              <a:rPr lang="en-US" dirty="0"/>
              <a:t>We don’t need to necessarily analyze it to do it</a:t>
            </a:r>
          </a:p>
          <a:p>
            <a:pPr lvl="1"/>
            <a:r>
              <a:rPr lang="en-US" dirty="0"/>
              <a:t>We don’t necessarily have to be perfect- in fact perfection can be detrimental</a:t>
            </a:r>
          </a:p>
          <a:p>
            <a:pPr lvl="1"/>
            <a:endParaRPr lang="en-US" dirty="0"/>
          </a:p>
          <a:p>
            <a:r>
              <a:rPr lang="en-US" dirty="0"/>
              <a:t>And being “good enough” is OKAY!</a:t>
            </a:r>
          </a:p>
        </p:txBody>
      </p:sp>
    </p:spTree>
    <p:extLst>
      <p:ext uri="{BB962C8B-B14F-4D97-AF65-F5344CB8AC3E}">
        <p14:creationId xmlns:p14="http://schemas.microsoft.com/office/powerpoint/2010/main" val="3018349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Evolution and Natural Selection affect behavior, too!</a:t>
            </a:r>
          </a:p>
          <a:p>
            <a:pPr lvl="1"/>
            <a:r>
              <a:rPr lang="en-US" dirty="0"/>
              <a:t>Contingencies of survival: Survive to reproduce or be left behind!</a:t>
            </a:r>
          </a:p>
          <a:p>
            <a:pPr lvl="1"/>
            <a:r>
              <a:rPr lang="en-US" dirty="0"/>
              <a:t>Contingencies of behavior: Behavior or be left behind!</a:t>
            </a:r>
          </a:p>
          <a:p>
            <a:pPr lvl="1"/>
            <a:endParaRPr lang="en-US" dirty="0"/>
          </a:p>
          <a:p>
            <a:r>
              <a:rPr lang="en-US" dirty="0"/>
              <a:t>BEHAVIOR may be selected as well as physical traits</a:t>
            </a:r>
          </a:p>
          <a:p>
            <a:pPr lvl="1"/>
            <a:r>
              <a:rPr lang="en-US" dirty="0"/>
              <a:t>Behavior is selected on the level of the individual</a:t>
            </a:r>
          </a:p>
          <a:p>
            <a:pPr lvl="2"/>
            <a:r>
              <a:rPr lang="en-US" dirty="0"/>
              <a:t>Situation by situation</a:t>
            </a:r>
          </a:p>
          <a:p>
            <a:pPr lvl="2"/>
            <a:r>
              <a:rPr lang="en-US" dirty="0"/>
              <a:t>Contingency by contingency</a:t>
            </a:r>
          </a:p>
          <a:p>
            <a:pPr lvl="2"/>
            <a:r>
              <a:rPr lang="en-US" dirty="0"/>
              <a:t>Generalized rule by rule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Behavior is selected on the level of the Species</a:t>
            </a:r>
          </a:p>
          <a:p>
            <a:pPr lvl="2"/>
            <a:r>
              <a:rPr lang="en-US" dirty="0"/>
              <a:t>Species that adapt their behavior tend to live and reproduce</a:t>
            </a:r>
          </a:p>
          <a:p>
            <a:pPr lvl="2"/>
            <a:r>
              <a:rPr lang="en-US" dirty="0"/>
              <a:t>The biology that led to that adaptability is then passed 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Behavioral flexibility is critical for us humans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148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Selection by reinforcement:</a:t>
            </a:r>
          </a:p>
          <a:p>
            <a:pPr lvl="1"/>
            <a:r>
              <a:rPr lang="en-US" dirty="0"/>
              <a:t>Contingencies rule our behavior</a:t>
            </a:r>
          </a:p>
          <a:p>
            <a:pPr lvl="1"/>
            <a:r>
              <a:rPr lang="en-US" dirty="0"/>
              <a:t>We respond to contingencies consciously and unconsciously</a:t>
            </a:r>
          </a:p>
          <a:p>
            <a:pPr lvl="1"/>
            <a:r>
              <a:rPr lang="en-US" dirty="0"/>
              <a:t>Trick is to respond to “best” or “optimal” options</a:t>
            </a:r>
          </a:p>
          <a:p>
            <a:pPr lvl="1"/>
            <a:endParaRPr lang="en-US" dirty="0"/>
          </a:p>
          <a:p>
            <a:r>
              <a:rPr lang="en-US" dirty="0"/>
              <a:t>Issues such as</a:t>
            </a:r>
          </a:p>
          <a:p>
            <a:pPr lvl="1"/>
            <a:r>
              <a:rPr lang="en-US" dirty="0"/>
              <a:t>Environmental selection</a:t>
            </a:r>
          </a:p>
          <a:p>
            <a:pPr lvl="1"/>
            <a:r>
              <a:rPr lang="en-US" dirty="0"/>
              <a:t>Self control</a:t>
            </a:r>
          </a:p>
          <a:p>
            <a:pPr lvl="1"/>
            <a:r>
              <a:rPr lang="en-US" dirty="0"/>
              <a:t>Differences in organisms’ reinforcer sensitivity due to environmental and biological backgrounds</a:t>
            </a:r>
          </a:p>
        </p:txBody>
      </p:sp>
    </p:spTree>
    <p:extLst>
      <p:ext uri="{BB962C8B-B14F-4D97-AF65-F5344CB8AC3E}">
        <p14:creationId xmlns:p14="http://schemas.microsoft.com/office/powerpoint/2010/main" val="296988567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level of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Selection and evolution of </a:t>
            </a:r>
            <a:r>
              <a:rPr lang="en-US" dirty="0">
                <a:solidFill>
                  <a:srgbClr val="FF0000"/>
                </a:solidFill>
              </a:rPr>
              <a:t>CULTURE</a:t>
            </a:r>
          </a:p>
          <a:p>
            <a:pPr lvl="1"/>
            <a:r>
              <a:rPr lang="en-US" dirty="0"/>
              <a:t>There is also GROUP selection</a:t>
            </a:r>
          </a:p>
          <a:p>
            <a:pPr lvl="1"/>
            <a:r>
              <a:rPr lang="en-US" dirty="0"/>
              <a:t>As social organisms, we are reinforced by group contingencies as well</a:t>
            </a:r>
          </a:p>
          <a:p>
            <a:pPr lvl="1"/>
            <a:endParaRPr lang="en-US" dirty="0"/>
          </a:p>
          <a:p>
            <a:r>
              <a:rPr lang="en-US" dirty="0"/>
              <a:t>Cultural practices:</a:t>
            </a:r>
          </a:p>
          <a:p>
            <a:pPr lvl="1"/>
            <a:r>
              <a:rPr lang="en-US" dirty="0"/>
              <a:t>A need to fit in, belong</a:t>
            </a:r>
          </a:p>
          <a:p>
            <a:pPr lvl="1"/>
            <a:r>
              <a:rPr lang="en-US" dirty="0"/>
              <a:t>Culture “evolves” as well</a:t>
            </a:r>
          </a:p>
          <a:p>
            <a:pPr lvl="2"/>
            <a:r>
              <a:rPr lang="en-US" dirty="0"/>
              <a:t>Adopt novel behaviors</a:t>
            </a:r>
          </a:p>
          <a:p>
            <a:pPr lvl="2"/>
            <a:r>
              <a:rPr lang="en-US" dirty="0"/>
              <a:t>Transfer of cultural norms across groups/situations</a:t>
            </a:r>
          </a:p>
          <a:p>
            <a:pPr lvl="1"/>
            <a:r>
              <a:rPr lang="en-US" dirty="0"/>
              <a:t>Culture practices may persist as well</a:t>
            </a:r>
          </a:p>
          <a:p>
            <a:pPr lvl="1"/>
            <a:endParaRPr lang="en-US" dirty="0"/>
          </a:p>
          <a:p>
            <a:r>
              <a:rPr lang="en-US" dirty="0"/>
              <a:t>Culture is shaped by both our biology and our environment…..</a:t>
            </a:r>
          </a:p>
          <a:p>
            <a:pPr lvl="1"/>
            <a:r>
              <a:rPr lang="en-US" dirty="0"/>
              <a:t>Remember it is a 2-way street</a:t>
            </a:r>
          </a:p>
          <a:p>
            <a:pPr lvl="1"/>
            <a:r>
              <a:rPr lang="en-US" dirty="0"/>
              <a:t>Our culture reinforces us</a:t>
            </a:r>
          </a:p>
          <a:p>
            <a:pPr lvl="1"/>
            <a:r>
              <a:rPr lang="en-US" dirty="0"/>
              <a:t>We reinforce cultural practices</a:t>
            </a:r>
          </a:p>
          <a:p>
            <a:pPr lvl="1"/>
            <a:endParaRPr lang="en-US" dirty="0"/>
          </a:p>
          <a:p>
            <a:r>
              <a:rPr lang="en-US" dirty="0"/>
              <a:t>We have demonstrated this over and over again throughout the semester!</a:t>
            </a:r>
          </a:p>
        </p:txBody>
      </p:sp>
    </p:spTree>
    <p:extLst>
      <p:ext uri="{BB962C8B-B14F-4D97-AF65-F5344CB8AC3E}">
        <p14:creationId xmlns:p14="http://schemas.microsoft.com/office/powerpoint/2010/main" val="37652188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Learning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Since time began, humans have tried to understand how we learn</a:t>
            </a:r>
          </a:p>
          <a:p>
            <a:endParaRPr lang="en-US" dirty="0"/>
          </a:p>
          <a:p>
            <a:r>
              <a:rPr lang="en-US" dirty="0"/>
              <a:t>Two main ideas:</a:t>
            </a:r>
          </a:p>
          <a:p>
            <a:pPr lvl="1"/>
            <a:r>
              <a:rPr lang="en-US" dirty="0"/>
              <a:t>We have innate knowledge</a:t>
            </a:r>
          </a:p>
          <a:p>
            <a:pPr lvl="1"/>
            <a:r>
              <a:rPr lang="en-US" dirty="0"/>
              <a:t>We must learn our knowledge from experience</a:t>
            </a:r>
          </a:p>
          <a:p>
            <a:pPr lvl="1"/>
            <a:endParaRPr lang="en-US" dirty="0"/>
          </a:p>
          <a:p>
            <a:r>
              <a:rPr lang="en-US" dirty="0"/>
              <a:t>Each new paradigm rehashes these issues</a:t>
            </a:r>
          </a:p>
          <a:p>
            <a:pPr lvl="1"/>
            <a:r>
              <a:rPr lang="en-US" dirty="0"/>
              <a:t>We still don’t know THE answer</a:t>
            </a:r>
          </a:p>
          <a:p>
            <a:pPr lvl="1"/>
            <a:r>
              <a:rPr lang="en-US" dirty="0"/>
              <a:t>Data appear to suggest: BOTH!</a:t>
            </a:r>
          </a:p>
        </p:txBody>
      </p:sp>
    </p:spTree>
    <p:extLst>
      <p:ext uri="{BB962C8B-B14F-4D97-AF65-F5344CB8AC3E}">
        <p14:creationId xmlns:p14="http://schemas.microsoft.com/office/powerpoint/2010/main" val="390806139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Habituation</a:t>
            </a:r>
          </a:p>
          <a:p>
            <a:r>
              <a:rPr lang="en-US" dirty="0"/>
              <a:t>Classical Conditioning</a:t>
            </a:r>
          </a:p>
          <a:p>
            <a:r>
              <a:rPr lang="en-US" dirty="0"/>
              <a:t>Operant Conditioning</a:t>
            </a:r>
          </a:p>
          <a:p>
            <a:r>
              <a:rPr lang="en-US" dirty="0"/>
              <a:t>Modeling and Social Learning</a:t>
            </a:r>
          </a:p>
          <a:p>
            <a:r>
              <a:rPr lang="en-US" dirty="0"/>
              <a:t>Problem Solving</a:t>
            </a:r>
          </a:p>
          <a:p>
            <a:r>
              <a:rPr lang="en-US" dirty="0"/>
              <a:t>Optimizing of Learning and Choice</a:t>
            </a:r>
          </a:p>
          <a:p>
            <a:r>
              <a:rPr lang="en-US" dirty="0"/>
              <a:t>Cognition and Language</a:t>
            </a:r>
          </a:p>
        </p:txBody>
      </p:sp>
    </p:spTree>
    <p:extLst>
      <p:ext uri="{BB962C8B-B14F-4D97-AF65-F5344CB8AC3E}">
        <p14:creationId xmlns:p14="http://schemas.microsoft.com/office/powerpoint/2010/main" val="263714804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But, many similarities across </a:t>
            </a:r>
            <a:br>
              <a:rPr lang="en-US" dirty="0"/>
            </a:br>
            <a:r>
              <a:rPr lang="en-US" dirty="0"/>
              <a:t>the 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Learning curves</a:t>
            </a:r>
          </a:p>
          <a:p>
            <a:r>
              <a:rPr lang="en-US" dirty="0"/>
              <a:t>Extinction</a:t>
            </a:r>
          </a:p>
          <a:p>
            <a:r>
              <a:rPr lang="en-US" dirty="0"/>
              <a:t>Generalization </a:t>
            </a:r>
          </a:p>
          <a:p>
            <a:r>
              <a:rPr lang="en-US" dirty="0"/>
              <a:t>Discrimination</a:t>
            </a:r>
          </a:p>
          <a:p>
            <a:r>
              <a:rPr lang="en-US" dirty="0"/>
              <a:t>Development of learning “rules”</a:t>
            </a:r>
          </a:p>
          <a:p>
            <a:r>
              <a:rPr lang="en-US" dirty="0"/>
              <a:t>Chaining of behaviors into more complex responses</a:t>
            </a:r>
          </a:p>
          <a:p>
            <a:r>
              <a:rPr lang="en-US" dirty="0"/>
              <a:t>Importance of biological boundaries</a:t>
            </a:r>
          </a:p>
        </p:txBody>
      </p:sp>
    </p:spTree>
    <p:extLst>
      <p:ext uri="{BB962C8B-B14F-4D97-AF65-F5344CB8AC3E}">
        <p14:creationId xmlns:p14="http://schemas.microsoft.com/office/powerpoint/2010/main" val="118092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Herrnstein, 1976: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Wanted to see if pigeons could categorize</a:t>
            </a:r>
          </a:p>
          <a:p>
            <a:endParaRPr lang="en-US" dirty="0"/>
          </a:p>
          <a:p>
            <a:r>
              <a:rPr lang="en-US" dirty="0"/>
              <a:t>Three categories: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Person</a:t>
            </a:r>
          </a:p>
          <a:p>
            <a:endParaRPr lang="en-US" dirty="0"/>
          </a:p>
          <a:p>
            <a:r>
              <a:rPr lang="en-US" dirty="0"/>
              <a:t>Found that pictures being seen for first time (novel) discriminated as well as training pictures</a:t>
            </a:r>
          </a:p>
          <a:p>
            <a:endParaRPr lang="en-US" dirty="0"/>
          </a:p>
          <a:p>
            <a:r>
              <a:rPr lang="en-US" dirty="0"/>
              <a:t>Interestingly- similar patter of errors and correct discrimination across the pigeon subjects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9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Compared animals to other animals</a:t>
            </a:r>
          </a:p>
          <a:p>
            <a:endParaRPr lang="en-US" dirty="0"/>
          </a:p>
          <a:p>
            <a:r>
              <a:rPr lang="en-US" dirty="0"/>
              <a:t>Compared people (we ARE animals) to other people and animals</a:t>
            </a:r>
          </a:p>
          <a:p>
            <a:endParaRPr lang="en-US" dirty="0"/>
          </a:p>
          <a:p>
            <a:r>
              <a:rPr lang="en-US" dirty="0"/>
              <a:t>Discovered that:</a:t>
            </a:r>
          </a:p>
          <a:p>
            <a:pPr lvl="1"/>
            <a:r>
              <a:rPr lang="en-US" dirty="0"/>
              <a:t>Animals learn in much the same way we do.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Animals show abilities to think, problem solve, optimize, predict and control their environment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Just like people!</a:t>
            </a:r>
          </a:p>
        </p:txBody>
      </p:sp>
    </p:spTree>
    <p:extLst>
      <p:ext uri="{BB962C8B-B14F-4D97-AF65-F5344CB8AC3E}">
        <p14:creationId xmlns:p14="http://schemas.microsoft.com/office/powerpoint/2010/main" val="319797830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 #1: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“Learning” occurs constantly</a:t>
            </a:r>
            <a:r>
              <a:rPr lang="en-US" dirty="0"/>
              <a:t>….not a stagnant “thing” but a continuous behavior.</a:t>
            </a:r>
          </a:p>
          <a:p>
            <a:endParaRPr lang="en-US" dirty="0"/>
          </a:p>
          <a:p>
            <a:r>
              <a:rPr lang="en-US" dirty="0"/>
              <a:t>Organisms that learn are organisms that can adapt and change as the environment changes</a:t>
            </a:r>
          </a:p>
          <a:p>
            <a:endParaRPr lang="en-US" dirty="0"/>
          </a:p>
          <a:p>
            <a:r>
              <a:rPr lang="en-US" dirty="0"/>
              <a:t>We all learn in different ways, but there are some basic rules or algorithms that we can use to predict how animals learn.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Biology is IMPORTANT</a:t>
            </a:r>
          </a:p>
          <a:p>
            <a:pPr lvl="1"/>
            <a:r>
              <a:rPr lang="en-US" dirty="0"/>
              <a:t>Can help learning</a:t>
            </a:r>
          </a:p>
          <a:p>
            <a:pPr lvl="1"/>
            <a:r>
              <a:rPr lang="en-US" dirty="0"/>
              <a:t>Can interfere with learning</a:t>
            </a:r>
          </a:p>
          <a:p>
            <a:pPr lvl="1"/>
            <a:r>
              <a:rPr lang="en-US" dirty="0"/>
              <a:t>Biology may guide how and what we learn!</a:t>
            </a:r>
          </a:p>
        </p:txBody>
      </p:sp>
    </p:spTree>
    <p:extLst>
      <p:ext uri="{BB962C8B-B14F-4D97-AF65-F5344CB8AC3E}">
        <p14:creationId xmlns:p14="http://schemas.microsoft.com/office/powerpoint/2010/main" val="28672031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 #2: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Animals are much more similar to people than we would like to believe!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It is not that humans aren’t special, it that we aren’t unique!</a:t>
            </a:r>
          </a:p>
          <a:p>
            <a:pPr lvl="1"/>
            <a:r>
              <a:rPr lang="en-US" dirty="0"/>
              <a:t>We are specialized to learn in our environment, using our biology, according to our perceptual world.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Animals are specialized to learn in their environments, using their biology, according to their perceptual world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Humans are the best at being human!</a:t>
            </a:r>
          </a:p>
        </p:txBody>
      </p:sp>
    </p:spTree>
    <p:extLst>
      <p:ext uri="{BB962C8B-B14F-4D97-AF65-F5344CB8AC3E}">
        <p14:creationId xmlns:p14="http://schemas.microsoft.com/office/powerpoint/2010/main" val="114639792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home message #3: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Humans are not especially “special”</a:t>
            </a:r>
          </a:p>
          <a:p>
            <a:endParaRPr lang="en-US" sz="1400" dirty="0"/>
          </a:p>
          <a:p>
            <a:r>
              <a:rPr lang="en-US" dirty="0"/>
              <a:t>Maybe we are not so different from animals!</a:t>
            </a:r>
          </a:p>
          <a:p>
            <a:pPr lvl="1"/>
            <a:r>
              <a:rPr lang="en-US" dirty="0"/>
              <a:t>After all, we ARE animals!</a:t>
            </a:r>
          </a:p>
          <a:p>
            <a:endParaRPr lang="en-US" sz="1400" dirty="0"/>
          </a:p>
          <a:p>
            <a:r>
              <a:rPr lang="en-US" dirty="0"/>
              <a:t>We are SPECIALIZED, not necessarily special.</a:t>
            </a:r>
          </a:p>
          <a:p>
            <a:pPr lvl="1"/>
            <a:r>
              <a:rPr lang="en-US" dirty="0"/>
              <a:t>We are superb at what we do, and that is adapt and change our behavior, often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96240277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 #4: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Learning = humans biggest “instinct”</a:t>
            </a:r>
          </a:p>
          <a:p>
            <a:pPr lvl="1"/>
            <a:r>
              <a:rPr lang="en-US" dirty="0"/>
              <a:t>We are born to learn, to adapt, to predict and control our environment</a:t>
            </a:r>
          </a:p>
          <a:p>
            <a:pPr lvl="1"/>
            <a:r>
              <a:rPr lang="en-US" dirty="0"/>
              <a:t>This makes us a strong species!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Living = Learning</a:t>
            </a:r>
          </a:p>
          <a:p>
            <a:pPr lvl="1"/>
            <a:r>
              <a:rPr lang="en-US" dirty="0"/>
              <a:t>Hope you have developed an understanding of how organisms learn</a:t>
            </a:r>
          </a:p>
          <a:p>
            <a:pPr lvl="1"/>
            <a:r>
              <a:rPr lang="en-US" dirty="0"/>
              <a:t>That you have an appreciation for other animals’ learning abilities</a:t>
            </a:r>
          </a:p>
          <a:p>
            <a:pPr lvl="1"/>
            <a:r>
              <a:rPr lang="en-US" dirty="0"/>
              <a:t>That you will treat your own learning as a very special talent that will take you VERY far in life- but only if you use it!</a:t>
            </a:r>
          </a:p>
        </p:txBody>
      </p:sp>
    </p:spTree>
    <p:extLst>
      <p:ext uri="{BB962C8B-B14F-4D97-AF65-F5344CB8AC3E}">
        <p14:creationId xmlns:p14="http://schemas.microsoft.com/office/powerpoint/2010/main" val="414481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does this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discriminate open-ended classes of stimuli poses problems at two levels:</a:t>
            </a:r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Analysis of features </a:t>
            </a:r>
            <a:r>
              <a:rPr lang="en-US" dirty="0"/>
              <a:t>enabling subject to tell whether object is member of particular class</a:t>
            </a:r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Analysis of properties of classes </a:t>
            </a:r>
            <a:r>
              <a:rPr lang="en-US" dirty="0"/>
              <a:t>that render them discriminable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1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b="1" dirty="0"/>
              <a:t>What are they responding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complex to be common elements</a:t>
            </a:r>
          </a:p>
          <a:p>
            <a:endParaRPr lang="en-US" dirty="0"/>
          </a:p>
          <a:p>
            <a:r>
              <a:rPr lang="en-US" dirty="0"/>
              <a:t>Cluster of features that are more or less isomorphic-probabilistic conjunctions and disjunctions</a:t>
            </a:r>
          </a:p>
          <a:p>
            <a:endParaRPr lang="en-US" dirty="0"/>
          </a:p>
          <a:p>
            <a:r>
              <a:rPr lang="en-US" dirty="0"/>
              <a:t>Look like </a:t>
            </a:r>
            <a:r>
              <a:rPr lang="en-US" i="1" dirty="0">
                <a:solidFill>
                  <a:srgbClr val="C00000"/>
                </a:solidFill>
              </a:rPr>
              <a:t>semantic categories of generalization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1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Herrnsteing</a:t>
            </a:r>
            <a:r>
              <a:rPr lang="en-US" b="1" dirty="0"/>
              <a:t>: Experiment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to a pseudo concept discrimination</a:t>
            </a:r>
          </a:p>
          <a:p>
            <a:pPr lvl="1"/>
            <a:r>
              <a:rPr lang="en-US" dirty="0"/>
              <a:t>Discriminate 2 arbitrary groups of paintings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Contained both Monet and Picasso pictures</a:t>
            </a:r>
          </a:p>
          <a:p>
            <a:endParaRPr lang="en-US" dirty="0"/>
          </a:p>
          <a:p>
            <a:r>
              <a:rPr lang="en-US" dirty="0"/>
              <a:t>2 pigeons</a:t>
            </a:r>
          </a:p>
          <a:p>
            <a:endParaRPr lang="en-US" dirty="0"/>
          </a:p>
          <a:p>
            <a:r>
              <a:rPr lang="en-US" dirty="0"/>
              <a:t>Same manipulation of stimuli</a:t>
            </a:r>
          </a:p>
          <a:p>
            <a:endParaRPr lang="en-US" dirty="0"/>
          </a:p>
          <a:p>
            <a:r>
              <a:rPr lang="en-US" dirty="0"/>
              <a:t>Both easily learned the task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/>
              <a:t>What does this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1219200"/>
            <a:ext cx="9477375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Pigeons’ discriminative performance could be controlled by different styles of paintings</a:t>
            </a:r>
          </a:p>
          <a:p>
            <a:pPr lvl="1"/>
            <a:r>
              <a:rPr lang="en-US" dirty="0"/>
              <a:t>No identified single cue for discrimination of paintings</a:t>
            </a:r>
          </a:p>
          <a:p>
            <a:pPr lvl="1"/>
            <a:r>
              <a:rPr lang="en-US" dirty="0"/>
              <a:t>Some decrease in responding for reversed or upside down paintings</a:t>
            </a:r>
          </a:p>
          <a:p>
            <a:pPr lvl="1"/>
            <a:endParaRPr lang="en-US" dirty="0"/>
          </a:p>
          <a:p>
            <a:r>
              <a:rPr lang="en-US" dirty="0"/>
              <a:t>Note: paintings had little if any ecological significance for pigeons-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Distortion tests:</a:t>
            </a:r>
          </a:p>
          <a:p>
            <a:pPr lvl="1"/>
            <a:r>
              <a:rPr lang="en-US" dirty="0"/>
              <a:t>More disruption when painting displayed real object (Monet) than abstract (Picasso)</a:t>
            </a:r>
          </a:p>
          <a:p>
            <a:pPr lvl="1"/>
            <a:r>
              <a:rPr lang="en-US" dirty="0"/>
              <a:t>Evidence that could discriminate both individual paintings and group them into categories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Evidence of Flexibility of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2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Gorillas and Natural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04" y="1535185"/>
            <a:ext cx="10515600" cy="49576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Several species of animals show ability to form concepts:</a:t>
            </a:r>
          </a:p>
          <a:p>
            <a:pPr lvl="1"/>
            <a:r>
              <a:rPr lang="en-US" dirty="0"/>
              <a:t>Pigeons</a:t>
            </a:r>
          </a:p>
          <a:p>
            <a:pPr lvl="1"/>
            <a:r>
              <a:rPr lang="en-US" dirty="0"/>
              <a:t>Parrots</a:t>
            </a:r>
          </a:p>
          <a:p>
            <a:pPr lvl="1"/>
            <a:r>
              <a:rPr lang="en-US" dirty="0"/>
              <a:t>Crows</a:t>
            </a:r>
          </a:p>
          <a:p>
            <a:pPr lvl="1"/>
            <a:r>
              <a:rPr lang="en-US" dirty="0"/>
              <a:t>Dolphins and whales</a:t>
            </a:r>
          </a:p>
          <a:p>
            <a:pPr lvl="1"/>
            <a:r>
              <a:rPr lang="en-US" dirty="0"/>
              <a:t>Seal lions</a:t>
            </a:r>
          </a:p>
          <a:p>
            <a:pPr lvl="1"/>
            <a:r>
              <a:rPr lang="en-US" dirty="0"/>
              <a:t>Dogs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Question: is this a perceptual ability or cognitive ability?</a:t>
            </a:r>
          </a:p>
          <a:p>
            <a:pPr lvl="1"/>
            <a:r>
              <a:rPr lang="en-US" dirty="0"/>
              <a:t>Obviously, must have perceptual characteristics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show cognitive ability must show ability to transfer learning to novel exemplars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These must vary across several dimensions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Evidence in nonhuman primates that they attend to local features, not global features (of concept)</a:t>
            </a:r>
          </a:p>
        </p:txBody>
      </p:sp>
    </p:spTree>
    <p:extLst>
      <p:ext uri="{BB962C8B-B14F-4D97-AF65-F5344CB8AC3E}">
        <p14:creationId xmlns:p14="http://schemas.microsoft.com/office/powerpoint/2010/main" val="131690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Abstract vs. concrete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Concrete concepts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Share many features</a:t>
            </a:r>
          </a:p>
          <a:p>
            <a:pPr lvl="1"/>
            <a:r>
              <a:rPr lang="en-US" dirty="0"/>
              <a:t>Easily discriminated along perceptual lines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Abstract concepts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Share fewer features</a:t>
            </a:r>
          </a:p>
          <a:p>
            <a:pPr lvl="1"/>
            <a:r>
              <a:rPr lang="en-US" dirty="0"/>
              <a:t>Defined in terms of breadth of category to be learned</a:t>
            </a:r>
          </a:p>
          <a:p>
            <a:pPr lvl="1"/>
            <a:r>
              <a:rPr lang="en-US" dirty="0"/>
              <a:t>Fewer perceptual overlaps</a:t>
            </a:r>
          </a:p>
          <a:p>
            <a:pPr lvl="1"/>
            <a:endParaRPr lang="en-US" dirty="0"/>
          </a:p>
          <a:p>
            <a:r>
              <a:rPr lang="en-US" dirty="0"/>
              <a:t>Adult Humans easily perform abstract concept formation</a:t>
            </a:r>
          </a:p>
          <a:p>
            <a:endParaRPr lang="en-US" dirty="0"/>
          </a:p>
          <a:p>
            <a:r>
              <a:rPr lang="en-US" dirty="0"/>
              <a:t>Question: do great apes also show this (since are our closest relatives)</a:t>
            </a:r>
          </a:p>
        </p:txBody>
      </p:sp>
    </p:spTree>
    <p:extLst>
      <p:ext uri="{BB962C8B-B14F-4D97-AF65-F5344CB8AC3E}">
        <p14:creationId xmlns:p14="http://schemas.microsoft.com/office/powerpoint/2010/main" val="422320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Comparative 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Evolutionary approach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Cognitive mechanisms evolve in response to selective pressures peculiar to each species’ ecology, physiology and morphology</a:t>
            </a:r>
          </a:p>
          <a:p>
            <a:pPr lvl="1"/>
            <a:r>
              <a:rPr lang="en-US" dirty="0"/>
              <a:t>Thus cognitive processes differ across species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C0000"/>
                </a:solidFill>
              </a:rPr>
              <a:t>Comparative cognition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compare abilities across species</a:t>
            </a:r>
          </a:p>
          <a:p>
            <a:pPr lvl="1"/>
            <a:r>
              <a:rPr lang="en-US" dirty="0"/>
              <a:t>Analyze performance of different species on same set of tasks</a:t>
            </a:r>
          </a:p>
          <a:p>
            <a:pPr lvl="1"/>
            <a:endParaRPr lang="en-US" dirty="0"/>
          </a:p>
          <a:p>
            <a:r>
              <a:rPr lang="en-US" dirty="0"/>
              <a:t>Focus on </a:t>
            </a:r>
            <a:r>
              <a:rPr lang="en-US" i="1" dirty="0">
                <a:solidFill>
                  <a:srgbClr val="CC0000"/>
                </a:solidFill>
              </a:rPr>
              <a:t>species-specific mechanisms and strategies that underlie problem-solving performance</a:t>
            </a:r>
          </a:p>
          <a:p>
            <a:pPr lvl="1"/>
            <a:r>
              <a:rPr lang="en-US" dirty="0"/>
              <a:t>Better to understand how different animals problem solve rather than</a:t>
            </a:r>
          </a:p>
          <a:p>
            <a:pPr lvl="1"/>
            <a:r>
              <a:rPr lang="en-US" dirty="0"/>
              <a:t>Try to determine which animal is “smarter”</a:t>
            </a:r>
          </a:p>
          <a:p>
            <a:pPr lvl="1"/>
            <a:r>
              <a:rPr lang="en-US" dirty="0"/>
              <a:t>Must use a set of tasks, not a single task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5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Subject = 4 year old captive female lowland gorilla (</a:t>
            </a:r>
            <a:r>
              <a:rPr lang="en-US" dirty="0" err="1"/>
              <a:t>Zuri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Materials:</a:t>
            </a:r>
          </a:p>
          <a:p>
            <a:pPr lvl="1"/>
            <a:r>
              <a:rPr lang="en-US" dirty="0"/>
              <a:t>Photo sets: 10 S+ and 10 S- category exemplars</a:t>
            </a:r>
          </a:p>
          <a:p>
            <a:pPr lvl="1"/>
            <a:r>
              <a:rPr lang="en-US" dirty="0"/>
              <a:t>S+ and S- shared similar backgrounds, matched on as many features as possible</a:t>
            </a:r>
          </a:p>
          <a:p>
            <a:pPr lvl="1"/>
            <a:r>
              <a:rPr lang="en-US" dirty="0"/>
              <a:t>Minimized similar perceptual features across S+ and S-</a:t>
            </a:r>
          </a:p>
          <a:p>
            <a:endParaRPr lang="en-US" dirty="0"/>
          </a:p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Used Apple computer</a:t>
            </a:r>
          </a:p>
          <a:p>
            <a:pPr lvl="1"/>
            <a:r>
              <a:rPr lang="en-US" dirty="0"/>
              <a:t>10 S+ and 10 S- per session</a:t>
            </a:r>
          </a:p>
          <a:p>
            <a:pPr lvl="1"/>
            <a:r>
              <a:rPr lang="en-US" dirty="0"/>
              <a:t>Photo pairs randomly presented</a:t>
            </a:r>
          </a:p>
          <a:p>
            <a:pPr lvl="1"/>
            <a:r>
              <a:rPr lang="en-US" dirty="0"/>
              <a:t>Many sessions per day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Basically had to discriminate great apes vs. humans</a:t>
            </a:r>
          </a:p>
          <a:p>
            <a:pPr lvl="1"/>
            <a:r>
              <a:rPr lang="en-US" dirty="0"/>
              <a:t>Used first 2 sessions with novel photos to indicate transfer</a:t>
            </a:r>
          </a:p>
          <a:p>
            <a:pPr lvl="1"/>
            <a:r>
              <a:rPr lang="en-US" dirty="0"/>
              <a:t>Coded photos across several dimensions</a:t>
            </a:r>
          </a:p>
        </p:txBody>
      </p:sp>
    </p:spTree>
    <p:extLst>
      <p:ext uri="{BB962C8B-B14F-4D97-AF65-F5344CB8AC3E}">
        <p14:creationId xmlns:p14="http://schemas.microsoft.com/office/powerpoint/2010/main" val="5402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1: Concrete Discriminations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Gorillas or orangutans vs. humans</a:t>
            </a:r>
          </a:p>
          <a:p>
            <a:r>
              <a:rPr lang="en-US" dirty="0"/>
              <a:t>Orangutans versus other primates</a:t>
            </a:r>
          </a:p>
          <a:p>
            <a:r>
              <a:rPr lang="en-US" dirty="0"/>
              <a:t>Orangutan color test</a:t>
            </a:r>
          </a:p>
          <a:p>
            <a:endParaRPr lang="en-US" dirty="0"/>
          </a:p>
          <a:p>
            <a:r>
              <a:rPr lang="en-US" dirty="0"/>
              <a:t>Could examine transfer by errors:</a:t>
            </a:r>
          </a:p>
          <a:p>
            <a:pPr lvl="1"/>
            <a:r>
              <a:rPr lang="en-US" dirty="0"/>
              <a:t>E.g., If responding by color: not show transfer to black and white photos</a:t>
            </a:r>
          </a:p>
        </p:txBody>
      </p:sp>
    </p:spTree>
    <p:extLst>
      <p:ext uri="{BB962C8B-B14F-4D97-AF65-F5344CB8AC3E}">
        <p14:creationId xmlns:p14="http://schemas.microsoft.com/office/powerpoint/2010/main" val="74982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1: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Gorillas vs. humans</a:t>
            </a:r>
          </a:p>
          <a:p>
            <a:pPr lvl="1"/>
            <a:r>
              <a:rPr lang="en-US" sz="1900" dirty="0"/>
              <a:t>Reached criterion in </a:t>
            </a:r>
            <a:r>
              <a:rPr lang="en-US" sz="1900" dirty="0">
                <a:solidFill>
                  <a:srgbClr val="CC0000"/>
                </a:solidFill>
              </a:rPr>
              <a:t>14 sessions</a:t>
            </a:r>
          </a:p>
          <a:p>
            <a:pPr lvl="1"/>
            <a:r>
              <a:rPr lang="en-US" sz="1900" dirty="0"/>
              <a:t>Showed transfer</a:t>
            </a:r>
          </a:p>
          <a:p>
            <a:endParaRPr lang="en-US" sz="1900" dirty="0"/>
          </a:p>
          <a:p>
            <a:r>
              <a:rPr lang="en-US" dirty="0"/>
              <a:t>Orangutans </a:t>
            </a:r>
            <a:r>
              <a:rPr lang="en-US" dirty="0" err="1"/>
              <a:t>vs</a:t>
            </a:r>
            <a:r>
              <a:rPr lang="en-US" dirty="0"/>
              <a:t> humans</a:t>
            </a:r>
          </a:p>
          <a:p>
            <a:pPr lvl="1"/>
            <a:r>
              <a:rPr lang="en-US" sz="1900" dirty="0"/>
              <a:t>Reached criterion in </a:t>
            </a:r>
            <a:r>
              <a:rPr lang="en-US" sz="1900" dirty="0">
                <a:solidFill>
                  <a:srgbClr val="CC0000"/>
                </a:solidFill>
              </a:rPr>
              <a:t>7 sessions</a:t>
            </a:r>
          </a:p>
          <a:p>
            <a:pPr lvl="1"/>
            <a:r>
              <a:rPr lang="en-US" sz="1900" dirty="0"/>
              <a:t>Showed transfer</a:t>
            </a:r>
          </a:p>
          <a:p>
            <a:pPr lvl="1"/>
            <a:r>
              <a:rPr lang="en-US" sz="1900" dirty="0"/>
              <a:t>Better at pictures of adults than young apes</a:t>
            </a:r>
          </a:p>
          <a:p>
            <a:endParaRPr lang="en-US" sz="1900" dirty="0"/>
          </a:p>
          <a:p>
            <a:r>
              <a:rPr lang="en-US" sz="3100" dirty="0"/>
              <a:t>Orangutans versus other primates</a:t>
            </a:r>
          </a:p>
          <a:p>
            <a:pPr lvl="1"/>
            <a:r>
              <a:rPr lang="en-US" sz="1900" dirty="0"/>
              <a:t>Reached criterion in </a:t>
            </a:r>
            <a:r>
              <a:rPr lang="en-US" sz="1900" dirty="0">
                <a:solidFill>
                  <a:srgbClr val="CC0000"/>
                </a:solidFill>
              </a:rPr>
              <a:t>19 sessions</a:t>
            </a:r>
          </a:p>
          <a:p>
            <a:pPr lvl="1"/>
            <a:r>
              <a:rPr lang="en-US" sz="1900" dirty="0"/>
              <a:t>No immediate transfer</a:t>
            </a:r>
          </a:p>
          <a:p>
            <a:pPr lvl="1"/>
            <a:r>
              <a:rPr lang="en-US" sz="1900" dirty="0"/>
              <a:t>Took 25 sessions on second </a:t>
            </a:r>
            <a:r>
              <a:rPr lang="en-US" sz="1900" dirty="0" err="1"/>
              <a:t>rianing</a:t>
            </a:r>
            <a:endParaRPr lang="en-US" sz="1900" dirty="0"/>
          </a:p>
          <a:p>
            <a:pPr lvl="1"/>
            <a:r>
              <a:rPr lang="en-US" sz="1900" dirty="0"/>
              <a:t>Third set only 3 sessions</a:t>
            </a:r>
          </a:p>
          <a:p>
            <a:pPr lvl="1"/>
            <a:endParaRPr lang="en-US" sz="1400" dirty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Orangutan color test</a:t>
            </a:r>
          </a:p>
          <a:p>
            <a:pPr lvl="1"/>
            <a:r>
              <a:rPr lang="en-US" dirty="0"/>
              <a:t>Reached criterion in </a:t>
            </a:r>
            <a:r>
              <a:rPr lang="en-US" dirty="0">
                <a:solidFill>
                  <a:srgbClr val="CC0000"/>
                </a:solidFill>
              </a:rPr>
              <a:t>7 sessions</a:t>
            </a:r>
          </a:p>
          <a:p>
            <a:pPr lvl="1"/>
            <a:r>
              <a:rPr lang="en-US" dirty="0"/>
              <a:t>No transfer</a:t>
            </a:r>
          </a:p>
          <a:p>
            <a:pPr lvl="1"/>
            <a:r>
              <a:rPr lang="en-US" dirty="0"/>
              <a:t>Mastered second set in 2 sessions</a:t>
            </a:r>
          </a:p>
          <a:p>
            <a:pPr lvl="1"/>
            <a:r>
              <a:rPr lang="en-US" dirty="0"/>
              <a:t>Showed transfer to third</a:t>
            </a:r>
          </a:p>
          <a:p>
            <a:endParaRPr lang="en-US" dirty="0"/>
          </a:p>
          <a:p>
            <a:r>
              <a:rPr lang="en-US" dirty="0"/>
              <a:t>Gorillas </a:t>
            </a:r>
            <a:r>
              <a:rPr lang="en-US" dirty="0" err="1"/>
              <a:t>vs</a:t>
            </a:r>
            <a:r>
              <a:rPr lang="en-US" dirty="0"/>
              <a:t> other primates</a:t>
            </a:r>
          </a:p>
          <a:p>
            <a:pPr lvl="1"/>
            <a:r>
              <a:rPr lang="en-US" dirty="0"/>
              <a:t>Reached criterion after </a:t>
            </a:r>
            <a:r>
              <a:rPr lang="en-US" dirty="0">
                <a:solidFill>
                  <a:srgbClr val="CC0000"/>
                </a:solidFill>
              </a:rPr>
              <a:t>16 sessions</a:t>
            </a:r>
          </a:p>
          <a:p>
            <a:pPr lvl="1"/>
            <a:r>
              <a:rPr lang="en-US" dirty="0"/>
              <a:t>High degree of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67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1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0"/>
            <a:ext cx="10353675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Could examine </a:t>
            </a:r>
            <a:r>
              <a:rPr lang="en-US" sz="2400" b="1" dirty="0">
                <a:solidFill>
                  <a:srgbClr val="C00000"/>
                </a:solidFill>
              </a:rPr>
              <a:t>transfer by errors:</a:t>
            </a:r>
          </a:p>
          <a:p>
            <a:pPr lvl="1"/>
            <a:r>
              <a:rPr lang="en-US" dirty="0"/>
              <a:t>E.g., If responding by color: Not show transfer to black and white photos</a:t>
            </a:r>
          </a:p>
          <a:p>
            <a:pPr lvl="1"/>
            <a:endParaRPr lang="en-US" dirty="0"/>
          </a:p>
          <a:p>
            <a:r>
              <a:rPr lang="en-US" sz="2400" dirty="0"/>
              <a:t>Could detect gorillas and orangutans </a:t>
            </a:r>
            <a:r>
              <a:rPr lang="en-US" sz="2400" dirty="0" err="1"/>
              <a:t>vs</a:t>
            </a:r>
            <a:r>
              <a:rPr lang="en-US" sz="2400" dirty="0"/>
              <a:t> humans</a:t>
            </a:r>
          </a:p>
          <a:p>
            <a:endParaRPr lang="en-US" sz="2400" dirty="0"/>
          </a:p>
          <a:p>
            <a:r>
              <a:rPr lang="en-US" sz="2400" dirty="0"/>
              <a:t>Not as good on orangutans vs other primates</a:t>
            </a:r>
          </a:p>
          <a:p>
            <a:endParaRPr lang="en-US" sz="2400" dirty="0"/>
          </a:p>
          <a:p>
            <a:r>
              <a:rPr lang="en-US" sz="2400" dirty="0"/>
              <a:t>Gorilla vs other primates discrimination was good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Did not appear to be discriminating on basis of single feature, but instead was using multiple features</a:t>
            </a:r>
          </a:p>
          <a:p>
            <a:endParaRPr lang="en-US" sz="2400" dirty="0"/>
          </a:p>
          <a:p>
            <a:r>
              <a:rPr lang="en-US" sz="2400" dirty="0"/>
              <a:t>Still: could be concrete concepts rather than abstract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1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Phase 2: Intermediate discriminations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Primates vs. </a:t>
            </a:r>
            <a:r>
              <a:rPr lang="en-US" dirty="0" err="1"/>
              <a:t>nonprimates</a:t>
            </a:r>
            <a:endParaRPr lang="en-US" dirty="0"/>
          </a:p>
          <a:p>
            <a:pPr lvl="1"/>
            <a:r>
              <a:rPr lang="en-US" dirty="0"/>
              <a:t>Mammals, reptiles, insects, birds, fish</a:t>
            </a:r>
          </a:p>
          <a:p>
            <a:endParaRPr lang="en-US" dirty="0"/>
          </a:p>
          <a:p>
            <a:r>
              <a:rPr lang="en-US" dirty="0"/>
              <a:t>Primate controls: </a:t>
            </a:r>
          </a:p>
          <a:p>
            <a:pPr lvl="1"/>
            <a:r>
              <a:rPr lang="en-US" dirty="0"/>
              <a:t>Used stimuli that she made many errors with</a:t>
            </a:r>
          </a:p>
          <a:p>
            <a:pPr lvl="1"/>
            <a:endParaRPr lang="en-US" dirty="0"/>
          </a:p>
          <a:p>
            <a:r>
              <a:rPr lang="en-US" dirty="0"/>
              <a:t>Results: Primates vs. non primates</a:t>
            </a:r>
          </a:p>
          <a:p>
            <a:pPr lvl="1"/>
            <a:r>
              <a:rPr lang="en-US" dirty="0"/>
              <a:t>Reached criterion after </a:t>
            </a:r>
            <a:r>
              <a:rPr lang="en-US" dirty="0">
                <a:solidFill>
                  <a:srgbClr val="C00000"/>
                </a:solidFill>
              </a:rPr>
              <a:t>12 sessions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Not show transfer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23 sessions on second set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3 sessions on third set</a:t>
            </a:r>
            <a:r>
              <a:rPr lang="en-US" dirty="0"/>
              <a:t>, with some transfer</a:t>
            </a:r>
          </a:p>
          <a:p>
            <a:pPr lvl="1"/>
            <a:r>
              <a:rPr lang="en-US" dirty="0"/>
              <a:t>Only age affected discrimination (as before)</a:t>
            </a:r>
          </a:p>
          <a:p>
            <a:pPr lvl="2"/>
            <a:r>
              <a:rPr lang="en-US" dirty="0"/>
              <a:t>Correct if primate photo was young animal</a:t>
            </a:r>
          </a:p>
          <a:p>
            <a:pPr lvl="2"/>
            <a:r>
              <a:rPr lang="en-US" dirty="0"/>
              <a:t>Incorrect if non primate photo was young animal</a:t>
            </a:r>
          </a:p>
        </p:txBody>
      </p:sp>
    </p:spTree>
    <p:extLst>
      <p:ext uri="{BB962C8B-B14F-4D97-AF65-F5344CB8AC3E}">
        <p14:creationId xmlns:p14="http://schemas.microsoft.com/office/powerpoint/2010/main" val="374264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Phase 2: Intermediate discriminations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Zuri</a:t>
            </a:r>
            <a:r>
              <a:rPr lang="en-US" dirty="0"/>
              <a:t> had more trouble with intermediate discriminations relative to concrete</a:t>
            </a:r>
          </a:p>
          <a:p>
            <a:pPr lvl="1"/>
            <a:r>
              <a:rPr lang="en-US" dirty="0"/>
              <a:t>Age of the animal in the picture affected ability to discriminate</a:t>
            </a:r>
          </a:p>
          <a:p>
            <a:pPr lvl="1"/>
            <a:r>
              <a:rPr lang="en-US" dirty="0"/>
              <a:t>More likely to select photos of species she had seen before or served as S+</a:t>
            </a:r>
          </a:p>
        </p:txBody>
      </p:sp>
    </p:spTree>
    <p:extLst>
      <p:ext uri="{BB962C8B-B14F-4D97-AF65-F5344CB8AC3E}">
        <p14:creationId xmlns:p14="http://schemas.microsoft.com/office/powerpoint/2010/main" val="375749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3: Abstract Discriminations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690688"/>
            <a:ext cx="10791825" cy="4919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Animals vs. non animals (Non animals = landscapes with neutral background)</a:t>
            </a:r>
          </a:p>
          <a:p>
            <a:endParaRPr lang="en-US" dirty="0"/>
          </a:p>
          <a:p>
            <a:r>
              <a:rPr lang="en-US" dirty="0"/>
              <a:t>Food vs. Animals</a:t>
            </a:r>
          </a:p>
          <a:p>
            <a:endParaRPr lang="en-US" dirty="0"/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Animals vs. non animals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12 sessions</a:t>
            </a:r>
            <a:r>
              <a:rPr lang="en-US" dirty="0"/>
              <a:t> to criterion on first set</a:t>
            </a:r>
          </a:p>
          <a:p>
            <a:pPr lvl="2"/>
            <a:r>
              <a:rPr lang="en-US" dirty="0"/>
              <a:t>Showed transfer on all subsequent photo sets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Food </a:t>
            </a:r>
            <a:r>
              <a:rPr lang="en-US" dirty="0" err="1"/>
              <a:t>vs</a:t>
            </a:r>
            <a:r>
              <a:rPr lang="en-US" dirty="0"/>
              <a:t> animals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Quick to criterion</a:t>
            </a:r>
          </a:p>
          <a:p>
            <a:pPr lvl="2"/>
            <a:r>
              <a:rPr lang="en-US" dirty="0"/>
              <a:t>Good discrimination on initial transfer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7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Better at abstract discriminations!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Suggests may have been relying on </a:t>
            </a:r>
            <a:r>
              <a:rPr lang="en-US" dirty="0">
                <a:solidFill>
                  <a:srgbClr val="C00000"/>
                </a:solidFill>
              </a:rPr>
              <a:t>perceptual qualities </a:t>
            </a:r>
            <a:r>
              <a:rPr lang="en-US" dirty="0"/>
              <a:t>for concrete and intermediate, but could not for abstract</a:t>
            </a:r>
          </a:p>
          <a:p>
            <a:endParaRPr lang="en-US" dirty="0"/>
          </a:p>
          <a:p>
            <a:r>
              <a:rPr lang="en-US" dirty="0"/>
              <a:t>Why better at abstract than intermediate?</a:t>
            </a:r>
          </a:p>
          <a:p>
            <a:pPr lvl="1"/>
            <a:r>
              <a:rPr lang="en-US" dirty="0"/>
              <a:t>Within class and between class similarities interact to determine relative difficulty of discriminations at various levels of abstraction</a:t>
            </a:r>
          </a:p>
          <a:p>
            <a:pPr lvl="1"/>
            <a:r>
              <a:rPr lang="en-US" dirty="0"/>
              <a:t>Also: were artificial “human” discriminations…..don’t know meaning to gorillas</a:t>
            </a:r>
          </a:p>
          <a:p>
            <a:endParaRPr lang="en-US" dirty="0"/>
          </a:p>
          <a:p>
            <a:r>
              <a:rPr lang="en-US" dirty="0"/>
              <a:t>Showed excellent transfer, unusually so for a non human primate</a:t>
            </a:r>
          </a:p>
          <a:p>
            <a:pPr lvl="1"/>
            <a:r>
              <a:rPr lang="en-US" dirty="0"/>
              <a:t>Could not have been just memorizing</a:t>
            </a:r>
          </a:p>
          <a:p>
            <a:pPr lvl="1"/>
            <a:r>
              <a:rPr lang="en-US" dirty="0"/>
              <a:t>Some effect of experience: “learning to learn”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49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b="1" dirty="0"/>
              <a:t>Does evolution play a role: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828801"/>
            <a:ext cx="9277350" cy="4525963"/>
          </a:xfrm>
        </p:spPr>
        <p:txBody>
          <a:bodyPr>
            <a:normAutofit/>
          </a:bodyPr>
          <a:lstStyle/>
          <a:p>
            <a:r>
              <a:rPr lang="en-US" dirty="0"/>
              <a:t>Are pigeons prewired to see trees, water, people?</a:t>
            </a:r>
          </a:p>
          <a:p>
            <a:r>
              <a:rPr lang="en-US" dirty="0"/>
              <a:t>Are gorillas prewired to see particular animals?</a:t>
            </a:r>
          </a:p>
          <a:p>
            <a:pPr lvl="1"/>
            <a:r>
              <a:rPr lang="en-US" dirty="0"/>
              <a:t>Presence of static features can be discriminated</a:t>
            </a:r>
          </a:p>
          <a:p>
            <a:pPr lvl="1"/>
            <a:r>
              <a:rPr lang="en-US" dirty="0"/>
              <a:t>More likely that are prewired to form a “schema” or prototype</a:t>
            </a:r>
          </a:p>
          <a:p>
            <a:endParaRPr lang="en-US" dirty="0"/>
          </a:p>
          <a:p>
            <a:r>
              <a:rPr lang="en-US" dirty="0"/>
              <a:t>Examine behavior of other species to determine how behavior may be “prewired” and learned</a:t>
            </a:r>
          </a:p>
        </p:txBody>
      </p:sp>
    </p:spTree>
    <p:extLst>
      <p:ext uri="{BB962C8B-B14F-4D97-AF65-F5344CB8AC3E}">
        <p14:creationId xmlns:p14="http://schemas.microsoft.com/office/powerpoint/2010/main" val="2314587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Canines, corvids, sea mammals and apes can do many cognitive tasks!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825625"/>
            <a:ext cx="108775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Contingency reversal learning:</a:t>
            </a:r>
          </a:p>
          <a:p>
            <a:pPr lvl="1"/>
            <a:r>
              <a:rPr lang="en-US" dirty="0"/>
              <a:t>Can learn A</a:t>
            </a:r>
            <a:r>
              <a:rPr lang="en-US" dirty="0">
                <a:sym typeface="Wingdings" panose="05000000000000000000" pitchFamily="2" charset="2"/>
              </a:rPr>
              <a:t> B and then B 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Ashton&amp; </a:t>
            </a:r>
            <a:r>
              <a:rPr lang="en-US" dirty="0" err="1">
                <a:sym typeface="Wingdings" panose="05000000000000000000" pitchFamily="2" charset="2"/>
              </a:rPr>
              <a:t>DeLillo</a:t>
            </a:r>
            <a:r>
              <a:rPr lang="en-US" dirty="0">
                <a:sym typeface="Wingdings" panose="05000000000000000000" pitchFamily="2" charset="2"/>
              </a:rPr>
              <a:t>, 2011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Object permanence:</a:t>
            </a:r>
          </a:p>
          <a:p>
            <a:pPr lvl="1"/>
            <a:r>
              <a:rPr lang="en-US" dirty="0"/>
              <a:t>Can find hidden object when observe object hidden</a:t>
            </a:r>
          </a:p>
          <a:p>
            <a:pPr lvl="1"/>
            <a:r>
              <a:rPr lang="en-US" dirty="0"/>
              <a:t>Some data ((Gagnon &amp; Dore, 1992, 1994) suggests can find when NOT see the object being hidden</a:t>
            </a:r>
          </a:p>
          <a:p>
            <a:endParaRPr lang="en-US" dirty="0"/>
          </a:p>
          <a:p>
            <a:r>
              <a:rPr lang="en-US" dirty="0"/>
              <a:t>Object learning  (</a:t>
            </a:r>
            <a:r>
              <a:rPr lang="en-US" dirty="0" err="1"/>
              <a:t>Framl</a:t>
            </a:r>
            <a:r>
              <a:rPr lang="en-US" dirty="0"/>
              <a:t> &amp; Frank, 1985)</a:t>
            </a:r>
          </a:p>
          <a:p>
            <a:endParaRPr lang="en-US" dirty="0"/>
          </a:p>
          <a:p>
            <a:r>
              <a:rPr lang="en-US" dirty="0"/>
              <a:t>Categorizing and inferential learning: Range, et al, 2008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6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behaviors to study?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Relearning</a:t>
            </a:r>
          </a:p>
          <a:p>
            <a:r>
              <a:rPr lang="en-US" dirty="0"/>
              <a:t>Altering habits and adapting to change by switching to different solution routine</a:t>
            </a:r>
          </a:p>
          <a:p>
            <a:r>
              <a:rPr lang="en-US" dirty="0"/>
              <a:t>Behavioral flexibility</a:t>
            </a:r>
          </a:p>
          <a:p>
            <a:r>
              <a:rPr lang="en-US" dirty="0"/>
              <a:t>Neophilia</a:t>
            </a:r>
          </a:p>
          <a:p>
            <a:r>
              <a:rPr lang="en-US" dirty="0"/>
              <a:t>Exploration strategies</a:t>
            </a:r>
          </a:p>
          <a:p>
            <a:r>
              <a:rPr lang="en-US" dirty="0"/>
              <a:t>Attention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Affordance learning</a:t>
            </a:r>
          </a:p>
          <a:p>
            <a:r>
              <a:rPr lang="en-US" dirty="0"/>
              <a:t>Physiological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06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Several other tasks,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 manipulation (</a:t>
            </a:r>
            <a:r>
              <a:rPr lang="en-US" dirty="0" err="1"/>
              <a:t>Topal</a:t>
            </a:r>
            <a:r>
              <a:rPr lang="en-US" dirty="0"/>
              <a:t>, et al, 1997)</a:t>
            </a:r>
          </a:p>
          <a:p>
            <a:endParaRPr lang="en-US" dirty="0"/>
          </a:p>
          <a:p>
            <a:r>
              <a:rPr lang="en-US" dirty="0"/>
              <a:t>Means-end task  (</a:t>
            </a:r>
            <a:r>
              <a:rPr lang="en-US" dirty="0" err="1"/>
              <a:t>Osthaus</a:t>
            </a:r>
            <a:r>
              <a:rPr lang="en-US" dirty="0"/>
              <a:t> et al, 2005)</a:t>
            </a:r>
          </a:p>
          <a:p>
            <a:endParaRPr lang="en-US" dirty="0"/>
          </a:p>
          <a:p>
            <a:r>
              <a:rPr lang="en-US" dirty="0"/>
              <a:t>Quantitative tasks</a:t>
            </a:r>
          </a:p>
          <a:p>
            <a:pPr lvl="1"/>
            <a:r>
              <a:rPr lang="en-US" dirty="0"/>
              <a:t>More vs. less</a:t>
            </a:r>
          </a:p>
          <a:p>
            <a:pPr lvl="1"/>
            <a:r>
              <a:rPr lang="en-US" dirty="0"/>
              <a:t>Some counting</a:t>
            </a:r>
          </a:p>
          <a:p>
            <a:pPr lvl="1"/>
            <a:r>
              <a:rPr lang="en-US" dirty="0"/>
              <a:t>Search order</a:t>
            </a:r>
          </a:p>
          <a:p>
            <a:endParaRPr lang="en-US" dirty="0"/>
          </a:p>
          <a:p>
            <a:r>
              <a:rPr lang="en-US" dirty="0"/>
              <a:t>Spatial navigation: </a:t>
            </a:r>
            <a:r>
              <a:rPr lang="en-US" dirty="0" err="1"/>
              <a:t>Cattet</a:t>
            </a:r>
            <a:r>
              <a:rPr lang="en-US" dirty="0"/>
              <a:t> &amp; Etienne, 2004 and solving detour problems (Pongracz, et al, 2001)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04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Expectancy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Tinkelpaugh</a:t>
            </a:r>
            <a:r>
              <a:rPr lang="en-US" dirty="0"/>
              <a:t> (1928) task</a:t>
            </a:r>
          </a:p>
          <a:p>
            <a:pPr lvl="1"/>
            <a:r>
              <a:rPr lang="en-US" dirty="0"/>
              <a:t>Show food item</a:t>
            </a:r>
          </a:p>
          <a:p>
            <a:pPr lvl="1"/>
            <a:r>
              <a:rPr lang="en-US" dirty="0"/>
              <a:t>Cover it up with a cup</a:t>
            </a:r>
          </a:p>
          <a:p>
            <a:pPr lvl="1"/>
            <a:r>
              <a:rPr lang="en-US" dirty="0"/>
              <a:t>Slide to animal</a:t>
            </a:r>
          </a:p>
          <a:p>
            <a:pPr lvl="1"/>
            <a:r>
              <a:rPr lang="en-US" dirty="0"/>
              <a:t>Animal lifts up cup- but tricked: another lesser preferred food is there</a:t>
            </a:r>
          </a:p>
          <a:p>
            <a:pPr lvl="1"/>
            <a:r>
              <a:rPr lang="en-US" dirty="0"/>
              <a:t>Look to see if animal is surprised/upset</a:t>
            </a:r>
          </a:p>
          <a:p>
            <a:pPr lvl="1"/>
            <a:endParaRPr lang="en-US" dirty="0"/>
          </a:p>
          <a:p>
            <a:r>
              <a:rPr lang="en-US" dirty="0"/>
              <a:t>Dogs show strong expectancy violation</a:t>
            </a:r>
          </a:p>
          <a:p>
            <a:pPr lvl="1"/>
            <a:r>
              <a:rPr lang="en-US" dirty="0"/>
              <a:t>So do chimps, corvids</a:t>
            </a:r>
          </a:p>
          <a:p>
            <a:pPr lvl="1"/>
            <a:r>
              <a:rPr lang="en-US" dirty="0"/>
              <a:t>Tend to react strongly when tricked</a:t>
            </a:r>
          </a:p>
          <a:p>
            <a:pPr lvl="1"/>
            <a:r>
              <a:rPr lang="en-US" dirty="0"/>
              <a:t>And so do monkeys!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93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Nonsocial counting: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Dogs can count?</a:t>
            </a:r>
          </a:p>
          <a:p>
            <a:pPr lvl="1"/>
            <a:r>
              <a:rPr lang="en-US" dirty="0"/>
              <a:t>Numerical competence and ability to discriminate more and less</a:t>
            </a:r>
          </a:p>
          <a:p>
            <a:pPr lvl="1"/>
            <a:r>
              <a:rPr lang="en-US" dirty="0"/>
              <a:t>Dogs about as good at numerical competence as the great apes!</a:t>
            </a:r>
          </a:p>
          <a:p>
            <a:endParaRPr lang="en-US" dirty="0"/>
          </a:p>
          <a:p>
            <a:r>
              <a:rPr lang="en-US" dirty="0"/>
              <a:t>West and Young (2002) from </a:t>
            </a:r>
            <a:r>
              <a:rPr lang="en-US" dirty="0" err="1"/>
              <a:t>Pepperberg</a:t>
            </a:r>
            <a:r>
              <a:rPr lang="en-US" dirty="0"/>
              <a:t> (1994)</a:t>
            </a:r>
          </a:p>
          <a:p>
            <a:pPr lvl="2"/>
            <a:r>
              <a:rPr lang="en-US" dirty="0"/>
              <a:t>Dogs shown three problems</a:t>
            </a:r>
          </a:p>
          <a:p>
            <a:pPr lvl="2"/>
            <a:r>
              <a:rPr lang="en-US" dirty="0"/>
              <a:t>1+1 = 2; </a:t>
            </a:r>
          </a:p>
          <a:p>
            <a:pPr lvl="2"/>
            <a:r>
              <a:rPr lang="en-US" dirty="0"/>
              <a:t>1+1=1;</a:t>
            </a:r>
          </a:p>
          <a:p>
            <a:pPr lvl="2"/>
            <a:r>
              <a:rPr lang="en-US" dirty="0"/>
              <a:t>1+1=3 (all in dog biscuits; shown problem then solution)</a:t>
            </a:r>
          </a:p>
          <a:p>
            <a:pPr lvl="2"/>
            <a:r>
              <a:rPr lang="en-US" dirty="0"/>
              <a:t>Dogs gazed longer when the expected solution was wrong</a:t>
            </a:r>
          </a:p>
          <a:p>
            <a:pPr lvl="2"/>
            <a:r>
              <a:rPr lang="en-US" dirty="0"/>
              <a:t>Similar to </a:t>
            </a:r>
            <a:r>
              <a:rPr lang="en-US" dirty="0" err="1"/>
              <a:t>Tinklepaugh</a:t>
            </a:r>
            <a:r>
              <a:rPr lang="en-US" dirty="0"/>
              <a:t> studies in chimps and monkeys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5D31-CEBD-4A8B-AED7-8153FCB6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7AE7EAD-68BD-490D-BF50-FB1D7ABDD7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975" y="392112"/>
            <a:ext cx="8134350" cy="6100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21211-5D0A-40B6-A416-3272E051D470}"/>
              </a:ext>
            </a:extLst>
          </p:cNvPr>
          <p:cNvSpPr txBox="1"/>
          <p:nvPr/>
        </p:nvSpPr>
        <p:spPr>
          <a:xfrm>
            <a:off x="9039225" y="5019675"/>
            <a:ext cx="2803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Frans de Waal</a:t>
            </a:r>
          </a:p>
          <a:p>
            <a:r>
              <a:rPr lang="en-US" dirty="0"/>
              <a:t>Unequal payoff experiment </a:t>
            </a:r>
          </a:p>
          <a:p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016983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Spatial Memory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31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Spatial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825625"/>
            <a:ext cx="1097728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Spatial memory = memory for places</a:t>
            </a:r>
          </a:p>
          <a:p>
            <a:pPr lvl="1"/>
            <a:r>
              <a:rPr lang="en-US" dirty="0"/>
              <a:t>Why might this be important for animals?</a:t>
            </a:r>
          </a:p>
          <a:p>
            <a:pPr lvl="1"/>
            <a:endParaRPr lang="en-US" dirty="0"/>
          </a:p>
          <a:p>
            <a:r>
              <a:rPr lang="en-US" dirty="0"/>
              <a:t>How can we test spatial memory in the laboratory?</a:t>
            </a:r>
          </a:p>
          <a:p>
            <a:pPr lvl="1"/>
            <a:r>
              <a:rPr lang="en-US" dirty="0"/>
              <a:t>Morris Water Maze:</a:t>
            </a:r>
          </a:p>
          <a:p>
            <a:pPr lvl="2"/>
            <a:r>
              <a:rPr lang="en-US" dirty="0"/>
              <a:t>Typically used with rats or mice</a:t>
            </a:r>
          </a:p>
          <a:p>
            <a:pPr lvl="2"/>
            <a:r>
              <a:rPr lang="en-US" dirty="0"/>
              <a:t>Large water tank</a:t>
            </a:r>
          </a:p>
          <a:p>
            <a:pPr lvl="2"/>
            <a:r>
              <a:rPr lang="en-US" dirty="0"/>
              <a:t>Spatial cues placed around the room (decals on walls, location of doors, windows, etc.)</a:t>
            </a:r>
          </a:p>
          <a:p>
            <a:pPr lvl="2"/>
            <a:r>
              <a:rPr lang="en-US" dirty="0"/>
              <a:t>Placement of platforms (start and finish) are tied to different “landmarks”</a:t>
            </a:r>
          </a:p>
          <a:p>
            <a:pPr lvl="2"/>
            <a:r>
              <a:rPr lang="en-US" dirty="0"/>
              <a:t>Data show that rats and mice do indeed use the landmarks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hlinkClick r:id="rId2"/>
              </a:rPr>
              <a:t>https://www.youtube.com/watch?v=LrCzSIbvSN4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98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0C4E-1612-431F-AAF1-8840CA1B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93A4BDD2-A26D-48C7-AA59-851D92E7290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4608" y="508000"/>
            <a:ext cx="8339667" cy="6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14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Spatial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825625"/>
            <a:ext cx="11111753" cy="4351338"/>
          </a:xfrm>
        </p:spPr>
        <p:txBody>
          <a:bodyPr>
            <a:normAutofit/>
          </a:bodyPr>
          <a:lstStyle/>
          <a:p>
            <a:r>
              <a:rPr lang="en-US" dirty="0"/>
              <a:t>Radial Arm Maze</a:t>
            </a:r>
          </a:p>
          <a:p>
            <a:pPr lvl="1"/>
            <a:r>
              <a:rPr lang="en-US" dirty="0"/>
              <a:t>A maze with many arms: typically use 8 in labs</a:t>
            </a:r>
          </a:p>
          <a:p>
            <a:pPr lvl="1"/>
            <a:r>
              <a:rPr lang="en-US" dirty="0"/>
              <a:t>Food hidden at end of the arms</a:t>
            </a:r>
          </a:p>
          <a:p>
            <a:pPr lvl="1"/>
            <a:endParaRPr lang="en-US" dirty="0"/>
          </a:p>
          <a:p>
            <a:r>
              <a:rPr lang="en-US" dirty="0"/>
              <a:t>Examine search strategies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https://www.youtube.com/watch?v=LU36985DlMk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47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3437-EFD6-4DD8-B546-056B46C1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F5A4962D-AB12-4653-9813-CE6236766D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2787" y="365125"/>
            <a:ext cx="822642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7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Spatial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344706"/>
            <a:ext cx="11111753" cy="51098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examine prospective and retrospective memory</a:t>
            </a:r>
          </a:p>
          <a:p>
            <a:endParaRPr lang="en-US" dirty="0"/>
          </a:p>
          <a:p>
            <a:r>
              <a:rPr lang="en-US" dirty="0"/>
              <a:t>Prospective = imagining the future</a:t>
            </a:r>
          </a:p>
          <a:p>
            <a:endParaRPr lang="en-US" dirty="0"/>
          </a:p>
          <a:p>
            <a:r>
              <a:rPr lang="en-US" dirty="0"/>
              <a:t>Retrospective = remembering the past</a:t>
            </a:r>
          </a:p>
          <a:p>
            <a:endParaRPr lang="en-US" dirty="0"/>
          </a:p>
          <a:p>
            <a:r>
              <a:rPr lang="en-US" dirty="0"/>
              <a:t>Using radial arm maze: do rats look forward or backward?</a:t>
            </a:r>
          </a:p>
          <a:p>
            <a:pPr lvl="1"/>
            <a:r>
              <a:rPr lang="en-US" dirty="0"/>
              <a:t>Do they remember where they have been or where they have yet to be?</a:t>
            </a:r>
          </a:p>
          <a:p>
            <a:pPr lvl="1"/>
            <a:r>
              <a:rPr lang="en-US" dirty="0"/>
              <a:t>For first few arms: retrospective</a:t>
            </a:r>
          </a:p>
          <a:p>
            <a:pPr lvl="1"/>
            <a:r>
              <a:rPr lang="en-US" dirty="0"/>
              <a:t>After 4-5 arms: prospective</a:t>
            </a:r>
          </a:p>
          <a:p>
            <a:pPr lvl="1"/>
            <a:r>
              <a:rPr lang="en-US" dirty="0"/>
              <a:t>In a sense, they use whatever is less to remember!</a:t>
            </a:r>
          </a:p>
          <a:p>
            <a:pPr lvl="1"/>
            <a:endParaRPr lang="en-US" dirty="0"/>
          </a:p>
          <a:p>
            <a:r>
              <a:rPr lang="en-US" dirty="0"/>
              <a:t>Why might spatial memory be more important for animals such as rats than concept formation?</a:t>
            </a:r>
          </a:p>
        </p:txBody>
      </p:sp>
    </p:spTree>
    <p:extLst>
      <p:ext uri="{BB962C8B-B14F-4D97-AF65-F5344CB8AC3E}">
        <p14:creationId xmlns:p14="http://schemas.microsoft.com/office/powerpoint/2010/main" val="130930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Experimental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psychologists use comparative cognition in  more limited way</a:t>
            </a:r>
          </a:p>
          <a:p>
            <a:pPr lvl="1"/>
            <a:r>
              <a:rPr lang="en-US" dirty="0"/>
              <a:t>“objective evidence cannot give a demonstration either of the existence or the nonexistence of consciousness, thus consciousness is precisely that which cannot be perceived objectively.”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C0000"/>
                </a:solidFill>
              </a:rPr>
              <a:t>Comparative cognition = </a:t>
            </a:r>
            <a:r>
              <a:rPr lang="en-US" i="1" dirty="0">
                <a:solidFill>
                  <a:srgbClr val="CC0000"/>
                </a:solidFill>
              </a:rPr>
              <a:t>theoretical constructs and models used to explain aspects of behavior that cannot be readily characterized in terms of simple S-R mechanisms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54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Spatial  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animals remember where the food comes from? </a:t>
            </a:r>
          </a:p>
          <a:p>
            <a:endParaRPr lang="en-US" dirty="0"/>
          </a:p>
          <a:p>
            <a:r>
              <a:rPr lang="en-US" dirty="0"/>
              <a:t>How do animals remember where they left their food?</a:t>
            </a:r>
          </a:p>
          <a:p>
            <a:endParaRPr lang="en-US" dirty="0"/>
          </a:p>
          <a:p>
            <a:r>
              <a:rPr lang="en-US" dirty="0"/>
              <a:t>What environmental and internal stimuli are animals using during search behaviors?</a:t>
            </a:r>
          </a:p>
        </p:txBody>
      </p:sp>
    </p:spTree>
    <p:extLst>
      <p:ext uri="{BB962C8B-B14F-4D97-AF65-F5344CB8AC3E}">
        <p14:creationId xmlns:p14="http://schemas.microsoft.com/office/powerpoint/2010/main" val="1244263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Food Storing Behavior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8902701" cy="4367212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/>
              <a:t>Animal creates a resource distribution </a:t>
            </a:r>
            <a:r>
              <a:rPr lang="en-US" dirty="0" err="1"/>
              <a:t>tha</a:t>
            </a:r>
            <a:r>
              <a:rPr lang="en-US" dirty="0"/>
              <a:t> only it knows/has awareness of.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Reference Memory</a:t>
            </a:r>
            <a:r>
              <a:rPr lang="en-US" dirty="0"/>
              <a:t>: storage sites, what is in the site, territory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Working Memory</a:t>
            </a:r>
            <a:r>
              <a:rPr lang="en-US" dirty="0"/>
              <a:t>: which site did I empty today?</a:t>
            </a:r>
          </a:p>
          <a:p>
            <a:pPr>
              <a:defRPr/>
            </a:pPr>
            <a:endParaRPr lang="en-US" u="sng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: spatial layout, site contents, etc.</a:t>
            </a:r>
          </a:p>
        </p:txBody>
      </p:sp>
    </p:spTree>
    <p:extLst>
      <p:ext uri="{BB962C8B-B14F-4D97-AF65-F5344CB8AC3E}">
        <p14:creationId xmlns:p14="http://schemas.microsoft.com/office/powerpoint/2010/main" val="281453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sz="2800" dirty="0"/>
              <a:t>Do Nutcrackers form Geometric </a:t>
            </a:r>
            <a:br>
              <a:rPr lang="en-US" altLang="en-US" sz="2800" dirty="0"/>
            </a:br>
            <a:r>
              <a:rPr lang="en-US" altLang="en-US" sz="2800" dirty="0"/>
              <a:t>relations between objects?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9296400" cy="42672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r>
              <a:rPr lang="en-US" altLang="en-US" sz="2400" dirty="0"/>
              <a:t>How does the Nutcracker remember where it hides its food? </a:t>
            </a:r>
            <a:endParaRPr lang="en-US" altLang="en-US" sz="2400" i="1" dirty="0"/>
          </a:p>
          <a:p>
            <a:r>
              <a:rPr lang="en-US" altLang="en-US" sz="2400" i="1" dirty="0"/>
              <a:t>Clark’s Nutcrackers</a:t>
            </a:r>
            <a:r>
              <a:rPr lang="en-US" altLang="en-US" sz="2400" dirty="0"/>
              <a:t>: Birds use </a:t>
            </a:r>
            <a:r>
              <a:rPr lang="en-US" altLang="en-US" sz="2400" i="1" dirty="0"/>
              <a:t>general principle to find a goal located between two landmarks. </a:t>
            </a:r>
          </a:p>
          <a:p>
            <a:pPr lvl="1"/>
            <a:r>
              <a:rPr lang="en-US" altLang="en-US" sz="2000" dirty="0"/>
              <a:t>relationship between landmarks</a:t>
            </a:r>
          </a:p>
          <a:p>
            <a:pPr lvl="1"/>
            <a:r>
              <a:rPr lang="en-US" altLang="en-US" sz="2000" dirty="0"/>
              <a:t>not between a goal and the landmarks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9" y="3311009"/>
            <a:ext cx="2455853" cy="263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3049589" y="5716589"/>
            <a:ext cx="225425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3810000" y="4802188"/>
            <a:ext cx="0" cy="1065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Oval 7" descr="Blue tissue paper"/>
          <p:cNvSpPr>
            <a:spLocks noChangeArrowheads="1"/>
          </p:cNvSpPr>
          <p:nvPr/>
        </p:nvSpPr>
        <p:spPr bwMode="auto">
          <a:xfrm>
            <a:off x="4573589" y="6402389"/>
            <a:ext cx="225425" cy="225425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49160" name="Oval 8" descr="Pink tissue paper"/>
          <p:cNvSpPr>
            <a:spLocks noChangeArrowheads="1"/>
          </p:cNvSpPr>
          <p:nvPr/>
        </p:nvSpPr>
        <p:spPr bwMode="auto">
          <a:xfrm>
            <a:off x="2820989" y="4878389"/>
            <a:ext cx="225425" cy="225425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344989" y="5792789"/>
            <a:ext cx="225425" cy="225425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278188" y="5867400"/>
            <a:ext cx="1065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2973388" y="5106988"/>
            <a:ext cx="1598612" cy="144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574926" y="5603876"/>
            <a:ext cx="4424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1)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62201" y="4648201"/>
            <a:ext cx="44242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2)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401234" y="4344472"/>
            <a:ext cx="817531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69420464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0179" name="Picture 4" descr="bi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8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990600"/>
          </a:xfrm>
          <a:noFill/>
        </p:spPr>
        <p:txBody>
          <a:bodyPr/>
          <a:lstStyle/>
          <a:p>
            <a:r>
              <a:rPr lang="en-US" altLang="en-US"/>
              <a:t>Two Landmarks</a:t>
            </a:r>
          </a:p>
        </p:txBody>
      </p:sp>
    </p:spTree>
    <p:extLst>
      <p:ext uri="{BB962C8B-B14F-4D97-AF65-F5344CB8AC3E}">
        <p14:creationId xmlns:p14="http://schemas.microsoft.com/office/powerpoint/2010/main" val="1795390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How form spatial relationships?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1600200"/>
            <a:ext cx="10544175" cy="54102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dirty="0"/>
              <a:t>Clark's nutcrackers can learn to </a:t>
            </a:r>
            <a:r>
              <a:rPr lang="en-US" sz="3200" dirty="0">
                <a:solidFill>
                  <a:srgbClr val="3366FF"/>
                </a:solidFill>
              </a:rPr>
              <a:t>find the point halfway between two landmarks</a:t>
            </a:r>
            <a:r>
              <a:rPr lang="en-US" sz="3200" dirty="0"/>
              <a:t> that vary in the distance that separates them.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1000" dirty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dirty="0">
                <a:solidFill>
                  <a:srgbClr val="3366FF"/>
                </a:solidFill>
              </a:rPr>
              <a:t>General principle: </a:t>
            </a:r>
            <a:r>
              <a:rPr lang="en-US" sz="3200" dirty="0"/>
              <a:t>Birds must correctly find the halfway point when the landmarks when presented with varying distances between the landmarks.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1000" dirty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200" dirty="0"/>
              <a:t>The ability to find a point defined not by the relationship between a goal and a landmark, </a:t>
            </a:r>
            <a:r>
              <a:rPr lang="en-US" sz="3200" i="1" dirty="0"/>
              <a:t>but by the relationship between landmarks. 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  <a:defRPr/>
            </a:pPr>
            <a:endParaRPr lang="en-US" sz="2000" b="1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6520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Two distinct processes: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249" y="1524000"/>
            <a:ext cx="11115675" cy="5562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3600" dirty="0"/>
              <a:t>Direction: The use of directional bearings to find the (hypothetical) line connecting the landmarks</a:t>
            </a:r>
          </a:p>
          <a:p>
            <a:pPr lvl="1">
              <a:spcAft>
                <a:spcPts val="500"/>
              </a:spcAft>
            </a:pPr>
            <a:r>
              <a:rPr lang="en-US" altLang="en-US" sz="3200" dirty="0"/>
              <a:t>North, south, east, west</a:t>
            </a:r>
          </a:p>
          <a:p>
            <a:pPr lvl="1">
              <a:spcAft>
                <a:spcPts val="500"/>
              </a:spcAft>
            </a:pPr>
            <a:r>
              <a:rPr lang="en-US" altLang="en-US" sz="3200" dirty="0"/>
              <a:t>Must use landmarks to mark direction</a:t>
            </a:r>
          </a:p>
          <a:p>
            <a:pPr lvl="1">
              <a:spcAft>
                <a:spcPts val="500"/>
              </a:spcAft>
            </a:pPr>
            <a:endParaRPr lang="en-US" altLang="en-US" sz="36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3600" dirty="0"/>
              <a:t>Distance: Finding the correct place along that line.</a:t>
            </a:r>
          </a:p>
          <a:p>
            <a:pPr lvl="1">
              <a:spcAft>
                <a:spcPts val="500"/>
              </a:spcAft>
            </a:pPr>
            <a:r>
              <a:rPr lang="en-US" altLang="en-US" sz="3600" dirty="0"/>
              <a:t>Must use landmarks to mark distance</a:t>
            </a:r>
          </a:p>
        </p:txBody>
      </p:sp>
    </p:spTree>
    <p:extLst>
      <p:ext uri="{BB962C8B-B14F-4D97-AF65-F5344CB8AC3E}">
        <p14:creationId xmlns:p14="http://schemas.microsoft.com/office/powerpoint/2010/main" val="1413488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Three Landmarks</a:t>
            </a:r>
          </a:p>
        </p:txBody>
      </p:sp>
      <p:pic>
        <p:nvPicPr>
          <p:cNvPr id="55299" name="Picture 4" descr="bird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8951" y="1981200"/>
            <a:ext cx="3592513" cy="4114800"/>
          </a:xfrm>
        </p:spPr>
      </p:pic>
    </p:spTree>
    <p:extLst>
      <p:ext uri="{BB962C8B-B14F-4D97-AF65-F5344CB8AC3E}">
        <p14:creationId xmlns:p14="http://schemas.microsoft.com/office/powerpoint/2010/main" val="3826467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Set up a Test: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7650" y="1600200"/>
            <a:ext cx="11029950" cy="48006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/>
              <a:t>Nutcrackers were trained to find a location defined by its geometric relationship to a pair of landmarks.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Distance relationships</a:t>
            </a:r>
            <a:r>
              <a:rPr lang="en-US" sz="2000" dirty="0"/>
              <a:t>: Two groups trained to find positions on the line connecting the landmarks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Constant Direction</a:t>
            </a:r>
            <a:r>
              <a:rPr lang="en-US" sz="2000" dirty="0"/>
              <a:t>: Two groups trained to find the third point of a triangle</a:t>
            </a:r>
          </a:p>
          <a:p>
            <a:pPr lvl="1">
              <a:spcAft>
                <a:spcPts val="500"/>
              </a:spcAft>
              <a:defRPr/>
            </a:pPr>
            <a:endParaRPr lang="en-US" sz="2000" dirty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/>
              <a:t>Four inter-landmark distances and a constant spatial orientation were used throughout training.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2400" dirty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/>
              <a:t>Result: 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Constant distance group learned more slowly with less accuracy: Showed less transfer to new distances 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/>
              <a:t>Relational group was able to use concept rather than exact location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</a:rPr>
              <a:t>Spatial Relations: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95325" y="1600200"/>
            <a:ext cx="9515475" cy="51054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/>
              <a:t>When tested with a single landmark</a:t>
            </a:r>
          </a:p>
          <a:p>
            <a:pPr lvl="1">
              <a:spcAft>
                <a:spcPts val="500"/>
              </a:spcAft>
              <a:defRPr/>
            </a:pPr>
            <a:r>
              <a:rPr lang="en-US" dirty="0"/>
              <a:t>Birds in the half and quarter groups tended to dig in the appropriate direction from the landmark</a:t>
            </a:r>
          </a:p>
          <a:p>
            <a:pPr lvl="1">
              <a:spcAft>
                <a:spcPts val="500"/>
              </a:spcAft>
              <a:defRPr/>
            </a:pPr>
            <a:r>
              <a:rPr lang="en-US" dirty="0"/>
              <a:t>So did birds in the distance group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dirty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/>
              <a:t>Nutcrackers CAN learn a variety of geometric principles:</a:t>
            </a:r>
          </a:p>
          <a:p>
            <a:pPr lvl="1">
              <a:spcAft>
                <a:spcPts val="500"/>
              </a:spcAft>
              <a:defRPr/>
            </a:pPr>
            <a:r>
              <a:rPr lang="en-US" dirty="0"/>
              <a:t>Directional information may be weighted more heavily than distance information </a:t>
            </a:r>
          </a:p>
          <a:p>
            <a:pPr lvl="1">
              <a:spcAft>
                <a:spcPts val="500"/>
              </a:spcAft>
              <a:defRPr/>
            </a:pPr>
            <a:r>
              <a:rPr lang="en-US" dirty="0"/>
              <a:t>Can use both absolute and relative</a:t>
            </a:r>
          </a:p>
          <a:p>
            <a:pPr lvl="1">
              <a:spcAft>
                <a:spcPts val="500"/>
              </a:spcAft>
              <a:defRPr/>
            </a:pPr>
            <a:r>
              <a:rPr lang="en-US" dirty="0"/>
              <a:t>Concepts include </a:t>
            </a:r>
            <a:r>
              <a:rPr lang="en-US" dirty="0" err="1"/>
              <a:t>configural</a:t>
            </a:r>
            <a:r>
              <a:rPr lang="en-US" dirty="0"/>
              <a:t> information about spatial relationships.</a:t>
            </a:r>
          </a:p>
          <a:p>
            <a:pPr>
              <a:defRPr/>
            </a:pP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Hunting by search image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981200"/>
            <a:ext cx="6419850" cy="4114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latin typeface="+mj-lt"/>
              </a:rPr>
              <a:t>Five known forms (or "morphs") of the North American </a:t>
            </a:r>
            <a:r>
              <a:rPr lang="en-US" sz="2400" dirty="0" err="1">
                <a:latin typeface="+mj-lt"/>
              </a:rPr>
              <a:t>underwing</a:t>
            </a:r>
            <a:r>
              <a:rPr lang="en-US" sz="2400" dirty="0">
                <a:latin typeface="+mj-lt"/>
              </a:rPr>
              <a:t> moth, </a:t>
            </a:r>
            <a:r>
              <a:rPr lang="en-US" sz="2400" i="1" dirty="0" err="1">
                <a:latin typeface="+mj-lt"/>
              </a:rPr>
              <a:t>Catocala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i="1" dirty="0" err="1">
                <a:latin typeface="+mj-lt"/>
              </a:rPr>
              <a:t>relicta</a:t>
            </a:r>
            <a:r>
              <a:rPr lang="en-US" sz="2400" dirty="0">
                <a:latin typeface="+mj-lt"/>
              </a:rPr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2400" dirty="0"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latin typeface="+mj-lt"/>
              </a:rPr>
              <a:t>Note the variable fore-wings and the relatively uniform hind wings.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dirty="0"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>
                <a:latin typeface="+mj-lt"/>
              </a:rPr>
              <a:t>Corvids, particularly the Blue Jay, hunt these moths by searching image.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6324" name="Picture 8" descr="relict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190750"/>
            <a:ext cx="3810000" cy="2476500"/>
          </a:xfrm>
        </p:spPr>
      </p:pic>
    </p:spTree>
    <p:extLst>
      <p:ext uri="{BB962C8B-B14F-4D97-AF65-F5344CB8AC3E}">
        <p14:creationId xmlns:p14="http://schemas.microsoft.com/office/powerpoint/2010/main" val="271914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What is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03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causal inferences about “rich mental life” of an animal is made, one may be projecting own thoughts/emotions/intentions on that animal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FF0000"/>
                </a:solidFill>
              </a:rPr>
              <a:t>Anthropomorphism</a:t>
            </a:r>
            <a:r>
              <a:rPr lang="en-US" dirty="0"/>
              <a:t> = projecting human qualities onto animals</a:t>
            </a:r>
          </a:p>
          <a:p>
            <a:endParaRPr lang="en-US" sz="1800" dirty="0"/>
          </a:p>
          <a:p>
            <a:r>
              <a:rPr lang="en-US" dirty="0"/>
              <a:t>Remember that cognitive mechanisms involving internal representations are theoretical constructs inferred from the behavior of organisms</a:t>
            </a:r>
          </a:p>
          <a:p>
            <a:pPr lvl="1"/>
            <a:r>
              <a:rPr lang="en-US" dirty="0"/>
              <a:t>This is true for both humans AND animals!</a:t>
            </a:r>
          </a:p>
          <a:p>
            <a:pPr lvl="1"/>
            <a:r>
              <a:rPr lang="en-US" dirty="0"/>
              <a:t>We must be careful when making causal inferences and tying them to internal states when all we have is behavior as our data</a:t>
            </a:r>
          </a:p>
        </p:txBody>
      </p:sp>
    </p:spTree>
    <p:extLst>
      <p:ext uri="{BB962C8B-B14F-4D97-AF65-F5344CB8AC3E}">
        <p14:creationId xmlns:p14="http://schemas.microsoft.com/office/powerpoint/2010/main" val="3519238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Stimuli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209800"/>
            <a:ext cx="3810000" cy="4114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Arial" charset="0"/>
              </a:rPr>
              <a:t>Artificial moths on artificial backgrounds.</a:t>
            </a:r>
            <a:endParaRPr lang="en-US" altLang="en-US">
              <a:latin typeface="Arial" charset="0"/>
            </a:endParaRPr>
          </a:p>
          <a:p>
            <a:endParaRPr lang="en-US" altLang="en-US"/>
          </a:p>
        </p:txBody>
      </p:sp>
      <p:pic>
        <p:nvPicPr>
          <p:cNvPr id="57348" name="Picture 5" descr="mothbkg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085" y="1764653"/>
            <a:ext cx="4724400" cy="4371975"/>
          </a:xfrm>
          <a:noFill/>
        </p:spPr>
      </p:pic>
    </p:spTree>
    <p:extLst>
      <p:ext uri="{BB962C8B-B14F-4D97-AF65-F5344CB8AC3E}">
        <p14:creationId xmlns:p14="http://schemas.microsoft.com/office/powerpoint/2010/main" val="1795779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829" y="1851818"/>
            <a:ext cx="5557935" cy="3999723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charset="0"/>
              </a:rPr>
              <a:t>Operant trials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charset="0"/>
              </a:rPr>
              <a:t>Included Moth and no moth trials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dirty="0">
              <a:latin typeface="Arial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Arial" charset="0"/>
              </a:rPr>
              <a:t>Either peck “moth” key or the  key saying “no moth”</a:t>
            </a:r>
          </a:p>
        </p:txBody>
      </p:sp>
      <p:pic>
        <p:nvPicPr>
          <p:cNvPr id="58372" name="Picture 5" descr="operan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951" y="1695061"/>
            <a:ext cx="4210050" cy="4313238"/>
          </a:xfrm>
        </p:spPr>
      </p:pic>
    </p:spTree>
    <p:extLst>
      <p:ext uri="{BB962C8B-B14F-4D97-AF65-F5344CB8AC3E}">
        <p14:creationId xmlns:p14="http://schemas.microsoft.com/office/powerpoint/2010/main" val="1832537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99992" y="1947765"/>
            <a:ext cx="6068008" cy="4105469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latin typeface="+mj-lt"/>
              </a:rPr>
              <a:t>Runs of the </a:t>
            </a:r>
            <a:r>
              <a:rPr lang="en-US" sz="2400" b="1" dirty="0">
                <a:latin typeface="+mj-lt"/>
              </a:rPr>
              <a:t>same type of prey </a:t>
            </a:r>
            <a:r>
              <a:rPr lang="en-US" sz="2400" dirty="0">
                <a:latin typeface="+mj-lt"/>
              </a:rPr>
              <a:t>resulted in “search image” effects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US" sz="2400" dirty="0"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Interference effects:</a:t>
            </a:r>
          </a:p>
          <a:p>
            <a:pPr lvl="1">
              <a:spcAft>
                <a:spcPts val="500"/>
              </a:spcAft>
              <a:defRPr/>
            </a:pPr>
            <a:r>
              <a:rPr lang="en-US" sz="2000" dirty="0">
                <a:latin typeface="+mj-lt"/>
              </a:rPr>
              <a:t>Directing a jay to search for one type of moth actually reduced likelihood of its finding an alternative type. </a:t>
            </a:r>
          </a:p>
          <a:p>
            <a:pPr lvl="1">
              <a:spcAft>
                <a:spcPts val="500"/>
              </a:spcAft>
              <a:defRPr/>
            </a:pPr>
            <a:endParaRPr lang="en-US" sz="2000" dirty="0">
              <a:latin typeface="+mj-lt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latin typeface="+mj-lt"/>
              </a:rPr>
              <a:t>This study represented the first clear demonstration of </a:t>
            </a:r>
            <a:r>
              <a:rPr lang="en-US" sz="2400" u="sng" dirty="0">
                <a:solidFill>
                  <a:srgbClr val="FF0000"/>
                </a:solidFill>
                <a:latin typeface="+mj-lt"/>
              </a:rPr>
              <a:t>attentional interference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in visual search in animals.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59396" name="Picture 8" descr="iconjay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637" y="20955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3756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93BF-6C63-4D87-AB67-6FF05720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know so far?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BF55CB-1954-4023-A2FB-82A972DC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Animals can </a:t>
            </a:r>
          </a:p>
          <a:p>
            <a:pPr lvl="1"/>
            <a:r>
              <a:rPr lang="en-US" dirty="0"/>
              <a:t>Form both concrete and abstract concepts</a:t>
            </a:r>
          </a:p>
          <a:p>
            <a:pPr lvl="1"/>
            <a:r>
              <a:rPr lang="en-US" dirty="0"/>
              <a:t>Can use concept rules when presented with novel stimuli</a:t>
            </a:r>
          </a:p>
          <a:p>
            <a:pPr lvl="1"/>
            <a:r>
              <a:rPr lang="en-US" dirty="0"/>
              <a:t>Use prospective and retrospective memory when remembering when they remember where they have been</a:t>
            </a:r>
          </a:p>
          <a:p>
            <a:pPr lvl="1"/>
            <a:endParaRPr lang="en-US" dirty="0"/>
          </a:p>
          <a:p>
            <a:r>
              <a:rPr lang="en-US" dirty="0"/>
              <a:t>Animals use relationships between stimuli to solve problems</a:t>
            </a:r>
          </a:p>
          <a:p>
            <a:pPr lvl="1"/>
            <a:r>
              <a:rPr lang="en-US" dirty="0"/>
              <a:t>They use the relationship between distance or color or shape</a:t>
            </a:r>
          </a:p>
          <a:p>
            <a:pPr lvl="1"/>
            <a:r>
              <a:rPr lang="en-US" dirty="0"/>
              <a:t>They form expectancies about outcomes</a:t>
            </a:r>
          </a:p>
          <a:p>
            <a:pPr lvl="1"/>
            <a:r>
              <a:rPr lang="en-US" dirty="0"/>
              <a:t>They are pissed when their expectancies fail!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554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Social Behavior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5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about social behaviors?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animals use behavior to manipulate other animals behavior?</a:t>
            </a:r>
          </a:p>
          <a:p>
            <a:endParaRPr lang="en-US" dirty="0"/>
          </a:p>
          <a:p>
            <a:r>
              <a:rPr lang="en-US" dirty="0"/>
              <a:t>Does this involve intentionality, or is it just innate?</a:t>
            </a:r>
          </a:p>
          <a:p>
            <a:endParaRPr lang="en-US" dirty="0"/>
          </a:p>
          <a:p>
            <a:r>
              <a:rPr lang="en-US" dirty="0"/>
              <a:t>Moths using disguise; birds pretending to be hurt? Really!?!</a:t>
            </a:r>
          </a:p>
        </p:txBody>
      </p:sp>
    </p:spTree>
    <p:extLst>
      <p:ext uri="{BB962C8B-B14F-4D97-AF65-F5344CB8AC3E}">
        <p14:creationId xmlns:p14="http://schemas.microsoft.com/office/powerpoint/2010/main" val="2920380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Broken-wing display in plovers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943" y="1981200"/>
            <a:ext cx="7652657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Can birds use their behavior to alter the behavior of a predator?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Plover: leads a predator (such as a fox) away from the plover’s nest.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Plover behavior:</a:t>
            </a:r>
          </a:p>
          <a:p>
            <a:pPr lvl="1">
              <a:defRPr/>
            </a:pPr>
            <a:r>
              <a:rPr lang="en-US" dirty="0"/>
              <a:t>Act hurt, so looks like easy prey, </a:t>
            </a:r>
          </a:p>
          <a:p>
            <a:pPr lvl="1">
              <a:defRPr/>
            </a:pPr>
            <a:r>
              <a:rPr lang="en-US" dirty="0"/>
              <a:t>Move away from nest</a:t>
            </a:r>
          </a:p>
          <a:p>
            <a:pPr lvl="1">
              <a:defRPr/>
            </a:pPr>
            <a:r>
              <a:rPr lang="en-US" dirty="0"/>
              <a:t>Does this require “intentionality” and thinking? Why or why not?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>
                <a:hlinkClick r:id="rId2"/>
              </a:rPr>
              <a:t>https://youtu.be/X2xeW6_5dlA</a:t>
            </a: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10244" name="Picture 4" descr="pp_broken_w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286001"/>
            <a:ext cx="26193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756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Evidence from plovers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Several levels of this behavior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5884"/>
            <a:ext cx="11677650" cy="411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Flexible behavior</a:t>
            </a:r>
            <a:r>
              <a:rPr lang="en-US" sz="2400" dirty="0"/>
              <a:t>: In 87% of staged encounters with a human, plovers moved in a direction that was away from the nest.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Knowledge of other</a:t>
            </a:r>
            <a:r>
              <a:rPr lang="en-US" sz="2400" dirty="0"/>
              <a:t>: plovers moved further away for “dangerous” intruders than “nonthreatening” intruders</a:t>
            </a:r>
          </a:p>
          <a:p>
            <a:pPr>
              <a:defRPr/>
            </a:pPr>
            <a:endParaRPr lang="en-US" sz="2400" i="1" dirty="0"/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Should monitor intruder</a:t>
            </a:r>
            <a:r>
              <a:rPr lang="en-US" sz="2400" dirty="0"/>
              <a:t>: Starts display when intruder can see it, if the intruder stops following, plover intensifies display, and approaches intruder. </a:t>
            </a:r>
          </a:p>
          <a:p>
            <a:pPr>
              <a:defRPr/>
            </a:pPr>
            <a:endParaRPr lang="en-US" sz="2400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sz="2400" dirty="0"/>
              <a:t>But can more hard-wired behaviors (ethological approach) explain these changes in behavior?</a:t>
            </a:r>
          </a:p>
          <a:p>
            <a:pPr lvl="1">
              <a:defRPr/>
            </a:pPr>
            <a:r>
              <a:rPr lang="en-US" dirty="0"/>
              <a:t>Sign stimuli and vectors? Eye direction?</a:t>
            </a:r>
          </a:p>
          <a:p>
            <a:pPr lvl="1">
              <a:defRPr/>
            </a:pPr>
            <a:r>
              <a:rPr lang="en-US" dirty="0"/>
              <a:t>Series of if/then statements based on combinations of sign stimuli?</a:t>
            </a:r>
          </a:p>
        </p:txBody>
      </p:sp>
      <p:pic>
        <p:nvPicPr>
          <p:cNvPr id="11268" name="Picture 4" descr="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9" y="5172075"/>
            <a:ext cx="1838326" cy="183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87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Elephant Behavior and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research with African elephants shows strong evidence of language in these animals!</a:t>
            </a:r>
          </a:p>
          <a:p>
            <a:endParaRPr lang="en-US" dirty="0"/>
          </a:p>
          <a:p>
            <a:r>
              <a:rPr lang="en-US" dirty="0"/>
              <a:t>Evidence of syntax, semantics and even developmental course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https://www.youtube.com/watch?v=C5RiHTSXK2A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https://www.youtube.com/watch?v=owXlAQ4-4o0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80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399C-A9A1-4843-BE25-38C7D64E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366B959-D67C-4357-9D47-3F26BA66D6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7750" y="647700"/>
            <a:ext cx="7816850" cy="58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Morgan’s Canon:</a:t>
            </a:r>
            <a:br>
              <a:rPr lang="en-US" altLang="en-US" sz="3200" b="1" i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741" y="1828800"/>
            <a:ext cx="10842812" cy="455855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Accept the lowest level of intentional explanation that works: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KISS: Keep it simple, stupid!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Natural selection</a:t>
            </a:r>
            <a:r>
              <a:rPr lang="en-US" dirty="0"/>
              <a:t>: What matters is that the animal achieves goals such as finding food, mates, and safety.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Using Morgan’s canon to choose among alternatives assumes that natural selection has always produced the lowest level intentional system that can do the job.</a:t>
            </a:r>
          </a:p>
          <a:p>
            <a:pPr>
              <a:defRPr/>
            </a:pPr>
            <a:endParaRPr lang="en-US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b="1" dirty="0"/>
              <a:t>But doesn’t answer the question of how the animal does this!</a:t>
            </a:r>
          </a:p>
        </p:txBody>
      </p:sp>
    </p:spTree>
    <p:extLst>
      <p:ext uri="{BB962C8B-B14F-4D97-AF65-F5344CB8AC3E}">
        <p14:creationId xmlns:p14="http://schemas.microsoft.com/office/powerpoint/2010/main" val="2565390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945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Social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95400"/>
            <a:ext cx="9563100" cy="51720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Selectively avoid forbidden food, but grab it when the owner is not looking</a:t>
            </a:r>
          </a:p>
          <a:p>
            <a:endParaRPr lang="en-US" dirty="0"/>
          </a:p>
          <a:p>
            <a:r>
              <a:rPr lang="en-US" dirty="0"/>
              <a:t>Beg from an individual that can see them, rather than their owner who cannot.</a:t>
            </a:r>
          </a:p>
          <a:p>
            <a:endParaRPr lang="en-US" dirty="0"/>
          </a:p>
          <a:p>
            <a:r>
              <a:rPr lang="en-US" dirty="0"/>
              <a:t>Learn via Social learning and Imitation</a:t>
            </a:r>
          </a:p>
          <a:p>
            <a:pPr lvl="1"/>
            <a:r>
              <a:rPr lang="en-US" dirty="0"/>
              <a:t>Watch human for cues to obtain food/toy</a:t>
            </a:r>
          </a:p>
          <a:p>
            <a:pPr lvl="1"/>
            <a:r>
              <a:rPr lang="en-US" dirty="0"/>
              <a:t>Can be taught to imitate: “do it”</a:t>
            </a:r>
          </a:p>
          <a:p>
            <a:endParaRPr lang="en-US" dirty="0"/>
          </a:p>
          <a:p>
            <a:r>
              <a:rPr lang="en-US" dirty="0"/>
              <a:t>Follow a human point: sensitive to</a:t>
            </a:r>
          </a:p>
          <a:p>
            <a:pPr lvl="1"/>
            <a:r>
              <a:rPr lang="en-US" dirty="0"/>
              <a:t>Arm point</a:t>
            </a:r>
          </a:p>
          <a:p>
            <a:pPr lvl="1"/>
            <a:r>
              <a:rPr lang="en-US" dirty="0"/>
              <a:t>Head turning</a:t>
            </a:r>
          </a:p>
          <a:p>
            <a:pPr lvl="1"/>
            <a:r>
              <a:rPr lang="en-US" dirty="0"/>
              <a:t>Nodding</a:t>
            </a:r>
          </a:p>
          <a:p>
            <a:pPr lvl="1"/>
            <a:r>
              <a:rPr lang="en-US" dirty="0"/>
              <a:t>Bowing</a:t>
            </a:r>
          </a:p>
          <a:p>
            <a:pPr lvl="1"/>
            <a:r>
              <a:rPr lang="en-US" dirty="0"/>
              <a:t>Glancing in direction of target</a:t>
            </a:r>
          </a:p>
          <a:p>
            <a:pPr lvl="1"/>
            <a:r>
              <a:rPr lang="en-US" dirty="0" err="1"/>
              <a:t>Miklosi</a:t>
            </a:r>
            <a:r>
              <a:rPr lang="en-US" dirty="0"/>
              <a:t> &amp; </a:t>
            </a:r>
            <a:r>
              <a:rPr lang="en-US" dirty="0" err="1"/>
              <a:t>sporoni</a:t>
            </a:r>
            <a:r>
              <a:rPr lang="en-US" dirty="0"/>
              <a:t>, 2006; </a:t>
            </a:r>
            <a:r>
              <a:rPr lang="en-US" dirty="0" err="1"/>
              <a:t>Agnette</a:t>
            </a:r>
            <a:r>
              <a:rPr lang="en-US" dirty="0"/>
              <a:t> et al, 2000; Udell, et al, 2008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667000"/>
            <a:ext cx="2921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381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Dogs show Perspective 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do perspective taking</a:t>
            </a:r>
          </a:p>
          <a:p>
            <a:pPr lvl="1"/>
            <a:r>
              <a:rPr lang="en-US" dirty="0"/>
              <a:t>Change reaction to forbidden food (Call, et a, 2003; </a:t>
            </a:r>
            <a:r>
              <a:rPr lang="en-US" dirty="0" err="1"/>
              <a:t>Tomasello</a:t>
            </a:r>
            <a:r>
              <a:rPr lang="en-US" dirty="0"/>
              <a:t>, 2008)</a:t>
            </a:r>
          </a:p>
          <a:p>
            <a:pPr lvl="1"/>
            <a:r>
              <a:rPr lang="en-US" dirty="0"/>
              <a:t>Change where drop ball depending on position of human</a:t>
            </a:r>
          </a:p>
          <a:p>
            <a:pPr lvl="1"/>
            <a:r>
              <a:rPr lang="en-US" dirty="0"/>
              <a:t>Begging responses change depending on actions of human</a:t>
            </a:r>
          </a:p>
          <a:p>
            <a:pPr lvl="1"/>
            <a:endParaRPr lang="en-US" dirty="0"/>
          </a:p>
          <a:p>
            <a:r>
              <a:rPr lang="en-US" dirty="0"/>
              <a:t>Attempt to communicate with humans:</a:t>
            </a:r>
          </a:p>
          <a:p>
            <a:pPr lvl="1"/>
            <a:r>
              <a:rPr lang="en-US" dirty="0"/>
              <a:t>Move objects closer</a:t>
            </a:r>
          </a:p>
          <a:p>
            <a:pPr lvl="1"/>
            <a:r>
              <a:rPr lang="en-US" dirty="0"/>
              <a:t>Indicate location of items</a:t>
            </a:r>
          </a:p>
          <a:p>
            <a:pPr lvl="1"/>
            <a:r>
              <a:rPr lang="en-US" dirty="0"/>
              <a:t>Ask for help with problem</a:t>
            </a:r>
          </a:p>
          <a:p>
            <a:pPr lvl="1"/>
            <a:r>
              <a:rPr lang="en-US" dirty="0"/>
              <a:t>Occurs as early as 8 weeks</a:t>
            </a:r>
          </a:p>
          <a:p>
            <a:pPr lvl="1"/>
            <a:r>
              <a:rPr lang="en-US" dirty="0"/>
              <a:t>Service dogs are better!</a:t>
            </a:r>
          </a:p>
          <a:p>
            <a:pPr lvl="1"/>
            <a:r>
              <a:rPr lang="en-US" dirty="0" err="1"/>
              <a:t>Miklosi</a:t>
            </a:r>
            <a:r>
              <a:rPr lang="en-US" dirty="0"/>
              <a:t>, et al, 2003; </a:t>
            </a:r>
            <a:r>
              <a:rPr lang="en-US" dirty="0" err="1"/>
              <a:t>Viranyi</a:t>
            </a:r>
            <a:r>
              <a:rPr lang="en-US" dirty="0"/>
              <a:t>, et al, 2006; </a:t>
            </a:r>
            <a:r>
              <a:rPr lang="en-US" dirty="0" err="1"/>
              <a:t>Topal</a:t>
            </a:r>
            <a:r>
              <a:rPr lang="en-US" dirty="0"/>
              <a:t>, et al, 2006</a:t>
            </a:r>
          </a:p>
        </p:txBody>
      </p:sp>
    </p:spTree>
    <p:extLst>
      <p:ext uri="{BB962C8B-B14F-4D97-AF65-F5344CB8AC3E}">
        <p14:creationId xmlns:p14="http://schemas.microsoft.com/office/powerpoint/2010/main" val="3486651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Dogs show social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model other dogs</a:t>
            </a:r>
          </a:p>
          <a:p>
            <a:pPr lvl="1"/>
            <a:r>
              <a:rPr lang="en-US" dirty="0"/>
              <a:t>Not as good as model humans</a:t>
            </a:r>
          </a:p>
          <a:p>
            <a:pPr lvl="1"/>
            <a:r>
              <a:rPr lang="en-US" dirty="0"/>
              <a:t>Snout contact provides information (Lupfer-Johnson)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/>
              <a:t>Very good at modeling off of humans</a:t>
            </a:r>
          </a:p>
          <a:p>
            <a:pPr marL="914400" lvl="1" indent="-457200"/>
            <a:r>
              <a:rPr lang="en-US" dirty="0"/>
              <a:t>Action matching: Do as I do</a:t>
            </a:r>
          </a:p>
          <a:p>
            <a:pPr marL="914400" lvl="1" indent="-457200"/>
            <a:r>
              <a:rPr lang="en-US" dirty="0" err="1"/>
              <a:t>Topal</a:t>
            </a:r>
            <a:r>
              <a:rPr lang="en-US" dirty="0"/>
              <a:t>, et al, 2006; Huber, et al, 2009; Range, et al, 20070</a:t>
            </a:r>
          </a:p>
        </p:txBody>
      </p:sp>
    </p:spTree>
    <p:extLst>
      <p:ext uri="{BB962C8B-B14F-4D97-AF65-F5344CB8AC3E}">
        <p14:creationId xmlns:p14="http://schemas.microsoft.com/office/powerpoint/2010/main" val="26749737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84D2-C3B7-48C2-ACBA-70467221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F306D4FA-0378-41A6-B9F9-84C074734E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28925" y="733425"/>
            <a:ext cx="7623175" cy="57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6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Choice of Target when Begging 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dirty="0" err="1">
                <a:solidFill>
                  <a:srgbClr val="FF0000"/>
                </a:solidFill>
              </a:rPr>
              <a:t>Povinelli</a:t>
            </a:r>
            <a:r>
              <a:rPr lang="en-US" sz="2200" b="1" dirty="0">
                <a:solidFill>
                  <a:srgbClr val="FF0000"/>
                </a:solidFill>
              </a:rPr>
              <a:t> and Eddy, 1996):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Dogs were trained to beg from a human for food</a:t>
            </a:r>
          </a:p>
          <a:p>
            <a:pPr lvl="1"/>
            <a:r>
              <a:rPr lang="en-US" dirty="0"/>
              <a:t>Offered choice of a blindfolded human or a human that could see them</a:t>
            </a:r>
          </a:p>
          <a:p>
            <a:pPr lvl="1"/>
            <a:r>
              <a:rPr lang="en-US" dirty="0"/>
              <a:t>(for control, also a human with the blindfold over the mouth, nose, around the neck)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Dogs preferred the human with no blindfold over the eyes; no difference between this an person with blindfold who could see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chimps, bonobos also do this</a:t>
            </a:r>
          </a:p>
          <a:p>
            <a:pPr lvl="1"/>
            <a:endParaRPr lang="en-US" dirty="0"/>
          </a:p>
          <a:p>
            <a:r>
              <a:rPr lang="en-US" dirty="0" err="1"/>
              <a:t>Povllelli</a:t>
            </a:r>
            <a:r>
              <a:rPr lang="en-US" dirty="0"/>
              <a:t>, et al, 1990; </a:t>
            </a:r>
            <a:r>
              <a:rPr lang="en-US" dirty="0" err="1"/>
              <a:t>Heyes</a:t>
            </a:r>
            <a:r>
              <a:rPr lang="en-US" dirty="0"/>
              <a:t>, 1993</a:t>
            </a:r>
          </a:p>
          <a:p>
            <a:pPr lvl="1"/>
            <a:r>
              <a:rPr lang="en-US" dirty="0"/>
              <a:t>Dogs, like chimps, use human behavior for cues to food location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Humans pointed, turned head or just turned eyes to look at location of hidden food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Dogs could use all three cues to determine where the food was located</a:t>
            </a:r>
          </a:p>
        </p:txBody>
      </p:sp>
    </p:spTree>
    <p:extLst>
      <p:ext uri="{BB962C8B-B14F-4D97-AF65-F5344CB8AC3E}">
        <p14:creationId xmlns:p14="http://schemas.microsoft.com/office/powerpoint/2010/main" val="2340791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CA5D-21FB-4FB5-A2C8-EE291F69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F60C2F40-181A-4BDD-8767-1E95A7E385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50" y="365125"/>
            <a:ext cx="8495242" cy="63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365125"/>
            <a:ext cx="1126204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NOT a Clever Hans Trick: Dogs really Reading Us!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Held, et al., 2001; Ashton and Cooper (in Cooper et al, 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825625"/>
            <a:ext cx="1106455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Dogs could use errors as clues, as well</a:t>
            </a:r>
          </a:p>
          <a:p>
            <a:endParaRPr lang="en-US" dirty="0"/>
          </a:p>
          <a:p>
            <a:r>
              <a:rPr lang="en-US" dirty="0"/>
              <a:t>Dogs blindfolded or not</a:t>
            </a:r>
          </a:p>
          <a:p>
            <a:pPr lvl="1"/>
            <a:r>
              <a:rPr lang="en-US" dirty="0"/>
              <a:t>Watched/not watched model get a hidden food</a:t>
            </a:r>
          </a:p>
          <a:p>
            <a:pPr lvl="1"/>
            <a:r>
              <a:rPr lang="en-US" dirty="0"/>
              <a:t>Those who could watch did better</a:t>
            </a:r>
          </a:p>
          <a:p>
            <a:pPr lvl="1"/>
            <a:endParaRPr lang="en-US" dirty="0"/>
          </a:p>
          <a:p>
            <a:r>
              <a:rPr lang="en-US" dirty="0"/>
              <a:t>Had other dogs watch the blindfolded dogs find the food</a:t>
            </a:r>
          </a:p>
          <a:p>
            <a:pPr lvl="1"/>
            <a:r>
              <a:rPr lang="en-US" dirty="0"/>
              <a:t>Blindfolded dogs made many mistakes before found food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Those dogs who watched avoided the areas that the food was not and went more directly to the final food location, avoiding the errors</a:t>
            </a:r>
          </a:p>
        </p:txBody>
      </p:sp>
    </p:spTree>
    <p:extLst>
      <p:ext uri="{BB962C8B-B14F-4D97-AF65-F5344CB8AC3E}">
        <p14:creationId xmlns:p14="http://schemas.microsoft.com/office/powerpoint/2010/main" val="3414561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Dogs can tell Which Human saw the Treat!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Cooper, et al 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1690688"/>
            <a:ext cx="9865567" cy="4938712"/>
          </a:xfrm>
        </p:spPr>
        <p:txBody>
          <a:bodyPr>
            <a:normAutofit fontScale="92500"/>
          </a:bodyPr>
          <a:lstStyle/>
          <a:p>
            <a:r>
              <a:rPr lang="en-US" dirty="0"/>
              <a:t>Dogs able to choose which observer they preferred: </a:t>
            </a:r>
          </a:p>
          <a:p>
            <a:pPr lvl="1"/>
            <a:r>
              <a:rPr lang="en-US" dirty="0"/>
              <a:t>Three locations in which the food could be hidden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human was in room (with the dog) when the food was hidden; human could see the location of the hidden food (watched the “hider”); dog could not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person entered room after food was hidden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Both humans sat in chairs, dog was to choose who to approach to get the food for them</a:t>
            </a:r>
          </a:p>
          <a:p>
            <a:endParaRPr lang="en-US" dirty="0"/>
          </a:p>
          <a:p>
            <a:r>
              <a:rPr lang="en-US" dirty="0"/>
              <a:t>Overwhelmingly chose the individual who was in the room at the time the food was hidden</a:t>
            </a:r>
          </a:p>
        </p:txBody>
      </p:sp>
    </p:spTree>
    <p:extLst>
      <p:ext uri="{BB962C8B-B14F-4D97-AF65-F5344CB8AC3E}">
        <p14:creationId xmlns:p14="http://schemas.microsoft.com/office/powerpoint/2010/main" val="3681658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Dogs understand fairness </a:t>
            </a:r>
            <a:r>
              <a:rPr lang="en-US" sz="2400" b="1" dirty="0">
                <a:solidFill>
                  <a:srgbClr val="FF0000"/>
                </a:solidFill>
              </a:rPr>
              <a:t>(Range, et al., 2009)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825625"/>
            <a:ext cx="1039177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Dogs taught to shake hands to get a reward</a:t>
            </a:r>
          </a:p>
          <a:p>
            <a:endParaRPr lang="en-US" dirty="0"/>
          </a:p>
          <a:p>
            <a:r>
              <a:rPr lang="en-US" dirty="0"/>
              <a:t>Two dogs at a time</a:t>
            </a:r>
          </a:p>
          <a:p>
            <a:pPr lvl="1"/>
            <a:r>
              <a:rPr lang="en-US" dirty="0"/>
              <a:t>Dogs had to shake hands with experimenter</a:t>
            </a:r>
          </a:p>
          <a:p>
            <a:pPr lvl="1"/>
            <a:r>
              <a:rPr lang="en-US" dirty="0"/>
              <a:t>One dog is rewarded, the other is not</a:t>
            </a:r>
          </a:p>
          <a:p>
            <a:pPr lvl="1"/>
            <a:endParaRPr lang="en-US" dirty="0"/>
          </a:p>
          <a:p>
            <a:r>
              <a:rPr lang="en-US" dirty="0"/>
              <a:t>Dogs who got rewarded kept responding to cue</a:t>
            </a:r>
          </a:p>
          <a:p>
            <a:endParaRPr lang="en-US" dirty="0"/>
          </a:p>
          <a:p>
            <a:r>
              <a:rPr lang="en-US" dirty="0"/>
              <a:t>Dogs who did NOT get rewarded</a:t>
            </a:r>
          </a:p>
          <a:p>
            <a:pPr lvl="1"/>
            <a:r>
              <a:rPr lang="en-US" dirty="0"/>
              <a:t>Hesitated longer before responding</a:t>
            </a:r>
          </a:p>
          <a:p>
            <a:pPr lvl="1"/>
            <a:r>
              <a:rPr lang="en-US" dirty="0"/>
              <a:t>Quit responding</a:t>
            </a:r>
          </a:p>
          <a:p>
            <a:pPr lvl="1"/>
            <a:endParaRPr lang="en-US" dirty="0"/>
          </a:p>
          <a:p>
            <a:r>
              <a:rPr lang="en-US" dirty="0"/>
              <a:t>Remember those monkeys? </a:t>
            </a:r>
          </a:p>
        </p:txBody>
      </p:sp>
    </p:spTree>
    <p:extLst>
      <p:ext uri="{BB962C8B-B14F-4D97-AF65-F5344CB8AC3E}">
        <p14:creationId xmlns:p14="http://schemas.microsoft.com/office/powerpoint/2010/main" val="19302359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Dogs can feel a “moral dilemma”: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Is your choice my Choice?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351338"/>
          </a:xfrm>
        </p:spPr>
        <p:txBody>
          <a:bodyPr>
            <a:normAutofit/>
          </a:bodyPr>
          <a:lstStyle/>
          <a:p>
            <a:r>
              <a:rPr lang="en-US" dirty="0"/>
              <a:t>Study by Prato-</a:t>
            </a:r>
            <a:r>
              <a:rPr lang="en-US" dirty="0" err="1"/>
              <a:t>Previde</a:t>
            </a:r>
            <a:r>
              <a:rPr lang="en-US" dirty="0"/>
              <a:t>, Marshall-</a:t>
            </a:r>
            <a:r>
              <a:rPr lang="en-US" dirty="0" err="1"/>
              <a:t>Pescini</a:t>
            </a:r>
            <a:r>
              <a:rPr lang="en-US" dirty="0"/>
              <a:t> and </a:t>
            </a:r>
            <a:r>
              <a:rPr lang="en-US" dirty="0" err="1"/>
              <a:t>Valsecchi</a:t>
            </a:r>
            <a:r>
              <a:rPr lang="en-US" dirty="0"/>
              <a:t> (Italians!).</a:t>
            </a:r>
          </a:p>
          <a:p>
            <a:endParaRPr lang="en-US" dirty="0"/>
          </a:p>
          <a:p>
            <a:r>
              <a:rPr lang="en-US" dirty="0"/>
              <a:t>Interested in how dogs’ owners may influence how dogs choose between bigger and smaller choice</a:t>
            </a:r>
          </a:p>
          <a:p>
            <a:endParaRPr lang="en-US" dirty="0"/>
          </a:p>
          <a:p>
            <a:r>
              <a:rPr lang="en-US" dirty="0"/>
              <a:t>Food choice is particularly strong</a:t>
            </a:r>
          </a:p>
          <a:p>
            <a:pPr lvl="1"/>
            <a:r>
              <a:rPr lang="en-US" dirty="0"/>
              <a:t>Most dogs food driven</a:t>
            </a:r>
          </a:p>
          <a:p>
            <a:pPr lvl="1"/>
            <a:r>
              <a:rPr lang="en-US" dirty="0"/>
              <a:t>Choose bigger (evolutionary drive, too!)</a:t>
            </a:r>
          </a:p>
          <a:p>
            <a:pPr lvl="1"/>
            <a:r>
              <a:rPr lang="en-US" dirty="0"/>
              <a:t>But, also want to “please” their owners</a:t>
            </a:r>
          </a:p>
        </p:txBody>
      </p:sp>
    </p:spTree>
    <p:extLst>
      <p:ext uri="{BB962C8B-B14F-4D97-AF65-F5344CB8AC3E}">
        <p14:creationId xmlns:p14="http://schemas.microsoft.com/office/powerpoint/2010/main" val="2602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762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Why is this relevant?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988" y="1066799"/>
            <a:ext cx="8229602" cy="52398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Functional concerns of </a:t>
            </a:r>
            <a:r>
              <a:rPr lang="en-US" sz="2400" dirty="0">
                <a:solidFill>
                  <a:srgbClr val="FF0000"/>
                </a:solidFill>
              </a:rPr>
              <a:t>behavioral ecology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ethology</a:t>
            </a:r>
            <a:r>
              <a:rPr lang="en-US" sz="2400" dirty="0"/>
              <a:t> often lead to mechanistic questions -- which are the realm of </a:t>
            </a:r>
            <a:r>
              <a:rPr lang="en-US" sz="2400" dirty="0">
                <a:solidFill>
                  <a:srgbClr val="FF0000"/>
                </a:solidFill>
              </a:rPr>
              <a:t>cognition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Cognitive ethologists</a:t>
            </a:r>
            <a:r>
              <a:rPr lang="en-US" sz="2400" dirty="0"/>
              <a:t> are frequently concerned with the diversity of solutions that living organisms have found for common problems. </a:t>
            </a:r>
          </a:p>
          <a:p>
            <a:pPr lvl="1">
              <a:defRPr/>
            </a:pPr>
            <a:r>
              <a:rPr lang="en-US" sz="2000" dirty="0"/>
              <a:t>Emphasize broad taxonomic comparisons </a:t>
            </a:r>
          </a:p>
          <a:p>
            <a:pPr lvl="1">
              <a:defRPr/>
            </a:pPr>
            <a:r>
              <a:rPr lang="en-US" sz="2000" dirty="0"/>
              <a:t>Do not focus on a few select representatives of limited taxa (we hope).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</a:rPr>
              <a:t>Looking for general principles of behavior or cognition</a:t>
            </a:r>
            <a:r>
              <a:rPr lang="en-US" sz="2400" dirty="0"/>
              <a:t>.</a:t>
            </a:r>
          </a:p>
        </p:txBody>
      </p:sp>
      <p:pic>
        <p:nvPicPr>
          <p:cNvPr id="13316" name="Picture 5" descr="MPj043722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0" y="1694330"/>
            <a:ext cx="3355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34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Why choose owner’s preference?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years of socialization selected dogs to do?</a:t>
            </a:r>
          </a:p>
          <a:p>
            <a:pPr lvl="1"/>
            <a:r>
              <a:rPr lang="en-US" dirty="0"/>
              <a:t>Attend to owners</a:t>
            </a:r>
          </a:p>
          <a:p>
            <a:pPr lvl="1"/>
            <a:r>
              <a:rPr lang="en-US" dirty="0"/>
              <a:t>“please” owners by obeying commands, doing what owners desire</a:t>
            </a:r>
          </a:p>
          <a:p>
            <a:endParaRPr lang="en-US" dirty="0"/>
          </a:p>
          <a:p>
            <a:r>
              <a:rPr lang="en-US" dirty="0"/>
              <a:t>Dogs are selected to both</a:t>
            </a:r>
          </a:p>
          <a:p>
            <a:pPr lvl="1"/>
            <a:r>
              <a:rPr lang="en-US" dirty="0"/>
              <a:t>Attend to humans</a:t>
            </a:r>
          </a:p>
          <a:p>
            <a:pPr lvl="1"/>
            <a:r>
              <a:rPr lang="en-US" dirty="0"/>
              <a:t>Choose most food</a:t>
            </a:r>
          </a:p>
        </p:txBody>
      </p:sp>
    </p:spTree>
    <p:extLst>
      <p:ext uri="{BB962C8B-B14F-4D97-AF65-F5344CB8AC3E}">
        <p14:creationId xmlns:p14="http://schemas.microsoft.com/office/powerpoint/2010/main" val="1502999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54 dog-owner dyads</a:t>
            </a:r>
          </a:p>
          <a:p>
            <a:pPr lvl="1"/>
            <a:r>
              <a:rPr lang="en-US" dirty="0"/>
              <a:t>Mostly pure breeds</a:t>
            </a:r>
          </a:p>
          <a:p>
            <a:pPr lvl="1"/>
            <a:r>
              <a:rPr lang="en-US" dirty="0"/>
              <a:t>Some mixed breeds</a:t>
            </a:r>
          </a:p>
          <a:p>
            <a:pPr lvl="1"/>
            <a:endParaRPr lang="en-US" dirty="0"/>
          </a:p>
          <a:p>
            <a:r>
              <a:rPr lang="en-US" dirty="0"/>
              <a:t>Three different tasks:</a:t>
            </a:r>
          </a:p>
          <a:p>
            <a:pPr lvl="1"/>
            <a:r>
              <a:rPr lang="en-US" dirty="0"/>
              <a:t>Bigger smaller choice</a:t>
            </a:r>
          </a:p>
          <a:p>
            <a:pPr lvl="1"/>
            <a:r>
              <a:rPr lang="en-US" dirty="0"/>
              <a:t>Bigger smaller choice with human pointing to smaller</a:t>
            </a:r>
          </a:p>
          <a:p>
            <a:pPr lvl="1"/>
            <a:r>
              <a:rPr lang="en-US" dirty="0"/>
              <a:t>1:1 choice with human pointing to a particular choice</a:t>
            </a:r>
          </a:p>
          <a:p>
            <a:pPr lvl="1"/>
            <a:endParaRPr lang="en-US" dirty="0"/>
          </a:p>
          <a:p>
            <a:r>
              <a:rPr lang="en-US" dirty="0"/>
              <a:t>Also gave the CBARQ assessment</a:t>
            </a:r>
          </a:p>
          <a:p>
            <a:pPr lvl="1"/>
            <a:r>
              <a:rPr lang="en-US" dirty="0"/>
              <a:t>Several subscales on aggression, excitation, separation anxiety, general fears</a:t>
            </a:r>
          </a:p>
          <a:p>
            <a:pPr lvl="1"/>
            <a:endParaRPr lang="en-US" dirty="0"/>
          </a:p>
          <a:p>
            <a:r>
              <a:rPr lang="en-US" dirty="0"/>
              <a:t>Did not feed dogs for several hours before study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453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1:1 condition:</a:t>
            </a:r>
          </a:p>
          <a:p>
            <a:pPr lvl="1"/>
            <a:r>
              <a:rPr lang="en-US" dirty="0"/>
              <a:t>82% chose owners choice</a:t>
            </a:r>
          </a:p>
          <a:p>
            <a:pPr lvl="1"/>
            <a:r>
              <a:rPr lang="en-US" dirty="0"/>
              <a:t>6% chose opposite plate</a:t>
            </a:r>
          </a:p>
          <a:p>
            <a:pPr lvl="1"/>
            <a:r>
              <a:rPr lang="en-US" dirty="0"/>
              <a:t>12% showed no preference</a:t>
            </a:r>
          </a:p>
          <a:p>
            <a:pPr lvl="1"/>
            <a:endParaRPr lang="en-US" dirty="0"/>
          </a:p>
          <a:p>
            <a:r>
              <a:rPr lang="en-US" dirty="0"/>
              <a:t>Bigger/Smaller owners’ preference</a:t>
            </a:r>
          </a:p>
          <a:p>
            <a:pPr lvl="1"/>
            <a:r>
              <a:rPr lang="en-US" dirty="0"/>
              <a:t>32% chose larger</a:t>
            </a:r>
          </a:p>
          <a:p>
            <a:pPr lvl="1"/>
            <a:r>
              <a:rPr lang="en-US" dirty="0"/>
              <a:t>32% chose owner’s choice</a:t>
            </a:r>
          </a:p>
          <a:p>
            <a:pPr lvl="1"/>
            <a:r>
              <a:rPr lang="en-US" dirty="0"/>
              <a:t>36% chose both equally often</a:t>
            </a:r>
          </a:p>
          <a:p>
            <a:pPr lvl="1"/>
            <a:r>
              <a:rPr lang="en-US" dirty="0"/>
              <a:t>Dogs with stronger human attachment showed more ambivalence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4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Why should dogs show sensitivity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to human social 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905000"/>
            <a:ext cx="10098833" cy="4587875"/>
          </a:xfrm>
        </p:spPr>
        <p:txBody>
          <a:bodyPr>
            <a:normAutofit/>
          </a:bodyPr>
          <a:lstStyle/>
          <a:p>
            <a:r>
              <a:rPr lang="en-US" dirty="0"/>
              <a:t>Dogs show sensitivity to human social stimuli when they reliably alter behavior to obtain reinforcement in the presence of stimuli that depends on instruction or mediation by a human companion</a:t>
            </a:r>
          </a:p>
          <a:p>
            <a:endParaRPr lang="en-US" sz="1200" dirty="0"/>
          </a:p>
          <a:p>
            <a:r>
              <a:rPr lang="en-US" dirty="0"/>
              <a:t>Theory of Mind and dogs: </a:t>
            </a:r>
            <a:r>
              <a:rPr lang="en-US" dirty="0" err="1"/>
              <a:t>Heyes</a:t>
            </a:r>
            <a:r>
              <a:rPr lang="en-US" dirty="0"/>
              <a:t> (1998): </a:t>
            </a:r>
            <a:r>
              <a:rPr lang="en-US" i="1" dirty="0"/>
              <a:t>“…an animal with a theory of mind believes that mental states play a causal role in generating behavior and infers the presence of mental states in others by observing their appearance and behavior under various circumstances”.</a:t>
            </a:r>
          </a:p>
          <a:p>
            <a:endParaRPr lang="en-US" sz="1200" dirty="0"/>
          </a:p>
          <a:p>
            <a:r>
              <a:rPr lang="en-US" b="1" dirty="0"/>
              <a:t>DO dogs have a theory of mind?</a:t>
            </a:r>
          </a:p>
        </p:txBody>
      </p:sp>
    </p:spTree>
    <p:extLst>
      <p:ext uri="{BB962C8B-B14F-4D97-AF65-F5344CB8AC3E}">
        <p14:creationId xmlns:p14="http://schemas.microsoft.com/office/powerpoint/2010/main" val="30292368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C3BB7E-E43D-4A92-9D91-BB1177DCF4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Play!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49E26F-40D9-4ECC-BD32-7F5DA3DAC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75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Purpose of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382"/>
            <a:ext cx="10896600" cy="51285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Serves as a means of social interaction between dogs.</a:t>
            </a:r>
          </a:p>
          <a:p>
            <a:r>
              <a:rPr lang="en-US" dirty="0"/>
              <a:t>Provides a means of developing and refining motor behaviors, practicing role taking and developing self-control behaviors. </a:t>
            </a:r>
          </a:p>
          <a:p>
            <a:endParaRPr lang="en-US" dirty="0"/>
          </a:p>
          <a:p>
            <a:r>
              <a:rPr lang="en-US" dirty="0"/>
              <a:t>Behavioral repertoire required for play is complex. </a:t>
            </a:r>
          </a:p>
          <a:p>
            <a:pPr lvl="1"/>
            <a:r>
              <a:rPr lang="en-US" dirty="0"/>
              <a:t>includes a variety of behaviors such as chasing, play fighting and tug of war. </a:t>
            </a:r>
          </a:p>
          <a:p>
            <a:pPr lvl="1"/>
            <a:r>
              <a:rPr lang="en-US" dirty="0"/>
              <a:t>These behaviors, while also observed during predation and other aggressive interactions, have different meanings when emitted within the context of play (</a:t>
            </a:r>
            <a:r>
              <a:rPr lang="en-US" dirty="0" err="1"/>
              <a:t>Bekoff</a:t>
            </a:r>
            <a:r>
              <a:rPr lang="en-US" dirty="0"/>
              <a:t>, 1998). </a:t>
            </a:r>
          </a:p>
          <a:p>
            <a:pPr lvl="1"/>
            <a:endParaRPr lang="en-US" dirty="0"/>
          </a:p>
          <a:p>
            <a:r>
              <a:rPr lang="en-US" dirty="0"/>
              <a:t>Horowitz (2008):  Dogs appear to understand that they must get the attention of another dog when signaling intent to play, and that intent to play must be understood by the attending dog. 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955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Play Behavior: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When is it Play and when it is  Other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10896600" cy="48137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Play behaviors may mimic many elements of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Predatory behavior,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Escape behavior,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Sexual behavior,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But without the serious intent of these behaviors that would occur in “reality” situations.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Behavioral play sequences rarely include the final element of a predation, escape or sexual sequence.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Dogs might chase and grab, but rarely kill.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Cats play with pieces of paper, and even real mice, but if well fed rarely kill and eat.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Some elements of the natural sequence may become exaggerated while the rest of the body stays relaxed.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Bite response remains inhibited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But biting may be implied by an exaggerated and symbolic manner via a wide open, toothy mouth (Kaufer. 2013).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34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955694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Burghard</a:t>
            </a:r>
            <a:r>
              <a:rPr lang="en-US" b="1" dirty="0">
                <a:solidFill>
                  <a:srgbClr val="FF0000"/>
                </a:solidFill>
              </a:rPr>
              <a:t> (2005): 5 criteria/ preconditions of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Play must occur in a familiar and emotionally safe environment (relaxed field).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has no specific aim other than play itself. That is, it has limited immediate function.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is both voluntary and self-reinforcing. </a:t>
            </a:r>
            <a:r>
              <a:rPr lang="en-US" dirty="0" err="1"/>
              <a:t>Burghard</a:t>
            </a:r>
            <a:r>
              <a:rPr lang="en-US" dirty="0"/>
              <a:t> considers this the endogenous component of play.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does not parallel reality in either structural or temporal sequences.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behaviors show repetitive behavior patterns.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506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Evidence in support of </a:t>
            </a:r>
            <a:r>
              <a:rPr lang="en-US" b="1" dirty="0" err="1">
                <a:solidFill>
                  <a:srgbClr val="FF0000"/>
                </a:solidFill>
              </a:rPr>
              <a:t>Burghard</a:t>
            </a:r>
            <a:r>
              <a:rPr lang="en-US" b="1" dirty="0">
                <a:solidFill>
                  <a:srgbClr val="FF0000"/>
                </a:solidFill>
              </a:rPr>
              <a:t>: Dog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825625"/>
            <a:ext cx="10976113" cy="48335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Social play between dogs contains a repertoire of behaviors and behavior patterns that are only observed during interactive play, including, for dogs: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play bow,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play slap,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 The play nip or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Play paw, and the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Tag and run sequence. 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play bow is particularly important.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Limited to play encounters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behavior is used to signal intent for all following behaviors: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 bite that follows a play bow is rarely interpreted as an aggression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Play bow signals that any following responses are under the setting condition of “play”.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239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Play Bow as a Signal for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825625"/>
            <a:ext cx="7766910" cy="4351338"/>
          </a:xfrm>
        </p:spPr>
        <p:txBody>
          <a:bodyPr>
            <a:normAutofit/>
          </a:bodyPr>
          <a:lstStyle/>
          <a:p>
            <a:r>
              <a:rPr lang="en-US" dirty="0"/>
              <a:t>Bekoff: Play bow is used more often before and after actions that could be misinterpreted as non-playful </a:t>
            </a:r>
          </a:p>
          <a:p>
            <a:pPr lvl="1"/>
            <a:r>
              <a:rPr lang="en-US" dirty="0"/>
              <a:t>Infant and adult dogs used the play bow directly before and after mock bites 74% of the time, </a:t>
            </a:r>
          </a:p>
          <a:p>
            <a:pPr lvl="1"/>
            <a:r>
              <a:rPr lang="en-US" dirty="0"/>
              <a:t>Juvenile wolves 79% of the time, </a:t>
            </a:r>
          </a:p>
          <a:p>
            <a:pPr lvl="1"/>
            <a:r>
              <a:rPr lang="en-US" dirty="0"/>
              <a:t>Young coyotes 92% of the time.</a:t>
            </a:r>
          </a:p>
          <a:p>
            <a:endParaRPr lang="en-US" dirty="0"/>
          </a:p>
          <a:p>
            <a:r>
              <a:rPr lang="en-US" dirty="0"/>
              <a:t>Play bow “frames” the biting behavior as play rather than aggression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DA4ED-CA9B-494F-A97D-996262C6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19" y="3167063"/>
            <a:ext cx="3474567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0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762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Why is this relevant?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988" y="1066799"/>
            <a:ext cx="8229602" cy="5239871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dirty="0"/>
              <a:t>Animal cognition research begins with “I wonder if/how/when animals can do _______?”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Problem then becomes HOW to ask that question of the animal without becoming anthropomorphic.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Example: How do guide dogs perceive affordances for their human?</a:t>
            </a:r>
          </a:p>
          <a:p>
            <a:pPr lvl="1">
              <a:defRPr/>
            </a:pPr>
            <a:r>
              <a:rPr lang="en-US" sz="2000" dirty="0"/>
              <a:t>Many questions must first be answered.</a:t>
            </a:r>
          </a:p>
          <a:p>
            <a:pPr lvl="1">
              <a:defRPr/>
            </a:pPr>
            <a:r>
              <a:rPr lang="en-US" sz="2000" dirty="0"/>
              <a:t>DO dogs show affordances?</a:t>
            </a:r>
          </a:p>
          <a:p>
            <a:pPr lvl="1">
              <a:defRPr/>
            </a:pPr>
            <a:r>
              <a:rPr lang="en-US" sz="2000" dirty="0"/>
              <a:t>DO dogs perceive social information from humans?</a:t>
            </a:r>
          </a:p>
          <a:p>
            <a:pPr lvl="1">
              <a:defRPr/>
            </a:pPr>
            <a:r>
              <a:rPr lang="en-US" sz="2000" dirty="0"/>
              <a:t>Does this social information include affordances?</a:t>
            </a:r>
          </a:p>
          <a:p>
            <a:pPr lvl="1">
              <a:defRPr/>
            </a:pPr>
            <a:r>
              <a:rPr lang="en-US" sz="2000" dirty="0"/>
              <a:t>How do dogs enact on this information?</a:t>
            </a:r>
          </a:p>
          <a:p>
            <a:pPr lvl="1">
              <a:defRPr/>
            </a:pPr>
            <a:r>
              <a:rPr lang="en-US" sz="2000" dirty="0"/>
              <a:t>WHY would guide dogs (or any dog) perceive affordances/social behavior for a human?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Research must begin programmatically, answering each question in turn</a:t>
            </a:r>
          </a:p>
          <a:p>
            <a:pPr lvl="1">
              <a:defRPr/>
            </a:pPr>
            <a:r>
              <a:rPr lang="en-US" sz="2000" dirty="0"/>
              <a:t>No sudden answers</a:t>
            </a:r>
          </a:p>
          <a:p>
            <a:pPr lvl="1">
              <a:defRPr/>
            </a:pPr>
            <a:r>
              <a:rPr lang="en-US" sz="2000" dirty="0"/>
              <a:t>Each must be demonstrates beyond reasonable doubt, using scientific methods</a:t>
            </a:r>
          </a:p>
          <a:p>
            <a:pPr lvl="1">
              <a:defRPr/>
            </a:pPr>
            <a:r>
              <a:rPr lang="en-US" sz="2000" dirty="0"/>
              <a:t>Must be DATA driven</a:t>
            </a:r>
          </a:p>
          <a:p>
            <a:pPr lvl="1">
              <a:defRPr/>
            </a:pPr>
            <a:r>
              <a:rPr lang="en-US" sz="2000" dirty="0"/>
              <a:t>We are back to our empiricism again!</a:t>
            </a:r>
          </a:p>
        </p:txBody>
      </p:sp>
      <p:pic>
        <p:nvPicPr>
          <p:cNvPr id="13316" name="Picture 5" descr="MPj043722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0" y="1694330"/>
            <a:ext cx="3355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066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Vocalizations during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690688"/>
            <a:ext cx="10952584" cy="5257800"/>
          </a:xfrm>
        </p:spPr>
        <p:txBody>
          <a:bodyPr>
            <a:normAutofit/>
          </a:bodyPr>
          <a:lstStyle/>
          <a:p>
            <a:r>
              <a:rPr lang="en-US" dirty="0"/>
              <a:t>Include a bark that appears acoustically different than barks that occur in non-play situations (</a:t>
            </a:r>
            <a:r>
              <a:rPr lang="en-US" dirty="0" err="1"/>
              <a:t>Federson</a:t>
            </a:r>
            <a:r>
              <a:rPr lang="en-US" dirty="0"/>
              <a:t>-Peterson, 2008), </a:t>
            </a:r>
          </a:p>
          <a:p>
            <a:pPr lvl="1"/>
            <a:endParaRPr lang="en-US" sz="2800" dirty="0"/>
          </a:p>
          <a:p>
            <a:r>
              <a:rPr lang="en-US" dirty="0" err="1"/>
              <a:t>Federson</a:t>
            </a:r>
            <a:r>
              <a:rPr lang="en-US" dirty="0"/>
              <a:t>-Peterson (2008: play barks take two typical forms: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Slow rhythmical, tonal pattern</a:t>
            </a:r>
            <a:r>
              <a:rPr lang="en-US" sz="2800" dirty="0"/>
              <a:t>  occurring at regular intervals: </a:t>
            </a:r>
          </a:p>
          <a:p>
            <a:pPr lvl="2"/>
            <a:r>
              <a:rPr lang="en-US" sz="2800" dirty="0"/>
              <a:t>Distance-reducing function</a:t>
            </a:r>
          </a:p>
          <a:p>
            <a:pPr lvl="2"/>
            <a:r>
              <a:rPr lang="en-US" sz="2800" dirty="0"/>
              <a:t>Come play with me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Atonal, disharmonious and arrhythmical pattern: </a:t>
            </a:r>
          </a:p>
          <a:p>
            <a:pPr lvl="2"/>
            <a:r>
              <a:rPr lang="en-US" sz="2800" dirty="0"/>
              <a:t>Distance increasing function</a:t>
            </a:r>
          </a:p>
          <a:p>
            <a:pPr lvl="2"/>
            <a:r>
              <a:rPr lang="en-US" sz="2800" dirty="0"/>
              <a:t>Go away </a:t>
            </a:r>
          </a:p>
          <a:p>
            <a:pPr lvl="2"/>
            <a:r>
              <a:rPr lang="en-US" sz="2800" dirty="0"/>
              <a:t>(Meyer 2004)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18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Vocalizations during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690688"/>
            <a:ext cx="10952584" cy="45709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Developmental sequence to the emergence of the play bark. </a:t>
            </a:r>
          </a:p>
          <a:p>
            <a:endParaRPr lang="en-US" dirty="0"/>
          </a:p>
          <a:p>
            <a:r>
              <a:rPr lang="en-US" dirty="0"/>
              <a:t>Tonal barking  in juvenile dogs</a:t>
            </a:r>
          </a:p>
          <a:p>
            <a:endParaRPr lang="en-US" dirty="0"/>
          </a:p>
          <a:p>
            <a:r>
              <a:rPr lang="en-US" dirty="0"/>
              <a:t>Adult dogs combine tonal barking with the play bow to form a play solicitation.  </a:t>
            </a:r>
          </a:p>
          <a:p>
            <a:endParaRPr lang="en-US" dirty="0"/>
          </a:p>
          <a:p>
            <a:r>
              <a:rPr lang="en-US" dirty="0"/>
              <a:t>Atonal barking occurs primarily during rough and tumble play and play fighting, </a:t>
            </a:r>
          </a:p>
          <a:p>
            <a:endParaRPr lang="en-US" dirty="0"/>
          </a:p>
          <a:p>
            <a:r>
              <a:rPr lang="en-US" dirty="0"/>
              <a:t>Indicates an escalation of excitement or even stress (Fedderson-Peterson, 2008).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180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19D2-32F5-4030-98E5-754E6038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C5485183-243A-4B09-B202-ABC9AF707D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990600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69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Honesty and Fairness in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1490870"/>
            <a:ext cx="11350487" cy="4686093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Bekoff (2008): Play signals important for showing clear and honest intent for play: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Dogs that consistently violate the rules of play (e.g., engage in bite aggression after a play bow signal) are avoided by other dogs,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Often are unable to successfully engage other dogs in play. 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Rare that play signals are violated.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 err="1"/>
              <a:t>Shyan</a:t>
            </a:r>
            <a:r>
              <a:rPr lang="en-US" dirty="0"/>
              <a:t> (2003) found less than 0.5% of play fights developed into actual aggression during extensive observations in American dog parks. 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Bekoff’s</a:t>
            </a:r>
            <a:r>
              <a:rPr lang="en-US" dirty="0"/>
              <a:t> work with wild coyotes revealed only 5 or 6 episodes of “cheating” during over 1,000 observations (Bekoff, 2010).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70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Role-Taking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600200"/>
            <a:ext cx="11664626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Dogs engaging in social play exhibit </a:t>
            </a:r>
            <a:r>
              <a:rPr lang="en-US" b="1" dirty="0">
                <a:solidFill>
                  <a:srgbClr val="FF0000"/>
                </a:solidFill>
              </a:rPr>
              <a:t>clear role reversals </a:t>
            </a:r>
            <a:r>
              <a:rPr lang="en-US" dirty="0"/>
              <a:t>during play,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There are no “losers” or “winners” </a:t>
            </a:r>
            <a:r>
              <a:rPr lang="en-US" sz="2100" dirty="0"/>
              <a:t>(Aldis, 1975, Zimen, 1971).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chaser may be chased; the attacker may become the defender.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Older dogs, a larger or more physically superior dog may take on the “underdog”,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Will “lose” voluntarily, and thus self-handicap.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848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Role-Taking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600200"/>
            <a:ext cx="11664626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Self-handicapping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Involves bigger, stronger, more skilled dog assuming a disadvantageous position when interacting with a less able dog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Burghardt</a:t>
            </a:r>
            <a:r>
              <a:rPr lang="en-US" dirty="0"/>
              <a:t>, 2005; </a:t>
            </a:r>
            <a:r>
              <a:rPr lang="en-US" dirty="0" err="1"/>
              <a:t>Bekoff</a:t>
            </a:r>
            <a:r>
              <a:rPr lang="en-US" dirty="0"/>
              <a:t> &amp; Byers, 1998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Well-socialized dogs play by the play rules/follow the behavioral signals critical for framing play sequences.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Experience playing appears to be integral to the development of appropriate play interactions.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619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76" y="9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Is Play Learned or Innate?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278490"/>
            <a:ext cx="11509513" cy="5287962"/>
          </a:xfrm>
        </p:spPr>
        <p:txBody>
          <a:bodyPr>
            <a:normAutofit/>
          </a:bodyPr>
          <a:lstStyle/>
          <a:p>
            <a:r>
              <a:rPr lang="en-US" dirty="0" err="1"/>
              <a:t>Bekoff</a:t>
            </a:r>
            <a:r>
              <a:rPr lang="en-US" dirty="0"/>
              <a:t> (1995) suggests that the play bow is an inherited fixed motor pattern:</a:t>
            </a:r>
          </a:p>
          <a:p>
            <a:pPr lvl="1"/>
            <a:r>
              <a:rPr lang="en-US" dirty="0"/>
              <a:t>Remember: Signals that “everything that follows is play, not real”.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play bow tends to occur at the beginning of a play sequence to initiate play,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during play when the play sequence has become too rough (</a:t>
            </a:r>
            <a:r>
              <a:rPr lang="en-US" dirty="0" err="1"/>
              <a:t>Bekoff</a:t>
            </a:r>
            <a:r>
              <a:rPr lang="en-US" dirty="0"/>
              <a:t>, 1995).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Dogs that have been blind since birth and dogs that grew up in social isolation still show the play bow,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7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76" y="920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Is Play Learned or Innate?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39" y="1278490"/>
            <a:ext cx="11312825" cy="5287962"/>
          </a:xfrm>
        </p:spPr>
        <p:txBody>
          <a:bodyPr>
            <a:normAutofit/>
          </a:bodyPr>
          <a:lstStyle/>
          <a:p>
            <a:r>
              <a:rPr lang="en-US" dirty="0"/>
              <a:t>Other play behaviors modified through the practice and experience of play.</a:t>
            </a:r>
          </a:p>
          <a:p>
            <a:pPr lvl="1"/>
            <a:r>
              <a:rPr lang="en-US" dirty="0"/>
              <a:t>Dogs, and in particular, puppies, learn consequences of their own behavior through repetition of loosely organized behavioral sequences during play.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Dog may interact repeatedly with another dog or a toy, but how it interacts with the toy may change.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Experience appears to play a strong role in the development of many play behavior and reinforces the rules of social play</a:t>
            </a:r>
          </a:p>
        </p:txBody>
      </p:sp>
    </p:spTree>
    <p:extLst>
      <p:ext uri="{BB962C8B-B14F-4D97-AF65-F5344CB8AC3E}">
        <p14:creationId xmlns:p14="http://schemas.microsoft.com/office/powerpoint/2010/main" val="3744941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9" y="365125"/>
            <a:ext cx="1121384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Many animals engage in “Purposeless Activities”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6" y="1825625"/>
            <a:ext cx="10952584" cy="4667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Heinrich and </a:t>
            </a:r>
            <a:r>
              <a:rPr lang="en-US" dirty="0" err="1"/>
              <a:t>Smolker</a:t>
            </a:r>
            <a:r>
              <a:rPr lang="en-US" dirty="0"/>
              <a:t>: Ravens (</a:t>
            </a:r>
            <a:r>
              <a:rPr lang="en-US" dirty="0" err="1"/>
              <a:t>Corvus</a:t>
            </a:r>
            <a:r>
              <a:rPr lang="en-US" dirty="0"/>
              <a:t> </a:t>
            </a:r>
            <a:r>
              <a:rPr lang="en-US" dirty="0" err="1"/>
              <a:t>corax</a:t>
            </a:r>
            <a:r>
              <a:rPr lang="en-US" dirty="0"/>
              <a:t>):snowboarding.	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https://www.youtube.com/watch?v=mRnI4dhZZxQ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Ravens in Alaska and Northern Canada are also known to slide down steep, snow-covered roofs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When they reach the bottom, they walk or fly back to the top, and repeat the process over and over again.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 Maine, ravens were observed tumbling down small mounds of snow, sometimes while holding sticks between their talons. “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There appears to be no obvious utilitarian function for sliding behavior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DOES look highly similar to playground behavior in children:  they also show repetitive sliding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795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Other Animals Play,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825625"/>
            <a:ext cx="1084897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Herring gulls (</a:t>
            </a:r>
            <a:r>
              <a:rPr lang="en-US" dirty="0" err="1"/>
              <a:t>Larus</a:t>
            </a:r>
            <a:r>
              <a:rPr lang="en-US" dirty="0"/>
              <a:t> </a:t>
            </a:r>
            <a:r>
              <a:rPr lang="en-US" dirty="0" err="1"/>
              <a:t>argentatus</a:t>
            </a:r>
            <a:r>
              <a:rPr lang="en-US" dirty="0"/>
              <a:t>): play with clam shells</a:t>
            </a:r>
          </a:p>
          <a:p>
            <a:endParaRPr lang="en-US" sz="1600" dirty="0"/>
          </a:p>
          <a:p>
            <a:r>
              <a:rPr lang="en-US" dirty="0"/>
              <a:t>Feed on clams by dropping them onto hard surfaces such as rocks or paved roads. </a:t>
            </a:r>
          </a:p>
          <a:p>
            <a:pPr lvl="1"/>
            <a:r>
              <a:rPr lang="en-US" dirty="0"/>
              <a:t>If they drop them from high enough, the clamshell might crack, providing access to the juicy snack waiting inside. </a:t>
            </a:r>
          </a:p>
          <a:p>
            <a:pPr lvl="1"/>
            <a:endParaRPr lang="en-US" dirty="0"/>
          </a:p>
          <a:p>
            <a:r>
              <a:rPr lang="en-US" dirty="0"/>
              <a:t>Sometimes, rather than letting clams drop to the ground, herring gulls try to catch the clam in mid-air. </a:t>
            </a:r>
          </a:p>
          <a:p>
            <a:pPr lvl="1"/>
            <a:r>
              <a:rPr lang="en-US" dirty="0"/>
              <a:t>Other shorebirds play this game of catch as well, including black-backed gulls, common gulls, and Pacific gulls.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175" y="457200"/>
            <a:ext cx="11645153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Behavioral ecology can inform  questions of cognition</a:t>
            </a:r>
            <a:endParaRPr lang="en-US" altLang="en-US" sz="3600" b="1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6175" y="1905000"/>
            <a:ext cx="9148483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</a:rPr>
              <a:t>Optimal Foraging Theory: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Maximize rate of energy intake and fitness. </a:t>
            </a:r>
            <a:endParaRPr lang="en-US" dirty="0"/>
          </a:p>
          <a:p>
            <a:pPr lvl="1">
              <a:defRPr/>
            </a:pPr>
            <a:endParaRPr lang="en-US" sz="2000" i="1" dirty="0"/>
          </a:p>
          <a:p>
            <a:pPr>
              <a:defRPr/>
            </a:pPr>
            <a:r>
              <a:rPr lang="en-US" sz="2400" i="1" dirty="0"/>
              <a:t>Example:</a:t>
            </a:r>
            <a:r>
              <a:rPr lang="en-US" sz="2400" dirty="0"/>
              <a:t> Woodpecker takes longer on some trees than on others when foraging.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b="1" i="1" dirty="0"/>
              <a:t>Assume:</a:t>
            </a:r>
            <a:r>
              <a:rPr lang="en-US" sz="2000" dirty="0"/>
              <a:t> adaptive, optimal, maximizing energy, maximizing fitness.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b="1" i="1" dirty="0"/>
              <a:t>Function</a:t>
            </a:r>
            <a:r>
              <a:rPr lang="en-US" sz="2000" i="1" dirty="0"/>
              <a:t>:</a:t>
            </a:r>
            <a:r>
              <a:rPr lang="en-US" sz="2000" dirty="0"/>
              <a:t> avoid depleted food, avoid predation, stay close to nest.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b="1" i="1" dirty="0"/>
              <a:t>Mechanism</a:t>
            </a:r>
            <a:r>
              <a:rPr lang="en-US" sz="2000" dirty="0"/>
              <a:t>: how know depleted, what info tells bird to change behavior, how does it know where its nest is?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b="1" i="1" dirty="0"/>
              <a:t>Measure</a:t>
            </a:r>
            <a:r>
              <a:rPr lang="en-US" sz="2000" i="1" dirty="0"/>
              <a:t>:</a:t>
            </a:r>
            <a:r>
              <a:rPr lang="en-US" sz="2000" dirty="0"/>
              <a:t> distances between trees, prey repletion rates, prey energy, etc.</a:t>
            </a:r>
            <a:endParaRPr lang="en-US" sz="1600" dirty="0"/>
          </a:p>
        </p:txBody>
      </p:sp>
      <p:pic>
        <p:nvPicPr>
          <p:cNvPr id="24580" name="Picture 5" descr="bd0437_1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659" y="3254189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Other animals show rules for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90688"/>
            <a:ext cx="10734675" cy="5167312"/>
          </a:xfrm>
        </p:spPr>
        <p:txBody>
          <a:bodyPr>
            <a:normAutofit/>
          </a:bodyPr>
          <a:lstStyle/>
          <a:p>
            <a:r>
              <a:rPr lang="en-US" dirty="0"/>
              <a:t>. Gamble and </a:t>
            </a:r>
            <a:r>
              <a:rPr lang="en-US" dirty="0" err="1"/>
              <a:t>Cristol</a:t>
            </a:r>
            <a:r>
              <a:rPr lang="en-US" dirty="0"/>
              <a:t> noted “</a:t>
            </a:r>
            <a:r>
              <a:rPr lang="en-US" dirty="0">
                <a:solidFill>
                  <a:srgbClr val="FF0000"/>
                </a:solidFill>
              </a:rPr>
              <a:t>rules” of the game in gulls</a:t>
            </a:r>
          </a:p>
          <a:p>
            <a:pPr lvl="1"/>
            <a:r>
              <a:rPr lang="en-US" dirty="0"/>
              <a:t>Younger gulls played drop-catch more often than mature gulls. </a:t>
            </a:r>
          </a:p>
          <a:p>
            <a:pPr lvl="1"/>
            <a:r>
              <a:rPr lang="en-US" dirty="0"/>
              <a:t>Drop-catch was performed over soft ground more often than over hard or rocky surfaces.</a:t>
            </a:r>
          </a:p>
          <a:p>
            <a:pPr lvl="1"/>
            <a:r>
              <a:rPr lang="en-US" dirty="0"/>
              <a:t>Drop-catch behavior far more likely to occur when the gull was carrying an object that wasn't a clam. </a:t>
            </a:r>
          </a:p>
          <a:p>
            <a:pPr lvl="1"/>
            <a:r>
              <a:rPr lang="en-US" dirty="0"/>
              <a:t>Drop-</a:t>
            </a:r>
            <a:r>
              <a:rPr lang="en-US" dirty="0" err="1"/>
              <a:t>catched</a:t>
            </a:r>
            <a:r>
              <a:rPr lang="en-US" dirty="0"/>
              <a:t> clams were less likely to be eaten than dropped ones. </a:t>
            </a:r>
          </a:p>
          <a:p>
            <a:endParaRPr lang="en-US" dirty="0"/>
          </a:p>
          <a:p>
            <a:r>
              <a:rPr lang="en-US" dirty="0"/>
              <a:t>Most interesting:  </a:t>
            </a:r>
            <a:r>
              <a:rPr lang="en-US" b="1" i="1" dirty="0"/>
              <a:t>drop-catches were more common when the wind was stronger,</a:t>
            </a:r>
          </a:p>
          <a:p>
            <a:pPr lvl="1"/>
            <a:r>
              <a:rPr lang="en-US" dirty="0"/>
              <a:t>Suggests that gulls engaged in more challenging </a:t>
            </a:r>
            <a:r>
              <a:rPr lang="en-US" dirty="0" err="1"/>
              <a:t>taskss</a:t>
            </a:r>
            <a:endParaRPr lang="en-US" dirty="0"/>
          </a:p>
          <a:p>
            <a:pPr lvl="1"/>
            <a:r>
              <a:rPr lang="en-US" dirty="0"/>
              <a:t>Are drop-catching gulls are simply having fun.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489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 WHAT is the Purpose of Play?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may misunderstand play behaviors because these behaviors seem to lack of any adaptive or evolutionary function- but we are missing the point!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Play = practice for “adult behavior”</a:t>
            </a:r>
          </a:p>
          <a:p>
            <a:pPr lvl="1"/>
            <a:r>
              <a:rPr lang="en-US" dirty="0"/>
              <a:t>young animals borrow actions from aggressive, hunting, foraging, or sexual behaviors </a:t>
            </a:r>
          </a:p>
          <a:p>
            <a:pPr lvl="1"/>
            <a:r>
              <a:rPr lang="en-US" dirty="0"/>
              <a:t>Appears that play may serve as a form of practice. </a:t>
            </a:r>
          </a:p>
          <a:p>
            <a:pPr lvl="1"/>
            <a:r>
              <a:rPr lang="en-US" dirty="0"/>
              <a:t>Play might help animals become more psychologically flexible. </a:t>
            </a:r>
          </a:p>
          <a:p>
            <a:pPr lvl="1"/>
            <a:endParaRPr lang="en-US" dirty="0"/>
          </a:p>
          <a:p>
            <a:r>
              <a:rPr lang="en-US" dirty="0" err="1"/>
              <a:t>Fagen</a:t>
            </a:r>
            <a:r>
              <a:rPr lang="en-US" dirty="0">
                <a:solidFill>
                  <a:srgbClr val="FF0000"/>
                </a:solidFill>
              </a:rPr>
              <a:t>: "</a:t>
            </a:r>
            <a:r>
              <a:rPr lang="en-US" b="1" i="1" dirty="0">
                <a:solidFill>
                  <a:srgbClr val="FF0000"/>
                </a:solidFill>
              </a:rPr>
              <a:t>the distinctive aspect of playful practice and learning is that they are generic and </a:t>
            </a:r>
            <a:r>
              <a:rPr lang="en-US" b="1" i="1" dirty="0" err="1">
                <a:solidFill>
                  <a:srgbClr val="FF0000"/>
                </a:solidFill>
              </a:rPr>
              <a:t>variational</a:t>
            </a:r>
            <a:r>
              <a:rPr lang="en-US" b="1" i="1" dirty="0">
                <a:solidFill>
                  <a:srgbClr val="FF0000"/>
                </a:solidFill>
              </a:rPr>
              <a:t>, requiring varied experiences and stressing interactions between simple components</a:t>
            </a:r>
            <a:r>
              <a:rPr lang="en-US" dirty="0">
                <a:solidFill>
                  <a:srgbClr val="FF0000"/>
                </a:solidFill>
              </a:rPr>
              <a:t>." </a:t>
            </a:r>
          </a:p>
          <a:p>
            <a:endParaRPr lang="en-US" dirty="0"/>
          </a:p>
          <a:p>
            <a:r>
              <a:rPr lang="en-US" dirty="0"/>
              <a:t>The variation within “play actions” may better prepare an animal to respond adequately in future aggressive or sexual encounters.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781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 what does this all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343818"/>
            <a:ext cx="11221862" cy="52955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Most animals show evidence of memory</a:t>
            </a:r>
            <a:r>
              <a:rPr lang="en-US" dirty="0"/>
              <a:t>, thus memory itself is not necessarily tied to language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Many animals can learn to classify complex stimuli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Language or symbol use is tied to higher level cognitive tasks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Language/symbol use interacts with memory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Many animals do not seem to have an awareness of their memories or how their memory works.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Animals with greater symbolic memory  seem to have greater metamemory and awareness of how their memory works.</a:t>
            </a:r>
          </a:p>
        </p:txBody>
      </p:sp>
    </p:spTree>
    <p:extLst>
      <p:ext uri="{BB962C8B-B14F-4D97-AF65-F5344CB8AC3E}">
        <p14:creationId xmlns:p14="http://schemas.microsoft.com/office/powerpoint/2010/main" val="28194537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 what does this all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343818"/>
            <a:ext cx="11221862" cy="52955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Social behavior in animals is complex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Biological/innate component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Much social behavior is learned….learned to use hardwired behaviors in novel ways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Highly social animals such as dogs behave in ways similar to humans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 imitate and model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Follow social cues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Eyes and face seem to be important communicators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Play is the foundation of social behavior….for all of us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Play is the building blocks of adult behavior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Allows animals (including humans) to perfect some adult behavior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And it is just fun!</a:t>
            </a:r>
          </a:p>
        </p:txBody>
      </p:sp>
    </p:spTree>
    <p:extLst>
      <p:ext uri="{BB962C8B-B14F-4D97-AF65-F5344CB8AC3E}">
        <p14:creationId xmlns:p14="http://schemas.microsoft.com/office/powerpoint/2010/main" val="12229358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animal cognition!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Animal Language</a:t>
            </a:r>
          </a:p>
        </p:txBody>
      </p:sp>
    </p:spTree>
    <p:extLst>
      <p:ext uri="{BB962C8B-B14F-4D97-AF65-F5344CB8AC3E}">
        <p14:creationId xmlns:p14="http://schemas.microsoft.com/office/powerpoint/2010/main" val="8825640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26CB93-DEF6-4153-8AD8-4593456606EA}" type="slidenum">
              <a:rPr lang="ar-SA" altLang="en-US"/>
              <a:pPr eaLnBrk="1" hangingPunct="1"/>
              <a:t>95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What is Linguistics?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017714"/>
            <a:ext cx="9755188" cy="4383087"/>
          </a:xfrm>
        </p:spPr>
        <p:txBody>
          <a:bodyPr/>
          <a:lstStyle/>
          <a:p>
            <a:pPr algn="l" rtl="0" eaLnBrk="1" hangingPunct="1"/>
            <a:r>
              <a:rPr lang="en-US" altLang="en-US" sz="3600" dirty="0"/>
              <a:t>It is the scientific study of human language.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 algn="l" rtl="0" eaLnBrk="1" hangingPunct="1"/>
            <a:r>
              <a:rPr lang="en-US" altLang="en-US" sz="3600" dirty="0"/>
              <a:t>Scientific (empirical/theoretical)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46783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29AD8-6B69-463D-9624-2B63AB99D6BA}" type="slidenum">
              <a:rPr lang="ar-SA" altLang="en-US"/>
              <a:pPr eaLnBrk="1" hangingPunct="1"/>
              <a:t>96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Language?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614" y="1690688"/>
            <a:ext cx="9421813" cy="4953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dirty="0"/>
              <a:t>How do languages work? Are there rules? What are these rules?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/>
            <a:r>
              <a:rPr lang="en-US" altLang="en-US" dirty="0"/>
              <a:t>What do we know when we know a language?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/>
            <a:r>
              <a:rPr lang="en-US" altLang="en-US" dirty="0"/>
              <a:t>Linguistics- Internal Knowledge of Language.</a:t>
            </a:r>
          </a:p>
          <a:p>
            <a:pPr lvl="1" algn="l" rtl="0" eaLnBrk="1" hangingPunct="1"/>
            <a:r>
              <a:rPr lang="en-US" altLang="en-US" i="1" dirty="0"/>
              <a:t>Knowledge of sound system</a:t>
            </a:r>
          </a:p>
          <a:p>
            <a:pPr lvl="1" algn="l" rtl="0" eaLnBrk="1" hangingPunct="1"/>
            <a:r>
              <a:rPr lang="en-US" altLang="en-US" i="1" dirty="0"/>
              <a:t>Knowledge of words</a:t>
            </a:r>
          </a:p>
          <a:p>
            <a:pPr lvl="1" algn="l" rtl="0" eaLnBrk="1" hangingPunct="1"/>
            <a:r>
              <a:rPr lang="en-US" altLang="en-US" i="1" dirty="0"/>
              <a:t>Knowledge of sentence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4384800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8CCBCB-09C8-413B-99FA-6FC85C61A5EE}" type="slidenum">
              <a:rPr lang="ar-SA" altLang="en-US"/>
              <a:pPr eaLnBrk="1" hangingPunct="1"/>
              <a:t>97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Important questions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495800"/>
          </a:xfrm>
        </p:spPr>
        <p:txBody>
          <a:bodyPr/>
          <a:lstStyle/>
          <a:p>
            <a:pPr algn="l" rtl="0" eaLnBrk="1" hangingPunct="1"/>
            <a:r>
              <a:rPr lang="en-US" altLang="en-US"/>
              <a:t>Each and every human language can express any thought the human mind can devise.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algn="l" rtl="0" eaLnBrk="1" hangingPunct="1"/>
            <a:r>
              <a:rPr lang="en-US" altLang="en-US"/>
              <a:t>Is it possible that a creature may learn to communicate with humans using language?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1800"/>
          </a:p>
          <a:p>
            <a:pPr algn="l" rtl="0" eaLnBrk="1" hangingPunct="1"/>
            <a:r>
              <a:rPr lang="en-US" altLang="en-US"/>
              <a:t>Does human language have special properties that make it unique and different than any other communication systems found in nature?</a:t>
            </a:r>
          </a:p>
        </p:txBody>
      </p:sp>
    </p:spTree>
    <p:extLst>
      <p:ext uri="{BB962C8B-B14F-4D97-AF65-F5344CB8AC3E}">
        <p14:creationId xmlns:p14="http://schemas.microsoft.com/office/powerpoint/2010/main" val="21714720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DEB9EA-6B32-4DAC-8433-9A7068483EA5}" type="slidenum">
              <a:rPr lang="ar-SA" altLang="en-US"/>
              <a:pPr eaLnBrk="1" hangingPunct="1"/>
              <a:t>98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The Properties of </a:t>
            </a:r>
            <a:r>
              <a:rPr lang="en-GB" altLang="en-US" b="1" i="1" dirty="0">
                <a:solidFill>
                  <a:srgbClr val="FF0000"/>
                </a:solidFill>
              </a:rPr>
              <a:t>Human</a:t>
            </a:r>
            <a:r>
              <a:rPr lang="en-GB" altLang="en-US" b="1" dirty="0">
                <a:solidFill>
                  <a:srgbClr val="FF0000"/>
                </a:solidFill>
              </a:rPr>
              <a:t> Language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 dirty="0"/>
              <a:t>Unique system of communication</a:t>
            </a:r>
          </a:p>
          <a:p>
            <a:pPr algn="l" rtl="0" eaLnBrk="1" hangingPunct="1"/>
            <a:endParaRPr lang="en-GB" altLang="en-US" dirty="0"/>
          </a:p>
          <a:p>
            <a:pPr algn="l" rtl="0" eaLnBrk="1" hangingPunct="1"/>
            <a:r>
              <a:rPr lang="en-GB" altLang="en-US" dirty="0"/>
              <a:t>Informative signals: signals which you have not intentionally sent </a:t>
            </a:r>
            <a:r>
              <a:rPr lang="en-GB" altLang="en-US" dirty="0">
                <a:sym typeface="Wingdings" panose="05000000000000000000" pitchFamily="2" charset="2"/>
              </a:rPr>
              <a:t> body language</a:t>
            </a:r>
          </a:p>
          <a:p>
            <a:pPr algn="l" rtl="0" eaLnBrk="1" hangingPunct="1"/>
            <a:endParaRPr lang="en-GB" altLang="en-US" dirty="0">
              <a:sym typeface="Wingdings" panose="05000000000000000000" pitchFamily="2" charset="2"/>
            </a:endParaRPr>
          </a:p>
          <a:p>
            <a:pPr algn="l" rtl="0" eaLnBrk="1" hangingPunct="1"/>
            <a:r>
              <a:rPr lang="en-GB" altLang="en-US" dirty="0">
                <a:sym typeface="Wingdings" panose="05000000000000000000" pitchFamily="2" charset="2"/>
              </a:rPr>
              <a:t>Communicative signals: signals you use intentionally to communicate something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93836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79FA04-096E-4769-B59B-6BDB080EFCC7}" type="slidenum">
              <a:rPr lang="ar-SA" altLang="en-US"/>
              <a:pPr eaLnBrk="1" hangingPunct="1"/>
              <a:t>99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Properties of </a:t>
            </a:r>
            <a:r>
              <a:rPr lang="en-US" altLang="en-US" b="1" i="1" dirty="0">
                <a:solidFill>
                  <a:srgbClr val="FF0000"/>
                </a:solidFill>
              </a:rPr>
              <a:t>Human </a:t>
            </a:r>
            <a:r>
              <a:rPr lang="en-US" altLang="en-US" b="1" dirty="0">
                <a:solidFill>
                  <a:srgbClr val="FF0000"/>
                </a:solidFill>
              </a:rPr>
              <a:t>Language: Displacement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1905000"/>
            <a:ext cx="9477375" cy="4419600"/>
          </a:xfrm>
        </p:spPr>
        <p:txBody>
          <a:bodyPr>
            <a:normAutofit/>
          </a:bodyPr>
          <a:lstStyle/>
          <a:p>
            <a:r>
              <a:rPr lang="en-US" altLang="en-US" dirty="0"/>
              <a:t>Human language refers to the past, present and future- </a:t>
            </a:r>
          </a:p>
          <a:p>
            <a:pPr lvl="1"/>
            <a:r>
              <a:rPr lang="en-US" altLang="en-US" i="1" dirty="0"/>
              <a:t>last night, at school, I</a:t>
            </a:r>
            <a:r>
              <a:rPr lang="en-US" altLang="en-US" i="1" dirty="0">
                <a:latin typeface="Arial" panose="020B0604020202020204" pitchFamily="34" charset="0"/>
              </a:rPr>
              <a:t>’</a:t>
            </a:r>
            <a:r>
              <a:rPr lang="en-US" altLang="en-US" i="1" dirty="0"/>
              <a:t>m flying to Paris next week</a:t>
            </a:r>
          </a:p>
          <a:p>
            <a:pPr lvl="1"/>
            <a:r>
              <a:rPr lang="en-US" altLang="en-US" dirty="0"/>
              <a:t>Things</a:t>
            </a:r>
            <a:r>
              <a:rPr lang="en-US" altLang="en-US" i="1" dirty="0"/>
              <a:t> </a:t>
            </a:r>
            <a:r>
              <a:rPr lang="en-US" altLang="en-US" dirty="0"/>
              <a:t>that do not exist in real life, e.g. </a:t>
            </a:r>
            <a:r>
              <a:rPr lang="en-US" altLang="en-US" i="1" dirty="0"/>
              <a:t>superman, batman, Santa Claus</a:t>
            </a:r>
          </a:p>
          <a:p>
            <a:endParaRPr lang="en-US" altLang="en-US" dirty="0"/>
          </a:p>
          <a:p>
            <a:r>
              <a:rPr lang="en-US" altLang="en-US" dirty="0"/>
              <a:t>Animal communication- immediate moment (we think)</a:t>
            </a:r>
          </a:p>
          <a:p>
            <a:pPr lvl="1"/>
            <a:r>
              <a:rPr lang="en-GB" altLang="en-US" dirty="0"/>
              <a:t>Bee language: dance routine to communicate the location of nectar</a:t>
            </a:r>
            <a:endParaRPr lang="en-US" altLang="en-US" dirty="0"/>
          </a:p>
          <a:p>
            <a:pPr eaLnBrk="1" hangingPunct="1"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05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XY5HK7YVDQWF-1196-1142</_dlc_DocId>
    <_dlc_DocIdUrl xmlns="95c273cc-9201-4c1e-8c9f-fe8c80cbe9de">
      <Url>https://about.illinoisstate.edu/vfdouga/_layouts/DocIdRedir.aspx?ID=XY5HK7YVDQWF-1196-1142</Url>
      <Description>XY5HK7YVDQWF-1196-1142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361EB0-B5B4-48F2-A12E-E68D5A020E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5F28C7-E9E4-4C20-A0AB-9ADEF7BE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321F5F-5021-43F6-A010-A36222BAB8F0}">
  <ds:schemaRefs>
    <ds:schemaRef ds:uri="http://purl.org/dc/terms/"/>
    <ds:schemaRef ds:uri="95c273cc-9201-4c1e-8c9f-fe8c80cbe9d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3D99F4C-94B7-4E4A-8E78-E7C0FEE0B2C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7800</Words>
  <Application>Microsoft Office PowerPoint</Application>
  <PresentationFormat>Widescreen</PresentationFormat>
  <Paragraphs>1189</Paragraphs>
  <Slides>134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3" baseType="lpstr">
      <vt:lpstr>Batang</vt:lpstr>
      <vt:lpstr>新細明體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Can Animals think?</vt:lpstr>
      <vt:lpstr>Comparative Cognition</vt:lpstr>
      <vt:lpstr>What behaviors to study?</vt:lpstr>
      <vt:lpstr>Experimental Psychology</vt:lpstr>
      <vt:lpstr>What is the problem?</vt:lpstr>
      <vt:lpstr>Morgan’s Canon: </vt:lpstr>
      <vt:lpstr>Why is this relevant?</vt:lpstr>
      <vt:lpstr>Why is this relevant?</vt:lpstr>
      <vt:lpstr>Behavioral ecology can inform  questions of cognition</vt:lpstr>
      <vt:lpstr>What about memory?</vt:lpstr>
      <vt:lpstr>Compare to Human memory: Kinds of Memory</vt:lpstr>
      <vt:lpstr>Vaughan and Greene (1973):</vt:lpstr>
      <vt:lpstr>Herrnstein, 1976:</vt:lpstr>
      <vt:lpstr>What does this mean?</vt:lpstr>
      <vt:lpstr> What are they responding to?</vt:lpstr>
      <vt:lpstr>Herrnsteing: Experiment 2</vt:lpstr>
      <vt:lpstr>What does this mean?</vt:lpstr>
      <vt:lpstr>Gorillas and Natural Concepts</vt:lpstr>
      <vt:lpstr>Abstract vs. concrete concepts</vt:lpstr>
      <vt:lpstr>Method</vt:lpstr>
      <vt:lpstr>Phase 1: Concrete Discriminations</vt:lpstr>
      <vt:lpstr>Phase 1: Results</vt:lpstr>
      <vt:lpstr>Phase 1 results</vt:lpstr>
      <vt:lpstr>Phase 2: Intermediate discriminations</vt:lpstr>
      <vt:lpstr>Phase 2: Intermediate discriminations</vt:lpstr>
      <vt:lpstr>Phase 3: Abstract Discriminations</vt:lpstr>
      <vt:lpstr>Better at abstract discriminations! </vt:lpstr>
      <vt:lpstr> Does evolution play a role:</vt:lpstr>
      <vt:lpstr>Canines, corvids, sea mammals and apes can do many cognitive tasks!</vt:lpstr>
      <vt:lpstr>Several other tasks, too!</vt:lpstr>
      <vt:lpstr>Expectancy violations</vt:lpstr>
      <vt:lpstr>Nonsocial counting:</vt:lpstr>
      <vt:lpstr>PowerPoint Presentation</vt:lpstr>
      <vt:lpstr>Spatial Memory</vt:lpstr>
      <vt:lpstr>Spatial Memory</vt:lpstr>
      <vt:lpstr>PowerPoint Presentation</vt:lpstr>
      <vt:lpstr>Spatial Memory</vt:lpstr>
      <vt:lpstr>PowerPoint Presentation</vt:lpstr>
      <vt:lpstr>Spatial Memory</vt:lpstr>
      <vt:lpstr>Spatial  Cognition</vt:lpstr>
      <vt:lpstr>Food Storing Behavior</vt:lpstr>
      <vt:lpstr>Do Nutcrackers form Geometric  relations between objects?</vt:lpstr>
      <vt:lpstr>Two Landmarks</vt:lpstr>
      <vt:lpstr>How form spatial relationships?</vt:lpstr>
      <vt:lpstr>Two distinct processes:</vt:lpstr>
      <vt:lpstr>Three Landmarks</vt:lpstr>
      <vt:lpstr>Set up a Test:</vt:lpstr>
      <vt:lpstr>Spatial Relations:</vt:lpstr>
      <vt:lpstr>Hunting by search image</vt:lpstr>
      <vt:lpstr>Stimuli</vt:lpstr>
      <vt:lpstr>Testing</vt:lpstr>
      <vt:lpstr>Results</vt:lpstr>
      <vt:lpstr>So what do we know so far?</vt:lpstr>
      <vt:lpstr>Social Behavior</vt:lpstr>
      <vt:lpstr>What about social behaviors?</vt:lpstr>
      <vt:lpstr>Broken-wing display in plovers</vt:lpstr>
      <vt:lpstr>Evidence from plovers Several levels of this behavior</vt:lpstr>
      <vt:lpstr>Elephant Behavior and Language</vt:lpstr>
      <vt:lpstr>PowerPoint Presentation</vt:lpstr>
      <vt:lpstr>Social Learning</vt:lpstr>
      <vt:lpstr>Dogs show Perspective Taking</vt:lpstr>
      <vt:lpstr>Dogs show social modeling</vt:lpstr>
      <vt:lpstr>PowerPoint Presentation</vt:lpstr>
      <vt:lpstr>Choice of Target when Begging (Povinelli and Eddy, 1996): </vt:lpstr>
      <vt:lpstr>PowerPoint Presentation</vt:lpstr>
      <vt:lpstr>NOT a Clever Hans Trick: Dogs really Reading Us! Held, et al., 2001; Ashton and Cooper (in Cooper et al, 2003)</vt:lpstr>
      <vt:lpstr>Dogs can tell Which Human saw the Treat! Cooper, et al 2001</vt:lpstr>
      <vt:lpstr>Dogs understand fairness (Range, et al., 2009)</vt:lpstr>
      <vt:lpstr>Dogs can feel a “moral dilemma”: Is your choice my Choice?</vt:lpstr>
      <vt:lpstr>Why choose owner’s preference?</vt:lpstr>
      <vt:lpstr>Method</vt:lpstr>
      <vt:lpstr>Results</vt:lpstr>
      <vt:lpstr>Why should dogs show sensitivity  to human social cues</vt:lpstr>
      <vt:lpstr>Play!</vt:lpstr>
      <vt:lpstr>Purpose of Play</vt:lpstr>
      <vt:lpstr>Play Behavior:  When is it Play and when it is  Other Behavior</vt:lpstr>
      <vt:lpstr>Burghard (2005): 5 criteria/ preconditions of play</vt:lpstr>
      <vt:lpstr>Evidence in support of Burghard: Dog Play</vt:lpstr>
      <vt:lpstr>Play Bow as a Signal for Play</vt:lpstr>
      <vt:lpstr>Vocalizations during Play</vt:lpstr>
      <vt:lpstr>Vocalizations during Play</vt:lpstr>
      <vt:lpstr>PowerPoint Presentation</vt:lpstr>
      <vt:lpstr>Honesty and Fairness in Play</vt:lpstr>
      <vt:lpstr>Role-Taking</vt:lpstr>
      <vt:lpstr>Role-Taking</vt:lpstr>
      <vt:lpstr>Is Play Learned or Innate?</vt:lpstr>
      <vt:lpstr>Is Play Learned or Innate?</vt:lpstr>
      <vt:lpstr>Many animals engage in “Purposeless Activities”</vt:lpstr>
      <vt:lpstr>Other Animals Play, too!</vt:lpstr>
      <vt:lpstr>Other animals show rules for Play</vt:lpstr>
      <vt:lpstr>So WHAT is the Purpose of Play?</vt:lpstr>
      <vt:lpstr>So what does this all mean?</vt:lpstr>
      <vt:lpstr>So what does this all mean?</vt:lpstr>
      <vt:lpstr>MORE animal cognition!</vt:lpstr>
      <vt:lpstr>What is Linguistics?</vt:lpstr>
      <vt:lpstr>Language?</vt:lpstr>
      <vt:lpstr>Important questions </vt:lpstr>
      <vt:lpstr>The Properties of Human Language</vt:lpstr>
      <vt:lpstr>Properties of Human Language: Displacement</vt:lpstr>
      <vt:lpstr>Properties of Human Language: Arbitrariness</vt:lpstr>
      <vt:lpstr>Properties of Human Language: Productivity</vt:lpstr>
      <vt:lpstr>Properties of Human Language:  Cultural Transmission</vt:lpstr>
      <vt:lpstr>Properties of human language: Duality</vt:lpstr>
      <vt:lpstr>Talking to animals</vt:lpstr>
      <vt:lpstr>The controversy</vt:lpstr>
      <vt:lpstr>Animal Language</vt:lpstr>
      <vt:lpstr>Animal Language</vt:lpstr>
      <vt:lpstr>Animal Language</vt:lpstr>
      <vt:lpstr>Alternative Approach to Language</vt:lpstr>
      <vt:lpstr>Alternative Approach to Language</vt:lpstr>
      <vt:lpstr>Alex the Grey Parrot</vt:lpstr>
      <vt:lpstr>PowerPoint Presentation</vt:lpstr>
      <vt:lpstr>Chimpanzees and Language</vt:lpstr>
      <vt:lpstr>Talking to animals</vt:lpstr>
      <vt:lpstr>Talking to animals</vt:lpstr>
      <vt:lpstr>Other Chimps: Kanzi</vt:lpstr>
      <vt:lpstr>Koko the Gorilla</vt:lpstr>
      <vt:lpstr>PowerPoint Presentation</vt:lpstr>
      <vt:lpstr>PowerPoint Presentation</vt:lpstr>
      <vt:lpstr>So….</vt:lpstr>
      <vt:lpstr>Class Summary</vt:lpstr>
      <vt:lpstr>This brings a “take home” for the entire course!</vt:lpstr>
      <vt:lpstr>Do we HAVE to be Rational,  In charge of our contingencies and  Aware of our own mastery?</vt:lpstr>
      <vt:lpstr>Levels of selection</vt:lpstr>
      <vt:lpstr>Levels of selection</vt:lpstr>
      <vt:lpstr>Additional level of selection</vt:lpstr>
      <vt:lpstr>History of Learning Theories</vt:lpstr>
      <vt:lpstr>Many Types of Learning</vt:lpstr>
      <vt:lpstr>But, many similarities across  the types of learning</vt:lpstr>
      <vt:lpstr>Comparative Psychology</vt:lpstr>
      <vt:lpstr>Take home message #1:</vt:lpstr>
      <vt:lpstr>Take home message #2:</vt:lpstr>
      <vt:lpstr>Take home message #3:</vt:lpstr>
      <vt:lpstr>Take home message #4: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Farmer-Dougan, Valeri</dc:creator>
  <cp:lastModifiedBy>Valeri Farmer-Dougan</cp:lastModifiedBy>
  <cp:revision>34</cp:revision>
  <dcterms:created xsi:type="dcterms:W3CDTF">2015-10-29T16:11:59Z</dcterms:created>
  <dcterms:modified xsi:type="dcterms:W3CDTF">2018-12-04T14:08:30Z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0x010100B83208BFA2675A45B669321DDEED1BFF</vt:lpwstr>
  </property>
  <property fmtid="{D5CDD505-2E9C-101B-9397-08002B2CF9AE}" pid="3" name="_dlc_DocIdItemGuid">
    <vt:lpwstr>b836c8eb-92a1-473f-a2d7-f02b29bcd898</vt:lpwstr>
  </property>
</Properties>
</file>