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70" r:id="rId7"/>
    <p:sldId id="271" r:id="rId8"/>
    <p:sldId id="272" r:id="rId9"/>
    <p:sldId id="273" r:id="rId10"/>
    <p:sldId id="274" r:id="rId11"/>
    <p:sldId id="287" r:id="rId12"/>
    <p:sldId id="286" r:id="rId13"/>
    <p:sldId id="275" r:id="rId14"/>
    <p:sldId id="276" r:id="rId15"/>
    <p:sldId id="277" r:id="rId16"/>
    <p:sldId id="278" r:id="rId17"/>
    <p:sldId id="289" r:id="rId18"/>
    <p:sldId id="280" r:id="rId19"/>
    <p:sldId id="288" r:id="rId20"/>
    <p:sldId id="281" r:id="rId21"/>
    <p:sldId id="282" r:id="rId22"/>
    <p:sldId id="290" r:id="rId23"/>
    <p:sldId id="284" r:id="rId24"/>
    <p:sldId id="283" r:id="rId25"/>
    <p:sldId id="291" r:id="rId26"/>
    <p:sldId id="293" r:id="rId27"/>
    <p:sldId id="265" r:id="rId28"/>
    <p:sldId id="295" r:id="rId29"/>
    <p:sldId id="29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23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8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4142-6D78-435B-8058-C4AFFF2D79AF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9A87-4B9B-44F4-A60B-B7BFF766C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07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4142-6D78-435B-8058-C4AFFF2D79AF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9A87-4B9B-44F4-A60B-B7BFF766C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74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4142-6D78-435B-8058-C4AFFF2D79AF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9A87-4B9B-44F4-A60B-B7BFF766C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6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4142-6D78-435B-8058-C4AFFF2D79AF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9A87-4B9B-44F4-A60B-B7BFF766C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76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4142-6D78-435B-8058-C4AFFF2D79AF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9A87-4B9B-44F4-A60B-B7BFF766C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476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4142-6D78-435B-8058-C4AFFF2D79AF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9A87-4B9B-44F4-A60B-B7BFF766C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19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4142-6D78-435B-8058-C4AFFF2D79AF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9A87-4B9B-44F4-A60B-B7BFF766C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95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4142-6D78-435B-8058-C4AFFF2D79AF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9A87-4B9B-44F4-A60B-B7BFF766C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52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4142-6D78-435B-8058-C4AFFF2D79AF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9A87-4B9B-44F4-A60B-B7BFF766C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70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4142-6D78-435B-8058-C4AFFF2D79AF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9A87-4B9B-44F4-A60B-B7BFF766C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16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4142-6D78-435B-8058-C4AFFF2D79AF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9A87-4B9B-44F4-A60B-B7BFF766C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4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04142-6D78-435B-8058-C4AFFF2D79AF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A9A87-4B9B-44F4-A60B-B7BFF766C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36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Behavioral Economics!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66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Hypothetical Budget Lines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8679" name="Picture 7" descr="C:\Val\ISU\Garris lab stuff\budget lin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30534"/>
            <a:ext cx="2682523" cy="4067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648828"/>
            <a:ext cx="3581400" cy="4022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6069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/>
              <a:t>Demand interacting with Price:  Elasticity Curves.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INELASTIC</a:t>
            </a:r>
            <a:r>
              <a:rPr lang="en-US" sz="2400" dirty="0">
                <a:solidFill>
                  <a:srgbClr val="FF0000"/>
                </a:solidFill>
              </a:rPr>
              <a:t>: </a:t>
            </a:r>
            <a:r>
              <a:rPr lang="en-US" sz="2400" dirty="0"/>
              <a:t>Quantity demand decays gradually with increases in price. Note that R-rate will be an increasing function of price</a:t>
            </a:r>
          </a:p>
          <a:p>
            <a:endParaRPr lang="en-US" sz="2400" dirty="0"/>
          </a:p>
          <a:p>
            <a:r>
              <a:rPr lang="en-US" sz="2400" b="1" dirty="0">
                <a:solidFill>
                  <a:srgbClr val="FF0000"/>
                </a:solidFill>
              </a:rPr>
              <a:t>ELASTIC</a:t>
            </a:r>
            <a:r>
              <a:rPr lang="en-US" sz="2400" dirty="0"/>
              <a:t>: Demand decays steeply with increases in price. Note that  R-rate will be a decreasing function of price</a:t>
            </a:r>
          </a:p>
          <a:p>
            <a:endParaRPr lang="en-US" sz="2400" dirty="0"/>
          </a:p>
          <a:p>
            <a:r>
              <a:rPr lang="en-US" sz="2400" b="1" dirty="0">
                <a:solidFill>
                  <a:srgbClr val="FF0000"/>
                </a:solidFill>
              </a:rPr>
              <a:t>A UNIT demand curve </a:t>
            </a:r>
            <a:r>
              <a:rPr lang="en-US" sz="2400" dirty="0"/>
              <a:t>generates a precisely flat level of expenditure or R-rate with increasing price: each increase in price is precisely balanced by a decrease in consumption</a:t>
            </a:r>
          </a:p>
        </p:txBody>
      </p:sp>
    </p:spTree>
    <p:extLst>
      <p:ext uri="{BB962C8B-B14F-4D97-AF65-F5344CB8AC3E}">
        <p14:creationId xmlns:p14="http://schemas.microsoft.com/office/powerpoint/2010/main" val="889143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Curvature of Demand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620000" cy="4038600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/>
              <a:t>ELASTICITY COEFFICIENT = absolute value of that  slope</a:t>
            </a:r>
            <a:r>
              <a:rPr lang="en-US" sz="2400" dirty="0"/>
              <a:t> </a:t>
            </a:r>
          </a:p>
          <a:p>
            <a:pPr lvl="2"/>
            <a:r>
              <a:rPr lang="en-US" dirty="0"/>
              <a:t>   </a:t>
            </a:r>
            <a:r>
              <a:rPr lang="en-US" sz="2800" dirty="0"/>
              <a:t>&lt;1 for inelastic demand</a:t>
            </a:r>
          </a:p>
          <a:p>
            <a:pPr lvl="2"/>
            <a:r>
              <a:rPr lang="en-US" sz="2800" dirty="0"/>
              <a:t>  = 1 for unit demand</a:t>
            </a:r>
          </a:p>
          <a:p>
            <a:pPr lvl="2"/>
            <a:r>
              <a:rPr lang="en-US" sz="2800" dirty="0"/>
              <a:t>  &gt;1 for elastic demand</a:t>
            </a:r>
          </a:p>
          <a:p>
            <a:pPr lvl="2"/>
            <a:endParaRPr lang="en-US" sz="2800" dirty="0"/>
          </a:p>
          <a:p>
            <a:r>
              <a:rPr lang="en-US" dirty="0"/>
              <a:t>The closer the curve comes to the axes, the more demand there is for the commodity</a:t>
            </a:r>
          </a:p>
          <a:p>
            <a:pPr lvl="1"/>
            <a:r>
              <a:rPr lang="en-US" dirty="0"/>
              <a:t>Deep curvature = more demand</a:t>
            </a:r>
          </a:p>
          <a:p>
            <a:pPr lvl="1"/>
            <a:r>
              <a:rPr lang="en-US" dirty="0"/>
              <a:t>Less curvature = less demand</a:t>
            </a:r>
          </a:p>
        </p:txBody>
      </p:sp>
    </p:spTree>
    <p:extLst>
      <p:ext uri="{BB962C8B-B14F-4D97-AF65-F5344CB8AC3E}">
        <p14:creationId xmlns:p14="http://schemas.microsoft.com/office/powerpoint/2010/main" val="2098730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Differences in demand alter</a:t>
            </a:r>
            <a:br>
              <a:rPr lang="en-US" dirty="0"/>
            </a:br>
            <a:r>
              <a:rPr lang="en-US" dirty="0"/>
              <a:t>behavior on a given budget 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752600"/>
            <a:ext cx="3584759" cy="4023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7731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Reinforcers interact as substitutes or complements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Substitutes:</a:t>
            </a:r>
            <a:r>
              <a:rPr lang="en-US" sz="2000" b="1" dirty="0">
                <a:solidFill>
                  <a:srgbClr val="FF0000"/>
                </a:solidFill>
              </a:rPr>
              <a:t>   </a:t>
            </a:r>
            <a:r>
              <a:rPr lang="en-US" sz="2400" dirty="0"/>
              <a:t>reduction in demand of one commodity as the supply for a second commodity increased</a:t>
            </a:r>
          </a:p>
          <a:p>
            <a:endParaRPr lang="en-US" sz="2400" dirty="0"/>
          </a:p>
          <a:p>
            <a:r>
              <a:rPr lang="en-US" sz="2400" b="1" i="1" dirty="0"/>
              <a:t>Complete substitutability </a:t>
            </a:r>
            <a:r>
              <a:rPr lang="en-US" sz="2400" dirty="0"/>
              <a:t>suggests the two reinforcers are equivalent</a:t>
            </a:r>
          </a:p>
          <a:p>
            <a:pPr lvl="1"/>
            <a:r>
              <a:rPr lang="en-US" sz="2000" dirty="0"/>
              <a:t>One commodity is as good as another</a:t>
            </a:r>
          </a:p>
          <a:p>
            <a:endParaRPr lang="en-US" sz="2400" dirty="0"/>
          </a:p>
          <a:p>
            <a:r>
              <a:rPr lang="en-US" sz="2400" dirty="0"/>
              <a:t>Pepsi vs. Coke ?</a:t>
            </a:r>
          </a:p>
          <a:p>
            <a:endParaRPr lang="en-US" sz="2400" dirty="0"/>
          </a:p>
          <a:p>
            <a:r>
              <a:rPr lang="en-US" sz="2400" dirty="0"/>
              <a:t>Store brand vs. generic brand?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16333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</p:spPr>
        <p:txBody>
          <a:bodyPr/>
          <a:lstStyle/>
          <a:p>
            <a:r>
              <a:rPr lang="en-US" dirty="0"/>
              <a:t>Reinforcers interact as substitutes or complements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73563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Complements</a:t>
            </a:r>
            <a:r>
              <a:rPr lang="en-US" sz="2000" dirty="0">
                <a:solidFill>
                  <a:srgbClr val="FF0000"/>
                </a:solidFill>
              </a:rPr>
              <a:t>:</a:t>
            </a:r>
            <a:r>
              <a:rPr lang="en-US" sz="2000" dirty="0"/>
              <a:t>  </a:t>
            </a:r>
            <a:r>
              <a:rPr lang="en-US" sz="2400" dirty="0"/>
              <a:t>increase in demand of one commodity as supply for a second commodity increased</a:t>
            </a:r>
          </a:p>
          <a:p>
            <a:pPr lvl="1"/>
            <a:endParaRPr lang="en-US" sz="2000" dirty="0"/>
          </a:p>
          <a:p>
            <a:r>
              <a:rPr lang="en-US" sz="2800" dirty="0"/>
              <a:t>Complete complementarity suggests the two reinforcers are </a:t>
            </a:r>
            <a:r>
              <a:rPr lang="en-US" sz="2800" b="1" i="1" dirty="0" err="1"/>
              <a:t>nonsubstitutable</a:t>
            </a:r>
            <a:r>
              <a:rPr lang="en-US" sz="2800" dirty="0"/>
              <a:t> or complements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sz="2800" dirty="0"/>
              <a:t>Peanut Butter and Jelly</a:t>
            </a:r>
          </a:p>
          <a:p>
            <a:endParaRPr lang="en-US" sz="2800" dirty="0"/>
          </a:p>
          <a:p>
            <a:r>
              <a:rPr lang="en-US" sz="2800" dirty="0"/>
              <a:t>Water vs. food</a:t>
            </a: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77504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US" dirty="0"/>
              <a:t>Calculating Substitutability: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5105400"/>
          </a:xfrm>
        </p:spPr>
        <p:txBody>
          <a:bodyPr>
            <a:noAutofit/>
          </a:bodyPr>
          <a:lstStyle/>
          <a:p>
            <a:r>
              <a:rPr lang="en-US" sz="2400" dirty="0"/>
              <a:t>Substitutability is obtained by a linear regression between relative price and relative allocation</a:t>
            </a:r>
          </a:p>
          <a:p>
            <a:pPr lvl="1"/>
            <a:r>
              <a:rPr lang="en-US" sz="2400" dirty="0"/>
              <a:t>Price</a:t>
            </a:r>
          </a:p>
          <a:p>
            <a:pPr lvl="1"/>
            <a:r>
              <a:rPr lang="en-US" sz="2400" dirty="0"/>
              <a:t>How you spend your $$</a:t>
            </a:r>
          </a:p>
          <a:p>
            <a:endParaRPr lang="en-US" sz="2400" dirty="0"/>
          </a:p>
          <a:p>
            <a:r>
              <a:rPr lang="en-US" sz="2400" dirty="0"/>
              <a:t>The slope of the regression equation is then used to estimate substitutability or s</a:t>
            </a:r>
          </a:p>
          <a:p>
            <a:endParaRPr lang="en-US" sz="2400" dirty="0"/>
          </a:p>
          <a:p>
            <a:r>
              <a:rPr lang="en-US" sz="2400" i="1" dirty="0">
                <a:solidFill>
                  <a:srgbClr val="FF0000"/>
                </a:solidFill>
              </a:rPr>
              <a:t>Reinforcers are substitutable  if s&gt;0</a:t>
            </a:r>
            <a:r>
              <a:rPr lang="en-US" sz="2400" dirty="0"/>
              <a:t> </a:t>
            </a:r>
          </a:p>
          <a:p>
            <a:pPr lvl="1"/>
            <a:r>
              <a:rPr lang="en-US" sz="2400" dirty="0"/>
              <a:t>s=1 is completely substitutable </a:t>
            </a:r>
          </a:p>
          <a:p>
            <a:pPr lvl="1"/>
            <a:r>
              <a:rPr lang="en-US" sz="2400" dirty="0"/>
              <a:t>Complementary: s&lt;0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06607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924800" cy="1447800"/>
          </a:xfrm>
        </p:spPr>
        <p:txBody>
          <a:bodyPr/>
          <a:lstStyle/>
          <a:p>
            <a:r>
              <a:rPr lang="en-US" dirty="0"/>
              <a:t>Open versus Closed Economies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30763"/>
          </a:xfrm>
        </p:spPr>
        <p:txBody>
          <a:bodyPr>
            <a:normAutofit fontScale="85000" lnSpcReduction="10000"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Open Economy</a:t>
            </a:r>
            <a:r>
              <a:rPr lang="en-US" sz="3600" b="1" dirty="0"/>
              <a:t>: </a:t>
            </a:r>
          </a:p>
          <a:p>
            <a:pPr lvl="1"/>
            <a:r>
              <a:rPr lang="en-US" sz="3200" dirty="0"/>
              <a:t>Extra sources of reward are available outside the experimental (or real) session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Can get more commodities outside your budget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Rats are </a:t>
            </a:r>
            <a:r>
              <a:rPr lang="en-US" sz="3200" dirty="0" err="1"/>
              <a:t>supplementally</a:t>
            </a:r>
            <a:r>
              <a:rPr lang="en-US" sz="3200" dirty="0"/>
              <a:t> fed after the daily session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You can call your parents when run out of money at end of month</a:t>
            </a:r>
          </a:p>
          <a:p>
            <a:pPr lvl="1"/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4601687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924800" cy="1447800"/>
          </a:xfrm>
        </p:spPr>
        <p:txBody>
          <a:bodyPr/>
          <a:lstStyle/>
          <a:p>
            <a:r>
              <a:rPr lang="en-US" dirty="0"/>
              <a:t>Open versus Closed Economies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830763"/>
          </a:xfrm>
        </p:spPr>
        <p:txBody>
          <a:bodyPr>
            <a:normAutofit fontScale="77500" lnSpcReduction="20000"/>
          </a:bodyPr>
          <a:lstStyle/>
          <a:p>
            <a:r>
              <a:rPr lang="en-US" sz="3900" b="1" dirty="0">
                <a:solidFill>
                  <a:srgbClr val="FF0000"/>
                </a:solidFill>
              </a:rPr>
              <a:t>Closed  Economy: </a:t>
            </a:r>
          </a:p>
          <a:p>
            <a:pPr lvl="1"/>
            <a:r>
              <a:rPr lang="en-US" sz="3600" dirty="0"/>
              <a:t>Extra sources of reward are available outside the experimental (or real) session</a:t>
            </a:r>
          </a:p>
          <a:p>
            <a:pPr lvl="1"/>
            <a:endParaRPr lang="en-US" sz="3600" dirty="0"/>
          </a:p>
          <a:p>
            <a:pPr lvl="1"/>
            <a:r>
              <a:rPr lang="en-US" sz="3600" dirty="0"/>
              <a:t>Can NOT get more commodities outside your budget</a:t>
            </a:r>
          </a:p>
          <a:p>
            <a:pPr lvl="1"/>
            <a:endParaRPr lang="en-US" sz="3600" dirty="0"/>
          </a:p>
          <a:p>
            <a:pPr lvl="1"/>
            <a:r>
              <a:rPr lang="en-US" sz="3600" dirty="0"/>
              <a:t>Rats must work for all of their food during an experimental session</a:t>
            </a:r>
          </a:p>
          <a:p>
            <a:pPr lvl="1"/>
            <a:endParaRPr lang="en-US" sz="3500" dirty="0"/>
          </a:p>
          <a:p>
            <a:pPr lvl="1"/>
            <a:r>
              <a:rPr lang="en-US" sz="3500" dirty="0"/>
              <a:t>Your monthly budget is as it is: no extra sources of income</a:t>
            </a:r>
          </a:p>
        </p:txBody>
      </p:sp>
    </p:spTree>
    <p:extLst>
      <p:ext uri="{BB962C8B-B14F-4D97-AF65-F5344CB8AC3E}">
        <p14:creationId xmlns:p14="http://schemas.microsoft.com/office/powerpoint/2010/main" val="3579672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0010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Differences in consumption for </a:t>
            </a:r>
            <a:br>
              <a:rPr lang="en-US" dirty="0"/>
            </a:br>
            <a:r>
              <a:rPr lang="en-US" dirty="0"/>
              <a:t>Open versus Closed Economies:</a:t>
            </a:r>
          </a:p>
        </p:txBody>
      </p:sp>
      <p:sp>
        <p:nvSpPr>
          <p:cNvPr id="430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Open economies and closed economies have different effects on consumption</a:t>
            </a:r>
          </a:p>
          <a:p>
            <a:endParaRPr lang="en-US" dirty="0"/>
          </a:p>
          <a:p>
            <a:r>
              <a:rPr lang="en-US" dirty="0"/>
              <a:t>Response rates in </a:t>
            </a:r>
            <a:r>
              <a:rPr lang="en-US" b="1" dirty="0"/>
              <a:t>closed economies</a:t>
            </a:r>
            <a:r>
              <a:rPr lang="en-US" dirty="0"/>
              <a:t> INCREASE as price increases; must respond more to maintain consumption</a:t>
            </a:r>
          </a:p>
          <a:p>
            <a:endParaRPr lang="en-US" dirty="0"/>
          </a:p>
          <a:p>
            <a:r>
              <a:rPr lang="en-US" dirty="0"/>
              <a:t>Response rates  in </a:t>
            </a:r>
            <a:r>
              <a:rPr lang="en-US" b="1" dirty="0"/>
              <a:t>open economies</a:t>
            </a:r>
            <a:r>
              <a:rPr lang="en-US" dirty="0"/>
              <a:t> DECREASE as price increases; do not maintain consumption</a:t>
            </a:r>
          </a:p>
        </p:txBody>
      </p:sp>
    </p:spTree>
    <p:extLst>
      <p:ext uri="{BB962C8B-B14F-4D97-AF65-F5344CB8AC3E}">
        <p14:creationId xmlns:p14="http://schemas.microsoft.com/office/powerpoint/2010/main" val="294256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Behavioral Economics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/>
              <a:t>Application of economic theory to predict and control behavior</a:t>
            </a:r>
          </a:p>
          <a:p>
            <a:pPr lvl="1"/>
            <a:r>
              <a:rPr lang="en-US" dirty="0"/>
              <a:t>Microeconomics</a:t>
            </a:r>
          </a:p>
          <a:p>
            <a:pPr lvl="1"/>
            <a:r>
              <a:rPr lang="en-US" dirty="0"/>
              <a:t>Assumes law of supply and demand applies to behavior and reinforcement</a:t>
            </a:r>
          </a:p>
          <a:p>
            <a:endParaRPr lang="en-US" dirty="0"/>
          </a:p>
          <a:p>
            <a:r>
              <a:rPr lang="en-US" dirty="0"/>
              <a:t>Is an outgrowth of unidimensional explanations of reinforced behavior</a:t>
            </a:r>
          </a:p>
        </p:txBody>
      </p:sp>
    </p:spTree>
    <p:extLst>
      <p:ext uri="{BB962C8B-B14F-4D97-AF65-F5344CB8AC3E}">
        <p14:creationId xmlns:p14="http://schemas.microsoft.com/office/powerpoint/2010/main" val="34933564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/>
              <a:t>Responding on </a:t>
            </a:r>
            <a:br>
              <a:rPr lang="en-US"/>
            </a:br>
            <a:r>
              <a:rPr lang="en-US"/>
              <a:t>Open versus Closed Economies</a:t>
            </a:r>
          </a:p>
        </p:txBody>
      </p:sp>
      <p:sp>
        <p:nvSpPr>
          <p:cNvPr id="419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181600" y="1905001"/>
            <a:ext cx="3200400" cy="40386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In an open economy, responding can increase with price increases</a:t>
            </a:r>
          </a:p>
          <a:p>
            <a:endParaRPr lang="en-US" dirty="0"/>
          </a:p>
          <a:p>
            <a:r>
              <a:rPr lang="en-US" dirty="0"/>
              <a:t>In a closed economy, as price increases, responding may decrease for that commodity.</a:t>
            </a:r>
          </a:p>
        </p:txBody>
      </p:sp>
      <p:pic>
        <p:nvPicPr>
          <p:cNvPr id="41989" name="Picture 1029" descr="C:\Val\ISU\Garris lab stuff\open vs closed econom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36956"/>
            <a:ext cx="3352800" cy="4696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80136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this distinction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Drug addict behavior in open vs. closed economies 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Open Economy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Many outside sources of “commodities”</a:t>
            </a:r>
          </a:p>
          <a:p>
            <a:pPr lvl="2"/>
            <a:r>
              <a:rPr lang="en-US" dirty="0"/>
              <a:t>Parents will enable, pay rent</a:t>
            </a:r>
          </a:p>
          <a:p>
            <a:pPr lvl="2"/>
            <a:r>
              <a:rPr lang="en-US" dirty="0"/>
              <a:t>Can beg, steal, rob for money</a:t>
            </a:r>
          </a:p>
          <a:p>
            <a:pPr lvl="2"/>
            <a:r>
              <a:rPr lang="en-US" dirty="0"/>
              <a:t>No reason to allocate money for food, as can always get more</a:t>
            </a:r>
          </a:p>
          <a:p>
            <a:pPr lvl="2"/>
            <a:r>
              <a:rPr lang="en-US" dirty="0"/>
              <a:t>As a result, spend more of $$ on drugs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9301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this distinction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Drug addict behavior in open vs. closed economies 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Closed Economy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No or limited  outside sources of “commodities”</a:t>
            </a:r>
          </a:p>
          <a:p>
            <a:pPr lvl="2"/>
            <a:r>
              <a:rPr lang="en-US" dirty="0"/>
              <a:t>No one to enable, pay rent</a:t>
            </a:r>
          </a:p>
          <a:p>
            <a:pPr lvl="2"/>
            <a:r>
              <a:rPr lang="en-US" dirty="0"/>
              <a:t>No opportunity to beg, steal, rob for money</a:t>
            </a:r>
          </a:p>
          <a:p>
            <a:pPr lvl="2"/>
            <a:r>
              <a:rPr lang="en-US" dirty="0"/>
              <a:t>Must allocate money for food,  must eat</a:t>
            </a:r>
          </a:p>
          <a:p>
            <a:pPr lvl="2"/>
            <a:r>
              <a:rPr lang="en-US" dirty="0"/>
              <a:t>As a result, spend little to no $$ on drugs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7241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Hursh</a:t>
            </a:r>
            <a:r>
              <a:rPr lang="en-US" dirty="0"/>
              <a:t>, 1980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Gave baboons choice between food and heroin infusion: </a:t>
            </a:r>
          </a:p>
          <a:p>
            <a:pPr lvl="1"/>
            <a:r>
              <a:rPr lang="en-US" dirty="0"/>
              <a:t>Early data sessions shown both commodities relatively inelastic</a:t>
            </a:r>
          </a:p>
          <a:p>
            <a:endParaRPr lang="en-US" dirty="0"/>
          </a:p>
          <a:p>
            <a:r>
              <a:rPr lang="en-US" dirty="0"/>
              <a:t>When no restriction on income: Open economy</a:t>
            </a:r>
          </a:p>
          <a:p>
            <a:pPr lvl="1"/>
            <a:r>
              <a:rPr lang="en-US" dirty="0"/>
              <a:t>Supplemental feeding at end of session</a:t>
            </a:r>
          </a:p>
          <a:p>
            <a:pPr lvl="1"/>
            <a:r>
              <a:rPr lang="en-US" dirty="0"/>
              <a:t>Responding roughly equal for both</a:t>
            </a:r>
          </a:p>
          <a:p>
            <a:pPr lvl="1"/>
            <a:r>
              <a:rPr lang="en-US" dirty="0"/>
              <a:t>Relatively inelastic</a:t>
            </a:r>
          </a:p>
          <a:p>
            <a:pPr lvl="1"/>
            <a:r>
              <a:rPr lang="en-US" dirty="0"/>
              <a:t>Would choose to take heroin infusions</a:t>
            </a:r>
          </a:p>
          <a:p>
            <a:endParaRPr lang="en-US" dirty="0"/>
          </a:p>
          <a:p>
            <a:r>
              <a:rPr lang="en-US" dirty="0"/>
              <a:t>When restriction income: # of R's/day: Closed economy:</a:t>
            </a:r>
          </a:p>
          <a:p>
            <a:pPr lvl="1"/>
            <a:r>
              <a:rPr lang="en-US" dirty="0"/>
              <a:t>When price = low: baboons still choose roughly equal</a:t>
            </a:r>
          </a:p>
          <a:p>
            <a:pPr lvl="1"/>
            <a:r>
              <a:rPr lang="en-US" dirty="0"/>
              <a:t>When price = high: </a:t>
            </a:r>
          </a:p>
          <a:p>
            <a:pPr lvl="2"/>
            <a:r>
              <a:rPr lang="en-US" dirty="0"/>
              <a:t>Demand for heroin dropped</a:t>
            </a:r>
          </a:p>
          <a:p>
            <a:pPr lvl="2"/>
            <a:r>
              <a:rPr lang="en-US" dirty="0"/>
              <a:t>Demand for food increased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7368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does this suggest for Drug Treatment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design an inpatient unit?</a:t>
            </a:r>
          </a:p>
          <a:p>
            <a:endParaRPr lang="en-US" dirty="0"/>
          </a:p>
          <a:p>
            <a:r>
              <a:rPr lang="en-US" dirty="0"/>
              <a:t>How transition to outpatient?</a:t>
            </a:r>
          </a:p>
          <a:p>
            <a:endParaRPr lang="en-US" dirty="0"/>
          </a:p>
          <a:p>
            <a:r>
              <a:rPr lang="en-US" dirty="0"/>
              <a:t>How control drug flow into country; how deal with accessibility to drugs?</a:t>
            </a:r>
          </a:p>
        </p:txBody>
      </p:sp>
    </p:spTree>
    <p:extLst>
      <p:ext uri="{BB962C8B-B14F-4D97-AF65-F5344CB8AC3E}">
        <p14:creationId xmlns:p14="http://schemas.microsoft.com/office/powerpoint/2010/main" val="16348229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Evidence suggests that behavior of animals in conditioning experiments conforms to economic predictions</a:t>
            </a:r>
          </a:p>
          <a:p>
            <a:endParaRPr lang="en-US" dirty="0"/>
          </a:p>
          <a:p>
            <a:r>
              <a:rPr lang="en-US" dirty="0"/>
              <a:t>Implies that operant conditioning constitutes a kind of economic decision making</a:t>
            </a:r>
          </a:p>
          <a:p>
            <a:endParaRPr lang="en-US" dirty="0"/>
          </a:p>
          <a:p>
            <a:r>
              <a:rPr lang="en-US" dirty="0"/>
              <a:t>Like other modern theories in operant conditioning, allows prediction of reinforcement effect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361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Four Major Premises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A behavioral experiment is an </a:t>
            </a:r>
            <a:r>
              <a:rPr lang="en-US" sz="2400" b="1" dirty="0">
                <a:solidFill>
                  <a:srgbClr val="FF0000"/>
                </a:solidFill>
              </a:rPr>
              <a:t>economic system</a:t>
            </a:r>
            <a:r>
              <a:rPr lang="en-US" sz="2400" dirty="0"/>
              <a:t>. As such, the characteristics of the experiment can strongly determine the results</a:t>
            </a:r>
          </a:p>
          <a:p>
            <a:endParaRPr lang="en-US" sz="2400" dirty="0"/>
          </a:p>
          <a:p>
            <a:r>
              <a:rPr lang="en-US" sz="2400" dirty="0"/>
              <a:t>Reinforcers can be distinguished by a functional property called </a:t>
            </a:r>
            <a:r>
              <a:rPr lang="en-US" sz="2400" b="1" dirty="0">
                <a:solidFill>
                  <a:srgbClr val="FF0000"/>
                </a:solidFill>
              </a:rPr>
              <a:t>“elasticity of demand” </a:t>
            </a:r>
            <a:r>
              <a:rPr lang="en-US" sz="2400" dirty="0"/>
              <a:t>that is independent of relative value</a:t>
            </a:r>
          </a:p>
          <a:p>
            <a:endParaRPr lang="en-US" sz="2400" dirty="0"/>
          </a:p>
          <a:p>
            <a:r>
              <a:rPr lang="en-US" sz="2400" dirty="0"/>
              <a:t>Reinforcers may interact as </a:t>
            </a:r>
            <a:r>
              <a:rPr lang="en-US" sz="2400" b="1" dirty="0">
                <a:solidFill>
                  <a:srgbClr val="FF0000"/>
                </a:solidFill>
              </a:rPr>
              <a:t>complements </a:t>
            </a:r>
            <a:r>
              <a:rPr lang="en-US" sz="2400" dirty="0"/>
              <a:t>as well as </a:t>
            </a:r>
            <a:r>
              <a:rPr lang="en-US" sz="2400" b="1" dirty="0">
                <a:solidFill>
                  <a:srgbClr val="FF0000"/>
                </a:solidFill>
              </a:rPr>
              <a:t>substitutes</a:t>
            </a:r>
          </a:p>
          <a:p>
            <a:endParaRPr lang="en-US" sz="2400" dirty="0"/>
          </a:p>
          <a:p>
            <a:r>
              <a:rPr lang="en-US" sz="2400" dirty="0"/>
              <a:t>Because reinforcers differ in elasticity and because reinforcers can be complementary, </a:t>
            </a:r>
            <a:r>
              <a:rPr lang="en-US" sz="2400" b="1" dirty="0">
                <a:solidFill>
                  <a:srgbClr val="FF0000"/>
                </a:solidFill>
              </a:rPr>
              <a:t>no simple </a:t>
            </a:r>
            <a:r>
              <a:rPr lang="en-US" sz="2400" b="1" dirty="0" err="1">
                <a:solidFill>
                  <a:srgbClr val="FF0000"/>
                </a:solidFill>
              </a:rPr>
              <a:t>unidimensional</a:t>
            </a:r>
            <a:r>
              <a:rPr lang="en-US" sz="2400" b="1" dirty="0">
                <a:solidFill>
                  <a:srgbClr val="FF0000"/>
                </a:solidFill>
              </a:rPr>
              <a:t> choice rule</a:t>
            </a:r>
            <a:r>
              <a:rPr lang="en-US" sz="2400" dirty="0"/>
              <a:t> can account for all choice behavior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115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609600"/>
            <a:ext cx="6096000" cy="914400"/>
          </a:xfrm>
        </p:spPr>
        <p:txBody>
          <a:bodyPr/>
          <a:lstStyle/>
          <a:p>
            <a:r>
              <a:rPr lang="en-US"/>
              <a:t>Define Terms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Demand</a:t>
            </a:r>
            <a:r>
              <a:rPr lang="en-US" dirty="0">
                <a:solidFill>
                  <a:srgbClr val="FF0000"/>
                </a:solidFill>
              </a:rPr>
              <a:t>:</a:t>
            </a:r>
            <a:r>
              <a:rPr lang="en-US" dirty="0"/>
              <a:t> </a:t>
            </a:r>
            <a:r>
              <a:rPr lang="en-US" sz="2000" dirty="0"/>
              <a:t>How much of a product (commodity) will be purchased” by the organism at a given price </a:t>
            </a:r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Product or Commodity: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the Reinforcer </a:t>
            </a:r>
          </a:p>
          <a:p>
            <a:pPr lvl="1"/>
            <a:r>
              <a:rPr lang="en-US" dirty="0"/>
              <a:t>How Purchase Commodities?: </a:t>
            </a:r>
          </a:p>
          <a:p>
            <a:pPr lvl="2"/>
            <a:r>
              <a:rPr lang="en-US" sz="1600" dirty="0"/>
              <a:t>a contingent behavioral response</a:t>
            </a:r>
          </a:p>
          <a:p>
            <a:pPr lvl="2"/>
            <a:r>
              <a:rPr lang="en-US" sz="1600" dirty="0"/>
              <a:t>e.g., bar press</a:t>
            </a:r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Price</a:t>
            </a:r>
            <a:r>
              <a:rPr lang="en-US" dirty="0">
                <a:solidFill>
                  <a:srgbClr val="FF0000"/>
                </a:solidFill>
              </a:rPr>
              <a:t>:</a:t>
            </a:r>
            <a:r>
              <a:rPr lang="en-US" dirty="0"/>
              <a:t> </a:t>
            </a:r>
          </a:p>
          <a:p>
            <a:pPr lvl="1"/>
            <a:r>
              <a:rPr lang="en-US" sz="2000" dirty="0"/>
              <a:t>schedule of reinforcement or more commonly</a:t>
            </a:r>
          </a:p>
          <a:p>
            <a:pPr lvl="1"/>
            <a:r>
              <a:rPr lang="en-US" sz="2000" dirty="0"/>
              <a:t>Response/reinforcer</a:t>
            </a:r>
            <a:r>
              <a:rPr lang="en-US" dirty="0"/>
              <a:t> </a:t>
            </a:r>
            <a:r>
              <a:rPr lang="en-US" sz="1700" dirty="0"/>
              <a:t>(cost): e.g. for a FR5: 5/1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Budget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sz="2000" dirty="0"/>
              <a:t>Total number of responses allowed per session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2247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Changing Price alters behavior: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Changes in price = changes in the reinforcement schedule</a:t>
            </a:r>
          </a:p>
          <a:p>
            <a:endParaRPr lang="en-US" sz="2400" dirty="0"/>
          </a:p>
          <a:p>
            <a:r>
              <a:rPr lang="en-US" sz="2400" dirty="0"/>
              <a:t>E.g. Fixed Ratio schedules:</a:t>
            </a:r>
          </a:p>
          <a:p>
            <a:pPr lvl="1"/>
            <a:r>
              <a:rPr lang="en-US" sz="2400" dirty="0"/>
              <a:t>FR1: one response = 1 commodity or reward</a:t>
            </a:r>
          </a:p>
          <a:p>
            <a:pPr lvl="1"/>
            <a:r>
              <a:rPr lang="en-US" sz="2400" dirty="0"/>
              <a:t>FR 5: five responses = 1 commodity or reward</a:t>
            </a:r>
          </a:p>
          <a:p>
            <a:pPr lvl="1"/>
            <a:r>
              <a:rPr lang="en-US" sz="2000" b="1" i="1" dirty="0"/>
              <a:t>Changes the COST or PRICE of the Commodity</a:t>
            </a:r>
          </a:p>
          <a:p>
            <a:endParaRPr lang="en-US" sz="2400" dirty="0"/>
          </a:p>
          <a:p>
            <a:r>
              <a:rPr lang="en-US" sz="2400" dirty="0"/>
              <a:t>This can both effect and be affected by </a:t>
            </a:r>
          </a:p>
          <a:p>
            <a:pPr lvl="1"/>
            <a:r>
              <a:rPr lang="en-US" sz="2400" dirty="0"/>
              <a:t>Demand elasticity, </a:t>
            </a:r>
          </a:p>
          <a:p>
            <a:pPr lvl="1"/>
            <a:r>
              <a:rPr lang="en-US" sz="2400" dirty="0"/>
              <a:t>Substitutability and </a:t>
            </a:r>
          </a:p>
          <a:p>
            <a:pPr lvl="1"/>
            <a:r>
              <a:rPr lang="en-US" sz="2400" dirty="0"/>
              <a:t>Open vs. closed economies</a:t>
            </a:r>
          </a:p>
        </p:txBody>
      </p:sp>
    </p:spTree>
    <p:extLst>
      <p:ext uri="{BB962C8B-B14F-4D97-AF65-F5344CB8AC3E}">
        <p14:creationId xmlns:p14="http://schemas.microsoft.com/office/powerpoint/2010/main" val="3952947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29600" cy="1295400"/>
          </a:xfrm>
        </p:spPr>
        <p:txBody>
          <a:bodyPr>
            <a:normAutofit/>
          </a:bodyPr>
          <a:lstStyle/>
          <a:p>
            <a:r>
              <a:rPr lang="en-US" sz="4400" dirty="0"/>
              <a:t>Supply, Demand, and  Equilibrium</a:t>
            </a:r>
            <a:endParaRPr lang="en-US" sz="400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>
            <a:normAutofit/>
          </a:bodyPr>
          <a:lstStyle/>
          <a:p>
            <a:r>
              <a:rPr lang="en-US" sz="2400" b="1" dirty="0"/>
              <a:t>Supply curve</a:t>
            </a:r>
            <a:r>
              <a:rPr lang="en-US" dirty="0"/>
              <a:t>:</a:t>
            </a:r>
          </a:p>
          <a:p>
            <a:pPr lvl="1"/>
            <a:r>
              <a:rPr lang="en-US" sz="2000" dirty="0" err="1"/>
              <a:t>S</a:t>
            </a:r>
            <a:r>
              <a:rPr lang="en-US" sz="2000" baseline="30000" dirty="0" err="1"/>
              <a:t>r</a:t>
            </a:r>
            <a:r>
              <a:rPr lang="en-US" sz="2000" baseline="30000" dirty="0"/>
              <a:t> </a:t>
            </a:r>
            <a:r>
              <a:rPr lang="en-US" sz="2000" dirty="0"/>
              <a:t>schedule or environmental constraint for obtaining the commodity</a:t>
            </a:r>
          </a:p>
          <a:p>
            <a:pPr lvl="1"/>
            <a:r>
              <a:rPr lang="en-US" sz="2000" dirty="0"/>
              <a:t>quantity per unit time provided at given price</a:t>
            </a:r>
          </a:p>
          <a:p>
            <a:pPr lvl="1"/>
            <a:r>
              <a:rPr lang="en-US" sz="2000" dirty="0"/>
              <a:t>as price per unit increases, rate of production increases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742" y="3723903"/>
            <a:ext cx="3200400" cy="3102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8719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82000" cy="1295400"/>
          </a:xfrm>
        </p:spPr>
        <p:txBody>
          <a:bodyPr>
            <a:normAutofit/>
          </a:bodyPr>
          <a:lstStyle/>
          <a:p>
            <a:r>
              <a:rPr lang="en-US" sz="4400" dirty="0"/>
              <a:t>Supply, Demand, and  Equilibrium</a:t>
            </a:r>
            <a:endParaRPr lang="en-US" sz="400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>
            <a:normAutofit/>
          </a:bodyPr>
          <a:lstStyle/>
          <a:p>
            <a:r>
              <a:rPr lang="en-US" sz="2400" b="1" dirty="0"/>
              <a:t>Demand curve</a:t>
            </a:r>
            <a:endParaRPr lang="en-US" dirty="0"/>
          </a:p>
          <a:p>
            <a:pPr lvl="1"/>
            <a:r>
              <a:rPr lang="en-US" sz="2000" dirty="0"/>
              <a:t>amount that the subject will consume at a given price or the price that will be paid for a given rate of consumption</a:t>
            </a:r>
          </a:p>
          <a:p>
            <a:pPr lvl="1"/>
            <a:r>
              <a:rPr lang="en-US" sz="2000" dirty="0"/>
              <a:t>as price increases, consumption generally decreases</a:t>
            </a:r>
          </a:p>
          <a:p>
            <a:pPr lvl="1"/>
            <a:r>
              <a:rPr lang="en-US" sz="2000" dirty="0"/>
              <a:t>measured in terms of consumption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458497"/>
            <a:ext cx="2819400" cy="2732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4308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153400" cy="1295400"/>
          </a:xfrm>
        </p:spPr>
        <p:txBody>
          <a:bodyPr>
            <a:normAutofit/>
          </a:bodyPr>
          <a:lstStyle/>
          <a:p>
            <a:r>
              <a:rPr lang="en-US" sz="4400" dirty="0"/>
              <a:t>Supply, Demand, and  Equilibrium</a:t>
            </a:r>
            <a:endParaRPr lang="en-US" sz="400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>
            <a:normAutofit/>
          </a:bodyPr>
          <a:lstStyle/>
          <a:p>
            <a:r>
              <a:rPr lang="en-US" sz="2400" b="1" dirty="0"/>
              <a:t> Equilibrium:</a:t>
            </a:r>
            <a:r>
              <a:rPr lang="en-US" sz="2400" dirty="0"/>
              <a:t> </a:t>
            </a:r>
          </a:p>
          <a:p>
            <a:pPr lvl="1"/>
            <a:r>
              <a:rPr lang="en-US" sz="2000" dirty="0"/>
              <a:t>stable outcome of these two curves</a:t>
            </a:r>
          </a:p>
          <a:p>
            <a:pPr lvl="1"/>
            <a:r>
              <a:rPr lang="en-US" sz="2000" dirty="0"/>
              <a:t>where they intersect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136" y="2895599"/>
            <a:ext cx="3634863" cy="362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7256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Budget Lines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Changes the amount the organism is allowed to “spend”</a:t>
            </a:r>
          </a:p>
          <a:p>
            <a:endParaRPr lang="en-US" sz="2400" dirty="0"/>
          </a:p>
          <a:p>
            <a:r>
              <a:rPr lang="en-US" sz="2400" dirty="0"/>
              <a:t>Alters the number of responses allowed across the session</a:t>
            </a:r>
          </a:p>
          <a:p>
            <a:endParaRPr lang="en-US" sz="2400" dirty="0"/>
          </a:p>
          <a:p>
            <a:r>
              <a:rPr lang="en-US" sz="2400" dirty="0"/>
              <a:t>Yields different “constraint” or budget lines</a:t>
            </a:r>
          </a:p>
          <a:p>
            <a:endParaRPr lang="en-US" sz="2400" dirty="0"/>
          </a:p>
          <a:p>
            <a:r>
              <a:rPr lang="en-US" sz="2400" b="1" i="1" dirty="0"/>
              <a:t>Differs from price</a:t>
            </a:r>
            <a:r>
              <a:rPr lang="en-US" sz="2400" dirty="0"/>
              <a:t>:</a:t>
            </a:r>
          </a:p>
          <a:p>
            <a:pPr lvl="1"/>
            <a:r>
              <a:rPr lang="en-US" sz="2000" dirty="0"/>
              <a:t> is not just the price of an individual item</a:t>
            </a:r>
          </a:p>
          <a:p>
            <a:pPr lvl="1"/>
            <a:r>
              <a:rPr lang="en-US" sz="2000" dirty="0"/>
              <a:t>but the </a:t>
            </a:r>
            <a:r>
              <a:rPr lang="en-US" sz="2000" b="1" i="1" dirty="0"/>
              <a:t>total amount the animal has to “spend</a:t>
            </a:r>
            <a:r>
              <a:rPr lang="en-US" sz="2000" b="1" dirty="0"/>
              <a:t>”. </a:t>
            </a:r>
          </a:p>
          <a:p>
            <a:pPr lvl="1"/>
            <a:r>
              <a:rPr lang="en-US" sz="2000" dirty="0"/>
              <a:t>These factors (price and budget) interact with the animals “preference” or demand</a:t>
            </a:r>
          </a:p>
        </p:txBody>
      </p:sp>
    </p:spTree>
    <p:extLst>
      <p:ext uri="{BB962C8B-B14F-4D97-AF65-F5344CB8AC3E}">
        <p14:creationId xmlns:p14="http://schemas.microsoft.com/office/powerpoint/2010/main" val="2871109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95c273cc-9201-4c1e-8c9f-fe8c80cbe9de">XY5HK7YVDQWF-1196-983</_dlc_DocId>
    <_dlc_DocIdUrl xmlns="95c273cc-9201-4c1e-8c9f-fe8c80cbe9de">
      <Url>https://about.illinoisstate.edu/vfdouga/_layouts/DocIdRedir.aspx?ID=XY5HK7YVDQWF-1196-983</Url>
      <Description>XY5HK7YVDQWF-1196-983</Description>
    </_dlc_DocIdUrl>
    <_dlc_DocIdPersistId xmlns="95c273cc-9201-4c1e-8c9f-fe8c80cbe9de">false</_dlc_DocIdPersistId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3208BFA2675A45B669321DDEED1BFF" ma:contentTypeVersion="1" ma:contentTypeDescription="Create a new document." ma:contentTypeScope="" ma:versionID="fe0f59546e6cf501de63755cfc15b174">
  <xsd:schema xmlns:xsd="http://www.w3.org/2001/XMLSchema" xmlns:xs="http://www.w3.org/2001/XMLSchema" xmlns:p="http://schemas.microsoft.com/office/2006/metadata/properties" xmlns:ns1="http://schemas.microsoft.com/sharepoint/v3" xmlns:ns2="95c273cc-9201-4c1e-8c9f-fe8c80cbe9de" targetNamespace="http://schemas.microsoft.com/office/2006/metadata/properties" ma:root="true" ma:fieldsID="3d5a32756865940de2755d150ba87df5" ns1:_="" ns2:_="">
    <xsd:import namespace="http://schemas.microsoft.com/sharepoint/v3"/>
    <xsd:import namespace="95c273cc-9201-4c1e-8c9f-fe8c80cbe9d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c273cc-9201-4c1e-8c9f-fe8c80cbe9de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54240D-B7C8-4EB3-A490-AB08A9522016}"/>
</file>

<file path=customXml/itemProps2.xml><?xml version="1.0" encoding="utf-8"?>
<ds:datastoreItem xmlns:ds="http://schemas.openxmlformats.org/officeDocument/2006/customXml" ds:itemID="{94609B52-66BB-4C46-8D68-4637D1F6C8EA}"/>
</file>

<file path=customXml/itemProps3.xml><?xml version="1.0" encoding="utf-8"?>
<ds:datastoreItem xmlns:ds="http://schemas.openxmlformats.org/officeDocument/2006/customXml" ds:itemID="{112B5E7B-7C6D-4A72-AED4-6A944243CEAD}"/>
</file>

<file path=customXml/itemProps4.xml><?xml version="1.0" encoding="utf-8"?>
<ds:datastoreItem xmlns:ds="http://schemas.openxmlformats.org/officeDocument/2006/customXml" ds:itemID="{9A50E3CF-04E6-41BB-848C-04EA505FDB00}"/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1144</Words>
  <Application>Microsoft Office PowerPoint</Application>
  <PresentationFormat>On-screen Show (4:3)</PresentationFormat>
  <Paragraphs>179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Behavioral Economics!</vt:lpstr>
      <vt:lpstr>Behavioral Economics</vt:lpstr>
      <vt:lpstr>Four Major Premises</vt:lpstr>
      <vt:lpstr>Define Terms</vt:lpstr>
      <vt:lpstr>Changing Price alters behavior:</vt:lpstr>
      <vt:lpstr>Supply, Demand, and  Equilibrium</vt:lpstr>
      <vt:lpstr>Supply, Demand, and  Equilibrium</vt:lpstr>
      <vt:lpstr>Supply, Demand, and  Equilibrium</vt:lpstr>
      <vt:lpstr>Budget Lines</vt:lpstr>
      <vt:lpstr>Hypothetical Budget Lines</vt:lpstr>
      <vt:lpstr>Demand interacting with Price:  Elasticity Curves.</vt:lpstr>
      <vt:lpstr>Curvature of Demand</vt:lpstr>
      <vt:lpstr>Differences in demand alter behavior on a given budget </vt:lpstr>
      <vt:lpstr>Reinforcers interact as substitutes or complements</vt:lpstr>
      <vt:lpstr>Reinforcers interact as substitutes or complements</vt:lpstr>
      <vt:lpstr>Calculating Substitutability:</vt:lpstr>
      <vt:lpstr>Open versus Closed Economies</vt:lpstr>
      <vt:lpstr>Open versus Closed Economies</vt:lpstr>
      <vt:lpstr>Differences in consumption for  Open versus Closed Economies:</vt:lpstr>
      <vt:lpstr>Responding on  Open versus Closed Economies</vt:lpstr>
      <vt:lpstr>Why is this distinction important?</vt:lpstr>
      <vt:lpstr>Why is this distinction important?</vt:lpstr>
      <vt:lpstr>Hursh, 1980</vt:lpstr>
      <vt:lpstr>What does this suggest for Drug Treatment programs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</dc:creator>
  <cp:lastModifiedBy>Val Farmer-Dougan</cp:lastModifiedBy>
  <cp:revision>9</cp:revision>
  <dcterms:created xsi:type="dcterms:W3CDTF">2012-10-24T00:37:59Z</dcterms:created>
  <dcterms:modified xsi:type="dcterms:W3CDTF">2017-03-22T02:20:16Z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0x010100B83208BFA2675A45B669321DDEED1BFF</vt:lpwstr>
  </property>
  <property fmtid="{D5CDD505-2E9C-101B-9397-08002B2CF9AE}" pid="3" name="_dlc_DocIdItemGuid">
    <vt:lpwstr>38ae6220-592f-4cfc-a95f-bd7c49471823</vt:lpwstr>
  </property>
  <property fmtid="{D5CDD505-2E9C-101B-9397-08002B2CF9AE}" pid="4" name="TemplateUrl">
    <vt:lpwstr/>
  </property>
  <property fmtid="{D5CDD505-2E9C-101B-9397-08002B2CF9AE}" pid="5" name="Order">
    <vt:r8>21100</vt:r8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xd_Signature">
    <vt:bool>false</vt:bool>
  </property>
  <property fmtid="{D5CDD505-2E9C-101B-9397-08002B2CF9AE}" pid="9" name="xd_ProgID">
    <vt:lpwstr/>
  </property>
</Properties>
</file>