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0" r:id="rId7"/>
    <p:sldId id="271" r:id="rId8"/>
    <p:sldId id="272" r:id="rId9"/>
    <p:sldId id="273" r:id="rId10"/>
    <p:sldId id="274" r:id="rId11"/>
    <p:sldId id="287" r:id="rId12"/>
    <p:sldId id="286" r:id="rId13"/>
    <p:sldId id="275" r:id="rId14"/>
    <p:sldId id="276" r:id="rId15"/>
    <p:sldId id="277" r:id="rId16"/>
    <p:sldId id="278" r:id="rId17"/>
    <p:sldId id="297" r:id="rId18"/>
    <p:sldId id="298" r:id="rId19"/>
    <p:sldId id="301" r:id="rId20"/>
    <p:sldId id="299" r:id="rId21"/>
    <p:sldId id="300" r:id="rId22"/>
    <p:sldId id="302" r:id="rId23"/>
    <p:sldId id="303" r:id="rId24"/>
    <p:sldId id="304" r:id="rId25"/>
    <p:sldId id="305" r:id="rId26"/>
    <p:sldId id="306" r:id="rId27"/>
    <p:sldId id="307" r:id="rId28"/>
    <p:sldId id="280" r:id="rId29"/>
    <p:sldId id="288" r:id="rId30"/>
    <p:sldId id="310" r:id="rId31"/>
    <p:sldId id="308" r:id="rId32"/>
    <p:sldId id="309" r:id="rId33"/>
    <p:sldId id="282" r:id="rId34"/>
    <p:sldId id="290" r:id="rId35"/>
    <p:sldId id="284" r:id="rId36"/>
    <p:sldId id="283" r:id="rId37"/>
    <p:sldId id="291" r:id="rId38"/>
    <p:sldId id="293" r:id="rId39"/>
    <p:sldId id="265" r:id="rId40"/>
    <p:sldId id="295" r:id="rId41"/>
    <p:sldId id="296" r:id="rId42"/>
    <p:sldId id="294" r:id="rId43"/>
    <p:sldId id="31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0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4142-6D78-435B-8058-C4AFFF2D79A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US"/>
              <a:t>Behavioral Economics!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Yep, another theory used to predict reinforcement effects</a:t>
            </a:r>
          </a:p>
          <a:p>
            <a:endParaRPr lang="en-US" dirty="0"/>
          </a:p>
          <a:p>
            <a:r>
              <a:rPr lang="en-US" dirty="0"/>
              <a:t>This theory = Nobel Prize for Richard Thaler!</a:t>
            </a:r>
          </a:p>
        </p:txBody>
      </p:sp>
    </p:spTree>
    <p:extLst>
      <p:ext uri="{BB962C8B-B14F-4D97-AF65-F5344CB8AC3E}">
        <p14:creationId xmlns:p14="http://schemas.microsoft.com/office/powerpoint/2010/main" val="307626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Hypothetical Budget 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9" name="Picture 7" descr="C:\Val\ISU\Garris lab stuff\budget 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30534"/>
            <a:ext cx="2682523" cy="406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48828"/>
            <a:ext cx="3581400" cy="402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06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 interacting with Price:  Elasticity Curves.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8316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INELASTIC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sz="2400" dirty="0"/>
              <a:t>Quantity demand decays gradually with increases in price. </a:t>
            </a:r>
          </a:p>
          <a:p>
            <a:pPr lvl="1"/>
            <a:r>
              <a:rPr lang="en-US" sz="2400" dirty="0"/>
              <a:t>Note that R-rate will be an increasing function of price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ELASTIC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Demand decays steeply with increases in price. </a:t>
            </a:r>
          </a:p>
          <a:p>
            <a:pPr lvl="1"/>
            <a:r>
              <a:rPr lang="en-US" sz="2400" dirty="0"/>
              <a:t>Note that  R-rate will be a decreasing function of price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A UNIT demand curve </a:t>
            </a:r>
          </a:p>
          <a:p>
            <a:pPr lvl="1"/>
            <a:r>
              <a:rPr lang="en-US" sz="2000" dirty="0"/>
              <a:t>Generates a precisely flat level of expenditure or R-rate with increasing price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Each increase in price is precisely balanced by a decrease in consumption</a:t>
            </a:r>
          </a:p>
        </p:txBody>
      </p:sp>
    </p:spTree>
    <p:extLst>
      <p:ext uri="{BB962C8B-B14F-4D97-AF65-F5344CB8AC3E}">
        <p14:creationId xmlns:p14="http://schemas.microsoft.com/office/powerpoint/2010/main" val="88914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Curvature of Demand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ELASTICITY COEFFICIENT = absolute value of that  slope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/>
              <a:t>   </a:t>
            </a:r>
            <a:r>
              <a:rPr lang="en-US" sz="2800" dirty="0"/>
              <a:t>&lt;1 for inelastic demand</a:t>
            </a:r>
          </a:p>
          <a:p>
            <a:pPr lvl="2"/>
            <a:r>
              <a:rPr lang="en-US" sz="2800" dirty="0"/>
              <a:t>  = 1 for unit demand</a:t>
            </a:r>
          </a:p>
          <a:p>
            <a:pPr lvl="2"/>
            <a:r>
              <a:rPr lang="en-US" sz="2800" dirty="0"/>
              <a:t>  &gt;1 for elastic demand</a:t>
            </a:r>
          </a:p>
          <a:p>
            <a:pPr lvl="2"/>
            <a:endParaRPr lang="en-US" sz="2800" dirty="0"/>
          </a:p>
          <a:p>
            <a:r>
              <a:rPr lang="en-US" b="1" i="1" dirty="0"/>
              <a:t>The closer the curve comes to the axes, the more demand there is for the commodity</a:t>
            </a:r>
          </a:p>
          <a:p>
            <a:pPr lvl="1"/>
            <a:r>
              <a:rPr lang="en-US" dirty="0"/>
              <a:t>Deep curvature = more demand</a:t>
            </a:r>
          </a:p>
          <a:p>
            <a:pPr lvl="1"/>
            <a:r>
              <a:rPr lang="en-US" dirty="0"/>
              <a:t>Less curvature = less demand</a:t>
            </a:r>
          </a:p>
        </p:txBody>
      </p:sp>
    </p:spTree>
    <p:extLst>
      <p:ext uri="{BB962C8B-B14F-4D97-AF65-F5344CB8AC3E}">
        <p14:creationId xmlns:p14="http://schemas.microsoft.com/office/powerpoint/2010/main" val="209873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72E9-3747-48F0-92C3-AF5D0893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6F2917-0365-4C43-8174-F2B66A2BB0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892443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9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5F91-719D-4421-87B3-2562A464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1BC9-7B85-4DF3-9324-3E9F261AB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6016C-8747-4C88-8AF9-DDFD5722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06" y="694847"/>
            <a:ext cx="860158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5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C0D9-6DCF-4429-890F-4C8200F0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Hursh’s</a:t>
            </a:r>
            <a:r>
              <a:rPr lang="en-US" dirty="0"/>
              <a:t> Exponential Model of Demand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0BF9B-8605-4B6F-B380-C4CFC0E6F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07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Equation: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IV = C or cost</a:t>
            </a:r>
          </a:p>
          <a:p>
            <a:r>
              <a:rPr lang="en-US" dirty="0">
                <a:solidFill>
                  <a:srgbClr val="C00000"/>
                </a:solidFill>
              </a:rPr>
              <a:t>Log of consumption = log Q</a:t>
            </a:r>
          </a:p>
          <a:p>
            <a:pPr lvl="1"/>
            <a:r>
              <a:rPr lang="en-US" dirty="0"/>
              <a:t>Function of cost and responding’s (buying the commodity) maximum at 0 cost (log Q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Specifies highest demand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α</a:t>
            </a:r>
            <a:r>
              <a:rPr lang="en-US" dirty="0"/>
              <a:t>  = constant: determines the rate of decline in relative consumption (log Q) with increases in cost (C)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Value of k </a:t>
            </a:r>
            <a:r>
              <a:rPr lang="en-US" dirty="0"/>
              <a:t>= scaling constant that reflects range of data (range of costs used in experiment)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4F4D9E-8D82-4AB0-BD79-0BD048AEB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219200"/>
            <a:ext cx="294020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C0D9-6DCF-4429-890F-4C8200F0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Hursh’s</a:t>
            </a:r>
            <a:r>
              <a:rPr lang="en-US" dirty="0"/>
              <a:t> Exponential Model of Demand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0BF9B-8605-4B6F-B380-C4CFC0E6F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07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rate of change in demand elasticity, when K is constant, is determined by the rate of α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The value of α = sensitivity of consumption to changes in cost</a:t>
            </a:r>
          </a:p>
          <a:p>
            <a:pPr lvl="1"/>
            <a:r>
              <a:rPr lang="en-US" dirty="0"/>
              <a:t>Is inversely proportional to the ESSENTIAL VALUE (EV) of the reinforcer</a:t>
            </a:r>
          </a:p>
          <a:p>
            <a:pPr lvl="1"/>
            <a:endParaRPr lang="en-US" dirty="0"/>
          </a:p>
          <a:p>
            <a:r>
              <a:rPr lang="en-US" i="1" dirty="0">
                <a:solidFill>
                  <a:srgbClr val="C00000"/>
                </a:solidFill>
              </a:rPr>
              <a:t>EV = theoretically constant reinforcing value of the commodity, regardless of the unit size</a:t>
            </a:r>
          </a:p>
        </p:txBody>
      </p:sp>
    </p:spTree>
    <p:extLst>
      <p:ext uri="{BB962C8B-B14F-4D97-AF65-F5344CB8AC3E}">
        <p14:creationId xmlns:p14="http://schemas.microsoft.com/office/powerpoint/2010/main" val="220386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5441-7D55-4884-9B9E-5B64F9DE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important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65157-597C-4527-B101-1398078B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The form of the demand curve depends on the dimensions of the goods purchased (reinforcers earned)</a:t>
            </a:r>
          </a:p>
          <a:p>
            <a:pPr lvl="1"/>
            <a:r>
              <a:rPr lang="en-US" dirty="0"/>
              <a:t>Differences in size of the reinforcer</a:t>
            </a:r>
          </a:p>
          <a:p>
            <a:pPr lvl="1"/>
            <a:r>
              <a:rPr lang="en-US" dirty="0"/>
              <a:t>Differences in the amount of the reinforcer</a:t>
            </a:r>
          </a:p>
          <a:p>
            <a:pPr lvl="1"/>
            <a:r>
              <a:rPr lang="en-US" dirty="0"/>
              <a:t>Even differences in the quality of the reinforcer</a:t>
            </a:r>
          </a:p>
          <a:p>
            <a:pPr lvl="1"/>
            <a:endParaRPr lang="en-US" dirty="0"/>
          </a:p>
          <a:p>
            <a:r>
              <a:rPr lang="en-US" dirty="0"/>
              <a:t>For example: when commodities differ in size, it takes varying amounts of each to reach satiation</a:t>
            </a:r>
          </a:p>
          <a:p>
            <a:pPr lvl="1"/>
            <a:r>
              <a:rPr lang="en-US" dirty="0"/>
              <a:t>E.g., if twice as big, takes half the time/amount</a:t>
            </a:r>
          </a:p>
          <a:p>
            <a:pPr lvl="1"/>
            <a:r>
              <a:rPr lang="en-US" dirty="0"/>
              <a:t>This is reflected in Q</a:t>
            </a:r>
            <a:r>
              <a:rPr lang="en-US" baseline="-25000" dirty="0"/>
              <a:t>0</a:t>
            </a:r>
          </a:p>
          <a:p>
            <a:pPr lvl="1"/>
            <a:r>
              <a:rPr lang="en-US" dirty="0"/>
              <a:t>This means that there are differences in true cost required to defend baseline demands differ</a:t>
            </a:r>
          </a:p>
          <a:p>
            <a:pPr lvl="1"/>
            <a:r>
              <a:rPr lang="en-US" dirty="0"/>
              <a:t>Takes more small packages to reach satiation than large packages</a:t>
            </a:r>
          </a:p>
        </p:txBody>
      </p:sp>
    </p:spTree>
    <p:extLst>
      <p:ext uri="{BB962C8B-B14F-4D97-AF65-F5344CB8AC3E}">
        <p14:creationId xmlns:p14="http://schemas.microsoft.com/office/powerpoint/2010/main" val="265149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5441-7D55-4884-9B9E-5B64F9DE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important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65157-597C-4527-B101-1398078B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Standardized price: Q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x C</a:t>
            </a:r>
          </a:p>
          <a:p>
            <a:pPr lvl="1"/>
            <a:r>
              <a:rPr lang="en-US" dirty="0"/>
              <a:t>Separates cost factors from the essential value</a:t>
            </a:r>
          </a:p>
          <a:p>
            <a:pPr lvl="1"/>
            <a:r>
              <a:rPr lang="en-US" dirty="0" err="1"/>
              <a:t>Hursh</a:t>
            </a:r>
            <a:r>
              <a:rPr lang="en-US" dirty="0"/>
              <a:t>: like providing unit price rather than just package price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True price can be raised by:</a:t>
            </a:r>
          </a:p>
          <a:p>
            <a:pPr lvl="2"/>
            <a:r>
              <a:rPr lang="en-US" dirty="0"/>
              <a:t>Charging more for same package</a:t>
            </a:r>
          </a:p>
          <a:p>
            <a:pPr lvl="2"/>
            <a:r>
              <a:rPr lang="en-US" dirty="0"/>
              <a:t>Making package smaller, selling at same price</a:t>
            </a:r>
          </a:p>
          <a:p>
            <a:pPr lvl="2"/>
            <a:r>
              <a:rPr lang="en-US" dirty="0"/>
              <a:t>And vice versa for lowering price</a:t>
            </a:r>
          </a:p>
        </p:txBody>
      </p:sp>
    </p:spTree>
    <p:extLst>
      <p:ext uri="{BB962C8B-B14F-4D97-AF65-F5344CB8AC3E}">
        <p14:creationId xmlns:p14="http://schemas.microsoft.com/office/powerpoint/2010/main" val="146358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5441-7D55-4884-9B9E-5B64F9DE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important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65157-597C-4527-B101-1398078B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Essential value = EV</a:t>
            </a:r>
          </a:p>
          <a:p>
            <a:pPr lvl="1"/>
            <a:r>
              <a:rPr lang="en-US" dirty="0"/>
              <a:t>EV =</a:t>
            </a:r>
          </a:p>
          <a:p>
            <a:pPr lvl="1"/>
            <a:r>
              <a:rPr lang="en-US" dirty="0"/>
              <a:t>Is linearly related to price at which demand elasticity = -1 and overall responding is maximal</a:t>
            </a:r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C00000"/>
                </a:solidFill>
              </a:rPr>
              <a:t>Pmax</a:t>
            </a:r>
            <a:r>
              <a:rPr lang="en-US" dirty="0">
                <a:solidFill>
                  <a:srgbClr val="C00000"/>
                </a:solidFill>
              </a:rPr>
              <a:t> =</a:t>
            </a:r>
          </a:p>
          <a:p>
            <a:pPr lvl="1"/>
            <a:r>
              <a:rPr lang="en-US" dirty="0"/>
              <a:t>Defined for demand in normalized units of consumption</a:t>
            </a:r>
          </a:p>
          <a:p>
            <a:pPr lvl="1"/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All levels of consumption are expressed as a percent of maximal consumption (Q</a:t>
            </a:r>
            <a:r>
              <a:rPr lang="en-US" i="1" baseline="-25000" dirty="0">
                <a:solidFill>
                  <a:srgbClr val="C00000"/>
                </a:solidFill>
              </a:rPr>
              <a:t>0</a:t>
            </a:r>
            <a:r>
              <a:rPr lang="en-US" i="1" dirty="0">
                <a:solidFill>
                  <a:srgbClr val="C00000"/>
                </a:solidFill>
              </a:rPr>
              <a:t> = 100%)</a:t>
            </a:r>
          </a:p>
          <a:p>
            <a:pPr lvl="1"/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Price is normalized units of cost per 1% units of consumption (C x Q</a:t>
            </a:r>
            <a:r>
              <a:rPr lang="en-US" i="1" baseline="-25000" dirty="0">
                <a:solidFill>
                  <a:srgbClr val="C00000"/>
                </a:solidFill>
              </a:rPr>
              <a:t>0</a:t>
            </a:r>
            <a:r>
              <a:rPr lang="en-US" i="1" dirty="0">
                <a:solidFill>
                  <a:srgbClr val="C00000"/>
                </a:solidFill>
              </a:rPr>
              <a:t>/100)</a:t>
            </a:r>
          </a:p>
          <a:p>
            <a:pPr lvl="1"/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Varies with value of K</a:t>
            </a:r>
          </a:p>
          <a:p>
            <a:pPr lvl="1"/>
            <a:r>
              <a:rPr lang="en-US" dirty="0"/>
              <a:t>Exact estimate obtained by replacing the constant of 100 in the Exponential demand equation and adjusting for the value of K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C479FF-B5A4-4D6B-9472-8B057A973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78" y="1971675"/>
            <a:ext cx="1609725" cy="219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F82A8B-4056-4721-822F-22C420C17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678" y="2819400"/>
            <a:ext cx="19716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1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Economics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Application of economic theory to predict and control behavior</a:t>
            </a:r>
          </a:p>
          <a:p>
            <a:pPr lvl="1"/>
            <a:r>
              <a:rPr lang="en-US" dirty="0"/>
              <a:t>Microeconomics</a:t>
            </a:r>
          </a:p>
          <a:p>
            <a:pPr lvl="1"/>
            <a:r>
              <a:rPr lang="en-US" dirty="0"/>
              <a:t>Assumes </a:t>
            </a:r>
            <a:r>
              <a:rPr lang="en-US" i="1" dirty="0">
                <a:solidFill>
                  <a:srgbClr val="C00000"/>
                </a:solidFill>
              </a:rPr>
              <a:t>law of supply and demand </a:t>
            </a:r>
            <a:r>
              <a:rPr lang="en-US" dirty="0"/>
              <a:t>applies to behavior and reinforcement</a:t>
            </a:r>
          </a:p>
          <a:p>
            <a:endParaRPr lang="en-US" dirty="0"/>
          </a:p>
          <a:p>
            <a:r>
              <a:rPr lang="en-US" dirty="0"/>
              <a:t>Is an outgrowth of unidimensional explanations of reinforced behavior</a:t>
            </a:r>
          </a:p>
          <a:p>
            <a:pPr lvl="1"/>
            <a:r>
              <a:rPr lang="en-US" dirty="0"/>
              <a:t>Matching law</a:t>
            </a:r>
          </a:p>
          <a:p>
            <a:pPr lvl="1"/>
            <a:r>
              <a:rPr lang="en-US" dirty="0"/>
              <a:t>Molar maximizing</a:t>
            </a:r>
          </a:p>
          <a:p>
            <a:pPr lvl="1"/>
            <a:r>
              <a:rPr lang="en-US" dirty="0"/>
              <a:t>Disequilibrium models</a:t>
            </a:r>
          </a:p>
        </p:txBody>
      </p:sp>
    </p:spTree>
    <p:extLst>
      <p:ext uri="{BB962C8B-B14F-4D97-AF65-F5344CB8AC3E}">
        <p14:creationId xmlns:p14="http://schemas.microsoft.com/office/powerpoint/2010/main" val="3493356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62A2-2E12-44A7-8B36-C8F2DEC1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now compare different “reinforcers” and “prices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B82A-3AE1-4E19-A95B-202BDF1B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Winger, et al. (2002)</a:t>
            </a:r>
          </a:p>
          <a:p>
            <a:pPr lvl="1"/>
            <a:r>
              <a:rPr lang="en-US" dirty="0"/>
              <a:t>Three drugs self administered by monkeys</a:t>
            </a:r>
          </a:p>
          <a:p>
            <a:pPr lvl="1"/>
            <a:r>
              <a:rPr lang="en-US" dirty="0"/>
              <a:t>Differed in time of onset to peak drug effect</a:t>
            </a:r>
          </a:p>
          <a:p>
            <a:pPr lvl="2"/>
            <a:r>
              <a:rPr lang="en-US" dirty="0"/>
              <a:t>Ketamine 1 min</a:t>
            </a:r>
          </a:p>
          <a:p>
            <a:pPr lvl="2"/>
            <a:r>
              <a:rPr lang="en-US" dirty="0"/>
              <a:t>Phencyclidine 10 min</a:t>
            </a:r>
          </a:p>
          <a:p>
            <a:pPr lvl="2"/>
            <a:r>
              <a:rPr lang="en-US" dirty="0"/>
              <a:t>Dizocilpine 32 min</a:t>
            </a:r>
          </a:p>
          <a:p>
            <a:pPr lvl="1"/>
            <a:r>
              <a:rPr lang="en-US" dirty="0"/>
              <a:t>Used several doses and changed “price” across each dose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Wanted to determine of elasticity of demand would vary for the three drugs</a:t>
            </a:r>
          </a:p>
        </p:txBody>
      </p:sp>
    </p:spTree>
    <p:extLst>
      <p:ext uri="{BB962C8B-B14F-4D97-AF65-F5344CB8AC3E}">
        <p14:creationId xmlns:p14="http://schemas.microsoft.com/office/powerpoint/2010/main" val="829412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67CCB1-11F8-42BF-A052-3F2659B3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8E3B8F5-3215-48F0-AFF5-E3F1D36820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3276" y="1600200"/>
            <a:ext cx="2266447" cy="4525963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2C48E-781E-44F4-98B3-5EBE42CBA3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Note could isolate dose differences </a:t>
            </a:r>
            <a:r>
              <a:rPr lang="en-US" dirty="0">
                <a:solidFill>
                  <a:srgbClr val="C00000"/>
                </a:solidFill>
              </a:rPr>
              <a:t>using </a:t>
            </a:r>
            <a:r>
              <a:rPr lang="en-US" dirty="0" err="1">
                <a:solidFill>
                  <a:srgbClr val="C00000"/>
                </a:solidFill>
              </a:rPr>
              <a:t>Pmax</a:t>
            </a:r>
            <a:r>
              <a:rPr lang="en-US" dirty="0"/>
              <a:t>, so could equate across doses</a:t>
            </a:r>
          </a:p>
          <a:p>
            <a:r>
              <a:rPr lang="en-US" dirty="0"/>
              <a:t>Makes sensitivity to price a constant across doses</a:t>
            </a:r>
          </a:p>
          <a:p>
            <a:r>
              <a:rPr lang="en-US" dirty="0"/>
              <a:t>Found distinct differences in demand curves</a:t>
            </a:r>
          </a:p>
          <a:p>
            <a:r>
              <a:rPr lang="en-US" dirty="0"/>
              <a:t>More importantly, look at EV for the three drugs</a:t>
            </a:r>
          </a:p>
        </p:txBody>
      </p:sp>
    </p:spTree>
    <p:extLst>
      <p:ext uri="{BB962C8B-B14F-4D97-AF65-F5344CB8AC3E}">
        <p14:creationId xmlns:p14="http://schemas.microsoft.com/office/powerpoint/2010/main" val="1767632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67CCB1-11F8-42BF-A052-3F2659B3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2C48E-781E-44F4-98B3-5EBE42CBA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86212" y="1417638"/>
            <a:ext cx="4700588" cy="4708525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EV not directly related to potency</a:t>
            </a:r>
          </a:p>
          <a:p>
            <a:r>
              <a:rPr lang="en-US" dirty="0"/>
              <a:t>Lowest potency = ketamine: </a:t>
            </a:r>
          </a:p>
          <a:p>
            <a:pPr lvl="1"/>
            <a:r>
              <a:rPr lang="en-US" dirty="0"/>
              <a:t>was 10x more reinforcing by unit dose than dizocilpine!</a:t>
            </a:r>
          </a:p>
          <a:p>
            <a:pPr lvl="1"/>
            <a:r>
              <a:rPr lang="en-US" dirty="0"/>
              <a:t>Sensitivity to price was 25% of that for dizocilpine and had a higher EV</a:t>
            </a:r>
          </a:p>
          <a:p>
            <a:pPr lvl="1"/>
            <a:endParaRPr lang="en-US" dirty="0"/>
          </a:p>
          <a:p>
            <a:r>
              <a:rPr lang="en-US" i="1" dirty="0">
                <a:solidFill>
                  <a:srgbClr val="C00000"/>
                </a:solidFill>
              </a:rPr>
              <a:t>This study and others by Roma suggest that EV may be related to potential of abuse</a:t>
            </a:r>
          </a:p>
          <a:p>
            <a:pPr lvl="1"/>
            <a:r>
              <a:rPr lang="en-US" dirty="0"/>
              <a:t>Higher EV and lower sensitivity increases potential for abuse!</a:t>
            </a:r>
          </a:p>
          <a:p>
            <a:pPr lvl="1"/>
            <a:r>
              <a:rPr lang="en-US" dirty="0"/>
              <a:t>Also note that this relates to time to peak effect: </a:t>
            </a:r>
            <a:r>
              <a:rPr lang="en-US" i="1" dirty="0"/>
              <a:t>sooner the peak effect, the more reinforcing the drug!</a:t>
            </a:r>
          </a:p>
          <a:p>
            <a:pPr lvl="1"/>
            <a:endParaRPr lang="en-US" i="1" dirty="0"/>
          </a:p>
          <a:p>
            <a:r>
              <a:rPr lang="en-US" i="1" dirty="0">
                <a:solidFill>
                  <a:srgbClr val="C00000"/>
                </a:solidFill>
              </a:rPr>
              <a:t>EV is an inverse to delay of reinforcement!!!!!!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11746F-15D8-46A3-9499-C8EF2EF49B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2557" y="2057400"/>
            <a:ext cx="3653655" cy="30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10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8551-10A5-446F-939F-2FE805B4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else affects </a:t>
            </a:r>
            <a:br>
              <a:rPr lang="en-US" dirty="0"/>
            </a:br>
            <a:r>
              <a:rPr lang="en-US" dirty="0"/>
              <a:t>Elasticity of Demand?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43F191-53DF-41A2-BB6C-94E1A814D5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1609" y="1676400"/>
            <a:ext cx="3283654" cy="409178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52E160-2D91-4FB8-8A57-617DEEDCBA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2287984"/>
            <a:ext cx="3999422" cy="243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34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Reinforcers interact as substitutes or complements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Substitutes:</a:t>
            </a:r>
            <a:r>
              <a:rPr lang="en-US" sz="2000" b="1" dirty="0">
                <a:solidFill>
                  <a:srgbClr val="C00000"/>
                </a:solidFill>
              </a:rPr>
              <a:t>   </a:t>
            </a:r>
            <a:r>
              <a:rPr lang="en-US" sz="2400" b="1" dirty="0"/>
              <a:t>R</a:t>
            </a:r>
            <a:r>
              <a:rPr lang="en-US" sz="2400" dirty="0"/>
              <a:t>eduction in demand of one commodity as the supply for a second commodity increased</a:t>
            </a:r>
          </a:p>
          <a:p>
            <a:endParaRPr lang="en-US" sz="2400" dirty="0"/>
          </a:p>
          <a:p>
            <a:r>
              <a:rPr lang="en-US" sz="2800" b="1" i="1" dirty="0">
                <a:solidFill>
                  <a:srgbClr val="C00000"/>
                </a:solidFill>
              </a:rPr>
              <a:t>Complete substitutability </a:t>
            </a:r>
            <a:r>
              <a:rPr lang="en-US" sz="2800" dirty="0">
                <a:solidFill>
                  <a:srgbClr val="C00000"/>
                </a:solidFill>
              </a:rPr>
              <a:t>suggests the two reinforcers are equivalent</a:t>
            </a:r>
          </a:p>
          <a:p>
            <a:pPr lvl="1"/>
            <a:r>
              <a:rPr lang="en-US" dirty="0"/>
              <a:t>One commodity is as good as another</a:t>
            </a:r>
          </a:p>
          <a:p>
            <a:pPr lvl="1"/>
            <a:r>
              <a:rPr lang="en-US" dirty="0"/>
              <a:t>Pepsi vs. Coke ?</a:t>
            </a:r>
          </a:p>
          <a:p>
            <a:pPr lvl="1"/>
            <a:r>
              <a:rPr lang="en-US" dirty="0"/>
              <a:t>Store brand vs. generic brand?</a:t>
            </a:r>
          </a:p>
        </p:txBody>
      </p:sp>
    </p:spTree>
    <p:extLst>
      <p:ext uri="{BB962C8B-B14F-4D97-AF65-F5344CB8AC3E}">
        <p14:creationId xmlns:p14="http://schemas.microsoft.com/office/powerpoint/2010/main" val="516333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/>
              <a:t>Reinforcers interact as substitutes or complements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73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Complements</a:t>
            </a:r>
            <a:r>
              <a:rPr lang="en-US" sz="2000" dirty="0">
                <a:solidFill>
                  <a:srgbClr val="C00000"/>
                </a:solidFill>
              </a:rPr>
              <a:t>:</a:t>
            </a:r>
            <a:r>
              <a:rPr lang="en-US" sz="2000" dirty="0"/>
              <a:t>  I</a:t>
            </a:r>
            <a:r>
              <a:rPr lang="en-US" sz="2400" dirty="0"/>
              <a:t>ncrease in demand of one commodity as supply for a second commodity increased</a:t>
            </a:r>
          </a:p>
          <a:p>
            <a:pPr lvl="1"/>
            <a:endParaRPr lang="en-US" sz="2000" dirty="0"/>
          </a:p>
          <a:p>
            <a:r>
              <a:rPr lang="en-US" sz="2800" dirty="0">
                <a:solidFill>
                  <a:srgbClr val="C00000"/>
                </a:solidFill>
              </a:rPr>
              <a:t>Complete complementarity suggests the two reinforcers are </a:t>
            </a:r>
            <a:r>
              <a:rPr lang="en-US" sz="2800" b="1" i="1" dirty="0" err="1">
                <a:solidFill>
                  <a:srgbClr val="C00000"/>
                </a:solidFill>
              </a:rPr>
              <a:t>nonsubstitutable</a:t>
            </a:r>
            <a:r>
              <a:rPr lang="en-US" sz="2800" dirty="0">
                <a:solidFill>
                  <a:srgbClr val="C00000"/>
                </a:solidFill>
              </a:rPr>
              <a:t> or complements</a:t>
            </a:r>
          </a:p>
          <a:p>
            <a:pPr lvl="1"/>
            <a:r>
              <a:rPr lang="en-US" sz="2400" dirty="0"/>
              <a:t>Peanut Butter and Jelly</a:t>
            </a:r>
          </a:p>
          <a:p>
            <a:pPr lvl="1"/>
            <a:r>
              <a:rPr lang="en-US" sz="2400" dirty="0"/>
              <a:t>Water vs. food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504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B63E-FE05-45BC-9E6A-CC93F88B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Own-price vs. cross-price elasticity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8211-2748-476F-9B37-B520B0019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Own price elasticity of demand</a:t>
            </a:r>
          </a:p>
          <a:p>
            <a:pPr lvl="1"/>
            <a:r>
              <a:rPr lang="en-US" dirty="0"/>
              <a:t>Slope of demand curve for commodity when plotted using typical equation</a:t>
            </a:r>
          </a:p>
          <a:p>
            <a:pPr lvl="1"/>
            <a:r>
              <a:rPr lang="en-US" dirty="0"/>
              <a:t>Reflects proportional changes in consumption of commodity with proportional changes in its own price</a:t>
            </a:r>
          </a:p>
          <a:p>
            <a:pPr lvl="1"/>
            <a:endParaRPr lang="en-US" dirty="0"/>
          </a:p>
          <a:p>
            <a:r>
              <a:rPr lang="en-US" sz="3800" b="1" dirty="0">
                <a:solidFill>
                  <a:srgbClr val="C00000"/>
                </a:solidFill>
              </a:rPr>
              <a:t>Cross-price elasticity of demand:</a:t>
            </a:r>
          </a:p>
          <a:p>
            <a:pPr lvl="1"/>
            <a:r>
              <a:rPr lang="en-US" dirty="0"/>
              <a:t>Slope of the function relating the consumption of a second commodity at a fixed price to changes in price of an alternative commodity</a:t>
            </a:r>
          </a:p>
          <a:p>
            <a:pPr lvl="1"/>
            <a:r>
              <a:rPr lang="en-US" dirty="0"/>
              <a:t>If function has positive slope: second commodity= substitute</a:t>
            </a:r>
          </a:p>
          <a:p>
            <a:pPr lvl="1"/>
            <a:r>
              <a:rPr lang="en-US" dirty="0"/>
              <a:t>If function has a negative slope: second commodity = compliment</a:t>
            </a:r>
          </a:p>
          <a:p>
            <a:pPr lvl="1"/>
            <a:r>
              <a:rPr lang="en-US" dirty="0" err="1"/>
              <a:t>Q</a:t>
            </a:r>
            <a:r>
              <a:rPr lang="en-US" baseline="-25000" dirty="0" err="1"/>
              <a:t>alone</a:t>
            </a:r>
            <a:r>
              <a:rPr lang="en-US" dirty="0"/>
              <a:t> = level of demand for constant price commodity B at infinite price (C) for commodity A</a:t>
            </a:r>
          </a:p>
          <a:p>
            <a:pPr lvl="1"/>
            <a:r>
              <a:rPr lang="en-US" i="1" dirty="0"/>
              <a:t>I = </a:t>
            </a:r>
            <a:r>
              <a:rPr lang="en-US" dirty="0"/>
              <a:t>interaction constant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β</a:t>
            </a:r>
            <a:r>
              <a:rPr lang="en-US" dirty="0"/>
              <a:t> = sensitivity of commodity B consumption to the price of commodity A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A</a:t>
            </a:r>
            <a:r>
              <a:rPr lang="en-US" dirty="0"/>
              <a:t> is the cost of commodity 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E776D-5A5C-4974-8385-130B1B7E1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819400"/>
            <a:ext cx="26003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07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BA7E57-D32C-4E11-8EA2-CDC4AF3E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Substitutes!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F194D68-A5F2-41FC-BF99-218F5D624F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417638"/>
            <a:ext cx="2590800" cy="2213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F8DA7C-BB18-4B37-B802-22F4C01FA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44173"/>
            <a:ext cx="2452687" cy="2650117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E48C489-F02A-4B08-AD12-E0B7CB0CD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1176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Human subjects chose between methadone (increasing FR schedule from FR30) and hydromorphone (FR 30)</a:t>
            </a:r>
          </a:p>
          <a:p>
            <a:endParaRPr lang="en-US" dirty="0"/>
          </a:p>
          <a:p>
            <a:r>
              <a:rPr lang="en-US" dirty="0"/>
              <a:t>Even at lowest price of methadone, some hydromorphone consumed</a:t>
            </a:r>
          </a:p>
          <a:p>
            <a:endParaRPr lang="en-US" dirty="0"/>
          </a:p>
          <a:p>
            <a:r>
              <a:rPr lang="en-US" dirty="0"/>
              <a:t>As  price increased, consumption of hydromorphone increased, methadone decreased</a:t>
            </a:r>
          </a:p>
          <a:p>
            <a:endParaRPr lang="en-US" dirty="0"/>
          </a:p>
          <a:p>
            <a:r>
              <a:rPr lang="en-US" dirty="0"/>
              <a:t>This true even compared to price increases when methadone offered alone!</a:t>
            </a:r>
          </a:p>
          <a:p>
            <a:endParaRPr lang="en-US" dirty="0"/>
          </a:p>
          <a:p>
            <a:r>
              <a:rPr lang="en-US" dirty="0"/>
              <a:t>When hydromorphone was available:</a:t>
            </a:r>
          </a:p>
          <a:p>
            <a:pPr lvl="1"/>
            <a:r>
              <a:rPr lang="en-US" dirty="0"/>
              <a:t>Sensitivity to methadone doubled (price comparing!) </a:t>
            </a:r>
          </a:p>
          <a:p>
            <a:pPr lvl="1"/>
            <a:r>
              <a:rPr lang="en-US" dirty="0"/>
              <a:t>Level of demand (</a:t>
            </a:r>
            <a:r>
              <a:rPr lang="en-US" dirty="0" err="1"/>
              <a:t>Q</a:t>
            </a:r>
            <a:r>
              <a:rPr lang="en-US" baseline="-25000" dirty="0" err="1"/>
              <a:t>o</a:t>
            </a:r>
            <a:r>
              <a:rPr lang="en-US" dirty="0"/>
              <a:t>) reduced 33%</a:t>
            </a:r>
          </a:p>
          <a:p>
            <a:pPr lvl="1"/>
            <a:endParaRPr lang="en-US" dirty="0"/>
          </a:p>
          <a:p>
            <a:r>
              <a:rPr lang="en-US" dirty="0"/>
              <a:t>How could this be used in drug treatment?</a:t>
            </a:r>
          </a:p>
        </p:txBody>
      </p:sp>
    </p:spTree>
    <p:extLst>
      <p:ext uri="{BB962C8B-B14F-4D97-AF65-F5344CB8AC3E}">
        <p14:creationId xmlns:p14="http://schemas.microsoft.com/office/powerpoint/2010/main" val="1539935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41A903-BC5E-4060-837B-93E8AAE1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242A74-E26E-44DC-A9D5-5D6AF4C1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Ethanol vs. cigarette puffs:</a:t>
            </a:r>
          </a:p>
          <a:p>
            <a:pPr lvl="1"/>
            <a:r>
              <a:rPr lang="en-US" sz="2400" dirty="0"/>
              <a:t>Did alone and own-price comparison</a:t>
            </a:r>
          </a:p>
          <a:p>
            <a:pPr lvl="1"/>
            <a:r>
              <a:rPr lang="en-US" sz="2400" dirty="0"/>
              <a:t>Ethanol offered at constant price</a:t>
            </a:r>
          </a:p>
          <a:p>
            <a:pPr lvl="1"/>
            <a:r>
              <a:rPr lang="en-US" sz="2400" dirty="0"/>
              <a:t>Cigarette puffs price varied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420DEC-58FF-4DCC-BF20-974E2C45F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623399"/>
            <a:ext cx="5461668" cy="272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08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1447800"/>
          </a:xfrm>
        </p:spPr>
        <p:txBody>
          <a:bodyPr/>
          <a:lstStyle/>
          <a:p>
            <a:r>
              <a:rPr lang="en-US" dirty="0"/>
              <a:t>Open versus Closed Economies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Open Economy: </a:t>
            </a:r>
          </a:p>
          <a:p>
            <a:pPr lvl="1"/>
            <a:r>
              <a:rPr lang="en-US" sz="3200" dirty="0"/>
              <a:t>Extra sources of reward are available outside the experimental (or real) session</a:t>
            </a:r>
          </a:p>
          <a:p>
            <a:pPr lvl="1"/>
            <a:endParaRPr lang="en-US" sz="1900" dirty="0"/>
          </a:p>
          <a:p>
            <a:pPr lvl="1"/>
            <a:r>
              <a:rPr lang="en-US" sz="3200" dirty="0"/>
              <a:t>Can get more commodities outside your budget</a:t>
            </a:r>
          </a:p>
          <a:p>
            <a:pPr lvl="1"/>
            <a:endParaRPr lang="en-US" sz="1900" dirty="0"/>
          </a:p>
          <a:p>
            <a:pPr lvl="1"/>
            <a:r>
              <a:rPr lang="en-US" sz="3200" dirty="0"/>
              <a:t>Rats are </a:t>
            </a:r>
            <a:r>
              <a:rPr lang="en-US" sz="3200" dirty="0" err="1"/>
              <a:t>supplementally</a:t>
            </a:r>
            <a:r>
              <a:rPr lang="en-US" sz="3200" dirty="0"/>
              <a:t> fed after the daily session</a:t>
            </a:r>
          </a:p>
          <a:p>
            <a:pPr lvl="1"/>
            <a:endParaRPr lang="en-US" sz="1900" dirty="0"/>
          </a:p>
          <a:p>
            <a:pPr lvl="1"/>
            <a:r>
              <a:rPr lang="en-US" sz="3200" dirty="0"/>
              <a:t>You can call your parents when run out of money at end of month</a:t>
            </a:r>
          </a:p>
          <a:p>
            <a:pPr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6016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Four Major Premises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29600" cy="51816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 behavioral experiment is an </a:t>
            </a:r>
            <a:r>
              <a:rPr lang="en-US" sz="2400" b="1" dirty="0">
                <a:solidFill>
                  <a:srgbClr val="FF0000"/>
                </a:solidFill>
              </a:rPr>
              <a:t>economic system</a:t>
            </a:r>
            <a:r>
              <a:rPr lang="en-US" sz="2400" dirty="0"/>
              <a:t>. As such, the characteristics of the experiment can strongly determine the results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Reinforcers can be distinguished by a functional property called </a:t>
            </a:r>
            <a:r>
              <a:rPr lang="en-US" sz="2400" b="1" dirty="0">
                <a:solidFill>
                  <a:srgbClr val="FF0000"/>
                </a:solidFill>
              </a:rPr>
              <a:t>“elasticity of demand” </a:t>
            </a:r>
            <a:r>
              <a:rPr lang="en-US" sz="2400" dirty="0"/>
              <a:t>that is independent of relative value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Reinforcers may interact as </a:t>
            </a:r>
            <a:r>
              <a:rPr lang="en-US" sz="2400" b="1" dirty="0">
                <a:solidFill>
                  <a:srgbClr val="FF0000"/>
                </a:solidFill>
              </a:rPr>
              <a:t>complements as well as substitutes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Because reinforcers differ in elasticity and because reinforcers can be complementary, </a:t>
            </a:r>
            <a:r>
              <a:rPr lang="en-US" sz="2400" b="1" dirty="0">
                <a:solidFill>
                  <a:srgbClr val="FF0000"/>
                </a:solidFill>
              </a:rPr>
              <a:t>no simple </a:t>
            </a:r>
            <a:r>
              <a:rPr lang="en-US" sz="2400" b="1" dirty="0" err="1">
                <a:solidFill>
                  <a:srgbClr val="FF0000"/>
                </a:solidFill>
              </a:rPr>
              <a:t>unidimensional</a:t>
            </a:r>
            <a:r>
              <a:rPr lang="en-US" sz="2400" b="1" dirty="0">
                <a:solidFill>
                  <a:srgbClr val="FF0000"/>
                </a:solidFill>
              </a:rPr>
              <a:t> choice rule</a:t>
            </a:r>
            <a:r>
              <a:rPr lang="en-US" sz="2400" dirty="0"/>
              <a:t> can account for all choice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15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447800"/>
          </a:xfrm>
        </p:spPr>
        <p:txBody>
          <a:bodyPr/>
          <a:lstStyle/>
          <a:p>
            <a:r>
              <a:rPr lang="en-US" dirty="0"/>
              <a:t>Open versus Closed Economies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dirty="0">
                <a:solidFill>
                  <a:srgbClr val="C00000"/>
                </a:solidFill>
              </a:rPr>
              <a:t>Closed  Economy: </a:t>
            </a:r>
          </a:p>
          <a:p>
            <a:pPr lvl="1"/>
            <a:r>
              <a:rPr lang="en-US" sz="3600" dirty="0"/>
              <a:t>Extra sources of reward are available outside the experimental (or real) session</a:t>
            </a:r>
          </a:p>
          <a:p>
            <a:pPr lvl="1"/>
            <a:endParaRPr lang="en-US" sz="2300" dirty="0"/>
          </a:p>
          <a:p>
            <a:pPr lvl="1"/>
            <a:r>
              <a:rPr lang="en-US" sz="3600" dirty="0"/>
              <a:t>Can NOT get more commodities outside your budget</a:t>
            </a:r>
          </a:p>
          <a:p>
            <a:pPr lvl="1"/>
            <a:endParaRPr lang="en-US" sz="2300" dirty="0"/>
          </a:p>
          <a:p>
            <a:pPr lvl="1"/>
            <a:r>
              <a:rPr lang="en-US" sz="3600" dirty="0"/>
              <a:t>Rats must work for all of their food during an experimental session</a:t>
            </a:r>
          </a:p>
          <a:p>
            <a:pPr lvl="1"/>
            <a:endParaRPr lang="en-US" sz="2100" dirty="0"/>
          </a:p>
          <a:p>
            <a:pPr lvl="1"/>
            <a:r>
              <a:rPr lang="en-US" sz="3500" dirty="0"/>
              <a:t>Your monthly budget is as it is: no extra sources of income</a:t>
            </a:r>
          </a:p>
        </p:txBody>
      </p:sp>
    </p:spTree>
    <p:extLst>
      <p:ext uri="{BB962C8B-B14F-4D97-AF65-F5344CB8AC3E}">
        <p14:creationId xmlns:p14="http://schemas.microsoft.com/office/powerpoint/2010/main" val="357967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in consumption for </a:t>
            </a:r>
            <a:br>
              <a:rPr lang="en-US" dirty="0"/>
            </a:br>
            <a:r>
              <a:rPr lang="en-US" dirty="0"/>
              <a:t>Open versus Closed Economies: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Open economies and closed economies have different effects on consumption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Response rates in </a:t>
            </a:r>
            <a:r>
              <a:rPr lang="en-US" b="1" dirty="0">
                <a:solidFill>
                  <a:srgbClr val="C00000"/>
                </a:solidFill>
              </a:rPr>
              <a:t>closed economies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INCREASE</a:t>
            </a:r>
            <a:r>
              <a:rPr lang="en-US" dirty="0">
                <a:solidFill>
                  <a:srgbClr val="C00000"/>
                </a:solidFill>
              </a:rPr>
              <a:t> as price increases</a:t>
            </a:r>
            <a:r>
              <a:rPr lang="en-US" dirty="0"/>
              <a:t>; Must respond more to maintain consumption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Response rates  in </a:t>
            </a:r>
            <a:r>
              <a:rPr lang="en-US" b="1" dirty="0">
                <a:solidFill>
                  <a:srgbClr val="C00000"/>
                </a:solidFill>
              </a:rPr>
              <a:t>open </a:t>
            </a:r>
            <a:r>
              <a:rPr lang="en-US" dirty="0">
                <a:solidFill>
                  <a:srgbClr val="C00000"/>
                </a:solidFill>
              </a:rPr>
              <a:t>economies </a:t>
            </a:r>
            <a:r>
              <a:rPr lang="en-US" b="1" dirty="0">
                <a:solidFill>
                  <a:srgbClr val="C00000"/>
                </a:solidFill>
              </a:rPr>
              <a:t>DECREASE</a:t>
            </a:r>
            <a:r>
              <a:rPr lang="en-US" dirty="0">
                <a:solidFill>
                  <a:srgbClr val="C00000"/>
                </a:solidFill>
              </a:rPr>
              <a:t> as price increases</a:t>
            </a:r>
            <a:r>
              <a:rPr lang="en-US" dirty="0"/>
              <a:t>; Do not maintain consumption</a:t>
            </a:r>
          </a:p>
        </p:txBody>
      </p:sp>
    </p:spTree>
    <p:extLst>
      <p:ext uri="{BB962C8B-B14F-4D97-AF65-F5344CB8AC3E}">
        <p14:creationId xmlns:p14="http://schemas.microsoft.com/office/powerpoint/2010/main" val="294256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/>
              <a:t>Responding on </a:t>
            </a:r>
            <a:br>
              <a:rPr lang="en-US"/>
            </a:br>
            <a:r>
              <a:rPr lang="en-US"/>
              <a:t>Open versus Closed Economies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9" name="Picture 1029" descr="C:\Val\ISU\Garris lab stuff\open vs closed ec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2998788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013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distinction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Drug addict behavior in open vs. closed economies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Open Economy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Many outside sources of “commodities”</a:t>
            </a:r>
          </a:p>
          <a:p>
            <a:pPr lvl="1"/>
            <a:r>
              <a:rPr lang="en-US" dirty="0"/>
              <a:t>Parents will enable, pay rent</a:t>
            </a:r>
          </a:p>
          <a:p>
            <a:pPr lvl="1"/>
            <a:r>
              <a:rPr lang="en-US" dirty="0"/>
              <a:t>Can beg, steal, rob for money</a:t>
            </a:r>
          </a:p>
          <a:p>
            <a:pPr lvl="1"/>
            <a:r>
              <a:rPr lang="en-US" dirty="0"/>
              <a:t>No reason to allocate money for food, as can always get more</a:t>
            </a:r>
          </a:p>
          <a:p>
            <a:pPr lvl="1"/>
            <a:r>
              <a:rPr lang="en-US" dirty="0"/>
              <a:t>As a result, spend more of $$ on drugs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30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distinction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Drug addict behavior in open vs. closed economies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Closed Economy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No or limited  outside sources of “commodities”</a:t>
            </a:r>
          </a:p>
          <a:p>
            <a:pPr lvl="1"/>
            <a:r>
              <a:rPr lang="en-US" dirty="0"/>
              <a:t>No one to enable, pay rent</a:t>
            </a:r>
          </a:p>
          <a:p>
            <a:pPr lvl="1"/>
            <a:r>
              <a:rPr lang="en-US" dirty="0"/>
              <a:t>No opportunity to beg, steal, rob for money</a:t>
            </a:r>
          </a:p>
          <a:p>
            <a:pPr lvl="1"/>
            <a:r>
              <a:rPr lang="en-US" dirty="0"/>
              <a:t>Must allocate money for food,  must eat</a:t>
            </a:r>
          </a:p>
          <a:p>
            <a:pPr lvl="1"/>
            <a:r>
              <a:rPr lang="en-US" dirty="0"/>
              <a:t>As a result, spend little to no $$ on drugs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24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Hursh</a:t>
            </a:r>
            <a:r>
              <a:rPr lang="en-US" dirty="0"/>
              <a:t>, 1980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Gave baboons choice between food and heroin infusion: </a:t>
            </a:r>
          </a:p>
          <a:p>
            <a:pPr lvl="1"/>
            <a:r>
              <a:rPr lang="en-US" dirty="0"/>
              <a:t>Early data sessions shown both commodities relatively inelastic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When no restriction on income: Open economy</a:t>
            </a:r>
          </a:p>
          <a:p>
            <a:pPr lvl="1"/>
            <a:r>
              <a:rPr lang="en-US" dirty="0"/>
              <a:t>Supplemental feeding at end of session</a:t>
            </a:r>
          </a:p>
          <a:p>
            <a:pPr lvl="1"/>
            <a:r>
              <a:rPr lang="en-US" dirty="0"/>
              <a:t>Responding roughly equal for both</a:t>
            </a:r>
          </a:p>
          <a:p>
            <a:pPr lvl="1"/>
            <a:r>
              <a:rPr lang="en-US" dirty="0"/>
              <a:t>Relatively inelastic</a:t>
            </a:r>
          </a:p>
          <a:p>
            <a:pPr lvl="1"/>
            <a:r>
              <a:rPr lang="en-US" dirty="0"/>
              <a:t>Would </a:t>
            </a:r>
            <a:r>
              <a:rPr lang="en-US" i="1" dirty="0">
                <a:solidFill>
                  <a:srgbClr val="C00000"/>
                </a:solidFill>
              </a:rPr>
              <a:t>choose to take heroin infusions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When restriction income: # of R's/day: Closed economy:</a:t>
            </a:r>
          </a:p>
          <a:p>
            <a:pPr lvl="1"/>
            <a:r>
              <a:rPr lang="en-US" dirty="0"/>
              <a:t>When price = low: baboons still choose roughly equal</a:t>
            </a:r>
          </a:p>
          <a:p>
            <a:pPr lvl="1"/>
            <a:r>
              <a:rPr lang="en-US" dirty="0"/>
              <a:t>When price = high: 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Demand for heroin dropped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Demand for food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68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217E-605E-410D-8242-86990BA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Animals make “bad” choices based on “good” decision making!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4784-C997-4ED4-ADF4-A8891167D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Anchoring: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we value things more highly when we have them in hand (own them).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Loss aversion</a:t>
            </a:r>
            <a:r>
              <a:rPr lang="en-US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dirty="0"/>
              <a:t>Organisms experience the negative feeling of loss more strongly than they feel the positive sense of a gain of the same size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We avoid losing, even if it will gain us something more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30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217E-605E-410D-8242-86990BA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Animals make “bad” choices based on “good” decision making!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4784-C997-4ED4-ADF4-A8891167D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Planning and doing</a:t>
            </a:r>
          </a:p>
          <a:p>
            <a:pPr lvl="1"/>
            <a:r>
              <a:rPr lang="en-US" dirty="0"/>
              <a:t>Organisms are good at planning</a:t>
            </a:r>
          </a:p>
          <a:p>
            <a:pPr lvl="1"/>
            <a:r>
              <a:rPr lang="en-US" dirty="0"/>
              <a:t>Not was good at executing the response</a:t>
            </a:r>
          </a:p>
          <a:p>
            <a:pPr lvl="1"/>
            <a:r>
              <a:rPr lang="en-US" dirty="0"/>
              <a:t>Issues of self control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Availability heuristic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Organisms choose based on how readily the reinforcer is to them. </a:t>
            </a:r>
          </a:p>
          <a:p>
            <a:pPr lvl="1"/>
            <a:r>
              <a:rPr lang="en-US" dirty="0"/>
              <a:t>Temporal discounting!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Status quo bias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Organisms tend to keep making the same choice</a:t>
            </a:r>
          </a:p>
          <a:p>
            <a:pPr lvl="1"/>
            <a:r>
              <a:rPr lang="en-US" dirty="0"/>
              <a:t>Issue of Behavioral Momentum</a:t>
            </a:r>
          </a:p>
        </p:txBody>
      </p:sp>
    </p:spTree>
    <p:extLst>
      <p:ext uri="{BB962C8B-B14F-4D97-AF65-F5344CB8AC3E}">
        <p14:creationId xmlns:p14="http://schemas.microsoft.com/office/powerpoint/2010/main" val="3294678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152400"/>
            <a:ext cx="82296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118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EV (essential value) may be hugely affected by availability of alternative reinforcers!</a:t>
            </a:r>
          </a:p>
          <a:p>
            <a:endParaRPr lang="en-US" dirty="0"/>
          </a:p>
          <a:p>
            <a:r>
              <a:rPr lang="en-US" dirty="0"/>
              <a:t>When substitutes are available: EV of a reinforcer declines compared to when no other reinforcer is available</a:t>
            </a:r>
          </a:p>
          <a:p>
            <a:pPr lvl="1"/>
            <a:r>
              <a:rPr lang="en-US" dirty="0"/>
              <a:t>Low priced concurrently available substitutes lower EV the most</a:t>
            </a:r>
          </a:p>
          <a:p>
            <a:pPr lvl="1"/>
            <a:r>
              <a:rPr lang="en-US" dirty="0"/>
              <a:t>Compliments INCREASE Essential value</a:t>
            </a:r>
          </a:p>
          <a:p>
            <a:pPr lvl="1"/>
            <a:endParaRPr lang="en-US" dirty="0"/>
          </a:p>
          <a:p>
            <a:r>
              <a:rPr lang="en-US" dirty="0"/>
              <a:t>These types of interactions are not included in linear models of reinforcement efficacy like the matching law!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61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152400"/>
            <a:ext cx="82296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118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Evidence suggests that </a:t>
            </a:r>
            <a:r>
              <a:rPr lang="en-US" i="1" dirty="0">
                <a:solidFill>
                  <a:srgbClr val="C00000"/>
                </a:solidFill>
              </a:rPr>
              <a:t>behavior of animals in conditioning experiments conforms to economic predictions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Implies that </a:t>
            </a:r>
            <a:r>
              <a:rPr lang="en-US" i="1" dirty="0">
                <a:solidFill>
                  <a:srgbClr val="C00000"/>
                </a:solidFill>
              </a:rPr>
              <a:t>operant conditioning constitutes a kind of economic decision making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rgbClr val="C00000"/>
                </a:solidFill>
              </a:rPr>
              <a:t>We think we are logical, but we respond based on our reinforcement history, not necessarily logic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Like other modern theories in operant conditioning, allows </a:t>
            </a:r>
            <a:r>
              <a:rPr lang="en-US" b="1" dirty="0">
                <a:solidFill>
                  <a:srgbClr val="C00000"/>
                </a:solidFill>
              </a:rPr>
              <a:t>prediction of reinforcement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8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096000" cy="914400"/>
          </a:xfrm>
        </p:spPr>
        <p:txBody>
          <a:bodyPr/>
          <a:lstStyle/>
          <a:p>
            <a:r>
              <a:rPr lang="en-US" dirty="0"/>
              <a:t>Define the Terms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Demand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sz="2000" dirty="0"/>
              <a:t>How much of a product (commodity) will be purchased” by the organism at a given price </a:t>
            </a:r>
          </a:p>
          <a:p>
            <a:endParaRPr lang="en-US" sz="1300" dirty="0"/>
          </a:p>
          <a:p>
            <a:r>
              <a:rPr lang="en-US" b="1" dirty="0">
                <a:solidFill>
                  <a:srgbClr val="FF0000"/>
                </a:solidFill>
              </a:rPr>
              <a:t>Product or Commodity: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Reinforcer </a:t>
            </a:r>
          </a:p>
          <a:p>
            <a:pPr lvl="1"/>
            <a:r>
              <a:rPr lang="en-US" dirty="0"/>
              <a:t>How Purchase Commodities?: </a:t>
            </a:r>
          </a:p>
          <a:p>
            <a:pPr lvl="2"/>
            <a:r>
              <a:rPr lang="en-US" sz="1800" dirty="0"/>
              <a:t>A contingent behavioral response</a:t>
            </a:r>
          </a:p>
          <a:p>
            <a:pPr lvl="2"/>
            <a:r>
              <a:rPr lang="en-US" sz="1800" dirty="0"/>
              <a:t>e.g., bar press, turn in homework, a dog must sit</a:t>
            </a:r>
          </a:p>
          <a:p>
            <a:pPr lvl="2"/>
            <a:endParaRPr lang="en-US" sz="1300" dirty="0"/>
          </a:p>
          <a:p>
            <a:r>
              <a:rPr lang="en-US" b="1" dirty="0">
                <a:solidFill>
                  <a:srgbClr val="FF0000"/>
                </a:solidFill>
              </a:rPr>
              <a:t>Price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sz="2000" dirty="0"/>
              <a:t>Schedule of reinforcement or more commonly</a:t>
            </a:r>
          </a:p>
          <a:p>
            <a:pPr lvl="1"/>
            <a:r>
              <a:rPr lang="en-US" sz="2000" dirty="0"/>
              <a:t>Response/reinforcer</a:t>
            </a:r>
            <a:r>
              <a:rPr lang="en-US" dirty="0"/>
              <a:t> </a:t>
            </a:r>
            <a:r>
              <a:rPr lang="en-US" sz="1700" dirty="0"/>
              <a:t>(cost): e.g. for a FR5: 5/1</a:t>
            </a:r>
          </a:p>
          <a:p>
            <a:pPr lvl="1"/>
            <a:endParaRPr lang="en-US" sz="1300" dirty="0"/>
          </a:p>
          <a:p>
            <a:r>
              <a:rPr lang="en-US" b="1" dirty="0">
                <a:solidFill>
                  <a:srgbClr val="FF0000"/>
                </a:solidFill>
              </a:rPr>
              <a:t>Budget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Total number of responses allowed per session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24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Changing Price alters behavior: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Changes in price = changes in the reinforcement schedule</a:t>
            </a:r>
          </a:p>
          <a:p>
            <a:endParaRPr lang="en-US" sz="2400" dirty="0"/>
          </a:p>
          <a:p>
            <a:r>
              <a:rPr lang="en-US" sz="2400" dirty="0"/>
              <a:t>E.g. Fixed Ratio schedules:</a:t>
            </a:r>
          </a:p>
          <a:p>
            <a:pPr lvl="1"/>
            <a:r>
              <a:rPr lang="en-US" sz="2400" dirty="0"/>
              <a:t>FR1: one response = 1 commodity or reward</a:t>
            </a:r>
          </a:p>
          <a:p>
            <a:pPr lvl="1"/>
            <a:r>
              <a:rPr lang="en-US" sz="2400" dirty="0"/>
              <a:t>FR 5: five responses = 1 commodity or reward</a:t>
            </a:r>
          </a:p>
          <a:p>
            <a:pPr lvl="1"/>
            <a:r>
              <a:rPr lang="en-US" sz="2000" b="1" i="1" dirty="0">
                <a:solidFill>
                  <a:srgbClr val="FF0000"/>
                </a:solidFill>
              </a:rPr>
              <a:t>Changes the COST or PRICE of the Commodity</a:t>
            </a:r>
          </a:p>
          <a:p>
            <a:endParaRPr lang="en-US" sz="2400" dirty="0"/>
          </a:p>
          <a:p>
            <a:r>
              <a:rPr lang="en-US" sz="2400" dirty="0"/>
              <a:t>This can both effect and be affected by </a:t>
            </a:r>
          </a:p>
          <a:p>
            <a:pPr lvl="1"/>
            <a:r>
              <a:rPr lang="en-US" sz="2400" dirty="0"/>
              <a:t>Demand elasticity, </a:t>
            </a:r>
          </a:p>
          <a:p>
            <a:pPr lvl="1"/>
            <a:r>
              <a:rPr lang="en-US" sz="2400" dirty="0"/>
              <a:t>Substitutability and </a:t>
            </a:r>
          </a:p>
          <a:p>
            <a:pPr lvl="1"/>
            <a:r>
              <a:rPr lang="en-US" sz="2400" dirty="0"/>
              <a:t>Open vs. closed economies</a:t>
            </a:r>
          </a:p>
        </p:txBody>
      </p:sp>
    </p:spTree>
    <p:extLst>
      <p:ext uri="{BB962C8B-B14F-4D97-AF65-F5344CB8AC3E}">
        <p14:creationId xmlns:p14="http://schemas.microsoft.com/office/powerpoint/2010/main" val="395294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396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Supply curve</a:t>
            </a:r>
            <a:r>
              <a:rPr lang="en-US" dirty="0"/>
              <a:t>: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D</a:t>
            </a:r>
            <a:r>
              <a:rPr lang="en-US" sz="2000" dirty="0"/>
              <a:t> = demand  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</a:t>
            </a:r>
            <a:r>
              <a:rPr lang="en-US" sz="2000" dirty="0"/>
              <a:t> = S</a:t>
            </a:r>
            <a:r>
              <a:rPr lang="en-US" sz="2000" baseline="30000" dirty="0"/>
              <a:t>r </a:t>
            </a:r>
            <a:r>
              <a:rPr lang="en-US" sz="2000" dirty="0"/>
              <a:t>schedule or environmental constraint for obtaining the commodity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Q</a:t>
            </a:r>
            <a:r>
              <a:rPr lang="en-US" sz="2000" dirty="0"/>
              <a:t> = Quantity per unit time provided at given price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</a:t>
            </a:r>
            <a:r>
              <a:rPr lang="en-US" sz="2000" dirty="0"/>
              <a:t> = Price of the commodity (reinforcer)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As price per unit increases, rate of production (responding) increases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92" y="1905000"/>
            <a:ext cx="377345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71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Demand curve</a:t>
            </a:r>
            <a:endParaRPr lang="en-US" dirty="0"/>
          </a:p>
          <a:p>
            <a:pPr lvl="1"/>
            <a:r>
              <a:rPr lang="en-US" sz="2000" dirty="0"/>
              <a:t>Amount that the subject will consume at a given price or the price that will be paid for a given rate of consumption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As price increases, consumption generally decreases</a:t>
            </a:r>
          </a:p>
          <a:p>
            <a:pPr lvl="1"/>
            <a:r>
              <a:rPr lang="en-US" sz="2000" dirty="0"/>
              <a:t>Measured in terms of consumption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58497"/>
            <a:ext cx="2819400" cy="273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30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534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 Equilibrium: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Stable outcome of these two curves</a:t>
            </a:r>
          </a:p>
          <a:p>
            <a:pPr lvl="1"/>
            <a:r>
              <a:rPr lang="en-US" sz="2000" dirty="0"/>
              <a:t>Where they intersect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36" y="2895599"/>
            <a:ext cx="3634863" cy="3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25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Lines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Changes the amount the organism is allowed to “spend”</a:t>
            </a:r>
          </a:p>
          <a:p>
            <a:r>
              <a:rPr lang="en-US" sz="2400" dirty="0"/>
              <a:t>Compares how much the subject will “buy” of commodity X versus commodity Y</a:t>
            </a:r>
          </a:p>
          <a:p>
            <a:r>
              <a:rPr lang="en-US" sz="2400" dirty="0"/>
              <a:t>Alters the number of responses allowed across the session</a:t>
            </a:r>
          </a:p>
          <a:p>
            <a:endParaRPr lang="en-US" sz="2400" dirty="0"/>
          </a:p>
          <a:p>
            <a:r>
              <a:rPr lang="en-US" sz="2400" dirty="0"/>
              <a:t>Yields different </a:t>
            </a:r>
            <a:r>
              <a:rPr lang="en-US" sz="2400" dirty="0">
                <a:solidFill>
                  <a:srgbClr val="C00000"/>
                </a:solidFill>
              </a:rPr>
              <a:t>“constraint” or budget lines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In a sense: Shows PREFERENCE for buying X vs. Y</a:t>
            </a:r>
          </a:p>
          <a:p>
            <a:endParaRPr lang="en-US" sz="2400" dirty="0"/>
          </a:p>
          <a:p>
            <a:r>
              <a:rPr lang="en-US" sz="2400" b="1" i="1" dirty="0">
                <a:solidFill>
                  <a:srgbClr val="C00000"/>
                </a:solidFill>
              </a:rPr>
              <a:t>Differs from price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sz="2000" dirty="0"/>
              <a:t> Is not just the price of an individual item</a:t>
            </a:r>
          </a:p>
          <a:p>
            <a:pPr lvl="1"/>
            <a:r>
              <a:rPr lang="en-US" sz="2000" dirty="0"/>
              <a:t>But the </a:t>
            </a:r>
            <a:r>
              <a:rPr lang="en-US" sz="2000" b="1" i="1" dirty="0">
                <a:solidFill>
                  <a:srgbClr val="C00000"/>
                </a:solidFill>
              </a:rPr>
              <a:t>total amount the animal has to “spend</a:t>
            </a:r>
            <a:r>
              <a:rPr lang="en-US" sz="2000" b="1" dirty="0">
                <a:solidFill>
                  <a:srgbClr val="C00000"/>
                </a:solidFill>
              </a:rPr>
              <a:t>”. </a:t>
            </a:r>
          </a:p>
          <a:p>
            <a:pPr lvl="1"/>
            <a:r>
              <a:rPr lang="en-US" sz="2000" dirty="0"/>
              <a:t>These factors (price and budget) interact with the animals “preference” or demand</a:t>
            </a:r>
          </a:p>
        </p:txBody>
      </p:sp>
    </p:spTree>
    <p:extLst>
      <p:ext uri="{BB962C8B-B14F-4D97-AF65-F5344CB8AC3E}">
        <p14:creationId xmlns:p14="http://schemas.microsoft.com/office/powerpoint/2010/main" val="287110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XY5HK7YVDQWF-1196-1410</_dlc_DocId>
    <_dlc_DocIdUrl xmlns="95c273cc-9201-4c1e-8c9f-fe8c80cbe9de">
      <Url>https://about.illinoisstate.edu/vfdouga/_layouts/DocIdRedir.aspx?ID=XY5HK7YVDQWF-1196-1410</Url>
      <Description>XY5HK7YVDQWF-1196-1410</Description>
    </_dlc_DocIdUrl>
    <_dlc_DocIdPersistId xmlns="95c273cc-9201-4c1e-8c9f-fe8c80cbe9de">false</_dlc_DocIdPersistId>
  </documentManagement>
</p:properties>
</file>

<file path=customXml/itemProps1.xml><?xml version="1.0" encoding="utf-8"?>
<ds:datastoreItem xmlns:ds="http://schemas.openxmlformats.org/officeDocument/2006/customXml" ds:itemID="{94609B52-66BB-4C46-8D68-4637D1F6C8EA}"/>
</file>

<file path=customXml/itemProps2.xml><?xml version="1.0" encoding="utf-8"?>
<ds:datastoreItem xmlns:ds="http://schemas.openxmlformats.org/officeDocument/2006/customXml" ds:itemID="{112B5E7B-7C6D-4A72-AED4-6A944243CEAD}"/>
</file>

<file path=customXml/itemProps3.xml><?xml version="1.0" encoding="utf-8"?>
<ds:datastoreItem xmlns:ds="http://schemas.openxmlformats.org/officeDocument/2006/customXml" ds:itemID="{9A50E3CF-04E6-41BB-848C-04EA505FDB00}"/>
</file>

<file path=customXml/itemProps4.xml><?xml version="1.0" encoding="utf-8"?>
<ds:datastoreItem xmlns:ds="http://schemas.openxmlformats.org/officeDocument/2006/customXml" ds:itemID="{8F54240D-B7C8-4EB3-A490-AB08A9522016}"/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2174</Words>
  <Application>Microsoft Office PowerPoint</Application>
  <PresentationFormat>On-screen Show (4:3)</PresentationFormat>
  <Paragraphs>312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Behavioral Economics!</vt:lpstr>
      <vt:lpstr>Behavioral Economics</vt:lpstr>
      <vt:lpstr>Four Major Premises</vt:lpstr>
      <vt:lpstr>Define the Terms</vt:lpstr>
      <vt:lpstr>Changing Price alters behavior:</vt:lpstr>
      <vt:lpstr>Supply, Demand, and  Equilibrium</vt:lpstr>
      <vt:lpstr>Supply, Demand, and  Equilibrium</vt:lpstr>
      <vt:lpstr>Supply, Demand, and  Equilibrium</vt:lpstr>
      <vt:lpstr>Budget Lines</vt:lpstr>
      <vt:lpstr>Hypothetical Budget Lines</vt:lpstr>
      <vt:lpstr>Demand interacting with Price:  Elasticity Curves.</vt:lpstr>
      <vt:lpstr>Curvature of Demand</vt:lpstr>
      <vt:lpstr>PowerPoint Presentation</vt:lpstr>
      <vt:lpstr>PowerPoint Presentation</vt:lpstr>
      <vt:lpstr>Hursh’s Exponential Model of Demand</vt:lpstr>
      <vt:lpstr>Hursh’s Exponential Model of Demand</vt:lpstr>
      <vt:lpstr>Several important predictions</vt:lpstr>
      <vt:lpstr>Several important assumptions</vt:lpstr>
      <vt:lpstr>Several important predictions</vt:lpstr>
      <vt:lpstr>Can now compare different “reinforcers” and “prices</vt:lpstr>
      <vt:lpstr>Results</vt:lpstr>
      <vt:lpstr>Results</vt:lpstr>
      <vt:lpstr>What else affects  Elasticity of Demand?</vt:lpstr>
      <vt:lpstr>Reinforcers interact as substitutes or complements</vt:lpstr>
      <vt:lpstr>Reinforcers interact as substitutes or complements</vt:lpstr>
      <vt:lpstr>Own-price vs. cross-price elasticity</vt:lpstr>
      <vt:lpstr>Substitutes!</vt:lpstr>
      <vt:lpstr>Compliments</vt:lpstr>
      <vt:lpstr>Open versus Closed Economies</vt:lpstr>
      <vt:lpstr>Open versus Closed Economies</vt:lpstr>
      <vt:lpstr>Differences in consumption for  Open versus Closed Economies:</vt:lpstr>
      <vt:lpstr>Responding on  Open versus Closed Economies</vt:lpstr>
      <vt:lpstr>Why is this distinction important?</vt:lpstr>
      <vt:lpstr>Why is this distinction important?</vt:lpstr>
      <vt:lpstr>Hursh, 1980</vt:lpstr>
      <vt:lpstr>Animals make “bad” choices based on “good” decision making!</vt:lpstr>
      <vt:lpstr>Animals make “bad” choices based on “good” decision making!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</dc:creator>
  <cp:lastModifiedBy>Farmer-Dougan, Valeri</cp:lastModifiedBy>
  <cp:revision>20</cp:revision>
  <dcterms:created xsi:type="dcterms:W3CDTF">2012-10-24T00:37:59Z</dcterms:created>
  <dcterms:modified xsi:type="dcterms:W3CDTF">2019-03-19T01:46:03Z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2cf476a8-3b4f-4e73-bb27-d0937b074e24</vt:lpwstr>
  </property>
  <property fmtid="{D5CDD505-2E9C-101B-9397-08002B2CF9AE}" pid="4" name="TemplateUrl">
    <vt:lpwstr/>
  </property>
  <property fmtid="{D5CDD505-2E9C-101B-9397-08002B2CF9AE}" pid="5" name="Order">
    <vt:r8>21100</vt:r8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