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81"/>
  </p:notesMasterIdLst>
  <p:handoutMasterIdLst>
    <p:handoutMasterId r:id="rId82"/>
  </p:handoutMasterIdLst>
  <p:sldIdLst>
    <p:sldId id="256" r:id="rId6"/>
    <p:sldId id="257" r:id="rId7"/>
    <p:sldId id="330" r:id="rId8"/>
    <p:sldId id="296" r:id="rId9"/>
    <p:sldId id="258" r:id="rId10"/>
    <p:sldId id="297" r:id="rId11"/>
    <p:sldId id="259" r:id="rId12"/>
    <p:sldId id="331" r:id="rId13"/>
    <p:sldId id="298" r:id="rId14"/>
    <p:sldId id="341" r:id="rId15"/>
    <p:sldId id="335" r:id="rId16"/>
    <p:sldId id="336" r:id="rId17"/>
    <p:sldId id="337" r:id="rId18"/>
    <p:sldId id="338" r:id="rId19"/>
    <p:sldId id="339" r:id="rId20"/>
    <p:sldId id="340" r:id="rId21"/>
    <p:sldId id="358" r:id="rId22"/>
    <p:sldId id="260" r:id="rId23"/>
    <p:sldId id="327" r:id="rId24"/>
    <p:sldId id="300" r:id="rId25"/>
    <p:sldId id="301" r:id="rId26"/>
    <p:sldId id="332" r:id="rId27"/>
    <p:sldId id="299" r:id="rId28"/>
    <p:sldId id="334" r:id="rId29"/>
    <p:sldId id="261" r:id="rId30"/>
    <p:sldId id="357" r:id="rId31"/>
    <p:sldId id="359" r:id="rId32"/>
    <p:sldId id="361" r:id="rId33"/>
    <p:sldId id="274" r:id="rId34"/>
    <p:sldId id="275" r:id="rId35"/>
    <p:sldId id="276" r:id="rId36"/>
    <p:sldId id="302" r:id="rId37"/>
    <p:sldId id="277" r:id="rId38"/>
    <p:sldId id="360" r:id="rId39"/>
    <p:sldId id="303" r:id="rId40"/>
    <p:sldId id="306" r:id="rId41"/>
    <p:sldId id="282" r:id="rId42"/>
    <p:sldId id="283" r:id="rId43"/>
    <p:sldId id="307" r:id="rId44"/>
    <p:sldId id="308" r:id="rId45"/>
    <p:sldId id="284" r:id="rId46"/>
    <p:sldId id="309" r:id="rId47"/>
    <p:sldId id="285" r:id="rId48"/>
    <p:sldId id="310" r:id="rId49"/>
    <p:sldId id="362" r:id="rId50"/>
    <p:sldId id="311" r:id="rId51"/>
    <p:sldId id="286" r:id="rId52"/>
    <p:sldId id="312" r:id="rId53"/>
    <p:sldId id="313" r:id="rId54"/>
    <p:sldId id="315" r:id="rId55"/>
    <p:sldId id="288" r:id="rId56"/>
    <p:sldId id="316" r:id="rId57"/>
    <p:sldId id="317" r:id="rId58"/>
    <p:sldId id="289" r:id="rId59"/>
    <p:sldId id="320" r:id="rId60"/>
    <p:sldId id="321" r:id="rId61"/>
    <p:sldId id="290" r:id="rId62"/>
    <p:sldId id="343" r:id="rId63"/>
    <p:sldId id="344" r:id="rId64"/>
    <p:sldId id="345" r:id="rId65"/>
    <p:sldId id="356" r:id="rId66"/>
    <p:sldId id="294" r:id="rId67"/>
    <p:sldId id="324" r:id="rId68"/>
    <p:sldId id="323" r:id="rId69"/>
    <p:sldId id="295" r:id="rId70"/>
    <p:sldId id="349" r:id="rId71"/>
    <p:sldId id="346" r:id="rId72"/>
    <p:sldId id="347" r:id="rId73"/>
    <p:sldId id="348" r:id="rId74"/>
    <p:sldId id="350" r:id="rId75"/>
    <p:sldId id="351" r:id="rId76"/>
    <p:sldId id="352" r:id="rId77"/>
    <p:sldId id="353" r:id="rId78"/>
    <p:sldId id="354" r:id="rId79"/>
    <p:sldId id="355" r:id="rId8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65" d="100"/>
          <a:sy n="65" d="100"/>
        </p:scale>
        <p:origin x="117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slide" Target="slides/slide63.xml"/><Relationship Id="rId84" Type="http://schemas.openxmlformats.org/officeDocument/2006/relationships/viewProps" Target="viewProps.xml"/><Relationship Id="rId16" Type="http://schemas.openxmlformats.org/officeDocument/2006/relationships/slide" Target="slides/slide11.xml"/><Relationship Id="rId11" Type="http://schemas.openxmlformats.org/officeDocument/2006/relationships/slide" Target="slides/slide6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74" Type="http://schemas.openxmlformats.org/officeDocument/2006/relationships/slide" Target="slides/slide69.xml"/><Relationship Id="rId79" Type="http://schemas.openxmlformats.org/officeDocument/2006/relationships/slide" Target="slides/slide74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slide" Target="slides/slide64.xml"/><Relationship Id="rId77" Type="http://schemas.openxmlformats.org/officeDocument/2006/relationships/slide" Target="slides/slide72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slide" Target="slides/slide67.xml"/><Relationship Id="rId80" Type="http://schemas.openxmlformats.org/officeDocument/2006/relationships/slide" Target="slides/slide75.xml"/><Relationship Id="rId85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slide" Target="slides/slide62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slide" Target="slides/slide65.xml"/><Relationship Id="rId75" Type="http://schemas.openxmlformats.org/officeDocument/2006/relationships/slide" Target="slides/slide70.xml"/><Relationship Id="rId83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73" Type="http://schemas.openxmlformats.org/officeDocument/2006/relationships/slide" Target="slides/slide68.xml"/><Relationship Id="rId78" Type="http://schemas.openxmlformats.org/officeDocument/2006/relationships/slide" Target="slides/slide73.xml"/><Relationship Id="rId81" Type="http://schemas.openxmlformats.org/officeDocument/2006/relationships/notesMaster" Target="notesMasters/notesMaster1.xml"/><Relationship Id="rId86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6" Type="http://schemas.openxmlformats.org/officeDocument/2006/relationships/slide" Target="slides/slide71.xml"/><Relationship Id="rId7" Type="http://schemas.openxmlformats.org/officeDocument/2006/relationships/slide" Target="slides/slide2.xml"/><Relationship Id="rId71" Type="http://schemas.openxmlformats.org/officeDocument/2006/relationships/slide" Target="slides/slide66.xml"/><Relationship Id="rId2" Type="http://schemas.openxmlformats.org/officeDocument/2006/relationships/customXml" Target="../customXml/item2.xml"/><Relationship Id="rId29" Type="http://schemas.openxmlformats.org/officeDocument/2006/relationships/slide" Target="slides/slide24.xml"/><Relationship Id="rId24" Type="http://schemas.openxmlformats.org/officeDocument/2006/relationships/slide" Target="slides/slide19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66" Type="http://schemas.openxmlformats.org/officeDocument/2006/relationships/slide" Target="slides/slide61.xml"/><Relationship Id="rId61" Type="http://schemas.openxmlformats.org/officeDocument/2006/relationships/slide" Target="slides/slide56.xml"/><Relationship Id="rId8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AC291-2B9F-4249-A22D-F9C912B72D19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ADE494-ADED-452D-9610-23ED99E0A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77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A96C5-650C-4880-8B19-DC843A46DC60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528B2-9076-48CA-877E-49512AD2C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07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528B2-9076-48CA-877E-49512AD2CE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745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868" indent="-279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797" indent="-22395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716" indent="-22395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635" indent="-22395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3554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1472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9391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7310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2849AB7-DCD3-4DB7-9F93-1719986BCA0F}" type="slidenum">
              <a:rPr lang="en-US" smtClean="0">
                <a:solidFill>
                  <a:prstClr val="black"/>
                </a:solidFill>
              </a:rPr>
              <a:pPr eaLnBrk="1" hangingPunct="1"/>
              <a:t>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868" indent="-279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797" indent="-22395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716" indent="-22395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635" indent="-22395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3554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1472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9391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7310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929405-FCA4-465F-A3DE-AD64B081410C}" type="slidenum">
              <a:rPr lang="en-US" smtClean="0"/>
              <a:pPr eaLnBrk="1" hangingPunct="1"/>
              <a:t>26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868" indent="-279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797" indent="-22395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716" indent="-22395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635" indent="-22395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3554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1472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9391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7310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929405-FCA4-465F-A3DE-AD64B081410C}" type="slidenum">
              <a:rPr lang="en-US" smtClean="0"/>
              <a:pPr eaLnBrk="1" hangingPunct="1"/>
              <a:t>27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8977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868" indent="-279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797" indent="-22395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716" indent="-22395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635" indent="-22395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3554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1472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9391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7310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C22760-4E78-4771-9074-F7D346C8B219}" type="slidenum">
              <a:rPr lang="en-US" smtClean="0"/>
              <a:pPr eaLnBrk="1" hangingPunct="1"/>
              <a:t>29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868" indent="-279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797" indent="-22395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716" indent="-22395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635" indent="-22395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3554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1472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9391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7310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A42B77-B3F6-497F-A4A9-36417ACF335A}" type="slidenum">
              <a:rPr lang="en-US" smtClean="0"/>
              <a:pPr eaLnBrk="1" hangingPunct="1"/>
              <a:t>30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868" indent="-279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797" indent="-22395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716" indent="-22395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635" indent="-22395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3554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1472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9391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7310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121E35-4133-470E-B457-E52E84C6B906}" type="slidenum">
              <a:rPr lang="en-US" smtClean="0"/>
              <a:pPr eaLnBrk="1" hangingPunct="1"/>
              <a:t>31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868" indent="-279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797" indent="-22395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716" indent="-22395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635" indent="-22395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3554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1472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9391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7310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121E35-4133-470E-B457-E52E84C6B906}" type="slidenum">
              <a:rPr lang="en-US" smtClean="0"/>
              <a:pPr eaLnBrk="1" hangingPunct="1"/>
              <a:t>32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868" indent="-279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797" indent="-22395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716" indent="-22395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635" indent="-22395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3554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1472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9391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7310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929405-FCA4-465F-A3DE-AD64B081410C}" type="slidenum">
              <a:rPr lang="en-US" smtClean="0"/>
              <a:pPr eaLnBrk="1" hangingPunct="1"/>
              <a:t>33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868" indent="-279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797" indent="-22395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716" indent="-22395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635" indent="-22395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3554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1472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9391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7310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58BBAE0-53DE-4892-8B95-D3FD0C66520A}" type="slidenum">
              <a:rPr lang="en-US" smtClean="0"/>
              <a:pPr eaLnBrk="1" hangingPunct="1"/>
              <a:t>34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7994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868" indent="-279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797" indent="-22395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716" indent="-22395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635" indent="-22395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3554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1472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9391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7310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929405-FCA4-465F-A3DE-AD64B081410C}" type="slidenum">
              <a:rPr lang="en-US" smtClean="0"/>
              <a:pPr eaLnBrk="1" hangingPunct="1"/>
              <a:t>35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868" indent="-279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797" indent="-22395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716" indent="-22395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635" indent="-22395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3554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1472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9391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7310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FC43F4-7DC0-49A5-8088-90827EFB2E4A}" type="slidenum">
              <a:rPr lang="en-US" smtClean="0"/>
              <a:pPr eaLnBrk="1" hangingPunct="1"/>
              <a:t>11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868" indent="-279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797" indent="-22395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716" indent="-22395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635" indent="-22395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3554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1472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9391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7310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B8D33B-4817-4640-99A4-67059B0BAEB3}" type="slidenum">
              <a:rPr lang="en-US" smtClean="0"/>
              <a:pPr eaLnBrk="1" hangingPunct="1"/>
              <a:t>37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868" indent="-279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797" indent="-22395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716" indent="-22395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635" indent="-22395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3554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1472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9391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7310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FC9996-69E6-435E-B45A-B3A4A97ACDD6}" type="slidenum">
              <a:rPr lang="en-US" smtClean="0"/>
              <a:pPr eaLnBrk="1" hangingPunct="1"/>
              <a:t>38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868" indent="-279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797" indent="-22395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716" indent="-22395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635" indent="-22395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3554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1472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9391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7310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FC9996-69E6-435E-B45A-B3A4A97ACDD6}" type="slidenum">
              <a:rPr lang="en-US" smtClean="0"/>
              <a:pPr eaLnBrk="1" hangingPunct="1"/>
              <a:t>39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868" indent="-279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797" indent="-22395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716" indent="-22395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635" indent="-22395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3554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1472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9391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7310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FC9996-69E6-435E-B45A-B3A4A97ACDD6}" type="slidenum">
              <a:rPr lang="en-US" smtClean="0"/>
              <a:pPr eaLnBrk="1" hangingPunct="1"/>
              <a:t>40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868" indent="-279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797" indent="-22395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716" indent="-22395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635" indent="-22395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3554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1472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9391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7310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FC9D260-FD59-41E0-AA1C-0ADAD070DF83}" type="slidenum">
              <a:rPr lang="en-US" smtClean="0"/>
              <a:pPr eaLnBrk="1" hangingPunct="1"/>
              <a:t>41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868" indent="-279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797" indent="-22395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716" indent="-22395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635" indent="-22395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3554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1472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9391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7310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FC9D260-FD59-41E0-AA1C-0ADAD070DF83}" type="slidenum">
              <a:rPr lang="en-US" smtClean="0"/>
              <a:pPr eaLnBrk="1" hangingPunct="1"/>
              <a:t>42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868" indent="-279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797" indent="-22395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716" indent="-22395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635" indent="-22395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3554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1472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9391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7310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0D00B85-9BE7-44B2-96C3-5ED70474EF0F}" type="slidenum">
              <a:rPr lang="en-US" smtClean="0"/>
              <a:pPr eaLnBrk="1" hangingPunct="1"/>
              <a:t>43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868" indent="-279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797" indent="-22395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716" indent="-22395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635" indent="-22395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3554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1472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9391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7310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FC43F4-7DC0-49A5-8088-90827EFB2E4A}" type="slidenum">
              <a:rPr lang="en-US" smtClean="0"/>
              <a:pPr eaLnBrk="1" hangingPunct="1"/>
              <a:t>45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69435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868" indent="-279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797" indent="-22395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716" indent="-22395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635" indent="-22395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3554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1472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9391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7310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1BB5B9-C8ED-4B67-BA8C-6A9CDB243BE9}" type="slidenum">
              <a:rPr lang="en-US" smtClean="0"/>
              <a:pPr eaLnBrk="1" hangingPunct="1"/>
              <a:t>47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868" indent="-279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797" indent="-22395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716" indent="-22395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635" indent="-22395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3554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1472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9391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7310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3F19BE-FC06-4D61-9394-6A84FB11F07F}" type="slidenum">
              <a:rPr lang="en-US" smtClean="0"/>
              <a:pPr eaLnBrk="1" hangingPunct="1"/>
              <a:t>48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868" indent="-279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797" indent="-22395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716" indent="-22395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635" indent="-22395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3554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1472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9391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7310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1215AF-BA93-47EE-8874-4F149E5F2A09}" type="slidenum">
              <a:rPr lang="en-US" smtClean="0"/>
              <a:pPr eaLnBrk="1" hangingPunct="1"/>
              <a:t>12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868" indent="-279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797" indent="-22395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716" indent="-22395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635" indent="-22395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3554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1472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9391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7310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3F19BE-FC06-4D61-9394-6A84FB11F07F}" type="slidenum">
              <a:rPr lang="en-US" smtClean="0"/>
              <a:pPr eaLnBrk="1" hangingPunct="1"/>
              <a:t>49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868" indent="-279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797" indent="-22395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716" indent="-22395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635" indent="-22395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3554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1472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9391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7310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3F19BE-FC06-4D61-9394-6A84FB11F07F}" type="slidenum">
              <a:rPr lang="en-US" smtClean="0"/>
              <a:pPr eaLnBrk="1" hangingPunct="1"/>
              <a:t>50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868" indent="-279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797" indent="-22395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716" indent="-22395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635" indent="-22395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3554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1472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9391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7310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23EEE5-5FB0-42B2-B556-34C33148B979}" type="slidenum">
              <a:rPr lang="en-US" smtClean="0"/>
              <a:pPr eaLnBrk="1" hangingPunct="1"/>
              <a:t>51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868" indent="-279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797" indent="-22395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716" indent="-22395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635" indent="-22395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3554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1472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9391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7310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23EEE5-5FB0-42B2-B556-34C33148B979}" type="slidenum">
              <a:rPr lang="en-US" smtClean="0"/>
              <a:pPr eaLnBrk="1" hangingPunct="1"/>
              <a:t>52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868" indent="-279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797" indent="-22395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716" indent="-22395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635" indent="-22395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3554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1472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9391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7310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23EEE5-5FB0-42B2-B556-34C33148B979}" type="slidenum">
              <a:rPr lang="en-US" smtClean="0"/>
              <a:pPr eaLnBrk="1" hangingPunct="1"/>
              <a:t>53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868" indent="-279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797" indent="-22395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716" indent="-22395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635" indent="-22395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3554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1472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9391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7310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271BC1-B37D-49C9-AD84-FBE6255E4BDB}" type="slidenum">
              <a:rPr lang="en-US" smtClean="0"/>
              <a:pPr eaLnBrk="1" hangingPunct="1"/>
              <a:t>54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868" indent="-279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797" indent="-22395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716" indent="-22395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635" indent="-22395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3554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1472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9391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7310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271BC1-B37D-49C9-AD84-FBE6255E4BDB}" type="slidenum">
              <a:rPr lang="en-US" smtClean="0"/>
              <a:pPr eaLnBrk="1" hangingPunct="1"/>
              <a:t>55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868" indent="-279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797" indent="-22395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716" indent="-22395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635" indent="-22395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3554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1472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9391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7310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271BC1-B37D-49C9-AD84-FBE6255E4BDB}" type="slidenum">
              <a:rPr lang="en-US" smtClean="0"/>
              <a:pPr eaLnBrk="1" hangingPunct="1"/>
              <a:t>56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868" indent="-279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797" indent="-22395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716" indent="-22395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635" indent="-22395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3554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1472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9391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7310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F2A23B-853E-4514-BC04-6B35AE7FB878}" type="slidenum">
              <a:rPr lang="en-US" smtClean="0"/>
              <a:pPr eaLnBrk="1" hangingPunct="1"/>
              <a:t>57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868" indent="-279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797" indent="-22395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716" indent="-22395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635" indent="-22395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3554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1472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9391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7310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094ECB-DF53-48E8-AECC-BA6BD84C41EA}" type="slidenum">
              <a:rPr lang="en-US" smtClean="0"/>
              <a:pPr eaLnBrk="1" hangingPunct="1"/>
              <a:t>62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868" indent="-279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797" indent="-22395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716" indent="-22395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635" indent="-22395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3554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1472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9391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7310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0C42A9-773D-4BE8-961C-1EBF90A755A8}" type="slidenum">
              <a:rPr lang="en-US" smtClean="0"/>
              <a:pPr eaLnBrk="1" hangingPunct="1"/>
              <a:t>13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868" indent="-279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797" indent="-22395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716" indent="-22395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635" indent="-22395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3554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1472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9391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7310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094ECB-DF53-48E8-AECC-BA6BD84C41EA}" type="slidenum">
              <a:rPr lang="en-US" smtClean="0"/>
              <a:pPr eaLnBrk="1" hangingPunct="1"/>
              <a:t>63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868" indent="-279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797" indent="-22395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716" indent="-22395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635" indent="-22395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3554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1472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9391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7310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094ECB-DF53-48E8-AECC-BA6BD84C41EA}" type="slidenum">
              <a:rPr lang="en-US" smtClean="0"/>
              <a:pPr eaLnBrk="1" hangingPunct="1"/>
              <a:t>64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868" indent="-279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797" indent="-22395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716" indent="-22395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635" indent="-22395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3554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1472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9391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7310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E43B55-7CA9-444B-818C-FB8003D38105}" type="slidenum">
              <a:rPr lang="en-US" smtClean="0"/>
              <a:pPr eaLnBrk="1" hangingPunct="1"/>
              <a:t>65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868" indent="-279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797" indent="-22395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716" indent="-22395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635" indent="-22395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3554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1472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9391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7310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08AB41-B3A0-4195-87B4-87D74332BA38}" type="slidenum">
              <a:rPr lang="en-US" smtClean="0"/>
              <a:pPr eaLnBrk="1" hangingPunct="1"/>
              <a:t>14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868" indent="-279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797" indent="-22395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716" indent="-22395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635" indent="-22395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3554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1472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9391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7310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58C3023-36DC-488D-AFE7-5D1230A6E87A}" type="slidenum">
              <a:rPr lang="en-US" smtClean="0"/>
              <a:pPr eaLnBrk="1" hangingPunct="1"/>
              <a:t>15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868" indent="-279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797" indent="-22395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716" indent="-22395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635" indent="-22395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3554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1472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9391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7310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BEFA42C-2497-4ADE-8C5A-AE7DDF2BDD76}" type="slidenum">
              <a:rPr lang="en-US" smtClean="0"/>
              <a:pPr eaLnBrk="1" hangingPunct="1"/>
              <a:t>16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868" indent="-279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797" indent="-22395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716" indent="-22395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635" indent="-22395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3554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1472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9391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7310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2849AB7-DCD3-4DB7-9F93-1719986BCA0F}" type="slidenum">
              <a:rPr lang="en-US" smtClean="0"/>
              <a:pPr eaLnBrk="1" hangingPunct="1"/>
              <a:t>20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868" indent="-279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797" indent="-22395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716" indent="-22395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635" indent="-22395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3554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1472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9391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7310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2849AB7-DCD3-4DB7-9F93-1719986BCA0F}" type="slidenum">
              <a:rPr lang="en-US" smtClean="0"/>
              <a:pPr eaLnBrk="1" hangingPunct="1"/>
              <a:t>21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6074-1F85-4252-BE40-F07A34125D43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64E5-457E-4016-8E51-BAB62B9D2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165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6074-1F85-4252-BE40-F07A34125D43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64E5-457E-4016-8E51-BAB62B9D2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2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6074-1F85-4252-BE40-F07A34125D43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64E5-457E-4016-8E51-BAB62B9D2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6074-1F85-4252-BE40-F07A34125D43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64E5-457E-4016-8E51-BAB62B9D2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7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6074-1F85-4252-BE40-F07A34125D43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64E5-457E-4016-8E51-BAB62B9D2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29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6074-1F85-4252-BE40-F07A34125D43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64E5-457E-4016-8E51-BAB62B9D2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62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6074-1F85-4252-BE40-F07A34125D43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64E5-457E-4016-8E51-BAB62B9D2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1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6074-1F85-4252-BE40-F07A34125D43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64E5-457E-4016-8E51-BAB62B9D2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9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6074-1F85-4252-BE40-F07A34125D43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64E5-457E-4016-8E51-BAB62B9D2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84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6074-1F85-4252-BE40-F07A34125D43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64E5-457E-4016-8E51-BAB62B9D2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8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6074-1F85-4252-BE40-F07A34125D43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64E5-457E-4016-8E51-BAB62B9D2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276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C6074-1F85-4252-BE40-F07A34125D43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E64E5-457E-4016-8E51-BAB62B9D2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50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Theories of Classical Conditioning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29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Perceptual Gating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600" b="1" dirty="0"/>
              <a:t>Perceptual gating theory: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600" dirty="0"/>
              <a:t>Idea that only if CS is biologically relevant will it get processed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600" dirty="0"/>
              <a:t>If a CS doesn’t get processed it can be predictive/informative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600" dirty="0"/>
              <a:t>Animals attend to biologically relevant stimuli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600" b="1" dirty="0"/>
              <a:t>Problem:</a:t>
            </a:r>
            <a:r>
              <a:rPr lang="en-US" sz="3600" dirty="0"/>
              <a:t>	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600" dirty="0"/>
              <a:t>Data show that under certain circumstances a stimulus is “attended to” or “processed”, but still does not serve as a CS with an accompanying CR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600" dirty="0"/>
              <a:t>Issue remains: is the stimulus the most predictive?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600" dirty="0"/>
              <a:t>Second issue: Defining “biologically relevant”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28243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err="1"/>
              <a:t>Kamin’s</a:t>
            </a:r>
            <a:r>
              <a:rPr lang="en-US" dirty="0"/>
              <a:t> work: 1967-1974</a:t>
            </a:r>
            <a:br>
              <a:rPr lang="en-US" dirty="0"/>
            </a:br>
            <a:r>
              <a:rPr lang="en-US" dirty="0"/>
              <a:t>Blocking and overshadowing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Overshadowing</a:t>
            </a:r>
            <a:r>
              <a:rPr lang="en-US" dirty="0"/>
              <a:t>:</a:t>
            </a:r>
          </a:p>
          <a:p>
            <a:pPr lvl="1" eaLnBrk="1" hangingPunct="1"/>
            <a:r>
              <a:rPr lang="en-US" dirty="0"/>
              <a:t>use one "weak" and one "strong" CS</a:t>
            </a:r>
          </a:p>
          <a:p>
            <a:pPr lvl="1" eaLnBrk="1" hangingPunct="1"/>
            <a:r>
              <a:rPr lang="en-US" dirty="0"/>
              <a:t>CS1+CS2</a:t>
            </a:r>
            <a:r>
              <a:rPr lang="en-US" dirty="0">
                <a:sym typeface="Wingdings" panose="05000000000000000000" pitchFamily="2" charset="2"/>
              </a:rPr>
              <a:t>US</a:t>
            </a:r>
            <a:endParaRPr lang="en-US" dirty="0"/>
          </a:p>
          <a:p>
            <a:pPr lvl="1" eaLnBrk="1" hangingPunct="1"/>
            <a:r>
              <a:rPr lang="en-US" dirty="0"/>
              <a:t>reaction to weaker stimulus is blotted out by stronger CS</a:t>
            </a:r>
          </a:p>
          <a:p>
            <a:pPr lvl="1" eaLnBrk="1" hangingPunct="1"/>
            <a:r>
              <a:rPr lang="en-US" dirty="0"/>
              <a:t>Demonstrated by Pavlov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Blocking</a:t>
            </a:r>
            <a:r>
              <a:rPr lang="en-US" dirty="0"/>
              <a:t>:</a:t>
            </a:r>
          </a:p>
          <a:p>
            <a:pPr lvl="1" eaLnBrk="1" hangingPunct="1"/>
            <a:r>
              <a:rPr lang="en-US" dirty="0"/>
              <a:t>Train 1 CS, then add a second CS to it: </a:t>
            </a:r>
          </a:p>
          <a:p>
            <a:pPr lvl="2"/>
            <a:r>
              <a:rPr lang="en-US" dirty="0"/>
              <a:t>CS1</a:t>
            </a:r>
            <a:r>
              <a:rPr lang="en-US" dirty="0">
                <a:sym typeface="Wingdings" panose="05000000000000000000" pitchFamily="2" charset="2"/>
              </a:rPr>
              <a:t> US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CS1+CS2US</a:t>
            </a:r>
          </a:p>
          <a:p>
            <a:pPr lvl="2"/>
            <a:endParaRPr lang="en-US" dirty="0"/>
          </a:p>
          <a:p>
            <a:pPr lvl="1" eaLnBrk="1" hangingPunct="1"/>
            <a:r>
              <a:rPr lang="en-US" dirty="0"/>
              <a:t> test each individually after training</a:t>
            </a:r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/>
              <a:t>Find that only one supports a CR</a:t>
            </a:r>
          </a:p>
          <a:p>
            <a:pPr lvl="1" eaLnBrk="1" hangingPunct="1"/>
            <a:r>
              <a:rPr lang="en-US" dirty="0"/>
              <a:t>One stimulus “blocks” learning to second CS</a:t>
            </a:r>
          </a:p>
          <a:p>
            <a:pPr lvl="1" eaLnBrk="1" hangingPunct="1"/>
            <a:r>
              <a:rPr lang="en-US" dirty="0"/>
              <a:t>Demonstrated by </a:t>
            </a:r>
            <a:r>
              <a:rPr lang="en-US" dirty="0" err="1"/>
              <a:t>Kamin</a:t>
            </a:r>
            <a:endParaRPr lang="en-US" dirty="0"/>
          </a:p>
          <a:p>
            <a:pPr lvl="1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149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Kamin’s blocking experiment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8307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Used multiple CS's and 4 groups of rats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The </a:t>
            </a:r>
            <a:r>
              <a:rPr lang="en-US" sz="2400" b="1" dirty="0"/>
              <a:t>blocking group </a:t>
            </a:r>
            <a:r>
              <a:rPr lang="en-US" sz="2400" dirty="0"/>
              <a:t>receives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series of L+ trials which produce strong CR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series of L+T+ trials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then tested to just the T</a:t>
            </a:r>
          </a:p>
          <a:p>
            <a:pPr lvl="1"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b="1" dirty="0"/>
              <a:t>The Control groups </a:t>
            </a:r>
            <a:r>
              <a:rPr lang="en-US" sz="2400" dirty="0"/>
              <a:t>receives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i="1" dirty="0"/>
              <a:t>SAME TOTAL NUMBER OF TRIALS AS BLOCKING GROUP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no first phase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L+ only; Test 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T+ only; Test 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LT+ only: Test 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14869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Kamin’s blocking experiment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Prediction: since both received same # of trials to the tone- should get  equal conditioning to the tone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b="1" i="1" dirty="0"/>
              <a:t>Results quite different: </a:t>
            </a:r>
            <a:r>
              <a:rPr lang="en-US" sz="2400" dirty="0"/>
              <a:t>Blocking group shows no CR to the tone- the prior conditioning to the light "blocked" any more conditioning to the tone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Directly contradicts frequency principle (remember </a:t>
            </a:r>
            <a:r>
              <a:rPr lang="en-US" sz="2400" dirty="0" err="1"/>
              <a:t>associationism</a:t>
            </a:r>
            <a:r>
              <a:rPr lang="en-US" sz="2400" dirty="0"/>
              <a:t>!)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u="sng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u="sng" dirty="0"/>
              <a:t>	Group  	   Phase I     Phase II     Test Phase </a:t>
            </a:r>
            <a:r>
              <a:rPr lang="en-US" sz="2400" dirty="0"/>
              <a:t>   </a:t>
            </a:r>
            <a:r>
              <a:rPr lang="en-US" sz="2400" u="sng" dirty="0"/>
              <a:t>Result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/>
              <a:t>     Control	    ---	         L+                    T              </a:t>
            </a:r>
            <a:r>
              <a:rPr lang="en-US" sz="2400" dirty="0" err="1"/>
              <a:t>T</a:t>
            </a:r>
            <a:r>
              <a:rPr lang="en-US" sz="2400" dirty="0"/>
              <a:t> elicits no CR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/>
              <a:t>	Control	    ---	         T+                    T              </a:t>
            </a:r>
            <a:r>
              <a:rPr lang="en-US" sz="2400" dirty="0" err="1"/>
              <a:t>T</a:t>
            </a:r>
            <a:r>
              <a:rPr lang="en-US" sz="2400" dirty="0"/>
              <a:t> elicits CR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/>
              <a:t>     Control               ---               LT+                  T              </a:t>
            </a:r>
            <a:r>
              <a:rPr lang="en-US" sz="2400" dirty="0" err="1"/>
              <a:t>T</a:t>
            </a:r>
            <a:r>
              <a:rPr lang="en-US" sz="2400" dirty="0"/>
              <a:t> elicits a CR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/>
              <a:t>	Blocking          L+                  LT+                  T              </a:t>
            </a:r>
            <a:r>
              <a:rPr lang="en-US" sz="2400" dirty="0" err="1"/>
              <a:t>T</a:t>
            </a:r>
            <a:r>
              <a:rPr lang="en-US" sz="2400" dirty="0"/>
              <a:t> elicits no CR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/>
              <a:t>	</a:t>
            </a:r>
          </a:p>
          <a:p>
            <a:pPr eaLnBrk="1" hangingPunct="1">
              <a:lnSpc>
                <a:spcPct val="8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70225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Things we know about blocking: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 The animal </a:t>
            </a:r>
            <a:r>
              <a:rPr lang="en-US" sz="2400" i="1" dirty="0">
                <a:solidFill>
                  <a:srgbClr val="FF0000"/>
                </a:solidFill>
              </a:rPr>
              <a:t>does "detect</a:t>
            </a:r>
            <a:r>
              <a:rPr lang="en-US" sz="2400" dirty="0"/>
              <a:t>" the stimulus: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/>
              <a:t>can’t be perceptual gating issue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EXT of CR with either T alone or with LT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EXT occurred faster with compound LT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Appears to be independent of: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length of presentation of the CS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number of trials of conditioning to </a:t>
            </a:r>
            <a:r>
              <a:rPr lang="en-US" sz="2000" i="1" dirty="0"/>
              <a:t>compound </a:t>
            </a:r>
            <a:r>
              <a:rPr lang="en-US" sz="2000" dirty="0"/>
              <a:t>CS</a:t>
            </a:r>
          </a:p>
          <a:p>
            <a:pPr>
              <a:lnSpc>
                <a:spcPct val="80000"/>
              </a:lnSpc>
              <a:defRPr/>
            </a:pPr>
            <a:endParaRPr lang="en-US" sz="2400" dirty="0"/>
          </a:p>
          <a:p>
            <a:pPr>
              <a:lnSpc>
                <a:spcPct val="80000"/>
              </a:lnSpc>
              <a:defRPr/>
            </a:pPr>
            <a:r>
              <a:rPr lang="en-US" sz="2400" dirty="0"/>
              <a:t>Constancy of US from phase 1 to 2 important!!!!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/>
              <a:t>US must remain identical between the two phases or no blocking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Influenced by: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Type of CR measure (used CER, not as stable as non fear CR)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nature of CS may be important- e.g. modality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intensity of CS or US stimuli important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Depends on </a:t>
            </a:r>
            <a:r>
              <a:rPr lang="en-US" sz="2400" i="1" dirty="0">
                <a:solidFill>
                  <a:srgbClr val="FF0000"/>
                </a:solidFill>
              </a:rPr>
              <a:t>amount of conditioning to blocking stimulus which already occurred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0212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Change in either US or CS can </a:t>
            </a:r>
            <a:br>
              <a:rPr lang="en-US" sz="3200" dirty="0"/>
            </a:br>
            <a:r>
              <a:rPr lang="en-US" sz="3200" dirty="0"/>
              <a:t>prevent/ overcome blocking</a:t>
            </a:r>
            <a:endParaRPr lang="en-US" sz="40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6783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Change the intensity of the CS from phase 1 to phase 2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Overshadowing could be playing a role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strong </a:t>
            </a:r>
            <a:r>
              <a:rPr lang="en-US" sz="2000" dirty="0" err="1"/>
              <a:t>vs</a:t>
            </a:r>
            <a:r>
              <a:rPr lang="en-US" sz="2000" dirty="0"/>
              <a:t> weak stimulus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e.g. experiments when changed from 1 ma to 4 ma shock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quickly condition to compound stimulus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 little or no overshadowing or blocking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Change in intensity of either CS stimulus-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Change in context from Phase 1 to  Phase 2</a:t>
            </a:r>
          </a:p>
          <a:p>
            <a:pPr lvl="2">
              <a:lnSpc>
                <a:spcPct val="90000"/>
              </a:lnSpc>
            </a:pPr>
            <a:r>
              <a:rPr lang="en-US" sz="1600" dirty="0" err="1"/>
              <a:t>lT</a:t>
            </a:r>
            <a:r>
              <a:rPr lang="en-US" sz="1600" dirty="0"/>
              <a:t>      then T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Lt      then 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presents a different learning situation and no blocking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/>
              <a:t>Any ideas about what is happening?</a:t>
            </a:r>
          </a:p>
        </p:txBody>
      </p:sp>
    </p:spTree>
    <p:extLst>
      <p:ext uri="{BB962C8B-B14F-4D97-AF65-F5344CB8AC3E}">
        <p14:creationId xmlns:p14="http://schemas.microsoft.com/office/powerpoint/2010/main" val="3462224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Explanations of Blocking: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b="1" dirty="0"/>
              <a:t>Poor Explanation: Perceptual gating theory: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dirty="0"/>
              <a:t>tone never gets processed	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dirty="0"/>
              <a:t>tone not informative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dirty="0"/>
              <a:t>data not really support this (evidence that do “hear” tone)</a:t>
            </a:r>
          </a:p>
          <a:p>
            <a:pPr lvl="1" eaLnBrk="1" hangingPunct="1">
              <a:lnSpc>
                <a:spcPct val="80000"/>
              </a:lnSpc>
            </a:pPr>
            <a:endParaRPr lang="en-US" sz="3200" dirty="0"/>
          </a:p>
          <a:p>
            <a:pPr eaLnBrk="1" hangingPunct="1">
              <a:lnSpc>
                <a:spcPct val="80000"/>
              </a:lnSpc>
            </a:pPr>
            <a:r>
              <a:rPr lang="en-US" b="1" dirty="0"/>
              <a:t>Good Explanation: </a:t>
            </a:r>
            <a:r>
              <a:rPr lang="en-US" b="1" dirty="0" err="1">
                <a:solidFill>
                  <a:srgbClr val="FF0000"/>
                </a:solidFill>
              </a:rPr>
              <a:t>Kamin's</a:t>
            </a:r>
            <a:r>
              <a:rPr lang="en-US" b="1" dirty="0">
                <a:solidFill>
                  <a:srgbClr val="FF0000"/>
                </a:solidFill>
              </a:rPr>
              <a:t> Surprise theory</a:t>
            </a:r>
            <a:r>
              <a:rPr lang="en-US" b="1" dirty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dirty="0"/>
              <a:t> to condition requires some mental work on part of animal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dirty="0"/>
              <a:t>animal only does mental work when surprised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dirty="0"/>
              <a:t>bio genetic advantage: prevents having to carry around excess mental baggage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dirty="0"/>
              <a:t>thus only learn with "surprise"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dirty="0"/>
              <a:t>situation must be different from original learning situation</a:t>
            </a:r>
          </a:p>
          <a:p>
            <a:pPr lvl="1" eaLnBrk="1" hangingPunct="1">
              <a:lnSpc>
                <a:spcPct val="80000"/>
              </a:lnSpc>
            </a:pPr>
            <a:endParaRPr lang="en-US" sz="3200" dirty="0"/>
          </a:p>
          <a:p>
            <a:pPr eaLnBrk="1" hangingPunct="1">
              <a:lnSpc>
                <a:spcPct val="80000"/>
              </a:lnSpc>
            </a:pPr>
            <a:r>
              <a:rPr lang="en-US" b="1" dirty="0"/>
              <a:t>Better Explanation: </a:t>
            </a:r>
            <a:r>
              <a:rPr lang="en-US" b="1" dirty="0" err="1">
                <a:solidFill>
                  <a:srgbClr val="FF0000"/>
                </a:solidFill>
              </a:rPr>
              <a:t>Rescorla</a:t>
            </a:r>
            <a:r>
              <a:rPr lang="en-US" b="1" dirty="0">
                <a:solidFill>
                  <a:srgbClr val="FF0000"/>
                </a:solidFill>
              </a:rPr>
              <a:t> Wagner model</a:t>
            </a:r>
            <a:r>
              <a:rPr lang="en-US" b="1" dirty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dirty="0"/>
              <a:t>particular US only supports a certain amount of conditioning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dirty="0"/>
              <a:t>if one CS “hogs” all that conditioning- none is left over for another CS to be added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dirty="0"/>
              <a:t>question- how do we show this?</a:t>
            </a:r>
          </a:p>
        </p:txBody>
      </p:sp>
    </p:spTree>
    <p:extLst>
      <p:ext uri="{BB962C8B-B14F-4D97-AF65-F5344CB8AC3E}">
        <p14:creationId xmlns:p14="http://schemas.microsoft.com/office/powerpoint/2010/main" val="3510633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Brief Aside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Must determine how CS-US relationship works</a:t>
            </a:r>
          </a:p>
          <a:p>
            <a:endParaRPr lang="en-US" dirty="0"/>
          </a:p>
          <a:p>
            <a:r>
              <a:rPr lang="en-US" dirty="0" err="1"/>
              <a:t>Rescorla</a:t>
            </a:r>
            <a:r>
              <a:rPr lang="en-US" dirty="0"/>
              <a:t> (1966) spent a lot of time on control groups </a:t>
            </a:r>
          </a:p>
          <a:p>
            <a:pPr lvl="1"/>
            <a:r>
              <a:rPr lang="en-US" dirty="0"/>
              <a:t>What exactly IS a control group in classical conditioning?</a:t>
            </a:r>
          </a:p>
          <a:p>
            <a:pPr lvl="1"/>
            <a:r>
              <a:rPr lang="en-US" dirty="0"/>
              <a:t>Why is this important?</a:t>
            </a:r>
          </a:p>
          <a:p>
            <a:pPr lvl="1"/>
            <a:r>
              <a:rPr lang="en-US" dirty="0"/>
              <a:t>Question of contiguity vs. predictability at play here.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970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Recorla</a:t>
            </a:r>
            <a:r>
              <a:rPr lang="en-US" dirty="0"/>
              <a:t>: Which is more important?</a:t>
            </a:r>
            <a:br>
              <a:rPr lang="en-US" dirty="0"/>
            </a:br>
            <a:r>
              <a:rPr lang="en-US" dirty="0"/>
              <a:t>CS-US correlation vs. contiguity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CS-US </a:t>
            </a:r>
            <a:r>
              <a:rPr lang="en-US" b="1" dirty="0">
                <a:solidFill>
                  <a:srgbClr val="FF0000"/>
                </a:solidFill>
              </a:rPr>
              <a:t>contiguity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CS and US are </a:t>
            </a:r>
            <a:r>
              <a:rPr lang="en-US" i="1" dirty="0">
                <a:solidFill>
                  <a:srgbClr val="FF0000"/>
                </a:solidFill>
              </a:rPr>
              <a:t>next to </a:t>
            </a:r>
            <a:r>
              <a:rPr lang="en-US" dirty="0"/>
              <a:t>one another in time/space</a:t>
            </a:r>
          </a:p>
          <a:p>
            <a:pPr lvl="1"/>
            <a:r>
              <a:rPr lang="en-US" dirty="0"/>
              <a:t>In most cases, CS and US are </a:t>
            </a:r>
            <a:r>
              <a:rPr lang="en-US" dirty="0" err="1"/>
              <a:t>continguous</a:t>
            </a:r>
            <a:endParaRPr lang="en-US" dirty="0"/>
          </a:p>
          <a:p>
            <a:endParaRPr lang="en-US" dirty="0"/>
          </a:p>
          <a:p>
            <a:r>
              <a:rPr lang="en-US" dirty="0"/>
              <a:t>CS-US </a:t>
            </a:r>
            <a:r>
              <a:rPr lang="en-US" b="1" dirty="0">
                <a:solidFill>
                  <a:srgbClr val="FF0000"/>
                </a:solidFill>
              </a:rPr>
              <a:t>correlation</a:t>
            </a:r>
            <a:r>
              <a:rPr lang="en-US" dirty="0"/>
              <a:t>:  CS followed by the US in a predictive correlation:</a:t>
            </a:r>
          </a:p>
          <a:p>
            <a:pPr lvl="2"/>
            <a:r>
              <a:rPr lang="en-US" dirty="0"/>
              <a:t>If perfect correlation (most predictive)- most conditioning</a:t>
            </a:r>
          </a:p>
          <a:p>
            <a:pPr lvl="2"/>
            <a:r>
              <a:rPr lang="en-US" sz="2600" dirty="0"/>
              <a:t>p(US/CS) = 1.0    </a:t>
            </a:r>
          </a:p>
          <a:p>
            <a:pPr lvl="2"/>
            <a:r>
              <a:rPr lang="en-US" sz="2600" dirty="0"/>
              <a:t> p(US/no CS) = 0.0</a:t>
            </a:r>
          </a:p>
          <a:p>
            <a:endParaRPr lang="en-US" dirty="0"/>
          </a:p>
          <a:p>
            <a:r>
              <a:rPr lang="en-US" dirty="0"/>
              <a:t>But: life not always a perfect correlation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5914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CS-US correlation is more critical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Rescorla</a:t>
            </a:r>
            <a:r>
              <a:rPr lang="en-US" dirty="0"/>
              <a:t> (1966, 1968): Showed how 2 probabilities interact to determine size of the CS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CS = 2 min tone; presented at random intervals (M = 8 min)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Group 1: p(shock/CS) = </a:t>
            </a:r>
            <a:r>
              <a:rPr lang="en-US" b="1" dirty="0"/>
              <a:t>0.4</a:t>
            </a:r>
            <a:r>
              <a:rPr lang="en-US" dirty="0"/>
              <a:t> during 2 min presentation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Group 2:  p(shock/no CS) = </a:t>
            </a:r>
            <a:r>
              <a:rPr lang="en-US" b="1" dirty="0"/>
              <a:t>0.2</a:t>
            </a:r>
          </a:p>
          <a:p>
            <a:pPr lvl="1"/>
            <a:endParaRPr lang="en-US" dirty="0"/>
          </a:p>
          <a:p>
            <a:r>
              <a:rPr lang="en-US" dirty="0"/>
              <a:t>Which group should show more conditioning? </a:t>
            </a:r>
          </a:p>
          <a:p>
            <a:endParaRPr lang="en-US" dirty="0"/>
          </a:p>
          <a:p>
            <a:r>
              <a:rPr lang="en-US" dirty="0"/>
              <a:t>WHY?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135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CS-US relationship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Important (critical) things to note about classical conditioning:</a:t>
            </a:r>
          </a:p>
          <a:p>
            <a:pPr lvl="1"/>
            <a:r>
              <a:rPr lang="en-US" dirty="0"/>
              <a:t>the CS </a:t>
            </a:r>
            <a:r>
              <a:rPr lang="en-US" b="1" dirty="0">
                <a:solidFill>
                  <a:srgbClr val="FF0000"/>
                </a:solidFill>
              </a:rPr>
              <a:t>MUST precede</a:t>
            </a:r>
            <a:r>
              <a:rPr lang="en-US" dirty="0"/>
              <a:t> the US</a:t>
            </a:r>
          </a:p>
          <a:p>
            <a:pPr lvl="1"/>
            <a:r>
              <a:rPr lang="en-US" dirty="0"/>
              <a:t>the CS </a:t>
            </a:r>
            <a:r>
              <a:rPr lang="en-US" b="1" dirty="0">
                <a:solidFill>
                  <a:srgbClr val="FF0000"/>
                </a:solidFill>
              </a:rPr>
              <a:t>MUST predict </a:t>
            </a:r>
            <a:r>
              <a:rPr lang="en-US" dirty="0"/>
              <a:t>the US</a:t>
            </a:r>
          </a:p>
          <a:p>
            <a:pPr lvl="1"/>
            <a:r>
              <a:rPr lang="en-US" dirty="0"/>
              <a:t>if the CS does not predict the US, no conditioning 			occurs</a:t>
            </a:r>
          </a:p>
          <a:p>
            <a:pPr lvl="1"/>
            <a:r>
              <a:rPr lang="en-US" dirty="0"/>
              <a:t>the CR does </a:t>
            </a:r>
            <a:r>
              <a:rPr lang="en-US" b="1" dirty="0">
                <a:solidFill>
                  <a:srgbClr val="FF0000"/>
                </a:solidFill>
              </a:rPr>
              <a:t>not have to be identical </a:t>
            </a:r>
            <a:r>
              <a:rPr lang="en-US" dirty="0"/>
              <a:t>to the UR</a:t>
            </a:r>
          </a:p>
          <a:p>
            <a:pPr lvl="2"/>
            <a:r>
              <a:rPr lang="en-US" dirty="0"/>
              <a:t>E.g., subtle differences even Pavlov noticed)</a:t>
            </a:r>
          </a:p>
          <a:p>
            <a:pPr lvl="2"/>
            <a:r>
              <a:rPr lang="en-US" dirty="0"/>
              <a:t>may even be opposite: Morphine studies</a:t>
            </a:r>
          </a:p>
          <a:p>
            <a:pPr lvl="2"/>
            <a:endParaRPr lang="en-US" dirty="0"/>
          </a:p>
          <a:p>
            <a:r>
              <a:rPr lang="en-US" dirty="0"/>
              <a:t>Any response is a classically conditioned response if it </a:t>
            </a:r>
          </a:p>
          <a:p>
            <a:pPr lvl="1"/>
            <a:r>
              <a:rPr lang="en-US" dirty="0"/>
              <a:t>occurs to a CS </a:t>
            </a:r>
          </a:p>
          <a:p>
            <a:pPr lvl="1"/>
            <a:r>
              <a:rPr lang="en-US" dirty="0"/>
              <a:t>after that CS has been paired with a US </a:t>
            </a:r>
          </a:p>
          <a:p>
            <a:pPr lvl="1"/>
            <a:r>
              <a:rPr lang="en-US" dirty="0"/>
              <a:t>but does NOT occur to a randomly presented CS-US pairing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2436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/>
              <a:t>Robert </a:t>
            </a:r>
            <a:r>
              <a:rPr lang="en-US" sz="4000" dirty="0" err="1"/>
              <a:t>Rescorla</a:t>
            </a:r>
            <a:r>
              <a:rPr lang="en-US" sz="4000" dirty="0"/>
              <a:t> (1966)</a:t>
            </a:r>
            <a:br>
              <a:rPr lang="en-US" sz="4000" dirty="0"/>
            </a:br>
            <a:r>
              <a:rPr lang="en-US" sz="4000" dirty="0"/>
              <a:t>Examined predictability 6 types of Groups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534400" cy="5029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en-US" sz="2800" b="1" dirty="0"/>
          </a:p>
          <a:p>
            <a:pPr eaLnBrk="1" hangingPunct="1">
              <a:lnSpc>
                <a:spcPct val="80000"/>
              </a:lnSpc>
            </a:pPr>
            <a:r>
              <a:rPr lang="en-US" sz="2800" b="1" dirty="0"/>
              <a:t>CS-alone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present CS alone with no US pairing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problem: not have same number of US trials as experimental animals do, may actually be extinction effect</a:t>
            </a:r>
          </a:p>
          <a:p>
            <a:pPr lvl="1" eaLnBrk="1" hangingPunct="1">
              <a:lnSpc>
                <a:spcPct val="80000"/>
              </a:lnSpc>
            </a:pPr>
            <a:endParaRPr lang="en-US" dirty="0"/>
          </a:p>
          <a:p>
            <a:pPr eaLnBrk="1" hangingPunct="1">
              <a:lnSpc>
                <a:spcPct val="80000"/>
              </a:lnSpc>
            </a:pPr>
            <a:r>
              <a:rPr lang="en-US" sz="2800" b="1" dirty="0"/>
              <a:t>Novel CS group: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 looks at whether stimulus is truly "neutral"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may produce habituation- animal doesn't respond because it    "gets used to it"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/>
          </a:p>
          <a:p>
            <a:pPr eaLnBrk="1" hangingPunct="1">
              <a:lnSpc>
                <a:spcPct val="80000"/>
              </a:lnSpc>
            </a:pPr>
            <a:r>
              <a:rPr lang="en-US" sz="2800" b="1" dirty="0"/>
              <a:t>US-alone</a:t>
            </a:r>
            <a:r>
              <a:rPr lang="en-US" sz="2800" dirty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present US alone with no CS pairing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problem: not have same number of CS trials </a:t>
            </a:r>
          </a:p>
        </p:txBody>
      </p:sp>
    </p:spTree>
    <p:extLst>
      <p:ext uri="{BB962C8B-B14F-4D97-AF65-F5344CB8AC3E}">
        <p14:creationId xmlns:p14="http://schemas.microsoft.com/office/powerpoint/2010/main" val="16564179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z="4000" dirty="0" err="1"/>
              <a:t>Rescorla</a:t>
            </a:r>
            <a:r>
              <a:rPr lang="en-US" sz="4000" dirty="0"/>
              <a:t>: 6 types of control groups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534400" cy="5029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b="1" dirty="0"/>
              <a:t>Explicitly unpaired control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CS NEVER predicts US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that is- presence of CS is really CS-, predicts NO US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 animal learns new rule: if CS, then no US</a:t>
            </a:r>
          </a:p>
          <a:p>
            <a:pPr lvl="2" eaLnBrk="1" hangingPunct="1">
              <a:lnSpc>
                <a:spcPct val="80000"/>
              </a:lnSpc>
            </a:pPr>
            <a:endParaRPr lang="en-US" sz="2800" dirty="0"/>
          </a:p>
          <a:p>
            <a:pPr eaLnBrk="1" hangingPunct="1">
              <a:lnSpc>
                <a:spcPct val="80000"/>
              </a:lnSpc>
            </a:pPr>
            <a:r>
              <a:rPr lang="en-US" sz="2800" b="1" dirty="0"/>
              <a:t>Backward conditioning: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US precedes 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assumes temporal order is important (but not able to explain why)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again, animal learns that CS predicts no US</a:t>
            </a:r>
          </a:p>
          <a:p>
            <a:pPr lvl="2" eaLnBrk="1" hangingPunct="1">
              <a:lnSpc>
                <a:spcPct val="80000"/>
              </a:lnSpc>
            </a:pPr>
            <a:endParaRPr lang="en-US" sz="2800" dirty="0"/>
          </a:p>
          <a:p>
            <a:pPr eaLnBrk="1" hangingPunct="1">
              <a:lnSpc>
                <a:spcPct val="80000"/>
              </a:lnSpc>
            </a:pPr>
            <a:r>
              <a:rPr lang="en-US" sz="2800" b="1" dirty="0"/>
              <a:t>Discrimination conditioning (CS+ </a:t>
            </a:r>
            <a:r>
              <a:rPr lang="en-US" sz="2800" b="1" dirty="0" err="1"/>
              <a:t>vs</a:t>
            </a:r>
            <a:r>
              <a:rPr lang="en-US" sz="2800" b="1" dirty="0"/>
              <a:t> CS-)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use one CS as a plus; one CS as a minus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same problem as explicitly unpaired and backward- works, but can work in certain circumstances (taste avoidance)</a:t>
            </a:r>
          </a:p>
        </p:txBody>
      </p:sp>
    </p:spTree>
    <p:extLst>
      <p:ext uri="{BB962C8B-B14F-4D97-AF65-F5344CB8AC3E}">
        <p14:creationId xmlns:p14="http://schemas.microsoft.com/office/powerpoint/2010/main" val="28707160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err="1"/>
              <a:t>Rescorla</a:t>
            </a:r>
            <a:r>
              <a:rPr lang="en-US" sz="4000" dirty="0"/>
              <a:t>: Results with 6 Groups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534400" cy="50292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b="1" dirty="0"/>
              <a:t>CS-alone:  </a:t>
            </a:r>
            <a:r>
              <a:rPr lang="en-US" dirty="0"/>
              <a:t>No conditioning, but habituation to CS</a:t>
            </a:r>
          </a:p>
          <a:p>
            <a:pPr eaLnBrk="1" hangingPunct="1">
              <a:lnSpc>
                <a:spcPct val="80000"/>
              </a:lnSpc>
            </a:pPr>
            <a:endParaRPr lang="en-US" sz="2800" b="1" dirty="0"/>
          </a:p>
          <a:p>
            <a:pPr eaLnBrk="1" hangingPunct="1">
              <a:lnSpc>
                <a:spcPct val="80000"/>
              </a:lnSpc>
            </a:pPr>
            <a:r>
              <a:rPr lang="en-US" sz="2800" b="1" dirty="0"/>
              <a:t>Novel CS group:  </a:t>
            </a:r>
            <a:r>
              <a:rPr lang="en-US" sz="2800" dirty="0"/>
              <a:t>novel worked better than CS with previous experience.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/>
          </a:p>
          <a:p>
            <a:pPr eaLnBrk="1" hangingPunct="1">
              <a:lnSpc>
                <a:spcPct val="80000"/>
              </a:lnSpc>
            </a:pPr>
            <a:r>
              <a:rPr lang="en-US" sz="2800" b="1" dirty="0"/>
              <a:t>US-alone</a:t>
            </a:r>
            <a:r>
              <a:rPr lang="en-US" sz="2800" dirty="0"/>
              <a:t>: habituation to CS</a:t>
            </a:r>
          </a:p>
          <a:p>
            <a:pPr eaLnBrk="1" hangingPunct="1"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b="1" dirty="0"/>
              <a:t>Explicitly unpaired control: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Got GREAT conditioning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Learned that the CS NEVER predicts the US!</a:t>
            </a:r>
          </a:p>
          <a:p>
            <a:pPr lvl="2"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b="1" dirty="0"/>
              <a:t>Backward conditioning: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US preceded CS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assumed temporal order is important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It was: Animal learned that CS predicts </a:t>
            </a:r>
            <a:r>
              <a:rPr lang="en-US" i="1" dirty="0"/>
              <a:t>NO</a:t>
            </a:r>
            <a:r>
              <a:rPr lang="en-US" dirty="0"/>
              <a:t> US, but US predicted CS</a:t>
            </a:r>
          </a:p>
          <a:p>
            <a:pPr lvl="2"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b="1" dirty="0"/>
              <a:t>Discrimination conditioning (CS+ vs CS-)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use one CS as a plus; one CS as a minus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Got discrimination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Animals paid attention to whatever stimulus was MOST PREDICTIVE!</a:t>
            </a:r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5584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CS-US correlation: Summary of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Whenever p(US|CS) &gt;  p(US|NO </a:t>
            </a:r>
            <a:r>
              <a:rPr lang="en-US" dirty="0" err="1"/>
              <a:t>cs</a:t>
            </a:r>
            <a:r>
              <a:rPr lang="en-US" dirty="0"/>
              <a:t>):</a:t>
            </a:r>
          </a:p>
          <a:p>
            <a:pPr lvl="1"/>
            <a:r>
              <a:rPr lang="en-US" dirty="0"/>
              <a:t>CS = EXCITATORY CS</a:t>
            </a:r>
          </a:p>
          <a:p>
            <a:pPr lvl="1"/>
            <a:r>
              <a:rPr lang="en-US" dirty="0"/>
              <a:t>that is, CS </a:t>
            </a:r>
            <a:r>
              <a:rPr lang="en-US" dirty="0">
                <a:solidFill>
                  <a:srgbClr val="FF0000"/>
                </a:solidFill>
              </a:rPr>
              <a:t>predicts</a:t>
            </a:r>
            <a:r>
              <a:rPr lang="en-US" dirty="0"/>
              <a:t> US			</a:t>
            </a:r>
          </a:p>
          <a:p>
            <a:pPr lvl="1"/>
            <a:r>
              <a:rPr lang="en-US" dirty="0"/>
              <a:t> Amount of learning depended on size difference between p(US/CS) and p(US/no CS)</a:t>
            </a:r>
          </a:p>
          <a:p>
            <a:pPr lvl="1"/>
            <a:endParaRPr lang="en-US" dirty="0"/>
          </a:p>
          <a:p>
            <a:r>
              <a:rPr lang="en-US" dirty="0"/>
              <a:t>Whenever p(US|CS) &lt;p(US|NO CS):</a:t>
            </a:r>
          </a:p>
          <a:p>
            <a:pPr lvl="1"/>
            <a:r>
              <a:rPr lang="en-US" dirty="0"/>
              <a:t>CS = INHIBITORY CS</a:t>
            </a:r>
          </a:p>
          <a:p>
            <a:pPr lvl="1"/>
            <a:r>
              <a:rPr lang="en-US" dirty="0"/>
              <a:t>CS </a:t>
            </a:r>
            <a:r>
              <a:rPr lang="en-US" i="1" dirty="0">
                <a:solidFill>
                  <a:srgbClr val="FF0000"/>
                </a:solidFill>
              </a:rPr>
              <a:t>predicts ABSENCE </a:t>
            </a:r>
            <a:r>
              <a:rPr lang="en-US" dirty="0"/>
              <a:t>of US				</a:t>
            </a:r>
          </a:p>
          <a:p>
            <a:pPr lvl="1"/>
            <a:r>
              <a:rPr lang="en-US" dirty="0"/>
              <a:t> Amount of learning depended on size difference between p(US/CS) and p(US/no CS)</a:t>
            </a:r>
          </a:p>
          <a:p>
            <a:pPr lvl="1"/>
            <a:endParaRPr lang="en-US" dirty="0"/>
          </a:p>
          <a:p>
            <a:r>
              <a:rPr lang="en-US" dirty="0"/>
              <a:t>Whenever p(US|CS) =  p(US|NO CS):</a:t>
            </a:r>
          </a:p>
          <a:p>
            <a:pPr lvl="1"/>
            <a:r>
              <a:rPr lang="en-US" dirty="0"/>
              <a:t>CS  = NEUTRAL CS</a:t>
            </a:r>
          </a:p>
          <a:p>
            <a:pPr lvl="1"/>
            <a:r>
              <a:rPr lang="en-US" dirty="0"/>
              <a:t>CS doesn’t predict or not predict CS				</a:t>
            </a:r>
          </a:p>
          <a:p>
            <a:pPr lvl="1"/>
            <a:r>
              <a:rPr lang="en-US" dirty="0"/>
              <a:t> No learning will occur because there is no predictability.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3618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CS-US correlation vs. contiguity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Thus: appears to be the </a:t>
            </a:r>
            <a:r>
              <a:rPr lang="en-US" dirty="0">
                <a:solidFill>
                  <a:srgbClr val="FF0000"/>
                </a:solidFill>
              </a:rPr>
              <a:t>CORRELATION between the CS and US, </a:t>
            </a:r>
            <a:r>
              <a:rPr lang="en-US" dirty="0"/>
              <a:t>not the contiguity (closeness in time) that is important</a:t>
            </a:r>
          </a:p>
          <a:p>
            <a:endParaRPr lang="en-US" dirty="0"/>
          </a:p>
          <a:p>
            <a:r>
              <a:rPr lang="en-US" dirty="0"/>
              <a:t>Can write this more succinctly:</a:t>
            </a:r>
          </a:p>
          <a:p>
            <a:pPr lvl="1"/>
            <a:r>
              <a:rPr lang="en-US" dirty="0"/>
              <a:t>correlation carries more information than contiguity</a:t>
            </a:r>
          </a:p>
          <a:p>
            <a:pPr lvl="1"/>
            <a:r>
              <a:rPr lang="en-US" dirty="0"/>
              <a:t>if r = + then excitatory CS</a:t>
            </a:r>
          </a:p>
          <a:p>
            <a:pPr lvl="1"/>
            <a:r>
              <a:rPr lang="en-US" dirty="0"/>
              <a:t>if r = - then inhibitory CS</a:t>
            </a:r>
          </a:p>
          <a:p>
            <a:pPr lvl="1"/>
            <a:r>
              <a:rPr lang="en-US" dirty="0"/>
              <a:t>if r = 0 then neutral CS (not really even a CS)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4893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Classical condition is “cognitive”</a:t>
            </a:r>
            <a:br>
              <a:rPr lang="en-US" dirty="0"/>
            </a:br>
            <a:r>
              <a:rPr lang="en-US" sz="2200" dirty="0"/>
              <a:t>(oh the horror of that statement, I am in pain)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PREDICTABILITY</a:t>
            </a:r>
            <a:r>
              <a:rPr lang="en-US" dirty="0"/>
              <a:t> is critical</a:t>
            </a:r>
          </a:p>
          <a:p>
            <a:endParaRPr lang="en-US" dirty="0"/>
          </a:p>
          <a:p>
            <a:r>
              <a:rPr lang="en-US" dirty="0"/>
              <a:t>Learning occurs slowly, trial by trial</a:t>
            </a:r>
          </a:p>
          <a:p>
            <a:pPr lvl="1"/>
            <a:r>
              <a:rPr lang="en-US" dirty="0"/>
              <a:t>Each time the CS predicts the US, the strength of the correlation is increased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resulting learning curve is monotonically increasing: </a:t>
            </a:r>
          </a:p>
          <a:p>
            <a:pPr lvl="2"/>
            <a:r>
              <a:rPr lang="en-US" dirty="0"/>
              <a:t>Initial steep curve</a:t>
            </a:r>
          </a:p>
          <a:p>
            <a:pPr lvl="2"/>
            <a:r>
              <a:rPr lang="en-US" dirty="0"/>
              <a:t>Levels off as reaches asymptote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There is an asymptote to conditioning to the CS: </a:t>
            </a:r>
          </a:p>
          <a:p>
            <a:pPr lvl="2"/>
            <a:r>
              <a:rPr lang="en-US" dirty="0"/>
              <a:t>Maximum amount of learning that can occur</a:t>
            </a:r>
          </a:p>
          <a:p>
            <a:pPr lvl="2"/>
            <a:r>
              <a:rPr lang="en-US" dirty="0"/>
              <a:t>Maximum amount of responding that can occur to CS in anticipation of the upcoming US</a:t>
            </a:r>
          </a:p>
          <a:p>
            <a:endParaRPr lang="en-US" dirty="0"/>
          </a:p>
          <a:p>
            <a:r>
              <a:rPr lang="en-US" dirty="0"/>
              <a:t>We can explain this through an equation!</a:t>
            </a:r>
          </a:p>
        </p:txBody>
      </p:sp>
    </p:spTree>
    <p:extLst>
      <p:ext uri="{BB962C8B-B14F-4D97-AF65-F5344CB8AC3E}">
        <p14:creationId xmlns:p14="http://schemas.microsoft.com/office/powerpoint/2010/main" val="25067680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The </a:t>
            </a:r>
            <a:r>
              <a:rPr lang="en-US" dirty="0" err="1"/>
              <a:t>Rescorla</a:t>
            </a:r>
            <a:r>
              <a:rPr lang="en-US" dirty="0"/>
              <a:t> Wagner Equation!: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8991600" cy="5181600"/>
          </a:xfrm>
        </p:spPr>
        <p:txBody>
          <a:bodyPr>
            <a:normAutofit fontScale="40000" lnSpcReduction="20000"/>
          </a:bodyPr>
          <a:lstStyle/>
          <a:p>
            <a:r>
              <a:rPr lang="en-US" sz="6200" dirty="0"/>
              <a:t>Yields an equation: THE </a:t>
            </a:r>
            <a:r>
              <a:rPr lang="en-US" sz="6200" dirty="0" err="1"/>
              <a:t>Rescorla</a:t>
            </a:r>
            <a:r>
              <a:rPr lang="en-US" sz="6200" dirty="0"/>
              <a:t> Wagner (1974) model!!!!!</a:t>
            </a:r>
          </a:p>
          <a:p>
            <a:endParaRPr lang="en-US" sz="6200" dirty="0"/>
          </a:p>
          <a:p>
            <a:pPr lvl="1" eaLnBrk="1" hangingPunct="1">
              <a:buFontTx/>
              <a:buNone/>
            </a:pPr>
            <a:r>
              <a:rPr lang="en-US" sz="6200" dirty="0"/>
              <a:t>			</a:t>
            </a:r>
            <a:r>
              <a:rPr lang="en-US" sz="6200" b="1" dirty="0">
                <a:solidFill>
                  <a:srgbClr val="FF0000"/>
                </a:solidFill>
              </a:rPr>
              <a:t>V</a:t>
            </a:r>
            <a:r>
              <a:rPr lang="en-US" sz="6200" b="1" baseline="-25000" dirty="0">
                <a:solidFill>
                  <a:srgbClr val="FF0000"/>
                </a:solidFill>
              </a:rPr>
              <a:t>i</a:t>
            </a:r>
            <a:r>
              <a:rPr lang="en-US" sz="6200" b="1" dirty="0">
                <a:solidFill>
                  <a:srgbClr val="FF0000"/>
                </a:solidFill>
              </a:rPr>
              <a:t> =α</a:t>
            </a:r>
            <a:r>
              <a:rPr lang="en-US" sz="6200" b="1" baseline="-25000" dirty="0" err="1">
                <a:solidFill>
                  <a:srgbClr val="FF0000"/>
                </a:solidFill>
              </a:rPr>
              <a:t>i</a:t>
            </a:r>
            <a:r>
              <a:rPr lang="en-US" sz="6200" b="1" dirty="0" err="1">
                <a:solidFill>
                  <a:srgbClr val="FF0000"/>
                </a:solidFill>
              </a:rPr>
              <a:t>ß</a:t>
            </a:r>
            <a:r>
              <a:rPr lang="en-US" sz="6200" b="1" baseline="-25000" dirty="0" err="1">
                <a:solidFill>
                  <a:srgbClr val="FF0000"/>
                </a:solidFill>
              </a:rPr>
              <a:t>j</a:t>
            </a:r>
            <a:r>
              <a:rPr lang="en-US" sz="6200" b="1" dirty="0">
                <a:solidFill>
                  <a:srgbClr val="FF0000"/>
                </a:solidFill>
              </a:rPr>
              <a:t>(</a:t>
            </a:r>
            <a:r>
              <a:rPr lang="en-US" sz="6200" b="1" dirty="0" err="1">
                <a:solidFill>
                  <a:srgbClr val="FF0000"/>
                </a:solidFill>
              </a:rPr>
              <a:t>Λ</a:t>
            </a:r>
            <a:r>
              <a:rPr lang="en-US" sz="6200" b="1" baseline="-25000" dirty="0" err="1">
                <a:solidFill>
                  <a:srgbClr val="FF0000"/>
                </a:solidFill>
              </a:rPr>
              <a:t>j</a:t>
            </a:r>
            <a:r>
              <a:rPr lang="en-US" sz="6200" b="1" dirty="0" err="1">
                <a:solidFill>
                  <a:srgbClr val="FF0000"/>
                </a:solidFill>
              </a:rPr>
              <a:t>-V</a:t>
            </a:r>
            <a:r>
              <a:rPr lang="en-US" sz="6200" b="1" baseline="-25000" dirty="0" err="1">
                <a:solidFill>
                  <a:srgbClr val="FF0000"/>
                </a:solidFill>
              </a:rPr>
              <a:t>sum</a:t>
            </a:r>
            <a:r>
              <a:rPr lang="en-US" sz="6200" b="1" dirty="0">
                <a:solidFill>
                  <a:srgbClr val="FF0000"/>
                </a:solidFill>
              </a:rPr>
              <a:t>) </a:t>
            </a:r>
          </a:p>
          <a:p>
            <a:pPr lvl="1" eaLnBrk="1" hangingPunct="1">
              <a:buFontTx/>
              <a:buNone/>
            </a:pPr>
            <a:endParaRPr lang="en-US" sz="6200" dirty="0"/>
          </a:p>
          <a:p>
            <a:pPr lvl="1"/>
            <a:r>
              <a:rPr lang="en-US" sz="5800" b="1" dirty="0">
                <a:solidFill>
                  <a:srgbClr val="FF0000"/>
                </a:solidFill>
              </a:rPr>
              <a:t>V</a:t>
            </a:r>
            <a:r>
              <a:rPr lang="en-US" sz="5800" baseline="-25000" dirty="0"/>
              <a:t>i</a:t>
            </a:r>
            <a:r>
              <a:rPr lang="en-US" sz="5800" dirty="0"/>
              <a:t>  = amount learned (conditioned) on a given trial</a:t>
            </a:r>
          </a:p>
          <a:p>
            <a:endParaRPr lang="en-US" sz="6200" dirty="0"/>
          </a:p>
          <a:p>
            <a:pPr lvl="1"/>
            <a:r>
              <a:rPr lang="el-GR" sz="5800" b="1" dirty="0">
                <a:solidFill>
                  <a:srgbClr val="FF0000"/>
                </a:solidFill>
              </a:rPr>
              <a:t>Α</a:t>
            </a:r>
            <a:r>
              <a:rPr lang="en-US" sz="5800" baseline="-25000" dirty="0" err="1"/>
              <a:t>i</a:t>
            </a:r>
            <a:r>
              <a:rPr lang="en-US" sz="5800" baseline="-25000" dirty="0"/>
              <a:t> </a:t>
            </a:r>
            <a:r>
              <a:rPr lang="en-US" sz="5800" dirty="0"/>
              <a:t> =  the salience of the CS</a:t>
            </a:r>
          </a:p>
          <a:p>
            <a:endParaRPr lang="en-US" sz="6200" dirty="0"/>
          </a:p>
          <a:p>
            <a:pPr lvl="1"/>
            <a:r>
              <a:rPr lang="en-US" sz="5800" b="1" dirty="0" err="1">
                <a:solidFill>
                  <a:srgbClr val="FF0000"/>
                </a:solidFill>
              </a:rPr>
              <a:t>ß</a:t>
            </a:r>
            <a:r>
              <a:rPr lang="en-US" sz="5800" baseline="-25000" dirty="0" err="1"/>
              <a:t>j</a:t>
            </a:r>
            <a:r>
              <a:rPr lang="en-US" sz="5800" baseline="-25000" dirty="0"/>
              <a:t> </a:t>
            </a:r>
            <a:r>
              <a:rPr lang="en-US" sz="5800" dirty="0"/>
              <a:t> = the salience of the US </a:t>
            </a:r>
          </a:p>
          <a:p>
            <a:endParaRPr lang="en-US" sz="6200" dirty="0"/>
          </a:p>
          <a:p>
            <a:pPr lvl="1"/>
            <a:r>
              <a:rPr lang="en-US" sz="5800" b="1" dirty="0">
                <a:solidFill>
                  <a:srgbClr val="FF0000"/>
                </a:solidFill>
              </a:rPr>
              <a:t>(</a:t>
            </a:r>
            <a:r>
              <a:rPr lang="en-US" sz="5800" b="1" dirty="0" err="1">
                <a:solidFill>
                  <a:srgbClr val="FF0000"/>
                </a:solidFill>
              </a:rPr>
              <a:t>Λ</a:t>
            </a:r>
            <a:r>
              <a:rPr lang="en-US" sz="5800" b="1" baseline="-25000" dirty="0" err="1">
                <a:solidFill>
                  <a:srgbClr val="FF0000"/>
                </a:solidFill>
              </a:rPr>
              <a:t>j</a:t>
            </a:r>
            <a:r>
              <a:rPr lang="en-US" sz="5800" b="1" dirty="0" err="1">
                <a:solidFill>
                  <a:srgbClr val="FF0000"/>
                </a:solidFill>
              </a:rPr>
              <a:t>-V</a:t>
            </a:r>
            <a:r>
              <a:rPr lang="en-US" sz="5800" b="1" baseline="-25000" dirty="0" err="1">
                <a:solidFill>
                  <a:srgbClr val="FF0000"/>
                </a:solidFill>
              </a:rPr>
              <a:t>sum</a:t>
            </a:r>
            <a:r>
              <a:rPr lang="en-US" sz="5800" b="1" dirty="0">
                <a:solidFill>
                  <a:srgbClr val="FF0000"/>
                </a:solidFill>
              </a:rPr>
              <a:t>) </a:t>
            </a:r>
            <a:r>
              <a:rPr lang="en-US" sz="5800" dirty="0"/>
              <a:t>= total amount of conditioning that can occur to a particular CS-US pairing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712730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The </a:t>
            </a:r>
            <a:r>
              <a:rPr lang="en-US" dirty="0" err="1"/>
              <a:t>Rescorla</a:t>
            </a:r>
            <a:r>
              <a:rPr lang="en-US" dirty="0"/>
              <a:t> Wagner Equation!: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8991600" cy="5181600"/>
          </a:xfrm>
        </p:spPr>
        <p:txBody>
          <a:bodyPr>
            <a:normAutofit fontScale="40000" lnSpcReduction="20000"/>
          </a:bodyPr>
          <a:lstStyle/>
          <a:p>
            <a:r>
              <a:rPr lang="en-US" sz="6200" dirty="0"/>
              <a:t>Yields an equation: THE </a:t>
            </a:r>
            <a:r>
              <a:rPr lang="en-US" sz="6200" dirty="0" err="1"/>
              <a:t>Rescorla</a:t>
            </a:r>
            <a:r>
              <a:rPr lang="en-US" sz="6200" dirty="0"/>
              <a:t> Wagner (1974) model!!!!!</a:t>
            </a:r>
          </a:p>
          <a:p>
            <a:endParaRPr lang="en-US" sz="6200" dirty="0"/>
          </a:p>
          <a:p>
            <a:pPr lvl="1" eaLnBrk="1" hangingPunct="1">
              <a:buFontTx/>
              <a:buNone/>
            </a:pPr>
            <a:r>
              <a:rPr lang="en-US" sz="6200" dirty="0"/>
              <a:t>			</a:t>
            </a:r>
            <a:r>
              <a:rPr lang="en-US" sz="6200" b="1" dirty="0">
                <a:solidFill>
                  <a:srgbClr val="FF0000"/>
                </a:solidFill>
              </a:rPr>
              <a:t>V</a:t>
            </a:r>
            <a:r>
              <a:rPr lang="en-US" sz="6200" b="1" baseline="-25000" dirty="0">
                <a:solidFill>
                  <a:srgbClr val="FF0000"/>
                </a:solidFill>
              </a:rPr>
              <a:t>i</a:t>
            </a:r>
            <a:r>
              <a:rPr lang="en-US" sz="6200" b="1" dirty="0">
                <a:solidFill>
                  <a:srgbClr val="FF0000"/>
                </a:solidFill>
              </a:rPr>
              <a:t> =α</a:t>
            </a:r>
            <a:r>
              <a:rPr lang="en-US" sz="6200" b="1" baseline="-25000" dirty="0" err="1">
                <a:solidFill>
                  <a:srgbClr val="FF0000"/>
                </a:solidFill>
              </a:rPr>
              <a:t>i</a:t>
            </a:r>
            <a:r>
              <a:rPr lang="en-US" sz="6200" b="1" dirty="0" err="1">
                <a:solidFill>
                  <a:srgbClr val="FF0000"/>
                </a:solidFill>
              </a:rPr>
              <a:t>ß</a:t>
            </a:r>
            <a:r>
              <a:rPr lang="en-US" sz="6200" b="1" baseline="-25000" dirty="0" err="1">
                <a:solidFill>
                  <a:srgbClr val="FF0000"/>
                </a:solidFill>
              </a:rPr>
              <a:t>j</a:t>
            </a:r>
            <a:r>
              <a:rPr lang="en-US" sz="6200" b="1" dirty="0">
                <a:solidFill>
                  <a:srgbClr val="FF0000"/>
                </a:solidFill>
              </a:rPr>
              <a:t>(</a:t>
            </a:r>
            <a:r>
              <a:rPr lang="en-US" sz="6200" b="1" dirty="0" err="1">
                <a:solidFill>
                  <a:srgbClr val="FF0000"/>
                </a:solidFill>
              </a:rPr>
              <a:t>Λ</a:t>
            </a:r>
            <a:r>
              <a:rPr lang="en-US" sz="6200" b="1" baseline="-25000" dirty="0" err="1">
                <a:solidFill>
                  <a:srgbClr val="FF0000"/>
                </a:solidFill>
              </a:rPr>
              <a:t>j</a:t>
            </a:r>
            <a:r>
              <a:rPr lang="en-US" sz="6200" b="1" dirty="0" err="1">
                <a:solidFill>
                  <a:srgbClr val="FF0000"/>
                </a:solidFill>
              </a:rPr>
              <a:t>-V</a:t>
            </a:r>
            <a:r>
              <a:rPr lang="en-US" sz="6200" b="1" baseline="-25000" dirty="0" err="1">
                <a:solidFill>
                  <a:srgbClr val="FF0000"/>
                </a:solidFill>
              </a:rPr>
              <a:t>sum</a:t>
            </a:r>
            <a:r>
              <a:rPr lang="en-US" sz="6200" b="1" dirty="0">
                <a:solidFill>
                  <a:srgbClr val="FF0000"/>
                </a:solidFill>
              </a:rPr>
              <a:t>) </a:t>
            </a:r>
          </a:p>
          <a:p>
            <a:pPr lvl="1" eaLnBrk="1" hangingPunct="1">
              <a:buFontTx/>
              <a:buNone/>
            </a:pPr>
            <a:endParaRPr lang="en-US" sz="6200" dirty="0"/>
          </a:p>
          <a:p>
            <a:endParaRPr lang="en-US" sz="4400" dirty="0"/>
          </a:p>
          <a:p>
            <a:r>
              <a:rPr lang="en-US" sz="6200" dirty="0"/>
              <a:t>What does this equation say?  </a:t>
            </a:r>
          </a:p>
          <a:p>
            <a:endParaRPr lang="en-US" sz="6200" dirty="0"/>
          </a:p>
          <a:p>
            <a:r>
              <a:rPr lang="en-US" sz="6200" dirty="0"/>
              <a:t>The amount of conditioning that will occur on a given trial is a function of:</a:t>
            </a:r>
          </a:p>
          <a:p>
            <a:pPr lvl="2"/>
            <a:r>
              <a:rPr lang="en-US" sz="6200" dirty="0"/>
              <a:t>The size of the salience of the CS multiplied by</a:t>
            </a:r>
          </a:p>
          <a:p>
            <a:pPr lvl="2"/>
            <a:r>
              <a:rPr lang="en-US" sz="6200" dirty="0"/>
              <a:t>The size of the salience of the US multiplied by</a:t>
            </a:r>
          </a:p>
          <a:p>
            <a:pPr lvl="2"/>
            <a:r>
              <a:rPr lang="en-US" sz="6200" dirty="0"/>
              <a:t>(The maximum amount of learning) - (the amount of learning that has already occurred).</a:t>
            </a:r>
          </a:p>
        </p:txBody>
      </p:sp>
    </p:spTree>
    <p:extLst>
      <p:ext uri="{BB962C8B-B14F-4D97-AF65-F5344CB8AC3E}">
        <p14:creationId xmlns:p14="http://schemas.microsoft.com/office/powerpoint/2010/main" val="23790460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/>
              <a:t>Can say this easier!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How much you will learn on a given trial (Vi)  is a function of:</a:t>
            </a:r>
          </a:p>
          <a:p>
            <a:pPr lvl="1"/>
            <a:r>
              <a:rPr lang="el-GR" dirty="0"/>
              <a:t>α</a:t>
            </a:r>
            <a:r>
              <a:rPr lang="en-US" baseline="-25000" dirty="0" err="1"/>
              <a:t>i</a:t>
            </a:r>
            <a:r>
              <a:rPr lang="en-US" dirty="0"/>
              <a:t> or how good a stimulus the CS is (how well it grabs your attention)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ß</a:t>
            </a:r>
            <a:r>
              <a:rPr lang="en-US" baseline="-25000" dirty="0" err="1"/>
              <a:t>j</a:t>
            </a:r>
            <a:r>
              <a:rPr lang="en-US" baseline="-25000" dirty="0"/>
              <a:t>  </a:t>
            </a:r>
            <a:r>
              <a:rPr lang="en-US" dirty="0"/>
              <a:t>or how good a stimulus the US is (how well it grabs your attention</a:t>
            </a:r>
          </a:p>
          <a:p>
            <a:pPr lvl="1"/>
            <a:endParaRPr lang="en-US" dirty="0"/>
          </a:p>
          <a:p>
            <a:pPr lvl="1"/>
            <a:r>
              <a:rPr lang="el-GR" dirty="0"/>
              <a:t>Λ</a:t>
            </a:r>
            <a:r>
              <a:rPr lang="en-US" dirty="0"/>
              <a:t>j or how much can learning can be learned about the CS-US relationship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AND </a:t>
            </a:r>
            <a:r>
              <a:rPr lang="en-US" dirty="0" err="1"/>
              <a:t>V</a:t>
            </a:r>
            <a:r>
              <a:rPr lang="en-US" baseline="-25000" dirty="0" err="1"/>
              <a:t>sum</a:t>
            </a:r>
            <a:r>
              <a:rPr lang="en-US" dirty="0"/>
              <a:t> or how much you have learned ALREADY!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2052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Assumptions of </a:t>
            </a:r>
            <a:br>
              <a:rPr lang="en-US" dirty="0"/>
            </a:br>
            <a:r>
              <a:rPr lang="en-US" dirty="0" err="1"/>
              <a:t>Rescorla</a:t>
            </a:r>
            <a:r>
              <a:rPr lang="en-US" dirty="0"/>
              <a:t>-Wagner (1974) model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724400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sz="3600" dirty="0"/>
              <a:t>Model developed to accurately predict and map learning as it occurs trial by trial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endParaRPr lang="en-US" sz="3600" dirty="0"/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sz="3600" b="1" dirty="0"/>
              <a:t>Assumes a bunch of givens</a:t>
            </a:r>
            <a:r>
              <a:rPr lang="en-US" sz="3600" dirty="0"/>
              <a:t>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600" dirty="0"/>
              <a:t>Assume animal can perceive CS and US, and can exhibit UR and CR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600" dirty="0"/>
              <a:t>Helpful for the animal to know 2 things about conditioning: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3600" dirty="0"/>
              <a:t>what TYPE of event is coming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3600" dirty="0"/>
              <a:t>the SIZE of the upcoming event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endParaRPr lang="en-US" sz="3600" dirty="0"/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sz="3600" dirty="0"/>
              <a:t>Thus, classical conditioning is really learning about: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sz="3600" dirty="0"/>
              <a:t>signals (CS's) which are PREDICTORS for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sz="3600" dirty="0"/>
              <a:t>important events (US's)</a:t>
            </a:r>
          </a:p>
          <a:p>
            <a:pPr eaLnBrk="1" hangingPunct="1">
              <a:lnSpc>
                <a:spcPct val="8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78167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Theories of Classical Conditioning: WHY do </a:t>
            </a:r>
            <a:br>
              <a:rPr lang="en-US" sz="3600" dirty="0"/>
            </a:br>
            <a:r>
              <a:rPr lang="en-US" sz="3600" dirty="0"/>
              <a:t>organisms respond to predictability?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4525963"/>
          </a:xfrm>
        </p:spPr>
        <p:txBody>
          <a:bodyPr/>
          <a:lstStyle/>
          <a:p>
            <a:r>
              <a:rPr lang="en-US" dirty="0"/>
              <a:t>Pavlov: Stimulus substitutability theory</a:t>
            </a:r>
          </a:p>
          <a:p>
            <a:endParaRPr lang="en-US" dirty="0"/>
          </a:p>
          <a:p>
            <a:r>
              <a:rPr lang="en-US" dirty="0" err="1"/>
              <a:t>Kamin</a:t>
            </a:r>
            <a:r>
              <a:rPr lang="en-US" dirty="0"/>
              <a:t>: Surprise theory</a:t>
            </a:r>
          </a:p>
          <a:p>
            <a:endParaRPr lang="en-US" dirty="0"/>
          </a:p>
          <a:p>
            <a:r>
              <a:rPr lang="en-US" dirty="0" err="1"/>
              <a:t>Rescorla</a:t>
            </a:r>
            <a:r>
              <a:rPr lang="en-US" dirty="0"/>
              <a:t> and Wagner: Computational Model</a:t>
            </a:r>
          </a:p>
          <a:p>
            <a:endParaRPr lang="en-US" dirty="0"/>
          </a:p>
          <a:p>
            <a:r>
              <a:rPr lang="en-US" dirty="0"/>
              <a:t>Current Attentional Models</a:t>
            </a:r>
          </a:p>
        </p:txBody>
      </p:sp>
    </p:spTree>
    <p:extLst>
      <p:ext uri="{BB962C8B-B14F-4D97-AF65-F5344CB8AC3E}">
        <p14:creationId xmlns:p14="http://schemas.microsoft.com/office/powerpoint/2010/main" val="30842229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Assumptions of R-W model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/>
              <a:t>Assumes that with each CS-US pairing 1 of 3 things can happen: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The CS might become more INHIBITORY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The CS might become more EXCITATORY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There is no change in the CS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How do these 3 rules work?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If US is larger than expected: CS = excitatory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If US is smaller than expected: CS= inhibitory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If US = expectations: No change in CS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The effect of reinforcers or </a:t>
            </a:r>
            <a:r>
              <a:rPr lang="en-US" sz="2000" dirty="0" err="1"/>
              <a:t>nonreinforcers</a:t>
            </a:r>
            <a:r>
              <a:rPr lang="en-US" sz="2000" dirty="0"/>
              <a:t> on the change of associative strength depends upon: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The existing associative strength of THAT 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AND on the associative strength of other stimuli concurrently present</a:t>
            </a:r>
          </a:p>
        </p:txBody>
      </p:sp>
    </p:spTree>
    <p:extLst>
      <p:ext uri="{BB962C8B-B14F-4D97-AF65-F5344CB8AC3E}">
        <p14:creationId xmlns:p14="http://schemas.microsoft.com/office/powerpoint/2010/main" val="7115503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More assumptions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534400" cy="51054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10000"/>
              </a:lnSpc>
              <a:spcBef>
                <a:spcPts val="0"/>
              </a:spcBef>
            </a:pPr>
            <a:r>
              <a:rPr lang="en-US" sz="2800" dirty="0"/>
              <a:t>Explanation of how an animal anticipates what type of CS is coming:</a:t>
            </a:r>
          </a:p>
          <a:p>
            <a:pPr eaLnBrk="1" hangingPunct="1">
              <a:lnSpc>
                <a:spcPct val="110000"/>
              </a:lnSpc>
              <a:spcBef>
                <a:spcPts val="0"/>
              </a:spcBef>
            </a:pPr>
            <a:endParaRPr lang="en-US" sz="2800" dirty="0"/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Direct link is assumed between "CS center" and "US center": 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E.g. between a tone center and food center 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In 1970’s: other researchers thought R and W were crazy with this idea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Now: neuroscience shows formation of neural circuits!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</a:pPr>
            <a:endParaRPr lang="en-US" dirty="0"/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Assumes that STRENGTH of an event is given 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The conditioning situation is predicted by the strength of the learned connection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</a:pPr>
            <a:endParaRPr lang="en-US" dirty="0"/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THUS: when learning is complete: 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The strength of the association relates directly to the size or intensity of the CS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Asymptote of learning = max learning that can occur to that size or intensity of a CS 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Maximum amount of learning that a given CS can support</a:t>
            </a:r>
          </a:p>
          <a:p>
            <a:pPr lvl="1" eaLnBrk="1" hangingPunct="1">
              <a:lnSpc>
                <a:spcPct val="8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787136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More assumptions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spcBef>
                <a:spcPts val="0"/>
              </a:spcBef>
            </a:pPr>
            <a:r>
              <a:rPr lang="en-US" dirty="0"/>
              <a:t>The </a:t>
            </a:r>
            <a:r>
              <a:rPr lang="en-US" i="1" dirty="0"/>
              <a:t>change in associative strength </a:t>
            </a:r>
            <a:r>
              <a:rPr lang="en-US" dirty="0"/>
              <a:t>of a CS as the result of any given trial can  be predicted from the </a:t>
            </a:r>
            <a:r>
              <a:rPr lang="en-US" i="1" dirty="0"/>
              <a:t>composite strength </a:t>
            </a:r>
            <a:r>
              <a:rPr lang="en-US" dirty="0"/>
              <a:t>resulting from all stimuli presented on that trial:</a:t>
            </a:r>
          </a:p>
          <a:p>
            <a:pPr lvl="1">
              <a:spcBef>
                <a:spcPts val="0"/>
              </a:spcBef>
            </a:pPr>
            <a:endParaRPr lang="en-US" sz="3200" dirty="0"/>
          </a:p>
          <a:p>
            <a:pPr lvl="1">
              <a:spcBef>
                <a:spcPts val="0"/>
              </a:spcBef>
            </a:pPr>
            <a:r>
              <a:rPr lang="en-US" sz="3200" b="1" dirty="0">
                <a:solidFill>
                  <a:srgbClr val="FF0000"/>
                </a:solidFill>
              </a:rPr>
              <a:t>Composite strength </a:t>
            </a:r>
            <a:r>
              <a:rPr lang="en-US" sz="3200" dirty="0"/>
              <a:t>= summation of conditioning that occurs to all stimuli present during a conditioning trial</a:t>
            </a:r>
          </a:p>
          <a:p>
            <a:pPr lvl="1">
              <a:spcBef>
                <a:spcPts val="0"/>
              </a:spcBef>
            </a:pPr>
            <a:endParaRPr lang="en-US" sz="3200" dirty="0"/>
          </a:p>
          <a:p>
            <a:pPr lvl="1">
              <a:spcBef>
                <a:spcPts val="0"/>
              </a:spcBef>
            </a:pPr>
            <a:r>
              <a:rPr lang="en-US" sz="3200" b="1" dirty="0"/>
              <a:t>If composite strength is LOW</a:t>
            </a:r>
            <a:r>
              <a:rPr lang="en-US" sz="3200" dirty="0"/>
              <a:t>: </a:t>
            </a:r>
          </a:p>
          <a:p>
            <a:pPr lvl="2">
              <a:spcBef>
                <a:spcPts val="0"/>
              </a:spcBef>
            </a:pPr>
            <a:r>
              <a:rPr lang="en-US" dirty="0"/>
              <a:t>the ability of reinforcer to produce increments in the strength of component stimuli is HIGH</a:t>
            </a:r>
          </a:p>
          <a:p>
            <a:pPr lvl="2">
              <a:spcBef>
                <a:spcPts val="0"/>
              </a:spcBef>
            </a:pPr>
            <a:r>
              <a:rPr lang="en-US" dirty="0"/>
              <a:t>More can be learned for this trial</a:t>
            </a:r>
          </a:p>
          <a:p>
            <a:pPr lvl="1" eaLnBrk="1" hangingPunct="1">
              <a:spcBef>
                <a:spcPts val="0"/>
              </a:spcBef>
            </a:pPr>
            <a:endParaRPr lang="en-US" sz="3200" dirty="0"/>
          </a:p>
          <a:p>
            <a:pPr lvl="1" eaLnBrk="1" hangingPunct="1">
              <a:spcBef>
                <a:spcPts val="0"/>
              </a:spcBef>
            </a:pPr>
            <a:r>
              <a:rPr lang="en-US" sz="3200" b="1" dirty="0"/>
              <a:t>If the composite strength is HIGH</a:t>
            </a:r>
            <a:r>
              <a:rPr lang="en-US" sz="3200" dirty="0"/>
              <a:t>: </a:t>
            </a:r>
          </a:p>
          <a:p>
            <a:pPr lvl="2">
              <a:spcBef>
                <a:spcPts val="0"/>
              </a:spcBef>
            </a:pPr>
            <a:r>
              <a:rPr lang="en-US" dirty="0"/>
              <a:t>reinforcement is relatively less effective (LOW)</a:t>
            </a:r>
          </a:p>
          <a:p>
            <a:pPr lvl="2">
              <a:spcBef>
                <a:spcPts val="0"/>
              </a:spcBef>
            </a:pPr>
            <a:r>
              <a:rPr lang="en-US" dirty="0"/>
              <a:t>Less can be learned for this trial- approaching max of learning</a:t>
            </a:r>
          </a:p>
        </p:txBody>
      </p:sp>
    </p:spTree>
    <p:extLst>
      <p:ext uri="{BB962C8B-B14F-4D97-AF65-F5344CB8AC3E}">
        <p14:creationId xmlns:p14="http://schemas.microsoft.com/office/powerpoint/2010/main" val="36174567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More assumptions: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800" dirty="0"/>
              <a:t>Can expand to extinction, or </a:t>
            </a:r>
            <a:r>
              <a:rPr lang="en-US" sz="2800" dirty="0" err="1"/>
              <a:t>nonreinforced</a:t>
            </a:r>
            <a:r>
              <a:rPr lang="en-US" sz="2800" dirty="0"/>
              <a:t> trials:</a:t>
            </a:r>
          </a:p>
          <a:p>
            <a:pPr eaLnBrk="1" hangingPunct="1"/>
            <a:endParaRPr lang="en-US" sz="2800" dirty="0"/>
          </a:p>
          <a:p>
            <a:pPr lvl="1" eaLnBrk="1" hangingPunct="1"/>
            <a:r>
              <a:rPr lang="en-US" dirty="0"/>
              <a:t>if </a:t>
            </a:r>
            <a:r>
              <a:rPr lang="en-US" i="1" dirty="0">
                <a:solidFill>
                  <a:srgbClr val="FF0000"/>
                </a:solidFill>
              </a:rPr>
              <a:t>composite associative strength </a:t>
            </a:r>
            <a:r>
              <a:rPr lang="en-US" dirty="0"/>
              <a:t>of a stimulus compound is high, then the degree to which a </a:t>
            </a:r>
            <a:r>
              <a:rPr lang="en-US" dirty="0" err="1"/>
              <a:t>nonreinforced</a:t>
            </a:r>
            <a:r>
              <a:rPr lang="en-US" dirty="0"/>
              <a:t> presentation will produce a decrease in associative strength of the components is LARGE</a:t>
            </a:r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/>
              <a:t>if composite associative strength is low- </a:t>
            </a:r>
            <a:r>
              <a:rPr lang="en-US" dirty="0" err="1"/>
              <a:t>nonreinforcement</a:t>
            </a:r>
            <a:r>
              <a:rPr lang="en-US" dirty="0"/>
              <a:t> effects reduced</a:t>
            </a:r>
          </a:p>
        </p:txBody>
      </p:sp>
    </p:spTree>
    <p:extLst>
      <p:ext uri="{BB962C8B-B14F-4D97-AF65-F5344CB8AC3E}">
        <p14:creationId xmlns:p14="http://schemas.microsoft.com/office/powerpoint/2010/main" val="11604102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/>
              <a:t>WHY is this equation important?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/>
              <a:t>We can </a:t>
            </a:r>
            <a:r>
              <a:rPr lang="en-US" sz="2400" b="1" dirty="0">
                <a:solidFill>
                  <a:srgbClr val="FF0000"/>
                </a:solidFill>
              </a:rPr>
              <a:t>use the three rules to make predictions </a:t>
            </a:r>
            <a:r>
              <a:rPr lang="en-US" sz="2400" dirty="0"/>
              <a:t>about amount and direction of classical conditioning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l-GR" sz="2400" b="1" dirty="0">
                <a:solidFill>
                  <a:srgbClr val="FF0000"/>
                </a:solidFill>
              </a:rPr>
              <a:t>λ </a:t>
            </a:r>
            <a:r>
              <a:rPr lang="en-US" sz="2400" b="1" baseline="-25000" dirty="0">
                <a:solidFill>
                  <a:srgbClr val="FF0000"/>
                </a:solidFill>
              </a:rPr>
              <a:t>j</a:t>
            </a:r>
            <a:r>
              <a:rPr lang="en-US" sz="2400" b="1" dirty="0">
                <a:solidFill>
                  <a:srgbClr val="FF0000"/>
                </a:solidFill>
              </a:rPr>
              <a:t> &gt; </a:t>
            </a:r>
            <a:r>
              <a:rPr lang="en-US" sz="2400" b="1" dirty="0" err="1">
                <a:solidFill>
                  <a:srgbClr val="FF0000"/>
                </a:solidFill>
              </a:rPr>
              <a:t>V</a:t>
            </a:r>
            <a:r>
              <a:rPr lang="en-US" sz="2400" b="1" baseline="-25000" dirty="0" err="1">
                <a:solidFill>
                  <a:srgbClr val="FF0000"/>
                </a:solidFill>
              </a:rPr>
              <a:t>sum</a:t>
            </a:r>
            <a:r>
              <a:rPr lang="en-US" sz="2400" b="1" dirty="0">
                <a:solidFill>
                  <a:srgbClr val="FF0000"/>
                </a:solidFill>
              </a:rPr>
              <a:t> = excitatory conditioning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degree to which the CS predicted the size of the US was GREATER than expected, so you react MORE to the CS next trial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l-GR" sz="2400" b="1" dirty="0">
                <a:solidFill>
                  <a:srgbClr val="FF0000"/>
                </a:solidFill>
              </a:rPr>
              <a:t>λ </a:t>
            </a:r>
            <a:r>
              <a:rPr lang="en-US" sz="2400" b="1" baseline="-25000" dirty="0">
                <a:solidFill>
                  <a:srgbClr val="FF0000"/>
                </a:solidFill>
              </a:rPr>
              <a:t>j </a:t>
            </a:r>
            <a:r>
              <a:rPr lang="en-US" sz="2400" b="1" dirty="0">
                <a:solidFill>
                  <a:srgbClr val="FF0000"/>
                </a:solidFill>
              </a:rPr>
              <a:t>&lt; </a:t>
            </a:r>
            <a:r>
              <a:rPr lang="en-US" sz="2400" b="1" dirty="0" err="1">
                <a:solidFill>
                  <a:srgbClr val="FF0000"/>
                </a:solidFill>
              </a:rPr>
              <a:t>V</a:t>
            </a:r>
            <a:r>
              <a:rPr lang="en-US" sz="2400" b="1" baseline="-25000" dirty="0" err="1">
                <a:solidFill>
                  <a:srgbClr val="FF0000"/>
                </a:solidFill>
              </a:rPr>
              <a:t>sum</a:t>
            </a:r>
            <a:r>
              <a:rPr lang="en-US" sz="2400" b="1" dirty="0">
                <a:solidFill>
                  <a:srgbClr val="FF0000"/>
                </a:solidFill>
              </a:rPr>
              <a:t> = inhibitory conditioning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degree to which the CS predicted the size of the US was LESS than expected, so you react LESS to the CS next trial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l-GR" sz="2400" b="1" dirty="0">
                <a:solidFill>
                  <a:srgbClr val="FF0000"/>
                </a:solidFill>
              </a:rPr>
              <a:t>λ </a:t>
            </a:r>
            <a:r>
              <a:rPr lang="en-US" sz="2400" b="1" baseline="-25000" dirty="0">
                <a:solidFill>
                  <a:srgbClr val="FF0000"/>
                </a:solidFill>
              </a:rPr>
              <a:t>j</a:t>
            </a:r>
            <a:r>
              <a:rPr lang="en-US" sz="2400" b="1" dirty="0">
                <a:solidFill>
                  <a:srgbClr val="FF0000"/>
                </a:solidFill>
              </a:rPr>
              <a:t> = </a:t>
            </a:r>
            <a:r>
              <a:rPr lang="en-US" sz="2400" b="1" dirty="0" err="1">
                <a:solidFill>
                  <a:srgbClr val="FF0000"/>
                </a:solidFill>
              </a:rPr>
              <a:t>V</a:t>
            </a:r>
            <a:r>
              <a:rPr lang="en-US" sz="2400" b="1" baseline="-25000" dirty="0" err="1">
                <a:solidFill>
                  <a:srgbClr val="FF0000"/>
                </a:solidFill>
              </a:rPr>
              <a:t>sum</a:t>
            </a:r>
            <a:r>
              <a:rPr lang="en-US" sz="2400" b="1" dirty="0">
                <a:solidFill>
                  <a:srgbClr val="FF0000"/>
                </a:solidFill>
              </a:rPr>
              <a:t> = no change</a:t>
            </a:r>
            <a:r>
              <a:rPr lang="en-US" sz="2400" dirty="0"/>
              <a:t>: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CS predicted the size of the US exactly as you expected</a:t>
            </a:r>
          </a:p>
        </p:txBody>
      </p:sp>
    </p:spTree>
    <p:extLst>
      <p:ext uri="{BB962C8B-B14F-4D97-AF65-F5344CB8AC3E}">
        <p14:creationId xmlns:p14="http://schemas.microsoft.com/office/powerpoint/2010/main" val="17947742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The Equation: Let’s USE it to Explain Learning, Overshadowing and Blocking!: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62500" lnSpcReduction="20000"/>
          </a:bodyPr>
          <a:lstStyle/>
          <a:p>
            <a:pPr lvl="1" eaLnBrk="1" hangingPunct="1">
              <a:buFontTx/>
              <a:buNone/>
            </a:pPr>
            <a:r>
              <a:rPr lang="en-US" dirty="0"/>
              <a:t>			</a:t>
            </a:r>
            <a:r>
              <a:rPr lang="en-US" sz="7000" dirty="0"/>
              <a:t>V</a:t>
            </a:r>
            <a:r>
              <a:rPr lang="en-US" sz="7000" baseline="-25000" dirty="0"/>
              <a:t>i</a:t>
            </a:r>
            <a:r>
              <a:rPr lang="en-US" sz="7000" dirty="0"/>
              <a:t> =α</a:t>
            </a:r>
            <a:r>
              <a:rPr lang="en-US" sz="7000" baseline="-25000" dirty="0" err="1"/>
              <a:t>i</a:t>
            </a:r>
            <a:r>
              <a:rPr lang="en-US" sz="7000" dirty="0" err="1"/>
              <a:t>ß</a:t>
            </a:r>
            <a:r>
              <a:rPr lang="en-US" sz="7000" baseline="-25000" dirty="0" err="1"/>
              <a:t>j</a:t>
            </a:r>
            <a:r>
              <a:rPr lang="en-US" sz="7000" dirty="0"/>
              <a:t>(</a:t>
            </a:r>
            <a:r>
              <a:rPr lang="en-US" sz="7000" dirty="0" err="1"/>
              <a:t>Λ</a:t>
            </a:r>
            <a:r>
              <a:rPr lang="en-US" sz="7000" baseline="-25000" dirty="0" err="1"/>
              <a:t>j</a:t>
            </a:r>
            <a:r>
              <a:rPr lang="en-US" sz="7000" dirty="0" err="1"/>
              <a:t>-V</a:t>
            </a:r>
            <a:r>
              <a:rPr lang="en-US" sz="7000" baseline="-25000" dirty="0" err="1"/>
              <a:t>sum</a:t>
            </a:r>
            <a:r>
              <a:rPr lang="en-US" sz="7000" dirty="0"/>
              <a:t>) </a:t>
            </a:r>
          </a:p>
          <a:p>
            <a:pPr lvl="1" eaLnBrk="1" hangingPunct="1">
              <a:buFontTx/>
              <a:buNone/>
            </a:pPr>
            <a:endParaRPr lang="en-US" sz="4000" dirty="0"/>
          </a:p>
          <a:p>
            <a:r>
              <a:rPr lang="en-US" sz="4400" dirty="0"/>
              <a:t>V</a:t>
            </a:r>
            <a:r>
              <a:rPr lang="en-US" sz="4400" baseline="-25000" dirty="0"/>
              <a:t>i</a:t>
            </a:r>
            <a:r>
              <a:rPr lang="en-US" sz="4400" dirty="0"/>
              <a:t>  = amount learned (conditioned) on a given trial</a:t>
            </a:r>
          </a:p>
          <a:p>
            <a:endParaRPr lang="en-US" sz="4400" dirty="0"/>
          </a:p>
          <a:p>
            <a:r>
              <a:rPr lang="el-GR" sz="4400" dirty="0"/>
              <a:t>Α</a:t>
            </a:r>
            <a:r>
              <a:rPr lang="en-US" sz="4400" baseline="-25000" dirty="0" err="1"/>
              <a:t>i</a:t>
            </a:r>
            <a:r>
              <a:rPr lang="en-US" sz="4400" baseline="-25000" dirty="0"/>
              <a:t> </a:t>
            </a:r>
            <a:r>
              <a:rPr lang="en-US" sz="4400" dirty="0"/>
              <a:t> =  the salience of the CS</a:t>
            </a:r>
          </a:p>
          <a:p>
            <a:endParaRPr lang="en-US" sz="4400" dirty="0"/>
          </a:p>
          <a:p>
            <a:r>
              <a:rPr lang="en-US" sz="4400" dirty="0" err="1"/>
              <a:t>ß</a:t>
            </a:r>
            <a:r>
              <a:rPr lang="en-US" sz="4400" baseline="-25000" dirty="0" err="1"/>
              <a:t>j</a:t>
            </a:r>
            <a:r>
              <a:rPr lang="en-US" sz="4400" baseline="-25000" dirty="0"/>
              <a:t> </a:t>
            </a:r>
            <a:r>
              <a:rPr lang="en-US" sz="4400" dirty="0"/>
              <a:t> = the salience of the US </a:t>
            </a:r>
          </a:p>
          <a:p>
            <a:endParaRPr lang="en-US" sz="4400" dirty="0"/>
          </a:p>
          <a:p>
            <a:r>
              <a:rPr lang="en-US" sz="4400" dirty="0"/>
              <a:t>(</a:t>
            </a:r>
            <a:r>
              <a:rPr lang="en-US" sz="4400" dirty="0" err="1"/>
              <a:t>Λ</a:t>
            </a:r>
            <a:r>
              <a:rPr lang="en-US" sz="4400" baseline="-25000" dirty="0" err="1"/>
              <a:t>j</a:t>
            </a:r>
            <a:r>
              <a:rPr lang="en-US" sz="4400" dirty="0" err="1"/>
              <a:t>-V</a:t>
            </a:r>
            <a:r>
              <a:rPr lang="en-US" sz="4400" baseline="-25000" dirty="0" err="1"/>
              <a:t>sum</a:t>
            </a:r>
            <a:r>
              <a:rPr lang="en-US" sz="4400" dirty="0"/>
              <a:t>) = total amount of conditioning that can occur to a particular CS-US pairing</a:t>
            </a:r>
          </a:p>
          <a:p>
            <a:endParaRPr lang="en-US" sz="4400" dirty="0"/>
          </a:p>
          <a:p>
            <a:pPr lvl="1" eaLnBrk="1" hangingPunct="1">
              <a:buFontTx/>
              <a:buNone/>
            </a:pPr>
            <a:endParaRPr lang="en-US" sz="4000" dirty="0"/>
          </a:p>
          <a:p>
            <a:pPr lvl="1" eaLnBrk="1" hangingPunct="1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2194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Okay, you got all that?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Let’s put this baby to work……..</a:t>
            </a:r>
          </a:p>
          <a:p>
            <a:r>
              <a:rPr lang="en-US" dirty="0"/>
              <a:t>…….we will try a few examples</a:t>
            </a:r>
          </a:p>
        </p:txBody>
      </p:sp>
    </p:spTree>
    <p:extLst>
      <p:ext uri="{BB962C8B-B14F-4D97-AF65-F5344CB8AC3E}">
        <p14:creationId xmlns:p14="http://schemas.microsoft.com/office/powerpoint/2010/main" val="21773964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/>
              <a:t>The equation: Vi =αißj(</a:t>
            </a:r>
            <a:r>
              <a:rPr lang="el-GR" sz="4000"/>
              <a:t>λ </a:t>
            </a:r>
            <a:r>
              <a:rPr lang="en-US" sz="4000"/>
              <a:t>j-Vsum)</a:t>
            </a:r>
            <a:br>
              <a:rPr lang="en-US" sz="4000"/>
            </a:br>
            <a:endParaRPr lang="en-US" sz="40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/>
              <a:t>V</a:t>
            </a:r>
            <a:r>
              <a:rPr lang="en-US" sz="1800" baseline="-25000"/>
              <a:t>i</a:t>
            </a:r>
            <a:r>
              <a:rPr lang="en-US" sz="1800"/>
              <a:t> = change in associative strength that occurs for any CS, i, on a  single trial</a:t>
            </a:r>
          </a:p>
          <a:p>
            <a:pPr eaLnBrk="1" hangingPunct="1">
              <a:lnSpc>
                <a:spcPct val="80000"/>
              </a:lnSpc>
            </a:pPr>
            <a:endParaRPr lang="en-US" sz="1800"/>
          </a:p>
          <a:p>
            <a:pPr eaLnBrk="1" hangingPunct="1">
              <a:lnSpc>
                <a:spcPct val="80000"/>
              </a:lnSpc>
            </a:pPr>
            <a:r>
              <a:rPr lang="en-US" sz="1800"/>
              <a:t>α</a:t>
            </a:r>
            <a:r>
              <a:rPr lang="en-US" sz="1800" baseline="-25000"/>
              <a:t>i</a:t>
            </a:r>
            <a:r>
              <a:rPr lang="en-US" sz="1800"/>
              <a:t> = stimulus salience (assumes that different stimuli may acquire associative strength at different rates, despite equal reinforcement) </a:t>
            </a:r>
          </a:p>
          <a:p>
            <a:pPr eaLnBrk="1" hangingPunct="1">
              <a:lnSpc>
                <a:spcPct val="80000"/>
              </a:lnSpc>
            </a:pPr>
            <a:endParaRPr lang="en-US" sz="1800"/>
          </a:p>
          <a:p>
            <a:pPr eaLnBrk="1" hangingPunct="1">
              <a:lnSpc>
                <a:spcPct val="80000"/>
              </a:lnSpc>
            </a:pPr>
            <a:r>
              <a:rPr lang="en-US" sz="1800"/>
              <a:t>ß</a:t>
            </a:r>
            <a:r>
              <a:rPr lang="en-US" sz="1800" baseline="-25000"/>
              <a:t>j</a:t>
            </a:r>
            <a:r>
              <a:rPr lang="en-US" sz="1800"/>
              <a:t> = learning rate parameters associated with the US (assumes that different beta values may depend upon the particular US employed)</a:t>
            </a:r>
          </a:p>
          <a:p>
            <a:pPr eaLnBrk="1" hangingPunct="1">
              <a:lnSpc>
                <a:spcPct val="80000"/>
              </a:lnSpc>
            </a:pPr>
            <a:endParaRPr lang="en-US" sz="1800"/>
          </a:p>
          <a:p>
            <a:pPr eaLnBrk="1" hangingPunct="1">
              <a:lnSpc>
                <a:spcPct val="80000"/>
              </a:lnSpc>
            </a:pPr>
            <a:r>
              <a:rPr lang="en-US" sz="1800"/>
              <a:t>V</a:t>
            </a:r>
            <a:r>
              <a:rPr lang="en-US" sz="1800" baseline="-25000"/>
              <a:t>sum</a:t>
            </a:r>
            <a:r>
              <a:rPr lang="en-US" sz="1800"/>
              <a:t> = associative strength of the sum of the CS's (strength of CS-US pairing)</a:t>
            </a:r>
          </a:p>
          <a:p>
            <a:pPr eaLnBrk="1" hangingPunct="1">
              <a:lnSpc>
                <a:spcPct val="80000"/>
              </a:lnSpc>
            </a:pPr>
            <a:endParaRPr lang="en-US" sz="1800"/>
          </a:p>
          <a:p>
            <a:pPr eaLnBrk="1" hangingPunct="1">
              <a:lnSpc>
                <a:spcPct val="80000"/>
              </a:lnSpc>
            </a:pPr>
            <a:r>
              <a:rPr lang="el-GR" sz="1800"/>
              <a:t>λ </a:t>
            </a:r>
            <a:r>
              <a:rPr lang="en-US" sz="1800" baseline="-25000"/>
              <a:t>j</a:t>
            </a:r>
            <a:r>
              <a:rPr lang="en-US" sz="1800"/>
              <a:t>= associative strength that some CS, i, can support at asymptote</a:t>
            </a:r>
          </a:p>
          <a:p>
            <a:pPr eaLnBrk="1" hangingPunct="1">
              <a:lnSpc>
                <a:spcPct val="80000"/>
              </a:lnSpc>
            </a:pPr>
            <a:endParaRPr lang="en-US" sz="1800"/>
          </a:p>
          <a:p>
            <a:pPr eaLnBrk="1" hangingPunct="1">
              <a:lnSpc>
                <a:spcPct val="80000"/>
              </a:lnSpc>
            </a:pPr>
            <a:r>
              <a:rPr lang="en-US" sz="1800"/>
              <a:t>In English: How much you learn on a given trial is a function of the value of the stimulus x value of the reinforcer x (the absolute amount you can learn minus the amount you have already learned).</a:t>
            </a:r>
          </a:p>
        </p:txBody>
      </p:sp>
    </p:spTree>
    <p:extLst>
      <p:ext uri="{BB962C8B-B14F-4D97-AF65-F5344CB8AC3E}">
        <p14:creationId xmlns:p14="http://schemas.microsoft.com/office/powerpoint/2010/main" val="31075807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Acquisition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 </a:t>
            </a:r>
            <a:r>
              <a:rPr lang="en-US" b="1" dirty="0"/>
              <a:t>first conditioning trial</a:t>
            </a:r>
            <a:r>
              <a:rPr lang="en-US" dirty="0"/>
              <a:t>: Assume (our givens)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CS = light; US= 1 ma Shock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dirty="0" err="1"/>
              <a:t>V</a:t>
            </a:r>
            <a:r>
              <a:rPr lang="en-US" sz="3200" baseline="-25000" dirty="0" err="1"/>
              <a:t>sum</a:t>
            </a:r>
            <a:r>
              <a:rPr lang="en-US" sz="3200" dirty="0"/>
              <a:t> = </a:t>
            </a:r>
            <a:r>
              <a:rPr lang="en-US" sz="3200" dirty="0" err="1"/>
              <a:t>V</a:t>
            </a:r>
            <a:r>
              <a:rPr lang="en-US" sz="3200" baseline="-25000" dirty="0" err="1"/>
              <a:t>l</a:t>
            </a:r>
            <a:r>
              <a:rPr lang="en-US" sz="3200" baseline="-25000" dirty="0"/>
              <a:t>; </a:t>
            </a:r>
            <a:r>
              <a:rPr lang="en-US" sz="3200" dirty="0"/>
              <a:t>no trials so </a:t>
            </a:r>
            <a:r>
              <a:rPr lang="en-US" sz="3200" dirty="0" err="1"/>
              <a:t>V</a:t>
            </a:r>
            <a:r>
              <a:rPr lang="en-US" sz="3200" baseline="-25000" dirty="0" err="1"/>
              <a:t>l</a:t>
            </a:r>
            <a:r>
              <a:rPr lang="en-US" sz="3200" dirty="0"/>
              <a:t> = 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dirty="0"/>
              <a:t>thus: </a:t>
            </a:r>
            <a:r>
              <a:rPr lang="el-GR" sz="3200" dirty="0"/>
              <a:t>λ </a:t>
            </a:r>
            <a:r>
              <a:rPr lang="en-US" sz="3200" baseline="-25000" dirty="0"/>
              <a:t>j</a:t>
            </a:r>
            <a:r>
              <a:rPr lang="en-US" sz="3200" dirty="0"/>
              <a:t>-</a:t>
            </a:r>
            <a:r>
              <a:rPr lang="en-US" sz="3200" dirty="0" err="1"/>
              <a:t>V</a:t>
            </a:r>
            <a:r>
              <a:rPr lang="en-US" sz="3200" baseline="-25000" dirty="0" err="1"/>
              <a:t>sum</a:t>
            </a:r>
            <a:r>
              <a:rPr lang="en-US" sz="3200" dirty="0"/>
              <a:t> = 100-0 = 100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dirty="0"/>
              <a:t>-first trial must be EXCITATORY</a:t>
            </a:r>
          </a:p>
          <a:p>
            <a:pPr lvl="1" eaLnBrk="1" hangingPunct="1">
              <a:lnSpc>
                <a:spcPct val="80000"/>
              </a:lnSpc>
            </a:pPr>
            <a:endParaRPr lang="en-US" sz="3200" dirty="0"/>
          </a:p>
          <a:p>
            <a:pPr>
              <a:lnSpc>
                <a:spcPct val="80000"/>
              </a:lnSpc>
            </a:pPr>
            <a:r>
              <a:rPr lang="en-US" dirty="0"/>
              <a:t>BUT: must consider the salience of the light: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α</a:t>
            </a:r>
            <a:r>
              <a:rPr lang="en-US" baseline="-25000" dirty="0" err="1"/>
              <a:t>i</a:t>
            </a:r>
            <a:r>
              <a:rPr lang="en-US" baseline="-25000" dirty="0"/>
              <a:t> </a:t>
            </a:r>
            <a:r>
              <a:rPr lang="en-US" dirty="0"/>
              <a:t>= 1.0 </a:t>
            </a:r>
          </a:p>
          <a:p>
            <a:pPr lvl="1">
              <a:lnSpc>
                <a:spcPct val="80000"/>
              </a:lnSpc>
            </a:pPr>
            <a:r>
              <a:rPr lang="en-US" dirty="0" err="1"/>
              <a:t>ß</a:t>
            </a:r>
            <a:r>
              <a:rPr lang="en-US" baseline="-25000" dirty="0" err="1"/>
              <a:t>j</a:t>
            </a:r>
            <a:r>
              <a:rPr lang="en-US" dirty="0"/>
              <a:t> = 0.5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39351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Acquisition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/>
              <a:t> </a:t>
            </a:r>
            <a:r>
              <a:rPr lang="en-US" sz="2400" b="1"/>
              <a:t>first conditioning trial</a:t>
            </a:r>
            <a:r>
              <a:rPr lang="en-US" sz="2400"/>
              <a:t>: CS = light; US= 1 ma Shock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V</a:t>
            </a:r>
            <a:r>
              <a:rPr lang="en-US" sz="2400" baseline="-25000"/>
              <a:t>sum</a:t>
            </a:r>
            <a:r>
              <a:rPr lang="en-US" sz="2400"/>
              <a:t> = V</a:t>
            </a:r>
            <a:r>
              <a:rPr lang="en-US" sz="2400" baseline="-25000"/>
              <a:t>l; </a:t>
            </a:r>
            <a:r>
              <a:rPr lang="en-US" sz="2400"/>
              <a:t>no trials so V</a:t>
            </a:r>
            <a:r>
              <a:rPr lang="en-US" sz="2400" baseline="-25000"/>
              <a:t>l</a:t>
            </a:r>
            <a:r>
              <a:rPr lang="en-US" sz="2400"/>
              <a:t> = 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thus: </a:t>
            </a:r>
            <a:r>
              <a:rPr lang="el-GR" sz="2400"/>
              <a:t>λ </a:t>
            </a:r>
            <a:r>
              <a:rPr lang="en-US" sz="2400" baseline="-25000"/>
              <a:t>j</a:t>
            </a:r>
            <a:r>
              <a:rPr lang="en-US" sz="2400"/>
              <a:t>-V</a:t>
            </a:r>
            <a:r>
              <a:rPr lang="en-US" sz="2400" baseline="-25000"/>
              <a:t>sum</a:t>
            </a:r>
            <a:r>
              <a:rPr lang="en-US" sz="2400"/>
              <a:t> = 100-0 = 100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-first trial must be EXCITATORY</a:t>
            </a:r>
          </a:p>
          <a:p>
            <a:pPr lvl="1" eaLnBrk="1" hangingPunct="1">
              <a:lnSpc>
                <a:spcPct val="80000"/>
              </a:lnSpc>
            </a:pPr>
            <a:endParaRPr lang="en-US" sz="2400"/>
          </a:p>
          <a:p>
            <a:pPr eaLnBrk="1" hangingPunct="1">
              <a:lnSpc>
                <a:spcPct val="80000"/>
              </a:lnSpc>
            </a:pPr>
            <a:r>
              <a:rPr lang="en-US" sz="2400"/>
              <a:t>BUT: must consider the salience of the light:  α</a:t>
            </a:r>
            <a:r>
              <a:rPr lang="en-US" sz="2400" baseline="-25000"/>
              <a:t>i </a:t>
            </a:r>
            <a:r>
              <a:rPr lang="en-US" sz="2400"/>
              <a:t>= 1.0 and  learning rate:  ß</a:t>
            </a:r>
            <a:r>
              <a:rPr lang="en-US" sz="2400" baseline="-25000"/>
              <a:t>j</a:t>
            </a:r>
            <a:r>
              <a:rPr lang="en-US" sz="2400"/>
              <a:t> = 0.5</a:t>
            </a:r>
          </a:p>
          <a:p>
            <a:pPr eaLnBrk="1" hangingPunct="1">
              <a:lnSpc>
                <a:spcPct val="80000"/>
              </a:lnSpc>
            </a:pPr>
            <a:endParaRPr lang="en-US" sz="2400"/>
          </a:p>
          <a:p>
            <a:pPr eaLnBrk="1" hangingPunct="1">
              <a:lnSpc>
                <a:spcPct val="80000"/>
              </a:lnSpc>
            </a:pPr>
            <a:r>
              <a:rPr lang="en-US" sz="2400"/>
              <a:t>Plug into the equation: for </a:t>
            </a:r>
            <a:r>
              <a:rPr lang="en-US" sz="2400" b="1"/>
              <a:t>TRIAL 1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V</a:t>
            </a:r>
            <a:r>
              <a:rPr lang="en-US" sz="2400" baseline="-25000"/>
              <a:t>L</a:t>
            </a:r>
            <a:r>
              <a:rPr lang="en-US" sz="2400"/>
              <a:t> = (1.0)(0.)(100-0) = 0.5(100) = 50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thus: V only equals 50% of the discrepancy between A</a:t>
            </a:r>
            <a:r>
              <a:rPr lang="en-US" sz="2400" baseline="-25000"/>
              <a:t>j </a:t>
            </a:r>
            <a:r>
              <a:rPr lang="en-US" sz="2400"/>
              <a:t>an V</a:t>
            </a:r>
            <a:r>
              <a:rPr lang="en-US" sz="2400" baseline="-25000"/>
              <a:t>sum</a:t>
            </a:r>
            <a:r>
              <a:rPr lang="en-US" sz="2400"/>
              <a:t> for the first trial</a:t>
            </a:r>
          </a:p>
          <a:p>
            <a:pPr eaLnBrk="1" hangingPunct="1">
              <a:lnSpc>
                <a:spcPct val="80000"/>
              </a:lnSpc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08831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Pavlov: Stimulus Substitution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Basic premise of theory: CS substitutes for US</a:t>
            </a:r>
          </a:p>
          <a:p>
            <a:pPr lvl="2"/>
            <a:r>
              <a:rPr lang="en-US" dirty="0"/>
              <a:t>w/repeated pairings between CS and US, CS becomes </a:t>
            </a:r>
            <a:r>
              <a:rPr lang="en-US" dirty="0">
                <a:solidFill>
                  <a:srgbClr val="FF0000"/>
                </a:solidFill>
              </a:rPr>
              <a:t>substitute for the US </a:t>
            </a:r>
          </a:p>
          <a:p>
            <a:pPr lvl="2"/>
            <a:r>
              <a:rPr lang="en-US" dirty="0"/>
              <a:t>thus, the response initially elicited only by US is now also elicited by CS</a:t>
            </a:r>
          </a:p>
          <a:p>
            <a:endParaRPr lang="en-US" dirty="0"/>
          </a:p>
          <a:p>
            <a:pPr lvl="1"/>
            <a:r>
              <a:rPr lang="en-US" dirty="0"/>
              <a:t>sounds pretty good:</a:t>
            </a:r>
          </a:p>
          <a:p>
            <a:pPr lvl="2"/>
            <a:r>
              <a:rPr lang="en-US" dirty="0"/>
              <a:t>salivary conditioning: US and CS both elicit  salivation</a:t>
            </a:r>
          </a:p>
          <a:p>
            <a:pPr lvl="2"/>
            <a:r>
              <a:rPr lang="en-US" dirty="0" err="1"/>
              <a:t>eyeblink</a:t>
            </a:r>
            <a:r>
              <a:rPr lang="en-US" dirty="0"/>
              <a:t> conditioning: both elicit </a:t>
            </a:r>
            <a:r>
              <a:rPr lang="en-US" dirty="0" err="1"/>
              <a:t>eyeblinks</a:t>
            </a:r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Theory was doing well until we found compensatory CRs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0883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Acquisition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4000" dirty="0"/>
              <a:t> Plug into the equation: </a:t>
            </a:r>
          </a:p>
          <a:p>
            <a:pPr lvl="1">
              <a:lnSpc>
                <a:spcPct val="80000"/>
              </a:lnSpc>
            </a:pPr>
            <a:r>
              <a:rPr lang="en-US" sz="3600" dirty="0"/>
              <a:t>for </a:t>
            </a:r>
            <a:r>
              <a:rPr lang="en-US" sz="3600" b="1" dirty="0"/>
              <a:t>TRIAL 1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4000" dirty="0"/>
              <a:t>V</a:t>
            </a:r>
            <a:r>
              <a:rPr lang="en-US" sz="4000" baseline="-25000" dirty="0"/>
              <a:t>L</a:t>
            </a:r>
            <a:r>
              <a:rPr lang="en-US" sz="4000" dirty="0"/>
              <a:t> = (1.0)(0.)(100-0) = 0.5(100) = 50</a:t>
            </a:r>
          </a:p>
          <a:p>
            <a:pPr lvl="1" eaLnBrk="1" hangingPunct="1">
              <a:lnSpc>
                <a:spcPct val="80000"/>
              </a:lnSpc>
            </a:pPr>
            <a:endParaRPr lang="en-US" sz="4000" dirty="0"/>
          </a:p>
          <a:p>
            <a:pPr lvl="1">
              <a:lnSpc>
                <a:spcPct val="80000"/>
              </a:lnSpc>
            </a:pPr>
            <a:r>
              <a:rPr lang="en-US" sz="4000" dirty="0"/>
              <a:t>thus: V</a:t>
            </a:r>
            <a:r>
              <a:rPr lang="en-US" sz="4000" baseline="-25000" dirty="0"/>
              <a:t>L</a:t>
            </a:r>
            <a:r>
              <a:rPr lang="en-US" sz="4000" dirty="0"/>
              <a:t> only approaches 50% of the discrepancy between </a:t>
            </a:r>
            <a:r>
              <a:rPr lang="en-US" sz="4000" dirty="0" err="1"/>
              <a:t>A</a:t>
            </a:r>
            <a:r>
              <a:rPr lang="en-US" sz="4000" baseline="-25000" dirty="0" err="1"/>
              <a:t>j</a:t>
            </a:r>
            <a:r>
              <a:rPr lang="en-US" sz="4000" baseline="-25000" dirty="0"/>
              <a:t> </a:t>
            </a:r>
            <a:r>
              <a:rPr lang="en-US" sz="4000" dirty="0"/>
              <a:t>and </a:t>
            </a:r>
            <a:r>
              <a:rPr lang="en-US" sz="4000" dirty="0" err="1"/>
              <a:t>V</a:t>
            </a:r>
            <a:r>
              <a:rPr lang="en-US" sz="4000" baseline="-25000" dirty="0" err="1"/>
              <a:t>sum</a:t>
            </a:r>
            <a:r>
              <a:rPr lang="en-US" sz="4000" dirty="0"/>
              <a:t>  is learned for the first trial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16415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Acquisition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 </a:t>
            </a:r>
            <a:r>
              <a:rPr lang="en-US" sz="2400" b="1" dirty="0"/>
              <a:t>TRIAL 2: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Same assumptions!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V</a:t>
            </a:r>
            <a:r>
              <a:rPr lang="en-US" sz="2400" baseline="-25000" dirty="0"/>
              <a:t>L </a:t>
            </a:r>
            <a:r>
              <a:rPr lang="en-US" sz="2400" dirty="0"/>
              <a:t>= (1.0)(0.5)(100-50) = 0.5(50) = 25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err="1"/>
              <a:t>V</a:t>
            </a:r>
            <a:r>
              <a:rPr lang="en-US" sz="2400" baseline="-25000" dirty="0" err="1"/>
              <a:t>sum</a:t>
            </a:r>
            <a:r>
              <a:rPr lang="en-US" sz="2400" baseline="-25000" dirty="0"/>
              <a:t> </a:t>
            </a:r>
            <a:r>
              <a:rPr lang="en-US" sz="2400" dirty="0"/>
              <a:t>= (50+25) = 75</a:t>
            </a:r>
          </a:p>
          <a:p>
            <a:pPr lvl="1"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13144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Acquisition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dirty="0"/>
              <a:t>TRIAL 3: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V</a:t>
            </a:r>
            <a:r>
              <a:rPr lang="en-US" sz="2400" baseline="-25000" dirty="0"/>
              <a:t>L</a:t>
            </a:r>
            <a:r>
              <a:rPr lang="en-US" sz="2400" dirty="0"/>
              <a:t> = (1.0)(0.5)(100-75) = 0.5(25) = 12.5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err="1"/>
              <a:t>V</a:t>
            </a:r>
            <a:r>
              <a:rPr lang="en-US" sz="2400" baseline="-25000" dirty="0" err="1"/>
              <a:t>sum</a:t>
            </a:r>
            <a:r>
              <a:rPr lang="en-US" sz="2400" dirty="0"/>
              <a:t> = (50+25+12.5) = 87.5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843994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Acquisition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endParaRPr lang="en-US" sz="1200" dirty="0"/>
          </a:p>
          <a:p>
            <a:pPr lvl="1" eaLnBrk="1" hangingPunct="1">
              <a:lnSpc>
                <a:spcPct val="80000"/>
              </a:lnSpc>
            </a:pPr>
            <a:endParaRPr lang="en-US" sz="1200" dirty="0"/>
          </a:p>
          <a:p>
            <a:pPr eaLnBrk="1" hangingPunct="1">
              <a:lnSpc>
                <a:spcPct val="80000"/>
              </a:lnSpc>
            </a:pPr>
            <a:r>
              <a:rPr lang="en-US" sz="2400" b="1" dirty="0"/>
              <a:t>TRIAL 4: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V</a:t>
            </a:r>
            <a:r>
              <a:rPr lang="en-US" sz="2400" baseline="-25000" dirty="0"/>
              <a:t>L</a:t>
            </a:r>
            <a:r>
              <a:rPr lang="en-US" sz="2400" dirty="0"/>
              <a:t> = (1.0)(0.5)(100-87.5) = 0.5(12.5) = 6.25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 </a:t>
            </a:r>
            <a:r>
              <a:rPr lang="en-US" sz="2400" dirty="0" err="1"/>
              <a:t>V</a:t>
            </a:r>
            <a:r>
              <a:rPr lang="en-US" sz="2400" baseline="-25000" dirty="0" err="1"/>
              <a:t>sum</a:t>
            </a:r>
            <a:r>
              <a:rPr lang="en-US" sz="2400" dirty="0"/>
              <a:t> = (50+25+12.5+6.25) = 93.75</a:t>
            </a:r>
          </a:p>
          <a:p>
            <a:pPr lvl="1"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b="1" dirty="0"/>
          </a:p>
          <a:p>
            <a:pPr eaLnBrk="1" hangingPunct="1">
              <a:lnSpc>
                <a:spcPct val="80000"/>
              </a:lnSpc>
            </a:pPr>
            <a:r>
              <a:rPr lang="en-US" sz="2400" b="1" dirty="0"/>
              <a:t>TRIAL 10:</a:t>
            </a:r>
            <a:r>
              <a:rPr lang="en-US" sz="2400" dirty="0"/>
              <a:t> </a:t>
            </a:r>
            <a:r>
              <a:rPr lang="en-US" sz="2400" dirty="0" err="1"/>
              <a:t>V</a:t>
            </a:r>
            <a:r>
              <a:rPr lang="en-US" sz="2400" baseline="-25000" dirty="0" err="1"/>
              <a:t>sum</a:t>
            </a:r>
            <a:r>
              <a:rPr lang="en-US" sz="2400" dirty="0"/>
              <a:t> = 99.81, etc., until reach ~100 on approx. trial 14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When will you reach asymptote?</a:t>
            </a:r>
          </a:p>
        </p:txBody>
      </p:sp>
    </p:spTree>
    <p:extLst>
      <p:ext uri="{BB962C8B-B14F-4D97-AF65-F5344CB8AC3E}">
        <p14:creationId xmlns:p14="http://schemas.microsoft.com/office/powerpoint/2010/main" val="11312937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609600"/>
            <a:ext cx="6018006" cy="583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142985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Now: Back to  Explaining</a:t>
            </a:r>
            <a:br>
              <a:rPr lang="en-US" dirty="0"/>
            </a:br>
            <a:r>
              <a:rPr lang="en-US" dirty="0"/>
              <a:t>Blocking and Overshadowing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Overshadowing:</a:t>
            </a:r>
          </a:p>
          <a:p>
            <a:pPr lvl="1" eaLnBrk="1" hangingPunct="1"/>
            <a:r>
              <a:rPr lang="en-US" dirty="0"/>
              <a:t>use one "weak" and one "strong" CS</a:t>
            </a:r>
          </a:p>
          <a:p>
            <a:pPr lvl="1" eaLnBrk="1" hangingPunct="1"/>
            <a:r>
              <a:rPr lang="en-US" dirty="0"/>
              <a:t>reaction to weaker stimulus: less CR</a:t>
            </a:r>
          </a:p>
          <a:p>
            <a:pPr lvl="1" eaLnBrk="1" hangingPunct="1"/>
            <a:r>
              <a:rPr lang="en-US" dirty="0"/>
              <a:t>Reaction to stronger stimulus: more CR 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Blocking: 1st CS blocks learning to 2</a:t>
            </a:r>
            <a:r>
              <a:rPr lang="en-US" b="1" baseline="30000" dirty="0">
                <a:solidFill>
                  <a:srgbClr val="FF0000"/>
                </a:solidFill>
              </a:rPr>
              <a:t>nd</a:t>
            </a:r>
            <a:r>
              <a:rPr lang="en-US" b="1" dirty="0">
                <a:solidFill>
                  <a:srgbClr val="FF0000"/>
                </a:solidFill>
              </a:rPr>
              <a:t> CS</a:t>
            </a:r>
          </a:p>
          <a:p>
            <a:pPr lvl="1" eaLnBrk="1" hangingPunct="1"/>
            <a:r>
              <a:rPr lang="en-US" dirty="0"/>
              <a:t>At issue: What is predicting what? </a:t>
            </a:r>
          </a:p>
          <a:p>
            <a:pPr lvl="1" eaLnBrk="1" hangingPunct="1"/>
            <a:r>
              <a:rPr lang="en-US" dirty="0"/>
              <a:t>Does LT give any more information/predictability than L alone? </a:t>
            </a:r>
          </a:p>
          <a:p>
            <a:pPr lvl="1" eaLnBrk="1" hangingPunct="1"/>
            <a:r>
              <a:rPr lang="en-US" dirty="0"/>
              <a:t>If not, then L “blocks” learning to LT</a:t>
            </a:r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6699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explain overshadowing?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Yep, it is good old </a:t>
            </a:r>
            <a:r>
              <a:rPr lang="en-US" dirty="0" err="1"/>
              <a:t>Rescorla</a:t>
            </a:r>
            <a:r>
              <a:rPr lang="en-US" dirty="0"/>
              <a:t>-Wagner to the rescue!</a:t>
            </a:r>
          </a:p>
        </p:txBody>
      </p:sp>
    </p:spTree>
    <p:extLst>
      <p:ext uri="{BB962C8B-B14F-4D97-AF65-F5344CB8AC3E}">
        <p14:creationId xmlns:p14="http://schemas.microsoft.com/office/powerpoint/2010/main" val="392653581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dirty="0"/>
              <a:t>Remember Overshadowing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55626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en-US" sz="2400" b="1" dirty="0"/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sz="4000" b="1" dirty="0"/>
              <a:t>Pavlov: compound CS with 1 intense CS, 1 weak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sz="4000" dirty="0"/>
              <a:t> after a number of trials found: strong CS elicits strong CR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sz="4000" dirty="0"/>
              <a:t>Weak CS elicits weak or no CR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endParaRPr lang="en-US" sz="4000" dirty="0"/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sz="4000" dirty="0"/>
              <a:t>Note: BOTH CSs are presented at same time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sz="4000" dirty="0"/>
              <a:t>Why would one over shadow or overpower the other?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sz="4000" dirty="0"/>
              <a:t>Why did animal not attend equally to both?</a:t>
            </a:r>
          </a:p>
          <a:p>
            <a:pPr lvl="1" eaLnBrk="1" hangingPunct="1">
              <a:lnSpc>
                <a:spcPct val="8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669416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/>
              <a:t>Overshadowing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b="1" dirty="0" err="1"/>
              <a:t>Rescorla</a:t>
            </a:r>
            <a:r>
              <a:rPr lang="en-US" b="1" dirty="0"/>
              <a:t>-Wagner model helps to explain why: </a:t>
            </a:r>
          </a:p>
          <a:p>
            <a:pPr eaLnBrk="1" hangingPunct="1">
              <a:lnSpc>
                <a:spcPct val="80000"/>
              </a:lnSpc>
            </a:pPr>
            <a:endParaRPr lang="en-US" b="1" dirty="0"/>
          </a:p>
          <a:p>
            <a:pPr eaLnBrk="1" hangingPunct="1">
              <a:lnSpc>
                <a:spcPct val="80000"/>
              </a:lnSpc>
            </a:pPr>
            <a:r>
              <a:rPr lang="en-US" b="1" dirty="0"/>
              <a:t>Assume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dirty="0"/>
              <a:t> α</a:t>
            </a:r>
            <a:r>
              <a:rPr lang="en-US" sz="3200" baseline="-25000" dirty="0"/>
              <a:t>L</a:t>
            </a:r>
            <a:r>
              <a:rPr lang="en-US" sz="3200" dirty="0"/>
              <a:t> = light = 0.2; α</a:t>
            </a:r>
            <a:r>
              <a:rPr lang="en-US" sz="3200" baseline="-25000" dirty="0"/>
              <a:t>T</a:t>
            </a:r>
            <a:r>
              <a:rPr lang="en-US" sz="3200" dirty="0"/>
              <a:t> = tone = 0.5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dirty="0" err="1"/>
              <a:t>ß</a:t>
            </a:r>
            <a:r>
              <a:rPr lang="en-US" sz="3200" baseline="-25000" dirty="0" err="1"/>
              <a:t>L</a:t>
            </a:r>
            <a:r>
              <a:rPr lang="en-US" sz="3200" dirty="0"/>
              <a:t> = light = 1.0 ; </a:t>
            </a:r>
            <a:r>
              <a:rPr lang="en-US" sz="3200" dirty="0" err="1"/>
              <a:t>ß</a:t>
            </a:r>
            <a:r>
              <a:rPr lang="en-US" sz="3200" baseline="-25000" dirty="0" err="1"/>
              <a:t>t</a:t>
            </a:r>
            <a:r>
              <a:rPr lang="en-US" sz="3200" dirty="0"/>
              <a:t> = tone = 1.0 </a:t>
            </a:r>
          </a:p>
          <a:p>
            <a:pPr lvl="1" eaLnBrk="1" hangingPunct="1">
              <a:lnSpc>
                <a:spcPct val="80000"/>
              </a:lnSpc>
            </a:pPr>
            <a:endParaRPr lang="en-US" sz="3200" dirty="0"/>
          </a:p>
          <a:p>
            <a:pPr eaLnBrk="1" hangingPunct="1">
              <a:lnSpc>
                <a:spcPct val="80000"/>
              </a:lnSpc>
            </a:pPr>
            <a:r>
              <a:rPr lang="en-US" dirty="0"/>
              <a:t>Plug into equation: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dirty="0" err="1"/>
              <a:t>V</a:t>
            </a:r>
            <a:r>
              <a:rPr lang="en-US" sz="3200" baseline="-25000" dirty="0" err="1"/>
              <a:t>sum</a:t>
            </a:r>
            <a:r>
              <a:rPr lang="en-US" sz="3200" dirty="0"/>
              <a:t> = </a:t>
            </a:r>
            <a:r>
              <a:rPr lang="en-US" sz="3200" dirty="0" err="1"/>
              <a:t>V</a:t>
            </a:r>
            <a:r>
              <a:rPr lang="en-US" sz="3200" baseline="-25000" dirty="0" err="1"/>
              <a:t>l</a:t>
            </a:r>
            <a:r>
              <a:rPr lang="en-US" sz="3200" dirty="0"/>
              <a:t> + </a:t>
            </a:r>
            <a:r>
              <a:rPr lang="en-US" sz="3200" dirty="0" err="1"/>
              <a:t>V</a:t>
            </a:r>
            <a:r>
              <a:rPr lang="en-US" sz="3200" baseline="-25000" dirty="0" err="1"/>
              <a:t>t</a:t>
            </a:r>
            <a:r>
              <a:rPr lang="en-US" sz="3200" baseline="-25000" dirty="0"/>
              <a:t> </a:t>
            </a:r>
            <a:r>
              <a:rPr lang="en-US" sz="3200" dirty="0"/>
              <a:t>= 0 on trial 1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dirty="0"/>
              <a:t>V</a:t>
            </a:r>
            <a:r>
              <a:rPr lang="en-US" sz="3200" baseline="-25000" dirty="0"/>
              <a:t>L </a:t>
            </a:r>
            <a:r>
              <a:rPr lang="en-US" sz="3200" dirty="0"/>
              <a:t>= 0.2(1)(100-0) = 20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dirty="0" err="1"/>
              <a:t>V</a:t>
            </a:r>
            <a:r>
              <a:rPr lang="en-US" sz="3200" baseline="-25000" dirty="0" err="1"/>
              <a:t>t</a:t>
            </a:r>
            <a:r>
              <a:rPr lang="en-US" sz="3200" dirty="0"/>
              <a:t> = 0.5(1)(100-0) = 50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dirty="0"/>
              <a:t>after trial 1: </a:t>
            </a:r>
            <a:r>
              <a:rPr lang="en-US" sz="3200" dirty="0" err="1"/>
              <a:t>V</a:t>
            </a:r>
            <a:r>
              <a:rPr lang="en-US" sz="3200" baseline="-25000" dirty="0" err="1"/>
              <a:t>sum</a:t>
            </a:r>
            <a:r>
              <a:rPr lang="en-US" sz="3200" dirty="0"/>
              <a:t> = 70</a:t>
            </a:r>
          </a:p>
          <a:p>
            <a:pPr lvl="1" eaLnBrk="1" hangingPunct="1">
              <a:lnSpc>
                <a:spcPct val="8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9574347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/>
              <a:t>Overshadowing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55626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endParaRPr lang="en-US" sz="1400" dirty="0"/>
          </a:p>
          <a:p>
            <a:pPr eaLnBrk="1" hangingPunct="1">
              <a:lnSpc>
                <a:spcPct val="80000"/>
              </a:lnSpc>
            </a:pPr>
            <a:r>
              <a:rPr lang="en-US" sz="1800" dirty="0"/>
              <a:t>TRIAL 2: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V</a:t>
            </a:r>
            <a:r>
              <a:rPr lang="en-US" sz="1800" baseline="-25000" dirty="0"/>
              <a:t>L</a:t>
            </a:r>
            <a:r>
              <a:rPr lang="en-US" sz="1800" dirty="0"/>
              <a:t> = 0.2(1)(100-(50+20)) = 6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err="1"/>
              <a:t>V</a:t>
            </a:r>
            <a:r>
              <a:rPr lang="en-US" sz="1800" baseline="-25000" dirty="0" err="1"/>
              <a:t>t</a:t>
            </a:r>
            <a:r>
              <a:rPr lang="en-US" sz="1800" baseline="-25000" dirty="0"/>
              <a:t> </a:t>
            </a:r>
            <a:r>
              <a:rPr lang="en-US" sz="1800" dirty="0"/>
              <a:t>= 0.5(1)(100-(50+20)) = 15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err="1"/>
              <a:t>V</a:t>
            </a:r>
            <a:r>
              <a:rPr lang="en-US" sz="1800" baseline="-25000" dirty="0" err="1"/>
              <a:t>sum</a:t>
            </a:r>
            <a:r>
              <a:rPr lang="en-US" sz="1800" baseline="-25000" dirty="0"/>
              <a:t> </a:t>
            </a:r>
            <a:r>
              <a:rPr lang="en-US" sz="1800" dirty="0"/>
              <a:t>= (70+(6+15)) = 91</a:t>
            </a:r>
          </a:p>
          <a:p>
            <a:pPr lvl="1" eaLnBrk="1" hangingPunct="1">
              <a:lnSpc>
                <a:spcPct val="80000"/>
              </a:lnSpc>
            </a:pPr>
            <a:endParaRPr lang="en-US" sz="1800" dirty="0"/>
          </a:p>
          <a:p>
            <a:pPr lvl="1" eaLnBrk="1" hangingPunct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2200" dirty="0"/>
              <a:t>TRIAL 3: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VL = 0.2(1)(100-(91)) = 1.8</a:t>
            </a:r>
          </a:p>
          <a:p>
            <a:pPr lvl="1">
              <a:lnSpc>
                <a:spcPct val="80000"/>
              </a:lnSpc>
            </a:pPr>
            <a:r>
              <a:rPr lang="en-US" sz="1800" dirty="0" err="1"/>
              <a:t>Vt</a:t>
            </a:r>
            <a:r>
              <a:rPr lang="en-US" sz="1800" dirty="0"/>
              <a:t> = 0.5(1)(100-(91)) = 4.5</a:t>
            </a:r>
          </a:p>
          <a:p>
            <a:pPr lvl="1">
              <a:lnSpc>
                <a:spcPct val="80000"/>
              </a:lnSpc>
            </a:pPr>
            <a:r>
              <a:rPr lang="en-US" sz="1800" dirty="0" err="1"/>
              <a:t>Vsum</a:t>
            </a:r>
            <a:r>
              <a:rPr lang="en-US" sz="1800" dirty="0"/>
              <a:t> = (91+(1.8+4.5)) = 97.3 and so on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thus: reaches asymptote (by trial 6) MUCH faster w/2 CS's</a:t>
            </a:r>
          </a:p>
          <a:p>
            <a:pPr>
              <a:lnSpc>
                <a:spcPct val="80000"/>
              </a:lnSpc>
            </a:pPr>
            <a:endParaRPr lang="en-US" sz="2200" dirty="0"/>
          </a:p>
          <a:p>
            <a:pPr>
              <a:lnSpc>
                <a:spcPct val="80000"/>
              </a:lnSpc>
            </a:pPr>
            <a:r>
              <a:rPr lang="en-US" sz="2200" dirty="0"/>
              <a:t>NOTE: </a:t>
            </a:r>
            <a:r>
              <a:rPr lang="en-US" sz="2200" dirty="0" err="1"/>
              <a:t>CS</a:t>
            </a:r>
            <a:r>
              <a:rPr lang="en-US" sz="2200" baseline="-25000" dirty="0" err="1"/>
              <a:t>t</a:t>
            </a:r>
            <a:r>
              <a:rPr lang="en-US" sz="2200" dirty="0"/>
              <a:t> takes up over 70 units of assoc. strength </a:t>
            </a:r>
            <a:r>
              <a:rPr lang="en-US" sz="2200" dirty="0" err="1"/>
              <a:t>CS</a:t>
            </a:r>
            <a:r>
              <a:rPr lang="en-US" sz="2200" baseline="-25000" dirty="0" err="1"/>
              <a:t>l</a:t>
            </a:r>
            <a:r>
              <a:rPr lang="en-US" sz="2200" dirty="0"/>
              <a:t> takes up only 30 units of assoc. strength</a:t>
            </a:r>
          </a:p>
          <a:p>
            <a:pPr>
              <a:lnSpc>
                <a:spcPct val="80000"/>
              </a:lnSpc>
            </a:pPr>
            <a:endParaRPr lang="en-US" sz="2200" dirty="0"/>
          </a:p>
          <a:p>
            <a:pPr lvl="1" eaLnBrk="1" hangingPunct="1">
              <a:lnSpc>
                <a:spcPct val="8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63552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Pavlov: Stimulus Substitution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Criticisms and Flaws:</a:t>
            </a:r>
          </a:p>
          <a:p>
            <a:pPr lvl="2"/>
            <a:r>
              <a:rPr lang="en-US" dirty="0"/>
              <a:t>CR is </a:t>
            </a:r>
            <a:r>
              <a:rPr lang="en-US" dirty="0">
                <a:solidFill>
                  <a:srgbClr val="FF0000"/>
                </a:solidFill>
              </a:rPr>
              <a:t>almost never </a:t>
            </a:r>
            <a:r>
              <a:rPr lang="en-US" dirty="0"/>
              <a:t>an exact replica of the UR</a:t>
            </a:r>
          </a:p>
          <a:p>
            <a:pPr lvl="2"/>
            <a:r>
              <a:rPr lang="en-US" dirty="0"/>
              <a:t>An </a:t>
            </a:r>
            <a:r>
              <a:rPr lang="en-US" dirty="0" err="1"/>
              <a:t>eyeblink</a:t>
            </a:r>
            <a:r>
              <a:rPr lang="en-US" dirty="0"/>
              <a:t> to UR of air puff = large, rapid closure</a:t>
            </a:r>
          </a:p>
          <a:p>
            <a:pPr lvl="2"/>
            <a:r>
              <a:rPr lang="en-US" dirty="0" err="1"/>
              <a:t>Eyeblink</a:t>
            </a:r>
            <a:r>
              <a:rPr lang="en-US" dirty="0"/>
              <a:t> to CS of tone = smaller, more gradual closure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Defense of theory: </a:t>
            </a:r>
            <a:r>
              <a:rPr lang="en-US" dirty="0" err="1"/>
              <a:t>Hilgard</a:t>
            </a:r>
            <a:r>
              <a:rPr lang="en-US" dirty="0"/>
              <a:t> (1936): Why differences in CR and UR:</a:t>
            </a:r>
          </a:p>
          <a:p>
            <a:pPr lvl="1"/>
            <a:r>
              <a:rPr lang="en-US" dirty="0"/>
              <a:t>Intensity and stimulus modality of the CS and US are different</a:t>
            </a:r>
          </a:p>
          <a:p>
            <a:pPr lvl="1"/>
            <a:r>
              <a:rPr lang="en-US" dirty="0"/>
              <a:t>Thus: differences in Response magnitude and timing are to be expected</a:t>
            </a:r>
          </a:p>
          <a:p>
            <a:pPr lvl="1"/>
            <a:r>
              <a:rPr lang="en-US" dirty="0"/>
              <a:t>But still doesn’t explain OPPOSITE CR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70228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/>
              <a:t>Overshadowing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55626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endParaRPr lang="en-US" sz="1400" dirty="0"/>
          </a:p>
          <a:p>
            <a:pPr lvl="1" eaLnBrk="1" hangingPunct="1">
              <a:lnSpc>
                <a:spcPct val="80000"/>
              </a:lnSpc>
            </a:pPr>
            <a:endParaRPr lang="en-US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19200"/>
            <a:ext cx="4910138" cy="4908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442286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Blocking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Similar explanation to overshadowing: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/>
              <a:t>Does not matter whether V</a:t>
            </a:r>
            <a:r>
              <a:rPr lang="en-US" sz="3200" baseline="-25000" dirty="0"/>
              <a:t>L</a:t>
            </a:r>
            <a:r>
              <a:rPr lang="en-US" sz="3200" dirty="0"/>
              <a:t> has more or less saliency than </a:t>
            </a:r>
            <a:r>
              <a:rPr lang="en-US" sz="3200" dirty="0" err="1"/>
              <a:t>V</a:t>
            </a:r>
            <a:r>
              <a:rPr lang="en-US" sz="3200" baseline="-25000" dirty="0" err="1"/>
              <a:t>t</a:t>
            </a:r>
            <a:r>
              <a:rPr lang="en-US" sz="3200" dirty="0"/>
              <a:t>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/>
              <a:t>CS has basically absorbed all the associative strength that the CS can support</a:t>
            </a:r>
          </a:p>
          <a:p>
            <a:pPr lvl="1" eaLnBrk="1" hangingPunct="1"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600" dirty="0"/>
              <a:t>Why?</a:t>
            </a:r>
          </a:p>
          <a:p>
            <a:pPr lvl="1" eaLnBrk="1" hangingPunct="1">
              <a:lnSpc>
                <a:spcPct val="9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5521755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Blocking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lvl="1" eaLnBrk="1" hangingPunct="1">
              <a:lnSpc>
                <a:spcPct val="90000"/>
              </a:lnSpc>
            </a:pPr>
            <a:endParaRPr lang="en-US" sz="1800" dirty="0"/>
          </a:p>
          <a:p>
            <a:pPr eaLnBrk="1" hangingPunct="1">
              <a:lnSpc>
                <a:spcPct val="90000"/>
              </a:lnSpc>
            </a:pPr>
            <a:r>
              <a:rPr lang="en-US" sz="3600" dirty="0"/>
              <a:t>give trials of A-alone to asymptote: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dirty="0"/>
              <a:t>reach asymptote: V</a:t>
            </a:r>
            <a:r>
              <a:rPr lang="en-US" sz="3600" baseline="-25000" dirty="0"/>
              <a:t>L</a:t>
            </a:r>
            <a:r>
              <a:rPr lang="en-US" sz="3600" dirty="0"/>
              <a:t> = </a:t>
            </a:r>
            <a:r>
              <a:rPr lang="el-GR" sz="3600" dirty="0"/>
              <a:t> λ </a:t>
            </a:r>
            <a:r>
              <a:rPr lang="en-US" sz="3600" baseline="-25000" dirty="0"/>
              <a:t>j</a:t>
            </a:r>
            <a:r>
              <a:rPr lang="en-US" sz="3600" dirty="0"/>
              <a:t> =100 =</a:t>
            </a:r>
            <a:r>
              <a:rPr lang="en-US" sz="3600" baseline="-25000" dirty="0" err="1"/>
              <a:t>Vsum</a:t>
            </a:r>
            <a:endParaRPr lang="en-US" sz="3600" baseline="-25000" dirty="0"/>
          </a:p>
          <a:p>
            <a:pPr lvl="1" eaLnBrk="1" hangingPunct="1">
              <a:lnSpc>
                <a:spcPct val="90000"/>
              </a:lnSpc>
            </a:pPr>
            <a:endParaRPr lang="en-US" sz="3600" baseline="-25000" dirty="0"/>
          </a:p>
          <a:p>
            <a:pPr>
              <a:lnSpc>
                <a:spcPct val="90000"/>
              </a:lnSpc>
            </a:pPr>
            <a:r>
              <a:rPr lang="en-US" sz="3600" baseline="-25000" dirty="0"/>
              <a:t>NOW add trials to compound stimuli: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dirty="0"/>
              <a:t>CS of the light has salience: α</a:t>
            </a:r>
            <a:r>
              <a:rPr lang="en-US" sz="3600" baseline="-25000" dirty="0"/>
              <a:t>L</a:t>
            </a:r>
            <a:r>
              <a:rPr lang="en-US" sz="3600" dirty="0"/>
              <a:t> =.5465</a:t>
            </a:r>
          </a:p>
          <a:p>
            <a:pPr lvl="1" eaLnBrk="1" hangingPunct="1">
              <a:lnSpc>
                <a:spcPct val="90000"/>
              </a:lnSpc>
            </a:pPr>
            <a:endParaRPr lang="en-US" sz="3600" dirty="0"/>
          </a:p>
          <a:p>
            <a:pPr lvl="1" eaLnBrk="1" hangingPunct="1">
              <a:lnSpc>
                <a:spcPct val="90000"/>
              </a:lnSpc>
            </a:pPr>
            <a:r>
              <a:rPr lang="en-US" sz="3600" dirty="0"/>
              <a:t>CS of tone has salience of:  </a:t>
            </a:r>
            <a:r>
              <a:rPr lang="en-US" sz="3600" dirty="0" err="1"/>
              <a:t>ß</a:t>
            </a:r>
            <a:r>
              <a:rPr lang="en-US" sz="3600" baseline="-25000" dirty="0" err="1"/>
              <a:t>t</a:t>
            </a:r>
            <a:r>
              <a:rPr lang="en-US" sz="3600" dirty="0"/>
              <a:t> =0.464</a:t>
            </a:r>
          </a:p>
          <a:p>
            <a:pPr lvl="1" eaLnBrk="1" hangingPunct="1">
              <a:lnSpc>
                <a:spcPct val="90000"/>
              </a:lnSpc>
            </a:pPr>
            <a:endParaRPr lang="en-US" sz="3600" dirty="0"/>
          </a:p>
          <a:p>
            <a:pPr lvl="1" eaLnBrk="1" hangingPunct="1">
              <a:lnSpc>
                <a:spcPct val="90000"/>
              </a:lnSpc>
            </a:pPr>
            <a:r>
              <a:rPr lang="en-US" sz="3600" dirty="0"/>
              <a:t>Note that </a:t>
            </a:r>
            <a:r>
              <a:rPr lang="en-US" sz="3600" dirty="0" err="1"/>
              <a:t>CS</a:t>
            </a:r>
            <a:r>
              <a:rPr lang="en-US" sz="3600" baseline="-25000" dirty="0" err="1"/>
              <a:t>tone</a:t>
            </a:r>
            <a:r>
              <a:rPr lang="en-US" sz="3600" dirty="0"/>
              <a:t> has higher salience!</a:t>
            </a:r>
          </a:p>
          <a:p>
            <a:pPr lvl="1" eaLnBrk="1" hangingPunct="1">
              <a:lnSpc>
                <a:spcPct val="90000"/>
              </a:lnSpc>
            </a:pPr>
            <a:endParaRPr lang="en-US" sz="3600" dirty="0"/>
          </a:p>
          <a:p>
            <a:pPr lvl="1" eaLnBrk="1" hangingPunct="1">
              <a:lnSpc>
                <a:spcPct val="90000"/>
              </a:lnSpc>
            </a:pPr>
            <a:r>
              <a:rPr lang="en-US" sz="3600" dirty="0"/>
              <a:t>Eh, oh, the math is going to be TOO HARD to do!!!!!</a:t>
            </a:r>
          </a:p>
          <a:p>
            <a:pPr lvl="1" eaLnBrk="1" hangingPunct="1">
              <a:lnSpc>
                <a:spcPct val="90000"/>
              </a:lnSpc>
            </a:pPr>
            <a:endParaRPr lang="en-US" sz="1800" dirty="0"/>
          </a:p>
          <a:p>
            <a:pPr lvl="1" eaLnBrk="1" hangingPunct="1">
              <a:lnSpc>
                <a:spcPct val="9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6212969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Blocking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lvl="1" eaLnBrk="1" hangingPunct="1"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dirty="0"/>
              <a:t>Or IS the math to hard to do? </a:t>
            </a:r>
          </a:p>
          <a:p>
            <a:pPr lvl="1" eaLnBrk="1" hangingPunct="1"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dirty="0"/>
              <a:t>First compound V</a:t>
            </a:r>
            <a:r>
              <a:rPr lang="en-US" baseline="-25000" dirty="0"/>
              <a:t>1</a:t>
            </a:r>
            <a:r>
              <a:rPr lang="en-US" dirty="0"/>
              <a:t> Trial: 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lvl="2">
              <a:lnSpc>
                <a:spcPct val="90000"/>
              </a:lnSpc>
            </a:pPr>
            <a:r>
              <a:rPr lang="en-US" sz="3200" dirty="0" err="1"/>
              <a:t>V</a:t>
            </a:r>
            <a:r>
              <a:rPr lang="en-US" sz="3200" baseline="-25000" dirty="0" err="1"/>
              <a:t>t</a:t>
            </a:r>
            <a:r>
              <a:rPr lang="en-US" sz="3200" dirty="0"/>
              <a:t>= αß(</a:t>
            </a:r>
            <a:r>
              <a:rPr lang="en-US" sz="3200" dirty="0" err="1"/>
              <a:t>Λ</a:t>
            </a:r>
            <a:r>
              <a:rPr lang="en-US" sz="3200" baseline="-25000" dirty="0" err="1"/>
              <a:t>j</a:t>
            </a:r>
            <a:r>
              <a:rPr lang="en-US" sz="3200" dirty="0" err="1"/>
              <a:t>-V</a:t>
            </a:r>
            <a:r>
              <a:rPr lang="en-US" sz="3200" baseline="-25000" dirty="0" err="1"/>
              <a:t>sum</a:t>
            </a:r>
            <a:r>
              <a:rPr lang="en-US" sz="3200" dirty="0"/>
              <a:t>)</a:t>
            </a:r>
          </a:p>
          <a:p>
            <a:pPr lvl="2">
              <a:lnSpc>
                <a:spcPct val="90000"/>
              </a:lnSpc>
            </a:pPr>
            <a:endParaRPr lang="en-US" sz="3200" dirty="0"/>
          </a:p>
          <a:p>
            <a:pPr lvl="2">
              <a:lnSpc>
                <a:spcPct val="90000"/>
              </a:lnSpc>
            </a:pPr>
            <a:r>
              <a:rPr lang="en-US" sz="3200" dirty="0"/>
              <a:t>What is </a:t>
            </a:r>
            <a:r>
              <a:rPr lang="en-US" sz="3200" dirty="0" err="1"/>
              <a:t>V</a:t>
            </a:r>
            <a:r>
              <a:rPr lang="en-US" sz="3200" baseline="-25000" dirty="0" err="1"/>
              <a:t>sum</a:t>
            </a:r>
            <a:r>
              <a:rPr lang="en-US" sz="3200" dirty="0"/>
              <a:t> after the training to the CS light?</a:t>
            </a:r>
          </a:p>
          <a:p>
            <a:pPr lvl="2">
              <a:lnSpc>
                <a:spcPct val="90000"/>
              </a:lnSpc>
            </a:pPr>
            <a:endParaRPr lang="en-US" sz="3200" dirty="0"/>
          </a:p>
          <a:p>
            <a:pPr lvl="2">
              <a:lnSpc>
                <a:spcPct val="90000"/>
              </a:lnSpc>
            </a:pPr>
            <a:r>
              <a:rPr lang="en-US" sz="3200" dirty="0"/>
              <a:t>That’s right </a:t>
            </a:r>
            <a:r>
              <a:rPr lang="en-US" sz="3200" dirty="0" err="1"/>
              <a:t>V</a:t>
            </a:r>
            <a:r>
              <a:rPr lang="en-US" sz="3200" baseline="-25000" dirty="0" err="1"/>
              <a:t>sum</a:t>
            </a:r>
            <a:r>
              <a:rPr lang="en-US" sz="3200" dirty="0"/>
              <a:t> = ___________</a:t>
            </a:r>
          </a:p>
          <a:p>
            <a:pPr lvl="2">
              <a:lnSpc>
                <a:spcPct val="90000"/>
              </a:lnSpc>
            </a:pPr>
            <a:endParaRPr lang="en-US" sz="3200" dirty="0"/>
          </a:p>
          <a:p>
            <a:pPr lvl="2" eaLnBrk="1" hangingPunct="1">
              <a:lnSpc>
                <a:spcPct val="90000"/>
              </a:lnSpc>
            </a:pPr>
            <a:r>
              <a:rPr lang="en-US" sz="3200" dirty="0" err="1"/>
              <a:t>V</a:t>
            </a:r>
            <a:r>
              <a:rPr lang="en-US" sz="3200" baseline="-25000" dirty="0" err="1"/>
              <a:t>t</a:t>
            </a:r>
            <a:r>
              <a:rPr lang="en-US" sz="3200" dirty="0"/>
              <a:t>=0.*1.0*(100-100)= _____________</a:t>
            </a:r>
          </a:p>
          <a:p>
            <a:pPr lvl="2" eaLnBrk="1" hangingPunct="1">
              <a:lnSpc>
                <a:spcPct val="90000"/>
              </a:lnSpc>
            </a:pPr>
            <a:endParaRPr lang="en-US" sz="3200" dirty="0"/>
          </a:p>
          <a:p>
            <a:pPr lvl="2" eaLnBrk="1" hangingPunct="1">
              <a:lnSpc>
                <a:spcPct val="90000"/>
              </a:lnSpc>
            </a:pPr>
            <a:endParaRPr lang="en-US" sz="3200" dirty="0"/>
          </a:p>
          <a:p>
            <a:pPr lvl="2" eaLnBrk="1" hangingPunct="1">
              <a:lnSpc>
                <a:spcPct val="90000"/>
              </a:lnSpc>
            </a:pPr>
            <a:r>
              <a:rPr lang="en-US" sz="3200" dirty="0"/>
              <a:t>No learning!</a:t>
            </a:r>
          </a:p>
        </p:txBody>
      </p:sp>
    </p:spTree>
    <p:extLst>
      <p:ext uri="{BB962C8B-B14F-4D97-AF65-F5344CB8AC3E}">
        <p14:creationId xmlns:p14="http://schemas.microsoft.com/office/powerpoint/2010/main" val="42522241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How could one eliminate blocking effect?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sz="4400" dirty="0"/>
              <a:t>increase the intensity of the US to 2 mA with </a:t>
            </a:r>
            <a:r>
              <a:rPr lang="el-GR" sz="4400" dirty="0"/>
              <a:t> λ </a:t>
            </a:r>
            <a:r>
              <a:rPr lang="en-US" sz="4400" baseline="-25000" dirty="0"/>
              <a:t>j</a:t>
            </a:r>
            <a:r>
              <a:rPr lang="en-US" sz="4400" dirty="0"/>
              <a:t> now equals = 160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endParaRPr lang="en-US" sz="44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900" dirty="0"/>
              <a:t>Learning so far: </a:t>
            </a:r>
            <a:r>
              <a:rPr lang="en-US" sz="3900" dirty="0" err="1"/>
              <a:t>V</a:t>
            </a:r>
            <a:r>
              <a:rPr lang="en-US" sz="3900" baseline="-25000" dirty="0" err="1"/>
              <a:t>sum</a:t>
            </a:r>
            <a:r>
              <a:rPr lang="en-US" sz="3900" dirty="0"/>
              <a:t> still equals 100 (learned to 1 mA shock)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sz="39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900" dirty="0"/>
              <a:t>But now: TOTAL learning is increased to 160!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endParaRPr lang="en-US" sz="4400" dirty="0"/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7132610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How could one eliminate blocking effect?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sz="4400" dirty="0"/>
              <a:t>plug into the equation: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endParaRPr lang="en-US" sz="4400" dirty="0"/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sz="4400" dirty="0"/>
              <a:t> (assume </a:t>
            </a:r>
            <a:r>
              <a:rPr lang="en-US" sz="4400" dirty="0" err="1"/>
              <a:t>V</a:t>
            </a:r>
            <a:r>
              <a:rPr lang="en-US" sz="4400" baseline="-25000" dirty="0" err="1"/>
              <a:t>l</a:t>
            </a:r>
            <a:r>
              <a:rPr lang="en-US" sz="4400" dirty="0"/>
              <a:t> and </a:t>
            </a:r>
            <a:r>
              <a:rPr lang="en-US" sz="4400" dirty="0" err="1"/>
              <a:t>V</a:t>
            </a:r>
            <a:r>
              <a:rPr lang="en-US" sz="4400" baseline="-25000" dirty="0" err="1"/>
              <a:t>t</a:t>
            </a:r>
            <a:r>
              <a:rPr lang="en-US" sz="4400" dirty="0"/>
              <a:t> equally salient)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endParaRPr lang="en-US" sz="4400" dirty="0"/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sz="4400" dirty="0" err="1"/>
              <a:t>V</a:t>
            </a:r>
            <a:r>
              <a:rPr lang="en-US" sz="4400" baseline="-25000" dirty="0" err="1"/>
              <a:t>t</a:t>
            </a:r>
            <a:r>
              <a:rPr lang="en-US" sz="4400" dirty="0"/>
              <a:t> = 0.2(1)(160-100) = 0.2(60) = 12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endParaRPr lang="en-US" sz="4400" dirty="0"/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sz="4400" dirty="0" err="1"/>
              <a:t>V</a:t>
            </a:r>
            <a:r>
              <a:rPr lang="en-US" sz="4400" baseline="-25000" dirty="0" err="1"/>
              <a:t>l</a:t>
            </a:r>
            <a:r>
              <a:rPr lang="en-US" sz="4400" baseline="-25000" dirty="0"/>
              <a:t> </a:t>
            </a:r>
            <a:r>
              <a:rPr lang="en-US" sz="4400" dirty="0"/>
              <a:t>= 0.2(1)(160-100) = 0.2(60) = 12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endParaRPr lang="en-US" sz="4400" dirty="0"/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sz="4400" dirty="0" err="1"/>
              <a:t>V</a:t>
            </a:r>
            <a:r>
              <a:rPr lang="en-US" sz="4400" baseline="-25000" dirty="0" err="1"/>
              <a:t>sum</a:t>
            </a:r>
            <a:r>
              <a:rPr lang="en-US" sz="4400" dirty="0"/>
              <a:t> = 100+12+12 =124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5261432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How could one eliminate blocking effect?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  <a:spcBef>
                <a:spcPts val="0"/>
              </a:spcBef>
            </a:pPr>
            <a:r>
              <a:rPr lang="en-US" sz="2000" dirty="0"/>
              <a:t>on trial 2: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</a:pPr>
            <a:r>
              <a:rPr lang="en-US" sz="1800" dirty="0"/>
              <a:t> </a:t>
            </a:r>
            <a:r>
              <a:rPr lang="en-US" sz="1800" dirty="0" err="1"/>
              <a:t>V</a:t>
            </a:r>
            <a:r>
              <a:rPr lang="en-US" sz="1800" baseline="-25000" dirty="0" err="1"/>
              <a:t>sum</a:t>
            </a:r>
            <a:r>
              <a:rPr lang="en-US" sz="1800" dirty="0"/>
              <a:t> = 124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</a:pPr>
            <a:endParaRPr lang="en-US" sz="1800" dirty="0"/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</a:pPr>
            <a:r>
              <a:rPr lang="en-US" sz="1800" dirty="0"/>
              <a:t> </a:t>
            </a:r>
            <a:r>
              <a:rPr lang="en-US" sz="1800" dirty="0" err="1"/>
              <a:t>V</a:t>
            </a:r>
            <a:r>
              <a:rPr lang="en-US" sz="1800" baseline="-25000" dirty="0" err="1"/>
              <a:t>t</a:t>
            </a:r>
            <a:r>
              <a:rPr lang="en-US" sz="1800" dirty="0"/>
              <a:t> = 0.2(1)(160-124) = 0.2(36) = 7.2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</a:pPr>
            <a:endParaRPr lang="en-US" sz="1800" dirty="0"/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</a:pPr>
            <a:r>
              <a:rPr lang="en-US" sz="1800" dirty="0" err="1"/>
              <a:t>V</a:t>
            </a:r>
            <a:r>
              <a:rPr lang="en-US" sz="1800" baseline="-25000" dirty="0" err="1"/>
              <a:t>l</a:t>
            </a:r>
            <a:r>
              <a:rPr lang="en-US" sz="1800" baseline="-25000" dirty="0"/>
              <a:t> </a:t>
            </a:r>
            <a:r>
              <a:rPr lang="en-US" sz="1800" dirty="0"/>
              <a:t>= 0.2(1)(160-124) = 0.2(36) = 7.2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</a:pPr>
            <a:endParaRPr lang="en-US" sz="1800" dirty="0"/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</a:pPr>
            <a:r>
              <a:rPr lang="en-US" sz="1800" dirty="0"/>
              <a:t> </a:t>
            </a:r>
            <a:r>
              <a:rPr lang="en-US" sz="1800" dirty="0" err="1"/>
              <a:t>V</a:t>
            </a:r>
            <a:r>
              <a:rPr lang="en-US" sz="1800" baseline="-25000" dirty="0" err="1"/>
              <a:t>sum</a:t>
            </a:r>
            <a:r>
              <a:rPr lang="en-US" sz="1800" dirty="0"/>
              <a:t> now = (124+14.4) = 138.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</a:pPr>
            <a:endParaRPr lang="en-US" sz="1800" dirty="0"/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</a:pPr>
            <a:r>
              <a:rPr lang="en-US" sz="1800" dirty="0"/>
              <a:t>Again, monotonically increasing curve.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</a:pPr>
            <a:endParaRPr lang="en-US" sz="1800" dirty="0"/>
          </a:p>
          <a:p>
            <a:pPr eaLnBrk="1" hangingPunct="1">
              <a:lnSpc>
                <a:spcPct val="110000"/>
              </a:lnSpc>
              <a:spcBef>
                <a:spcPts val="0"/>
              </a:spcBef>
            </a:pPr>
            <a:r>
              <a:rPr lang="en-US" sz="2000" dirty="0"/>
              <a:t>Thus, altering the salience of the US alters the learning</a:t>
            </a:r>
          </a:p>
          <a:p>
            <a:pPr eaLnBrk="1" hangingPunct="1">
              <a:lnSpc>
                <a:spcPct val="110000"/>
              </a:lnSpc>
              <a:spcBef>
                <a:spcPts val="0"/>
              </a:spcBef>
            </a:pPr>
            <a:endParaRPr lang="en-US" sz="2000" dirty="0"/>
          </a:p>
          <a:p>
            <a:pPr eaLnBrk="1" hangingPunct="1">
              <a:lnSpc>
                <a:spcPct val="110000"/>
              </a:lnSpc>
              <a:spcBef>
                <a:spcPts val="0"/>
              </a:spcBef>
            </a:pPr>
            <a:r>
              <a:rPr lang="en-US" sz="2000" dirty="0"/>
              <a:t>Does altering the CS make the same change?</a:t>
            </a:r>
          </a:p>
        </p:txBody>
      </p:sp>
    </p:spTree>
    <p:extLst>
      <p:ext uri="{BB962C8B-B14F-4D97-AF65-F5344CB8AC3E}">
        <p14:creationId xmlns:p14="http://schemas.microsoft.com/office/powerpoint/2010/main" val="88885111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2800" b="1" dirty="0"/>
              <a:t>Can also explain why probability of reward given </a:t>
            </a:r>
            <a:br>
              <a:rPr lang="en-US" sz="2800" b="1" dirty="0"/>
            </a:br>
            <a:r>
              <a:rPr lang="en-US" sz="2800" b="1" dirty="0"/>
              <a:t>CS </a:t>
            </a:r>
            <a:r>
              <a:rPr lang="en-US" sz="2800" b="1" dirty="0" err="1"/>
              <a:t>vs</a:t>
            </a:r>
            <a:r>
              <a:rPr lang="en-US" sz="2800" b="1" dirty="0"/>
              <a:t> no CS makes a difference: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π = probability of US given the CS or No US given No CS</a:t>
            </a:r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pPr eaLnBrk="1" hangingPunct="1">
              <a:lnSpc>
                <a:spcPct val="80000"/>
              </a:lnSpc>
            </a:pPr>
            <a:r>
              <a:rPr lang="en-US" dirty="0"/>
              <a:t> can make up three rules: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dirty="0"/>
              <a:t> if π</a:t>
            </a:r>
            <a:r>
              <a:rPr lang="en-US" sz="3200" baseline="-25000" dirty="0"/>
              <a:t>ax</a:t>
            </a:r>
            <a:r>
              <a:rPr lang="en-US" sz="3200" dirty="0"/>
              <a:t> &gt; π</a:t>
            </a:r>
            <a:r>
              <a:rPr lang="en-US" sz="3200" baseline="-25000" dirty="0"/>
              <a:t>a</a:t>
            </a:r>
            <a:r>
              <a:rPr lang="en-US" sz="3200" dirty="0"/>
              <a:t>  then </a:t>
            </a:r>
            <a:r>
              <a:rPr lang="en-US" sz="3200" dirty="0" err="1"/>
              <a:t>V</a:t>
            </a:r>
            <a:r>
              <a:rPr lang="en-US" sz="3200" baseline="-25000" dirty="0" err="1"/>
              <a:t>x</a:t>
            </a:r>
            <a:r>
              <a:rPr lang="en-US" sz="3200" baseline="-25000" dirty="0"/>
              <a:t> </a:t>
            </a:r>
            <a:r>
              <a:rPr lang="en-US" sz="3200" dirty="0"/>
              <a:t>should be POSITIVE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dirty="0"/>
              <a:t>if π</a:t>
            </a:r>
            <a:r>
              <a:rPr lang="en-US" sz="3200" baseline="-25000" dirty="0"/>
              <a:t>ax</a:t>
            </a:r>
            <a:r>
              <a:rPr lang="en-US" sz="3200" dirty="0"/>
              <a:t> &lt; π</a:t>
            </a:r>
            <a:r>
              <a:rPr lang="en-US" sz="3200" baseline="-25000" dirty="0"/>
              <a:t>a</a:t>
            </a:r>
            <a:r>
              <a:rPr lang="en-US" sz="3200" dirty="0"/>
              <a:t>  then </a:t>
            </a:r>
            <a:r>
              <a:rPr lang="en-US" sz="3200" dirty="0" err="1"/>
              <a:t>V</a:t>
            </a:r>
            <a:r>
              <a:rPr lang="en-US" sz="3200" baseline="-25000" dirty="0" err="1"/>
              <a:t>x</a:t>
            </a:r>
            <a:r>
              <a:rPr lang="en-US" sz="3200" dirty="0"/>
              <a:t> should be NEGATIVE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dirty="0"/>
              <a:t>if π</a:t>
            </a:r>
            <a:r>
              <a:rPr lang="en-US" sz="3200" baseline="-25000" dirty="0"/>
              <a:t>ax</a:t>
            </a:r>
            <a:r>
              <a:rPr lang="en-US" sz="3200" dirty="0"/>
              <a:t> = π</a:t>
            </a:r>
            <a:r>
              <a:rPr lang="en-US" sz="3200" baseline="-25000" dirty="0"/>
              <a:t>a</a:t>
            </a:r>
            <a:r>
              <a:rPr lang="en-US" sz="3200" dirty="0"/>
              <a:t>  then </a:t>
            </a:r>
            <a:r>
              <a:rPr lang="en-US" sz="3200" dirty="0" err="1"/>
              <a:t>V</a:t>
            </a:r>
            <a:r>
              <a:rPr lang="en-US" sz="3200" baseline="-25000" dirty="0" err="1"/>
              <a:t>x</a:t>
            </a:r>
            <a:r>
              <a:rPr lang="en-US" sz="3200" dirty="0"/>
              <a:t> should be ZERO</a:t>
            </a:r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pPr eaLnBrk="1" hangingPunct="1">
              <a:lnSpc>
                <a:spcPct val="80000"/>
              </a:lnSpc>
            </a:pPr>
            <a:r>
              <a:rPr lang="en-US" dirty="0"/>
              <a:t>modified formula: (assume </a:t>
            </a:r>
            <a:r>
              <a:rPr lang="el-GR" dirty="0"/>
              <a:t>λ</a:t>
            </a:r>
            <a:r>
              <a:rPr lang="en-US" baseline="-25000" dirty="0"/>
              <a:t>1</a:t>
            </a:r>
            <a:r>
              <a:rPr lang="en-US" dirty="0"/>
              <a:t> =1.0; </a:t>
            </a:r>
            <a:r>
              <a:rPr lang="el-GR" dirty="0"/>
              <a:t>λ </a:t>
            </a:r>
            <a:r>
              <a:rPr lang="en-US" baseline="-25000" dirty="0"/>
              <a:t>2</a:t>
            </a:r>
            <a:r>
              <a:rPr lang="en-US" dirty="0"/>
              <a:t> =0; ß</a:t>
            </a:r>
            <a:r>
              <a:rPr lang="en-US" baseline="-25000" dirty="0"/>
              <a:t>1</a:t>
            </a:r>
            <a:r>
              <a:rPr lang="en-US" dirty="0"/>
              <a:t> =.10; ß</a:t>
            </a:r>
            <a:r>
              <a:rPr lang="en-US" baseline="-25000" dirty="0"/>
              <a:t>2</a:t>
            </a:r>
            <a:r>
              <a:rPr lang="en-US" dirty="0"/>
              <a:t>=.05; α</a:t>
            </a:r>
            <a:r>
              <a:rPr lang="en-US" baseline="-25000" dirty="0"/>
              <a:t>1</a:t>
            </a:r>
            <a:r>
              <a:rPr lang="en-US" dirty="0"/>
              <a:t>=.10; α</a:t>
            </a:r>
            <a:r>
              <a:rPr lang="en-US" baseline="-25000" dirty="0"/>
              <a:t>2</a:t>
            </a:r>
            <a:r>
              <a:rPr lang="en-US" dirty="0"/>
              <a:t>=.5)</a:t>
            </a:r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l-GR" dirty="0"/>
              <a:t>Π</a:t>
            </a:r>
            <a:r>
              <a:rPr lang="en-US" dirty="0"/>
              <a:t>a = probability of reward.</a:t>
            </a:r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9111246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Explaining loss of Associate Value despite pairings with the US: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Is an unusual prediction: Associative value of a CS can decrease despite continued pairings with the US</a:t>
            </a:r>
          </a:p>
          <a:p>
            <a:pPr lvl="1"/>
            <a:endParaRPr lang="en-US" dirty="0"/>
          </a:p>
          <a:p>
            <a:r>
              <a:rPr lang="en-US" dirty="0"/>
              <a:t>Show this with three-phase experiment:</a:t>
            </a:r>
          </a:p>
          <a:p>
            <a:pPr lvl="1"/>
            <a:r>
              <a:rPr lang="en-US" dirty="0"/>
              <a:t>Phase 1: A and B  stimuli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US (</a:t>
            </a:r>
            <a:r>
              <a:rPr lang="en-US" sz="2300" dirty="0"/>
              <a:t>1 food pellet</a:t>
            </a:r>
            <a:r>
              <a:rPr lang="en-US" dirty="0"/>
              <a:t>) on separate trials </a:t>
            </a:r>
            <a:r>
              <a:rPr lang="en-US" sz="2300" dirty="0"/>
              <a:t>(equal #)</a:t>
            </a:r>
          </a:p>
          <a:p>
            <a:pPr lvl="1"/>
            <a:endParaRPr lang="en-US" sz="2300" dirty="0"/>
          </a:p>
          <a:p>
            <a:pPr lvl="1"/>
            <a:r>
              <a:rPr lang="en-US" dirty="0"/>
              <a:t>Phase 2: A and B paired together</a:t>
            </a:r>
            <a:r>
              <a:rPr lang="en-US" dirty="0">
                <a:sym typeface="Wingdings" panose="05000000000000000000" pitchFamily="2" charset="2"/>
              </a:rPr>
              <a:t> 1 food pellet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Same US, so same amount of conditioning, right??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RW model predicts that conditional properties of A and B individually will DECREASE in phase 2.</a:t>
            </a:r>
          </a:p>
          <a:p>
            <a:pPr lvl="2"/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Why: V</a:t>
            </a:r>
            <a:r>
              <a:rPr lang="en-US" baseline="-25000" dirty="0">
                <a:sym typeface="Wingdings" panose="05000000000000000000" pitchFamily="2" charset="2"/>
              </a:rPr>
              <a:t>A</a:t>
            </a:r>
            <a:r>
              <a:rPr lang="en-US" dirty="0">
                <a:sym typeface="Wingdings" panose="05000000000000000000" pitchFamily="2" charset="2"/>
              </a:rPr>
              <a:t>=</a:t>
            </a:r>
            <a:r>
              <a:rPr lang="el-GR" dirty="0"/>
              <a:t> λ </a:t>
            </a:r>
            <a:r>
              <a:rPr lang="en-US" dirty="0">
                <a:sym typeface="Wingdings" panose="05000000000000000000" pitchFamily="2" charset="2"/>
              </a:rPr>
              <a:t>; V</a:t>
            </a:r>
            <a:r>
              <a:rPr lang="en-US" baseline="-25000" dirty="0">
                <a:sym typeface="Wingdings" panose="05000000000000000000" pitchFamily="2" charset="2"/>
              </a:rPr>
              <a:t>B</a:t>
            </a:r>
            <a:r>
              <a:rPr lang="en-US" dirty="0">
                <a:sym typeface="Wingdings" panose="05000000000000000000" pitchFamily="2" charset="2"/>
              </a:rPr>
              <a:t>=</a:t>
            </a:r>
            <a:r>
              <a:rPr lang="el-GR" dirty="0"/>
              <a:t> λ </a:t>
            </a:r>
            <a:r>
              <a:rPr lang="en-US" dirty="0">
                <a:sym typeface="Wingdings" panose="05000000000000000000" pitchFamily="2" charset="2"/>
              </a:rPr>
              <a:t> for phase 1; so V</a:t>
            </a:r>
            <a:r>
              <a:rPr lang="en-US" baseline="-25000" dirty="0">
                <a:sym typeface="Wingdings" panose="05000000000000000000" pitchFamily="2" charset="2"/>
              </a:rPr>
              <a:t>A+B</a:t>
            </a:r>
            <a:r>
              <a:rPr lang="en-US" dirty="0">
                <a:sym typeface="Wingdings" panose="05000000000000000000" pitchFamily="2" charset="2"/>
              </a:rPr>
              <a:t> = V</a:t>
            </a:r>
            <a:r>
              <a:rPr lang="en-US" baseline="-25000" dirty="0">
                <a:sym typeface="Wingdings" panose="05000000000000000000" pitchFamily="2" charset="2"/>
              </a:rPr>
              <a:t>A+B</a:t>
            </a:r>
            <a:r>
              <a:rPr lang="en-US" dirty="0">
                <a:sym typeface="Wingdings" panose="05000000000000000000" pitchFamily="2" charset="2"/>
              </a:rPr>
              <a:t>=2</a:t>
            </a:r>
            <a:r>
              <a:rPr lang="el-GR" dirty="0"/>
              <a:t> λ </a:t>
            </a:r>
            <a:endParaRPr lang="en-US" dirty="0">
              <a:sym typeface="Wingdings" panose="05000000000000000000" pitchFamily="2" charset="2"/>
            </a:endParaRPr>
          </a:p>
          <a:p>
            <a:pPr lvl="2"/>
            <a:r>
              <a:rPr lang="en-US" dirty="0">
                <a:sym typeface="Wingdings" panose="05000000000000000000" pitchFamily="2" charset="2"/>
              </a:rPr>
              <a:t>This is an over-expectation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Not get 2 pellets, so Phase 2 = </a:t>
            </a:r>
            <a:r>
              <a:rPr lang="en-US" dirty="0" err="1">
                <a:sym typeface="Wingdings" panose="05000000000000000000" pitchFamily="2" charset="2"/>
              </a:rPr>
              <a:t>decremental</a:t>
            </a:r>
            <a:r>
              <a:rPr lang="en-US" dirty="0">
                <a:sym typeface="Wingdings" panose="05000000000000000000" pitchFamily="2" charset="2"/>
              </a:rPr>
              <a:t> conditioning</a:t>
            </a:r>
          </a:p>
          <a:p>
            <a:pPr lvl="2"/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When test A and B alone: do indeed get </a:t>
            </a:r>
            <a:r>
              <a:rPr lang="en-US" dirty="0" err="1">
                <a:sym typeface="Wingdings" panose="05000000000000000000" pitchFamily="2" charset="2"/>
              </a:rPr>
              <a:t>decremental</a:t>
            </a:r>
            <a:r>
              <a:rPr lang="en-US" dirty="0">
                <a:sym typeface="Wingdings" panose="05000000000000000000" pitchFamily="2" charset="2"/>
              </a:rPr>
              <a:t> responding or Conditioned Inhibition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48812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Conditioned Inhibition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RW model also predicts Conditioned inhibition</a:t>
            </a:r>
          </a:p>
          <a:p>
            <a:endParaRPr lang="en-US" dirty="0"/>
          </a:p>
          <a:p>
            <a:r>
              <a:rPr lang="en-US" dirty="0"/>
              <a:t>Can test for Conditioned inhibition</a:t>
            </a:r>
          </a:p>
          <a:p>
            <a:pPr lvl="1"/>
            <a:r>
              <a:rPr lang="en-US" dirty="0"/>
              <a:t>2 kinds of trials</a:t>
            </a:r>
          </a:p>
          <a:p>
            <a:pPr lvl="2"/>
            <a:r>
              <a:rPr lang="en-US" dirty="0"/>
              <a:t>CS+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US trials</a:t>
            </a:r>
          </a:p>
          <a:p>
            <a:pPr lvl="2"/>
            <a:r>
              <a:rPr lang="en-US" dirty="0"/>
              <a:t>CS-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no US trials</a:t>
            </a:r>
          </a:p>
          <a:p>
            <a:pPr lvl="1"/>
            <a:r>
              <a:rPr lang="en-US" dirty="0"/>
              <a:t>Consider 2 kinds of trials separately</a:t>
            </a:r>
          </a:p>
          <a:p>
            <a:pPr lvl="2"/>
            <a:r>
              <a:rPr lang="en-US" dirty="0"/>
              <a:t>Reinforced trials: CS+ gains excitatory properties</a:t>
            </a:r>
          </a:p>
          <a:p>
            <a:pPr lvl="2"/>
            <a:r>
              <a:rPr lang="en-US" dirty="0"/>
              <a:t>Unreinforced trials: CS- gains inhibitory properties</a:t>
            </a:r>
          </a:p>
          <a:p>
            <a:pPr lvl="2"/>
            <a:r>
              <a:rPr lang="en-US" dirty="0"/>
              <a:t>When presented together: cancel one another out (assuming equal conditioning)</a:t>
            </a:r>
          </a:p>
          <a:p>
            <a:pPr lvl="2"/>
            <a:r>
              <a:rPr lang="en-US" dirty="0"/>
              <a:t>Is a SUMMATIVE effect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092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Pavlov: Stimulus Substitution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1176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BIGGER PROBLEM:</a:t>
            </a:r>
          </a:p>
          <a:p>
            <a:pPr lvl="1"/>
            <a:r>
              <a:rPr lang="en-US" dirty="0"/>
              <a:t>Whereas many US's elicit several different R's, as a general rule not all of these R's are later elicited by the CS</a:t>
            </a:r>
          </a:p>
          <a:p>
            <a:pPr lvl="1"/>
            <a:r>
              <a:rPr lang="en-US" dirty="0"/>
              <a:t>CS seems to select for certain CRs</a:t>
            </a:r>
          </a:p>
          <a:p>
            <a:pPr lvl="1"/>
            <a:endParaRPr lang="en-US" dirty="0"/>
          </a:p>
          <a:p>
            <a:r>
              <a:rPr lang="en-US" dirty="0"/>
              <a:t>E.g. </a:t>
            </a:r>
            <a:r>
              <a:rPr lang="en-US" dirty="0" err="1"/>
              <a:t>Zener</a:t>
            </a:r>
            <a:r>
              <a:rPr lang="en-US" dirty="0"/>
              <a:t> (1937)</a:t>
            </a:r>
          </a:p>
          <a:p>
            <a:pPr lvl="1"/>
            <a:r>
              <a:rPr lang="en-US" dirty="0"/>
              <a:t>Dog presented w/food as US: </a:t>
            </a:r>
          </a:p>
          <a:p>
            <a:pPr lvl="2"/>
            <a:r>
              <a:rPr lang="en-US" dirty="0"/>
              <a:t>found that the dog elicited a number of UR responses to the food</a:t>
            </a:r>
          </a:p>
          <a:p>
            <a:pPr lvl="2"/>
            <a:r>
              <a:rPr lang="en-US" dirty="0"/>
              <a:t>E.g., salivation, chewing, swallowing, etc.</a:t>
            </a:r>
          </a:p>
          <a:p>
            <a:pPr lvl="1"/>
            <a:r>
              <a:rPr lang="en-US" dirty="0"/>
              <a:t>CS not elicit all of those responses </a:t>
            </a:r>
          </a:p>
          <a:p>
            <a:pPr lvl="2"/>
            <a:r>
              <a:rPr lang="en-US" dirty="0"/>
              <a:t>NO CRs of chewing and swallowing</a:t>
            </a:r>
          </a:p>
          <a:p>
            <a:pPr lvl="2"/>
            <a:r>
              <a:rPr lang="en-US" dirty="0"/>
              <a:t>Just the CR of just salivation</a:t>
            </a:r>
          </a:p>
          <a:p>
            <a:endParaRPr lang="en-US" dirty="0"/>
          </a:p>
          <a:p>
            <a:r>
              <a:rPr lang="en-US" dirty="0"/>
              <a:t>On other hand: CR may contain some of responses that are not part of CR: </a:t>
            </a:r>
          </a:p>
          <a:p>
            <a:pPr lvl="1"/>
            <a:r>
              <a:rPr lang="en-US" dirty="0" err="1"/>
              <a:t>Zener</a:t>
            </a:r>
            <a:r>
              <a:rPr lang="en-US" dirty="0"/>
              <a:t> found that dogs turned head to bell </a:t>
            </a:r>
          </a:p>
          <a:p>
            <a:pPr lvl="1"/>
            <a:r>
              <a:rPr lang="en-US" dirty="0"/>
              <a:t>But no head turns to presentation of food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57757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Extinction of excitation and inhibition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During extinction: EXT: CS+</a:t>
            </a:r>
            <a:r>
              <a:rPr lang="en-US" dirty="0">
                <a:sym typeface="Wingdings" panose="05000000000000000000" pitchFamily="2" charset="2"/>
              </a:rPr>
              <a:t> no US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Initially: animal expects CS-US and is excitatory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This excitatory expectation is quickly diminished with repeated trials of no US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Decreases the excitatory conditioning incrementally, just  like the excitatory conditioning was increased incrementally during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43456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Dopamine and </a:t>
            </a:r>
            <a:br>
              <a:rPr lang="en-US" b="1" dirty="0"/>
            </a:br>
            <a:r>
              <a:rPr lang="en-US" b="1" dirty="0" err="1"/>
              <a:t>Rescorla</a:t>
            </a:r>
            <a:r>
              <a:rPr lang="en-US" b="1" dirty="0"/>
              <a:t> Wagner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Turns out that changes in dopamine (DA) levels in dorsal striatal limbic cortical pathway vary as we learn </a:t>
            </a:r>
          </a:p>
          <a:p>
            <a:endParaRPr lang="en-US" dirty="0"/>
          </a:p>
          <a:p>
            <a:r>
              <a:rPr lang="en-US" dirty="0"/>
              <a:t>And guess what: these levels can be predicted by the RW model!</a:t>
            </a:r>
          </a:p>
          <a:p>
            <a:endParaRPr lang="en-US" dirty="0"/>
          </a:p>
          <a:p>
            <a:r>
              <a:rPr lang="en-US" dirty="0"/>
              <a:t>But, once a CS-US pairing (or an operant R-S</a:t>
            </a:r>
            <a:r>
              <a:rPr lang="en-US" baseline="30000" dirty="0"/>
              <a:t>R</a:t>
            </a:r>
            <a:r>
              <a:rPr lang="en-US" dirty="0"/>
              <a:t> pairing) become well learned, the circuit begins to involve lower parts of the brain</a:t>
            </a:r>
          </a:p>
          <a:p>
            <a:pPr lvl="1"/>
            <a:r>
              <a:rPr lang="en-US" dirty="0"/>
              <a:t>Circuit begins to involve basal striatal areas</a:t>
            </a:r>
          </a:p>
          <a:p>
            <a:pPr lvl="1"/>
            <a:r>
              <a:rPr lang="en-US" dirty="0"/>
              <a:t>Becomes an “automated” or mastered behavior</a:t>
            </a:r>
          </a:p>
          <a:p>
            <a:pPr lvl="1"/>
            <a:r>
              <a:rPr lang="en-US" dirty="0"/>
              <a:t>No longer involves being “surprised”</a:t>
            </a:r>
          </a:p>
          <a:p>
            <a:pPr lvl="1"/>
            <a:r>
              <a:rPr lang="en-US" dirty="0"/>
              <a:t>Only returns to this pathway if the CS-US relation change!!!!!</a:t>
            </a:r>
          </a:p>
        </p:txBody>
      </p:sp>
    </p:spTree>
    <p:extLst>
      <p:ext uri="{BB962C8B-B14F-4D97-AF65-F5344CB8AC3E}">
        <p14:creationId xmlns:p14="http://schemas.microsoft.com/office/powerpoint/2010/main" val="392704866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Critique of the </a:t>
            </a:r>
            <a:r>
              <a:rPr lang="en-US" sz="3200" dirty="0" err="1"/>
              <a:t>Rescorla</a:t>
            </a:r>
            <a:r>
              <a:rPr lang="en-US" sz="3200" dirty="0"/>
              <a:t>-Wagner Model: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534400" cy="48006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10000"/>
              </a:lnSpc>
              <a:spcBef>
                <a:spcPts val="0"/>
              </a:spcBef>
            </a:pPr>
            <a:r>
              <a:rPr lang="en-US" sz="3600" b="1" dirty="0"/>
              <a:t>R-W model really a theory about the US effectiveness: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</a:pPr>
            <a:r>
              <a:rPr lang="en-US" sz="3600" dirty="0"/>
              <a:t>Says little about </a:t>
            </a:r>
            <a:r>
              <a:rPr lang="en-US" sz="3600" b="1" i="1" dirty="0"/>
              <a:t>CS effectiveness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n-US" sz="3600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3600" dirty="0"/>
              <a:t>How WELL a CS predicts as a combo of salience and probability but doesn’t really evaluate this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endParaRPr lang="en-US" sz="3200" dirty="0"/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</a:pPr>
            <a:r>
              <a:rPr lang="en-US" sz="3600" dirty="0"/>
              <a:t> States that an unpredicted US is effective in promoting learning, whereas a well-predicted US is ineffective because nothing is left to learn.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</a:pPr>
            <a:endParaRPr lang="en-US" sz="3600" dirty="0"/>
          </a:p>
          <a:p>
            <a:pPr eaLnBrk="1" hangingPunct="1">
              <a:lnSpc>
                <a:spcPct val="110000"/>
              </a:lnSpc>
              <a:spcBef>
                <a:spcPts val="0"/>
              </a:spcBef>
            </a:pPr>
            <a:endParaRPr lang="en-US" sz="2000" dirty="0"/>
          </a:p>
          <a:p>
            <a:pPr lvl="1" eaLnBrk="1" hangingPunct="1">
              <a:lnSpc>
                <a:spcPct val="8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4329365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Critique of the Rescorla-Wagner Model: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000" b="1" dirty="0"/>
          </a:p>
          <a:p>
            <a:pPr eaLnBrk="1" hangingPunct="1">
              <a:lnSpc>
                <a:spcPct val="80000"/>
              </a:lnSpc>
            </a:pPr>
            <a:r>
              <a:rPr lang="en-US" sz="2400" b="1" dirty="0"/>
              <a:t>Fails to predict the CS-pre-exposure effect: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Two groups of subjects 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Grp I		CS-US pairings		Control</a:t>
            </a:r>
          </a:p>
          <a:p>
            <a:pPr lvl="2">
              <a:lnSpc>
                <a:spcPct val="80000"/>
              </a:lnSpc>
            </a:pPr>
            <a:r>
              <a:rPr lang="en-US" sz="2000" dirty="0" err="1"/>
              <a:t>Grp</a:t>
            </a:r>
            <a:r>
              <a:rPr lang="en-US" sz="2000" dirty="0"/>
              <a:t> II   	CS alone		CS-US pairings  PRE-Expos</a:t>
            </a:r>
          </a:p>
          <a:p>
            <a:pPr lvl="1" eaLnBrk="1" hangingPunct="1"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Bob and Tom effect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Bob always hangs with Tom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You are dating Tom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You have a BAAAAAD breakup with Tom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Now you hate Bob….why?</a:t>
            </a:r>
          </a:p>
          <a:p>
            <a:pPr lvl="1" eaLnBrk="1" hangingPunct="1"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/>
              <a:t>Original model didn’t address how exposure could change salience/learning to CS</a:t>
            </a:r>
          </a:p>
        </p:txBody>
      </p:sp>
    </p:spTree>
    <p:extLst>
      <p:ext uri="{BB962C8B-B14F-4D97-AF65-F5344CB8AC3E}">
        <p14:creationId xmlns:p14="http://schemas.microsoft.com/office/powerpoint/2010/main" val="172589466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Critique of the Rescorla-Wagner Model: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54102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800" dirty="0"/>
              <a:t>In pre-exposure effect, simply being around a neutral stimulus alters its ability to become conditioned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3800" dirty="0"/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sz="3800" dirty="0"/>
              <a:t>Original R-W model doesn't predict any difference,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800" dirty="0"/>
              <a:t>Assumes no conditioning  trials occur when CSs presented in absence of US so   </a:t>
            </a:r>
            <a:r>
              <a:rPr lang="en-US" sz="3800" dirty="0" err="1"/>
              <a:t>V</a:t>
            </a:r>
            <a:r>
              <a:rPr lang="en-US" sz="3800" baseline="-25000" dirty="0" err="1"/>
              <a:t>sum</a:t>
            </a:r>
            <a:r>
              <a:rPr lang="en-US" sz="3800" dirty="0"/>
              <a:t> = 0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800" dirty="0"/>
              <a:t>This appears to be wrong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38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800" dirty="0"/>
              <a:t>Conditioning likely occurring any time 2 stimuli are together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800" dirty="0"/>
              <a:t>Form an incidental association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800" dirty="0"/>
              <a:t>Need to modify the equation to account for this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800" dirty="0"/>
              <a:t>They have, but we won’t!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</a:pPr>
            <a:endParaRPr lang="en-US" sz="3200" dirty="0"/>
          </a:p>
          <a:p>
            <a:pPr lvl="1" eaLnBrk="1" hangingPunct="1">
              <a:lnSpc>
                <a:spcPct val="8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9132207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/>
              <a:t>Critique of the </a:t>
            </a:r>
            <a:r>
              <a:rPr lang="en-US" sz="3200" b="1" dirty="0" err="1"/>
              <a:t>Rescorla</a:t>
            </a:r>
            <a:r>
              <a:rPr lang="en-US" sz="3200" b="1" dirty="0"/>
              <a:t>-Wagner Model: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/>
              <a:t>Original R-W model implies that salience is fixed for any given 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R-W assume CS salience doesn't change w/experience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More recent data strongly suggest CS salience DOES change w/experience</a:t>
            </a:r>
          </a:p>
          <a:p>
            <a:pPr lvl="1"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Why changes in CS salience?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Data suggest that Salience to a CS </a:t>
            </a:r>
            <a:r>
              <a:rPr lang="en-US" sz="2000" b="1" i="1" dirty="0"/>
              <a:t>DECREASES </a:t>
            </a:r>
            <a:r>
              <a:rPr lang="en-US" sz="2000" dirty="0"/>
              <a:t> when CS is repeatedly presented without consequence</a:t>
            </a:r>
          </a:p>
          <a:p>
            <a:pPr lvl="1" eaLnBrk="1" hangingPunct="1">
              <a:lnSpc>
                <a:spcPct val="80000"/>
              </a:lnSpc>
            </a:pPr>
            <a:endParaRPr lang="en-US" sz="2000" dirty="0"/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CS that is accidentally paired with another CS </a:t>
            </a:r>
            <a:r>
              <a:rPr lang="en-US" sz="2000" b="1" i="1" dirty="0"/>
              <a:t>INCREASES</a:t>
            </a:r>
            <a:r>
              <a:rPr lang="en-US" sz="2000" dirty="0"/>
              <a:t> in salience</a:t>
            </a:r>
          </a:p>
          <a:p>
            <a:pPr lvl="1" eaLnBrk="1" hangingPunct="1">
              <a:lnSpc>
                <a:spcPct val="80000"/>
              </a:lnSpc>
            </a:pPr>
            <a:endParaRPr lang="en-US" sz="2000" dirty="0"/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Thus: </a:t>
            </a:r>
            <a:r>
              <a:rPr lang="en-US" sz="2000" dirty="0" err="1"/>
              <a:t>ppears</a:t>
            </a:r>
            <a:r>
              <a:rPr lang="en-US" sz="2000" dirty="0"/>
              <a:t> that CS and US effectiveness are both highly important</a:t>
            </a:r>
          </a:p>
          <a:p>
            <a:pPr lvl="1"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Model has stood test of time, now widely used in neuroscience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Given  birth to attentional models of CC</a:t>
            </a:r>
          </a:p>
        </p:txBody>
      </p:sp>
    </p:spTree>
    <p:extLst>
      <p:ext uri="{BB962C8B-B14F-4D97-AF65-F5344CB8AC3E}">
        <p14:creationId xmlns:p14="http://schemas.microsoft.com/office/powerpoint/2010/main" val="324050852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Extensions and Alternatives </a:t>
            </a:r>
            <a:br>
              <a:rPr lang="en-US" dirty="0"/>
            </a:br>
            <a:r>
              <a:rPr lang="en-US" dirty="0"/>
              <a:t>to RW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Attentional models</a:t>
            </a:r>
          </a:p>
          <a:p>
            <a:endParaRPr lang="en-US" dirty="0"/>
          </a:p>
          <a:p>
            <a:r>
              <a:rPr lang="en-US" dirty="0"/>
              <a:t>Timing and Information models</a:t>
            </a:r>
          </a:p>
          <a:p>
            <a:endParaRPr lang="en-US" dirty="0"/>
          </a:p>
          <a:p>
            <a:r>
              <a:rPr lang="en-US" dirty="0"/>
              <a:t>Comparator hypothesis</a:t>
            </a:r>
          </a:p>
        </p:txBody>
      </p:sp>
    </p:spTree>
    <p:extLst>
      <p:ext uri="{BB962C8B-B14F-4D97-AF65-F5344CB8AC3E}">
        <p14:creationId xmlns:p14="http://schemas.microsoft.com/office/powerpoint/2010/main" val="309421702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Attentional Models of CC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How well does the CS command attention</a:t>
            </a:r>
          </a:p>
          <a:p>
            <a:pPr lvl="1"/>
            <a:r>
              <a:rPr lang="en-US" dirty="0"/>
              <a:t>Assumes that increased attention facilitates learning about a stimulus</a:t>
            </a:r>
          </a:p>
          <a:p>
            <a:pPr lvl="1"/>
            <a:r>
              <a:rPr lang="en-US" dirty="0"/>
              <a:t>Procedures that disrupt attention to CS disrupt learning</a:t>
            </a:r>
          </a:p>
          <a:p>
            <a:pPr lvl="1"/>
            <a:endParaRPr lang="en-US" dirty="0"/>
          </a:p>
          <a:p>
            <a:r>
              <a:rPr lang="en-US" dirty="0"/>
              <a:t>Different attentional models differ in assumptions about what determines how much attention a CS commands on any given trial</a:t>
            </a:r>
          </a:p>
          <a:p>
            <a:pPr lvl="1"/>
            <a:r>
              <a:rPr lang="en-US" dirty="0"/>
              <a:t>Single attentional mechanisms: </a:t>
            </a:r>
            <a:r>
              <a:rPr lang="en-US" dirty="0" err="1"/>
              <a:t>Kamin’s</a:t>
            </a:r>
            <a:r>
              <a:rPr lang="en-US" dirty="0"/>
              <a:t> surprise</a:t>
            </a:r>
          </a:p>
          <a:p>
            <a:pPr lvl="1"/>
            <a:r>
              <a:rPr lang="en-US" dirty="0"/>
              <a:t>Multiple attentional mechanisms:</a:t>
            </a:r>
          </a:p>
          <a:p>
            <a:pPr lvl="3"/>
            <a:endParaRPr lang="en-US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722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Multiple attentional mechanisms: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Three attentions</a:t>
            </a:r>
            <a:r>
              <a:rPr lang="en-US" dirty="0"/>
              <a:t>: 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Looking for action</a:t>
            </a:r>
            <a:r>
              <a:rPr lang="en-US" dirty="0"/>
              <a:t>: attention a CS commands after it has become a good predictor of the CS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Looking for learning</a:t>
            </a:r>
            <a:r>
              <a:rPr lang="en-US" dirty="0"/>
              <a:t>: how well the organism processes cues that are not yet good predictors of the US, and thus have to be “learned about”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Looking for liking</a:t>
            </a:r>
            <a:r>
              <a:rPr lang="en-US" dirty="0"/>
              <a:t>: the emotional/affective properties of the CS</a:t>
            </a:r>
          </a:p>
          <a:p>
            <a:pPr lvl="1"/>
            <a:endParaRPr lang="en-US" dirty="0"/>
          </a:p>
          <a:p>
            <a:r>
              <a:rPr lang="en-US" dirty="0"/>
              <a:t>Assume that the outcome of a given trial alters the degree of attention commanded by the CS on future trials</a:t>
            </a:r>
          </a:p>
          <a:p>
            <a:pPr lvl="1"/>
            <a:r>
              <a:rPr lang="en-US" dirty="0"/>
              <a:t>Surprise? Then an increase in looking for learning on next trial</a:t>
            </a:r>
          </a:p>
          <a:p>
            <a:pPr lvl="1"/>
            <a:r>
              <a:rPr lang="en-US" dirty="0"/>
              <a:t>Pleasant outcome? Increases emotional value of CS on next trial</a:t>
            </a:r>
          </a:p>
          <a:p>
            <a:pPr lvl="3"/>
            <a:endParaRPr lang="en-US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25058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Timing/Information Theory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Recognized that time is important factor in CC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Focal search </a:t>
            </a:r>
            <a:r>
              <a:rPr lang="en-US" dirty="0"/>
              <a:t>responses become conditioned when CS-US interval is short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General search </a:t>
            </a:r>
            <a:r>
              <a:rPr lang="en-US" dirty="0"/>
              <a:t>responses become conditioned when CS-US interval is long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Suggests that organisms learn both</a:t>
            </a:r>
          </a:p>
          <a:p>
            <a:pPr lvl="2"/>
            <a:r>
              <a:rPr lang="en-US" b="1" dirty="0">
                <a:solidFill>
                  <a:srgbClr val="FF0000"/>
                </a:solidFill>
              </a:rPr>
              <a:t>WHAT</a:t>
            </a:r>
            <a:r>
              <a:rPr lang="en-US" dirty="0"/>
              <a:t> is predicted</a:t>
            </a:r>
          </a:p>
          <a:p>
            <a:pPr lvl="2"/>
            <a:r>
              <a:rPr lang="en-US" b="1" dirty="0">
                <a:solidFill>
                  <a:srgbClr val="FF0000"/>
                </a:solidFill>
              </a:rPr>
              <a:t>WHEN</a:t>
            </a:r>
            <a:r>
              <a:rPr lang="en-US" dirty="0"/>
              <a:t> what is predicted will occur</a:t>
            </a:r>
          </a:p>
        </p:txBody>
      </p:sp>
    </p:spTree>
    <p:extLst>
      <p:ext uri="{BB962C8B-B14F-4D97-AF65-F5344CB8AC3E}">
        <p14:creationId xmlns:p14="http://schemas.microsoft.com/office/powerpoint/2010/main" val="215518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Modifications of SST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MODIFICATIONS OF SST: (</a:t>
            </a:r>
            <a:r>
              <a:rPr lang="en-US" dirty="0" err="1"/>
              <a:t>Hilgard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Only some components of UR transferred to CR</a:t>
            </a:r>
          </a:p>
          <a:p>
            <a:pPr lvl="1"/>
            <a:r>
              <a:rPr lang="en-US" dirty="0"/>
              <a:t>CS such as a bell often elicits unconditioned responses of its own, and these may become part of CR</a:t>
            </a:r>
          </a:p>
          <a:p>
            <a:endParaRPr lang="en-US" dirty="0"/>
          </a:p>
          <a:p>
            <a:r>
              <a:rPr lang="en-US" dirty="0"/>
              <a:t>Remember SIGN TRACKING: Brown and Jenkins 1974</a:t>
            </a:r>
          </a:p>
          <a:p>
            <a:pPr lvl="1"/>
            <a:r>
              <a:rPr lang="en-US" dirty="0"/>
              <a:t>Emphasized this change in form of CR vs. UR</a:t>
            </a:r>
          </a:p>
          <a:p>
            <a:pPr lvl="1"/>
            <a:r>
              <a:rPr lang="en-US" dirty="0"/>
              <a:t>Also Jenkins, </a:t>
            </a:r>
            <a:r>
              <a:rPr lang="en-US" dirty="0" err="1"/>
              <a:t>Barrara</a:t>
            </a:r>
            <a:r>
              <a:rPr lang="en-US" dirty="0"/>
              <a:t>, Ireland and Woodside (1976)</a:t>
            </a:r>
          </a:p>
          <a:p>
            <a:endParaRPr lang="en-US" dirty="0"/>
          </a:p>
          <a:p>
            <a:r>
              <a:rPr lang="en-US" dirty="0"/>
              <a:t>Sign Tracking : animals tend to </a:t>
            </a:r>
          </a:p>
          <a:p>
            <a:pPr lvl="1"/>
            <a:r>
              <a:rPr lang="en-US" dirty="0"/>
              <a:t>Orient themselves toward the CS (not the US)</a:t>
            </a:r>
          </a:p>
          <a:p>
            <a:pPr lvl="1"/>
            <a:r>
              <a:rPr lang="en-US" dirty="0"/>
              <a:t>Approach</a:t>
            </a:r>
          </a:p>
          <a:p>
            <a:pPr lvl="1"/>
            <a:r>
              <a:rPr lang="en-US" dirty="0"/>
              <a:t>Explore  any stimuli that are good predictors of important events such as the delivery of food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34095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Temporal coding 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Organisms learn when the US occurs in relation to the CS</a:t>
            </a:r>
          </a:p>
          <a:p>
            <a:endParaRPr lang="en-US" dirty="0"/>
          </a:p>
          <a:p>
            <a:r>
              <a:rPr lang="en-US" dirty="0"/>
              <a:t>Use this information in blocking, second-order conditioning, etc.</a:t>
            </a:r>
          </a:p>
          <a:p>
            <a:endParaRPr lang="en-US" dirty="0"/>
          </a:p>
          <a:p>
            <a:r>
              <a:rPr lang="en-US" dirty="0"/>
              <a:t>What is learned in one phase of training influences what is learned in subsequent phase</a:t>
            </a:r>
          </a:p>
          <a:p>
            <a:endParaRPr lang="en-US" dirty="0"/>
          </a:p>
          <a:p>
            <a:r>
              <a:rPr lang="en-US" dirty="0"/>
              <a:t>Large literature supports this </a:t>
            </a:r>
          </a:p>
        </p:txBody>
      </p:sp>
    </p:spTree>
    <p:extLst>
      <p:ext uri="{BB962C8B-B14F-4D97-AF65-F5344CB8AC3E}">
        <p14:creationId xmlns:p14="http://schemas.microsoft.com/office/powerpoint/2010/main" val="89970122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Importance of Inter-trial interval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More conditioned responding observed with a longer inter-trial interval</a:t>
            </a:r>
          </a:p>
          <a:p>
            <a:pPr lvl="1"/>
            <a:r>
              <a:rPr lang="en-US" dirty="0" err="1"/>
              <a:t>Intertrial</a:t>
            </a:r>
            <a:r>
              <a:rPr lang="en-US" dirty="0"/>
              <a:t> interval and CS duration (CS-US interval) act in combination to determine responding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Critical factor: Relative duration of these two temporal intervals rather than absolute value of either one by itself</a:t>
            </a:r>
          </a:p>
          <a:p>
            <a:endParaRPr lang="en-US" dirty="0"/>
          </a:p>
          <a:p>
            <a:r>
              <a:rPr lang="en-US" dirty="0"/>
              <a:t>Holland (2000)</a:t>
            </a:r>
          </a:p>
          <a:p>
            <a:pPr lvl="1"/>
            <a:r>
              <a:rPr lang="en-US" dirty="0"/>
              <a:t>Conditioned rats to an auditory cue that was presented just before delivery to food</a:t>
            </a:r>
          </a:p>
          <a:p>
            <a:pPr lvl="1"/>
            <a:r>
              <a:rPr lang="en-US" dirty="0"/>
              <a:t>CR to CS: nosing of food cup (goal tracking)</a:t>
            </a:r>
          </a:p>
          <a:p>
            <a:pPr lvl="1"/>
            <a:r>
              <a:rPr lang="en-US" dirty="0"/>
              <a:t>Each group conditioned with </a:t>
            </a:r>
          </a:p>
          <a:p>
            <a:pPr lvl="2"/>
            <a:r>
              <a:rPr lang="en-US" dirty="0"/>
              <a:t>1 of 2 CS durations: 10 or 20 sec</a:t>
            </a:r>
          </a:p>
          <a:p>
            <a:pPr lvl="2"/>
            <a:r>
              <a:rPr lang="en-US" dirty="0"/>
              <a:t>1 of 6 </a:t>
            </a:r>
            <a:r>
              <a:rPr lang="en-US" dirty="0" err="1"/>
              <a:t>intertrial</a:t>
            </a:r>
            <a:r>
              <a:rPr lang="en-US" dirty="0"/>
              <a:t> intervals: 15 to 960 sec</a:t>
            </a:r>
          </a:p>
          <a:p>
            <a:pPr lvl="1"/>
            <a:r>
              <a:rPr lang="en-US" dirty="0"/>
              <a:t>Characterized responses in terms of  </a:t>
            </a:r>
            <a:r>
              <a:rPr lang="en-US" dirty="0" err="1"/>
              <a:t>theratio</a:t>
            </a:r>
            <a:r>
              <a:rPr lang="en-US" dirty="0"/>
              <a:t> of the </a:t>
            </a:r>
            <a:r>
              <a:rPr lang="en-US" dirty="0" err="1"/>
              <a:t>intertrial</a:t>
            </a:r>
            <a:r>
              <a:rPr lang="en-US" dirty="0"/>
              <a:t> interval (I) and the CS duration (T).</a:t>
            </a:r>
          </a:p>
          <a:p>
            <a:pPr lvl="2"/>
            <a:r>
              <a:rPr lang="en-US" dirty="0"/>
              <a:t>Time spent nosing the food cup during CS plotted as function of relative value of I/T</a:t>
            </a:r>
          </a:p>
          <a:p>
            <a:pPr lvl="1"/>
            <a:endParaRPr lang="en-US" dirty="0"/>
          </a:p>
          <a:p>
            <a:pPr lvl="1"/>
            <a:r>
              <a:rPr lang="en-US" b="1" i="1" dirty="0"/>
              <a:t>Results:  as IT ratio increases, the percentage of time the rats spend with the nose in the food cup increases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97232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Inter-trial interval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Relative Waiting Time Hypothesis</a:t>
            </a:r>
          </a:p>
          <a:p>
            <a:pPr lvl="1"/>
            <a:r>
              <a:rPr lang="en-US" dirty="0"/>
              <a:t>Organism making comparison between events during the </a:t>
            </a:r>
            <a:r>
              <a:rPr lang="en-US" dirty="0" err="1"/>
              <a:t>Intertrial</a:t>
            </a:r>
            <a:r>
              <a:rPr lang="en-US" dirty="0"/>
              <a:t> interval (I) and Trial interval (T)</a:t>
            </a:r>
          </a:p>
          <a:p>
            <a:pPr lvl="1"/>
            <a:r>
              <a:rPr lang="en-US" dirty="0"/>
              <a:t>How long one has to wait for the US during the CS vs. how long one has to wait for the US during the </a:t>
            </a:r>
            <a:r>
              <a:rPr lang="en-US" dirty="0" err="1"/>
              <a:t>intertrial</a:t>
            </a:r>
            <a:r>
              <a:rPr lang="en-US" dirty="0"/>
              <a:t> interval</a:t>
            </a:r>
          </a:p>
          <a:p>
            <a:pPr lvl="1"/>
            <a:endParaRPr lang="en-US" dirty="0"/>
          </a:p>
          <a:p>
            <a:r>
              <a:rPr lang="en-US" dirty="0"/>
              <a:t>When US waiting time during CS is shorter than </a:t>
            </a:r>
            <a:r>
              <a:rPr lang="en-US" dirty="0" err="1"/>
              <a:t>intertrial</a:t>
            </a:r>
            <a:r>
              <a:rPr lang="en-US" dirty="0"/>
              <a:t> interval:</a:t>
            </a:r>
          </a:p>
          <a:p>
            <a:pPr lvl="1"/>
            <a:r>
              <a:rPr lang="en-US" dirty="0"/>
              <a:t> I/T ratio is high</a:t>
            </a:r>
          </a:p>
          <a:p>
            <a:pPr lvl="1"/>
            <a:r>
              <a:rPr lang="en-US" dirty="0"/>
              <a:t>CS is highly informative about the next occurrence of the US </a:t>
            </a:r>
          </a:p>
          <a:p>
            <a:pPr lvl="1"/>
            <a:r>
              <a:rPr lang="en-US" dirty="0"/>
              <a:t>Lots of responding </a:t>
            </a:r>
          </a:p>
          <a:p>
            <a:pPr lvl="2"/>
            <a:endParaRPr lang="en-US" dirty="0"/>
          </a:p>
          <a:p>
            <a:r>
              <a:rPr lang="en-US" dirty="0"/>
              <a:t>When US waiting time during CS is same/longer than </a:t>
            </a:r>
            <a:r>
              <a:rPr lang="en-US" dirty="0" err="1"/>
              <a:t>intertrial</a:t>
            </a:r>
            <a:r>
              <a:rPr lang="en-US" dirty="0"/>
              <a:t> interval wait:</a:t>
            </a:r>
          </a:p>
          <a:p>
            <a:pPr lvl="1"/>
            <a:r>
              <a:rPr lang="en-US" dirty="0"/>
              <a:t>I/T ratio is low</a:t>
            </a:r>
          </a:p>
          <a:p>
            <a:pPr lvl="1"/>
            <a:r>
              <a:rPr lang="en-US" dirty="0"/>
              <a:t>CS is not highly informative</a:t>
            </a:r>
          </a:p>
          <a:p>
            <a:pPr lvl="1"/>
            <a:r>
              <a:rPr lang="en-US" dirty="0"/>
              <a:t>Less responding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1214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Comparitor</a:t>
            </a:r>
            <a:r>
              <a:rPr lang="en-US" dirty="0"/>
              <a:t> 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Ralph Miller, et al.: organism compares across learning situations</a:t>
            </a:r>
          </a:p>
          <a:p>
            <a:endParaRPr lang="en-US" dirty="0"/>
          </a:p>
          <a:p>
            <a:r>
              <a:rPr lang="en-US" dirty="0"/>
              <a:t>Assumes: Conditional responding depends on</a:t>
            </a:r>
          </a:p>
          <a:p>
            <a:pPr lvl="1"/>
            <a:r>
              <a:rPr lang="en-US" dirty="0"/>
              <a:t>What happens during CS</a:t>
            </a:r>
          </a:p>
          <a:p>
            <a:pPr lvl="1"/>
            <a:r>
              <a:rPr lang="en-US" dirty="0"/>
              <a:t>ALSO what happens in other aspects of experimental situation (when CS is not presented)</a:t>
            </a:r>
          </a:p>
          <a:p>
            <a:pPr lvl="1"/>
            <a:r>
              <a:rPr lang="en-US" dirty="0"/>
              <a:t>That is, animal compares presence of CS to absence of CS</a:t>
            </a:r>
          </a:p>
          <a:p>
            <a:pPr lvl="1"/>
            <a:endParaRPr lang="en-US" dirty="0"/>
          </a:p>
          <a:p>
            <a:r>
              <a:rPr lang="en-US" dirty="0"/>
              <a:t>Revaluation effects: Can better explain blocking</a:t>
            </a:r>
          </a:p>
          <a:p>
            <a:pPr lvl="1"/>
            <a:r>
              <a:rPr lang="en-US" dirty="0"/>
              <a:t>What is blocked is RESPONDING to CS</a:t>
            </a:r>
            <a:r>
              <a:rPr lang="en-US" baseline="-25000" dirty="0"/>
              <a:t>AB</a:t>
            </a:r>
            <a:r>
              <a:rPr lang="en-US" dirty="0"/>
              <a:t>, not learning of CS</a:t>
            </a:r>
            <a:r>
              <a:rPr lang="en-US" baseline="-25000" dirty="0"/>
              <a:t>AB</a:t>
            </a:r>
          </a:p>
          <a:p>
            <a:pPr lvl="1"/>
            <a:r>
              <a:rPr lang="en-US" dirty="0"/>
              <a:t>Can unmask blocking to CSA</a:t>
            </a:r>
            <a:r>
              <a:rPr lang="en-US" baseline="-25000" dirty="0"/>
              <a:t>B</a:t>
            </a:r>
            <a:r>
              <a:rPr lang="en-US" dirty="0"/>
              <a:t> by presented CS</a:t>
            </a:r>
            <a:r>
              <a:rPr lang="en-US" baseline="-25000" dirty="0"/>
              <a:t>A</a:t>
            </a:r>
            <a:r>
              <a:rPr lang="en-US" dirty="0"/>
              <a:t> alone without US (EXT CS</a:t>
            </a:r>
            <a:r>
              <a:rPr lang="en-US" baseline="-25000" dirty="0"/>
              <a:t>A</a:t>
            </a:r>
            <a:r>
              <a:rPr lang="en-US" dirty="0"/>
              <a:t>).</a:t>
            </a:r>
          </a:p>
          <a:p>
            <a:pPr lvl="2"/>
            <a:r>
              <a:rPr lang="en-US" dirty="0"/>
              <a:t>Changes conditional value of </a:t>
            </a:r>
            <a:r>
              <a:rPr lang="en-US" baseline="-25000" dirty="0"/>
              <a:t>CSA</a:t>
            </a:r>
          </a:p>
          <a:p>
            <a:pPr lvl="2"/>
            <a:r>
              <a:rPr lang="en-US" dirty="0"/>
              <a:t>Now CS</a:t>
            </a:r>
            <a:r>
              <a:rPr lang="en-US" baseline="-25000" dirty="0"/>
              <a:t>AB</a:t>
            </a:r>
            <a:r>
              <a:rPr lang="en-US" dirty="0"/>
              <a:t> has different, predictive value</a:t>
            </a:r>
          </a:p>
          <a:p>
            <a:pPr lvl="2"/>
            <a:r>
              <a:rPr lang="en-US" dirty="0"/>
              <a:t>Animal “revalues” CS</a:t>
            </a:r>
            <a:r>
              <a:rPr lang="en-US" baseline="-25000" dirty="0"/>
              <a:t>AB</a:t>
            </a:r>
            <a:r>
              <a:rPr lang="en-US" dirty="0"/>
              <a:t> and now responds as it is predictive, whereas CS</a:t>
            </a:r>
            <a:r>
              <a:rPr lang="en-US" baseline="-25000" dirty="0"/>
              <a:t>A </a:t>
            </a:r>
            <a:r>
              <a:rPr lang="en-US" dirty="0"/>
              <a:t>is not.</a:t>
            </a:r>
          </a:p>
        </p:txBody>
      </p:sp>
    </p:spTree>
    <p:extLst>
      <p:ext uri="{BB962C8B-B14F-4D97-AF65-F5344CB8AC3E}">
        <p14:creationId xmlns:p14="http://schemas.microsoft.com/office/powerpoint/2010/main" val="290097593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Comparator 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800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Note: this is a theory of PERFORMANCE, not learning!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Assumes conditioned responding depends on BOTH associations between CS-US and between US and other stimuli when CS not there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These other stimuli form the “comparator” cues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 lvl="2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Also assumes formation of excitatory associations with US ONLY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Instead of forming inhibitory associations with CS, form stronger excitatory associations with “not CS”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Animal compares the relative associative value of “CS  vs. “not CS”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Whatever is stronger is what you respond to</a:t>
            </a:r>
          </a:p>
        </p:txBody>
      </p:sp>
    </p:spTree>
    <p:extLst>
      <p:ext uri="{BB962C8B-B14F-4D97-AF65-F5344CB8AC3E}">
        <p14:creationId xmlns:p14="http://schemas.microsoft.com/office/powerpoint/2010/main" val="66482462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these theories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Helps explain the PROCESS of classical conditioning</a:t>
            </a:r>
          </a:p>
          <a:p>
            <a:endParaRPr lang="en-US" dirty="0"/>
          </a:p>
          <a:p>
            <a:r>
              <a:rPr lang="en-US" dirty="0"/>
              <a:t>Describes conditions and allows predictions of</a:t>
            </a:r>
          </a:p>
          <a:p>
            <a:pPr lvl="1"/>
            <a:r>
              <a:rPr lang="en-US" b="1" dirty="0"/>
              <a:t>Who</a:t>
            </a:r>
            <a:r>
              <a:rPr lang="en-US" dirty="0"/>
              <a:t> is likely to form associations between stimuli</a:t>
            </a:r>
          </a:p>
          <a:p>
            <a:pPr lvl="1"/>
            <a:r>
              <a:rPr lang="en-US"/>
              <a:t>To </a:t>
            </a:r>
            <a:r>
              <a:rPr lang="en-US" b="1" dirty="0"/>
              <a:t>W</a:t>
            </a:r>
            <a:r>
              <a:rPr lang="en-US" b="1"/>
              <a:t>hat</a:t>
            </a:r>
            <a:r>
              <a:rPr lang="en-US"/>
              <a:t> </a:t>
            </a:r>
            <a:r>
              <a:rPr lang="en-US" dirty="0"/>
              <a:t>kinds of stimuli it will occur</a:t>
            </a:r>
          </a:p>
          <a:p>
            <a:pPr lvl="1"/>
            <a:r>
              <a:rPr lang="en-US" b="1" dirty="0"/>
              <a:t>When</a:t>
            </a:r>
            <a:r>
              <a:rPr lang="en-US" dirty="0"/>
              <a:t> classical conditioning will occur</a:t>
            </a:r>
          </a:p>
          <a:p>
            <a:pPr lvl="1"/>
            <a:r>
              <a:rPr lang="en-US" b="1" dirty="0"/>
              <a:t>Where</a:t>
            </a:r>
            <a:r>
              <a:rPr lang="en-US" dirty="0"/>
              <a:t> associations form: what settings/conditions are important</a:t>
            </a:r>
          </a:p>
          <a:p>
            <a:pPr lvl="1"/>
            <a:r>
              <a:rPr lang="en-US" b="1" dirty="0"/>
              <a:t>How well: </a:t>
            </a:r>
            <a:r>
              <a:rPr lang="en-US" dirty="0"/>
              <a:t> how fast/slow, what quality of associations are formed.</a:t>
            </a:r>
          </a:p>
          <a:p>
            <a:pPr lvl="1"/>
            <a:endParaRPr lang="en-US" dirty="0"/>
          </a:p>
          <a:p>
            <a:r>
              <a:rPr lang="en-US" dirty="0"/>
              <a:t>Important for predicting/controlling in applied settings</a:t>
            </a:r>
          </a:p>
          <a:p>
            <a:pPr lvl="1"/>
            <a:r>
              <a:rPr lang="en-US" dirty="0"/>
              <a:t>Understanding and treatment of pedophilia, sexual fetishes, etc.</a:t>
            </a:r>
          </a:p>
          <a:p>
            <a:pPr lvl="1"/>
            <a:r>
              <a:rPr lang="en-US" dirty="0"/>
              <a:t>Phobia treatment</a:t>
            </a:r>
          </a:p>
          <a:p>
            <a:pPr lvl="1"/>
            <a:r>
              <a:rPr lang="en-US" dirty="0"/>
              <a:t>Commercials and advertising</a:t>
            </a:r>
          </a:p>
          <a:p>
            <a:pPr lvl="1"/>
            <a:r>
              <a:rPr lang="en-US" dirty="0"/>
              <a:t> Social behaviors</a:t>
            </a:r>
          </a:p>
        </p:txBody>
      </p:sp>
    </p:spTree>
    <p:extLst>
      <p:ext uri="{BB962C8B-B14F-4D97-AF65-F5344CB8AC3E}">
        <p14:creationId xmlns:p14="http://schemas.microsoft.com/office/powerpoint/2010/main" val="220716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14400"/>
            <a:ext cx="3619500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438400" y="929196"/>
            <a:ext cx="914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n 4"/>
          <p:cNvSpPr/>
          <p:nvPr/>
        </p:nvSpPr>
        <p:spPr>
          <a:xfrm>
            <a:off x="2667000" y="457200"/>
            <a:ext cx="457200" cy="3048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n 7"/>
          <p:cNvSpPr/>
          <p:nvPr/>
        </p:nvSpPr>
        <p:spPr>
          <a:xfrm>
            <a:off x="762000" y="2395676"/>
            <a:ext cx="457200" cy="3048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n 8"/>
          <p:cNvSpPr/>
          <p:nvPr/>
        </p:nvSpPr>
        <p:spPr>
          <a:xfrm>
            <a:off x="2642586" y="4508747"/>
            <a:ext cx="457200" cy="3048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un 9"/>
          <p:cNvSpPr/>
          <p:nvPr/>
        </p:nvSpPr>
        <p:spPr>
          <a:xfrm>
            <a:off x="4572000" y="2395676"/>
            <a:ext cx="457200" cy="3048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042" y="2014509"/>
            <a:ext cx="776288" cy="1067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http://4.bp.blogspot.com/_C5Dl3XBGaCs/TCNyU03_QRI/AAAAAAAAALs/d65YM8qgL28/s1600/dog%20bowl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586" y="1012710"/>
            <a:ext cx="564171" cy="449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410200" y="786413"/>
            <a:ext cx="2895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Set up:</a:t>
            </a:r>
          </a:p>
          <a:p>
            <a:pPr marL="342900" indent="-342900">
              <a:buAutoNum type="arabicPeriod"/>
            </a:pPr>
            <a:r>
              <a:rPr lang="en-US" dirty="0"/>
              <a:t>Initial training: Light turns on above </a:t>
            </a:r>
            <a:r>
              <a:rPr lang="en-US" dirty="0" err="1"/>
              <a:t>feeder</a:t>
            </a:r>
            <a:r>
              <a:rPr lang="en-US" dirty="0" err="1">
                <a:sym typeface="Wingdings" panose="05000000000000000000" pitchFamily="2" charset="2"/>
              </a:rPr>
              <a:t>f</a:t>
            </a:r>
            <a:r>
              <a:rPr lang="en-US" dirty="0" err="1"/>
              <a:t>eeder</a:t>
            </a:r>
            <a:r>
              <a:rPr lang="en-US" dirty="0"/>
              <a:t> releases pieces of hot dog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Test: </a:t>
            </a:r>
          </a:p>
          <a:p>
            <a:pPr marL="800100" lvl="1" indent="-342900">
              <a:buAutoNum type="alphaLcPeriod"/>
            </a:pPr>
            <a:r>
              <a:rPr lang="en-US" dirty="0"/>
              <a:t>Light turns on above feeder, then above each of the other walls</a:t>
            </a:r>
          </a:p>
          <a:p>
            <a:pPr marL="800100" lvl="1" indent="-342900">
              <a:buAutoNum type="alphaLcPeriod"/>
            </a:pPr>
            <a:r>
              <a:rPr lang="en-US" dirty="0"/>
              <a:t>Forms a sequence of 1</a:t>
            </a:r>
            <a:r>
              <a:rPr lang="en-US" dirty="0">
                <a:sym typeface="Wingdings" panose="05000000000000000000" pitchFamily="2" charset="2"/>
              </a:rPr>
              <a:t>234</a:t>
            </a:r>
          </a:p>
          <a:p>
            <a:pPr marL="800100" lvl="1" indent="-342900">
              <a:buAutoNum type="alphaLcPeriod"/>
            </a:pP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3. What is optimal response?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4. But: Dog “tracked the sign”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44757" y="1497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4800" y="23311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73828" y="4953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49757" y="1981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628" y="6025524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/>
              <a:t>Jenkins, </a:t>
            </a:r>
            <a:r>
              <a:rPr lang="en-US" dirty="0" err="1"/>
              <a:t>Barrara</a:t>
            </a:r>
            <a:r>
              <a:rPr lang="en-US" dirty="0"/>
              <a:t>, Ireland and Woodside (1976)</a:t>
            </a:r>
          </a:p>
        </p:txBody>
      </p:sp>
    </p:spTree>
    <p:extLst>
      <p:ext uri="{BB962C8B-B14F-4D97-AF65-F5344CB8AC3E}">
        <p14:creationId xmlns:p14="http://schemas.microsoft.com/office/powerpoint/2010/main" val="1182684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Modifications of SST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Strongest data against SST theory: </a:t>
            </a:r>
            <a:r>
              <a:rPr lang="en-US" dirty="0">
                <a:solidFill>
                  <a:srgbClr val="FF0000"/>
                </a:solidFill>
              </a:rPr>
              <a:t>Paradoxical 		conditioning</a:t>
            </a:r>
          </a:p>
          <a:p>
            <a:pPr lvl="1"/>
            <a:r>
              <a:rPr lang="en-US" dirty="0"/>
              <a:t>CR in opposite direction of UR</a:t>
            </a:r>
          </a:p>
          <a:p>
            <a:endParaRPr lang="en-US" dirty="0"/>
          </a:p>
          <a:p>
            <a:r>
              <a:rPr lang="en-US" dirty="0"/>
              <a:t>Black (1965): </a:t>
            </a:r>
          </a:p>
          <a:p>
            <a:pPr lvl="1"/>
            <a:r>
              <a:rPr lang="en-US" dirty="0"/>
              <a:t>heart rate decreases to CS paired w/shock</a:t>
            </a:r>
          </a:p>
          <a:p>
            <a:pPr lvl="1"/>
            <a:r>
              <a:rPr lang="en-US" dirty="0"/>
              <a:t>US of shock elicits UR of heart rate INCREASE</a:t>
            </a:r>
          </a:p>
          <a:p>
            <a:pPr lvl="1"/>
            <a:r>
              <a:rPr lang="en-US" dirty="0"/>
              <a:t>But CS of light or tone elicits CR of heart rate DECREASE</a:t>
            </a:r>
          </a:p>
          <a:p>
            <a:endParaRPr lang="en-US" dirty="0"/>
          </a:p>
          <a:p>
            <a:r>
              <a:rPr lang="en-US" b="1" i="1" dirty="0" err="1">
                <a:solidFill>
                  <a:srgbClr val="FF0000"/>
                </a:solidFill>
              </a:rPr>
              <a:t>Seigel</a:t>
            </a:r>
            <a:r>
              <a:rPr lang="en-US" b="1" i="1" dirty="0">
                <a:solidFill>
                  <a:srgbClr val="FF0000"/>
                </a:solidFill>
              </a:rPr>
              <a:t> (1979</a:t>
            </a:r>
            <a:r>
              <a:rPr lang="en-US" dirty="0"/>
              <a:t>): conditioned compensatory responses</a:t>
            </a:r>
          </a:p>
          <a:p>
            <a:pPr lvl="1"/>
            <a:r>
              <a:rPr lang="en-US" dirty="0"/>
              <a:t>Morphine studies</a:t>
            </a:r>
          </a:p>
          <a:p>
            <a:pPr lvl="1"/>
            <a:r>
              <a:rPr lang="en-US" dirty="0"/>
              <a:t>evidence of down regulation in addiction</a:t>
            </a:r>
          </a:p>
          <a:p>
            <a:pPr lvl="1"/>
            <a:r>
              <a:rPr lang="en-US" dirty="0"/>
              <a:t>Actual cellular process in neurons (and other cells, too!)</a:t>
            </a:r>
          </a:p>
          <a:p>
            <a:pPr lvl="1"/>
            <a:r>
              <a:rPr lang="en-US" dirty="0"/>
              <a:t>thus SST theory appears incorrect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000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3208BFA2675A45B669321DDEED1BFF" ma:contentTypeVersion="1" ma:contentTypeDescription="Create a new document." ma:contentTypeScope="" ma:versionID="fe0f59546e6cf501de63755cfc15b174">
  <xsd:schema xmlns:xsd="http://www.w3.org/2001/XMLSchema" xmlns:xs="http://www.w3.org/2001/XMLSchema" xmlns:p="http://schemas.microsoft.com/office/2006/metadata/properties" xmlns:ns1="http://schemas.microsoft.com/sharepoint/v3" xmlns:ns2="95c273cc-9201-4c1e-8c9f-fe8c80cbe9de" targetNamespace="http://schemas.microsoft.com/office/2006/metadata/properties" ma:root="true" ma:fieldsID="3d5a32756865940de2755d150ba87df5" ns1:_="" ns2:_="">
    <xsd:import namespace="http://schemas.microsoft.com/sharepoint/v3"/>
    <xsd:import namespace="95c273cc-9201-4c1e-8c9f-fe8c80cbe9d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c273cc-9201-4c1e-8c9f-fe8c80cbe9de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StartDate xmlns="http://schemas.microsoft.com/sharepoint/v3" xsi:nil="true"/>
    <PublishingExpirationDate xmlns="http://schemas.microsoft.com/sharepoint/v3" xsi:nil="true"/>
    <_dlc_DocId xmlns="95c273cc-9201-4c1e-8c9f-fe8c80cbe9de">XY5HK7YVDQWF-1196-859</_dlc_DocId>
    <_dlc_DocIdUrl xmlns="95c273cc-9201-4c1e-8c9f-fe8c80cbe9de">
      <Url>https://about.illinoisstate.edu/vfdouga/_layouts/DocIdRedir.aspx?ID=XY5HK7YVDQWF-1196-859</Url>
      <Description>XY5HK7YVDQWF-1196-859</Description>
    </_dlc_DocIdUrl>
  </documentManagement>
</p:properties>
</file>

<file path=customXml/itemProps1.xml><?xml version="1.0" encoding="utf-8"?>
<ds:datastoreItem xmlns:ds="http://schemas.openxmlformats.org/officeDocument/2006/customXml" ds:itemID="{72378D76-FD78-43E5-B313-2FDD44EC8E09}"/>
</file>

<file path=customXml/itemProps2.xml><?xml version="1.0" encoding="utf-8"?>
<ds:datastoreItem xmlns:ds="http://schemas.openxmlformats.org/officeDocument/2006/customXml" ds:itemID="{CCB635D1-EC5D-46BE-9D4D-394F19A5935E}"/>
</file>

<file path=customXml/itemProps3.xml><?xml version="1.0" encoding="utf-8"?>
<ds:datastoreItem xmlns:ds="http://schemas.openxmlformats.org/officeDocument/2006/customXml" ds:itemID="{27F024ED-21A4-494D-9A9C-E5B2669D5973}"/>
</file>

<file path=customXml/itemProps4.xml><?xml version="1.0" encoding="utf-8"?>
<ds:datastoreItem xmlns:ds="http://schemas.openxmlformats.org/officeDocument/2006/customXml" ds:itemID="{1D77B254-8F35-4F91-9151-4655519F6F7D}"/>
</file>

<file path=docProps/app.xml><?xml version="1.0" encoding="utf-8"?>
<Properties xmlns="http://schemas.openxmlformats.org/officeDocument/2006/extended-properties" xmlns:vt="http://schemas.openxmlformats.org/officeDocument/2006/docPropsVTypes">
  <TotalTime>1799</TotalTime>
  <Words>5039</Words>
  <Application>Microsoft Office PowerPoint</Application>
  <PresentationFormat>On-screen Show (4:3)</PresentationFormat>
  <Paragraphs>874</Paragraphs>
  <Slides>75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79" baseType="lpstr">
      <vt:lpstr>Arial</vt:lpstr>
      <vt:lpstr>Calibri</vt:lpstr>
      <vt:lpstr>Wingdings</vt:lpstr>
      <vt:lpstr>Office Theme</vt:lpstr>
      <vt:lpstr>Theories of Classical Conditioning</vt:lpstr>
      <vt:lpstr>Critical CS-US relationship</vt:lpstr>
      <vt:lpstr>Theories of Classical Conditioning: WHY do  organisms respond to predictability?</vt:lpstr>
      <vt:lpstr>Pavlov: Stimulus Substitution Theory</vt:lpstr>
      <vt:lpstr>Pavlov: Stimulus Substitution Theory</vt:lpstr>
      <vt:lpstr>Pavlov: Stimulus Substitution Theory</vt:lpstr>
      <vt:lpstr>Modifications of SST</vt:lpstr>
      <vt:lpstr>PowerPoint Presentation</vt:lpstr>
      <vt:lpstr>Modifications of SST</vt:lpstr>
      <vt:lpstr>Perceptual Gating Theory</vt:lpstr>
      <vt:lpstr>Kamin’s work: 1967-1974 Blocking and overshadowing</vt:lpstr>
      <vt:lpstr>Kamin’s blocking experiment</vt:lpstr>
      <vt:lpstr>Kamin’s blocking experiment</vt:lpstr>
      <vt:lpstr>Things we know about blocking:</vt:lpstr>
      <vt:lpstr>Change in either US or CS can  prevent/ overcome blocking</vt:lpstr>
      <vt:lpstr>Explanations of Blocking:</vt:lpstr>
      <vt:lpstr>A Brief Aside</vt:lpstr>
      <vt:lpstr>Recorla: Which is more important? CS-US correlation vs. contiguity</vt:lpstr>
      <vt:lpstr>CS-US correlation is more critical</vt:lpstr>
      <vt:lpstr>Robert Rescorla (1966) Examined predictability 6 types of Groups</vt:lpstr>
      <vt:lpstr>Rescorla: 6 types of control groups</vt:lpstr>
      <vt:lpstr>Rescorla: Results with 6 Groups</vt:lpstr>
      <vt:lpstr>CS-US correlation: Summary of Results</vt:lpstr>
      <vt:lpstr>CS-US correlation vs. contiguity</vt:lpstr>
      <vt:lpstr>Classical condition is “cognitive” (oh the horror of that statement, I am in pain)</vt:lpstr>
      <vt:lpstr>The Rescorla Wagner Equation!:</vt:lpstr>
      <vt:lpstr>The Rescorla Wagner Equation!:</vt:lpstr>
      <vt:lpstr>Can say this easier!</vt:lpstr>
      <vt:lpstr>Assumptions of  Rescorla-Wagner (1974) model</vt:lpstr>
      <vt:lpstr>Assumptions of R-W model</vt:lpstr>
      <vt:lpstr>More assumptions</vt:lpstr>
      <vt:lpstr>More assumptions</vt:lpstr>
      <vt:lpstr>More assumptions:</vt:lpstr>
      <vt:lpstr>WHY is this equation important?</vt:lpstr>
      <vt:lpstr>The Equation: Let’s USE it to Explain Learning, Overshadowing and Blocking!:</vt:lpstr>
      <vt:lpstr>Okay, you got all that?</vt:lpstr>
      <vt:lpstr>The equation: Vi =αißj(λ j-Vsum) </vt:lpstr>
      <vt:lpstr>Acquisition</vt:lpstr>
      <vt:lpstr>Acquisition</vt:lpstr>
      <vt:lpstr>Acquisition</vt:lpstr>
      <vt:lpstr>Acquisition</vt:lpstr>
      <vt:lpstr>Acquisition</vt:lpstr>
      <vt:lpstr>Acquisition</vt:lpstr>
      <vt:lpstr>PowerPoint Presentation</vt:lpstr>
      <vt:lpstr>Now: Back to  Explaining Blocking and Overshadowing</vt:lpstr>
      <vt:lpstr>How to explain overshadowing?</vt:lpstr>
      <vt:lpstr>Remember Overshadowing</vt:lpstr>
      <vt:lpstr>Overshadowing</vt:lpstr>
      <vt:lpstr>Overshadowing</vt:lpstr>
      <vt:lpstr>Overshadowing</vt:lpstr>
      <vt:lpstr>Blocking</vt:lpstr>
      <vt:lpstr>Blocking</vt:lpstr>
      <vt:lpstr>Blocking</vt:lpstr>
      <vt:lpstr>How could one eliminate blocking effect?</vt:lpstr>
      <vt:lpstr>How could one eliminate blocking effect?</vt:lpstr>
      <vt:lpstr>How could one eliminate blocking effect?</vt:lpstr>
      <vt:lpstr>Can also explain why probability of reward given  CS vs no CS makes a difference: </vt:lpstr>
      <vt:lpstr>Explaining loss of Associate Value despite pairings with the US:</vt:lpstr>
      <vt:lpstr>Conditioned Inhibition</vt:lpstr>
      <vt:lpstr>Extinction of excitation and inhibition</vt:lpstr>
      <vt:lpstr>Dopamine and  Rescorla Wagner Model</vt:lpstr>
      <vt:lpstr>Critique of the Rescorla-Wagner Model:</vt:lpstr>
      <vt:lpstr>Critique of the Rescorla-Wagner Model:</vt:lpstr>
      <vt:lpstr>Critique of the Rescorla-Wagner Model:</vt:lpstr>
      <vt:lpstr>Critique of the Rescorla-Wagner Model:</vt:lpstr>
      <vt:lpstr>Extensions and Alternatives  to RW theory</vt:lpstr>
      <vt:lpstr>Attentional Models of CC</vt:lpstr>
      <vt:lpstr>Multiple attentional mechanisms:</vt:lpstr>
      <vt:lpstr>Timing/Information Theory Models</vt:lpstr>
      <vt:lpstr>Temporal coding hypothesis</vt:lpstr>
      <vt:lpstr>Importance of Inter-trial interval</vt:lpstr>
      <vt:lpstr>Importance of Inter-trial interval</vt:lpstr>
      <vt:lpstr>Comparitor Hypothesis</vt:lpstr>
      <vt:lpstr>Comparator Hypothesis</vt:lpstr>
      <vt:lpstr>Why are these theories important?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Theories of Classical Conditioning</dc:title>
  <dc:creator>Val</dc:creator>
  <cp:lastModifiedBy>Val Farmer-Dougan</cp:lastModifiedBy>
  <cp:revision>34</cp:revision>
  <cp:lastPrinted>2015-09-08T14:59:09Z</cp:lastPrinted>
  <dcterms:created xsi:type="dcterms:W3CDTF">2012-08-08T20:36:23Z</dcterms:created>
  <dcterms:modified xsi:type="dcterms:W3CDTF">2016-08-16T19:04:58Z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d2fda20b-fc6d-440a-b9fa-8e9f0f8c123a</vt:lpwstr>
  </property>
  <property fmtid="{D5CDD505-2E9C-101B-9397-08002B2CF9AE}" pid="3" name="ContentTypeId">
    <vt:lpwstr>0x010100B83208BFA2675A45B669321DDEED1BFF</vt:lpwstr>
  </property>
</Properties>
</file>