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0" r:id="rId6"/>
  </p:sldMasterIdLst>
  <p:notesMasterIdLst>
    <p:notesMasterId r:id="rId60"/>
  </p:notesMasterIdLst>
  <p:handoutMasterIdLst>
    <p:handoutMasterId r:id="rId61"/>
  </p:handoutMasterIdLst>
  <p:sldIdLst>
    <p:sldId id="31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310" r:id="rId15"/>
    <p:sldId id="268" r:id="rId16"/>
    <p:sldId id="323" r:id="rId17"/>
    <p:sldId id="311" r:id="rId18"/>
    <p:sldId id="264" r:id="rId19"/>
    <p:sldId id="265" r:id="rId20"/>
    <p:sldId id="266" r:id="rId21"/>
    <p:sldId id="269" r:id="rId22"/>
    <p:sldId id="324" r:id="rId23"/>
    <p:sldId id="270" r:id="rId24"/>
    <p:sldId id="325" r:id="rId25"/>
    <p:sldId id="273" r:id="rId26"/>
    <p:sldId id="276" r:id="rId27"/>
    <p:sldId id="312" r:id="rId28"/>
    <p:sldId id="313" r:id="rId29"/>
    <p:sldId id="314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315" r:id="rId39"/>
    <p:sldId id="326" r:id="rId40"/>
    <p:sldId id="321" r:id="rId41"/>
    <p:sldId id="288" r:id="rId42"/>
    <p:sldId id="322" r:id="rId43"/>
    <p:sldId id="289" r:id="rId44"/>
    <p:sldId id="290" r:id="rId45"/>
    <p:sldId id="291" r:id="rId46"/>
    <p:sldId id="317" r:id="rId47"/>
    <p:sldId id="292" r:id="rId48"/>
    <p:sldId id="316" r:id="rId49"/>
    <p:sldId id="293" r:id="rId50"/>
    <p:sldId id="318" r:id="rId51"/>
    <p:sldId id="294" r:id="rId52"/>
    <p:sldId id="295" r:id="rId53"/>
    <p:sldId id="296" r:id="rId54"/>
    <p:sldId id="297" r:id="rId55"/>
    <p:sldId id="320" r:id="rId56"/>
    <p:sldId id="298" r:id="rId57"/>
    <p:sldId id="299" r:id="rId58"/>
    <p:sldId id="309" r:id="rId59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6" autoAdjust="0"/>
    <p:restoredTop sz="94660"/>
  </p:normalViewPr>
  <p:slideViewPr>
    <p:cSldViewPr>
      <p:cViewPr varScale="1">
        <p:scale>
          <a:sx n="100" d="100"/>
          <a:sy n="100" d="100"/>
        </p:scale>
        <p:origin x="135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5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1D17DFD6-5BA2-4BBC-931B-CD11C37ED147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548B73AD-F7E7-446F-BCAE-04630E648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36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619CAE95-6A2B-483D-98F3-08ED170BC4A7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FFD61347-DF01-43D6-8B58-ACE086087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34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F8CE9-5C78-48F4-B0E2-32844F887A75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F8CE9-5C78-48F4-B0E2-32844F887A75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996976-FE20-4F43-B44A-A6B26467B425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996976-FE20-4F43-B44A-A6B26467B425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465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996976-FE20-4F43-B44A-A6B26467B425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196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996976-FE20-4F43-B44A-A6B26467B425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934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D0146-A5F0-4ABB-834F-D4DBD97BAFAB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F3934D-4378-4155-973B-63C2BB26D17B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F8CE9-5C78-48F4-B0E2-32844F887A75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F8CE9-5C78-48F4-B0E2-32844F887A75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F8CE9-5C78-48F4-B0E2-32844F887A75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F8CE9-5C78-48F4-B0E2-32844F887A75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F8CE9-5C78-48F4-B0E2-32844F887A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43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F8CE9-5C78-48F4-B0E2-32844F887A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96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F8CE9-5C78-48F4-B0E2-32844F887A75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07E3C5-E089-4371-9E4F-6E1B6F7D949C}" type="slidenum">
              <a:rPr lang="en-US"/>
              <a:pPr/>
              <a:t>14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2.4 – Feeding of herring-gull chicks. The chicks peck a red patch near the tip of the parent’s bill, causing the parent to regurgitate food for them.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0137-266E-498D-8545-1C98E68E7752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E3F6-FDBC-4DC1-877C-110015EA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26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0137-266E-498D-8545-1C98E68E7752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E3F6-FDBC-4DC1-877C-110015EA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68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0137-266E-498D-8545-1C98E68E7752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E3F6-FDBC-4DC1-877C-110015EA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92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30DE-6281-4E84-853F-DC88FE2F72E8}" type="datetimeFigureOut">
              <a:rPr lang="en-US" smtClean="0">
                <a:solidFill>
                  <a:srgbClr val="000000"/>
                </a:solidFill>
              </a:rPr>
              <a:pPr/>
              <a:t>8/16/2021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88FD252-0859-416C-91CF-74EA9468C89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860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30DE-6281-4E84-853F-DC88FE2F72E8}" type="datetimeFigureOut">
              <a:rPr lang="en-US" smtClean="0">
                <a:solidFill>
                  <a:srgbClr val="000000"/>
                </a:solidFill>
              </a:rPr>
              <a:pPr/>
              <a:t>8/16/2021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D252-0859-416C-91CF-74EA9468C892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702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30DE-6281-4E84-853F-DC88FE2F72E8}" type="datetimeFigureOut">
              <a:rPr lang="en-US" smtClean="0">
                <a:solidFill>
                  <a:srgbClr val="000000"/>
                </a:solidFill>
              </a:rPr>
              <a:pPr/>
              <a:t>8/16/2021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8FD252-0859-416C-91CF-74EA9468C892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227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30DE-6281-4E84-853F-DC88FE2F72E8}" type="datetimeFigureOut">
              <a:rPr lang="en-US" smtClean="0">
                <a:solidFill>
                  <a:srgbClr val="000000"/>
                </a:solidFill>
              </a:rPr>
              <a:pPr/>
              <a:t>8/16/2021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D252-0859-416C-91CF-74EA9468C892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322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30DE-6281-4E84-853F-DC88FE2F72E8}" type="datetimeFigureOut">
              <a:rPr lang="en-US" smtClean="0">
                <a:solidFill>
                  <a:srgbClr val="000000"/>
                </a:solidFill>
              </a:rPr>
              <a:pPr/>
              <a:t>8/16/2021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D252-0859-416C-91CF-74EA9468C892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263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30DE-6281-4E84-853F-DC88FE2F72E8}" type="datetimeFigureOut">
              <a:rPr lang="en-US" smtClean="0">
                <a:solidFill>
                  <a:srgbClr val="000000"/>
                </a:solidFill>
              </a:rPr>
              <a:pPr/>
              <a:t>8/16/2021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D252-0859-416C-91CF-74EA9468C892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16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30DE-6281-4E84-853F-DC88FE2F72E8}" type="datetimeFigureOut">
              <a:rPr lang="en-US" smtClean="0">
                <a:solidFill>
                  <a:srgbClr val="000000"/>
                </a:solidFill>
              </a:rPr>
              <a:pPr/>
              <a:t>8/16/2021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D252-0859-416C-91CF-74EA9468C892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723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30DE-6281-4E84-853F-DC88FE2F72E8}" type="datetimeFigureOut">
              <a:rPr lang="en-US" smtClean="0">
                <a:solidFill>
                  <a:srgbClr val="000000"/>
                </a:solidFill>
              </a:rPr>
              <a:pPr/>
              <a:t>8/16/2021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D252-0859-416C-91CF-74EA9468C892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6054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0137-266E-498D-8545-1C98E68E7752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E3F6-FDBC-4DC1-877C-110015EA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2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30DE-6281-4E84-853F-DC88FE2F72E8}" type="datetimeFigureOut">
              <a:rPr lang="en-US" smtClean="0">
                <a:solidFill>
                  <a:srgbClr val="000000"/>
                </a:solidFill>
              </a:rPr>
              <a:pPr/>
              <a:t>8/16/2021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88FD252-0859-416C-91CF-74EA9468C89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149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30DE-6281-4E84-853F-DC88FE2F72E8}" type="datetimeFigureOut">
              <a:rPr lang="en-US" smtClean="0">
                <a:solidFill>
                  <a:srgbClr val="000000"/>
                </a:solidFill>
              </a:rPr>
              <a:pPr/>
              <a:t>8/16/2021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D252-0859-416C-91CF-74EA9468C892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10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30DE-6281-4E84-853F-DC88FE2F72E8}" type="datetimeFigureOut">
              <a:rPr lang="en-US" smtClean="0">
                <a:solidFill>
                  <a:srgbClr val="000000"/>
                </a:solidFill>
              </a:rPr>
              <a:pPr/>
              <a:t>8/16/2021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D252-0859-416C-91CF-74EA9468C892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425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0137-266E-498D-8545-1C98E68E7752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E3F6-FDBC-4DC1-877C-110015EA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8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0137-266E-498D-8545-1C98E68E7752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E3F6-FDBC-4DC1-877C-110015EA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01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0137-266E-498D-8545-1C98E68E7752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E3F6-FDBC-4DC1-877C-110015EA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87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0137-266E-498D-8545-1C98E68E7752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E3F6-FDBC-4DC1-877C-110015EA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90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0137-266E-498D-8545-1C98E68E7752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E3F6-FDBC-4DC1-877C-110015EA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1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0137-266E-498D-8545-1C98E68E7752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E3F6-FDBC-4DC1-877C-110015EA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36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0137-266E-498D-8545-1C98E68E7752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E3F6-FDBC-4DC1-877C-110015EA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3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C0137-266E-498D-8545-1C98E68E7752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3E3F6-FDBC-4DC1-877C-110015EA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9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9D2530DE-6281-4E84-853F-DC88FE2F72E8}" type="datetimeFigureOut">
              <a:rPr lang="en-US" smtClean="0">
                <a:solidFill>
                  <a:srgbClr val="000000"/>
                </a:solidFill>
              </a:rPr>
              <a:pPr/>
              <a:t>8/16/2021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A88FD252-0859-416C-91CF-74EA9468C892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youtube.com/watch?v=wE54PPXgstM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Z44mIXuLUk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0F288-8485-4184-A1C4-71F8352E1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E800079-C258-4DB8-BF3A-40AA0533BB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457200"/>
            <a:ext cx="6982442" cy="574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76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 Directed Innate Behaviors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Sherrington's Principles of Reflex action</a:t>
            </a:r>
          </a:p>
          <a:p>
            <a:pPr lvl="1"/>
            <a:r>
              <a:rPr lang="en-US" dirty="0"/>
              <a:t>Threshold of stimulus intensity to elicit response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As increase intensity of stimulus, the latency between the stimulus and response decreases</a:t>
            </a:r>
          </a:p>
          <a:p>
            <a:pPr lvl="2"/>
            <a:r>
              <a:rPr lang="en-US" dirty="0"/>
              <a:t>IRRADIATION EFFECT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The bigger the eliciting stimulus, the more neurons and thus muscle/joint reactions are involved.</a:t>
            </a:r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997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 Directed Innate Behaviors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/>
          </a:bodyPr>
          <a:lstStyle/>
          <a:p>
            <a:pPr lvl="2"/>
            <a:endParaRPr lang="en-US" dirty="0"/>
          </a:p>
          <a:p>
            <a:r>
              <a:rPr lang="en-US" b="1" i="1" dirty="0">
                <a:solidFill>
                  <a:srgbClr val="C00000"/>
                </a:solidFill>
              </a:rPr>
              <a:t>RECIPROCAL INHIBITION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Coordination between the muscles during reflexes</a:t>
            </a:r>
          </a:p>
          <a:p>
            <a:pPr lvl="2"/>
            <a:r>
              <a:rPr lang="en-US" dirty="0"/>
              <a:t>As you extend your arm, one set of muscles relaxes as the other contracts.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 </a:t>
            </a:r>
            <a:r>
              <a:rPr lang="en-US" b="1" dirty="0"/>
              <a:t>Reflexes there for a reason: </a:t>
            </a:r>
          </a:p>
          <a:p>
            <a:pPr lvl="2"/>
            <a:r>
              <a:rPr lang="en-US" dirty="0"/>
              <a:t>Remember….Goal directed behavior</a:t>
            </a:r>
          </a:p>
          <a:p>
            <a:pPr lvl="2"/>
            <a:r>
              <a:rPr lang="en-US" dirty="0"/>
              <a:t>E.G. withdrawal reflex when put hand on hot stove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56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reflexes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Contribute to well-being of the animal</a:t>
            </a:r>
          </a:p>
          <a:p>
            <a:pPr lvl="1"/>
            <a:r>
              <a:rPr lang="en-US" dirty="0"/>
              <a:t>Protection</a:t>
            </a:r>
          </a:p>
          <a:p>
            <a:pPr lvl="1"/>
            <a:r>
              <a:rPr lang="en-US" dirty="0"/>
              <a:t>Help with feeding, maternal behaviors, etc.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Reflexes can elicit </a:t>
            </a:r>
            <a:r>
              <a:rPr lang="en-US" i="1" dirty="0">
                <a:solidFill>
                  <a:srgbClr val="C00000"/>
                </a:solidFill>
              </a:rPr>
              <a:t>another</a:t>
            </a:r>
            <a:r>
              <a:rPr lang="en-US" dirty="0">
                <a:solidFill>
                  <a:srgbClr val="C00000"/>
                </a:solidFill>
              </a:rPr>
              <a:t> reflex in </a:t>
            </a:r>
            <a:r>
              <a:rPr lang="en-US" i="1" dirty="0">
                <a:solidFill>
                  <a:srgbClr val="C00000"/>
                </a:solidFill>
              </a:rPr>
              <a:t>another</a:t>
            </a:r>
            <a:r>
              <a:rPr lang="en-US" dirty="0">
                <a:solidFill>
                  <a:srgbClr val="C00000"/>
                </a:solidFill>
              </a:rPr>
              <a:t> organism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Baby’s suckling reflex stimulates release of milk in nursing mother</a:t>
            </a:r>
          </a:p>
          <a:p>
            <a:pPr lvl="1"/>
            <a:r>
              <a:rPr lang="en-US" dirty="0"/>
              <a:t>Milk is released via let down reflex</a:t>
            </a:r>
          </a:p>
          <a:p>
            <a:pPr lvl="1"/>
            <a:r>
              <a:rPr lang="en-US" dirty="0"/>
              <a:t>Baby then gets milk </a:t>
            </a:r>
          </a:p>
        </p:txBody>
      </p:sp>
    </p:spTree>
    <p:extLst>
      <p:ext uri="{BB962C8B-B14F-4D97-AF65-F5344CB8AC3E}">
        <p14:creationId xmlns:p14="http://schemas.microsoft.com/office/powerpoint/2010/main" val="103030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 Directed Innate Behaviors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 fontScale="70000" lnSpcReduction="20000"/>
          </a:bodyPr>
          <a:lstStyle/>
          <a:p>
            <a:r>
              <a:rPr lang="en-US" sz="4100" dirty="0">
                <a:solidFill>
                  <a:srgbClr val="C00000"/>
                </a:solidFill>
              </a:rPr>
              <a:t>Modal Action patterns</a:t>
            </a:r>
            <a:r>
              <a:rPr lang="en-US" sz="4100" dirty="0"/>
              <a:t>: Innate </a:t>
            </a:r>
            <a:r>
              <a:rPr lang="en-US" sz="4100" b="1" i="1" dirty="0"/>
              <a:t>SEQUENCES</a:t>
            </a:r>
            <a:r>
              <a:rPr lang="en-US" sz="4100" dirty="0"/>
              <a:t> of behavior</a:t>
            </a:r>
          </a:p>
          <a:p>
            <a:endParaRPr lang="en-US" dirty="0"/>
          </a:p>
          <a:p>
            <a:r>
              <a:rPr lang="en-US" sz="4100" dirty="0">
                <a:solidFill>
                  <a:srgbClr val="C00000"/>
                </a:solidFill>
              </a:rPr>
              <a:t>Fixed Action Patterns</a:t>
            </a:r>
          </a:p>
          <a:p>
            <a:pPr lvl="1"/>
            <a:r>
              <a:rPr lang="en-US" dirty="0"/>
              <a:t>Behavior is a part of repertoire of all members of that species</a:t>
            </a:r>
          </a:p>
          <a:p>
            <a:pPr lvl="1"/>
            <a:r>
              <a:rPr lang="en-US" dirty="0"/>
              <a:t>Is not due to prior learning</a:t>
            </a:r>
          </a:p>
          <a:p>
            <a:pPr lvl="1"/>
            <a:r>
              <a:rPr lang="en-US" dirty="0"/>
              <a:t>Series of behaviors occur in a rigid order</a:t>
            </a:r>
          </a:p>
          <a:p>
            <a:pPr lvl="1"/>
            <a:r>
              <a:rPr lang="en-US" dirty="0"/>
              <a:t>Once started, the entire sequence must finish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Sign stimulus </a:t>
            </a:r>
            <a:r>
              <a:rPr lang="en-US" dirty="0"/>
              <a:t>needed to initiate fixed action pattern</a:t>
            </a:r>
          </a:p>
          <a:p>
            <a:pPr lvl="2"/>
            <a:r>
              <a:rPr lang="en-US" dirty="0"/>
              <a:t>A sign that gets the action pattern started</a:t>
            </a:r>
          </a:p>
          <a:p>
            <a:pPr lvl="2"/>
            <a:r>
              <a:rPr lang="en-US" dirty="0"/>
              <a:t>Releasing stimulus</a:t>
            </a:r>
          </a:p>
          <a:p>
            <a:pPr lvl="1"/>
            <a:endParaRPr lang="en-US" dirty="0"/>
          </a:p>
          <a:p>
            <a:r>
              <a:rPr lang="en-US" sz="3600" dirty="0"/>
              <a:t>Example:</a:t>
            </a:r>
          </a:p>
          <a:p>
            <a:pPr lvl="1"/>
            <a:r>
              <a:rPr lang="en-US" dirty="0"/>
              <a:t>Bird mating dances: No dance, no sex!</a:t>
            </a:r>
          </a:p>
          <a:p>
            <a:pPr lvl="1"/>
            <a:r>
              <a:rPr lang="en-US" dirty="0" err="1"/>
              <a:t>Stickelback</a:t>
            </a:r>
            <a:r>
              <a:rPr lang="en-US" dirty="0"/>
              <a:t> fish and fighting: Responds to red belly of the male</a:t>
            </a:r>
          </a:p>
          <a:p>
            <a:pPr lvl="1"/>
            <a:r>
              <a:rPr lang="en-US" dirty="0"/>
              <a:t>Kelp gull babies: Spot on mom’s beak</a:t>
            </a:r>
          </a:p>
        </p:txBody>
      </p:sp>
    </p:spTree>
    <p:extLst>
      <p:ext uri="{BB962C8B-B14F-4D97-AF65-F5344CB8AC3E}">
        <p14:creationId xmlns:p14="http://schemas.microsoft.com/office/powerpoint/2010/main" val="1067653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85800"/>
            <a:ext cx="5299075" cy="41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257800"/>
            <a:ext cx="714375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152400"/>
            <a:ext cx="228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200" i="1" dirty="0">
                <a:solidFill>
                  <a:prstClr val="black">
                    <a:tint val="75000"/>
                  </a:prstClr>
                </a:solidFill>
              </a:rPr>
              <a:t>The </a:t>
            </a:r>
            <a:r>
              <a:rPr lang="en-US" sz="1200" i="1" dirty="0" err="1">
                <a:solidFill>
                  <a:prstClr val="black">
                    <a:tint val="75000"/>
                  </a:prstClr>
                </a:solidFill>
              </a:rPr>
              <a:t>Pinciples</a:t>
            </a:r>
            <a:r>
              <a:rPr lang="en-US" sz="1200" i="1" dirty="0">
                <a:solidFill>
                  <a:prstClr val="black">
                    <a:tint val="75000"/>
                  </a:prstClr>
                </a:solidFill>
              </a:rPr>
              <a:t> of Learning and Behavior , 6e </a:t>
            </a:r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  <a:p>
            <a:pPr lvl="0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by Michael </a:t>
            </a:r>
            <a:r>
              <a:rPr lang="en-US" sz="1200" dirty="0" err="1">
                <a:solidFill>
                  <a:prstClr val="black">
                    <a:tint val="75000"/>
                  </a:prstClr>
                </a:solidFill>
              </a:rPr>
              <a:t>Domjan</a:t>
            </a:r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  <a:p>
            <a:pPr lvl="0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Copyright © 2010 Wadsworth Publishing, a division of </a:t>
            </a:r>
            <a:r>
              <a:rPr lang="en-US" sz="1200" dirty="0" err="1">
                <a:solidFill>
                  <a:prstClr val="black">
                    <a:tint val="75000"/>
                  </a:prstClr>
                </a:solidFill>
              </a:rPr>
              <a:t>Cengage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Learning.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67251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125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Goal Directed Innate Behaviors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417638"/>
            <a:ext cx="8229600" cy="4906962"/>
          </a:xfrm>
        </p:spPr>
        <p:txBody>
          <a:bodyPr>
            <a:normAutofit fontScale="25000" lnSpcReduction="20000"/>
          </a:bodyPr>
          <a:lstStyle/>
          <a:p>
            <a:r>
              <a:rPr lang="en-US" sz="12800" b="1" i="1" dirty="0">
                <a:solidFill>
                  <a:srgbClr val="C00000"/>
                </a:solidFill>
              </a:rPr>
              <a:t>Reaction chains</a:t>
            </a:r>
            <a:r>
              <a:rPr lang="en-US" sz="12800" dirty="0"/>
              <a:t>: </a:t>
            </a:r>
          </a:p>
          <a:p>
            <a:pPr lvl="1"/>
            <a:r>
              <a:rPr lang="en-US" sz="10800" dirty="0"/>
              <a:t>Similar to fixed action patterns</a:t>
            </a:r>
          </a:p>
          <a:p>
            <a:pPr lvl="2"/>
            <a:r>
              <a:rPr lang="en-US" sz="9200" dirty="0"/>
              <a:t>Fixed order</a:t>
            </a:r>
          </a:p>
          <a:p>
            <a:pPr lvl="2"/>
            <a:r>
              <a:rPr lang="en-US" sz="9200" dirty="0"/>
              <a:t>Need a Sign or Releasing stimulus</a:t>
            </a:r>
          </a:p>
          <a:p>
            <a:pPr lvl="1"/>
            <a:endParaRPr lang="en-US" sz="4000" dirty="0"/>
          </a:p>
          <a:p>
            <a:pPr lvl="1"/>
            <a:r>
              <a:rPr lang="en-US" sz="11200" dirty="0"/>
              <a:t>Different in that</a:t>
            </a:r>
            <a:r>
              <a:rPr lang="en-US" sz="12400" dirty="0"/>
              <a:t>:</a:t>
            </a:r>
          </a:p>
          <a:p>
            <a:pPr lvl="2"/>
            <a:r>
              <a:rPr lang="en-US" sz="9200" i="1" dirty="0">
                <a:solidFill>
                  <a:srgbClr val="C00000"/>
                </a:solidFill>
              </a:rPr>
              <a:t>Not have to keep going once start (can stop if sufficient stimuli not there)</a:t>
            </a:r>
          </a:p>
          <a:p>
            <a:pPr lvl="2"/>
            <a:r>
              <a:rPr lang="en-US" sz="9200" dirty="0"/>
              <a:t>Progression from one behavior to next in series depends   on presence of appropriate stimulus</a:t>
            </a:r>
          </a:p>
          <a:p>
            <a:pPr lvl="1"/>
            <a:endParaRPr lang="en-US" sz="4000" dirty="0"/>
          </a:p>
          <a:p>
            <a:r>
              <a:rPr lang="en-US" sz="12800" b="1" dirty="0"/>
              <a:t>Examples</a:t>
            </a:r>
          </a:p>
          <a:p>
            <a:pPr lvl="1"/>
            <a:r>
              <a:rPr lang="en-US" sz="9600" dirty="0"/>
              <a:t>M</a:t>
            </a:r>
            <a:r>
              <a:rPr lang="en-US" sz="9600" b="0" dirty="0"/>
              <a:t>igration behavior</a:t>
            </a:r>
          </a:p>
          <a:p>
            <a:pPr lvl="1"/>
            <a:r>
              <a:rPr lang="en-US" sz="9600" dirty="0"/>
              <a:t>He</a:t>
            </a:r>
            <a:r>
              <a:rPr lang="en-US" sz="9600" b="0" dirty="0"/>
              <a:t>rmit crab and finding new shell home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442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Several Kinds of Eliciting Stimuli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905000"/>
            <a:ext cx="8458200" cy="5181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Sign stimulus or </a:t>
            </a:r>
            <a:r>
              <a:rPr lang="en-US" b="1" i="1" dirty="0">
                <a:solidFill>
                  <a:srgbClr val="C00000"/>
                </a:solidFill>
              </a:rPr>
              <a:t>releasing stimulus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Stimulus required to elicit the behavior</a:t>
            </a:r>
          </a:p>
          <a:p>
            <a:pPr lvl="2"/>
            <a:r>
              <a:rPr lang="en-US" dirty="0"/>
              <a:t>Remember this is an innate stimulus, not learned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As in the herring-gull chicks for feeding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Also many sexual stimuli are releasing stimuli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139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Several Kinds of Eliciting Stimuli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458200" cy="5181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Supernormal stimulus:</a:t>
            </a:r>
          </a:p>
          <a:p>
            <a:pPr lvl="1"/>
            <a:r>
              <a:rPr lang="en-US" dirty="0"/>
              <a:t>Exaggerated form of a sign stimulus</a:t>
            </a:r>
          </a:p>
          <a:p>
            <a:pPr lvl="1"/>
            <a:r>
              <a:rPr lang="en-US" dirty="0"/>
              <a:t>According to Sherrington: releases BIG behavior</a:t>
            </a:r>
          </a:p>
          <a:p>
            <a:pPr lvl="1"/>
            <a:r>
              <a:rPr lang="en-US" dirty="0"/>
              <a:t>E.g., tornado hitting your house creates bigger reaction than a simple thunderstorm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May explain PTSD: </a:t>
            </a:r>
          </a:p>
          <a:p>
            <a:pPr lvl="2"/>
            <a:r>
              <a:rPr lang="en-US" dirty="0"/>
              <a:t>Supernormal stimulus elicited prolonged and exaggerated behavior</a:t>
            </a:r>
          </a:p>
          <a:p>
            <a:pPr lvl="2"/>
            <a:r>
              <a:rPr lang="en-US" dirty="0"/>
              <a:t>Now hypersensitive to similar stimuli and low-threshold stimuli!</a:t>
            </a:r>
          </a:p>
        </p:txBody>
      </p:sp>
    </p:spTree>
    <p:extLst>
      <p:ext uri="{BB962C8B-B14F-4D97-AF65-F5344CB8AC3E}">
        <p14:creationId xmlns:p14="http://schemas.microsoft.com/office/powerpoint/2010/main" val="3533593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Sequential organization of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11762"/>
          </a:xfrm>
        </p:spPr>
        <p:txBody>
          <a:bodyPr>
            <a:normAutofit/>
          </a:bodyPr>
          <a:lstStyle/>
          <a:p>
            <a:r>
              <a:rPr lang="en-US" dirty="0"/>
              <a:t>All motivated behavior organized into functionally effective behavior sequences</a:t>
            </a:r>
          </a:p>
          <a:p>
            <a:endParaRPr lang="en-US" dirty="0"/>
          </a:p>
          <a:p>
            <a:r>
              <a:rPr lang="en-US" sz="3800" b="1" dirty="0">
                <a:solidFill>
                  <a:srgbClr val="C00000"/>
                </a:solidFill>
              </a:rPr>
              <a:t>Appetitive behavior or </a:t>
            </a:r>
            <a:r>
              <a:rPr lang="en-US" sz="3800" b="1" dirty="0" err="1">
                <a:solidFill>
                  <a:srgbClr val="C00000"/>
                </a:solidFill>
              </a:rPr>
              <a:t>consummatory</a:t>
            </a:r>
            <a:r>
              <a:rPr lang="en-US" sz="3800" b="1" dirty="0">
                <a:solidFill>
                  <a:srgbClr val="C00000"/>
                </a:solidFill>
              </a:rPr>
              <a:t> behavior</a:t>
            </a:r>
          </a:p>
          <a:p>
            <a:pPr lvl="1"/>
            <a:r>
              <a:rPr lang="en-US" dirty="0"/>
              <a:t>Eating, drinking, </a:t>
            </a:r>
            <a:r>
              <a:rPr lang="en-US" b="1" dirty="0">
                <a:solidFill>
                  <a:srgbClr val="C00000"/>
                </a:solidFill>
              </a:rPr>
              <a:t>sex</a:t>
            </a:r>
            <a:r>
              <a:rPr lang="en-US" dirty="0"/>
              <a:t>, etc.</a:t>
            </a:r>
          </a:p>
          <a:p>
            <a:pPr lvl="1"/>
            <a:r>
              <a:rPr lang="en-US" dirty="0"/>
              <a:t>Consummatory = completion of a species typical response sequence (not just eating)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02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Sequential organization of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1176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Organized into functional modes or groups of behavior</a:t>
            </a:r>
          </a:p>
          <a:p>
            <a:pPr lvl="1"/>
            <a:r>
              <a:rPr lang="en-US" b="1" dirty="0"/>
              <a:t>General Search </a:t>
            </a:r>
            <a:r>
              <a:rPr lang="en-US" dirty="0"/>
              <a:t>mode: generalized “looking for something”</a:t>
            </a:r>
          </a:p>
          <a:p>
            <a:pPr lvl="1"/>
            <a:r>
              <a:rPr lang="en-US" b="1" dirty="0"/>
              <a:t>Focal Search </a:t>
            </a:r>
            <a:r>
              <a:rPr lang="en-US" dirty="0"/>
              <a:t>mode: Focused search for specific stimulus, leads to capture and consumption</a:t>
            </a:r>
          </a:p>
          <a:p>
            <a:pPr lvl="1"/>
            <a:r>
              <a:rPr lang="en-US" b="1" dirty="0"/>
              <a:t>Consumption or ingestion: </a:t>
            </a:r>
            <a:r>
              <a:rPr lang="en-US" dirty="0"/>
              <a:t>actually catching and eating/consuming the item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Many Types of modes:</a:t>
            </a:r>
          </a:p>
          <a:p>
            <a:pPr lvl="1"/>
            <a:r>
              <a:rPr lang="en-US" dirty="0"/>
              <a:t>Appetitive: eating, drinking, sex, comfort/housing</a:t>
            </a:r>
          </a:p>
          <a:p>
            <a:pPr lvl="1"/>
            <a:r>
              <a:rPr lang="en-US" dirty="0"/>
              <a:t>Defensive modes: Hiding, fleeing, fighting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600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INNATE BEHAVIOR AND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38600"/>
            <a:ext cx="6858000" cy="914400"/>
          </a:xfrm>
        </p:spPr>
        <p:txBody>
          <a:bodyPr/>
          <a:lstStyle/>
          <a:p>
            <a:r>
              <a:rPr lang="en-US" dirty="0"/>
              <a:t>Have to start here!</a:t>
            </a:r>
          </a:p>
        </p:txBody>
      </p:sp>
    </p:spTree>
    <p:extLst>
      <p:ext uri="{BB962C8B-B14F-4D97-AF65-F5344CB8AC3E}">
        <p14:creationId xmlns:p14="http://schemas.microsoft.com/office/powerpoint/2010/main" val="1298560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sz="4800" dirty="0"/>
            </a:br>
            <a:br>
              <a:rPr lang="en-US" sz="4800" dirty="0"/>
            </a:br>
            <a:r>
              <a:rPr lang="en-US" sz="4000" dirty="0"/>
              <a:t>Habituation	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Effects of </a:t>
            </a:r>
            <a:br>
              <a:rPr lang="en-US" dirty="0"/>
            </a:br>
            <a:r>
              <a:rPr lang="en-US" dirty="0"/>
              <a:t>repeated stimulation:</a:t>
            </a:r>
          </a:p>
        </p:txBody>
      </p:sp>
    </p:spTree>
    <p:extLst>
      <p:ext uri="{BB962C8B-B14F-4D97-AF65-F5344CB8AC3E}">
        <p14:creationId xmlns:p14="http://schemas.microsoft.com/office/powerpoint/2010/main" val="2369768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610600" cy="1447800"/>
          </a:xfrm>
        </p:spPr>
        <p:txBody>
          <a:bodyPr/>
          <a:lstStyle/>
          <a:p>
            <a:pPr algn="ctr"/>
            <a:r>
              <a:rPr lang="en-US" sz="4000" dirty="0"/>
              <a:t>Habituation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09700"/>
            <a:ext cx="7772400" cy="3657600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  <a:buFontTx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Learning not to respond to a previously meaningful stimulus</a:t>
            </a:r>
          </a:p>
          <a:p>
            <a:pPr algn="l">
              <a:lnSpc>
                <a:spcPct val="80000"/>
              </a:lnSpc>
              <a:buFontTx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The stimulus used to predict something. </a:t>
            </a:r>
          </a:p>
          <a:p>
            <a:pPr algn="l">
              <a:lnSpc>
                <a:spcPct val="80000"/>
              </a:lnSpc>
              <a:buFontTx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Now the stimulus loses its predictability and you ignore it</a:t>
            </a:r>
          </a:p>
          <a:p>
            <a:pPr algn="l">
              <a:lnSpc>
                <a:spcPct val="80000"/>
              </a:lnSpc>
              <a:buFontTx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Allows efficiency in learning</a:t>
            </a:r>
          </a:p>
          <a:p>
            <a:pPr algn="l">
              <a:lnSpc>
                <a:spcPct val="80000"/>
              </a:lnSpc>
              <a:buFontTx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4472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610600" cy="1447800"/>
          </a:xfrm>
        </p:spPr>
        <p:txBody>
          <a:bodyPr/>
          <a:lstStyle/>
          <a:p>
            <a:pPr algn="ctr"/>
            <a:r>
              <a:rPr lang="en-US" sz="4000" dirty="0"/>
              <a:t>Habituation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09700"/>
            <a:ext cx="7772400" cy="3657600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  <a:buFontTx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Learning not to respond to a previously meaningful stimulus</a:t>
            </a:r>
          </a:p>
          <a:p>
            <a:pPr algn="l">
              <a:lnSpc>
                <a:spcPct val="80000"/>
              </a:lnSpc>
              <a:buFontTx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The stimulus used to predict something. </a:t>
            </a:r>
          </a:p>
          <a:p>
            <a:pPr algn="l">
              <a:lnSpc>
                <a:spcPct val="80000"/>
              </a:lnSpc>
              <a:buFontTx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Now the stimulus loses its predictability and you ignore it</a:t>
            </a:r>
          </a:p>
          <a:p>
            <a:pPr algn="l">
              <a:lnSpc>
                <a:spcPct val="80000"/>
              </a:lnSpc>
              <a:buFontTx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Allows efficiency in learning</a:t>
            </a:r>
          </a:p>
          <a:p>
            <a:pPr algn="l">
              <a:lnSpc>
                <a:spcPct val="80000"/>
              </a:lnSpc>
              <a:buFontTx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2128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610600" cy="1447800"/>
          </a:xfrm>
        </p:spPr>
        <p:txBody>
          <a:bodyPr/>
          <a:lstStyle/>
          <a:p>
            <a:pPr algn="ctr"/>
            <a:r>
              <a:rPr lang="en-US" sz="4000" dirty="0"/>
              <a:t>Habituation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09700"/>
            <a:ext cx="7772400" cy="3657600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  <a:buFontTx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Learning not to respond to a previously meaningful stimulus</a:t>
            </a:r>
          </a:p>
          <a:p>
            <a:pPr algn="l">
              <a:lnSpc>
                <a:spcPct val="80000"/>
              </a:lnSpc>
              <a:buFontTx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The stimulus used to predict something. </a:t>
            </a:r>
          </a:p>
          <a:p>
            <a:pPr algn="l">
              <a:lnSpc>
                <a:spcPct val="80000"/>
              </a:lnSpc>
              <a:buFontTx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Now the stimulus loses its predictability and you ignore it</a:t>
            </a:r>
          </a:p>
          <a:p>
            <a:pPr algn="l">
              <a:lnSpc>
                <a:spcPct val="80000"/>
              </a:lnSpc>
              <a:buFontTx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Allows efficiency in learning</a:t>
            </a:r>
          </a:p>
          <a:p>
            <a:pPr algn="l">
              <a:lnSpc>
                <a:spcPct val="80000"/>
              </a:lnSpc>
              <a:buFontTx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6097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610600" cy="1447800"/>
          </a:xfrm>
        </p:spPr>
        <p:txBody>
          <a:bodyPr/>
          <a:lstStyle/>
          <a:p>
            <a:pPr algn="ctr"/>
            <a:r>
              <a:rPr lang="en-US" sz="4000" dirty="0"/>
              <a:t>Habituation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09700"/>
            <a:ext cx="7772400" cy="3657600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  <a:buFontTx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Learning not to respond to a previously meaningful stimulus</a:t>
            </a:r>
          </a:p>
          <a:p>
            <a:pPr algn="l">
              <a:lnSpc>
                <a:spcPct val="80000"/>
              </a:lnSpc>
              <a:buFontTx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The stimulus used to predict something. </a:t>
            </a:r>
          </a:p>
          <a:p>
            <a:pPr algn="l">
              <a:lnSpc>
                <a:spcPct val="80000"/>
              </a:lnSpc>
              <a:buFontTx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Now the stimulus loses its predictability and you ignore it</a:t>
            </a:r>
          </a:p>
          <a:p>
            <a:pPr algn="l">
              <a:lnSpc>
                <a:spcPct val="80000"/>
              </a:lnSpc>
              <a:buFontTx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Allows efficiency in learning</a:t>
            </a:r>
          </a:p>
          <a:p>
            <a:pPr algn="l">
              <a:lnSpc>
                <a:spcPct val="80000"/>
              </a:lnSpc>
              <a:buFontTx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901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Dishabituation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When the stimulus </a:t>
            </a:r>
            <a:r>
              <a:rPr lang="en-US" dirty="0">
                <a:solidFill>
                  <a:srgbClr val="C00000"/>
                </a:solidFill>
              </a:rPr>
              <a:t>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Signals a change in the situation or setting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 longer appropriate to ignore, as changed stimulus may have meaning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Why? Something has changed in environment</a:t>
            </a:r>
          </a:p>
          <a:p>
            <a:pPr marL="800100" lvl="1" indent="-342900"/>
            <a:r>
              <a:rPr lang="en-US" dirty="0"/>
              <a:t>	</a:t>
            </a:r>
            <a:r>
              <a:rPr lang="en-US" b="0" dirty="0"/>
              <a:t>check to see if it is meaningful</a:t>
            </a:r>
          </a:p>
          <a:p>
            <a:pPr marL="800100" lvl="1" indent="-342900"/>
            <a:r>
              <a:rPr lang="en-US" b="0" dirty="0"/>
              <a:t>	react to new situation, adapt!</a:t>
            </a:r>
          </a:p>
        </p:txBody>
      </p:sp>
    </p:spTree>
    <p:extLst>
      <p:ext uri="{BB962C8B-B14F-4D97-AF65-F5344CB8AC3E}">
        <p14:creationId xmlns:p14="http://schemas.microsoft.com/office/powerpoint/2010/main" val="17082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718"/>
            <a:ext cx="8763000" cy="1371600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Characteristics of Habituation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7924800" cy="5105400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rgbClr val="C00000"/>
                </a:solidFill>
              </a:rPr>
              <a:t>Response decrement</a:t>
            </a:r>
            <a:r>
              <a:rPr lang="en-US" dirty="0"/>
              <a:t>: Response strength decreases with repeated stimulation.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Spontaneous recovery</a:t>
            </a:r>
            <a:r>
              <a:rPr lang="en-US" dirty="0"/>
              <a:t>: If the stimulus is withheld and then re-presented, the organism will react to the stimulus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Repeated series</a:t>
            </a:r>
            <a:r>
              <a:rPr lang="en-US" dirty="0"/>
              <a:t>: With repeated series of exposure, response strength is less ad less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Generalization</a:t>
            </a:r>
            <a:r>
              <a:rPr lang="en-US" dirty="0"/>
              <a:t>: Similar  stimuli may exhibit habituation when presented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Dishabituation</a:t>
            </a:r>
            <a:r>
              <a:rPr lang="en-US" dirty="0"/>
              <a:t>: What has been habituated can be </a:t>
            </a:r>
            <a:r>
              <a:rPr lang="en-US" dirty="0" err="1"/>
              <a:t>dishabituated</a:t>
            </a:r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123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hart" r:id="rId4" imgW="4905296" imgH="2552881" progId="Excel.Chart.8">
                  <p:embed/>
                </p:oleObj>
              </mc:Choice>
              <mc:Fallback>
                <p:oleObj name="Chart" r:id="rId4" imgW="4905296" imgH="2552881" progId="Excel.Chart.8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8142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Examples of habituated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7638"/>
            <a:ext cx="8610600" cy="5165724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</a:rPr>
              <a:t>Salivation responses: </a:t>
            </a:r>
          </a:p>
          <a:p>
            <a:pPr lvl="1" indent="-342900">
              <a:buFont typeface="Arial" pitchFamily="34" charset="0"/>
              <a:buChar char="•"/>
            </a:pPr>
            <a:r>
              <a:rPr lang="en-US" sz="2000" dirty="0"/>
              <a:t>The more we eat, the less we salivate in anticipation of that food during a meal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</a:rPr>
              <a:t>Visual attention in human infants: </a:t>
            </a:r>
          </a:p>
          <a:p>
            <a:pPr lvl="1" indent="-342900">
              <a:buFont typeface="Arial" pitchFamily="34" charset="0"/>
              <a:buChar char="•"/>
            </a:pPr>
            <a:r>
              <a:rPr lang="en-US" sz="2000" dirty="0"/>
              <a:t>Show baby the “Skye” Paw patrol character</a:t>
            </a:r>
          </a:p>
          <a:p>
            <a:pPr lvl="1" indent="-342900">
              <a:buFont typeface="Arial" pitchFamily="34" charset="0"/>
              <a:buChar char="•"/>
            </a:pPr>
            <a:r>
              <a:rPr lang="en-US" sz="2000" dirty="0"/>
              <a:t>At first, lots of attention to toy</a:t>
            </a:r>
          </a:p>
          <a:p>
            <a:pPr lvl="1" indent="-342900">
              <a:buFont typeface="Arial" pitchFamily="34" charset="0"/>
              <a:buChar char="•"/>
            </a:pPr>
            <a:r>
              <a:rPr lang="en-US" sz="2000" dirty="0"/>
              <a:t>After several seconds, reduced looking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</a:rPr>
              <a:t>Startle response in rats </a:t>
            </a:r>
            <a:r>
              <a:rPr lang="en-US" sz="2400" dirty="0"/>
              <a:t>(or other organisms)</a:t>
            </a:r>
          </a:p>
          <a:p>
            <a:pPr lvl="1" indent="-342900">
              <a:buFont typeface="Arial" pitchFamily="34" charset="0"/>
              <a:buChar char="•"/>
            </a:pPr>
            <a:r>
              <a:rPr lang="en-US" sz="2000" dirty="0"/>
              <a:t>Each time (within a session) you get startled, it is reduced.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Attention to your mother: </a:t>
            </a:r>
          </a:p>
          <a:p>
            <a:pPr lvl="1" indent="-342900">
              <a:buFont typeface="Arial" pitchFamily="34" charset="0"/>
              <a:buChar char="•"/>
            </a:pPr>
            <a:r>
              <a:rPr lang="en-US" sz="2000" dirty="0"/>
              <a:t>You stop paying attention to her “requests” to take the garbage out.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Reaction to fire alarms </a:t>
            </a:r>
            <a:r>
              <a:rPr lang="en-US" sz="2400" dirty="0"/>
              <a:t>in college dorms!</a:t>
            </a:r>
          </a:p>
        </p:txBody>
      </p:sp>
    </p:spTree>
    <p:extLst>
      <p:ext uri="{BB962C8B-B14F-4D97-AF65-F5344CB8AC3E}">
        <p14:creationId xmlns:p14="http://schemas.microsoft.com/office/powerpoint/2010/main" val="3154910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Sensitization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2578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When (over) aroused, even light stimuli elicit strong reactions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In a way sensitization is the </a:t>
            </a:r>
            <a:r>
              <a:rPr lang="en-US" sz="2400" b="1" i="1" dirty="0">
                <a:solidFill>
                  <a:srgbClr val="C00000"/>
                </a:solidFill>
              </a:rPr>
              <a:t>opposite</a:t>
            </a:r>
            <a:r>
              <a:rPr lang="en-US" sz="2400" dirty="0">
                <a:solidFill>
                  <a:srgbClr val="C00000"/>
                </a:solidFill>
              </a:rPr>
              <a:t> of habituation</a:t>
            </a:r>
          </a:p>
          <a:p>
            <a:pPr lvl="1"/>
            <a:r>
              <a:rPr lang="en-US" sz="2400" dirty="0"/>
              <a:t>Over-react to stimuli</a:t>
            </a:r>
          </a:p>
          <a:p>
            <a:pPr lvl="1"/>
            <a:r>
              <a:rPr lang="en-US" sz="2400" dirty="0"/>
              <a:t>Over vigilance or </a:t>
            </a:r>
            <a:r>
              <a:rPr lang="en-US" sz="2400" dirty="0" err="1"/>
              <a:t>hypervigilance</a:t>
            </a:r>
            <a:endParaRPr lang="en-US" sz="2400" dirty="0"/>
          </a:p>
          <a:p>
            <a:pPr lvl="1"/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When do we see this?</a:t>
            </a:r>
          </a:p>
          <a:p>
            <a:pPr lvl="1"/>
            <a:r>
              <a:rPr lang="en-US" sz="2400" dirty="0"/>
              <a:t>Overly hungry/thirst</a:t>
            </a:r>
          </a:p>
          <a:p>
            <a:pPr lvl="1"/>
            <a:r>
              <a:rPr lang="en-US" sz="2400" dirty="0"/>
              <a:t>Sexual behaviors</a:t>
            </a:r>
          </a:p>
          <a:p>
            <a:pPr lvl="1"/>
            <a:r>
              <a:rPr lang="en-US" sz="2400" dirty="0"/>
              <a:t>Aggression </a:t>
            </a:r>
          </a:p>
          <a:p>
            <a:pPr lvl="1"/>
            <a:r>
              <a:rPr lang="en-US" sz="2400" dirty="0"/>
              <a:t>Fear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106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i="1" dirty="0" err="1">
                <a:solidFill>
                  <a:srgbClr val="C00000"/>
                </a:solidFill>
              </a:rPr>
              <a:t>Romanes</a:t>
            </a:r>
            <a:r>
              <a:rPr lang="en-US" sz="3600" i="1" dirty="0">
                <a:solidFill>
                  <a:srgbClr val="C00000"/>
                </a:solidFill>
              </a:rPr>
              <a:t>: One of First “Animal” Theorists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Was a student of Darwin's</a:t>
            </a:r>
          </a:p>
          <a:p>
            <a:pPr lvl="1"/>
            <a:r>
              <a:rPr lang="en-US" dirty="0"/>
              <a:t>very interested in evolution and intelligence</a:t>
            </a:r>
          </a:p>
          <a:p>
            <a:pPr lvl="1"/>
            <a:r>
              <a:rPr lang="en-US" dirty="0"/>
              <a:t>not a psychologist- more a philosopher/biologist</a:t>
            </a:r>
          </a:p>
          <a:p>
            <a:endParaRPr lang="en-US" dirty="0"/>
          </a:p>
          <a:p>
            <a:r>
              <a:rPr lang="en-US" dirty="0"/>
              <a:t>Remember its 1878</a:t>
            </a:r>
          </a:p>
          <a:p>
            <a:pPr lvl="1"/>
            <a:r>
              <a:rPr lang="en-US" dirty="0"/>
              <a:t>No real data</a:t>
            </a:r>
          </a:p>
          <a:p>
            <a:pPr lvl="1"/>
            <a:r>
              <a:rPr lang="en-US" dirty="0"/>
              <a:t>Lots of anecdotes</a:t>
            </a:r>
          </a:p>
          <a:p>
            <a:pPr lvl="1"/>
            <a:r>
              <a:rPr lang="en-US" dirty="0"/>
              <a:t>Not really defined variables</a:t>
            </a:r>
          </a:p>
          <a:p>
            <a:pPr lvl="1"/>
            <a:r>
              <a:rPr lang="en-US" dirty="0"/>
              <a:t>His is psychology at the beginning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82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24800" cy="1371600"/>
          </a:xfrm>
        </p:spPr>
        <p:txBody>
          <a:bodyPr>
            <a:noAutofit/>
          </a:bodyPr>
          <a:lstStyle/>
          <a:p>
            <a:r>
              <a:rPr lang="en-US" sz="2800" dirty="0"/>
              <a:t>WHY do we show </a:t>
            </a:r>
            <a:br>
              <a:rPr lang="en-US" sz="2800" dirty="0"/>
            </a:br>
            <a:r>
              <a:rPr lang="en-US" sz="2800" dirty="0"/>
              <a:t>habituation and sensitization?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It is adaptive! (well, generally)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Ignore what is irrelevant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Attend or hyper-attend to what is important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Is habituation and sensitization passive or active learning?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040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48600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Isn’t this just fatigue or excitement?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600" dirty="0"/>
              <a:t>Is habituation/sensitization the same or different from sensory adaptation or response fatigue?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6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600" b="1" dirty="0">
                <a:solidFill>
                  <a:srgbClr val="C00000"/>
                </a:solidFill>
              </a:rPr>
              <a:t>Sensory Adaptation</a:t>
            </a:r>
            <a:r>
              <a:rPr lang="en-US" sz="2600" dirty="0"/>
              <a:t>: </a:t>
            </a:r>
          </a:p>
          <a:p>
            <a:pPr lvl="1" indent="-342900">
              <a:buFont typeface="Arial" pitchFamily="34" charset="0"/>
              <a:buChar char="•"/>
            </a:pPr>
            <a:r>
              <a:rPr lang="en-US" sz="2200" dirty="0"/>
              <a:t>Occurs when you overstimulate a sense system</a:t>
            </a:r>
          </a:p>
          <a:p>
            <a:pPr lvl="1" indent="-342900">
              <a:buFont typeface="Arial" pitchFamily="34" charset="0"/>
              <a:buChar char="•"/>
            </a:pPr>
            <a:r>
              <a:rPr lang="en-US" sz="2200" dirty="0"/>
              <a:t>Overuse the </a:t>
            </a:r>
            <a:r>
              <a:rPr lang="en-US" sz="2200" i="1" dirty="0"/>
              <a:t>sensory</a:t>
            </a:r>
            <a:r>
              <a:rPr lang="en-US" sz="2200" dirty="0"/>
              <a:t> receptors; must wait our refractory period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6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600" b="1" dirty="0">
                <a:solidFill>
                  <a:srgbClr val="C00000"/>
                </a:solidFill>
              </a:rPr>
              <a:t>Response fatigue</a:t>
            </a:r>
            <a:r>
              <a:rPr lang="en-US" sz="2600" dirty="0"/>
              <a:t>: The </a:t>
            </a:r>
            <a:r>
              <a:rPr lang="en-US" sz="2600" i="1" dirty="0"/>
              <a:t>muscles</a:t>
            </a:r>
            <a:r>
              <a:rPr lang="en-US" sz="2600" dirty="0"/>
              <a:t> are tired from responding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6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/>
              <a:t>How is learning to habituate or become sensitized different than this?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1560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Visits to a Nudist Colony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876800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When first get there: </a:t>
            </a:r>
          </a:p>
          <a:p>
            <a:pPr lvl="1" indent="-342900">
              <a:buFont typeface="Arial" pitchFamily="34" charset="0"/>
              <a:buChar char="•"/>
            </a:pPr>
            <a:r>
              <a:rPr lang="en-US" sz="2400" dirty="0"/>
              <a:t>S (naked people) --&gt;  R (lots of blushing)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Staring behavior decreases over your stay: </a:t>
            </a:r>
            <a:r>
              <a:rPr lang="en-US" sz="2800" i="1" dirty="0">
                <a:solidFill>
                  <a:srgbClr val="C00000"/>
                </a:solidFill>
              </a:rPr>
              <a:t>Repeated exposure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If leave and come back (</a:t>
            </a:r>
            <a:r>
              <a:rPr lang="en-US" sz="2800" i="1" dirty="0">
                <a:solidFill>
                  <a:srgbClr val="C00000"/>
                </a:solidFill>
              </a:rPr>
              <a:t>repeated series</a:t>
            </a:r>
            <a:r>
              <a:rPr lang="en-US" sz="2800" dirty="0"/>
              <a:t>) gets easier with each trip: you adjust faster the more often you leave and come back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The more nude bodies- the easier to habituate: </a:t>
            </a:r>
            <a:r>
              <a:rPr lang="en-US" sz="2800" i="1" dirty="0">
                <a:solidFill>
                  <a:srgbClr val="C00000"/>
                </a:solidFill>
              </a:rPr>
              <a:t>Frequency of stimulation</a:t>
            </a:r>
            <a:endParaRPr lang="en-US" sz="2800" dirty="0">
              <a:solidFill>
                <a:srgbClr val="C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Might </a:t>
            </a:r>
            <a:r>
              <a:rPr lang="en-US" sz="2800" dirty="0">
                <a:solidFill>
                  <a:srgbClr val="C00000"/>
                </a:solidFill>
              </a:rPr>
              <a:t>generalize</a:t>
            </a:r>
            <a:r>
              <a:rPr lang="en-US" sz="2800" dirty="0"/>
              <a:t>: less embarrassed in locker room, etc.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Some one comes in with a camera- suddenly embarrassed again: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i="1" dirty="0">
                <a:solidFill>
                  <a:srgbClr val="C00000"/>
                </a:solidFill>
              </a:rPr>
              <a:t>Dishabituation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8622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/>
              <a:t>Dual Process Theory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3276600" cy="55165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Think of hydraulics: If push down on one side, other goes up</a:t>
            </a:r>
          </a:p>
          <a:p>
            <a:endParaRPr lang="en-US" dirty="0"/>
          </a:p>
          <a:p>
            <a:r>
              <a:rPr lang="en-US" dirty="0"/>
              <a:t>Habituation and Sensitization are opposites: if one, then not the other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5C9F34-4914-49F6-8FC6-EE572DE3D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752600"/>
            <a:ext cx="4957277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923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/>
              <a:t>Dual Process Theory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307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Simple Learning is a Dual process:</a:t>
            </a:r>
          </a:p>
          <a:p>
            <a:pPr lvl="1"/>
            <a:r>
              <a:rPr lang="en-US" b="1" dirty="0"/>
              <a:t>Habituation and Sensitization</a:t>
            </a:r>
          </a:p>
          <a:p>
            <a:pPr lvl="1"/>
            <a:r>
              <a:rPr lang="en-US" dirty="0"/>
              <a:t>As you habituate you are desensitized</a:t>
            </a:r>
          </a:p>
          <a:p>
            <a:pPr lvl="1"/>
            <a:r>
              <a:rPr lang="en-US" dirty="0"/>
              <a:t>As you become sensitized, you dishabituate</a:t>
            </a:r>
          </a:p>
          <a:p>
            <a:pPr lvl="1"/>
            <a:r>
              <a:rPr lang="en-US" dirty="0"/>
              <a:t>May involve changes in similar or even identical neural pathway</a:t>
            </a:r>
          </a:p>
          <a:p>
            <a:pPr lvl="1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591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Dual Process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516562"/>
          </a:xfrm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Solomon’s research with dogs: </a:t>
            </a:r>
          </a:p>
          <a:p>
            <a:pPr lvl="1"/>
            <a:r>
              <a:rPr lang="en-US" dirty="0"/>
              <a:t>Dogs administered 10-second shock treatments during each session. </a:t>
            </a:r>
          </a:p>
          <a:p>
            <a:pPr lvl="1"/>
            <a:r>
              <a:rPr lang="en-US" i="1" dirty="0"/>
              <a:t>Initially</a:t>
            </a:r>
            <a:r>
              <a:rPr lang="en-US" dirty="0"/>
              <a:t>, dogs were </a:t>
            </a:r>
            <a:r>
              <a:rPr lang="en-US" i="1" dirty="0"/>
              <a:t>fearful and panicked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Once the shocks stopped, the dogs wary and guarded (sensitization)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As the experiment continued, dogs began to tolerate the shocks (habituation)</a:t>
            </a:r>
          </a:p>
          <a:p>
            <a:pPr lvl="1"/>
            <a:r>
              <a:rPr lang="en-US" dirty="0"/>
              <a:t>After the experiment finished, dogs eventually returned to their previous state, no longer wary and guarded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4231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Examples: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Visual attention in infants</a:t>
            </a:r>
          </a:p>
          <a:p>
            <a:pPr lvl="1"/>
            <a:r>
              <a:rPr lang="en-US" sz="2400" dirty="0"/>
              <a:t>Depending on size/complexity of stimulus </a:t>
            </a:r>
          </a:p>
          <a:p>
            <a:pPr lvl="1"/>
            <a:r>
              <a:rPr lang="en-US" sz="2400" dirty="0"/>
              <a:t>Infants showed simple habituation to simple visual stimuli</a:t>
            </a:r>
          </a:p>
          <a:p>
            <a:pPr lvl="1"/>
            <a:r>
              <a:rPr lang="en-US" sz="2400" dirty="0"/>
              <a:t>But: when shown stimulus again, showed increased sensitization (looked at it more)</a:t>
            </a:r>
          </a:p>
          <a:p>
            <a:pPr lvl="1"/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Drug addiction</a:t>
            </a:r>
            <a:r>
              <a:rPr lang="en-US" sz="2400" dirty="0"/>
              <a:t>: </a:t>
            </a:r>
            <a:r>
              <a:rPr lang="en-US" sz="2400" b="0" dirty="0"/>
              <a:t>will talk about this with classical conditioning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Thrill seeking</a:t>
            </a:r>
            <a:r>
              <a:rPr lang="en-US" sz="2400" dirty="0"/>
              <a:t>: </a:t>
            </a:r>
            <a:r>
              <a:rPr lang="en-US" sz="2400" b="0" dirty="0"/>
              <a:t>go from frightened to adrenaline rush then recovery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9120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BC1C0-28A4-486D-88C5-863776895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Why is this Important?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3648-A022-4B8E-94BC-1B1DB26E5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i="1" dirty="0"/>
              <a:t>More than one behavior may occur to a given situation</a:t>
            </a:r>
          </a:p>
          <a:p>
            <a:pPr lvl="1"/>
            <a:r>
              <a:rPr lang="en-US" dirty="0"/>
              <a:t>The </a:t>
            </a:r>
            <a:r>
              <a:rPr lang="en-US" b="1" dirty="0">
                <a:solidFill>
                  <a:srgbClr val="C00000"/>
                </a:solidFill>
              </a:rPr>
              <a:t>initial reaction</a:t>
            </a:r>
            <a:r>
              <a:rPr lang="en-US" dirty="0"/>
              <a:t>: e.g., Fear to a scary object</a:t>
            </a:r>
          </a:p>
          <a:p>
            <a:pPr lvl="1"/>
            <a:r>
              <a:rPr lang="en-US" dirty="0"/>
              <a:t>The </a:t>
            </a:r>
            <a:r>
              <a:rPr lang="en-US" b="1" dirty="0">
                <a:solidFill>
                  <a:srgbClr val="C00000"/>
                </a:solidFill>
              </a:rPr>
              <a:t>AFTER reaction</a:t>
            </a:r>
            <a:r>
              <a:rPr lang="en-US" dirty="0"/>
              <a:t>: relief when the scary object goes away</a:t>
            </a:r>
          </a:p>
          <a:p>
            <a:endParaRPr lang="en-US" dirty="0"/>
          </a:p>
          <a:p>
            <a:r>
              <a:rPr lang="en-US" i="1" dirty="0">
                <a:solidFill>
                  <a:srgbClr val="C00000"/>
                </a:solidFill>
              </a:rPr>
              <a:t>May be that the AFTER reaction is reinforcing</a:t>
            </a:r>
          </a:p>
          <a:p>
            <a:pPr lvl="1"/>
            <a:r>
              <a:rPr lang="en-US" dirty="0"/>
              <a:t>Why go on a scary ride or watch a scary movie? It should be aversive!</a:t>
            </a:r>
          </a:p>
          <a:p>
            <a:pPr lvl="1"/>
            <a:r>
              <a:rPr lang="en-US" dirty="0"/>
              <a:t>But: after reaction is relief…that may be reinforcing.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3609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72400" cy="1371600"/>
          </a:xfrm>
        </p:spPr>
        <p:txBody>
          <a:bodyPr/>
          <a:lstStyle/>
          <a:p>
            <a:r>
              <a:rPr lang="en-US" dirty="0"/>
              <a:t>Context is </a:t>
            </a:r>
            <a:r>
              <a:rPr lang="en-US" sz="4400" dirty="0"/>
              <a:t>important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Depends on how/when/where stimulus is presented </a:t>
            </a:r>
          </a:p>
          <a:p>
            <a:pPr lvl="1"/>
            <a:r>
              <a:rPr lang="en-US" sz="2400" dirty="0"/>
              <a:t>That is, reaction varies depending on context</a:t>
            </a:r>
          </a:p>
          <a:p>
            <a:pPr lvl="1"/>
            <a:endParaRPr lang="en-US" sz="2400" dirty="0"/>
          </a:p>
          <a:p>
            <a:r>
              <a:rPr lang="en-US" sz="2400" b="1" dirty="0"/>
              <a:t>Example: Startle response:</a:t>
            </a:r>
          </a:p>
          <a:p>
            <a:pPr lvl="1"/>
            <a:r>
              <a:rPr lang="en-US" sz="2400" dirty="0"/>
              <a:t>Sitting talking with friends</a:t>
            </a:r>
          </a:p>
          <a:p>
            <a:pPr lvl="1"/>
            <a:r>
              <a:rPr lang="en-US" sz="2400" dirty="0"/>
              <a:t>Knowing that someone is about to jump out at you and beating them to the “boo”</a:t>
            </a:r>
          </a:p>
          <a:p>
            <a:pPr lvl="1"/>
            <a:r>
              <a:rPr lang="en-US" sz="2400" dirty="0"/>
              <a:t>Watching a scary movie</a:t>
            </a:r>
          </a:p>
          <a:p>
            <a:pPr lvl="1"/>
            <a:r>
              <a:rPr lang="en-US" sz="2400" dirty="0"/>
              <a:t>A startle will produce different levels of reaction across these settings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513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391400" cy="1371600"/>
          </a:xfrm>
        </p:spPr>
        <p:txBody>
          <a:bodyPr/>
          <a:lstStyle/>
          <a:p>
            <a:r>
              <a:rPr lang="en-US" dirty="0"/>
              <a:t>Context is important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Touch and sexual responses are another good example</a:t>
            </a:r>
          </a:p>
          <a:p>
            <a:pPr lvl="1"/>
            <a:r>
              <a:rPr lang="en-US" sz="2400" dirty="0"/>
              <a:t>“Good” touch vs. “Bad” touch</a:t>
            </a:r>
          </a:p>
          <a:p>
            <a:pPr lvl="1"/>
            <a:r>
              <a:rPr lang="en-US" sz="2400" dirty="0"/>
              <a:t>Touch by a doctor </a:t>
            </a:r>
          </a:p>
          <a:p>
            <a:pPr lvl="1"/>
            <a:r>
              <a:rPr lang="en-US" sz="2400" dirty="0"/>
              <a:t>Touch by your mom</a:t>
            </a:r>
          </a:p>
          <a:p>
            <a:pPr lvl="1"/>
            <a:r>
              <a:rPr lang="en-US" sz="2400" dirty="0"/>
              <a:t>Touch by your lover</a:t>
            </a:r>
          </a:p>
          <a:p>
            <a:pPr lvl="1"/>
            <a:r>
              <a:rPr lang="en-US" sz="2400" dirty="0"/>
              <a:t>Touch by a stranger</a:t>
            </a:r>
          </a:p>
          <a:p>
            <a:pPr lvl="1"/>
            <a:endParaRPr lang="en-US" sz="2400" dirty="0"/>
          </a:p>
          <a:p>
            <a:r>
              <a:rPr lang="en-US" sz="2400" dirty="0"/>
              <a:t>All can touch your face, ear, arm, etc., but it is context that regulates how you react to it.</a:t>
            </a:r>
          </a:p>
        </p:txBody>
      </p:sp>
    </p:spTree>
    <p:extLst>
      <p:ext uri="{BB962C8B-B14F-4D97-AF65-F5344CB8AC3E}">
        <p14:creationId xmlns:p14="http://schemas.microsoft.com/office/powerpoint/2010/main" val="3222159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Romanes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Attempting to distinguish between </a:t>
            </a:r>
            <a:r>
              <a:rPr lang="en-US" b="1" dirty="0"/>
              <a:t>learned </a:t>
            </a:r>
            <a:r>
              <a:rPr lang="en-US" dirty="0"/>
              <a:t>and </a:t>
            </a:r>
            <a:r>
              <a:rPr lang="en-US" b="1" dirty="0"/>
              <a:t>innate</a:t>
            </a:r>
          </a:p>
          <a:p>
            <a:endParaRPr lang="en-US" dirty="0"/>
          </a:p>
          <a:p>
            <a:r>
              <a:rPr lang="en-US" dirty="0"/>
              <a:t>Assume ability to learn represents higher intelligence</a:t>
            </a:r>
          </a:p>
          <a:p>
            <a:endParaRPr lang="en-US" dirty="0"/>
          </a:p>
          <a:p>
            <a:r>
              <a:rPr lang="en-US" dirty="0"/>
              <a:t>Stated that “Lower animals” can only survive with INNATE behavior patterns- </a:t>
            </a:r>
          </a:p>
          <a:p>
            <a:pPr lvl="1"/>
            <a:r>
              <a:rPr lang="en-US" dirty="0"/>
              <a:t>cannot adapt (that is learn) to deal with new situations.</a:t>
            </a:r>
          </a:p>
          <a:p>
            <a:endParaRPr lang="en-US" dirty="0"/>
          </a:p>
          <a:p>
            <a:r>
              <a:rPr lang="en-US" dirty="0"/>
              <a:t>Ranked animals by intelligence (so did Thorndike)</a:t>
            </a:r>
          </a:p>
          <a:p>
            <a:pPr marL="0" indent="0">
              <a:buNone/>
            </a:pPr>
            <a:r>
              <a:rPr lang="en-US" dirty="0"/>
              <a:t>	(but Thorndike says dogs smarter than cats!)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3045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 Why habituation and sensitization?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</a:rPr>
              <a:t>Adaptive</a:t>
            </a:r>
            <a:r>
              <a:rPr lang="en-US" sz="2800" dirty="0"/>
              <a:t>: Learn what to attend to and ignore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Things are more exciting the first time they happen!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C00000"/>
                </a:solidFill>
              </a:rPr>
              <a:t>Can’t attend to everything: need to learn what the important stimuli are</a:t>
            </a:r>
          </a:p>
          <a:p>
            <a:pPr lvl="1"/>
            <a:r>
              <a:rPr lang="en-US" dirty="0"/>
              <a:t>Important stimuli change depending on context and experience</a:t>
            </a:r>
          </a:p>
          <a:p>
            <a:pPr lvl="1"/>
            <a:r>
              <a:rPr lang="en-US" dirty="0"/>
              <a:t>If don’t learn, die!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8253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Now for a brief aside….explaining behavior physiologically!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88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915400" cy="7620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What happens physiologically during Habituation and Dishabituation?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620000" cy="4191000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</a:rPr>
              <a:t>Simple Systems Approach</a:t>
            </a:r>
            <a:r>
              <a:rPr lang="en-US" sz="3600" dirty="0">
                <a:solidFill>
                  <a:srgbClr val="C00000"/>
                </a:solidFill>
              </a:rPr>
              <a:t>: </a:t>
            </a:r>
          </a:p>
          <a:p>
            <a:pPr marL="800100" lvl="1" indent="-342900"/>
            <a:r>
              <a:rPr lang="en-US" dirty="0"/>
              <a:t>Eric </a:t>
            </a:r>
            <a:r>
              <a:rPr lang="en-US" dirty="0" err="1"/>
              <a:t>Kandel</a:t>
            </a:r>
            <a:endParaRPr lang="en-US" dirty="0"/>
          </a:p>
          <a:p>
            <a:pPr marL="800100" lvl="1" indent="-342900"/>
            <a:r>
              <a:rPr lang="en-US" dirty="0"/>
              <a:t>Look for similarities in process of habituation across species</a:t>
            </a:r>
          </a:p>
          <a:p>
            <a:pPr marL="800100" lvl="1" indent="-342900"/>
            <a:r>
              <a:rPr lang="en-US" dirty="0"/>
              <a:t>See strong similarities in terms of behavior</a:t>
            </a:r>
          </a:p>
          <a:p>
            <a:pPr marL="800100" lvl="1" indent="-342900"/>
            <a:r>
              <a:rPr lang="en-US" dirty="0"/>
              <a:t>Are physiological correlates also similar?</a:t>
            </a:r>
          </a:p>
          <a:p>
            <a:pPr marL="800100" lvl="1" indent="-342900"/>
            <a:r>
              <a:rPr lang="en-US" dirty="0"/>
              <a:t>Can we explain the behavior physiologically?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678925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762000"/>
          </a:xfrm>
        </p:spPr>
        <p:txBody>
          <a:bodyPr>
            <a:noAutofit/>
          </a:bodyPr>
          <a:lstStyle/>
          <a:p>
            <a:r>
              <a:rPr lang="en-US" dirty="0"/>
              <a:t>Why is this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5257800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US" sz="1000" dirty="0"/>
          </a:p>
          <a:p>
            <a:pPr marL="400050"/>
            <a:r>
              <a:rPr lang="en-US" dirty="0"/>
              <a:t>If there are strong physiological AND behavioral similarities, suggests that there are </a:t>
            </a:r>
            <a:r>
              <a:rPr lang="en-US" b="1" i="1" dirty="0">
                <a:solidFill>
                  <a:srgbClr val="C00000"/>
                </a:solidFill>
              </a:rPr>
              <a:t>generalizable principles and structures that underlie habituation</a:t>
            </a:r>
          </a:p>
          <a:p>
            <a:pPr marL="800100" lvl="1" indent="-342900"/>
            <a:endParaRPr lang="en-US" sz="2000" dirty="0"/>
          </a:p>
          <a:p>
            <a:pPr marL="400050"/>
            <a:r>
              <a:rPr lang="en-US" i="1" dirty="0"/>
              <a:t>Suggests that habituation/dishabituation and sensitization are  very basic and critical types of learning</a:t>
            </a:r>
          </a:p>
          <a:p>
            <a:pPr marL="1485900" lvl="2" indent="-342900"/>
            <a:r>
              <a:rPr lang="en-US" sz="2000" dirty="0"/>
              <a:t>If all organisms show it, must be very robust</a:t>
            </a:r>
          </a:p>
          <a:p>
            <a:pPr marL="1485900" lvl="2" indent="-342900"/>
            <a:r>
              <a:rPr lang="en-US" sz="2000" dirty="0"/>
              <a:t>Must be necessary for survival</a:t>
            </a:r>
          </a:p>
        </p:txBody>
      </p:sp>
    </p:spTree>
    <p:extLst>
      <p:ext uri="{BB962C8B-B14F-4D97-AF65-F5344CB8AC3E}">
        <p14:creationId xmlns:p14="http://schemas.microsoft.com/office/powerpoint/2010/main" val="41700551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Sea </a:t>
            </a:r>
            <a:r>
              <a:rPr lang="en-US" dirty="0" err="1"/>
              <a:t>Aplysia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153400" cy="4449763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96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9600" dirty="0"/>
              <a:t>A large marine snail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9600" dirty="0"/>
              <a:t>Contains only a few thousand neurons so can map the neurons much more easily than larger animal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96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9600" dirty="0"/>
              <a:t>Examine siphon or fleshy spout withdrawal response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9600" dirty="0"/>
              <a:t>When you poke the siphon, it withdraws into the snail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9600" dirty="0">
              <a:hlinkClick r:id="rId2"/>
            </a:endParaRPr>
          </a:p>
          <a:p>
            <a:r>
              <a:rPr lang="en-US" sz="8000" dirty="0"/>
              <a:t>https://www.youtube.com/watch?v=P7Qjjl-CN4U&amp;feature=youtu.be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16435"/>
            <a:ext cx="2743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221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Z44mIXuLU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9203" y="846138"/>
            <a:ext cx="8398933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4531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Gill-withdrawal reflex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572000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Siphon contains</a:t>
            </a:r>
          </a:p>
          <a:p>
            <a:pPr lvl="1" indent="-342900"/>
            <a:r>
              <a:rPr lang="en-US" dirty="0"/>
              <a:t> 24 sensory neurons that respond to tactile stimulation</a:t>
            </a:r>
          </a:p>
          <a:p>
            <a:pPr lvl="1" indent="-342900"/>
            <a:r>
              <a:rPr lang="en-US" dirty="0"/>
              <a:t>6 motor neurons control the gill-withdrawal response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Each sensory neuron has a </a:t>
            </a:r>
            <a:r>
              <a:rPr lang="en-US" b="1" dirty="0">
                <a:solidFill>
                  <a:srgbClr val="C00000"/>
                </a:solidFill>
              </a:rPr>
              <a:t>monosynaptic </a:t>
            </a:r>
            <a:r>
              <a:rPr lang="en-US" b="1" dirty="0" err="1">
                <a:solidFill>
                  <a:srgbClr val="C00000"/>
                </a:solidFill>
              </a:rPr>
              <a:t>connnection</a:t>
            </a:r>
            <a:endParaRPr lang="en-US" b="1" dirty="0">
              <a:solidFill>
                <a:srgbClr val="C00000"/>
              </a:solidFill>
            </a:endParaRPr>
          </a:p>
          <a:p>
            <a:pPr marL="800100" lvl="1" indent="-342900"/>
            <a:r>
              <a:rPr lang="en-US" dirty="0"/>
              <a:t>Direct connection that involves just one synapse</a:t>
            </a:r>
          </a:p>
          <a:p>
            <a:pPr marL="800100" lvl="1" indent="-342900"/>
            <a:r>
              <a:rPr lang="en-US" dirty="0"/>
              <a:t>1:1 connection</a:t>
            </a:r>
          </a:p>
          <a:p>
            <a:pPr marL="800100" lvl="1" indent="-342900"/>
            <a:r>
              <a:rPr lang="en-US" dirty="0"/>
              <a:t>1 sensory neuron connects to ONE of the 6 motor neurons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Axons from other sensory neurons involved in </a:t>
            </a:r>
            <a:r>
              <a:rPr lang="en-US" b="1" dirty="0">
                <a:solidFill>
                  <a:srgbClr val="C00000"/>
                </a:solidFill>
              </a:rPr>
              <a:t>polysynaptic connections</a:t>
            </a:r>
          </a:p>
          <a:p>
            <a:pPr marL="800100" lvl="1" indent="-342900"/>
            <a:r>
              <a:rPr lang="en-US" dirty="0"/>
              <a:t>Indirect connections mediated by 1 or more interneurons</a:t>
            </a:r>
          </a:p>
          <a:p>
            <a:pPr marL="800100" lvl="1" indent="-342900"/>
            <a:r>
              <a:rPr lang="en-US" dirty="0"/>
              <a:t>Also connect to these motor neurons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370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Habituation of the Siphon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dirty="0"/>
              <a:t>Stimulate by touching once every minute for 10-15 trials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dirty="0"/>
              <a:t>Get habituation within this time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dirty="0"/>
              <a:t>Animal seems to anticipate touch and gill withdrawal is faster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dirty="0"/>
              <a:t>Habituation lasts about 1 hour but can extend to 24 hours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dirty="0"/>
              <a:t>If continue this stimulation for 3-4 days: long term habituation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dirty="0"/>
              <a:t>Lasts several weeks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dirty="0"/>
              <a:t>Change in way withdrawal reflex occurs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dirty="0"/>
              <a:t>Think of the parameters of habituation: what would you expect?</a:t>
            </a:r>
          </a:p>
        </p:txBody>
      </p:sp>
    </p:spTree>
    <p:extLst>
      <p:ext uri="{BB962C8B-B14F-4D97-AF65-F5344CB8AC3E}">
        <p14:creationId xmlns:p14="http://schemas.microsoft.com/office/powerpoint/2010/main" val="12641251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19400"/>
            <a:ext cx="6196601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609600"/>
            <a:ext cx="885416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Three kinds of neurons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Sensory </a:t>
            </a:r>
            <a:r>
              <a:rPr lang="en-US" dirty="0"/>
              <a:t>neuron: input neuron, senses the touch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Motor neuron</a:t>
            </a:r>
            <a:r>
              <a:rPr lang="en-US" dirty="0"/>
              <a:t>: output or action neuron, withdraws the gill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Interneuron</a:t>
            </a:r>
            <a:r>
              <a:rPr lang="en-US" dirty="0"/>
              <a:t>: mediates the input and output to that there is a smooth reaction</a:t>
            </a:r>
          </a:p>
        </p:txBody>
      </p:sp>
    </p:spTree>
    <p:extLst>
      <p:ext uri="{BB962C8B-B14F-4D97-AF65-F5344CB8AC3E}">
        <p14:creationId xmlns:p14="http://schemas.microsoft.com/office/powerpoint/2010/main" val="20914620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1446213"/>
            <a:ext cx="3191128" cy="3683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happening to neurons?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23734"/>
            <a:ext cx="5562600" cy="4724400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During habituation: </a:t>
            </a:r>
          </a:p>
          <a:p>
            <a:pPr lvl="1" indent="-342900">
              <a:buFont typeface="Arial" pitchFamily="34" charset="0"/>
              <a:buChar char="•"/>
            </a:pPr>
            <a:r>
              <a:rPr lang="en-US" i="1" dirty="0"/>
              <a:t>Decrease </a:t>
            </a:r>
            <a:r>
              <a:rPr lang="en-US" dirty="0"/>
              <a:t>in excitatory </a:t>
            </a:r>
            <a:r>
              <a:rPr lang="en-US" b="0" dirty="0"/>
              <a:t>conduction</a:t>
            </a:r>
            <a:endParaRPr lang="en-US" dirty="0"/>
          </a:p>
          <a:p>
            <a:pPr lvl="1" indent="-342900">
              <a:buFont typeface="Arial" pitchFamily="34" charset="0"/>
              <a:buChar char="•"/>
            </a:pPr>
            <a:r>
              <a:rPr lang="en-US" dirty="0"/>
              <a:t>But: NO change </a:t>
            </a:r>
            <a:r>
              <a:rPr lang="en-US" b="0" dirty="0"/>
              <a:t>in postsynaptic neuron’s sensitivity to the neurotransmitter</a:t>
            </a:r>
          </a:p>
          <a:p>
            <a:pPr lvl="1" indent="-342900">
              <a:buFont typeface="Arial" pitchFamily="34" charset="0"/>
              <a:buChar char="•"/>
            </a:pPr>
            <a:r>
              <a:rPr lang="en-US" dirty="0"/>
              <a:t>It isn’t the postsynaptic neuron that is habituating!</a:t>
            </a:r>
            <a:endParaRPr lang="en-US" b="0" dirty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686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Innate or Learned?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Innate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Animal </a:t>
            </a:r>
            <a:r>
              <a:rPr lang="en-US" dirty="0">
                <a:solidFill>
                  <a:srgbClr val="C00000"/>
                </a:solidFill>
              </a:rPr>
              <a:t>born w/ability </a:t>
            </a:r>
            <a:r>
              <a:rPr lang="en-US" dirty="0"/>
              <a:t>to do behavior</a:t>
            </a:r>
          </a:p>
          <a:p>
            <a:pPr lvl="1"/>
            <a:r>
              <a:rPr lang="en-US" dirty="0"/>
              <a:t>Behavior is </a:t>
            </a:r>
            <a:r>
              <a:rPr lang="en-US" b="1" dirty="0">
                <a:solidFill>
                  <a:srgbClr val="C00000"/>
                </a:solidFill>
              </a:rPr>
              <a:t>NOT learned</a:t>
            </a:r>
          </a:p>
          <a:p>
            <a:pPr lvl="1"/>
            <a:r>
              <a:rPr lang="en-US" dirty="0"/>
              <a:t>E.g.- born w/feature detector neurons, ability to see</a:t>
            </a:r>
          </a:p>
          <a:p>
            <a:endParaRPr lang="en-US" dirty="0"/>
          </a:p>
          <a:p>
            <a:r>
              <a:rPr lang="en-US" dirty="0"/>
              <a:t>Traditionally, psychologists had little interest in innate behaviors</a:t>
            </a:r>
          </a:p>
          <a:p>
            <a:pPr lvl="1"/>
            <a:r>
              <a:rPr lang="en-US" dirty="0"/>
              <a:t>Today: realize the importance of them</a:t>
            </a:r>
          </a:p>
          <a:p>
            <a:pPr lvl="1"/>
            <a:r>
              <a:rPr lang="en-US" dirty="0"/>
              <a:t>Many learned behaviors = derivations, extensions, or variations of innate behavior patterns</a:t>
            </a:r>
          </a:p>
          <a:p>
            <a:pPr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0165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1446213"/>
            <a:ext cx="3191128" cy="3683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happening to neurons?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23734"/>
            <a:ext cx="5562600" cy="4724400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What changed? </a:t>
            </a:r>
          </a:p>
          <a:p>
            <a:pPr marL="800100" lvl="1" indent="-342900"/>
            <a:r>
              <a:rPr lang="en-US" dirty="0"/>
              <a:t>Amount of transmitter released by </a:t>
            </a:r>
            <a:r>
              <a:rPr lang="en-US" b="1" dirty="0">
                <a:solidFill>
                  <a:srgbClr val="C00000"/>
                </a:solidFill>
              </a:rPr>
              <a:t>presynaptic (sensory) neurons</a:t>
            </a:r>
          </a:p>
          <a:p>
            <a:pPr marL="800100" lvl="1" indent="-342900"/>
            <a:r>
              <a:rPr lang="en-US" i="1" dirty="0">
                <a:solidFill>
                  <a:srgbClr val="C00000"/>
                </a:solidFill>
              </a:rPr>
              <a:t>With repeated stimulation: LESS transmitter released into synapse</a:t>
            </a:r>
          </a:p>
          <a:p>
            <a:pPr marL="800100" lvl="1" indent="-342900"/>
            <a:r>
              <a:rPr lang="en-US" dirty="0"/>
              <a:t>Similar process found in other animals as well</a:t>
            </a:r>
          </a:p>
          <a:p>
            <a:pPr marL="800100" lvl="1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1734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05800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Chemical mechanisms in Habituation?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905000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Each time a neuron fires there is an influx of calcium (Ca+) ions into the axon terminals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Calcium responsible for release of neurotransmitter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i="1" dirty="0">
                <a:solidFill>
                  <a:srgbClr val="C00000"/>
                </a:solidFill>
              </a:rPr>
              <a:t>Calcium current into axon terminals becomes progressively weaker with repeated stimulation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800100" lvl="1" indent="-342900"/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733800"/>
            <a:ext cx="5981222" cy="22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2442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010400" cy="990282"/>
          </a:xfrm>
        </p:spPr>
        <p:txBody>
          <a:bodyPr>
            <a:normAutofit/>
          </a:bodyPr>
          <a:lstStyle/>
          <a:p>
            <a:r>
              <a:rPr lang="en-US" dirty="0"/>
              <a:t>Why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7620000" cy="502920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Physiological demonstration of learning</a:t>
            </a:r>
          </a:p>
          <a:p>
            <a:pPr marL="800100" lvl="1" indent="-342900"/>
            <a:r>
              <a:rPr lang="en-US" sz="2400" dirty="0"/>
              <a:t>Later work shows LTP and LTD of axons </a:t>
            </a:r>
          </a:p>
          <a:p>
            <a:pPr marL="800100" lvl="1" indent="-342900"/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Able to </a:t>
            </a:r>
            <a:r>
              <a:rPr lang="en-US" sz="2400" dirty="0">
                <a:solidFill>
                  <a:srgbClr val="C00000"/>
                </a:solidFill>
              </a:rPr>
              <a:t>pinpoint neural changes </a:t>
            </a:r>
            <a:r>
              <a:rPr lang="en-US" sz="2400" dirty="0"/>
              <a:t>responsible for habituation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Habituation does not necessarily involve long term anatomical changes, but </a:t>
            </a:r>
            <a:r>
              <a:rPr lang="en-US" sz="2400" dirty="0">
                <a:solidFill>
                  <a:srgbClr val="C00000"/>
                </a:solidFill>
              </a:rPr>
              <a:t>temporary chemical changes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Thus appears that </a:t>
            </a:r>
            <a:r>
              <a:rPr lang="en-US" sz="2400" b="1" dirty="0">
                <a:solidFill>
                  <a:srgbClr val="C00000"/>
                </a:solidFill>
              </a:rPr>
              <a:t>learning is flexible</a:t>
            </a:r>
            <a:r>
              <a:rPr lang="en-US" sz="2400" dirty="0"/>
              <a:t>:</a:t>
            </a:r>
          </a:p>
          <a:p>
            <a:pPr marL="800100" lvl="1" indent="-342900"/>
            <a:r>
              <a:rPr lang="en-US" sz="2400" dirty="0"/>
              <a:t>In short term, is likely due to chemical changes</a:t>
            </a:r>
          </a:p>
          <a:p>
            <a:pPr marL="800100" lvl="1" indent="-342900"/>
            <a:r>
              <a:rPr lang="en-US" sz="2400" dirty="0"/>
              <a:t>For more permanent memories: anatomical changes</a:t>
            </a:r>
          </a:p>
          <a:p>
            <a:pPr marL="800100" lvl="1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9993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29600" cy="1371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So why is all of this important for applied psychologists?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848600" cy="4495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/>
              <a:t>Eric Kandel won </a:t>
            </a:r>
            <a:r>
              <a:rPr lang="en-US" sz="2400" dirty="0"/>
              <a:t>Nobel prize for this work in 2000!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sz="10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Even some human behaviors are likely to be “</a:t>
            </a:r>
            <a:r>
              <a:rPr lang="en-US" sz="2400" dirty="0">
                <a:solidFill>
                  <a:srgbClr val="C00000"/>
                </a:solidFill>
              </a:rPr>
              <a:t>innate” or biologically based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sz="10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Understanding underlying biology </a:t>
            </a:r>
            <a:r>
              <a:rPr lang="en-US" sz="2400" dirty="0">
                <a:solidFill>
                  <a:srgbClr val="C00000"/>
                </a:solidFill>
              </a:rPr>
              <a:t>helps understand, predict and control human behavior </a:t>
            </a:r>
            <a:r>
              <a:rPr lang="en-US" sz="2400" dirty="0"/>
              <a:t>(particularly “misbehavior”).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sz="10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C00000"/>
                </a:solidFill>
              </a:rPr>
              <a:t>Context matters</a:t>
            </a:r>
            <a:r>
              <a:rPr lang="en-US" sz="2400" dirty="0"/>
              <a:t>: </a:t>
            </a:r>
            <a:r>
              <a:rPr lang="en-US" sz="2400" b="1" dirty="0"/>
              <a:t>What is “optimal” in one setting may not be optimal in another- environment interacts with biology!</a:t>
            </a:r>
          </a:p>
        </p:txBody>
      </p:sp>
    </p:spTree>
    <p:extLst>
      <p:ext uri="{BB962C8B-B14F-4D97-AF65-F5344CB8AC3E}">
        <p14:creationId xmlns:p14="http://schemas.microsoft.com/office/powerpoint/2010/main" val="1184051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Innate or Learned?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i="1" dirty="0"/>
              <a:t>Many of the features of learned behaviors have a parallel behavior in innate behavior</a:t>
            </a:r>
          </a:p>
          <a:p>
            <a:pPr lvl="1"/>
            <a:r>
              <a:rPr lang="en-US" dirty="0"/>
              <a:t>Innate behaviors may place limitations on what can learn</a:t>
            </a:r>
          </a:p>
          <a:p>
            <a:pPr lvl="1"/>
            <a:r>
              <a:rPr lang="en-US" dirty="0"/>
              <a:t>Forms the basic behaviors from which new behavior is built</a:t>
            </a:r>
          </a:p>
          <a:p>
            <a:endParaRPr lang="en-US" dirty="0"/>
          </a:p>
          <a:p>
            <a:r>
              <a:rPr lang="en-US" dirty="0"/>
              <a:t>Focus on </a:t>
            </a:r>
            <a:r>
              <a:rPr lang="en-US" i="1" dirty="0">
                <a:solidFill>
                  <a:srgbClr val="C00000"/>
                </a:solidFill>
              </a:rPr>
              <a:t>goal-directed</a:t>
            </a:r>
            <a:r>
              <a:rPr lang="en-US" dirty="0"/>
              <a:t> or </a:t>
            </a:r>
            <a:r>
              <a:rPr lang="en-US" i="1" dirty="0">
                <a:solidFill>
                  <a:srgbClr val="C00000"/>
                </a:solidFill>
              </a:rPr>
              <a:t>goal-oriented behavior</a:t>
            </a:r>
            <a:r>
              <a:rPr lang="en-US" dirty="0"/>
              <a:t>:</a:t>
            </a:r>
          </a:p>
          <a:p>
            <a:pPr lvl="1"/>
            <a:r>
              <a:rPr lang="en-US" sz="3300" b="1" dirty="0">
                <a:solidFill>
                  <a:srgbClr val="C00000"/>
                </a:solidFill>
              </a:rPr>
              <a:t>Purposive: No behavior occurs “just because”</a:t>
            </a:r>
          </a:p>
          <a:p>
            <a:pPr lvl="1"/>
            <a:r>
              <a:rPr lang="en-US" dirty="0"/>
              <a:t>Characteristic of both learned and unlearned behaviors</a:t>
            </a:r>
          </a:p>
          <a:p>
            <a:pPr lvl="1"/>
            <a:r>
              <a:rPr lang="en-US" dirty="0"/>
              <a:t>Need to look at control systems theory to understand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88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14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Discovering Neural Mechanisms </a:t>
            </a:r>
            <a:br>
              <a:rPr lang="en-US" sz="3600" dirty="0"/>
            </a:br>
            <a:r>
              <a:rPr lang="en-US" sz="3600" dirty="0" err="1"/>
              <a:t>DesCartes</a:t>
            </a:r>
            <a:r>
              <a:rPr lang="en-US" sz="3600" dirty="0"/>
              <a:t> and the Reflex Arc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676400"/>
            <a:ext cx="8504238" cy="4727575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</a:rPr>
              <a:t>A Model </a:t>
            </a:r>
            <a:r>
              <a:rPr lang="en-US" dirty="0"/>
              <a:t>= </a:t>
            </a:r>
            <a:r>
              <a:rPr lang="en-US" b="1" dirty="0"/>
              <a:t>proposed mechanism for how something wor</a:t>
            </a:r>
            <a:r>
              <a:rPr lang="en-US" dirty="0"/>
              <a:t>ks</a:t>
            </a:r>
          </a:p>
          <a:p>
            <a:pPr marL="731520" lvl="1" indent="-457200">
              <a:defRPr/>
            </a:pPr>
            <a:r>
              <a:rPr lang="en-US" dirty="0"/>
              <a:t>Can be a theory</a:t>
            </a:r>
          </a:p>
          <a:p>
            <a:pPr marL="731520" lvl="1" indent="-457200">
              <a:defRPr/>
            </a:pPr>
            <a:r>
              <a:rPr lang="en-US" dirty="0"/>
              <a:t>Can be an example</a:t>
            </a:r>
          </a:p>
          <a:p>
            <a:pPr marL="731520" lvl="1" indent="-457200">
              <a:defRPr/>
            </a:pPr>
            <a:r>
              <a:rPr lang="en-US" dirty="0"/>
              <a:t>Can be a figure, chart or prototype</a:t>
            </a:r>
          </a:p>
          <a:p>
            <a:pPr marL="731520" lvl="1" indent="-457200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Rene Des </a:t>
            </a:r>
            <a:r>
              <a:rPr lang="en-US" dirty="0" err="1"/>
              <a:t>Cartes</a:t>
            </a:r>
            <a:r>
              <a:rPr lang="en-US" dirty="0"/>
              <a:t> proposed </a:t>
            </a:r>
            <a:r>
              <a:rPr lang="en-US" b="1" dirty="0">
                <a:solidFill>
                  <a:srgbClr val="C00000"/>
                </a:solidFill>
              </a:rPr>
              <a:t>hydraulic model </a:t>
            </a:r>
            <a:r>
              <a:rPr lang="en-US" dirty="0"/>
              <a:t>of brain function</a:t>
            </a:r>
          </a:p>
          <a:p>
            <a:pPr marL="731520" lvl="1" indent="-457200">
              <a:defRPr/>
            </a:pPr>
            <a:r>
              <a:rPr lang="en-US" dirty="0"/>
              <a:t>Nerves = hollow tubes that carried fluid from brain to muscles and back</a:t>
            </a:r>
          </a:p>
          <a:p>
            <a:pPr marL="731520" lvl="1" indent="-457200">
              <a:defRPr/>
            </a:pPr>
            <a:r>
              <a:rPr lang="en-US" dirty="0"/>
              <a:t>This fluid = “animal spirits”</a:t>
            </a:r>
          </a:p>
          <a:p>
            <a:pPr marL="731520" lvl="1" indent="-457200">
              <a:defRPr/>
            </a:pPr>
            <a:r>
              <a:rPr lang="en-US" dirty="0"/>
              <a:t>Pumped by the pineal gland (due to it’s location, not observed function!)</a:t>
            </a:r>
          </a:p>
          <a:p>
            <a:pPr marL="731520" lvl="1" indent="-457200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Pineal gland = seat of the “soul”: place where mind interacted with the body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He was obviously wrong, but on the right track</a:t>
            </a:r>
          </a:p>
        </p:txBody>
      </p:sp>
    </p:spTree>
    <p:extLst>
      <p:ext uri="{BB962C8B-B14F-4D97-AF65-F5344CB8AC3E}">
        <p14:creationId xmlns:p14="http://schemas.microsoft.com/office/powerpoint/2010/main" val="3040770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DesCartes’ Reflex Arc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t>Reflex arc is communication between spinal cord and target muscle.</a:t>
            </a:r>
          </a:p>
        </p:txBody>
      </p:sp>
      <p:pic>
        <p:nvPicPr>
          <p:cNvPr id="17412" name="Picture 4" descr="341770_la_02_06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2447860"/>
            <a:ext cx="4228996" cy="3419539"/>
          </a:xfr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Forms a reflex “arc”: sensory input-action output</a:t>
            </a:r>
          </a:p>
        </p:txBody>
      </p:sp>
      <p:pic>
        <p:nvPicPr>
          <p:cNvPr id="17413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00" y="2438336"/>
            <a:ext cx="3292475" cy="3481516"/>
          </a:xfrm>
          <a:noFill/>
        </p:spPr>
      </p:pic>
    </p:spTree>
    <p:extLst>
      <p:ext uri="{BB962C8B-B14F-4D97-AF65-F5344CB8AC3E}">
        <p14:creationId xmlns:p14="http://schemas.microsoft.com/office/powerpoint/2010/main" val="3556644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Reflex?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Reflex: involves 2 closely related events:</a:t>
            </a:r>
          </a:p>
          <a:p>
            <a:pPr lvl="1"/>
            <a:r>
              <a:rPr lang="en-US" dirty="0"/>
              <a:t>An </a:t>
            </a:r>
            <a:r>
              <a:rPr lang="en-US" b="1" i="1" dirty="0">
                <a:solidFill>
                  <a:srgbClr val="C00000"/>
                </a:solidFill>
              </a:rPr>
              <a:t>Eliciting stimulus</a:t>
            </a:r>
          </a:p>
          <a:p>
            <a:pPr lvl="1"/>
            <a:r>
              <a:rPr lang="en-US" dirty="0"/>
              <a:t>A </a:t>
            </a:r>
            <a:r>
              <a:rPr lang="en-US" b="1" i="1" dirty="0">
                <a:solidFill>
                  <a:srgbClr val="C00000"/>
                </a:solidFill>
              </a:rPr>
              <a:t>Corresponding response </a:t>
            </a:r>
          </a:p>
          <a:p>
            <a:pPr lvl="1"/>
            <a:r>
              <a:rPr lang="en-US" dirty="0"/>
              <a:t>Two are paired together: </a:t>
            </a:r>
          </a:p>
          <a:p>
            <a:pPr lvl="2"/>
            <a:r>
              <a:rPr lang="en-US" dirty="0"/>
              <a:t>Eliciting stimulus always elicits the corresponding response</a:t>
            </a:r>
          </a:p>
          <a:p>
            <a:pPr lvl="2"/>
            <a:r>
              <a:rPr lang="en-US" dirty="0"/>
              <a:t>Corresponding response appears innate</a:t>
            </a:r>
          </a:p>
          <a:p>
            <a:pPr lvl="2"/>
            <a:endParaRPr lang="en-US" dirty="0"/>
          </a:p>
          <a:p>
            <a:r>
              <a:rPr lang="en-US" dirty="0"/>
              <a:t>Mediated by minimum of three neurons:</a:t>
            </a:r>
          </a:p>
          <a:p>
            <a:pPr lvl="1"/>
            <a:r>
              <a:rPr lang="en-US" b="1" dirty="0"/>
              <a:t>Sensory neuron</a:t>
            </a:r>
            <a:r>
              <a:rPr lang="en-US" dirty="0"/>
              <a:t>: responds to eliciting stimulus</a:t>
            </a:r>
          </a:p>
          <a:p>
            <a:pPr lvl="1"/>
            <a:r>
              <a:rPr lang="en-US" b="1" dirty="0"/>
              <a:t>Motor neuron</a:t>
            </a:r>
            <a:r>
              <a:rPr lang="en-US" dirty="0"/>
              <a:t>: activates muscles involved in response</a:t>
            </a:r>
          </a:p>
          <a:p>
            <a:pPr lvl="1"/>
            <a:r>
              <a:rPr lang="en-US" b="1" dirty="0"/>
              <a:t>Interneuron</a:t>
            </a:r>
            <a:r>
              <a:rPr lang="en-US" dirty="0"/>
              <a:t>: connects the two to form a circuit; not a direct connection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85668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95c273cc-9201-4c1e-8c9f-fe8c80cbe9de">XY5HK7YVDQWF-1196-177</_dlc_DocId>
    <_dlc_DocIdUrl xmlns="95c273cc-9201-4c1e-8c9f-fe8c80cbe9de">
      <Url>https://faculty.sharepoint.illinoisstate.edu/vfdouga/_layouts/DocIdRedir.aspx?ID=XY5HK7YVDQWF-1196-177</Url>
      <Description>XY5HK7YVDQWF-1196-177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3208BFA2675A45B669321DDEED1BFF" ma:contentTypeVersion="1" ma:contentTypeDescription="Create a new document." ma:contentTypeScope="" ma:versionID="fe0f59546e6cf501de63755cfc15b174">
  <xsd:schema xmlns:xsd="http://www.w3.org/2001/XMLSchema" xmlns:xs="http://www.w3.org/2001/XMLSchema" xmlns:p="http://schemas.microsoft.com/office/2006/metadata/properties" xmlns:ns1="http://schemas.microsoft.com/sharepoint/v3" xmlns:ns2="95c273cc-9201-4c1e-8c9f-fe8c80cbe9de" targetNamespace="http://schemas.microsoft.com/office/2006/metadata/properties" ma:root="true" ma:fieldsID="3d5a32756865940de2755d150ba87df5" ns1:_="" ns2:_="">
    <xsd:import namespace="http://schemas.microsoft.com/sharepoint/v3"/>
    <xsd:import namespace="95c273cc-9201-4c1e-8c9f-fe8c80cbe9d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c273cc-9201-4c1e-8c9f-fe8c80cbe9de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7E9C8C-60EA-4867-AA64-84E386CE88D5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95c273cc-9201-4c1e-8c9f-fe8c80cbe9de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396A063-D8C2-4ACD-B3EB-55469100FC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C7F2CC-BFFD-4126-9AC3-3E374C44550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098C8F0-BD42-4463-828C-3CC95C4936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5c273cc-9201-4c1e-8c9f-fe8c80cbe9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2686</Words>
  <Application>Microsoft Office PowerPoint</Application>
  <PresentationFormat>On-screen Show (4:3)</PresentationFormat>
  <Paragraphs>448</Paragraphs>
  <Slides>53</Slides>
  <Notes>16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Arial</vt:lpstr>
      <vt:lpstr>Arial Black</vt:lpstr>
      <vt:lpstr>Calibri</vt:lpstr>
      <vt:lpstr>Wingdings</vt:lpstr>
      <vt:lpstr>Wingdings 2</vt:lpstr>
      <vt:lpstr>Office Theme</vt:lpstr>
      <vt:lpstr>Essential</vt:lpstr>
      <vt:lpstr>Chart</vt:lpstr>
      <vt:lpstr>PowerPoint Presentation</vt:lpstr>
      <vt:lpstr>INNATE BEHAVIOR AND LEARNING</vt:lpstr>
      <vt:lpstr>Romanes: One of First “Animal” Theorists</vt:lpstr>
      <vt:lpstr>Romanes</vt:lpstr>
      <vt:lpstr>What is Innate or Learned?</vt:lpstr>
      <vt:lpstr>What is Innate or Learned?</vt:lpstr>
      <vt:lpstr>Discovering Neural Mechanisms  DesCartes and the Reflex Arc</vt:lpstr>
      <vt:lpstr>DesCartes’ Reflex Arc</vt:lpstr>
      <vt:lpstr>What IS a Reflex?</vt:lpstr>
      <vt:lpstr>Goal Directed Innate Behaviors</vt:lpstr>
      <vt:lpstr>Goal Directed Innate Behaviors</vt:lpstr>
      <vt:lpstr>Why are reflexes important?</vt:lpstr>
      <vt:lpstr>Goal Directed Innate Behaviors</vt:lpstr>
      <vt:lpstr>PowerPoint Presentation</vt:lpstr>
      <vt:lpstr>Goal Directed Innate Behaviors</vt:lpstr>
      <vt:lpstr>Several Kinds of Eliciting Stimuli</vt:lpstr>
      <vt:lpstr>Several Kinds of Eliciting Stimuli</vt:lpstr>
      <vt:lpstr>Sequential organization of behavior</vt:lpstr>
      <vt:lpstr>Sequential organization of behavior</vt:lpstr>
      <vt:lpstr>  Habituation </vt:lpstr>
      <vt:lpstr>Habituation </vt:lpstr>
      <vt:lpstr>Habituation </vt:lpstr>
      <vt:lpstr>Habituation </vt:lpstr>
      <vt:lpstr>Habituation </vt:lpstr>
      <vt:lpstr>Dishabituation</vt:lpstr>
      <vt:lpstr>Characteristics of Habituation</vt:lpstr>
      <vt:lpstr>PowerPoint Presentation</vt:lpstr>
      <vt:lpstr>Examples of habituated behavior</vt:lpstr>
      <vt:lpstr>Sensitization</vt:lpstr>
      <vt:lpstr>WHY do we show  habituation and sensitization?</vt:lpstr>
      <vt:lpstr>Isn’t this just fatigue or excitement?</vt:lpstr>
      <vt:lpstr>Example: Visits to a Nudist Colony</vt:lpstr>
      <vt:lpstr>Dual Process Theory </vt:lpstr>
      <vt:lpstr>Dual Process Theory </vt:lpstr>
      <vt:lpstr>Dual Process Theory</vt:lpstr>
      <vt:lpstr>Other Examples:</vt:lpstr>
      <vt:lpstr>Why is this Important?</vt:lpstr>
      <vt:lpstr>Context is important</vt:lpstr>
      <vt:lpstr>Context is important</vt:lpstr>
      <vt:lpstr>So Why habituation and sensitization?</vt:lpstr>
      <vt:lpstr>Now for a brief aside….explaining behavior physiologically!</vt:lpstr>
      <vt:lpstr>What happens physiologically during Habituation and Dishabituation?</vt:lpstr>
      <vt:lpstr>Why is this important?</vt:lpstr>
      <vt:lpstr>The Sea Aplysia</vt:lpstr>
      <vt:lpstr>PowerPoint Presentation</vt:lpstr>
      <vt:lpstr>Gill-withdrawal reflex</vt:lpstr>
      <vt:lpstr>Habituation of the Siphon</vt:lpstr>
      <vt:lpstr>PowerPoint Presentation</vt:lpstr>
      <vt:lpstr>What is happening to neurons?</vt:lpstr>
      <vt:lpstr>What is happening to neurons?</vt:lpstr>
      <vt:lpstr>Chemical mechanisms in Habituation?</vt:lpstr>
      <vt:lpstr>Why important?</vt:lpstr>
      <vt:lpstr>So why is all of this important for applied psychologists?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Innate Learning</dc:title>
  <dc:creator>Farmer-Dougan, Valeri</dc:creator>
  <cp:lastModifiedBy>Farmer-Dougan, Valeri</cp:lastModifiedBy>
  <cp:revision>23</cp:revision>
  <cp:lastPrinted>2013-08-26T13:22:15Z</cp:lastPrinted>
  <dcterms:created xsi:type="dcterms:W3CDTF">2013-08-12T16:56:05Z</dcterms:created>
  <dcterms:modified xsi:type="dcterms:W3CDTF">2021-08-16T16:07:03Z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0x010100B83208BFA2675A45B669321DDEED1BFF</vt:lpwstr>
  </property>
  <property fmtid="{D5CDD505-2E9C-101B-9397-08002B2CF9AE}" pid="3" name="_dlc_DocIdItemGuid">
    <vt:lpwstr>c902a474-6642-4881-b6bc-2384e8fe208c</vt:lpwstr>
  </property>
</Properties>
</file>