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6"/>
  </p:sldMasterIdLst>
  <p:notesMasterIdLst>
    <p:notesMasterId r:id="rId52"/>
  </p:notesMasterIdLst>
  <p:sldIdLst>
    <p:sldId id="350" r:id="rId7"/>
    <p:sldId id="335" r:id="rId8"/>
    <p:sldId id="302" r:id="rId9"/>
    <p:sldId id="336" r:id="rId10"/>
    <p:sldId id="303" r:id="rId11"/>
    <p:sldId id="304" r:id="rId12"/>
    <p:sldId id="305" r:id="rId13"/>
    <p:sldId id="306" r:id="rId14"/>
    <p:sldId id="307" r:id="rId15"/>
    <p:sldId id="308" r:id="rId16"/>
    <p:sldId id="349" r:id="rId17"/>
    <p:sldId id="351" r:id="rId18"/>
    <p:sldId id="285" r:id="rId19"/>
    <p:sldId id="287" r:id="rId20"/>
    <p:sldId id="288" r:id="rId21"/>
    <p:sldId id="309" r:id="rId22"/>
    <p:sldId id="337" r:id="rId23"/>
    <p:sldId id="338" r:id="rId24"/>
    <p:sldId id="328" r:id="rId25"/>
    <p:sldId id="324" r:id="rId26"/>
    <p:sldId id="315" r:id="rId27"/>
    <p:sldId id="326" r:id="rId28"/>
    <p:sldId id="330" r:id="rId29"/>
    <p:sldId id="318" r:id="rId30"/>
    <p:sldId id="319" r:id="rId31"/>
    <p:sldId id="339" r:id="rId32"/>
    <p:sldId id="348" r:id="rId33"/>
    <p:sldId id="333" r:id="rId34"/>
    <p:sldId id="320" r:id="rId35"/>
    <p:sldId id="342" r:id="rId36"/>
    <p:sldId id="343" r:id="rId37"/>
    <p:sldId id="344" r:id="rId38"/>
    <p:sldId id="293" r:id="rId39"/>
    <p:sldId id="334" r:id="rId40"/>
    <p:sldId id="270" r:id="rId41"/>
    <p:sldId id="271" r:id="rId42"/>
    <p:sldId id="296" r:id="rId43"/>
    <p:sldId id="345" r:id="rId44"/>
    <p:sldId id="346" r:id="rId45"/>
    <p:sldId id="347" r:id="rId46"/>
    <p:sldId id="295" r:id="rId47"/>
    <p:sldId id="298" r:id="rId48"/>
    <p:sldId id="300" r:id="rId49"/>
    <p:sldId id="301" r:id="rId50"/>
    <p:sldId id="299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663300"/>
    <a:srgbClr val="FFFFCC"/>
    <a:srgbClr val="800000"/>
    <a:srgbClr val="336600"/>
    <a:srgbClr val="33CC33"/>
    <a:srgbClr val="99FF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1" autoAdjust="0"/>
    <p:restoredTop sz="86460" autoAdjust="0"/>
  </p:normalViewPr>
  <p:slideViewPr>
    <p:cSldViewPr>
      <p:cViewPr varScale="1">
        <p:scale>
          <a:sx n="92" d="100"/>
          <a:sy n="92" d="100"/>
        </p:scale>
        <p:origin x="103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presProps" Target="presProps.xml"/><Relationship Id="rId5" Type="http://schemas.openxmlformats.org/officeDocument/2006/relationships/customXml" Target="../customXml/item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D9C7A9E-8691-4BD5-9E36-E10D42E6856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6947ED-A8D6-46D6-B004-F6F488C35AB2}" type="slidenum">
              <a:rPr lang="en-US" altLang="en-US"/>
              <a:pPr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FB8451-0EDC-4C86-AA01-C1D62EA56134}" type="slidenum">
              <a:rPr lang="en-US" altLang="en-US"/>
              <a:pPr eaLnBrk="1" hangingPunct="1"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213BDD-A24F-4ADB-82B6-E8150C6FC078}" type="slidenum">
              <a:rPr lang="en-US" altLang="en-US"/>
              <a:pPr eaLnBrk="1" hangingPunct="1">
                <a:spcBef>
                  <a:spcPct val="0"/>
                </a:spcBef>
              </a:pPr>
              <a:t>45</a:t>
            </a:fld>
            <a:endParaRPr lang="en-US" alt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6947ED-A8D6-46D6-B004-F6F488C35AB2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8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FC7A6B9-3DFF-4B40-8A10-00B9003CB137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A85026-FA7E-411E-B5E2-A432AAED8B10}" type="slidenum">
              <a:rPr lang="en-US" altLang="en-US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B9248D-E6CF-4CAC-9967-1BD39604953C}" type="slidenum">
              <a:rPr lang="en-US" altLang="en-US"/>
              <a:pPr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5874388-E216-4614-AA03-DD72A8ED39F4}" type="slidenum">
              <a:rPr lang="en-US" altLang="en-US"/>
              <a:pPr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C8BC5A-F2DE-4BC6-A9BB-A7ED1F575B14}" type="slidenum">
              <a:rPr lang="en-US" altLang="en-US"/>
              <a:pPr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70272F-245F-450E-8EC5-78589F68BBAA}" type="slidenum">
              <a:rPr lang="en-US" altLang="en-US"/>
              <a:pPr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3BD307-1E78-4B4F-B88A-A16B1321A27F}" type="slidenum">
              <a:rPr lang="en-US" altLang="en-US"/>
              <a:pPr eaLnBrk="1" hangingPunct="1"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15012-67E2-4788-9C9F-D208E0D0377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706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0359-7D8E-43E7-9E17-E1984D3C2C3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36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19CB-5749-4C3A-B26B-1AB3EB9560F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61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227593-0970-4BB0-9CA2-399B04FB3F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5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D320-118F-4D60-9D51-253ADD64276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905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0C32-A730-40A2-96A9-CAA6AE95DCE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884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7494-1B6C-4C68-863D-CB462123B8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0051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3D78-A0A3-489C-A5D8-4DA2A4C4EDE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7083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73E56-8C93-4A63-A843-C20C3D5A720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56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7FCA-85AB-4903-A1BB-6EE28E9B3CB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216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9BD540-EE65-4A7F-8006-1D57943DB10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2448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BF075-0790-44E3-88A9-DAA66BEB10A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09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F860137-CB93-4F70-BB26-7B2318B6867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03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pindermedia.com/OfficeBuilding/RNKomix/DogLeg%20folder/DogLeg32.JPG&amp;imgrefurl=http://www.pindermedia.com/OfficeBuilding/RNKomix/DogLeg%20folder/DoglegHome.html&amp;h=400&amp;w=400&amp;sz=32&amp;tbnid=4J0bGdkk--QJ:&amp;tbnh=120&amp;tbnw=120&amp;hl=en&amp;start=4&amp;prev=/images?q%3Ddog%2Bgarbage%26svnum%3D10%26hl%3Den%26lr%3D%26rls%3DGGLD,GGLD:2005-03,GGLD:e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uPmeWiFTIw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I_x5r-qPkY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ik1qrUrBCk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6BmU49XG7w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tfQlkGwE2U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f1_hf00ZzE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nxTgjwE1d4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V450qu8dgw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__L0oAa2T8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YFG0wivoqw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76B4E-1B4B-4FE7-BCDA-7FFC86B28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F880D-B085-4C78-B593-753837A3C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6D6895-B85A-47A2-A164-7C0FAF649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1" y="1473355"/>
            <a:ext cx="8186952" cy="25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01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04336" y="1143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/>
              <a:t>Application: How can you keep your dog out of the garbage?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  <p:pic>
        <p:nvPicPr>
          <p:cNvPr id="8196" name="Picture 7" descr="DogLeg3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908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5" descr="trashnewf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95500"/>
            <a:ext cx="289401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200900" cy="1485900"/>
          </a:xfrm>
        </p:spPr>
        <p:txBody>
          <a:bodyPr/>
          <a:lstStyle/>
          <a:p>
            <a:r>
              <a:rPr lang="en-US" altLang="en-US" b="1" dirty="0"/>
              <a:t>Species Specific Defense Reactions (SSDRs)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895272" cy="3962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US" sz="3100" dirty="0"/>
              <a:t> Bob </a:t>
            </a:r>
            <a:r>
              <a:rPr lang="en-US" sz="3100" dirty="0" err="1"/>
              <a:t>Bolles</a:t>
            </a:r>
            <a:r>
              <a:rPr lang="en-US" sz="3100" dirty="0"/>
              <a:t>, 1967</a:t>
            </a:r>
          </a:p>
          <a:p>
            <a:pPr>
              <a:lnSpc>
                <a:spcPct val="120000"/>
              </a:lnSpc>
              <a:defRPr/>
            </a:pPr>
            <a:endParaRPr lang="en-US" sz="2100" dirty="0"/>
          </a:p>
          <a:p>
            <a:pPr>
              <a:lnSpc>
                <a:spcPct val="120000"/>
              </a:lnSpc>
              <a:defRPr/>
            </a:pPr>
            <a:r>
              <a:rPr lang="en-US" sz="3300" dirty="0">
                <a:solidFill>
                  <a:srgbClr val="C00000"/>
                </a:solidFill>
              </a:rPr>
              <a:t>Defense behaviors</a:t>
            </a:r>
          </a:p>
          <a:p>
            <a:pPr lvl="2">
              <a:lnSpc>
                <a:spcPct val="120000"/>
              </a:lnSpc>
              <a:defRPr/>
            </a:pPr>
            <a:r>
              <a:rPr lang="en-US" sz="2700" dirty="0"/>
              <a:t>Organisms have specific behaviors that do to escape or avoid punishment</a:t>
            </a:r>
          </a:p>
          <a:p>
            <a:pPr lvl="2">
              <a:lnSpc>
                <a:spcPct val="120000"/>
              </a:lnSpc>
              <a:defRPr/>
            </a:pPr>
            <a:r>
              <a:rPr lang="en-US" sz="2700" dirty="0"/>
              <a:t>Species Specific </a:t>
            </a:r>
          </a:p>
          <a:p>
            <a:pPr lvl="2">
              <a:lnSpc>
                <a:spcPct val="120000"/>
              </a:lnSpc>
              <a:defRPr/>
            </a:pPr>
            <a:r>
              <a:rPr lang="en-US" sz="3100" dirty="0"/>
              <a:t>Fear/Fight/Fight</a:t>
            </a:r>
          </a:p>
          <a:p>
            <a:pPr lvl="2">
              <a:lnSpc>
                <a:spcPct val="120000"/>
              </a:lnSpc>
              <a:defRPr/>
            </a:pPr>
            <a:r>
              <a:rPr lang="en-US" sz="3100" dirty="0"/>
              <a:t>Which behavior we do depends on proximity of the threat</a:t>
            </a:r>
          </a:p>
          <a:p>
            <a:pPr lvl="2">
              <a:defRPr/>
            </a:pPr>
            <a:endParaRPr lang="en-US" sz="2100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155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200900" cy="1485900"/>
          </a:xfrm>
        </p:spPr>
        <p:txBody>
          <a:bodyPr/>
          <a:lstStyle/>
          <a:p>
            <a:r>
              <a:rPr lang="en-US" altLang="en-US" b="1" dirty="0"/>
              <a:t>Species Specific Defense Reactions (SSDRs)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895272" cy="39624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100" dirty="0"/>
              <a:t> </a:t>
            </a:r>
            <a:r>
              <a:rPr lang="en-US" sz="3100" b="1" i="1" dirty="0">
                <a:solidFill>
                  <a:srgbClr val="C00000"/>
                </a:solidFill>
              </a:rPr>
              <a:t>These behaviors override our learned responses UNLESS we over teach the operant response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US" sz="21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100" dirty="0"/>
              <a:t>Acting almost as a CR in an operant contingency!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21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100" dirty="0"/>
              <a:t>Application Question: WHY is it SO important that we practice emergency procedures over and over?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164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940279" y="304800"/>
            <a:ext cx="8229600" cy="715962"/>
          </a:xfrm>
        </p:spPr>
        <p:txBody>
          <a:bodyPr>
            <a:noAutofit/>
          </a:bodyPr>
          <a:lstStyle/>
          <a:p>
            <a:r>
              <a:rPr lang="en-US" altLang="en-US" sz="5400" b="1" dirty="0"/>
              <a:t>Superstitious Behavior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382000" cy="4221163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800" dirty="0"/>
              <a:t>Skinner, 1948; Staddon &amp; </a:t>
            </a:r>
            <a:r>
              <a:rPr lang="en-US" altLang="en-US" sz="2800" dirty="0" err="1"/>
              <a:t>Simelhag</a:t>
            </a:r>
            <a:r>
              <a:rPr lang="en-US" altLang="en-US" sz="2800" dirty="0"/>
              <a:t>, 1976; Timberlake, 1980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/>
              <a:t>Sometimes an organism connects a response to the reinforcer that is NOT the contingent response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/>
              <a:t>Assumption: This occurs through </a:t>
            </a:r>
            <a:r>
              <a:rPr lang="en-US" altLang="en-US" sz="2800" b="1" dirty="0">
                <a:solidFill>
                  <a:srgbClr val="FF0000"/>
                </a:solidFill>
              </a:rPr>
              <a:t>Accidental conditioning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 dirty="0"/>
              <a:t>“</a:t>
            </a:r>
            <a:r>
              <a:rPr lang="en-US" altLang="en-US" sz="2600" dirty="0"/>
              <a:t>Flap your wings and turn around 3 times after shutting down the interface, it will work again”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600" dirty="0"/>
              <a:t>You were doing a behavior when you got reinforced, so you did that behavior again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600" b="1" dirty="0"/>
              <a:t>Assumption: Can be ANY R-S</a:t>
            </a:r>
            <a:r>
              <a:rPr lang="en-US" altLang="en-US" sz="2600" b="1" baseline="30000" dirty="0"/>
              <a:t>r</a:t>
            </a:r>
            <a:r>
              <a:rPr lang="en-US" altLang="en-US" sz="2600" b="1" dirty="0"/>
              <a:t> pairing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Must be reinforced to be maintained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1480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Superstition can be maintained accidentally even IF the real contingency is still in effect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600" dirty="0"/>
              <a:t>Engage in superstitious behavior and the consequence occurs: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Dog and the Mailman!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en-US" sz="2800" dirty="0"/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Each time this happens, reinforces “belief” that the response and consequence are tied together</a:t>
            </a:r>
            <a:br>
              <a:rPr lang="en-US" altLang="en-US" dirty="0"/>
            </a:br>
            <a:r>
              <a:rPr lang="en-US" altLang="en-US" dirty="0"/>
              <a:t>      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8077200" cy="37338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800" dirty="0"/>
              <a:t>Good luck behaviors and symbols</a:t>
            </a:r>
          </a:p>
          <a:p>
            <a:pPr lvl="1">
              <a:defRPr/>
            </a:pPr>
            <a:r>
              <a:rPr lang="en-US" sz="2800" dirty="0"/>
              <a:t>Baseball players</a:t>
            </a:r>
          </a:p>
          <a:p>
            <a:pPr lvl="1">
              <a:defRPr/>
            </a:pPr>
            <a:r>
              <a:rPr lang="en-US" sz="2800" dirty="0"/>
              <a:t>Wearing lucky shirt</a:t>
            </a:r>
          </a:p>
          <a:p>
            <a:pPr lvl="1">
              <a:defRPr/>
            </a:pPr>
            <a:r>
              <a:rPr lang="en-US" sz="2800" dirty="0"/>
              <a:t> Behavior when playing Wii or other video games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b="1" i="1" dirty="0">
                <a:solidFill>
                  <a:srgbClr val="C00000"/>
                </a:solidFill>
              </a:rPr>
              <a:t>Can be detrimental: </a:t>
            </a:r>
          </a:p>
          <a:p>
            <a:pPr lvl="1">
              <a:defRPr/>
            </a:pPr>
            <a:r>
              <a:rPr lang="en-US" sz="2800" dirty="0"/>
              <a:t> Accidental behaviors can interfere with the real contingency or cause harm</a:t>
            </a:r>
          </a:p>
          <a:p>
            <a:pPr lvl="1">
              <a:defRPr/>
            </a:pPr>
            <a:r>
              <a:rPr lang="en-US" sz="2800" dirty="0"/>
              <a:t> Obsessive compulsive behavior </a:t>
            </a:r>
          </a:p>
          <a:p>
            <a:pPr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Grp="1" noChangeArrowheads="1"/>
          </p:cNvSpPr>
          <p:nvPr>
            <p:ph type="title"/>
          </p:nvPr>
        </p:nvSpPr>
        <p:spPr>
          <a:xfrm>
            <a:off x="1028700" y="152400"/>
            <a:ext cx="7200900" cy="1485900"/>
          </a:xfrm>
        </p:spPr>
        <p:txBody>
          <a:bodyPr/>
          <a:lstStyle/>
          <a:p>
            <a:pPr eaLnBrk="1" hangingPunct="1"/>
            <a:r>
              <a:rPr lang="en-US" altLang="en-US" sz="4800" b="1" dirty="0"/>
              <a:t>Superstition &amp; Skinner</a:t>
            </a:r>
          </a:p>
        </p:txBody>
      </p:sp>
      <p:sp>
        <p:nvSpPr>
          <p:cNvPr id="12291" name="Rectangle 9"/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8534400" cy="46482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dirty="0"/>
              <a:t>Skinner: shaping and superstition</a:t>
            </a:r>
          </a:p>
          <a:p>
            <a:pPr marL="1168400" lvl="1" indent="-711200" eaLnBrk="1" hangingPunct="1"/>
            <a:r>
              <a:rPr lang="en-US" altLang="en-US" dirty="0"/>
              <a:t>Paired food with cue light</a:t>
            </a:r>
          </a:p>
          <a:p>
            <a:pPr marL="1168400" lvl="1" indent="-711200" eaLnBrk="1" hangingPunct="1"/>
            <a:r>
              <a:rPr lang="en-US" altLang="en-US" dirty="0"/>
              <a:t>Notice got </a:t>
            </a:r>
            <a:r>
              <a:rPr lang="en-US" altLang="en-US" b="1" dirty="0" err="1">
                <a:solidFill>
                  <a:srgbClr val="FF0000"/>
                </a:solidFill>
              </a:rPr>
              <a:t>autoshaping</a:t>
            </a:r>
            <a:endParaRPr lang="en-US" altLang="en-US" b="1" dirty="0">
              <a:solidFill>
                <a:srgbClr val="FF0000"/>
              </a:solidFill>
            </a:endParaRPr>
          </a:p>
          <a:p>
            <a:pPr marL="1168400" lvl="1" indent="-711200" eaLnBrk="1" hangingPunct="1"/>
            <a:r>
              <a:rPr lang="en-US" altLang="en-US" dirty="0"/>
              <a:t>Noted several characteristics of behavior</a:t>
            </a:r>
          </a:p>
          <a:p>
            <a:pPr marL="1524000" lvl="2" indent="-609600" eaLnBrk="1" hangingPunct="1"/>
            <a:r>
              <a:rPr lang="en-US" altLang="en-US" dirty="0"/>
              <a:t>Always spun around</a:t>
            </a:r>
          </a:p>
          <a:p>
            <a:pPr marL="1524000" lvl="2" indent="-609600" eaLnBrk="1" hangingPunct="1"/>
            <a:r>
              <a:rPr lang="en-US" altLang="en-US" dirty="0"/>
              <a:t>Response was fixed and stereotyped</a:t>
            </a:r>
          </a:p>
          <a:p>
            <a:pPr marL="1524000" lvl="2" indent="-609600" eaLnBrk="1" hangingPunct="1"/>
            <a:r>
              <a:rPr lang="en-US" altLang="en-US" dirty="0"/>
              <a:t>Sequence to pigeon</a:t>
            </a:r>
          </a:p>
          <a:p>
            <a:pPr marL="0" indent="0">
              <a:buNone/>
            </a:pPr>
            <a:r>
              <a:rPr lang="en-US" altLang="en-US" dirty="0"/>
              <a:t>“Superstition”: animal makes causation where there is not causation between the R and Sr</a:t>
            </a:r>
          </a:p>
          <a:p>
            <a:pPr marL="1139952" lvl="1" indent="-609600"/>
            <a:r>
              <a:rPr lang="en-US" altLang="en-US" dirty="0"/>
              <a:t>Animal accidentally paired inadvertent responses with reward</a:t>
            </a:r>
          </a:p>
          <a:p>
            <a:pPr marL="1139952" lvl="1" indent="-609600"/>
            <a:r>
              <a:rPr lang="en-US" altLang="en-US" dirty="0"/>
              <a:t>This became basis of superstitious conditioning</a:t>
            </a:r>
          </a:p>
          <a:p>
            <a:pPr marL="1139952" lvl="1" indent="-609600"/>
            <a:r>
              <a:rPr lang="en-US" altLang="en-US" dirty="0"/>
              <a:t>Extended to humans</a:t>
            </a:r>
          </a:p>
          <a:p>
            <a:pPr marL="536448" indent="-609600"/>
            <a:endParaRPr lang="en-US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Pigeon Superstition</a:t>
            </a:r>
          </a:p>
        </p:txBody>
      </p:sp>
      <p:pic>
        <p:nvPicPr>
          <p:cNvPr id="4" name="8uPmeWiFTI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20738" y="175260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9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32596"/>
          </a:xfrm>
        </p:spPr>
        <p:txBody>
          <a:bodyPr/>
          <a:lstStyle/>
          <a:p>
            <a:r>
              <a:rPr lang="en-US" dirty="0"/>
              <a:t>And People!</a:t>
            </a:r>
          </a:p>
        </p:txBody>
      </p:sp>
      <p:pic>
        <p:nvPicPr>
          <p:cNvPr id="4" name="tI_x5r-qPk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66750" y="1428750"/>
            <a:ext cx="7924800" cy="445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64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200900" cy="1485900"/>
          </a:xfrm>
        </p:spPr>
        <p:txBody>
          <a:bodyPr>
            <a:normAutofit/>
          </a:bodyPr>
          <a:lstStyle/>
          <a:p>
            <a:r>
              <a:rPr lang="en-US" altLang="en-US" b="1" dirty="0"/>
              <a:t>Are Superstitious Behaviors Really Random?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534400" cy="4525963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Evidence suggests NOT necessarily random</a:t>
            </a:r>
          </a:p>
          <a:p>
            <a:endParaRPr lang="en-US" altLang="en-US" sz="2800" dirty="0"/>
          </a:p>
          <a:p>
            <a:r>
              <a:rPr lang="en-US" altLang="en-US" sz="2800" dirty="0"/>
              <a:t>Set of similar characteristics that most superstitious behaviors share</a:t>
            </a:r>
          </a:p>
          <a:p>
            <a:pPr lvl="1"/>
            <a:r>
              <a:rPr lang="en-US" altLang="en-US" sz="2400" dirty="0"/>
              <a:t>Responses are almost innate responses or previously learned responses</a:t>
            </a:r>
          </a:p>
          <a:p>
            <a:pPr lvl="1"/>
            <a:r>
              <a:rPr lang="en-US" altLang="en-US" sz="2400" dirty="0"/>
              <a:t>Responses are related to the Reinforcer</a:t>
            </a:r>
          </a:p>
          <a:p>
            <a:endParaRPr lang="en-US" altLang="en-US" sz="2800" dirty="0"/>
          </a:p>
          <a:p>
            <a:r>
              <a:rPr lang="en-US" altLang="en-US" sz="2800" b="1" i="1" dirty="0">
                <a:solidFill>
                  <a:srgbClr val="C00000"/>
                </a:solidFill>
              </a:rPr>
              <a:t>Looks like biology may be important!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033913" y="634028"/>
            <a:ext cx="3598683" cy="3732835"/>
          </a:xfrm>
        </p:spPr>
        <p:txBody>
          <a:bodyPr>
            <a:normAutofit/>
          </a:bodyPr>
          <a:lstStyle/>
          <a:p>
            <a:r>
              <a:rPr lang="en-US" sz="4700"/>
              <a:t>Biological Boundaries </a:t>
            </a:r>
            <a:br>
              <a:rPr lang="en-US" sz="4700"/>
            </a:br>
            <a:r>
              <a:rPr lang="en-US" sz="4700"/>
              <a:t>on Learning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033913" y="4436462"/>
            <a:ext cx="3598683" cy="1794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Why knowing about biology is critical for learning theorists!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B69BD8-5E20-4AE0-876F-14EA96507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71613"/>
            <a:ext cx="2993651" cy="195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02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Biology is important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495800"/>
          </a:xfrm>
        </p:spPr>
        <p:txBody>
          <a:bodyPr>
            <a:normAutofit/>
          </a:bodyPr>
          <a:lstStyle/>
          <a:p>
            <a:r>
              <a:rPr lang="en-US" altLang="en-US" dirty="0"/>
              <a:t>Superstitious Responses are </a:t>
            </a:r>
            <a:r>
              <a:rPr lang="en-US" altLang="en-US" b="1" dirty="0">
                <a:solidFill>
                  <a:srgbClr val="C00000"/>
                </a:solidFill>
              </a:rPr>
              <a:t>biologically relevant</a:t>
            </a:r>
          </a:p>
          <a:p>
            <a:pPr lvl="1"/>
            <a:r>
              <a:rPr lang="en-US" altLang="en-US" dirty="0"/>
              <a:t>That is: relate to the reward situation</a:t>
            </a:r>
          </a:p>
          <a:p>
            <a:pPr lvl="1"/>
            <a:r>
              <a:rPr lang="en-US" altLang="en-US" dirty="0"/>
              <a:t>Must be part of animal’s natural repertoire</a:t>
            </a:r>
          </a:p>
          <a:p>
            <a:r>
              <a:rPr lang="en-US" altLang="en-US" dirty="0"/>
              <a:t>Not just any random pairing of responses with reward, but may be predictable</a:t>
            </a:r>
          </a:p>
          <a:p>
            <a:endParaRPr lang="en-US" altLang="en-US" dirty="0"/>
          </a:p>
          <a:p>
            <a:r>
              <a:rPr lang="en-US" altLang="en-US" b="1" dirty="0" err="1">
                <a:solidFill>
                  <a:srgbClr val="C00000"/>
                </a:solidFill>
              </a:rPr>
              <a:t>Wolin</a:t>
            </a:r>
            <a:r>
              <a:rPr lang="en-US" altLang="en-US" b="1" dirty="0">
                <a:solidFill>
                  <a:srgbClr val="C00000"/>
                </a:solidFill>
              </a:rPr>
              <a:t>, 1959</a:t>
            </a:r>
          </a:p>
          <a:p>
            <a:pPr lvl="1"/>
            <a:r>
              <a:rPr lang="en-US" altLang="en-US" dirty="0"/>
              <a:t>Another  Skinner student</a:t>
            </a:r>
          </a:p>
          <a:p>
            <a:pPr lvl="1"/>
            <a:r>
              <a:rPr lang="en-US" altLang="en-US" dirty="0"/>
              <a:t>Looked at pecking pigeons as they pecked for food and water reinforcers</a:t>
            </a:r>
          </a:p>
          <a:p>
            <a:pPr lvl="1"/>
            <a:r>
              <a:rPr lang="en-US" altLang="en-US" dirty="0"/>
              <a:t>Used food rewards compared to water rewards to see if the different rewards elicited different “behaviors”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Water pecks vs. food pecks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8305800" cy="310515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en-US" sz="2400" dirty="0"/>
              <a:t>Discovered “pecking” was different between the two:</a:t>
            </a:r>
          </a:p>
          <a:p>
            <a:pPr marL="57150" indent="0" eaLnBrk="1" hangingPunct="1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en-US" sz="2400" b="1" dirty="0">
                <a:solidFill>
                  <a:srgbClr val="C00000"/>
                </a:solidFill>
              </a:rPr>
              <a:t>Food peck</a:t>
            </a:r>
            <a:r>
              <a:rPr lang="en-US" altLang="en-US" sz="2400" dirty="0">
                <a:solidFill>
                  <a:srgbClr val="C00000"/>
                </a:solidFill>
              </a:rPr>
              <a:t>: </a:t>
            </a:r>
          </a:p>
          <a:p>
            <a:pPr marL="971550" lvl="1" indent="-457200" eaLnBrk="1" hangingPunct="1">
              <a:lnSpc>
                <a:spcPct val="100000"/>
              </a:lnSpc>
              <a:spcAft>
                <a:spcPts val="0"/>
              </a:spcAft>
            </a:pPr>
            <a:r>
              <a:rPr lang="en-US" altLang="en-US" dirty="0"/>
              <a:t>rapid, powerful thrusts of head with beak OPEN</a:t>
            </a:r>
          </a:p>
          <a:p>
            <a:pPr marL="971550" lvl="1" indent="-457200" eaLnBrk="1" hangingPunct="1">
              <a:lnSpc>
                <a:spcPct val="100000"/>
              </a:lnSpc>
              <a:spcAft>
                <a:spcPts val="0"/>
              </a:spcAft>
            </a:pPr>
            <a:r>
              <a:rPr lang="en-US" altLang="en-US" dirty="0"/>
              <a:t>head bounces off key</a:t>
            </a:r>
          </a:p>
          <a:p>
            <a:pPr marL="971550" lvl="1" indent="-457200" eaLnBrk="1" hangingPunct="1">
              <a:lnSpc>
                <a:spcPct val="100000"/>
              </a:lnSpc>
              <a:spcAft>
                <a:spcPts val="0"/>
              </a:spcAft>
            </a:pPr>
            <a:r>
              <a:rPr lang="en-US" altLang="en-US" dirty="0"/>
              <a:t>Much faster</a:t>
            </a:r>
          </a:p>
          <a:p>
            <a:pPr marL="971550" lvl="1" indent="-457200" eaLnBrk="1" hangingPunct="1">
              <a:lnSpc>
                <a:spcPct val="100000"/>
              </a:lnSpc>
              <a:spcAft>
                <a:spcPts val="0"/>
              </a:spcAft>
            </a:pPr>
            <a:endParaRPr lang="en-US" altLang="en-US" sz="1000" dirty="0"/>
          </a:p>
          <a:p>
            <a:pPr marL="57150" indent="0" eaLnBrk="1" hangingPunct="1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en-US" sz="2400" b="1" dirty="0">
                <a:solidFill>
                  <a:srgbClr val="C00000"/>
                </a:solidFill>
              </a:rPr>
              <a:t>Water peck</a:t>
            </a:r>
            <a:r>
              <a:rPr lang="en-US" altLang="en-US" sz="2400" dirty="0">
                <a:solidFill>
                  <a:srgbClr val="C00000"/>
                </a:solidFill>
              </a:rPr>
              <a:t>:</a:t>
            </a:r>
          </a:p>
          <a:p>
            <a:pPr marL="971550" lvl="1" indent="-457200" eaLnBrk="1" hangingPunct="1">
              <a:lnSpc>
                <a:spcPct val="100000"/>
              </a:lnSpc>
              <a:spcAft>
                <a:spcPts val="0"/>
              </a:spcAft>
            </a:pPr>
            <a:r>
              <a:rPr lang="en-US" altLang="en-US" dirty="0"/>
              <a:t>slower extension of head</a:t>
            </a:r>
          </a:p>
          <a:p>
            <a:pPr marL="971550" lvl="1" indent="-457200" eaLnBrk="1" hangingPunct="1">
              <a:lnSpc>
                <a:spcPct val="100000"/>
              </a:lnSpc>
              <a:spcAft>
                <a:spcPts val="0"/>
              </a:spcAft>
            </a:pPr>
            <a:r>
              <a:rPr lang="en-US" altLang="en-US" dirty="0"/>
              <a:t>beak almost closed</a:t>
            </a:r>
          </a:p>
          <a:p>
            <a:pPr marL="971550" lvl="1" indent="-457200" eaLnBrk="1" hangingPunct="1">
              <a:lnSpc>
                <a:spcPct val="100000"/>
              </a:lnSpc>
              <a:spcAft>
                <a:spcPts val="0"/>
              </a:spcAft>
            </a:pPr>
            <a:r>
              <a:rPr lang="en-US" altLang="en-US" dirty="0"/>
              <a:t>remains immersed in water</a:t>
            </a:r>
          </a:p>
          <a:p>
            <a:pPr marL="971550" lvl="1" indent="-457200" eaLnBrk="1" hangingPunct="1">
              <a:lnSpc>
                <a:spcPct val="100000"/>
              </a:lnSpc>
              <a:spcAft>
                <a:spcPts val="0"/>
              </a:spcAft>
            </a:pPr>
            <a:r>
              <a:rPr lang="en-US" altLang="en-US" dirty="0"/>
              <a:t>drinking = pumping action of tongue</a:t>
            </a:r>
          </a:p>
          <a:p>
            <a:pPr marL="971550" lvl="1" indent="-457200" eaLnBrk="1" hangingPunct="1">
              <a:lnSpc>
                <a:spcPct val="100000"/>
              </a:lnSpc>
              <a:spcAft>
                <a:spcPts val="0"/>
              </a:spcAft>
            </a:pPr>
            <a:r>
              <a:rPr lang="en-US" altLang="en-US" dirty="0"/>
              <a:t>scooping motion of beak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1114425" y="165618"/>
            <a:ext cx="7200900" cy="1485900"/>
          </a:xfrm>
        </p:spPr>
        <p:txBody>
          <a:bodyPr/>
          <a:lstStyle/>
          <a:p>
            <a:pPr eaLnBrk="1" hangingPunct="1"/>
            <a:r>
              <a:rPr lang="en-US" altLang="en-US" sz="3600" b="1" dirty="0"/>
              <a:t>Factors affecting Superstition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2057400"/>
            <a:ext cx="8686800" cy="4191000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800" dirty="0"/>
              <a:t>Interval between response &amp; reinforcement</a:t>
            </a:r>
          </a:p>
          <a:p>
            <a:pPr lvl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800" dirty="0"/>
              <a:t>Short interval between response and reward less likely to produce superstition</a:t>
            </a:r>
          </a:p>
          <a:p>
            <a:pPr lvl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800" dirty="0"/>
              <a:t>Why?</a:t>
            </a:r>
          </a:p>
          <a:p>
            <a:pPr lvl="1">
              <a:lnSpc>
                <a:spcPct val="120000"/>
              </a:lnSpc>
              <a:spcAft>
                <a:spcPts val="0"/>
              </a:spcAft>
              <a:defRPr/>
            </a:pPr>
            <a:endParaRPr lang="en-US" altLang="en-US" sz="2800" dirty="0"/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800" b="1" dirty="0">
                <a:solidFill>
                  <a:srgbClr val="C00000"/>
                </a:solidFill>
              </a:rPr>
              <a:t>Staddon and </a:t>
            </a:r>
            <a:r>
              <a:rPr lang="en-US" altLang="en-US" sz="2800" b="1" dirty="0" err="1">
                <a:solidFill>
                  <a:srgbClr val="C00000"/>
                </a:solidFill>
              </a:rPr>
              <a:t>Simmelhag</a:t>
            </a:r>
            <a:r>
              <a:rPr lang="en-US" altLang="en-US" sz="2800" b="1" dirty="0">
                <a:solidFill>
                  <a:srgbClr val="C00000"/>
                </a:solidFill>
              </a:rPr>
              <a:t>, 1974: Examined effects of short and long response-reinforcer delays on topography of behavior. </a:t>
            </a:r>
          </a:p>
          <a:p>
            <a:pPr lvl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800" dirty="0"/>
              <a:t>With short delays between food deliveries:</a:t>
            </a:r>
          </a:p>
          <a:p>
            <a:pPr lvl="2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600" dirty="0"/>
              <a:t>Sharp movement of head from middle position to left</a:t>
            </a:r>
          </a:p>
          <a:p>
            <a:pPr lvl="2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600" dirty="0"/>
              <a:t>More energetic</a:t>
            </a:r>
          </a:p>
          <a:p>
            <a:pPr lvl="2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600" dirty="0"/>
              <a:t>Whole body turn; Hopping step in front of wall</a:t>
            </a:r>
          </a:p>
          <a:p>
            <a:pPr lvl="2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600" dirty="0"/>
              <a:t>Became fixed and rigid in its form</a:t>
            </a:r>
          </a:p>
          <a:p>
            <a:pPr lvl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800" dirty="0"/>
              <a:t>Longer delays:</a:t>
            </a:r>
          </a:p>
          <a:p>
            <a:pPr lvl="2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600" dirty="0"/>
              <a:t>More walking and wider pacing</a:t>
            </a:r>
          </a:p>
          <a:p>
            <a:pPr lvl="2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600" dirty="0"/>
              <a:t>Less energetic; Less rigid in form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153400" cy="457200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Misbehavior of Organisms (1961)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620000" cy="5105400"/>
          </a:xfrm>
        </p:spPr>
        <p:txBody>
          <a:bodyPr>
            <a:normAutofit/>
          </a:bodyPr>
          <a:lstStyle/>
          <a:p>
            <a:r>
              <a:rPr lang="en-US" altLang="en-US" dirty="0"/>
              <a:t>  </a:t>
            </a:r>
            <a:r>
              <a:rPr lang="en-US" altLang="en-US" sz="2800" dirty="0"/>
              <a:t> Marion and Keller </a:t>
            </a:r>
            <a:r>
              <a:rPr lang="en-US" altLang="en-US" sz="2800" dirty="0" err="1"/>
              <a:t>Breland</a:t>
            </a:r>
            <a:endParaRPr lang="en-US" altLang="en-US" sz="2800" dirty="0"/>
          </a:p>
          <a:p>
            <a:pPr lvl="2"/>
            <a:r>
              <a:rPr lang="en-US" altLang="en-US" sz="2800" dirty="0"/>
              <a:t>Students of B.F. Skinner</a:t>
            </a:r>
          </a:p>
          <a:p>
            <a:pPr lvl="2"/>
            <a:r>
              <a:rPr lang="en-US" altLang="en-US" sz="2800" dirty="0"/>
              <a:t>Went to Hollywood to train animals for films and commercials</a:t>
            </a:r>
          </a:p>
          <a:p>
            <a:endParaRPr lang="en-US" altLang="en-US" sz="2800" dirty="0"/>
          </a:p>
          <a:p>
            <a:r>
              <a:rPr lang="en-US" altLang="en-US" sz="2800" dirty="0"/>
              <a:t>In process of training, discovered consistent “misbehavior” of animals </a:t>
            </a:r>
          </a:p>
          <a:p>
            <a:endParaRPr lang="en-US" altLang="en-US" sz="2800" dirty="0"/>
          </a:p>
          <a:p>
            <a:r>
              <a:rPr lang="en-US" altLang="en-US" sz="2800" dirty="0"/>
              <a:t>Called this misbehavior </a:t>
            </a:r>
            <a:r>
              <a:rPr lang="en-US" altLang="en-US" sz="2800" b="1" i="1" dirty="0">
                <a:solidFill>
                  <a:srgbClr val="C00000"/>
                </a:solidFill>
              </a:rPr>
              <a:t>instinctive drift.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9916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4000" dirty="0"/>
              <a:t>Some of first researchers to contradict/ disagree with Skinner publically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752600"/>
            <a:ext cx="8991600" cy="4678363"/>
          </a:xfrm>
        </p:spPr>
        <p:txBody>
          <a:bodyPr>
            <a:normAutofit/>
          </a:bodyPr>
          <a:lstStyle/>
          <a:p>
            <a:pPr marL="571500" indent="-457200" eaLnBrk="1" hangingPunct="1"/>
            <a:r>
              <a:rPr lang="en-US" altLang="en-US" dirty="0"/>
              <a:t>First report: 1951 in American Psychologist</a:t>
            </a:r>
          </a:p>
          <a:p>
            <a:pPr marL="571500" indent="-457200" eaLnBrk="1" hangingPunct="1"/>
            <a:endParaRPr lang="en-US" altLang="en-US" dirty="0"/>
          </a:p>
          <a:p>
            <a:pPr marL="571500" indent="-457200" eaLnBrk="1" hangingPunct="1"/>
            <a:r>
              <a:rPr lang="en-US" altLang="en-US" dirty="0"/>
              <a:t>Suggested that operant behavior not WHOLE explanation for emerging behavior</a:t>
            </a:r>
          </a:p>
          <a:p>
            <a:pPr marL="971550" lvl="1" indent="-457200" eaLnBrk="1" hangingPunct="1"/>
            <a:r>
              <a:rPr lang="en-US" altLang="en-US" dirty="0"/>
              <a:t>Wanted to include biology as part of mechanism</a:t>
            </a:r>
          </a:p>
          <a:p>
            <a:pPr marL="971550" lvl="1" indent="-457200" eaLnBrk="1" hangingPunct="1"/>
            <a:r>
              <a:rPr lang="en-US" altLang="en-US" dirty="0"/>
              <a:t>Biology of the animal could interrupt R-</a:t>
            </a:r>
            <a:r>
              <a:rPr lang="en-US" altLang="en-US" dirty="0" err="1"/>
              <a:t>Sr</a:t>
            </a:r>
            <a:r>
              <a:rPr lang="en-US" altLang="en-US" dirty="0"/>
              <a:t> contingency</a:t>
            </a:r>
          </a:p>
          <a:p>
            <a:pPr marL="971550" lvl="1" indent="-457200" eaLnBrk="1" hangingPunct="1"/>
            <a:endParaRPr lang="en-US" altLang="en-US" dirty="0"/>
          </a:p>
          <a:p>
            <a:pPr marL="571500" indent="-457200" eaLnBrk="1" hangingPunct="1"/>
            <a:r>
              <a:rPr lang="en-US" altLang="en-US" dirty="0"/>
              <a:t>Still strong behaviorists</a:t>
            </a:r>
          </a:p>
          <a:p>
            <a:pPr marL="571500" indent="-457200" eaLnBrk="1" hangingPunct="1"/>
            <a:endParaRPr lang="en-US" altLang="en-US" dirty="0"/>
          </a:p>
          <a:p>
            <a:pPr marL="571500" indent="-457200" eaLnBrk="1" hangingPunct="1"/>
            <a:r>
              <a:rPr lang="en-US" altLang="en-US" dirty="0"/>
              <a:t>But also are ETHOLOGISTS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82296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/>
              <a:t>Characterized several instances of animal “misbehavior”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768751" cy="4525963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Sammy the Dancing Chicken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The Miserly raccoon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Prize releasing chickens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Baseball playing chicken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Priscilla the Pig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Smart horses</a:t>
            </a:r>
            <a:endParaRPr lang="en-US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dog that spins</a:t>
            </a:r>
          </a:p>
        </p:txBody>
      </p:sp>
      <p:pic>
        <p:nvPicPr>
          <p:cNvPr id="4" name="Kik1qrUrBC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08225" y="2143125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78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604528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 special example of  “instinctive drift”</a:t>
            </a:r>
            <a:br>
              <a:rPr lang="en-US" dirty="0"/>
            </a:br>
            <a:endParaRPr lang="en-US" dirty="0"/>
          </a:p>
        </p:txBody>
      </p:sp>
      <p:pic>
        <p:nvPicPr>
          <p:cNvPr id="4" name="g6BmU49XG7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2449" y="1676400"/>
            <a:ext cx="7520517" cy="423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25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Superstitious Behaviors can interfere with operant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845734"/>
            <a:ext cx="7985760" cy="425026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i="1" dirty="0">
                <a:solidFill>
                  <a:srgbClr val="C00000"/>
                </a:solidFill>
              </a:rPr>
              <a:t>Interferes with contingency:</a:t>
            </a:r>
          </a:p>
          <a:p>
            <a:pPr lvl="1">
              <a:defRPr/>
            </a:pPr>
            <a:r>
              <a:rPr lang="en-US" sz="2400" dirty="0"/>
              <a:t>Behavior DELAYS the reinforcer</a:t>
            </a:r>
          </a:p>
          <a:p>
            <a:pPr lvl="1">
              <a:defRPr/>
            </a:pPr>
            <a:r>
              <a:rPr lang="en-US" sz="2400" dirty="0"/>
              <a:t>Almost as if the animal cannot control it</a:t>
            </a:r>
          </a:p>
          <a:p>
            <a:pPr lvl="1">
              <a:defRPr/>
            </a:pPr>
            <a:r>
              <a:rPr lang="en-US" sz="2400" dirty="0"/>
              <a:t>Likely to have some eliciting stimulus</a:t>
            </a:r>
          </a:p>
          <a:p>
            <a:pPr lvl="1">
              <a:defRPr/>
            </a:pPr>
            <a:endParaRPr lang="en-US" sz="2800" dirty="0"/>
          </a:p>
          <a:p>
            <a:pPr>
              <a:defRPr/>
            </a:pPr>
            <a:r>
              <a:rPr lang="en-US" sz="2800" b="1" i="1" dirty="0">
                <a:solidFill>
                  <a:srgbClr val="C00000"/>
                </a:solidFill>
              </a:rPr>
              <a:t>Because are biological, difficult to eliminate</a:t>
            </a:r>
          </a:p>
          <a:p>
            <a:pPr lvl="1">
              <a:defRPr/>
            </a:pPr>
            <a:r>
              <a:rPr lang="en-US" sz="2400" dirty="0"/>
              <a:t>Strong contingencies with short R-</a:t>
            </a:r>
            <a:r>
              <a:rPr lang="en-US" sz="2400" dirty="0" err="1"/>
              <a:t>Sr</a:t>
            </a:r>
            <a:r>
              <a:rPr lang="en-US" sz="2400" dirty="0"/>
              <a:t> intervals</a:t>
            </a:r>
          </a:p>
          <a:p>
            <a:pPr lvl="1">
              <a:defRPr/>
            </a:pPr>
            <a:r>
              <a:rPr lang="en-US" sz="2400" dirty="0"/>
              <a:t>No opportunity to emit biological response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988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Why? Instinctive Drift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37360"/>
            <a:ext cx="8382000" cy="4511039"/>
          </a:xfrm>
        </p:spPr>
        <p:txBody>
          <a:bodyPr>
            <a:normAutofit lnSpcReduction="10000"/>
          </a:bodyPr>
          <a:lstStyle/>
          <a:p>
            <a:pPr marL="990600" lvl="1" indent="-533400" eaLnBrk="1" hangingPunct="1">
              <a:lnSpc>
                <a:spcPct val="80000"/>
              </a:lnSpc>
              <a:defRPr/>
            </a:pPr>
            <a:endParaRPr lang="en-US" sz="1600" dirty="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800" dirty="0"/>
              <a:t>Instinctive behavior drifting into R-</a:t>
            </a:r>
            <a:r>
              <a:rPr lang="en-US" sz="2800" dirty="0" err="1"/>
              <a:t>Sr</a:t>
            </a:r>
            <a:r>
              <a:rPr lang="en-US" sz="2800" dirty="0"/>
              <a:t> relationship and disrupting operant response</a:t>
            </a:r>
          </a:p>
          <a:p>
            <a:pPr marL="1009650" lvl="1" indent="-609600" eaLnBrk="1" hangingPunct="1">
              <a:lnSpc>
                <a:spcPct val="80000"/>
              </a:lnSpc>
              <a:defRPr/>
            </a:pPr>
            <a:r>
              <a:rPr lang="en-US" dirty="0"/>
              <a:t>Note that delays reward</a:t>
            </a:r>
          </a:p>
          <a:p>
            <a:pPr marL="1009650" lvl="1" indent="-609600" eaLnBrk="1" hangingPunct="1">
              <a:lnSpc>
                <a:spcPct val="80000"/>
              </a:lnSpc>
              <a:defRPr/>
            </a:pPr>
            <a:r>
              <a:rPr lang="en-US" dirty="0">
                <a:solidFill>
                  <a:srgbClr val="FF0000"/>
                </a:solidFill>
              </a:rPr>
              <a:t>Law of “least effort”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en-US" sz="2800" dirty="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800" dirty="0" err="1"/>
              <a:t>Hebb</a:t>
            </a:r>
            <a:r>
              <a:rPr lang="en-US" sz="2800" dirty="0"/>
              <a:t>: first to discuss neural networks: suggested prewiring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en-US" sz="2800" dirty="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800" dirty="0"/>
              <a:t>Animals do not come to conditioning situation tabula rasa!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en-US" sz="2800" dirty="0"/>
          </a:p>
          <a:p>
            <a:pPr marL="1009650" lvl="1" indent="-609600" eaLnBrk="1" hangingPunct="1">
              <a:lnSpc>
                <a:spcPct val="80000"/>
              </a:lnSpc>
              <a:defRPr/>
            </a:pP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chemeClr val="tx1"/>
                </a:solidFill>
                <a:latin typeface="Arial Black" panose="020B0A04020102020204" pitchFamily="34" charset="0"/>
              </a:rPr>
              <a:t>Biological boundaries of behavior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057400"/>
            <a:ext cx="8229600" cy="3962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Let’s set up a straw man argument:</a:t>
            </a:r>
          </a:p>
          <a:p>
            <a:pPr lvl="1" eaLnBrk="1" hangingPunct="1">
              <a:defRPr/>
            </a:pPr>
            <a:r>
              <a:rPr lang="en-US" dirty="0"/>
              <a:t>We present some premises</a:t>
            </a:r>
          </a:p>
          <a:p>
            <a:pPr lvl="1" eaLnBrk="1" hangingPunct="1">
              <a:defRPr/>
            </a:pPr>
            <a:r>
              <a:rPr lang="en-US" dirty="0"/>
              <a:t>Show how they are false</a:t>
            </a:r>
          </a:p>
          <a:p>
            <a:pPr lvl="1" eaLnBrk="1" hangingPunct="1">
              <a:defRPr/>
            </a:pPr>
            <a:r>
              <a:rPr lang="en-US" dirty="0"/>
              <a:t>But we knew that when we started!</a:t>
            </a:r>
          </a:p>
          <a:p>
            <a:pPr lvl="1"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b="1" dirty="0"/>
              <a:t>Old-school behaviorists </a:t>
            </a:r>
          </a:p>
          <a:p>
            <a:pPr lvl="1">
              <a:defRPr/>
            </a:pPr>
            <a:r>
              <a:rPr lang="en-US" dirty="0"/>
              <a:t>Emerged as a reaction against the Structuralists.</a:t>
            </a:r>
          </a:p>
          <a:p>
            <a:pPr lvl="1">
              <a:defRPr/>
            </a:pPr>
            <a:r>
              <a:rPr lang="en-US" dirty="0"/>
              <a:t>Rejected biology in error</a:t>
            </a:r>
          </a:p>
          <a:p>
            <a:pPr eaLnBrk="1" hangingPunct="1">
              <a:defRPr/>
            </a:pPr>
            <a:endParaRPr lang="en-US" dirty="0"/>
          </a:p>
          <a:p>
            <a:pPr lvl="1" eaLnBrk="1" hangingPunct="1">
              <a:buFontTx/>
              <a:buNone/>
              <a:defRPr/>
            </a:pPr>
            <a:endParaRPr lang="en-US" b="1" dirty="0">
              <a:solidFill>
                <a:schemeClr val="accent1"/>
              </a:solidFill>
            </a:endParaRPr>
          </a:p>
          <a:p>
            <a:pPr lvl="1" eaLnBrk="1" hangingPunct="1">
              <a:defRPr/>
            </a:pPr>
            <a:endParaRPr lang="en-US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Rewatch</a:t>
            </a:r>
            <a:r>
              <a:rPr lang="en-US" dirty="0"/>
              <a:t> the Pigeon in a Skinner box</a:t>
            </a:r>
          </a:p>
        </p:txBody>
      </p:sp>
      <p:pic>
        <p:nvPicPr>
          <p:cNvPr id="4" name="TtfQlkGwE2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27138" y="1981200"/>
            <a:ext cx="6637337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112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Pigeon Mating Behavior</a:t>
            </a:r>
          </a:p>
        </p:txBody>
      </p:sp>
      <p:pic>
        <p:nvPicPr>
          <p:cNvPr id="4" name="kf1_hf00Zz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1600200"/>
            <a:ext cx="7775575" cy="43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665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Pigeon Juvenile Behavior</a:t>
            </a:r>
          </a:p>
        </p:txBody>
      </p:sp>
      <p:pic>
        <p:nvPicPr>
          <p:cNvPr id="4" name="pnxTgjwE1d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50863" y="1600200"/>
            <a:ext cx="7856537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821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200900" cy="1485900"/>
          </a:xfrm>
        </p:spPr>
        <p:txBody>
          <a:bodyPr/>
          <a:lstStyle/>
          <a:p>
            <a:r>
              <a:rPr lang="en-US" altLang="en-US" dirty="0"/>
              <a:t>Why doesn’t Instinctive Drift ALWAYS Occur?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458200" cy="426719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en-US" sz="2400" dirty="0"/>
              <a:t>  </a:t>
            </a:r>
            <a:r>
              <a:rPr lang="en-US" altLang="en-US" sz="2400" b="1" i="1" dirty="0">
                <a:solidFill>
                  <a:srgbClr val="C00000"/>
                </a:solidFill>
              </a:rPr>
              <a:t>Whenever situation permits, specifies specific behavior patterns intruded</a:t>
            </a:r>
          </a:p>
          <a:p>
            <a:pPr lvl="1">
              <a:lnSpc>
                <a:spcPct val="120000"/>
              </a:lnSpc>
            </a:pPr>
            <a:r>
              <a:rPr lang="en-US" altLang="en-US" sz="2000" dirty="0"/>
              <a:t>Tight contingencies that consider biological responses </a:t>
            </a:r>
            <a:r>
              <a:rPr lang="en-US" altLang="en-US" sz="2000" b="1" i="1" dirty="0"/>
              <a:t>reduce</a:t>
            </a:r>
            <a:r>
              <a:rPr lang="en-US" altLang="en-US" sz="2000" dirty="0"/>
              <a:t> the opportunity</a:t>
            </a:r>
          </a:p>
          <a:p>
            <a:pPr lvl="1">
              <a:lnSpc>
                <a:spcPct val="120000"/>
              </a:lnSpc>
            </a:pPr>
            <a:r>
              <a:rPr lang="en-US" altLang="en-US" sz="2000" dirty="0"/>
              <a:t>Sloppy contingencies and training </a:t>
            </a:r>
            <a:r>
              <a:rPr lang="en-US" altLang="en-US" sz="2000" b="1" i="1" dirty="0"/>
              <a:t>increase</a:t>
            </a:r>
            <a:r>
              <a:rPr lang="en-US" altLang="en-US" sz="2000" dirty="0"/>
              <a:t> the opportunity for instinctive drift</a:t>
            </a:r>
          </a:p>
          <a:p>
            <a:pPr>
              <a:lnSpc>
                <a:spcPct val="120000"/>
              </a:lnSpc>
            </a:pPr>
            <a:r>
              <a:rPr lang="en-US" altLang="en-US" sz="2400" dirty="0"/>
              <a:t>Instinctive behaviors </a:t>
            </a:r>
            <a:r>
              <a:rPr lang="en-US" altLang="en-US" sz="2400" b="1" dirty="0">
                <a:solidFill>
                  <a:srgbClr val="C00000"/>
                </a:solidFill>
              </a:rPr>
              <a:t>compete</a:t>
            </a:r>
            <a:r>
              <a:rPr lang="en-US" altLang="en-US" sz="2400" dirty="0"/>
              <a:t> with operant behaviors</a:t>
            </a:r>
          </a:p>
          <a:p>
            <a:pPr lvl="1">
              <a:lnSpc>
                <a:spcPct val="120000"/>
              </a:lnSpc>
            </a:pPr>
            <a:r>
              <a:rPr lang="en-US" altLang="en-US" sz="2400" dirty="0"/>
              <a:t>Not random, but predictable </a:t>
            </a:r>
          </a:p>
          <a:p>
            <a:endParaRPr lang="en-US" altLang="en-US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Rectify </a:t>
            </a:r>
            <a:br>
              <a:rPr lang="en-US" dirty="0"/>
            </a:br>
            <a:r>
              <a:rPr lang="en-US" dirty="0"/>
              <a:t>Biology and Learning?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061960" cy="402336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Accept that learning is a biological behavior</a:t>
            </a:r>
          </a:p>
          <a:p>
            <a:endParaRPr lang="en-US" sz="2800" dirty="0"/>
          </a:p>
          <a:p>
            <a:r>
              <a:rPr lang="en-US" sz="2800" dirty="0"/>
              <a:t>Learning may be impacted by other biological mechanisms</a:t>
            </a:r>
          </a:p>
          <a:p>
            <a:endParaRPr lang="en-US" sz="2800" dirty="0"/>
          </a:p>
          <a:p>
            <a:r>
              <a:rPr lang="en-US" sz="2800" dirty="0"/>
              <a:t>Determine the relationship between learning and biological boundaries</a:t>
            </a:r>
          </a:p>
          <a:p>
            <a:endParaRPr lang="en-US" sz="2800" dirty="0"/>
          </a:p>
          <a:p>
            <a:r>
              <a:rPr lang="en-US" altLang="en-US" sz="2800" b="1" dirty="0">
                <a:solidFill>
                  <a:srgbClr val="C00000"/>
                </a:solidFill>
              </a:rPr>
              <a:t>Our biggest instinct is to learn!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7985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2925" y="228600"/>
            <a:ext cx="84582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800000"/>
                </a:solidFill>
                <a:latin typeface="Arial Black" panose="020B0A04020102020204" pitchFamily="34" charset="0"/>
              </a:rPr>
              <a:t>Behavioral Systems of Behavior: Biological Preparedness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dirty="0"/>
              <a:t>Bill Timberlake’s model (1995, 2005): Are boundaries or systems of behavior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/>
              <a:t>Behaviors are clustered into groups of relevant behaviors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These may be biologically relevant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May be hard wired in many animals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/>
              <a:t>Several “modes” of behavior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i="1" dirty="0"/>
              <a:t>Feeding mode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i="1" dirty="0"/>
              <a:t>Sexual mode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i="1" dirty="0"/>
              <a:t>Aggression mode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128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>
                <a:latin typeface="Arial Black" panose="020B0A04020102020204" pitchFamily="34" charset="0"/>
              </a:rPr>
              <a:t>Behavior Systems Modes</a:t>
            </a:r>
          </a:p>
        </p:txBody>
      </p:sp>
      <p:graphicFrame>
        <p:nvGraphicFramePr>
          <p:cNvPr id="18441" name="Object 9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44914577"/>
              </p:ext>
            </p:extLst>
          </p:nvPr>
        </p:nvGraphicFramePr>
        <p:xfrm>
          <a:off x="838200" y="1449388"/>
          <a:ext cx="6934200" cy="472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7" name="Image File" r:id="rId4" imgW="3791712" imgH="2706624" progId="DellImageExpertImage">
                  <p:embed/>
                </p:oleObj>
              </mc:Choice>
              <mc:Fallback>
                <p:oleObj name="Image File" r:id="rId4" imgW="3791712" imgH="2706624" progId="DellImageExpertImage">
                  <p:embed/>
                  <p:pic>
                    <p:nvPicPr>
                      <p:cNvPr id="1844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49388"/>
                        <a:ext cx="6934200" cy="472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028700" y="457200"/>
            <a:ext cx="7200900" cy="1485900"/>
          </a:xfrm>
        </p:spPr>
        <p:txBody>
          <a:bodyPr>
            <a:normAutofit/>
          </a:bodyPr>
          <a:lstStyle/>
          <a:p>
            <a:r>
              <a:rPr lang="en-US" altLang="en-US" dirty="0"/>
              <a:t>Perhaps more importantly: Explains animal misbehavior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sz="2800" dirty="0"/>
              <a:t>Several recent examples</a:t>
            </a:r>
          </a:p>
          <a:p>
            <a:pPr lvl="1"/>
            <a:r>
              <a:rPr lang="en-US" altLang="en-US" sz="2800" dirty="0"/>
              <a:t>Tigers, cougars, lions attacking keepers</a:t>
            </a:r>
          </a:p>
          <a:p>
            <a:pPr lvl="1"/>
            <a:r>
              <a:rPr lang="en-US" altLang="en-US" sz="2800" dirty="0"/>
              <a:t>African elephants killing their keepers</a:t>
            </a:r>
          </a:p>
          <a:p>
            <a:pPr lvl="1"/>
            <a:r>
              <a:rPr lang="en-US" altLang="en-US" sz="2800" dirty="0"/>
              <a:t>Sea World issues</a:t>
            </a:r>
          </a:p>
          <a:p>
            <a:pPr lvl="1"/>
            <a:r>
              <a:rPr lang="en-US" altLang="en-US" sz="2800" dirty="0"/>
              <a:t>“Nice dog” bites owner, child, etc.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6604"/>
            <a:ext cx="8061960" cy="1450757"/>
          </a:xfrm>
        </p:spPr>
        <p:txBody>
          <a:bodyPr>
            <a:normAutofit/>
          </a:bodyPr>
          <a:lstStyle/>
          <a:p>
            <a:r>
              <a:rPr lang="en-US" dirty="0"/>
              <a:t>Consequences of Instinctive Drift</a:t>
            </a:r>
          </a:p>
        </p:txBody>
      </p:sp>
      <p:pic>
        <p:nvPicPr>
          <p:cNvPr id="4" name="UV450qu8dg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14400" y="2052637"/>
            <a:ext cx="7543800" cy="424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3635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458200" cy="838200"/>
          </a:xfrm>
        </p:spPr>
        <p:txBody>
          <a:bodyPr/>
          <a:lstStyle/>
          <a:p>
            <a:r>
              <a:rPr lang="en-US" dirty="0"/>
              <a:t>What DO whales do in the wild?</a:t>
            </a:r>
          </a:p>
        </p:txBody>
      </p:sp>
      <p:pic>
        <p:nvPicPr>
          <p:cNvPr id="4" name="3__L0oAa2T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08225" y="2143125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8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FF0000"/>
                </a:solidFill>
              </a:rPr>
              <a:t>The Equipotentiality Principle </a:t>
            </a:r>
            <a:r>
              <a:rPr lang="en-US" sz="2400" b="1" dirty="0">
                <a:solidFill>
                  <a:srgbClr val="FF0000"/>
                </a:solidFill>
              </a:rPr>
              <a:t>(remember it is wrong!)</a:t>
            </a:r>
            <a:endParaRPr lang="en-US" altLang="en-US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057400"/>
            <a:ext cx="8077200" cy="3962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The choice of any CS, US, R, </a:t>
            </a:r>
            <a:r>
              <a:rPr lang="en-US" dirty="0" err="1"/>
              <a:t>S</a:t>
            </a:r>
            <a:r>
              <a:rPr lang="en-US" baseline="30000" dirty="0" err="1"/>
              <a:t>r</a:t>
            </a:r>
            <a:r>
              <a:rPr lang="en-US" dirty="0"/>
              <a:t> or P is arbitrary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sz="1000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Any CS can be paired with any US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sz="1000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Any response can be governed by any </a:t>
            </a:r>
            <a:r>
              <a:rPr lang="en-US" dirty="0" err="1"/>
              <a:t>S</a:t>
            </a:r>
            <a:r>
              <a:rPr lang="en-US" baseline="30000" dirty="0" err="1"/>
              <a:t>r</a:t>
            </a:r>
            <a:r>
              <a:rPr lang="en-US" dirty="0"/>
              <a:t> or P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sz="1000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Once a reinforcer or punisher, always and for everyone in the organism’s class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sz="1000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Biology is irrelevant; anything can be learned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(</a:t>
            </a:r>
            <a:r>
              <a:rPr lang="en-US" b="1" i="1" dirty="0" err="1">
                <a:solidFill>
                  <a:srgbClr val="FF0000"/>
                </a:solidFill>
              </a:rPr>
              <a:t>Oh,and</a:t>
            </a:r>
            <a:r>
              <a:rPr lang="en-US" b="1" i="1" dirty="0">
                <a:solidFill>
                  <a:srgbClr val="FF0000"/>
                </a:solidFill>
              </a:rPr>
              <a:t> this principle is WRONG</a:t>
            </a:r>
            <a:r>
              <a:rPr lang="en-US" dirty="0"/>
              <a:t>)</a:t>
            </a:r>
          </a:p>
          <a:p>
            <a:pPr lvl="1" eaLnBrk="1" hangingPunct="1">
              <a:buFontTx/>
              <a:buNone/>
              <a:defRPr/>
            </a:pPr>
            <a:endParaRPr lang="en-US" b="1" dirty="0">
              <a:solidFill>
                <a:schemeClr val="accent1"/>
              </a:solidFill>
            </a:endParaRPr>
          </a:p>
          <a:p>
            <a:pPr lvl="1" eaLnBrk="1" hangingPunct="1">
              <a:defRPr/>
            </a:pP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509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69" y="533400"/>
            <a:ext cx="8991600" cy="838200"/>
          </a:xfrm>
        </p:spPr>
        <p:txBody>
          <a:bodyPr/>
          <a:lstStyle/>
          <a:p>
            <a:r>
              <a:rPr lang="en-US" dirty="0"/>
              <a:t>What DO whales do in the wild?</a:t>
            </a:r>
          </a:p>
        </p:txBody>
      </p:sp>
      <p:pic>
        <p:nvPicPr>
          <p:cNvPr id="4" name="XYFG0wivoq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07906" y="2571571"/>
            <a:ext cx="4572638" cy="257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91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did Tilly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7848600" cy="41148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Tilly was an intact male</a:t>
            </a:r>
          </a:p>
          <a:p>
            <a:pPr lvl="1">
              <a:defRPr/>
            </a:pPr>
            <a:r>
              <a:rPr lang="en-US" dirty="0"/>
              <a:t>Wild caught as a young whale</a:t>
            </a:r>
          </a:p>
          <a:p>
            <a:pPr lvl="1">
              <a:defRPr/>
            </a:pPr>
            <a:r>
              <a:rPr lang="en-US" dirty="0"/>
              <a:t>Taken from his pod and raised in isolation with other strange whales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Tilly had a history of being abused:</a:t>
            </a:r>
          </a:p>
          <a:p>
            <a:pPr lvl="1">
              <a:defRPr/>
            </a:pPr>
            <a:r>
              <a:rPr lang="en-US" dirty="0"/>
              <a:t>Housed with other females; not typical in the wild</a:t>
            </a:r>
          </a:p>
          <a:p>
            <a:pPr lvl="1">
              <a:defRPr/>
            </a:pPr>
            <a:r>
              <a:rPr lang="en-US" dirty="0"/>
              <a:t>Females would attack/beat up Tilly</a:t>
            </a:r>
          </a:p>
          <a:p>
            <a:pPr lvl="1">
              <a:defRPr/>
            </a:pPr>
            <a:r>
              <a:rPr lang="en-US" dirty="0"/>
              <a:t>Basically diagnosed with PTSD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Tilly had history of behavioral issues:</a:t>
            </a:r>
          </a:p>
          <a:p>
            <a:pPr lvl="1">
              <a:defRPr/>
            </a:pPr>
            <a:r>
              <a:rPr lang="en-US" dirty="0"/>
              <a:t>Previously killed 2 others:</a:t>
            </a:r>
          </a:p>
          <a:p>
            <a:pPr lvl="1">
              <a:defRPr/>
            </a:pPr>
            <a:r>
              <a:rPr lang="en-US" dirty="0"/>
              <a:t>Trainer in 1990s</a:t>
            </a:r>
          </a:p>
          <a:p>
            <a:pPr lvl="1">
              <a:defRPr/>
            </a:pPr>
            <a:r>
              <a:rPr lang="en-US" dirty="0"/>
              <a:t>In early 2000s, man snuck in and got in tank, was killed by whale</a:t>
            </a:r>
          </a:p>
          <a:p>
            <a:pPr lvl="2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marL="457200" lvl="1" indent="0">
              <a:buFontTx/>
              <a:buNone/>
              <a:defRPr/>
            </a:pPr>
            <a:endParaRPr lang="en-US" dirty="0"/>
          </a:p>
          <a:p>
            <a:pPr marL="457200" lvl="1" indent="0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did Tilly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845734"/>
            <a:ext cx="7909560" cy="440266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rgbClr val="C00000"/>
                </a:solidFill>
              </a:rPr>
              <a:t>Trainer missed a cued behavior and failed to reinforce a behavior chain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Trainer then got close to Tilly; laid down in submissive position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Trainer had no fish left to reward Tilly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All of these were a set up for disaster for the trainer (and Tilly)</a:t>
            </a:r>
          </a:p>
          <a:p>
            <a:pPr lvl="1">
              <a:defRPr/>
            </a:pPr>
            <a:endParaRPr lang="en-US" dirty="0"/>
          </a:p>
          <a:p>
            <a:pPr marL="457200" lvl="1" indent="0">
              <a:buFontTx/>
              <a:buNone/>
              <a:defRPr/>
            </a:pPr>
            <a:endParaRPr lang="en-US" dirty="0"/>
          </a:p>
          <a:p>
            <a:pPr marL="457200" lvl="1" indent="0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066800" y="331398"/>
            <a:ext cx="7200900" cy="1485900"/>
          </a:xfrm>
        </p:spPr>
        <p:txBody>
          <a:bodyPr/>
          <a:lstStyle/>
          <a:p>
            <a:r>
              <a:rPr lang="en-US" altLang="en-US" dirty="0"/>
              <a:t>Rarely, if ever, do </a:t>
            </a:r>
            <a:br>
              <a:rPr lang="en-US" altLang="en-US" dirty="0"/>
            </a:br>
            <a:r>
              <a:rPr lang="en-US" altLang="en-US" dirty="0"/>
              <a:t>animals “just go psycho”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32037"/>
            <a:ext cx="8810445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/>
              <a:t>Almost always incidents involving instinctive drift</a:t>
            </a:r>
          </a:p>
          <a:p>
            <a:pPr lvl="1">
              <a:defRPr/>
            </a:pPr>
            <a:r>
              <a:rPr lang="en-US" dirty="0"/>
              <a:t>Something triggers the instinctive response</a:t>
            </a:r>
          </a:p>
          <a:p>
            <a:pPr lvl="1">
              <a:defRPr/>
            </a:pPr>
            <a:r>
              <a:rPr lang="en-US" dirty="0"/>
              <a:t> captive Wild animals are WILD first, captive second</a:t>
            </a:r>
          </a:p>
          <a:p>
            <a:pPr lvl="1">
              <a:defRPr/>
            </a:pPr>
            <a:r>
              <a:rPr lang="en-US" dirty="0"/>
              <a:t>Not domesticated; WILL engage in species typical behavior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2400" dirty="0"/>
              <a:t>We cannot ever “trust” a captive wild animal to NOT engage in aggressive, species typical responses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altLang="en-US" b="1"/>
              <a:t>Ethical Questions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7848600" cy="38862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800" dirty="0"/>
              <a:t>Should we house captive wild animals</a:t>
            </a:r>
          </a:p>
          <a:p>
            <a:endParaRPr lang="en-US" altLang="en-US" sz="2800" dirty="0"/>
          </a:p>
          <a:p>
            <a:r>
              <a:rPr lang="en-US" altLang="en-US" sz="2800" dirty="0"/>
              <a:t>Trade off of avoiding extinction vs living life in captivity</a:t>
            </a:r>
          </a:p>
          <a:p>
            <a:endParaRPr lang="en-US" altLang="en-US" sz="2800" dirty="0"/>
          </a:p>
          <a:p>
            <a:r>
              <a:rPr lang="en-US" altLang="en-US" sz="2800" dirty="0"/>
              <a:t>How much contact should be allowed with these animals?</a:t>
            </a:r>
          </a:p>
          <a:p>
            <a:endParaRPr lang="en-US" altLang="en-US" sz="2800" dirty="0"/>
          </a:p>
          <a:p>
            <a:r>
              <a:rPr lang="en-US" altLang="en-US" sz="2800" dirty="0"/>
              <a:t>How deal with psychological issues we create when housing animals in nonnative habitats?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chemeClr val="tx1"/>
                </a:solidFill>
                <a:latin typeface="Arial Black" panose="020B0A04020102020204" pitchFamily="34" charset="0"/>
              </a:rPr>
              <a:t>Conclusions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133600"/>
            <a:ext cx="8001000" cy="4343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/>
              <a:t>We are animals and we behave in ways that are consistent with other species. 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2400" dirty="0"/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>
                <a:solidFill>
                  <a:srgbClr val="C00000"/>
                </a:solidFill>
              </a:rPr>
              <a:t>There are </a:t>
            </a:r>
            <a:r>
              <a:rPr lang="en-US" altLang="en-US" sz="2400" b="1" i="1" dirty="0">
                <a:solidFill>
                  <a:srgbClr val="C00000"/>
                </a:solidFill>
              </a:rPr>
              <a:t>biological boundaries or constraints in how we learn </a:t>
            </a:r>
            <a:r>
              <a:rPr lang="en-US" altLang="en-US" sz="2400" dirty="0">
                <a:solidFill>
                  <a:srgbClr val="C00000"/>
                </a:solidFill>
              </a:rPr>
              <a:t>and react to our environment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2400" dirty="0">
              <a:solidFill>
                <a:srgbClr val="C00000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400" b="1" dirty="0">
                <a:solidFill>
                  <a:srgbClr val="C00000"/>
                </a:solidFill>
              </a:rPr>
              <a:t>Our biggest Human instinct: </a:t>
            </a:r>
            <a:r>
              <a:rPr lang="en-US" altLang="en-US" sz="2400" b="1" i="1" dirty="0">
                <a:solidFill>
                  <a:srgbClr val="C00000"/>
                </a:solidFill>
              </a:rPr>
              <a:t>to learn, predict and control our environment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2400" dirty="0"/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/>
              <a:t>Animal models allow us to investigate these boundaries and help explain human learning and choice behavior!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001000" cy="1600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Obviously, the </a:t>
            </a:r>
            <a:r>
              <a:rPr lang="en-US" altLang="en-US" sz="3200" dirty="0" err="1">
                <a:solidFill>
                  <a:srgbClr val="FF0000"/>
                </a:solidFill>
                <a:latin typeface="Arial Black" panose="020B0A04020102020204" pitchFamily="34" charset="0"/>
              </a:rPr>
              <a:t>Equipotentiality</a:t>
            </a:r>
            <a:r>
              <a:rPr lang="en-US" altLang="en-US" sz="3200" dirty="0">
                <a:solidFill>
                  <a:srgbClr val="FF0000"/>
                </a:solidFill>
                <a:latin typeface="Arial Black" panose="020B0A04020102020204" pitchFamily="34" charset="0"/>
              </a:rPr>
              <a:t> Principle is WRONG! </a:t>
            </a:r>
            <a:br>
              <a:rPr lang="en-US" alt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en-US" altLang="en-US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8229600" cy="41148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dirty="0">
                <a:latin typeface="Arial Black" panose="020B0A04020102020204" pitchFamily="34" charset="0"/>
              </a:rPr>
              <a:t>Let’s look at evidence that shows this: </a:t>
            </a:r>
            <a:r>
              <a:rPr lang="en-US" altLang="en-US" dirty="0">
                <a:latin typeface="+mj-lt"/>
              </a:rPr>
              <a:t>remember, in science we must refute with data!</a:t>
            </a:r>
          </a:p>
          <a:p>
            <a:pPr eaLnBrk="1" hangingPunct="1"/>
            <a:endParaRPr lang="en-US" altLang="en-US" dirty="0"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en-US" dirty="0"/>
              <a:t>Garcia effect or conditioned taste aversion</a:t>
            </a:r>
          </a:p>
          <a:p>
            <a:pPr lvl="1" eaLnBrk="1" hangingPunct="1"/>
            <a:r>
              <a:rPr lang="en-US" altLang="en-US" dirty="0"/>
              <a:t>John Garcia: 1958, 1963</a:t>
            </a:r>
          </a:p>
          <a:p>
            <a:pPr lvl="1" eaLnBrk="1" hangingPunct="1"/>
            <a:endParaRPr lang="en-US" altLang="en-US" dirty="0"/>
          </a:p>
          <a:p>
            <a:r>
              <a:rPr lang="en-US" altLang="en-US" dirty="0"/>
              <a:t>SSDR’s: Species Specific Defense Reactions</a:t>
            </a:r>
          </a:p>
          <a:p>
            <a:pPr lvl="1"/>
            <a:r>
              <a:rPr lang="en-US" altLang="en-US" dirty="0"/>
              <a:t>Bob </a:t>
            </a:r>
            <a:r>
              <a:rPr lang="en-US" altLang="en-US" dirty="0" err="1"/>
              <a:t>Bolles</a:t>
            </a:r>
            <a:r>
              <a:rPr lang="en-US" altLang="en-US" dirty="0"/>
              <a:t>, 1967</a:t>
            </a:r>
          </a:p>
          <a:p>
            <a:r>
              <a:rPr lang="en-US" altLang="en-US" dirty="0"/>
              <a:t>Superstition:</a:t>
            </a:r>
          </a:p>
          <a:p>
            <a:pPr lvl="1"/>
            <a:r>
              <a:rPr lang="en-US" altLang="en-US" dirty="0"/>
              <a:t>Skinner, 1948;  Staddon and </a:t>
            </a:r>
            <a:r>
              <a:rPr lang="en-US" altLang="en-US" dirty="0" err="1"/>
              <a:t>Simmelhag</a:t>
            </a:r>
            <a:r>
              <a:rPr lang="en-US" altLang="en-US" dirty="0"/>
              <a:t>, 1974;  Timberlake’s body of work</a:t>
            </a:r>
          </a:p>
          <a:p>
            <a:pPr eaLnBrk="1" hangingPunct="1"/>
            <a:r>
              <a:rPr lang="en-US" altLang="en-US" dirty="0"/>
              <a:t>Form of the Operant Response depends on terminal event</a:t>
            </a:r>
          </a:p>
          <a:p>
            <a:pPr lvl="1" eaLnBrk="1" hangingPunct="1"/>
            <a:r>
              <a:rPr lang="en-US" altLang="en-US" dirty="0" err="1"/>
              <a:t>Wolin</a:t>
            </a:r>
            <a:r>
              <a:rPr lang="en-US" altLang="en-US" dirty="0"/>
              <a:t>, 1959</a:t>
            </a:r>
          </a:p>
          <a:p>
            <a:pPr lvl="1"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All lead to a </a:t>
            </a:r>
            <a:r>
              <a:rPr lang="en-US" altLang="en-US" b="1" dirty="0">
                <a:solidFill>
                  <a:srgbClr val="FF0000"/>
                </a:solidFill>
              </a:rPr>
              <a:t>Preparedness or Behavior Systems Model </a:t>
            </a:r>
            <a:r>
              <a:rPr lang="en-US" altLang="en-US" dirty="0"/>
              <a:t>of learning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/>
              <a:t>Garcia Effect or</a:t>
            </a:r>
            <a:br>
              <a:rPr lang="en-US" altLang="en-US" sz="4000"/>
            </a:br>
            <a:r>
              <a:rPr lang="en-US" altLang="en-US" sz="4000"/>
              <a:t>Conditioned Taste Aversion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209800"/>
            <a:ext cx="7315200" cy="33067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000">
                <a:solidFill>
                  <a:srgbClr val="669900"/>
                </a:solidFill>
                <a:latin typeface="Arial Black" panose="020B0A04020102020204" pitchFamily="34" charset="0"/>
              </a:rPr>
              <a:t>Grp I: Tasty Water--&gt; Nausea		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>
                <a:solidFill>
                  <a:srgbClr val="A50021"/>
                </a:solidFill>
                <a:latin typeface="Arial Black" panose="020B0A04020102020204" pitchFamily="34" charset="0"/>
              </a:rPr>
              <a:t>Good</a:t>
            </a:r>
            <a:r>
              <a:rPr lang="en-US" altLang="en-US" sz="1800">
                <a:solidFill>
                  <a:srgbClr val="669900"/>
                </a:solidFill>
                <a:latin typeface="Arial Black" panose="020B0A04020102020204" pitchFamily="34" charset="0"/>
              </a:rPr>
              <a:t> Conditioning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>
              <a:solidFill>
                <a:srgbClr val="669900"/>
              </a:solidFill>
              <a:latin typeface="Arial Black" panose="020B0A040201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solidFill>
                  <a:srgbClr val="669900"/>
                </a:solidFill>
                <a:latin typeface="Arial Black" panose="020B0A04020102020204" pitchFamily="34" charset="0"/>
              </a:rPr>
              <a:t>Grp II: Bright Noisy Water-&gt; Shock	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>
                <a:solidFill>
                  <a:srgbClr val="A50021"/>
                </a:solidFill>
                <a:latin typeface="Arial Black" panose="020B0A04020102020204" pitchFamily="34" charset="0"/>
              </a:rPr>
              <a:t>Good</a:t>
            </a:r>
            <a:r>
              <a:rPr lang="en-US" altLang="en-US" sz="1800">
                <a:solidFill>
                  <a:srgbClr val="669900"/>
                </a:solidFill>
                <a:latin typeface="Arial Black" panose="020B0A04020102020204" pitchFamily="34" charset="0"/>
              </a:rPr>
              <a:t> conditioning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>
              <a:solidFill>
                <a:srgbClr val="669900"/>
              </a:solidFill>
              <a:latin typeface="Arial Black" panose="020B0A040201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solidFill>
                  <a:srgbClr val="669900"/>
                </a:solidFill>
                <a:latin typeface="Arial Black" panose="020B0A04020102020204" pitchFamily="34" charset="0"/>
              </a:rPr>
              <a:t>Grp III: Tasty Water--&gt; Shock		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>
                <a:solidFill>
                  <a:srgbClr val="A50021"/>
                </a:solidFill>
                <a:latin typeface="Arial Black" panose="020B0A04020102020204" pitchFamily="34" charset="0"/>
              </a:rPr>
              <a:t>No</a:t>
            </a:r>
            <a:r>
              <a:rPr lang="en-US" altLang="en-US" sz="1800">
                <a:solidFill>
                  <a:srgbClr val="669900"/>
                </a:solidFill>
                <a:latin typeface="Arial Black" panose="020B0A04020102020204" pitchFamily="34" charset="0"/>
              </a:rPr>
              <a:t> conditioning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>
              <a:solidFill>
                <a:srgbClr val="669900"/>
              </a:solidFill>
              <a:latin typeface="Arial Black" panose="020B0A040201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solidFill>
                  <a:srgbClr val="669900"/>
                </a:solidFill>
                <a:latin typeface="Arial Black" panose="020B0A04020102020204" pitchFamily="34" charset="0"/>
              </a:rPr>
              <a:t>Grp IV: Bright Noisy water--&gt; Nausea		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>
                <a:solidFill>
                  <a:srgbClr val="A50021"/>
                </a:solidFill>
                <a:latin typeface="Arial Black" panose="020B0A04020102020204" pitchFamily="34" charset="0"/>
              </a:rPr>
              <a:t>No</a:t>
            </a:r>
            <a:r>
              <a:rPr lang="en-US" altLang="en-US" sz="1800">
                <a:solidFill>
                  <a:srgbClr val="669900"/>
                </a:solidFill>
                <a:latin typeface="Arial Black" panose="020B0A04020102020204" pitchFamily="34" charset="0"/>
              </a:rPr>
              <a:t> conditioning</a:t>
            </a:r>
          </a:p>
        </p:txBody>
      </p:sp>
      <p:pic>
        <p:nvPicPr>
          <p:cNvPr id="4100" name="Picture 11" descr="Drunk_mou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410200"/>
            <a:ext cx="7715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b="1"/>
              <a:t>A “biological boundary” may explain this phenomenon: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704850" y="2057400"/>
            <a:ext cx="7848600" cy="4419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 dirty="0"/>
              <a:t>Look at the TYPE of stimuli that are being used: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b="1" dirty="0"/>
              <a:t>Categorize each as an internal or external event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 b="1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>
                <a:solidFill>
                  <a:schemeClr val="accent2"/>
                </a:solidFill>
              </a:rPr>
              <a:t>Grp I: Tasty Water--&gt; Nausea</a:t>
            </a:r>
            <a:r>
              <a:rPr lang="en-US" altLang="en-US" sz="2400" b="1" dirty="0">
                <a:solidFill>
                  <a:schemeClr val="hlink"/>
                </a:solidFill>
              </a:rPr>
              <a:t>	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800" b="1" dirty="0">
                <a:solidFill>
                  <a:schemeClr val="folHlink"/>
                </a:solidFill>
              </a:rPr>
              <a:t>Internal</a:t>
            </a:r>
            <a:r>
              <a:rPr lang="en-US" altLang="en-US" sz="1800" b="1" dirty="0">
                <a:solidFill>
                  <a:schemeClr val="hlink"/>
                </a:solidFill>
              </a:rPr>
              <a:t>		  </a:t>
            </a:r>
            <a:r>
              <a:rPr lang="en-US" altLang="en-US" sz="1800" b="1" dirty="0">
                <a:solidFill>
                  <a:schemeClr val="folHlink"/>
                </a:solidFill>
              </a:rPr>
              <a:t>Internal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>
                <a:solidFill>
                  <a:schemeClr val="accent2"/>
                </a:solidFill>
              </a:rPr>
              <a:t>Grp II: Bright Noisy Water-&gt; Shock</a:t>
            </a:r>
            <a:r>
              <a:rPr lang="en-US" altLang="en-US" sz="2400" b="1" dirty="0">
                <a:solidFill>
                  <a:schemeClr val="hlink"/>
                </a:solidFill>
              </a:rPr>
              <a:t>	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800" b="1" dirty="0">
                <a:solidFill>
                  <a:srgbClr val="CC0000"/>
                </a:solidFill>
              </a:rPr>
              <a:t>External</a:t>
            </a:r>
            <a:r>
              <a:rPr lang="en-US" altLang="en-US" sz="1800" b="1" dirty="0">
                <a:solidFill>
                  <a:schemeClr val="hlink"/>
                </a:solidFill>
              </a:rPr>
              <a:t>		            </a:t>
            </a:r>
            <a:r>
              <a:rPr lang="en-US" altLang="en-US" sz="1800" b="1" dirty="0">
                <a:solidFill>
                  <a:srgbClr val="CC0000"/>
                </a:solidFill>
              </a:rPr>
              <a:t>External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>
                <a:solidFill>
                  <a:schemeClr val="accent2"/>
                </a:solidFill>
              </a:rPr>
              <a:t>Grp III: Tasty Water--&gt; Shock</a:t>
            </a:r>
            <a:r>
              <a:rPr lang="en-US" altLang="en-US" sz="2400" b="1" dirty="0">
                <a:solidFill>
                  <a:schemeClr val="hlink"/>
                </a:solidFill>
              </a:rPr>
              <a:t>		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800" b="1" dirty="0">
                <a:solidFill>
                  <a:schemeClr val="folHlink"/>
                </a:solidFill>
              </a:rPr>
              <a:t>Internal</a:t>
            </a:r>
            <a:r>
              <a:rPr lang="en-US" altLang="en-US" sz="1800" b="1" dirty="0">
                <a:solidFill>
                  <a:schemeClr val="hlink"/>
                </a:solidFill>
              </a:rPr>
              <a:t>		</a:t>
            </a:r>
            <a:r>
              <a:rPr lang="en-US" altLang="en-US" sz="1800" b="1" dirty="0">
                <a:solidFill>
                  <a:srgbClr val="CC0000"/>
                </a:solidFill>
              </a:rPr>
              <a:t>External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>
                <a:solidFill>
                  <a:schemeClr val="accent2"/>
                </a:solidFill>
              </a:rPr>
              <a:t>Grp IV: Bright Noisy water--&gt; Nausea</a:t>
            </a:r>
            <a:r>
              <a:rPr lang="en-US" altLang="en-US" sz="2400" b="1" dirty="0">
                <a:solidFill>
                  <a:schemeClr val="hlink"/>
                </a:solidFill>
              </a:rPr>
              <a:t>		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800" b="1" dirty="0">
                <a:solidFill>
                  <a:srgbClr val="CC0000"/>
                </a:solidFill>
              </a:rPr>
              <a:t>External </a:t>
            </a:r>
            <a:r>
              <a:rPr lang="en-US" altLang="en-US" sz="1800" b="1" dirty="0">
                <a:solidFill>
                  <a:schemeClr val="hlink"/>
                </a:solidFill>
              </a:rPr>
              <a:t>		</a:t>
            </a:r>
            <a:r>
              <a:rPr lang="en-US" altLang="en-US" sz="1800" b="1" dirty="0">
                <a:solidFill>
                  <a:schemeClr val="folHlink"/>
                </a:solidFill>
              </a:rPr>
              <a:t>Internal</a:t>
            </a:r>
          </a:p>
          <a:p>
            <a:pPr lvl="2" eaLnBrk="1" hangingPunct="1">
              <a:lnSpc>
                <a:spcPct val="80000"/>
              </a:lnSpc>
            </a:pPr>
            <a:endParaRPr lang="en-US" altLang="en-US" sz="1800" b="1" dirty="0">
              <a:solidFill>
                <a:schemeClr val="fol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>
                <a:solidFill>
                  <a:schemeClr val="accent2"/>
                </a:solidFill>
              </a:rPr>
              <a:t>Can’t learn ACROSS modalities very well!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24083" y="152400"/>
            <a:ext cx="7200900" cy="14859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800000"/>
                </a:solidFill>
                <a:latin typeface="Arial Black" panose="020B0A04020102020204" pitchFamily="34" charset="0"/>
              </a:rPr>
              <a:t>Important Properties of </a:t>
            </a:r>
            <a:br>
              <a:rPr lang="en-US" altLang="en-US" sz="3600" b="1" dirty="0">
                <a:solidFill>
                  <a:srgbClr val="800000"/>
                </a:solidFill>
                <a:latin typeface="Arial Black" panose="020B0A04020102020204" pitchFamily="34" charset="0"/>
              </a:rPr>
            </a:br>
            <a:r>
              <a:rPr lang="en-US" altLang="en-US" sz="3600" b="1" dirty="0">
                <a:solidFill>
                  <a:srgbClr val="800000"/>
                </a:solidFill>
                <a:latin typeface="Arial Black" panose="020B0A04020102020204" pitchFamily="34" charset="0"/>
              </a:rPr>
              <a:t>Taste Aversion</a:t>
            </a:r>
          </a:p>
        </p:txBody>
      </p:sp>
      <p:sp>
        <p:nvSpPr>
          <p:cNvPr id="6147" name="Rectangle 6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8229600" cy="4525963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/>
              <a:t>			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304801" y="1944974"/>
            <a:ext cx="85344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-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spcBef>
                <a:spcPct val="20000"/>
              </a:spcBef>
              <a:buChar char="–"/>
              <a:tabLst>
                <a:tab pos="-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-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-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b="1" dirty="0"/>
              <a:t>One trial </a:t>
            </a:r>
            <a:r>
              <a:rPr lang="en-US" altLang="en-US" sz="2400" dirty="0"/>
              <a:t>conditioning</a:t>
            </a:r>
          </a:p>
          <a:p>
            <a:pPr eaLnBrk="1" hangingPunct="1">
              <a:spcBef>
                <a:spcPct val="0"/>
              </a:spcBef>
            </a:pPr>
            <a:endParaRPr lang="en-US" altLang="en-US" sz="1200" dirty="0"/>
          </a:p>
          <a:p>
            <a:pPr eaLnBrk="1" hangingPunct="1">
              <a:spcBef>
                <a:spcPct val="0"/>
              </a:spcBef>
            </a:pPr>
            <a:r>
              <a:rPr lang="en-US" altLang="en-US" sz="2400" b="1" dirty="0"/>
              <a:t>General phenomenon</a:t>
            </a:r>
            <a:r>
              <a:rPr lang="en-US" altLang="en-US" sz="2400" dirty="0"/>
              <a:t>: most species show it</a:t>
            </a:r>
          </a:p>
          <a:p>
            <a:pPr eaLnBrk="1" hangingPunct="1">
              <a:spcBef>
                <a:spcPct val="0"/>
              </a:spcBef>
            </a:pPr>
            <a:endParaRPr lang="en-US" altLang="en-US" sz="1200" dirty="0"/>
          </a:p>
          <a:p>
            <a:pPr eaLnBrk="1" hangingPunct="1">
              <a:spcBef>
                <a:spcPct val="0"/>
              </a:spcBef>
            </a:pPr>
            <a:r>
              <a:rPr lang="en-US" altLang="en-US" sz="2400" dirty="0"/>
              <a:t>Tolerates </a:t>
            </a:r>
            <a:r>
              <a:rPr lang="en-US" altLang="en-US" sz="2400" b="1" dirty="0"/>
              <a:t>long delay</a:t>
            </a:r>
          </a:p>
          <a:p>
            <a:pPr eaLnBrk="1" hangingPunct="1">
              <a:spcBef>
                <a:spcPct val="0"/>
              </a:spcBef>
            </a:pPr>
            <a:endParaRPr lang="en-US" altLang="en-US" sz="1200" dirty="0"/>
          </a:p>
          <a:p>
            <a:pPr eaLnBrk="1" hangingPunct="1">
              <a:spcBef>
                <a:spcPct val="0"/>
              </a:spcBef>
            </a:pPr>
            <a:r>
              <a:rPr lang="en-US" altLang="en-US" sz="2400" dirty="0"/>
              <a:t> </a:t>
            </a:r>
            <a:r>
              <a:rPr lang="en-US" altLang="en-US" sz="2400" b="1" dirty="0"/>
              <a:t>Novel stimuli </a:t>
            </a:r>
            <a:r>
              <a:rPr lang="en-US" altLang="en-US" sz="2400" dirty="0"/>
              <a:t>condition more readily than familiar stimuli</a:t>
            </a:r>
          </a:p>
          <a:p>
            <a:pPr eaLnBrk="1" hangingPunct="1">
              <a:spcBef>
                <a:spcPct val="0"/>
              </a:spcBef>
            </a:pPr>
            <a:endParaRPr lang="en-US" altLang="en-US" sz="1200" dirty="0"/>
          </a:p>
          <a:p>
            <a:pPr eaLnBrk="1" hangingPunct="1">
              <a:spcBef>
                <a:spcPct val="0"/>
              </a:spcBef>
            </a:pPr>
            <a:r>
              <a:rPr lang="en-US" altLang="en-US" sz="2400" dirty="0"/>
              <a:t>Occurs differently for </a:t>
            </a:r>
            <a:r>
              <a:rPr lang="en-US" altLang="en-US" sz="2400" b="1" dirty="0"/>
              <a:t>different species</a:t>
            </a:r>
            <a:r>
              <a:rPr lang="en-US" altLang="en-US" sz="2400" dirty="0"/>
              <a:t>: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 dirty="0"/>
              <a:t>	</a:t>
            </a:r>
            <a:r>
              <a:rPr lang="en-US" altLang="en-US" sz="2400" i="1" dirty="0"/>
              <a:t>Quail: color of food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 i="1" dirty="0"/>
              <a:t>    Monkeys: texture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 i="1" dirty="0"/>
              <a:t>	Rats: taste and smell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endParaRPr lang="en-US" altLang="en-US" sz="1200" i="1" dirty="0"/>
          </a:p>
          <a:p>
            <a:pPr eaLnBrk="1" hangingPunct="1">
              <a:spcBef>
                <a:spcPct val="0"/>
              </a:spcBef>
            </a:pPr>
            <a:r>
              <a:rPr lang="en-US" altLang="en-US" sz="2400" dirty="0"/>
              <a:t>In social animals- can </a:t>
            </a:r>
            <a:r>
              <a:rPr lang="en-US" altLang="en-US" sz="2400" b="1" dirty="0"/>
              <a:t>transmit stimulus socially</a:t>
            </a:r>
          </a:p>
        </p:txBody>
      </p:sp>
      <p:pic>
        <p:nvPicPr>
          <p:cNvPr id="6149" name="Picture 8" descr="DSCN12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139338"/>
            <a:ext cx="114356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68934"/>
            <a:ext cx="7848600" cy="14859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Uses for Taste Aversion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305800" cy="4800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sz="2800" dirty="0">
                <a:latin typeface="Arial Black" panose="020B0A04020102020204" pitchFamily="34" charset="0"/>
              </a:rPr>
              <a:t>Humans: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600" dirty="0"/>
              <a:t>Dietary restrictions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600" dirty="0"/>
              <a:t>Smoking cessation programs</a:t>
            </a:r>
          </a:p>
          <a:p>
            <a:pPr lvl="1">
              <a:lnSpc>
                <a:spcPct val="110000"/>
              </a:lnSpc>
            </a:pPr>
            <a:r>
              <a:rPr lang="en-US" altLang="en-US" sz="2600" dirty="0"/>
              <a:t>Can develop CTA with Chemotherapy- must watch pairing good food with nausea</a:t>
            </a:r>
          </a:p>
          <a:p>
            <a:pPr eaLnBrk="1" hangingPunct="1">
              <a:lnSpc>
                <a:spcPct val="110000"/>
              </a:lnSpc>
            </a:pPr>
            <a:endParaRPr lang="en-US" altLang="en-US" sz="2800" dirty="0">
              <a:latin typeface="Arial Black" panose="020B0A0402010202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en-US" sz="2800" dirty="0">
                <a:latin typeface="Arial Black" panose="020B0A04020102020204" pitchFamily="34" charset="0"/>
              </a:rPr>
              <a:t>Most important use: Wildlife Management: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600" dirty="0"/>
              <a:t>Coyote management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600" dirty="0"/>
              <a:t>Wolf management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600" dirty="0"/>
              <a:t>Bear management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400" dirty="0">
              <a:solidFill>
                <a:srgbClr val="FF99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95c273cc-9201-4c1e-8c9f-fe8c80cbe9de">XY5HK7YVDQWF-1196-1089</_dlc_DocId>
    <_dlc_DocIdUrl xmlns="95c273cc-9201-4c1e-8c9f-fe8c80cbe9de">
      <Url>https://about.illinoisstate.edu/vfdouga/_layouts/DocIdRedir.aspx?ID=XY5HK7YVDQWF-1196-1089</Url>
      <Description>XY5HK7YVDQWF-1196-1089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3208BFA2675A45B669321DDEED1BFF" ma:contentTypeVersion="1" ma:contentTypeDescription="Create a new document." ma:contentTypeScope="" ma:versionID="fe0f59546e6cf501de63755cfc15b174">
  <xsd:schema xmlns:xsd="http://www.w3.org/2001/XMLSchema" xmlns:xs="http://www.w3.org/2001/XMLSchema" xmlns:p="http://schemas.microsoft.com/office/2006/metadata/properties" xmlns:ns1="http://schemas.microsoft.com/sharepoint/v3" xmlns:ns2="95c273cc-9201-4c1e-8c9f-fe8c80cbe9de" targetNamespace="http://schemas.microsoft.com/office/2006/metadata/properties" ma:root="true" ma:fieldsID="3d5a32756865940de2755d150ba87df5" ns1:_="" ns2:_="">
    <xsd:import namespace="http://schemas.microsoft.com/sharepoint/v3"/>
    <xsd:import namespace="95c273cc-9201-4c1e-8c9f-fe8c80cbe9d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c273cc-9201-4c1e-8c9f-fe8c80cbe9de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1F7EFDE-17BA-4345-8ACE-BD297AFCEB47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95c273cc-9201-4c1e-8c9f-fe8c80cbe9de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E03DB13-3C53-4FC8-B24C-61935807DB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C545DF-DD5E-49C9-9F65-C45CFF28975C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3C73344C-38A4-4C77-A428-64F1168ED4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5c273cc-9201-4c1e-8c9f-fe8c80cbe9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679B15CA-2919-4E7D-AEE6-5918EC1DBC15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</TotalTime>
  <Words>1829</Words>
  <Application>Microsoft Office PowerPoint</Application>
  <PresentationFormat>On-screen Show (4:3)</PresentationFormat>
  <Paragraphs>333</Paragraphs>
  <Slides>45</Slides>
  <Notes>11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Retrospect</vt:lpstr>
      <vt:lpstr>PowerPoint Presentation</vt:lpstr>
      <vt:lpstr>Biological Boundaries  on Learning</vt:lpstr>
      <vt:lpstr>Biological boundaries of behavior</vt:lpstr>
      <vt:lpstr>The Equipotentiality Principle (remember it is wrong!)</vt:lpstr>
      <vt:lpstr>Obviously, the Equipotentiality Principle is WRONG!  </vt:lpstr>
      <vt:lpstr>Garcia Effect or Conditioned Taste Aversion</vt:lpstr>
      <vt:lpstr>A “biological boundary” may explain this phenomenon:</vt:lpstr>
      <vt:lpstr>Important Properties of  Taste Aversion</vt:lpstr>
      <vt:lpstr>Uses for Taste Aversion</vt:lpstr>
      <vt:lpstr>Application: How can you keep your dog out of the garbage?</vt:lpstr>
      <vt:lpstr>Species Specific Defense Reactions (SSDRs)</vt:lpstr>
      <vt:lpstr>Species Specific Defense Reactions (SSDRs)</vt:lpstr>
      <vt:lpstr>Superstitious Behavior</vt:lpstr>
      <vt:lpstr>Must be reinforced to be maintained</vt:lpstr>
      <vt:lpstr>Examples</vt:lpstr>
      <vt:lpstr>Superstition &amp; Skinner</vt:lpstr>
      <vt:lpstr>Pigeon Superstition</vt:lpstr>
      <vt:lpstr>And People!</vt:lpstr>
      <vt:lpstr>Are Superstitious Behaviors Really Random?</vt:lpstr>
      <vt:lpstr>Biology is important</vt:lpstr>
      <vt:lpstr>Water pecks vs. food pecks</vt:lpstr>
      <vt:lpstr>Factors affecting Superstition</vt:lpstr>
      <vt:lpstr>Misbehavior of Organisms (1961)</vt:lpstr>
      <vt:lpstr>Some of first researchers to contradict/ disagree with Skinner publically</vt:lpstr>
      <vt:lpstr>Characterized several instances of animal “misbehavior”</vt:lpstr>
      <vt:lpstr>A dog that spins</vt:lpstr>
      <vt:lpstr>A special example of  “instinctive drift” </vt:lpstr>
      <vt:lpstr>Superstitious Behaviors can interfere with operant behavior</vt:lpstr>
      <vt:lpstr>Why? Instinctive Drift</vt:lpstr>
      <vt:lpstr>Rewatch the Pigeon in a Skinner box</vt:lpstr>
      <vt:lpstr>Pigeon Mating Behavior</vt:lpstr>
      <vt:lpstr>Pigeon Juvenile Behavior</vt:lpstr>
      <vt:lpstr>Why doesn’t Instinctive Drift ALWAYS Occur?</vt:lpstr>
      <vt:lpstr>How to Rectify  Biology and Learning?</vt:lpstr>
      <vt:lpstr>Behavioral Systems of Behavior: Biological Preparedness</vt:lpstr>
      <vt:lpstr>Behavior Systems Modes</vt:lpstr>
      <vt:lpstr>Perhaps more importantly: Explains animal misbehavior</vt:lpstr>
      <vt:lpstr>Consequences of Instinctive Drift</vt:lpstr>
      <vt:lpstr>What DO whales do in the wild?</vt:lpstr>
      <vt:lpstr>What DO whales do in the wild?</vt:lpstr>
      <vt:lpstr>Why did Tilly Attack</vt:lpstr>
      <vt:lpstr>Why did Tilly Attack</vt:lpstr>
      <vt:lpstr>Rarely, if ever, do  animals “just go psycho” </vt:lpstr>
      <vt:lpstr>Ethical Questions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 Farmer-Dougan</dc:creator>
  <cp:lastModifiedBy>Farmer-Dougan, Valeri</cp:lastModifiedBy>
  <cp:revision>6</cp:revision>
  <dcterms:created xsi:type="dcterms:W3CDTF">2019-08-10T21:38:35Z</dcterms:created>
  <dcterms:modified xsi:type="dcterms:W3CDTF">2021-08-26T14:21:42Z</dcterms:modified>
</cp:coreProperties>
</file>