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64"/>
  </p:notesMasterIdLst>
  <p:sldIdLst>
    <p:sldId id="362" r:id="rId6"/>
    <p:sldId id="357" r:id="rId7"/>
    <p:sldId id="283" r:id="rId8"/>
    <p:sldId id="284" r:id="rId9"/>
    <p:sldId id="374" r:id="rId10"/>
    <p:sldId id="287" r:id="rId11"/>
    <p:sldId id="288" r:id="rId12"/>
    <p:sldId id="290" r:id="rId13"/>
    <p:sldId id="291" r:id="rId14"/>
    <p:sldId id="375" r:id="rId15"/>
    <p:sldId id="359" r:id="rId16"/>
    <p:sldId id="360" r:id="rId17"/>
    <p:sldId id="376" r:id="rId18"/>
    <p:sldId id="361" r:id="rId19"/>
    <p:sldId id="292" r:id="rId20"/>
    <p:sldId id="293" r:id="rId21"/>
    <p:sldId id="294" r:id="rId22"/>
    <p:sldId id="363" r:id="rId23"/>
    <p:sldId id="364" r:id="rId24"/>
    <p:sldId id="295" r:id="rId25"/>
    <p:sldId id="365" r:id="rId26"/>
    <p:sldId id="296" r:id="rId27"/>
    <p:sldId id="298" r:id="rId28"/>
    <p:sldId id="302" r:id="rId29"/>
    <p:sldId id="366" r:id="rId30"/>
    <p:sldId id="322" r:id="rId31"/>
    <p:sldId id="367" r:id="rId32"/>
    <p:sldId id="303" r:id="rId33"/>
    <p:sldId id="358" r:id="rId34"/>
    <p:sldId id="305" r:id="rId35"/>
    <p:sldId id="368" r:id="rId36"/>
    <p:sldId id="265" r:id="rId37"/>
    <p:sldId id="369" r:id="rId38"/>
    <p:sldId id="328" r:id="rId39"/>
    <p:sldId id="329" r:id="rId40"/>
    <p:sldId id="330" r:id="rId41"/>
    <p:sldId id="331" r:id="rId42"/>
    <p:sldId id="332" r:id="rId43"/>
    <p:sldId id="333" r:id="rId44"/>
    <p:sldId id="334" r:id="rId45"/>
    <p:sldId id="370" r:id="rId46"/>
    <p:sldId id="335" r:id="rId47"/>
    <p:sldId id="356" r:id="rId48"/>
    <p:sldId id="371" r:id="rId49"/>
    <p:sldId id="337" r:id="rId50"/>
    <p:sldId id="338" r:id="rId51"/>
    <p:sldId id="339" r:id="rId52"/>
    <p:sldId id="340" r:id="rId53"/>
    <p:sldId id="341" r:id="rId54"/>
    <p:sldId id="372" r:id="rId55"/>
    <p:sldId id="343" r:id="rId56"/>
    <p:sldId id="345" r:id="rId57"/>
    <p:sldId id="347" r:id="rId58"/>
    <p:sldId id="349" r:id="rId59"/>
    <p:sldId id="373" r:id="rId60"/>
    <p:sldId id="353" r:id="rId61"/>
    <p:sldId id="354" r:id="rId62"/>
    <p:sldId id="355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slide" Target="slides/slide58.xml"/><Relationship Id="rId68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slide" Target="slides/slide56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theme" Target="theme/theme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E7A15-78B7-4B46-BF43-1F584A5CC92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F8CE9-5C78-48F4-B0E2-32844F887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21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055445-525E-48DE-BF2F-D430BC2A30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020831-D5D6-412C-86F4-73570C2CCEA7}" type="slidenum">
              <a:rPr lang="en-US"/>
              <a:pPr/>
              <a:t>16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2202A-A9AF-4837-92AC-6E31E4155AC8}" type="slidenum">
              <a:rPr lang="en-US"/>
              <a:pPr/>
              <a:t>17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2202A-A9AF-4837-92AC-6E31E4155AC8}" type="slidenum">
              <a:rPr lang="en-US"/>
              <a:pPr/>
              <a:t>18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19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2202A-A9AF-4837-92AC-6E31E4155AC8}" type="slidenum">
              <a:rPr lang="en-US"/>
              <a:pPr/>
              <a:t>19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59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055445-525E-48DE-BF2F-D430BC2A30C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055445-525E-48DE-BF2F-D430BC2A30C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50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77B923-A47F-4ECC-A768-9D90A3D80711}" type="slidenum">
              <a:rPr lang="en-US"/>
              <a:pPr/>
              <a:t>22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F8CE9-5C78-48F4-B0E2-32844F887A75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F8CE9-5C78-48F4-B0E2-32844F887A7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512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50BFE5B-9427-4014-B932-8CC574E35096}" type="slidenum">
              <a:rPr lang="en-US" sz="1200"/>
              <a:pPr/>
              <a:t>42</a:t>
            </a:fld>
            <a:endParaRPr 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055445-525E-48DE-BF2F-D430BC2A30C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B4EDAC-80A2-4249-BA08-90D4438BA715}" type="slidenum">
              <a:rPr lang="en-US" sz="1200"/>
              <a:pPr/>
              <a:t>58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055445-525E-48DE-BF2F-D430BC2A30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80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055445-525E-48DE-BF2F-D430BC2A30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9DC335-0C4D-4D0C-BE85-1D377D6EDCAD}" type="slidenum">
              <a:rPr lang="en-US"/>
              <a:pPr/>
              <a:t>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A023AF-1631-4525-928B-C6569F59BF09}" type="slidenum">
              <a:rPr lang="en-US"/>
              <a:pPr/>
              <a:t>8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DC2B8-FDC7-4C3E-B54B-85E640650737}" type="slidenum">
              <a:rPr lang="en-US"/>
              <a:pPr/>
              <a:t>9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DC2B8-FDC7-4C3E-B54B-85E640650737}" type="slidenum">
              <a:rPr lang="en-US"/>
              <a:pPr/>
              <a:t>10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10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2ED091-5D39-460C-AE35-4D5D65021A50}" type="slidenum">
              <a:rPr lang="en-US"/>
              <a:pPr/>
              <a:t>15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B4A-AE3B-4EDE-AD54-ABBA2BDA70B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B4A-AE3B-4EDE-AD54-ABBA2BDA70B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B4A-AE3B-4EDE-AD54-ABBA2BDA70B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B4A-AE3B-4EDE-AD54-ABBA2BDA70B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B4A-AE3B-4EDE-AD54-ABBA2BDA70B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B4A-AE3B-4EDE-AD54-ABBA2BDA70B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B4A-AE3B-4EDE-AD54-ABBA2BDA70B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B4A-AE3B-4EDE-AD54-ABBA2BDA70B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B4A-AE3B-4EDE-AD54-ABBA2BDA70B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B4A-AE3B-4EDE-AD54-ABBA2BDA70B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B4A-AE3B-4EDE-AD54-ABBA2BDA70B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5DB4A-AE3B-4EDE-AD54-ABBA2BDA70B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info.drsophiayin.com/training-aggression/?utm_campaign=Bite-Prevention---Training-Aggression&amp;utm_content=9425424&amp;_hsenc=p2ANqtz-880u4BGaLkPRi0Wys4dJ-UBuVd99cMn9lTWXccJHLYNcjHq0GzgEFAWLqtvLjgMGnBjAFRtcrVSlvk6cS3mgninHANESy9wd8AxzggD7SF9BtcElc&amp;_hsmi=9425424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920F5-8F5E-41EF-B222-9C8EAB1DE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D4FD77C-8A65-423E-8EB5-9024946D73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3546" y="640159"/>
            <a:ext cx="7436908" cy="557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91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Characteristics or Parameters</a:t>
            </a:r>
            <a:br>
              <a:rPr lang="en-US" dirty="0"/>
            </a:br>
            <a:r>
              <a:rPr lang="en-US" dirty="0"/>
              <a:t>of Classical Conditioning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38807" y="1828800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The CR can be </a:t>
            </a:r>
            <a:r>
              <a:rPr lang="en-US" i="1" dirty="0">
                <a:solidFill>
                  <a:srgbClr val="C00000"/>
                </a:solidFill>
              </a:rPr>
              <a:t>opposite</a:t>
            </a:r>
            <a:r>
              <a:rPr lang="en-US" dirty="0"/>
              <a:t> of the UR: </a:t>
            </a:r>
          </a:p>
          <a:p>
            <a:pPr lvl="1">
              <a:defRPr/>
            </a:pPr>
            <a:r>
              <a:rPr lang="en-US" b="1" i="1" dirty="0">
                <a:solidFill>
                  <a:srgbClr val="C00000"/>
                </a:solidFill>
              </a:rPr>
              <a:t>Compensatory response</a:t>
            </a:r>
          </a:p>
          <a:p>
            <a:pPr lvl="1">
              <a:defRPr/>
            </a:pPr>
            <a:r>
              <a:rPr lang="en-US" dirty="0"/>
              <a:t>If predicted to go up, you respond by going down!</a:t>
            </a:r>
          </a:p>
          <a:p>
            <a:pPr lvl="1">
              <a:defRPr/>
            </a:pPr>
            <a:r>
              <a:rPr lang="en-US" dirty="0"/>
              <a:t>See this with drugs:</a:t>
            </a:r>
          </a:p>
          <a:p>
            <a:pPr lvl="2">
              <a:defRPr/>
            </a:pPr>
            <a:r>
              <a:rPr lang="en-US" dirty="0"/>
              <a:t>Morphine = lower BP, heart rate, feeling of cold, less pain</a:t>
            </a:r>
          </a:p>
          <a:p>
            <a:pPr lvl="2">
              <a:defRPr/>
            </a:pPr>
            <a:r>
              <a:rPr lang="en-US" dirty="0"/>
              <a:t>CR to morphine= higher BP, HR, feel hot, more pain</a:t>
            </a:r>
          </a:p>
          <a:p>
            <a:pPr lvl="2">
              <a:defRPr/>
            </a:pPr>
            <a:r>
              <a:rPr lang="en-US" dirty="0"/>
              <a:t>What could be predictive CS for morphine? </a:t>
            </a:r>
          </a:p>
        </p:txBody>
      </p:sp>
    </p:spTree>
    <p:extLst>
      <p:ext uri="{BB962C8B-B14F-4D97-AF65-F5344CB8AC3E}">
        <p14:creationId xmlns:p14="http://schemas.microsoft.com/office/powerpoint/2010/main" val="3425233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Opposite? </a:t>
            </a:r>
            <a:br>
              <a:rPr lang="en-US" dirty="0"/>
            </a:br>
            <a:r>
              <a:rPr lang="en-US" b="1" dirty="0">
                <a:solidFill>
                  <a:srgbClr val="C00000"/>
                </a:solidFill>
              </a:rPr>
              <a:t>Opponent Process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Based on research on classical conditioning of emotions</a:t>
            </a:r>
          </a:p>
          <a:p>
            <a:endParaRPr lang="en-US" dirty="0"/>
          </a:p>
          <a:p>
            <a:r>
              <a:rPr lang="en-US" dirty="0"/>
              <a:t>Three common characteristics of emotional reactions:</a:t>
            </a:r>
          </a:p>
          <a:p>
            <a:pPr lvl="1"/>
            <a:r>
              <a:rPr lang="en-US" dirty="0"/>
              <a:t>Are </a:t>
            </a:r>
            <a:r>
              <a:rPr lang="en-US" i="1" dirty="0">
                <a:solidFill>
                  <a:srgbClr val="C00000"/>
                </a:solidFill>
              </a:rPr>
              <a:t>biphasic</a:t>
            </a:r>
            <a:r>
              <a:rPr lang="en-US" dirty="0"/>
              <a:t>: primary reaction followed by after-reaction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Primary reaction becomes weaker </a:t>
            </a:r>
            <a:r>
              <a:rPr lang="en-US" dirty="0"/>
              <a:t>or habituates with repeated stimulations</a:t>
            </a:r>
          </a:p>
          <a:p>
            <a:pPr lvl="1"/>
            <a:r>
              <a:rPr lang="en-US" dirty="0"/>
              <a:t>Weakening of primary reaction with repetition is accompanied by </a:t>
            </a:r>
            <a:r>
              <a:rPr lang="en-US" i="1" dirty="0">
                <a:solidFill>
                  <a:srgbClr val="C00000"/>
                </a:solidFill>
              </a:rPr>
              <a:t>strengthening of after reaction</a:t>
            </a:r>
          </a:p>
        </p:txBody>
      </p:sp>
    </p:spTree>
    <p:extLst>
      <p:ext uri="{BB962C8B-B14F-4D97-AF65-F5344CB8AC3E}">
        <p14:creationId xmlns:p14="http://schemas.microsoft.com/office/powerpoint/2010/main" val="3948297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Solomon and </a:t>
            </a:r>
            <a:r>
              <a:rPr lang="en-US" dirty="0" err="1"/>
              <a:t>Corbit</a:t>
            </a:r>
            <a:r>
              <a:rPr lang="en-US" dirty="0"/>
              <a:t>, 1974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Homeostatic theory</a:t>
            </a:r>
          </a:p>
          <a:p>
            <a:pPr lvl="1"/>
            <a:r>
              <a:rPr lang="en-US" dirty="0"/>
              <a:t>We like to be in balance, or at homeostasis</a:t>
            </a:r>
          </a:p>
          <a:p>
            <a:pPr lvl="1"/>
            <a:r>
              <a:rPr lang="en-US" dirty="0"/>
              <a:t>If we have a primary reaction in one direction, need a second reaction in the opposite direction to bring back to homeostasis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79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Solomon and </a:t>
            </a:r>
            <a:r>
              <a:rPr lang="en-US" dirty="0" err="1"/>
              <a:t>Corbit</a:t>
            </a:r>
            <a:r>
              <a:rPr lang="en-US" dirty="0"/>
              <a:t>, 1974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Look at the two reactions: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Primary process </a:t>
            </a:r>
            <a:r>
              <a:rPr lang="en-US" dirty="0"/>
              <a:t>or </a:t>
            </a:r>
            <a:r>
              <a:rPr lang="en-US" b="1" i="1" dirty="0">
                <a:solidFill>
                  <a:srgbClr val="C00000"/>
                </a:solidFill>
              </a:rPr>
              <a:t>a</a:t>
            </a:r>
            <a:r>
              <a:rPr lang="en-US" b="1" dirty="0">
                <a:solidFill>
                  <a:srgbClr val="C00000"/>
                </a:solidFill>
              </a:rPr>
              <a:t> process</a:t>
            </a:r>
            <a:r>
              <a:rPr lang="en-US" dirty="0"/>
              <a:t>: physiological system that is responsible for quality of initial emotional state</a:t>
            </a:r>
          </a:p>
          <a:p>
            <a:pPr lvl="1"/>
            <a:endParaRPr lang="en-US" dirty="0"/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Secondary</a:t>
            </a:r>
            <a:r>
              <a:rPr lang="en-US" dirty="0"/>
              <a:t> or </a:t>
            </a:r>
            <a:r>
              <a:rPr lang="en-US" b="1" dirty="0">
                <a:solidFill>
                  <a:srgbClr val="C00000"/>
                </a:solidFill>
              </a:rPr>
              <a:t>opponent process </a:t>
            </a:r>
            <a:r>
              <a:rPr lang="en-US" dirty="0"/>
              <a:t>or </a:t>
            </a:r>
            <a:r>
              <a:rPr lang="en-US" b="1" i="1" dirty="0">
                <a:solidFill>
                  <a:srgbClr val="C00000"/>
                </a:solidFill>
              </a:rPr>
              <a:t>b</a:t>
            </a:r>
            <a:r>
              <a:rPr lang="en-US" b="1" dirty="0">
                <a:solidFill>
                  <a:srgbClr val="C00000"/>
                </a:solidFill>
              </a:rPr>
              <a:t> process</a:t>
            </a:r>
            <a:r>
              <a:rPr lang="en-US" dirty="0"/>
              <a:t>: generates opposite emotional reaction to reduce primary process back to homeostasis</a:t>
            </a:r>
          </a:p>
          <a:p>
            <a:pPr lvl="1"/>
            <a:endParaRPr lang="en-US" dirty="0"/>
          </a:p>
          <a:p>
            <a:pPr lvl="1"/>
            <a:r>
              <a:rPr lang="en-US" i="1" dirty="0"/>
              <a:t>One offsets the other</a:t>
            </a:r>
          </a:p>
          <a:p>
            <a:pPr lvl="1"/>
            <a:endParaRPr lang="en-US" i="1" dirty="0"/>
          </a:p>
          <a:p>
            <a:pPr lvl="1"/>
            <a:r>
              <a:rPr lang="en-US" dirty="0"/>
              <a:t>Can apply to many physiological behaviors: eating, drinking, fear, etc.</a:t>
            </a:r>
          </a:p>
        </p:txBody>
      </p:sp>
    </p:spTree>
    <p:extLst>
      <p:ext uri="{BB962C8B-B14F-4D97-AF65-F5344CB8AC3E}">
        <p14:creationId xmlns:p14="http://schemas.microsoft.com/office/powerpoint/2010/main" val="332863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Opponent process theory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008" y="1676400"/>
            <a:ext cx="737235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781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Characteristics or Parameters</a:t>
            </a:r>
            <a:br>
              <a:rPr lang="en-US"/>
            </a:br>
            <a:r>
              <a:rPr lang="en-US"/>
              <a:t>of Classical Conditioning</a:t>
            </a:r>
          </a:p>
        </p:txBody>
      </p:sp>
      <p:sp>
        <p:nvSpPr>
          <p:cNvPr id="20483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Strength of CR</a:t>
            </a:r>
          </a:p>
          <a:p>
            <a:pPr lvl="1"/>
            <a:r>
              <a:rPr lang="en-US" i="1" dirty="0"/>
              <a:t>Strength gradually increases with trials</a:t>
            </a:r>
          </a:p>
          <a:p>
            <a:pPr lvl="2"/>
            <a:r>
              <a:rPr lang="en-US" dirty="0"/>
              <a:t>E.g., slobber more after each CS-US pairing</a:t>
            </a:r>
          </a:p>
          <a:p>
            <a:pPr lvl="1"/>
            <a:endParaRPr lang="en-US" b="1" i="1" dirty="0">
              <a:solidFill>
                <a:srgbClr val="C00000"/>
              </a:solidFill>
            </a:endParaRP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Monotonically increasing curve</a:t>
            </a:r>
            <a:r>
              <a:rPr lang="en-US" dirty="0"/>
              <a:t>: increases in a single, climbing trend line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Reaches an </a:t>
            </a:r>
            <a:r>
              <a:rPr lang="en-US" b="1" i="1" dirty="0">
                <a:solidFill>
                  <a:srgbClr val="C00000"/>
                </a:solidFill>
              </a:rPr>
              <a:t>asymptote</a:t>
            </a:r>
            <a:r>
              <a:rPr lang="en-US" dirty="0"/>
              <a:t>: some maximum amount of CR</a:t>
            </a:r>
          </a:p>
          <a:p>
            <a:pPr lvl="1"/>
            <a:endParaRPr lang="en-US" dirty="0"/>
          </a:p>
          <a:p>
            <a:r>
              <a:rPr lang="en-US" i="1" dirty="0"/>
              <a:t>Why does the CR reach asymptote….why does it not increase infinitely?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Characteristics or Parameters</a:t>
            </a:r>
            <a:br>
              <a:rPr lang="en-US"/>
            </a:br>
            <a:r>
              <a:rPr lang="en-US"/>
              <a:t>of Classical Conditioning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</a:rPr>
              <a:t>Extinction </a:t>
            </a:r>
          </a:p>
          <a:p>
            <a:pPr lvl="1">
              <a:defRPr/>
            </a:pPr>
            <a:r>
              <a:rPr lang="en-US" dirty="0"/>
              <a:t>If stop CS-US pairing (CS</a:t>
            </a:r>
            <a:r>
              <a:rPr lang="en-US" dirty="0">
                <a:sym typeface="Wingdings" pitchFamily="2" charset="2"/>
              </a:rPr>
              <a:t> nothing), then the CR will also fade away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Again, must be unlearned, or habituated!</a:t>
            </a:r>
          </a:p>
          <a:p>
            <a:pPr lvl="1">
              <a:defRPr/>
            </a:pPr>
            <a:endParaRPr lang="en-US" dirty="0">
              <a:sym typeface="Wingdings" pitchFamily="2" charset="2"/>
            </a:endParaRPr>
          </a:p>
          <a:p>
            <a:pPr>
              <a:defRPr/>
            </a:pP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Spontaneous recovery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Sometimes, when conditions are similar to CS, the animal shows the CR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Unpredictable; almost as if they “suddenly remembered” 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More likely to occur when animal is stressed, tired, hungry, etc.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Characteristics or Parameters</a:t>
            </a:r>
            <a:br>
              <a:rPr lang="en-US"/>
            </a:br>
            <a:r>
              <a:rPr lang="en-US"/>
              <a:t>of Classical Conditioning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Relearning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: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Relearning is </a:t>
            </a:r>
            <a:r>
              <a:rPr lang="en-US" b="1" i="1" dirty="0">
                <a:sym typeface="Wingdings" pitchFamily="2" charset="2"/>
              </a:rPr>
              <a:t>faster than original learning</a:t>
            </a:r>
          </a:p>
          <a:p>
            <a:pPr lvl="2">
              <a:defRPr/>
            </a:pPr>
            <a:r>
              <a:rPr lang="en-US" dirty="0">
                <a:sym typeface="Wingdings" pitchFamily="2" charset="2"/>
              </a:rPr>
              <a:t>True if extinction occurred AND if just haven’t had the experience for a while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Important for drug, fear reactions!</a:t>
            </a:r>
          </a:p>
          <a:p>
            <a:pPr>
              <a:defRPr/>
            </a:pPr>
            <a:endParaRPr lang="en-US" dirty="0">
              <a:sym typeface="Wingdings" pitchFamily="2" charset="2"/>
            </a:endParaRPr>
          </a:p>
          <a:p>
            <a:pPr lvl="2">
              <a:defRPr/>
            </a:pP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Characteristics or Parameters</a:t>
            </a:r>
            <a:br>
              <a:rPr lang="en-US"/>
            </a:br>
            <a:r>
              <a:rPr lang="en-US"/>
              <a:t>of Classical Conditioning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>
              <a:sym typeface="Wingdings" pitchFamily="2" charset="2"/>
            </a:endParaRPr>
          </a:p>
          <a:p>
            <a:pPr>
              <a:defRPr/>
            </a:pP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Generalization and discrimination</a:t>
            </a:r>
            <a:r>
              <a:rPr lang="en-US" dirty="0">
                <a:sym typeface="Wingdings" pitchFamily="2" charset="2"/>
              </a:rPr>
              <a:t>:</a:t>
            </a:r>
          </a:p>
          <a:p>
            <a:pPr lvl="1">
              <a:defRPr/>
            </a:pPr>
            <a:r>
              <a:rPr lang="en-US" b="1" i="1" dirty="0">
                <a:sym typeface="Wingdings" pitchFamily="2" charset="2"/>
              </a:rPr>
              <a:t>Generalization</a:t>
            </a:r>
            <a:r>
              <a:rPr lang="en-US" dirty="0">
                <a:sym typeface="Wingdings" pitchFamily="2" charset="2"/>
              </a:rPr>
              <a:t>: CR will occur to stimuli that are similar to the original CS</a:t>
            </a:r>
          </a:p>
          <a:p>
            <a:pPr lvl="1">
              <a:defRPr/>
            </a:pPr>
            <a:r>
              <a:rPr lang="en-US" b="1" i="1" dirty="0">
                <a:sym typeface="Wingdings" pitchFamily="2" charset="2"/>
              </a:rPr>
              <a:t>Discrimination</a:t>
            </a:r>
            <a:r>
              <a:rPr lang="en-US" dirty="0">
                <a:sym typeface="Wingdings" pitchFamily="2" charset="2"/>
              </a:rPr>
              <a:t>: Can train the animal so the CR only occurs to very specific CSs</a:t>
            </a:r>
          </a:p>
          <a:p>
            <a:pPr lvl="1">
              <a:defRPr/>
            </a:pPr>
            <a:endParaRPr lang="en-US" dirty="0">
              <a:sym typeface="Wingdings" pitchFamily="2" charset="2"/>
            </a:endParaRPr>
          </a:p>
          <a:p>
            <a:pPr lvl="2">
              <a:defRPr/>
            </a:pP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6460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Characteristics or Parameters</a:t>
            </a:r>
            <a:br>
              <a:rPr lang="en-US"/>
            </a:br>
            <a:r>
              <a:rPr lang="en-US"/>
              <a:t>of Classical Conditioning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Higher Order Conditioning</a:t>
            </a:r>
            <a:r>
              <a:rPr lang="en-US" dirty="0">
                <a:sym typeface="Wingdings" pitchFamily="2" charset="2"/>
              </a:rPr>
              <a:t>:</a:t>
            </a:r>
          </a:p>
          <a:p>
            <a:pPr lvl="1">
              <a:defRPr/>
            </a:pP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Chaining of CSs</a:t>
            </a:r>
            <a:r>
              <a:rPr lang="en-US" dirty="0">
                <a:sym typeface="Wingdings" pitchFamily="2" charset="2"/>
              </a:rPr>
              <a:t>: e.g., CS3CS2CS1US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Respond most to CS1; least to CS3</a:t>
            </a:r>
          </a:p>
          <a:p>
            <a:pPr lvl="2">
              <a:defRPr/>
            </a:pPr>
            <a:endParaRPr lang="en-US" dirty="0">
              <a:sym typeface="Wingdings" pitchFamily="2" charset="2"/>
            </a:endParaRPr>
          </a:p>
          <a:p>
            <a:pPr lvl="2">
              <a:defRPr/>
            </a:pPr>
            <a:endParaRPr lang="en-US" dirty="0">
              <a:sym typeface="Wingdings" pitchFamily="2" charset="2"/>
            </a:endParaRPr>
          </a:p>
          <a:p>
            <a:pPr>
              <a:defRPr/>
            </a:pPr>
            <a:r>
              <a:rPr lang="en-US" dirty="0">
                <a:sym typeface="Wingdings" pitchFamily="2" charset="2"/>
              </a:rPr>
              <a:t>Essentially is a chaining of CSs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Each CS predicts the next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Strongest learning (CR) to CS closest to US</a:t>
            </a:r>
          </a:p>
          <a:p>
            <a:pPr lvl="1">
              <a:defRPr/>
            </a:pP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5682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Classical Conditioning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Predictability Matters!</a:t>
            </a:r>
          </a:p>
        </p:txBody>
      </p:sp>
    </p:spTree>
    <p:extLst>
      <p:ext uri="{BB962C8B-B14F-4D97-AF65-F5344CB8AC3E}">
        <p14:creationId xmlns:p14="http://schemas.microsoft.com/office/powerpoint/2010/main" val="1737108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Four procedures for </a:t>
            </a:r>
            <a:br>
              <a:rPr lang="en-US"/>
            </a:br>
            <a:r>
              <a:rPr lang="en-US"/>
              <a:t>classical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181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Remember:</a:t>
            </a:r>
          </a:p>
          <a:p>
            <a:pPr lvl="1">
              <a:defRPr/>
            </a:pPr>
            <a:r>
              <a:rPr lang="en-US" dirty="0"/>
              <a:t>CS should predict US or no CR; Predictability of CS is critical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Four procedures:  (Use the words to remember!)</a:t>
            </a:r>
          </a:p>
          <a:p>
            <a:pPr lvl="1">
              <a:defRPr/>
            </a:pPr>
            <a:r>
              <a:rPr lang="en-US" b="1" dirty="0">
                <a:solidFill>
                  <a:srgbClr val="C00000"/>
                </a:solidFill>
              </a:rPr>
              <a:t>Simultaneous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conditioning:</a:t>
            </a:r>
          </a:p>
          <a:p>
            <a:pPr lvl="2">
              <a:defRPr/>
            </a:pPr>
            <a:r>
              <a:rPr lang="en-US" dirty="0"/>
              <a:t>CS and US presented at same time</a:t>
            </a:r>
          </a:p>
          <a:p>
            <a:pPr lvl="1">
              <a:defRPr/>
            </a:pPr>
            <a:endParaRPr lang="en-US" b="1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b="1" dirty="0">
                <a:solidFill>
                  <a:srgbClr val="C00000"/>
                </a:solidFill>
              </a:rPr>
              <a:t>Delayed </a:t>
            </a:r>
            <a:r>
              <a:rPr lang="en-US" dirty="0"/>
              <a:t>conditioning</a:t>
            </a:r>
          </a:p>
          <a:p>
            <a:pPr lvl="2">
              <a:defRPr/>
            </a:pPr>
            <a:r>
              <a:rPr lang="en-US" dirty="0"/>
              <a:t>CS turns off; US immediately turns on</a:t>
            </a:r>
          </a:p>
          <a:p>
            <a:pPr lvl="2">
              <a:defRPr/>
            </a:pPr>
            <a:r>
              <a:rPr lang="en-US" dirty="0"/>
              <a:t>US is delayed until end of CS</a:t>
            </a:r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Four procedures for </a:t>
            </a:r>
            <a:br>
              <a:rPr lang="en-US"/>
            </a:br>
            <a:r>
              <a:rPr lang="en-US"/>
              <a:t>classical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181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Four procedures:  (Use the words to remember!)</a:t>
            </a:r>
          </a:p>
          <a:p>
            <a:pPr lvl="1">
              <a:defRPr/>
            </a:pPr>
            <a:r>
              <a:rPr lang="en-US" b="1" dirty="0">
                <a:solidFill>
                  <a:srgbClr val="C00000"/>
                </a:solidFill>
              </a:rPr>
              <a:t>Trace</a:t>
            </a:r>
            <a:r>
              <a:rPr lang="en-US" dirty="0"/>
              <a:t> conditioning</a:t>
            </a:r>
          </a:p>
          <a:p>
            <a:pPr lvl="2">
              <a:defRPr/>
            </a:pPr>
            <a:r>
              <a:rPr lang="en-US" dirty="0"/>
              <a:t>A delay is inserted between CS and US</a:t>
            </a:r>
          </a:p>
          <a:p>
            <a:pPr lvl="2">
              <a:defRPr/>
            </a:pPr>
            <a:r>
              <a:rPr lang="en-US" dirty="0"/>
              <a:t>Can test “memory” for pairing this way</a:t>
            </a:r>
          </a:p>
          <a:p>
            <a:pPr lvl="2">
              <a:defRPr/>
            </a:pPr>
            <a:endParaRPr lang="en-US" dirty="0"/>
          </a:p>
          <a:p>
            <a:pPr lvl="1">
              <a:defRPr/>
            </a:pPr>
            <a:r>
              <a:rPr lang="en-US" b="1" dirty="0">
                <a:solidFill>
                  <a:srgbClr val="C00000"/>
                </a:solidFill>
              </a:rPr>
              <a:t>Backward</a:t>
            </a:r>
            <a:r>
              <a:rPr lang="en-US" dirty="0"/>
              <a:t> conditioning</a:t>
            </a:r>
          </a:p>
          <a:p>
            <a:pPr lvl="2">
              <a:defRPr/>
            </a:pPr>
            <a:r>
              <a:rPr lang="en-US" dirty="0"/>
              <a:t>US is presented BEFORE CS</a:t>
            </a:r>
          </a:p>
        </p:txBody>
      </p:sp>
    </p:spTree>
    <p:extLst>
      <p:ext uri="{BB962C8B-B14F-4D97-AF65-F5344CB8AC3E}">
        <p14:creationId xmlns:p14="http://schemas.microsoft.com/office/powerpoint/2010/main" val="290994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s_us_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28600"/>
            <a:ext cx="413385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543550" y="2286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 starts AFTER CS ends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43550" y="3353832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CS and US occur AT SAME TIME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3500" y="4572000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a break between CS and 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35550" y="5638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 starts BEFORE CS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43550" y="10541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 starts before CS ends</a:t>
            </a: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2819400" y="990600"/>
            <a:ext cx="2724150" cy="248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438400" y="2057400"/>
            <a:ext cx="2895600" cy="413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438400" y="3429000"/>
            <a:ext cx="2971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133600" y="4756666"/>
            <a:ext cx="29146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981200" y="5823466"/>
            <a:ext cx="2971800" cy="120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study CC?:</a:t>
            </a:r>
            <a:br>
              <a:rPr lang="en-US" dirty="0"/>
            </a:br>
            <a:r>
              <a:rPr lang="en-US" dirty="0"/>
              <a:t>Experimental Paradigms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Obviously, salivation can be one response</a:t>
            </a:r>
          </a:p>
          <a:p>
            <a:pPr lvl="1"/>
            <a:r>
              <a:rPr lang="en-US" dirty="0"/>
              <a:t>Considered an appetitive response</a:t>
            </a:r>
          </a:p>
          <a:p>
            <a:pPr lvl="1"/>
            <a:r>
              <a:rPr lang="en-US" dirty="0"/>
              <a:t>Can use other appetitive responses as well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Fear conditioning</a:t>
            </a:r>
          </a:p>
          <a:p>
            <a:pPr lvl="1"/>
            <a:r>
              <a:rPr lang="en-US" dirty="0"/>
              <a:t>Pair previously neutral stimulus with fear-eliciting stimulus (often shock)</a:t>
            </a:r>
          </a:p>
          <a:p>
            <a:pPr lvl="1"/>
            <a:r>
              <a:rPr lang="en-US" dirty="0"/>
              <a:t>Usually get chain of fear responses</a:t>
            </a:r>
          </a:p>
          <a:p>
            <a:pPr lvl="2"/>
            <a:r>
              <a:rPr lang="en-US" dirty="0"/>
              <a:t>Freezing</a:t>
            </a:r>
          </a:p>
          <a:p>
            <a:pPr lvl="2"/>
            <a:r>
              <a:rPr lang="en-US" dirty="0"/>
              <a:t>Fleeing</a:t>
            </a:r>
          </a:p>
          <a:p>
            <a:pPr lvl="2"/>
            <a:r>
              <a:rPr lang="en-US" dirty="0"/>
              <a:t>Fighting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62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Eyeblink</a:t>
            </a:r>
            <a:r>
              <a:rPr lang="en-US" dirty="0"/>
              <a:t>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CS paired with something that makes you blink </a:t>
            </a:r>
            <a:r>
              <a:rPr lang="en-US" dirty="0"/>
              <a:t>(e.g., puff of air)</a:t>
            </a:r>
          </a:p>
          <a:p>
            <a:pPr lvl="1"/>
            <a:r>
              <a:rPr lang="en-US" dirty="0"/>
              <a:t>Now CS elicits eyeblink</a:t>
            </a:r>
          </a:p>
          <a:p>
            <a:pPr lvl="1"/>
            <a:r>
              <a:rPr lang="en-US" dirty="0"/>
              <a:t>Often do use air or spring on eyelid</a:t>
            </a:r>
          </a:p>
          <a:p>
            <a:pPr lvl="1"/>
            <a:r>
              <a:rPr lang="en-US" dirty="0"/>
              <a:t>Like at eye doctor!</a:t>
            </a:r>
          </a:p>
          <a:p>
            <a:pPr lvl="1"/>
            <a:endParaRPr lang="en-US" dirty="0"/>
          </a:p>
          <a:p>
            <a:r>
              <a:rPr lang="en-US" dirty="0"/>
              <a:t>Easy to use and reliable in humans and animals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100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Eyeblink</a:t>
            </a:r>
            <a:r>
              <a:rPr lang="en-US" dirty="0"/>
              <a:t>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animals have a </a:t>
            </a:r>
            <a:r>
              <a:rPr lang="en-US" b="1" dirty="0">
                <a:solidFill>
                  <a:srgbClr val="C00000"/>
                </a:solidFill>
              </a:rPr>
              <a:t>nictitating membrane </a:t>
            </a:r>
            <a:r>
              <a:rPr lang="en-US" dirty="0"/>
              <a:t>or 3</a:t>
            </a:r>
            <a:r>
              <a:rPr lang="en-US" baseline="30000" dirty="0"/>
              <a:t>rd</a:t>
            </a:r>
            <a:r>
              <a:rPr lang="en-US" dirty="0"/>
              <a:t> eyelid:</a:t>
            </a:r>
          </a:p>
          <a:p>
            <a:pPr lvl="1"/>
            <a:r>
              <a:rPr lang="en-US" dirty="0"/>
              <a:t>Rabbits, dogs, birds, cats, reptiles, fish…..even camels.</a:t>
            </a:r>
          </a:p>
          <a:p>
            <a:pPr lvl="1"/>
            <a:r>
              <a:rPr lang="en-US" dirty="0"/>
              <a:t>Membrane keep the animals' eyes moist in the face of wind, sand or dirt without them having to blink.</a:t>
            </a:r>
          </a:p>
          <a:p>
            <a:pPr lvl="1"/>
            <a:endParaRPr lang="en-US" dirty="0"/>
          </a:p>
          <a:p>
            <a:r>
              <a:rPr lang="en-US" dirty="0"/>
              <a:t>Easy to condition and measure!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27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Galvanic Skin Response, changes in respiration, Blood pressure, etc.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7703" y="20574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Galvanic skin response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usually used for humans</a:t>
            </a:r>
          </a:p>
          <a:p>
            <a:pPr lvl="1"/>
            <a:r>
              <a:rPr lang="en-US" dirty="0"/>
              <a:t>CS may be in most any modality</a:t>
            </a:r>
          </a:p>
          <a:p>
            <a:pPr lvl="1"/>
            <a:r>
              <a:rPr lang="en-US" dirty="0"/>
              <a:t>CR = degree of sweating</a:t>
            </a:r>
          </a:p>
          <a:p>
            <a:pPr lvl="1"/>
            <a:r>
              <a:rPr lang="en-US" dirty="0"/>
              <a:t>takes few trials in most instances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055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Galvanic Skin Response, changes in respiration, Blood pressure, etc.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7703" y="20574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Respiration and blood pressure </a:t>
            </a:r>
            <a:r>
              <a:rPr lang="en-US" dirty="0"/>
              <a:t>may change, too:</a:t>
            </a:r>
          </a:p>
          <a:p>
            <a:pPr lvl="1"/>
            <a:r>
              <a:rPr lang="en-US" dirty="0"/>
              <a:t>Both for habituation and classical conditioning</a:t>
            </a:r>
          </a:p>
          <a:p>
            <a:pPr lvl="1"/>
            <a:r>
              <a:rPr lang="en-US" dirty="0"/>
              <a:t>CS predictive and thus get change in respiration</a:t>
            </a:r>
          </a:p>
          <a:p>
            <a:endParaRPr lang="en-US" dirty="0"/>
          </a:p>
          <a:p>
            <a:r>
              <a:rPr lang="en-US" dirty="0"/>
              <a:t>This is basis for lie detector tests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248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Sign Tracking</a:t>
            </a:r>
            <a:r>
              <a:rPr lang="en-US" dirty="0"/>
              <a:t>: Heart and Jenkins, 1974</a:t>
            </a:r>
          </a:p>
          <a:p>
            <a:pPr lvl="1"/>
            <a:r>
              <a:rPr lang="en-US" dirty="0"/>
              <a:t>The hot dog study: Companion dogs</a:t>
            </a:r>
          </a:p>
          <a:p>
            <a:pPr lvl="2"/>
            <a:r>
              <a:rPr lang="en-US" dirty="0"/>
              <a:t>Octagon room: mounted near ceiling of each side was a light</a:t>
            </a:r>
          </a:p>
          <a:p>
            <a:pPr lvl="2"/>
            <a:r>
              <a:rPr lang="en-US" dirty="0"/>
              <a:t>On 1 wall was light AND feeder</a:t>
            </a:r>
          </a:p>
          <a:p>
            <a:pPr lvl="2"/>
            <a:r>
              <a:rPr lang="en-US" dirty="0"/>
              <a:t>Light basically circled around until the light above feeder lit, then a hot dog was delivered.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Light moves around room, ends at feeder:</a:t>
            </a:r>
          </a:p>
          <a:p>
            <a:pPr lvl="2"/>
            <a:r>
              <a:rPr lang="en-US" dirty="0"/>
              <a:t>What would be smartest position for dogs to take?</a:t>
            </a:r>
          </a:p>
          <a:p>
            <a:pPr lvl="2"/>
            <a:r>
              <a:rPr lang="en-US" dirty="0"/>
              <a:t>Yes, sit at feeder and wait for light to get there</a:t>
            </a:r>
          </a:p>
          <a:p>
            <a:endParaRPr lang="en-US" dirty="0"/>
          </a:p>
          <a:p>
            <a:r>
              <a:rPr lang="en-US" dirty="0"/>
              <a:t>That’s not what happened: dogs followed the light or “tracked the sign”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784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/>
          <p:cNvSpPr/>
          <p:nvPr/>
        </p:nvSpPr>
        <p:spPr>
          <a:xfrm>
            <a:off x="2362200" y="1600200"/>
            <a:ext cx="4800600" cy="4038600"/>
          </a:xfrm>
          <a:prstGeom prst="hexagon">
            <a:avLst/>
          </a:prstGeom>
          <a:noFill/>
          <a:ln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756" y="1138237"/>
            <a:ext cx="1233487" cy="923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2461" y="658451"/>
            <a:ext cx="600075" cy="7107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0324" y="4657926"/>
            <a:ext cx="597460" cy="7132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5816933"/>
            <a:ext cx="597460" cy="7132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3469" y="2059704"/>
            <a:ext cx="597460" cy="7132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4070" y="4313359"/>
            <a:ext cx="597460" cy="7132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1020" y="2059704"/>
            <a:ext cx="597460" cy="71329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062535" y="808639"/>
            <a:ext cx="728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43000" y="4712025"/>
            <a:ext cx="52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2.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15547" y="4712025"/>
            <a:ext cx="614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79242" y="6100763"/>
            <a:ext cx="411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33351" y="2346765"/>
            <a:ext cx="409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55557" y="2059704"/>
            <a:ext cx="336092" cy="659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0963" y="3363707"/>
            <a:ext cx="803069" cy="90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482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Classical Conditioning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Remember the Reflex Arc</a:t>
            </a:r>
          </a:p>
          <a:p>
            <a:pPr lvl="1"/>
            <a:r>
              <a:rPr lang="en-US" b="1" dirty="0"/>
              <a:t>Reflex</a:t>
            </a:r>
            <a:r>
              <a:rPr lang="en-US" dirty="0"/>
              <a:t> is elicited by a </a:t>
            </a:r>
            <a:r>
              <a:rPr lang="en-US" b="1" dirty="0"/>
              <a:t>stimulus</a:t>
            </a:r>
          </a:p>
          <a:p>
            <a:pPr lvl="1"/>
            <a:r>
              <a:rPr lang="en-US" dirty="0"/>
              <a:t>If that stimulus becomes predictive, organism will react to predictor</a:t>
            </a:r>
          </a:p>
          <a:p>
            <a:pPr lvl="1"/>
            <a:endParaRPr lang="en-US" dirty="0"/>
          </a:p>
          <a:p>
            <a:r>
              <a:rPr lang="en-US" dirty="0"/>
              <a:t>Classical conditioning is learning to react to a </a:t>
            </a:r>
            <a:r>
              <a:rPr lang="en-US" b="1" i="1" dirty="0">
                <a:solidFill>
                  <a:srgbClr val="C00000"/>
                </a:solidFill>
              </a:rPr>
              <a:t>predictive stimulus</a:t>
            </a:r>
          </a:p>
          <a:p>
            <a:pPr lvl="1"/>
            <a:r>
              <a:rPr lang="en-US" dirty="0"/>
              <a:t>The predictive stimulus predicts the eliciting stimulus</a:t>
            </a:r>
          </a:p>
          <a:p>
            <a:pPr lvl="1"/>
            <a:r>
              <a:rPr lang="en-US" dirty="0"/>
              <a:t>The eliciting stimulus elicits the reflex/response</a:t>
            </a:r>
          </a:p>
          <a:p>
            <a:pPr lvl="1"/>
            <a:endParaRPr lang="en-US" dirty="0"/>
          </a:p>
          <a:p>
            <a:pPr lvl="1"/>
            <a:r>
              <a:rPr lang="en-US" b="1" i="1" dirty="0"/>
              <a:t>Learn to anticipate what elicits the reflex behavior </a:t>
            </a:r>
            <a:r>
              <a:rPr lang="en-US" b="1" i="1" dirty="0">
                <a:sym typeface="Wingdings" panose="05000000000000000000" pitchFamily="2" charset="2"/>
              </a:rPr>
              <a:t> respond ahead of time to the </a:t>
            </a:r>
            <a:r>
              <a:rPr lang="en-US" b="1" i="1" dirty="0"/>
              <a:t>predictive stimulus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Why “track the sign”?</a:t>
            </a:r>
          </a:p>
          <a:p>
            <a:pPr lvl="1"/>
            <a:r>
              <a:rPr lang="en-US" dirty="0"/>
              <a:t>Note: animal does not “have to” make this response (so is a CR)</a:t>
            </a:r>
          </a:p>
          <a:p>
            <a:pPr lvl="1"/>
            <a:r>
              <a:rPr lang="en-US" dirty="0"/>
              <a:t>Animals learn to follow the best predictor of the CR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545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Evolutionarily advantageous</a:t>
            </a:r>
            <a:r>
              <a:rPr lang="en-US" dirty="0"/>
              <a:t>……</a:t>
            </a:r>
          </a:p>
          <a:p>
            <a:pPr lvl="1"/>
            <a:r>
              <a:rPr lang="en-US" dirty="0"/>
              <a:t>It is the sign that predicts event</a:t>
            </a:r>
          </a:p>
          <a:p>
            <a:pPr lvl="1"/>
            <a:r>
              <a:rPr lang="en-US" dirty="0"/>
              <a:t>Not necessarily the location or path</a:t>
            </a:r>
          </a:p>
          <a:p>
            <a:pPr lvl="1"/>
            <a:r>
              <a:rPr lang="en-US" dirty="0"/>
              <a:t>Thus: follow sign</a:t>
            </a:r>
          </a:p>
        </p:txBody>
      </p:sp>
    </p:spTree>
    <p:extLst>
      <p:ext uri="{BB962C8B-B14F-4D97-AF65-F5344CB8AC3E}">
        <p14:creationId xmlns:p14="http://schemas.microsoft.com/office/powerpoint/2010/main" val="734524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components?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Pavlov suggested: Each environmental event corresponds to some point on cortex and deeper brain areas</a:t>
            </a:r>
          </a:p>
          <a:p>
            <a:pPr lvl="1"/>
            <a:r>
              <a:rPr lang="en-US" dirty="0"/>
              <a:t>These are either excitatory or inhibitory effects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Cortical mosaic</a:t>
            </a:r>
            <a:r>
              <a:rPr lang="en-US" dirty="0"/>
              <a:t>: complex pattern of  excitation/ inhibition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components?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Today we know this does occur and becomes a relatively stable configuration:</a:t>
            </a:r>
          </a:p>
          <a:p>
            <a:pPr lvl="1"/>
            <a:r>
              <a:rPr lang="en-US" dirty="0"/>
              <a:t>Brain centers that repeatedly activated form temporary connections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Arousal of one area results in activation of related area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Excitation may spread as well (remember Sherrington)</a:t>
            </a:r>
          </a:p>
          <a:p>
            <a:pPr lvl="1"/>
            <a:endParaRPr lang="en-US" b="1" dirty="0">
              <a:solidFill>
                <a:srgbClr val="C00000"/>
              </a:solidFill>
            </a:endParaRP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Neural networks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4832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Applications of </a:t>
            </a:r>
            <a:br>
              <a:rPr lang="en-US" dirty="0"/>
            </a:br>
            <a:r>
              <a:rPr lang="en-US" dirty="0"/>
              <a:t>Classical conditioning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It can be therapeutic!</a:t>
            </a:r>
          </a:p>
        </p:txBody>
      </p:sp>
    </p:spTree>
    <p:extLst>
      <p:ext uri="{BB962C8B-B14F-4D97-AF65-F5344CB8AC3E}">
        <p14:creationId xmlns:p14="http://schemas.microsoft.com/office/powerpoint/2010/main" val="30394377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Pairing one stimulus with another event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Predictive relationship</a:t>
            </a:r>
          </a:p>
          <a:p>
            <a:pPr lvl="1"/>
            <a:r>
              <a:rPr lang="en-US" dirty="0"/>
              <a:t>Typically pair a neutral stimulus to some event</a:t>
            </a:r>
          </a:p>
          <a:p>
            <a:pPr lvl="1"/>
            <a:r>
              <a:rPr lang="en-US" dirty="0"/>
              <a:t>BUT: can take a non neutral stimulus and re-pair it with another event</a:t>
            </a:r>
          </a:p>
          <a:p>
            <a:pPr lvl="1"/>
            <a:r>
              <a:rPr lang="en-US" dirty="0"/>
              <a:t>Change what that stimulus predicts!</a:t>
            </a:r>
          </a:p>
          <a:p>
            <a:pPr lvl="1"/>
            <a:endParaRPr lang="en-US" dirty="0"/>
          </a:p>
          <a:p>
            <a:r>
              <a:rPr lang="en-US" i="1" dirty="0"/>
              <a:t>The longer the behavior has been established, the longer it takes to undo and redo!</a:t>
            </a:r>
          </a:p>
        </p:txBody>
      </p:sp>
    </p:spTree>
    <p:extLst>
      <p:ext uri="{BB962C8B-B14F-4D97-AF65-F5344CB8AC3E}">
        <p14:creationId xmlns:p14="http://schemas.microsoft.com/office/powerpoint/2010/main" val="21053989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Applications of Classical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</a:rPr>
              <a:t>Learning Emotional Reactions</a:t>
            </a:r>
          </a:p>
          <a:p>
            <a:pPr lvl="1">
              <a:defRPr/>
            </a:pPr>
            <a:r>
              <a:rPr lang="en-US" dirty="0"/>
              <a:t>Learn that certain stimuli predict certain events</a:t>
            </a:r>
          </a:p>
          <a:p>
            <a:pPr lvl="2">
              <a:defRPr/>
            </a:pPr>
            <a:r>
              <a:rPr lang="en-US" dirty="0"/>
              <a:t>Learn to anticipate upcoming emotion</a:t>
            </a:r>
          </a:p>
          <a:p>
            <a:pPr lvl="2">
              <a:defRPr/>
            </a:pPr>
            <a:r>
              <a:rPr lang="en-US" dirty="0"/>
              <a:t>Show emotion to predictive stimulus</a:t>
            </a:r>
          </a:p>
          <a:p>
            <a:pPr lvl="2">
              <a:defRPr/>
            </a:pPr>
            <a:r>
              <a:rPr lang="en-US" dirty="0"/>
              <a:t>E.g., learn to be afraid of tornado watches, not just the tornado:</a:t>
            </a:r>
          </a:p>
          <a:p>
            <a:pPr lvl="2">
              <a:defRPr/>
            </a:pPr>
            <a:endParaRPr lang="en-US" dirty="0"/>
          </a:p>
          <a:p>
            <a:pPr lvl="2">
              <a:defRPr/>
            </a:pPr>
            <a:r>
              <a:rPr lang="en-US" dirty="0" err="1"/>
              <a:t>CS</a:t>
            </a:r>
            <a:r>
              <a:rPr lang="en-US" baseline="-25000" dirty="0" err="1"/>
              <a:t>tornado</a:t>
            </a:r>
            <a:r>
              <a:rPr lang="en-US" baseline="-25000" dirty="0"/>
              <a:t> </a:t>
            </a:r>
            <a:r>
              <a:rPr lang="en-US" baseline="-25000" dirty="0" err="1"/>
              <a:t>watch</a:t>
            </a:r>
            <a:r>
              <a:rPr lang="en-US" dirty="0" err="1">
                <a:sym typeface="Wingdings"/>
              </a:rPr>
              <a:t></a:t>
            </a:r>
            <a:r>
              <a:rPr lang="en-US" dirty="0" err="1"/>
              <a:t>US</a:t>
            </a:r>
            <a:r>
              <a:rPr lang="en-US" dirty="0"/>
              <a:t> </a:t>
            </a:r>
            <a:r>
              <a:rPr lang="en-US" baseline="-25000" dirty="0" err="1"/>
              <a:t>tornado</a:t>
            </a:r>
            <a:r>
              <a:rPr lang="en-US" dirty="0" err="1">
                <a:sym typeface="Wingdings"/>
              </a:rPr>
              <a:t></a:t>
            </a:r>
            <a:r>
              <a:rPr lang="en-US" dirty="0" err="1"/>
              <a:t>UR</a:t>
            </a:r>
            <a:r>
              <a:rPr lang="en-US" baseline="-25000" dirty="0" err="1"/>
              <a:t>fear</a:t>
            </a:r>
            <a:r>
              <a:rPr lang="en-US" baseline="-25000" dirty="0"/>
              <a:t> </a:t>
            </a:r>
            <a:endParaRPr lang="en-US" dirty="0"/>
          </a:p>
          <a:p>
            <a:pPr lvl="2">
              <a:buFontTx/>
              <a:buNone/>
              <a:defRPr/>
            </a:pPr>
            <a:r>
              <a:rPr lang="en-US" dirty="0"/>
              <a:t>                </a:t>
            </a:r>
            <a:r>
              <a:rPr lang="en-US" dirty="0" err="1"/>
              <a:t>CR</a:t>
            </a:r>
            <a:r>
              <a:rPr lang="en-US" baseline="-25000" dirty="0" err="1"/>
              <a:t>fear</a:t>
            </a:r>
            <a:endParaRPr lang="en-US" baseline="-25000" dirty="0"/>
          </a:p>
          <a:p>
            <a:pPr lvl="1">
              <a:defRPr/>
            </a:pPr>
            <a:endParaRPr lang="en-US" dirty="0"/>
          </a:p>
          <a:p>
            <a:pPr lvl="2">
              <a:buFontTx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lvl="1">
              <a:defRPr/>
            </a:pPr>
            <a:endParaRPr lang="en-US" dirty="0"/>
          </a:p>
        </p:txBody>
      </p:sp>
      <p:cxnSp>
        <p:nvCxnSpPr>
          <p:cNvPr id="25604" name="Straight Arrow Connector 4"/>
          <p:cNvCxnSpPr>
            <a:cxnSpLocks noChangeShapeType="1"/>
          </p:cNvCxnSpPr>
          <p:nvPr/>
        </p:nvCxnSpPr>
        <p:spPr bwMode="auto">
          <a:xfrm>
            <a:off x="1981200" y="5257800"/>
            <a:ext cx="4572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300600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Little Albert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b="1" dirty="0"/>
              <a:t>Watson and Raynor (1920)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Conditioned young child- Albert (about 18 </a:t>
            </a:r>
            <a:r>
              <a:rPr lang="en-US" dirty="0" err="1"/>
              <a:t>mos</a:t>
            </a:r>
            <a:r>
              <a:rPr lang="en-US" dirty="0"/>
              <a:t> old)</a:t>
            </a:r>
          </a:p>
          <a:p>
            <a:pPr lvl="1">
              <a:defRPr/>
            </a:pPr>
            <a:r>
              <a:rPr lang="en-US" dirty="0" err="1"/>
              <a:t>CS</a:t>
            </a:r>
            <a:r>
              <a:rPr lang="en-US" baseline="-25000" dirty="0" err="1"/>
              <a:t>white</a:t>
            </a:r>
            <a:r>
              <a:rPr lang="en-US" baseline="-25000" dirty="0"/>
              <a:t> rat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US </a:t>
            </a:r>
            <a:r>
              <a:rPr lang="en-US" baseline="-25000" dirty="0"/>
              <a:t>loud </a:t>
            </a:r>
            <a:r>
              <a:rPr lang="en-US" baseline="-25000" dirty="0" err="1"/>
              <a:t>noise</a:t>
            </a:r>
            <a:r>
              <a:rPr lang="en-US" dirty="0" err="1">
                <a:sym typeface="Wingdings"/>
              </a:rPr>
              <a:t></a:t>
            </a:r>
            <a:r>
              <a:rPr lang="en-US" dirty="0" err="1"/>
              <a:t>UR</a:t>
            </a:r>
            <a:r>
              <a:rPr lang="en-US" baseline="-25000" dirty="0" err="1"/>
              <a:t>fear</a:t>
            </a:r>
            <a:r>
              <a:rPr lang="en-US" baseline="-25000" dirty="0"/>
              <a:t> </a:t>
            </a:r>
            <a:endParaRPr lang="en-US" dirty="0"/>
          </a:p>
          <a:p>
            <a:pPr lvl="2">
              <a:buFontTx/>
              <a:buNone/>
              <a:defRPr/>
            </a:pPr>
            <a:r>
              <a:rPr lang="en-US" dirty="0"/>
              <a:t>                </a:t>
            </a:r>
            <a:r>
              <a:rPr lang="en-US" dirty="0" err="1"/>
              <a:t>CR</a:t>
            </a:r>
            <a:r>
              <a:rPr lang="en-US" baseline="-25000" dirty="0" err="1"/>
              <a:t>fear</a:t>
            </a:r>
            <a:endParaRPr lang="en-US" baseline="-25000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Then showed generalization to other objects with white fear (NOT Santa Claus!)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Were going to impose extinction, but Albert moved away!</a:t>
            </a:r>
          </a:p>
          <a:p>
            <a:pPr lvl="2">
              <a:buFontTx/>
              <a:buNone/>
              <a:defRPr/>
            </a:pPr>
            <a:endParaRPr lang="en-US" dirty="0"/>
          </a:p>
        </p:txBody>
      </p:sp>
      <p:cxnSp>
        <p:nvCxnSpPr>
          <p:cNvPr id="26628" name="Straight Arrow Connector 4"/>
          <p:cNvCxnSpPr>
            <a:cxnSpLocks noChangeShapeType="1"/>
          </p:cNvCxnSpPr>
          <p:nvPr/>
        </p:nvCxnSpPr>
        <p:spPr bwMode="auto">
          <a:xfrm>
            <a:off x="1828800" y="3429000"/>
            <a:ext cx="5334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2270190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“undo” a learned fear?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Systematic desensitization</a:t>
            </a:r>
          </a:p>
          <a:p>
            <a:pPr lvl="1"/>
            <a:r>
              <a:rPr lang="en-US" dirty="0"/>
              <a:t>Teach client to relax first</a:t>
            </a:r>
          </a:p>
          <a:p>
            <a:pPr lvl="1"/>
            <a:r>
              <a:rPr lang="en-US" dirty="0"/>
              <a:t>Develop a “hierarchy” of fear-related stimuli and situations</a:t>
            </a:r>
          </a:p>
          <a:p>
            <a:pPr lvl="1"/>
            <a:r>
              <a:rPr lang="en-US" dirty="0"/>
              <a:t>The substitute predictive CS and CR as introduce to fear hierarchy</a:t>
            </a:r>
          </a:p>
          <a:p>
            <a:pPr lvl="1"/>
            <a:r>
              <a:rPr lang="en-US" dirty="0" err="1"/>
              <a:t>CS</a:t>
            </a:r>
            <a:r>
              <a:rPr lang="en-US" baseline="-25000" dirty="0" err="1"/>
              <a:t>white</a:t>
            </a:r>
            <a:r>
              <a:rPr lang="en-US" baseline="-25000" dirty="0"/>
              <a:t> rat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US </a:t>
            </a:r>
            <a:r>
              <a:rPr lang="en-US" baseline="-25000" dirty="0"/>
              <a:t>relaxing </a:t>
            </a:r>
            <a:r>
              <a:rPr lang="en-US" baseline="-25000" dirty="0" err="1"/>
              <a:t>cue</a:t>
            </a:r>
            <a:r>
              <a:rPr lang="en-US" dirty="0" err="1">
                <a:sym typeface="Wingdings" pitchFamily="2" charset="2"/>
              </a:rPr>
              <a:t></a:t>
            </a:r>
            <a:r>
              <a:rPr lang="en-US" dirty="0" err="1"/>
              <a:t>UR</a:t>
            </a:r>
            <a:r>
              <a:rPr lang="en-US" dirty="0"/>
              <a:t> </a:t>
            </a:r>
            <a:r>
              <a:rPr lang="en-US" baseline="-25000" dirty="0"/>
              <a:t>relax </a:t>
            </a:r>
            <a:endParaRPr lang="en-US" dirty="0"/>
          </a:p>
          <a:p>
            <a:pPr lvl="2">
              <a:buFontTx/>
              <a:buNone/>
            </a:pPr>
            <a:r>
              <a:rPr lang="en-US" dirty="0"/>
              <a:t>                </a:t>
            </a:r>
            <a:r>
              <a:rPr lang="en-US" dirty="0" err="1"/>
              <a:t>CR</a:t>
            </a:r>
            <a:r>
              <a:rPr lang="en-US" baseline="-25000" dirty="0" err="1"/>
              <a:t>relax</a:t>
            </a:r>
            <a:endParaRPr lang="en-US" baseline="-25000" dirty="0"/>
          </a:p>
          <a:p>
            <a:pPr lvl="1"/>
            <a:endParaRPr lang="en-US" dirty="0"/>
          </a:p>
        </p:txBody>
      </p:sp>
      <p:cxnSp>
        <p:nvCxnSpPr>
          <p:cNvPr id="27652" name="Straight Arrow Connector 4"/>
          <p:cNvCxnSpPr>
            <a:cxnSpLocks noChangeShapeType="1"/>
          </p:cNvCxnSpPr>
          <p:nvPr/>
        </p:nvCxnSpPr>
        <p:spPr bwMode="auto">
          <a:xfrm>
            <a:off x="2057400" y="5105400"/>
            <a:ext cx="3810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6369799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Also use in pain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Replace negative thoughts/cues with relaxation</a:t>
            </a:r>
          </a:p>
          <a:p>
            <a:pPr>
              <a:defRPr/>
            </a:pPr>
            <a:r>
              <a:rPr lang="en-US" dirty="0"/>
              <a:t>Meditation</a:t>
            </a:r>
          </a:p>
          <a:p>
            <a:pPr>
              <a:defRPr/>
            </a:pPr>
            <a:r>
              <a:rPr lang="en-US" dirty="0"/>
              <a:t>Yoga</a:t>
            </a:r>
          </a:p>
          <a:p>
            <a:pPr>
              <a:defRPr/>
            </a:pPr>
            <a:r>
              <a:rPr lang="en-US" dirty="0"/>
              <a:t>Lamaze</a:t>
            </a:r>
          </a:p>
          <a:p>
            <a:pPr>
              <a:defRPr/>
            </a:pPr>
            <a:r>
              <a:rPr lang="en-US" dirty="0"/>
              <a:t>Each uses a “cue”</a:t>
            </a:r>
          </a:p>
          <a:p>
            <a:pPr lvl="1">
              <a:defRPr/>
            </a:pPr>
            <a:r>
              <a:rPr lang="en-US" dirty="0"/>
              <a:t>The rosary</a:t>
            </a:r>
          </a:p>
          <a:p>
            <a:pPr lvl="1">
              <a:defRPr/>
            </a:pPr>
            <a:r>
              <a:rPr lang="en-US" dirty="0"/>
              <a:t>The mantra</a:t>
            </a:r>
          </a:p>
          <a:p>
            <a:pPr lvl="1">
              <a:defRPr/>
            </a:pPr>
            <a:r>
              <a:rPr lang="en-US" dirty="0"/>
              <a:t>A fixation point</a:t>
            </a:r>
          </a:p>
        </p:txBody>
      </p:sp>
    </p:spTree>
    <p:extLst>
      <p:ext uri="{BB962C8B-B14F-4D97-AF65-F5344CB8AC3E}">
        <p14:creationId xmlns:p14="http://schemas.microsoft.com/office/powerpoint/2010/main" val="331822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Pavlov’s Contribution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6400800" cy="495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Ivan Pavlov</a:t>
            </a:r>
          </a:p>
          <a:p>
            <a:pPr lvl="1">
              <a:defRPr/>
            </a:pPr>
            <a:r>
              <a:rPr lang="en-US" dirty="0"/>
              <a:t>Russian physiologist: Studied salivation</a:t>
            </a:r>
          </a:p>
          <a:p>
            <a:pPr lvl="1">
              <a:defRPr/>
            </a:pPr>
            <a:r>
              <a:rPr lang="en-US" dirty="0"/>
              <a:t>1901: discovered and wrote about classical conditioning</a:t>
            </a:r>
          </a:p>
          <a:p>
            <a:pPr lvl="1">
              <a:defRPr/>
            </a:pPr>
            <a:r>
              <a:rPr lang="en-US" dirty="0"/>
              <a:t>Found that his dogs reacted to both his presence and the time of day for feeding/experimentation</a:t>
            </a:r>
          </a:p>
          <a:p>
            <a:pPr lvl="1"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1427470"/>
            <a:ext cx="1420471" cy="165661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/>
              <a:t>Other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Can use it for “Avoidance</a:t>
            </a:r>
            <a:r>
              <a:rPr lang="en-US" dirty="0"/>
              <a:t>”</a:t>
            </a:r>
          </a:p>
          <a:p>
            <a:pPr lvl="1">
              <a:defRPr/>
            </a:pPr>
            <a:r>
              <a:rPr lang="en-US" dirty="0"/>
              <a:t>Pair noxious stimuli with behavior; make afraid</a:t>
            </a:r>
          </a:p>
          <a:p>
            <a:pPr lvl="1">
              <a:defRPr/>
            </a:pPr>
            <a:r>
              <a:rPr lang="en-US" dirty="0"/>
              <a:t>Pair taste with nausea; won’t eat or smoke that again!</a:t>
            </a:r>
          </a:p>
          <a:p>
            <a:pPr lvl="1">
              <a:defRPr/>
            </a:pPr>
            <a:r>
              <a:rPr lang="en-US" dirty="0"/>
              <a:t>Sexual deviations: </a:t>
            </a:r>
          </a:p>
          <a:p>
            <a:pPr lvl="2">
              <a:defRPr/>
            </a:pPr>
            <a:r>
              <a:rPr lang="en-US" dirty="0"/>
              <a:t>Classically conditioned: weird sex stimulus is paired with sexual arousal (e.g., young girls)</a:t>
            </a:r>
          </a:p>
          <a:p>
            <a:pPr lvl="2">
              <a:defRPr/>
            </a:pPr>
            <a:r>
              <a:rPr lang="en-US" dirty="0"/>
              <a:t>So…..pair image of young girls with shock- not like anymore</a:t>
            </a:r>
          </a:p>
          <a:p>
            <a:pPr lvl="2">
              <a:defRPr/>
            </a:pPr>
            <a:r>
              <a:rPr lang="en-US" dirty="0"/>
              <a:t>Problem: generalization: switch to little boys!</a:t>
            </a:r>
          </a:p>
          <a:p>
            <a:pPr lvl="2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9970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/>
              <a:t>Other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/>
          </a:bodyPr>
          <a:lstStyle/>
          <a:p>
            <a:pPr lvl="2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Can also use flooding:</a:t>
            </a:r>
          </a:p>
          <a:p>
            <a:pPr lvl="1">
              <a:defRPr/>
            </a:pPr>
            <a:r>
              <a:rPr lang="en-US" dirty="0"/>
              <a:t>Flood with the CSs you are afraid of</a:t>
            </a:r>
          </a:p>
          <a:p>
            <a:pPr lvl="1">
              <a:defRPr/>
            </a:pPr>
            <a:r>
              <a:rPr lang="en-US" dirty="0"/>
              <a:t>Massed trials: quickly learn that CSs are now meaningless</a:t>
            </a:r>
          </a:p>
          <a:p>
            <a:pPr lvl="1">
              <a:defRPr/>
            </a:pPr>
            <a:r>
              <a:rPr lang="en-US" dirty="0"/>
              <a:t>Problems with this????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0194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floodingcom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5750"/>
            <a:ext cx="8077200" cy="605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8593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/>
              <a:t>Other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</a:rPr>
              <a:t>Drug abuse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en-US" dirty="0"/>
              <a:t>Contextual cues are extremely strong</a:t>
            </a:r>
          </a:p>
          <a:p>
            <a:pPr lvl="1">
              <a:defRPr/>
            </a:pPr>
            <a:r>
              <a:rPr lang="en-US" dirty="0"/>
              <a:t>Predictive cues = friends, environment, the drug and setting itself</a:t>
            </a:r>
          </a:p>
          <a:p>
            <a:pPr lvl="1">
              <a:defRPr/>
            </a:pPr>
            <a:r>
              <a:rPr lang="en-US" dirty="0"/>
              <a:t>If take these cues away- can overdose</a:t>
            </a:r>
          </a:p>
          <a:p>
            <a:pPr lvl="1">
              <a:defRPr/>
            </a:pPr>
            <a:r>
              <a:rPr lang="en-US" dirty="0"/>
              <a:t>If cues return: cravings come back</a:t>
            </a:r>
          </a:p>
          <a:p>
            <a:pPr lvl="1">
              <a:defRPr/>
            </a:pPr>
            <a:r>
              <a:rPr lang="en-US" dirty="0"/>
              <a:t>Important to change friends and neighborhood when overcoming addiction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631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/>
              <a:t>Other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i="1" dirty="0">
                <a:solidFill>
                  <a:srgbClr val="C00000"/>
                </a:solidFill>
              </a:rPr>
              <a:t>Advertising</a:t>
            </a:r>
          </a:p>
          <a:p>
            <a:pPr lvl="1">
              <a:defRPr/>
            </a:pPr>
            <a:r>
              <a:rPr lang="en-US" dirty="0"/>
              <a:t>Pair your product with a nice feeling</a:t>
            </a:r>
          </a:p>
          <a:p>
            <a:pPr lvl="1">
              <a:defRPr/>
            </a:pPr>
            <a:r>
              <a:rPr lang="en-US" dirty="0"/>
              <a:t>Why do we use puppies and kitties to sell toilet paper?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Relationship of CS to US?</a:t>
            </a:r>
          </a:p>
          <a:p>
            <a:pPr lvl="1">
              <a:defRPr/>
            </a:pPr>
            <a:r>
              <a:rPr lang="en-US" dirty="0"/>
              <a:t>CS = “nice” stimulus  </a:t>
            </a:r>
          </a:p>
          <a:p>
            <a:pPr lvl="1">
              <a:defRPr/>
            </a:pPr>
            <a:r>
              <a:rPr lang="en-US" dirty="0"/>
              <a:t>US is the product</a:t>
            </a:r>
          </a:p>
          <a:p>
            <a:pPr lvl="1">
              <a:defRPr/>
            </a:pPr>
            <a:r>
              <a:rPr lang="en-US" dirty="0"/>
              <a:t>Good feelings increase buying behavior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Disney uses smells as cues</a:t>
            </a:r>
          </a:p>
          <a:p>
            <a:pPr lvl="1">
              <a:defRPr/>
            </a:pPr>
            <a:r>
              <a:rPr lang="en-US" dirty="0"/>
              <a:t>Food smells around bakery</a:t>
            </a:r>
          </a:p>
          <a:p>
            <a:pPr lvl="1">
              <a:defRPr/>
            </a:pPr>
            <a:r>
              <a:rPr lang="en-US" dirty="0"/>
              <a:t>Water smells around water ride stores</a:t>
            </a:r>
          </a:p>
        </p:txBody>
      </p:sp>
    </p:spTree>
    <p:extLst>
      <p:ext uri="{BB962C8B-B14F-4D97-AF65-F5344CB8AC3E}">
        <p14:creationId xmlns:p14="http://schemas.microsoft.com/office/powerpoint/2010/main" val="20461542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 Adjustment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What is Sensitivity to a stimulus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Organism is quick to detect or respond to slight changes, signals or influences, </a:t>
            </a:r>
          </a:p>
          <a:p>
            <a:pPr lvl="1"/>
            <a:r>
              <a:rPr lang="en-US" dirty="0"/>
              <a:t>Accompanied by conditioned response of having acute mental or emotional sensitivity.</a:t>
            </a:r>
          </a:p>
          <a:p>
            <a:endParaRPr lang="en-US" dirty="0"/>
          </a:p>
          <a:p>
            <a:r>
              <a:rPr lang="en-US" dirty="0"/>
              <a:t>Often observed with dogs: Dogs with severe behavior problems (aggression, fear, separation anxiety) are often overly and abnormally sensitive to a stimulus (person, dog, noise).   </a:t>
            </a:r>
          </a:p>
          <a:p>
            <a:pPr lvl="1"/>
            <a:r>
              <a:rPr lang="en-US" dirty="0"/>
              <a:t>Over reactivity </a:t>
            </a:r>
          </a:p>
          <a:p>
            <a:pPr lvl="1"/>
            <a:r>
              <a:rPr lang="en-US" dirty="0"/>
              <a:t>dog reacts inappropriately with excessive fear or aggression toward the stimulus in question.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07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 Adjustment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Desensitization</a:t>
            </a:r>
          </a:p>
          <a:p>
            <a:pPr lvl="1"/>
            <a:r>
              <a:rPr lang="en-US" dirty="0"/>
              <a:t>Means of lessening the sensitivity to a CS until the response is small in proportion to the initial response, or until there is no response at all.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Desensitization works GRADUALLY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slowly exposes the dog to low and controlled levels of the stimulus that he is aggressive to or fearful of </a:t>
            </a:r>
          </a:p>
          <a:p>
            <a:pPr lvl="1"/>
            <a:r>
              <a:rPr lang="en-US" dirty="0"/>
              <a:t>Replace reactivity and aggressive behavior with calmness and appropriate social behavior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5649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Counter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Obviously: form of classical conditioning</a:t>
            </a:r>
          </a:p>
          <a:p>
            <a:endParaRPr lang="en-US" dirty="0"/>
          </a:p>
          <a:p>
            <a:r>
              <a:rPr lang="en-US" dirty="0"/>
              <a:t>But: Must UNDO a CS-US relationship and reestablish a new CR 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Introduce  CS-new US pairings</a:t>
            </a:r>
          </a:p>
          <a:p>
            <a:pPr lvl="1"/>
            <a:r>
              <a:rPr lang="en-US" dirty="0"/>
              <a:t>Have learned Bad guy</a:t>
            </a:r>
            <a:r>
              <a:rPr lang="en-US" dirty="0">
                <a:sym typeface="Wingdings" panose="05000000000000000000" pitchFamily="2" charset="2"/>
              </a:rPr>
              <a:t> scary things happen</a:t>
            </a:r>
            <a:endParaRPr lang="en-US" dirty="0"/>
          </a:p>
          <a:p>
            <a:pPr lvl="1"/>
            <a:r>
              <a:rPr lang="en-US" dirty="0"/>
              <a:t>Bad guy</a:t>
            </a:r>
            <a:r>
              <a:rPr lang="en-US" dirty="0">
                <a:sym typeface="Wingdings" panose="05000000000000000000" pitchFamily="2" charset="2"/>
              </a:rPr>
              <a:t> high value treat</a:t>
            </a:r>
          </a:p>
          <a:p>
            <a:pPr lvl="1"/>
            <a:r>
              <a:rPr lang="en-US" dirty="0"/>
              <a:t>Over time the “bad guy” elicits cravings for treats, not fear</a:t>
            </a:r>
          </a:p>
          <a:p>
            <a:endParaRPr lang="en-US" dirty="0"/>
          </a:p>
          <a:p>
            <a:r>
              <a:rPr lang="en-US" dirty="0"/>
              <a:t>Very time consuming:</a:t>
            </a:r>
          </a:p>
          <a:p>
            <a:pPr lvl="1"/>
            <a:r>
              <a:rPr lang="en-US" dirty="0"/>
              <a:t>Longer the behavior has been established, longer to undo</a:t>
            </a:r>
          </a:p>
          <a:p>
            <a:pPr lvl="1"/>
            <a:r>
              <a:rPr lang="en-US" dirty="0"/>
              <a:t>a great deal of repetition and trust from the dog. </a:t>
            </a:r>
          </a:p>
          <a:p>
            <a:pPr lvl="1"/>
            <a:r>
              <a:rPr lang="en-US" dirty="0"/>
              <a:t>Great deal of patience and repetition for trainer.</a:t>
            </a:r>
          </a:p>
        </p:txBody>
      </p:sp>
    </p:spTree>
    <p:extLst>
      <p:ext uri="{BB962C8B-B14F-4D97-AF65-F5344CB8AC3E}">
        <p14:creationId xmlns:p14="http://schemas.microsoft.com/office/powerpoint/2010/main" val="9259619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dogs (and others) </a:t>
            </a:r>
            <a:br>
              <a:rPr lang="en-US" dirty="0"/>
            </a:br>
            <a:r>
              <a:rPr lang="en-US" dirty="0"/>
              <a:t>need desensitization?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Some have had traumatic experiences.</a:t>
            </a:r>
          </a:p>
          <a:p>
            <a:r>
              <a:rPr lang="en-US" dirty="0"/>
              <a:t>Distressing experience during the puppy fear stage</a:t>
            </a:r>
          </a:p>
          <a:p>
            <a:r>
              <a:rPr lang="en-US" dirty="0"/>
              <a:t>Experienced Dog Fights or abuse</a:t>
            </a:r>
          </a:p>
          <a:p>
            <a:r>
              <a:rPr lang="en-US" dirty="0"/>
              <a:t>Genetic predisposition to oversensitivity or phobias</a:t>
            </a:r>
          </a:p>
          <a:p>
            <a:r>
              <a:rPr lang="en-US" dirty="0"/>
              <a:t>Lack of socialization during the crucial puppy fear stages.</a:t>
            </a:r>
          </a:p>
        </p:txBody>
      </p:sp>
    </p:spTree>
    <p:extLst>
      <p:ext uri="{BB962C8B-B14F-4D97-AF65-F5344CB8AC3E}">
        <p14:creationId xmlns:p14="http://schemas.microsoft.com/office/powerpoint/2010/main" val="10671423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Always use counter conditioning?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DO NOT USE If cannot control levels of anxiety/fear (e.g., in severe cases)</a:t>
            </a:r>
          </a:p>
          <a:p>
            <a:pPr lvl="1"/>
            <a:r>
              <a:rPr lang="en-US" dirty="0"/>
              <a:t>May need to artificially reduce anxiety and fear</a:t>
            </a:r>
          </a:p>
          <a:p>
            <a:pPr lvl="1"/>
            <a:r>
              <a:rPr lang="en-US" dirty="0"/>
              <a:t> A veterinarian/physician can diagnose and prescribe medication that can help with the process of helping the dog to desensitize.  </a:t>
            </a:r>
          </a:p>
          <a:p>
            <a:pPr lvl="1"/>
            <a:r>
              <a:rPr lang="en-US" dirty="0"/>
              <a:t>Really needs to be a combination of training with the drug; drug alone will not work.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30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Pavlov’s Contribution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6400800" cy="4953000"/>
          </a:xfrm>
        </p:spPr>
        <p:txBody>
          <a:bodyPr>
            <a:normAutofit fontScale="92500" lnSpcReduction="10000"/>
          </a:bodyPr>
          <a:lstStyle/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Researched this:</a:t>
            </a:r>
          </a:p>
          <a:p>
            <a:pPr lvl="1">
              <a:defRPr/>
            </a:pPr>
            <a:r>
              <a:rPr lang="en-US" dirty="0"/>
              <a:t>Measured amount of salivation during baseline:</a:t>
            </a:r>
          </a:p>
          <a:p>
            <a:pPr lvl="2">
              <a:defRPr/>
            </a:pPr>
            <a:r>
              <a:rPr lang="en-US" dirty="0"/>
              <a:t>Present food to dogs</a:t>
            </a:r>
          </a:p>
          <a:p>
            <a:pPr lvl="2">
              <a:defRPr/>
            </a:pPr>
            <a:r>
              <a:rPr lang="en-US" dirty="0"/>
              <a:t>Measure slobber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Then added a predictive stimulus: a Bell (actually it was a buzzer!)</a:t>
            </a:r>
          </a:p>
          <a:p>
            <a:pPr lvl="2">
              <a:defRPr/>
            </a:pPr>
            <a:r>
              <a:rPr lang="en-US" dirty="0"/>
              <a:t>Presented the </a:t>
            </a:r>
            <a:r>
              <a:rPr lang="en-US" dirty="0" err="1"/>
              <a:t>Bell</a:t>
            </a:r>
            <a:r>
              <a:rPr lang="en-US" dirty="0" err="1">
                <a:sym typeface="Wingdings" pitchFamily="2" charset="2"/>
              </a:rPr>
              <a:t>Food</a:t>
            </a:r>
            <a:endParaRPr lang="en-US" dirty="0">
              <a:sym typeface="Wingdings" pitchFamily="2" charset="2"/>
            </a:endParaRPr>
          </a:p>
          <a:p>
            <a:pPr lvl="2">
              <a:defRPr/>
            </a:pPr>
            <a:r>
              <a:rPr lang="en-US" dirty="0">
                <a:sym typeface="Wingdings" pitchFamily="2" charset="2"/>
              </a:rPr>
              <a:t>Measured slobber to see if dogs would begin to slobber to the bell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2869835"/>
            <a:ext cx="2362431" cy="1206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5761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Always use counter conditioning?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457200"/>
            <a:r>
              <a:rPr lang="en-US" b="1" dirty="0">
                <a:solidFill>
                  <a:srgbClr val="C00000"/>
                </a:solidFill>
              </a:rPr>
              <a:t>Not inhumane to give dogs or humans a drug as a co-treatment</a:t>
            </a:r>
          </a:p>
          <a:p>
            <a:pPr lvl="1"/>
            <a:r>
              <a:rPr lang="en-US" dirty="0"/>
              <a:t>When humans have a severe phobic or anxiety disorder, we would typically medicate. </a:t>
            </a:r>
          </a:p>
          <a:p>
            <a:pPr lvl="1"/>
            <a:r>
              <a:rPr lang="en-US" dirty="0"/>
              <a:t>Yet, dog owners often are I adamantly against medication</a:t>
            </a:r>
          </a:p>
          <a:p>
            <a:pPr lvl="1"/>
            <a:r>
              <a:rPr lang="en-US" dirty="0"/>
              <a:t>Need to use what ever helps dogs, just like we would with humans</a:t>
            </a:r>
          </a:p>
        </p:txBody>
      </p:sp>
    </p:spTree>
    <p:extLst>
      <p:ext uri="{BB962C8B-B14F-4D97-AF65-F5344CB8AC3E}">
        <p14:creationId xmlns:p14="http://schemas.microsoft.com/office/powerpoint/2010/main" val="12470129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Signs and symptoms of stress in dogs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Slow Tail Wag. </a:t>
            </a:r>
          </a:p>
          <a:p>
            <a:r>
              <a:rPr lang="en-US" dirty="0"/>
              <a:t>Tail tucked between hind legs. (extreme stress) </a:t>
            </a:r>
          </a:p>
          <a:p>
            <a:r>
              <a:rPr lang="en-US" dirty="0"/>
              <a:t>Ears back or low</a:t>
            </a:r>
          </a:p>
          <a:p>
            <a:r>
              <a:rPr lang="en-US" dirty="0"/>
              <a:t>Blinking</a:t>
            </a:r>
          </a:p>
          <a:p>
            <a:r>
              <a:rPr lang="en-US" dirty="0"/>
              <a:t>Lip licking, yawning</a:t>
            </a:r>
          </a:p>
          <a:p>
            <a:r>
              <a:rPr lang="en-US" dirty="0"/>
              <a:t>Whale eye</a:t>
            </a:r>
          </a:p>
          <a:p>
            <a:r>
              <a:rPr lang="en-US" dirty="0"/>
              <a:t>Tight lips</a:t>
            </a:r>
          </a:p>
          <a:p>
            <a:r>
              <a:rPr lang="en-US" dirty="0"/>
              <a:t>Being unable to eat. </a:t>
            </a:r>
          </a:p>
          <a:p>
            <a:r>
              <a:rPr lang="en-US" dirty="0"/>
              <a:t>Being unable to play, toy refusal, disinterest in toys normally are interested in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874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Signs and symptoms of stress in dogs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Holding Breath. </a:t>
            </a:r>
          </a:p>
          <a:p>
            <a:endParaRPr lang="en-US" dirty="0"/>
          </a:p>
          <a:p>
            <a:r>
              <a:rPr lang="en-US" dirty="0"/>
              <a:t>Puffing. </a:t>
            </a:r>
          </a:p>
          <a:p>
            <a:pPr lvl="1"/>
            <a:r>
              <a:rPr lang="en-US" dirty="0"/>
              <a:t>Puffing is when the dog rapidly exhales a small amount of air, that causes her cheeks to puff out. </a:t>
            </a:r>
          </a:p>
          <a:p>
            <a:pPr lvl="1"/>
            <a:r>
              <a:rPr lang="en-US" dirty="0"/>
              <a:t>Puffing is a precursor to aggression.</a:t>
            </a:r>
          </a:p>
          <a:p>
            <a:endParaRPr lang="en-US" dirty="0"/>
          </a:p>
          <a:p>
            <a:r>
              <a:rPr lang="en-US" dirty="0"/>
              <a:t>Stiffness of body: </a:t>
            </a:r>
          </a:p>
          <a:p>
            <a:pPr lvl="1"/>
            <a:r>
              <a:rPr lang="en-US" dirty="0"/>
              <a:t>Rigid position</a:t>
            </a:r>
          </a:p>
          <a:p>
            <a:pPr lvl="1"/>
            <a:r>
              <a:rPr lang="en-US" dirty="0"/>
              <a:t>May be low to ground, may be high</a:t>
            </a:r>
          </a:p>
          <a:p>
            <a:pPr lvl="1"/>
            <a:r>
              <a:rPr lang="en-US" dirty="0"/>
              <a:t>Often a precursor to aggression.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048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 client is referred to you: Dog that is abnormally terrified of and slightly aggressive with men.</a:t>
            </a:r>
          </a:p>
          <a:p>
            <a:endParaRPr lang="en-US" dirty="0"/>
          </a:p>
          <a:p>
            <a:r>
              <a:rPr lang="en-US" dirty="0"/>
              <a:t>The stimulus in question is “Men”.</a:t>
            </a:r>
          </a:p>
          <a:p>
            <a:pPr lvl="1"/>
            <a:r>
              <a:rPr lang="en-US" dirty="0"/>
              <a:t>This is an abnormal fear.  </a:t>
            </a:r>
          </a:p>
          <a:p>
            <a:pPr lvl="1"/>
            <a:r>
              <a:rPr lang="en-US" dirty="0"/>
              <a:t>It doesn’t matter if the dog was not socialized as a puppy, had a genetic predisposition toward fear, or had a traumatic experience</a:t>
            </a:r>
          </a:p>
          <a:p>
            <a:pPr lvl="1"/>
            <a:endParaRPr lang="en-US" dirty="0"/>
          </a:p>
          <a:p>
            <a:r>
              <a:rPr lang="en-US" dirty="0"/>
              <a:t>What is important and what does matter is to take control of the situation and begin desensitization.</a:t>
            </a:r>
          </a:p>
        </p:txBody>
      </p:sp>
    </p:spTree>
    <p:extLst>
      <p:ext uri="{BB962C8B-B14F-4D97-AF65-F5344CB8AC3E}">
        <p14:creationId xmlns:p14="http://schemas.microsoft.com/office/powerpoint/2010/main" val="35070760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begin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/>
          </a:bodyPr>
          <a:lstStyle/>
          <a:p>
            <a:r>
              <a:rPr lang="en-US" dirty="0"/>
              <a:t>Find a willing, small (I wouldn’t ask someone 6’5 just yet) and kind man and ask him to help.  </a:t>
            </a:r>
          </a:p>
          <a:p>
            <a:pPr lvl="1"/>
            <a:r>
              <a:rPr lang="en-US" sz="2400" dirty="0"/>
              <a:t>Trainer MUST, at least in beginning, control the stimulus “Man”.  </a:t>
            </a:r>
          </a:p>
          <a:p>
            <a:pPr lvl="1"/>
            <a:r>
              <a:rPr lang="en-US" sz="2400" dirty="0"/>
              <a:t>Work is conducted in confined and controllable environment</a:t>
            </a:r>
          </a:p>
          <a:p>
            <a:pPr lvl="1"/>
            <a:r>
              <a:rPr lang="en-US" sz="2400" dirty="0"/>
              <a:t>Don’t go to park and work with someone you didn’t know or somewhere that a person could come up and traumatize the dog.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2922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begin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Step 1: Lowest level of the stimulus</a:t>
            </a:r>
          </a:p>
          <a:p>
            <a:pPr lvl="1"/>
            <a:r>
              <a:rPr lang="en-US" dirty="0"/>
              <a:t>get the dog close enough to the man, who is standing still making no noise and not turned in the direction of the dog</a:t>
            </a:r>
          </a:p>
          <a:p>
            <a:pPr lvl="1"/>
            <a:r>
              <a:rPr lang="en-US" dirty="0"/>
              <a:t>How close? Dog shows no signs of stress at all and is able to complete simple tasks such as sit.  </a:t>
            </a:r>
          </a:p>
          <a:p>
            <a:pPr lvl="1"/>
            <a:r>
              <a:rPr lang="en-US" dirty="0"/>
              <a:t>This may mean the dog needs to be 150 or 200 feet away.  </a:t>
            </a:r>
          </a:p>
          <a:p>
            <a:pPr lvl="1"/>
            <a:r>
              <a:rPr lang="en-US" dirty="0"/>
              <a:t>The man will never turn around or even speak to the dog at this stage.</a:t>
            </a:r>
          </a:p>
          <a:p>
            <a:pPr lvl="1"/>
            <a:endParaRPr lang="en-US" dirty="0"/>
          </a:p>
          <a:p>
            <a:r>
              <a:rPr lang="en-US" b="1" dirty="0"/>
              <a:t>Next steps: When dog is fluent at each step, move closer</a:t>
            </a:r>
          </a:p>
          <a:p>
            <a:pPr lvl="1"/>
            <a:r>
              <a:rPr lang="en-US" dirty="0"/>
              <a:t>Fluency? Dog should show no signs of stress at all, can respond to simple cues such as sit for at least 3 sessions</a:t>
            </a:r>
          </a:p>
        </p:txBody>
      </p:sp>
    </p:spTree>
    <p:extLst>
      <p:ext uri="{BB962C8B-B14F-4D97-AF65-F5344CB8AC3E}">
        <p14:creationId xmlns:p14="http://schemas.microsoft.com/office/powerpoint/2010/main" val="370215615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BAT: Behavior Adjustment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http://info.drsophiayin.com/training-aggression/?utm_campaign=Bite-Prevention---Training-Aggression&amp;utm_content=9425424&amp;_hsenc=p2ANqtz-880u4BGaLkPRi0Wys4dJ-UBuVd99cMn9lTWXccJHLYNcjHq0GzgEFAWLqtvLjgMGnBjAFRtcrVSlvk6cS3mgninHANESy9wd8AxzggD7SF9BtcElc&amp;_hsmi=9425424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872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would you treat: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Fear of a vacuum cleaner</a:t>
            </a:r>
          </a:p>
          <a:p>
            <a:r>
              <a:rPr lang="en-US" dirty="0"/>
              <a:t>Fear of another dog</a:t>
            </a:r>
          </a:p>
          <a:p>
            <a:r>
              <a:rPr lang="en-US" dirty="0"/>
              <a:t>Fear of the vet</a:t>
            </a:r>
          </a:p>
          <a:p>
            <a:r>
              <a:rPr lang="en-US" dirty="0"/>
              <a:t>Fear of thunderstorms</a:t>
            </a:r>
          </a:p>
          <a:p>
            <a:r>
              <a:rPr lang="en-US" dirty="0"/>
              <a:t>Others?</a:t>
            </a:r>
          </a:p>
          <a:p>
            <a:endParaRPr lang="en-US" dirty="0"/>
          </a:p>
          <a:p>
            <a:r>
              <a:rPr lang="en-US" dirty="0"/>
              <a:t>How apply to humans? </a:t>
            </a:r>
            <a:r>
              <a:rPr lang="en-US"/>
              <a:t>Other animals?</a:t>
            </a:r>
          </a:p>
        </p:txBody>
      </p:sp>
    </p:spTree>
    <p:extLst>
      <p:ext uri="{BB962C8B-B14F-4D97-AF65-F5344CB8AC3E}">
        <p14:creationId xmlns:p14="http://schemas.microsoft.com/office/powerpoint/2010/main" val="34881416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mc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71600"/>
            <a:ext cx="4953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535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Labeled each part of these events: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</a:rPr>
              <a:t>Unconditioned stimulus or US</a:t>
            </a:r>
            <a:r>
              <a:rPr lang="en-US" b="1" dirty="0"/>
              <a:t>:</a:t>
            </a:r>
          </a:p>
          <a:p>
            <a:pPr lvl="1">
              <a:defRPr/>
            </a:pPr>
            <a:r>
              <a:rPr lang="en-US" dirty="0"/>
              <a:t>The stimulus that automatically elicited the behavior (usually innate)</a:t>
            </a:r>
          </a:p>
          <a:p>
            <a:pPr lvl="1">
              <a:defRPr/>
            </a:pPr>
            <a:r>
              <a:rPr lang="en-US" dirty="0"/>
              <a:t>E.g., the food elicited the slobber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b="1" dirty="0">
                <a:solidFill>
                  <a:srgbClr val="C00000"/>
                </a:solidFill>
              </a:rPr>
              <a:t>Unconditioned response or UR</a:t>
            </a:r>
          </a:p>
          <a:p>
            <a:pPr lvl="1">
              <a:defRPr/>
            </a:pPr>
            <a:r>
              <a:rPr lang="en-US" dirty="0"/>
              <a:t>The behavior that is automatically elicited</a:t>
            </a:r>
          </a:p>
          <a:p>
            <a:pPr lvl="1">
              <a:defRPr/>
            </a:pPr>
            <a:r>
              <a:rPr lang="en-US" dirty="0"/>
              <a:t>Unlearned; often reflexive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90C183-E3F9-4D48-BA27-27928D7EF9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Conditioned stimulus or CS: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stimulus that </a:t>
            </a:r>
            <a:r>
              <a:rPr kumimoji="0" lang="en-US" sz="2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predicts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the US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 a learned (thus conditioned) stimulus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Conditioned response or CR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behavior that occurs to the CS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Often very similar to the unconditioned response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Occurs because the CS predicts the 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Classical Conditioning Procedure</a:t>
            </a:r>
          </a:p>
        </p:txBody>
      </p:sp>
      <p:graphicFrame>
        <p:nvGraphicFramePr>
          <p:cNvPr id="2050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1827213" y="2068513"/>
          <a:ext cx="7316787" cy="315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89157" imgH="2365620" progId="Word.Document.8">
                  <p:embed/>
                </p:oleObj>
              </mc:Choice>
              <mc:Fallback>
                <p:oleObj name="Document" r:id="rId3" imgW="5489157" imgH="2365620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3" y="2068513"/>
                        <a:ext cx="7316787" cy="315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81000" y="762000"/>
          <a:ext cx="4343400" cy="319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4905296" imgH="2552881" progId="Excel.Chart.8">
                  <p:embed/>
                </p:oleObj>
              </mc:Choice>
              <mc:Fallback>
                <p:oleObj name="Chart" r:id="rId3" imgW="4905296" imgH="2552881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0"/>
                        <a:ext cx="4343400" cy="319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2" descr="devofc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990600"/>
            <a:ext cx="33305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76084" y="5638800"/>
            <a:ext cx="81827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The CR does not just suddenly appear, rather it takes several trials or sessions to learn the connection between the CS and the US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Characteristics or Parameters</a:t>
            </a:r>
            <a:br>
              <a:rPr lang="en-US" dirty="0"/>
            </a:br>
            <a:r>
              <a:rPr lang="en-US" dirty="0"/>
              <a:t>of Classical Conditioning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38807" y="1828800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</a:rPr>
              <a:t>Relationship between UR and CR is critical</a:t>
            </a:r>
          </a:p>
          <a:p>
            <a:pPr lvl="1">
              <a:defRPr/>
            </a:pPr>
            <a:r>
              <a:rPr lang="en-US" dirty="0"/>
              <a:t>CR MUST predict UR or no conditioning</a:t>
            </a:r>
          </a:p>
          <a:p>
            <a:pPr lvl="1">
              <a:defRPr/>
            </a:pPr>
            <a:r>
              <a:rPr lang="en-US" dirty="0"/>
              <a:t>Sometimes the UR and CR are the same, or so it seems</a:t>
            </a:r>
          </a:p>
          <a:p>
            <a:pPr lvl="1">
              <a:defRPr/>
            </a:pPr>
            <a:r>
              <a:rPr lang="en-US" dirty="0"/>
              <a:t>The UR and CR are </a:t>
            </a:r>
            <a:r>
              <a:rPr lang="en-US" i="1" dirty="0">
                <a:solidFill>
                  <a:srgbClr val="C00000"/>
                </a:solidFill>
              </a:rPr>
              <a:t>not always identical</a:t>
            </a:r>
            <a:r>
              <a:rPr lang="en-US" dirty="0"/>
              <a:t>!</a:t>
            </a:r>
          </a:p>
          <a:p>
            <a:pPr lvl="1">
              <a:defRPr/>
            </a:pPr>
            <a:r>
              <a:rPr lang="en-US" dirty="0"/>
              <a:t>Often are similar, or in similar family of behavior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5c273cc-9201-4c1e-8c9f-fe8c80cbe9de">XY5HK7YVDQWF-1196-1097</_dlc_DocId>
    <_dlc_DocIdUrl xmlns="95c273cc-9201-4c1e-8c9f-fe8c80cbe9de">
      <Url>https://about.illinoisstate.edu/vfdouga/_layouts/DocIdRedir.aspx?ID=XY5HK7YVDQWF-1196-1097</Url>
      <Description>XY5HK7YVDQWF-1196-1097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3208BFA2675A45B669321DDEED1BFF" ma:contentTypeVersion="1" ma:contentTypeDescription="Create a new document." ma:contentTypeScope="" ma:versionID="fe0f59546e6cf501de63755cfc15b174">
  <xsd:schema xmlns:xsd="http://www.w3.org/2001/XMLSchema" xmlns:xs="http://www.w3.org/2001/XMLSchema" xmlns:p="http://schemas.microsoft.com/office/2006/metadata/properties" xmlns:ns1="http://schemas.microsoft.com/sharepoint/v3" xmlns:ns2="95c273cc-9201-4c1e-8c9f-fe8c80cbe9de" targetNamespace="http://schemas.microsoft.com/office/2006/metadata/properties" ma:root="true" ma:fieldsID="3d5a32756865940de2755d150ba87df5" ns1:_="" ns2:_="">
    <xsd:import namespace="http://schemas.microsoft.com/sharepoint/v3"/>
    <xsd:import namespace="95c273cc-9201-4c1e-8c9f-fe8c80cbe9d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273cc-9201-4c1e-8c9f-fe8c80cbe9d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8BCC1C-90B0-4802-8E44-47B614E8A4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CF11F1-0DDC-4442-B10A-FABD97E85E9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3639292-ACEF-46DC-A7F2-EF6780982F7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95c273cc-9201-4c1e-8c9f-fe8c80cbe9de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7ADE8752-6538-49E9-A708-473159253F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5c273cc-9201-4c1e-8c9f-fe8c80cbe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2776</Words>
  <Application>Microsoft Office PowerPoint</Application>
  <PresentationFormat>On-screen Show (4:3)</PresentationFormat>
  <Paragraphs>420</Paragraphs>
  <Slides>58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Arial</vt:lpstr>
      <vt:lpstr>Calibri</vt:lpstr>
      <vt:lpstr>Times New Roman</vt:lpstr>
      <vt:lpstr>Office Theme</vt:lpstr>
      <vt:lpstr>Document</vt:lpstr>
      <vt:lpstr>Chart</vt:lpstr>
      <vt:lpstr>PowerPoint Presentation</vt:lpstr>
      <vt:lpstr>Classical Conditioning</vt:lpstr>
      <vt:lpstr>Classical Conditioning</vt:lpstr>
      <vt:lpstr>Pavlov’s Contribution</vt:lpstr>
      <vt:lpstr>Pavlov’s Contribution</vt:lpstr>
      <vt:lpstr>Labeled each part of these events:</vt:lpstr>
      <vt:lpstr>Classical Conditioning Procedure</vt:lpstr>
      <vt:lpstr>PowerPoint Presentation</vt:lpstr>
      <vt:lpstr>Characteristics or Parameters of Classical Conditioning</vt:lpstr>
      <vt:lpstr>Characteristics or Parameters of Classical Conditioning</vt:lpstr>
      <vt:lpstr>Why Opposite?  Opponent Process Theory</vt:lpstr>
      <vt:lpstr>Solomon and Corbit, 1974</vt:lpstr>
      <vt:lpstr>Solomon and Corbit, 1974</vt:lpstr>
      <vt:lpstr>Opponent process theory</vt:lpstr>
      <vt:lpstr>Characteristics or Parameters of Classical Conditioning</vt:lpstr>
      <vt:lpstr>Characteristics or Parameters of Classical Conditioning</vt:lpstr>
      <vt:lpstr>Characteristics or Parameters of Classical Conditioning</vt:lpstr>
      <vt:lpstr>Characteristics or Parameters of Classical Conditioning</vt:lpstr>
      <vt:lpstr>Characteristics or Parameters of Classical Conditioning</vt:lpstr>
      <vt:lpstr>Four procedures for  classical conditioning</vt:lpstr>
      <vt:lpstr>Four procedures for  classical conditioning</vt:lpstr>
      <vt:lpstr>PowerPoint Presentation</vt:lpstr>
      <vt:lpstr>How study CC?: Experimental Paradigms</vt:lpstr>
      <vt:lpstr>Eyeblink conditioning</vt:lpstr>
      <vt:lpstr>Eyeblink conditioning</vt:lpstr>
      <vt:lpstr>Galvanic Skin Response, changes in respiration, Blood pressure, etc.</vt:lpstr>
      <vt:lpstr>Galvanic Skin Response, changes in respiration, Blood pressure, etc.</vt:lpstr>
      <vt:lpstr>Sign Tracking</vt:lpstr>
      <vt:lpstr>PowerPoint Presentation</vt:lpstr>
      <vt:lpstr>Sign Tracking</vt:lpstr>
      <vt:lpstr>Sign Tracking</vt:lpstr>
      <vt:lpstr>Neural components?</vt:lpstr>
      <vt:lpstr>Neural components?</vt:lpstr>
      <vt:lpstr>Applications of  Classical conditioning</vt:lpstr>
      <vt:lpstr>Remember:</vt:lpstr>
      <vt:lpstr>Applications of Classical Conditioning</vt:lpstr>
      <vt:lpstr>Little Albert Study</vt:lpstr>
      <vt:lpstr>How “undo” a learned fear?</vt:lpstr>
      <vt:lpstr>Also use in pain control</vt:lpstr>
      <vt:lpstr>Other uses</vt:lpstr>
      <vt:lpstr>Other uses</vt:lpstr>
      <vt:lpstr>PowerPoint Presentation</vt:lpstr>
      <vt:lpstr>Other uses</vt:lpstr>
      <vt:lpstr>Other uses</vt:lpstr>
      <vt:lpstr>Behavior Adjustment Therapy</vt:lpstr>
      <vt:lpstr>Behavior Adjustment Therapy</vt:lpstr>
      <vt:lpstr>Counter Conditioning</vt:lpstr>
      <vt:lpstr>Why do dogs (and others)  need desensitization?</vt:lpstr>
      <vt:lpstr>Always use counter conditioning?</vt:lpstr>
      <vt:lpstr>Always use counter conditioning?</vt:lpstr>
      <vt:lpstr>Signs and symptoms of stress in dogs</vt:lpstr>
      <vt:lpstr>Signs and symptoms of stress in dogs</vt:lpstr>
      <vt:lpstr>An Example</vt:lpstr>
      <vt:lpstr>How to begin</vt:lpstr>
      <vt:lpstr>How to begin</vt:lpstr>
      <vt:lpstr>BAT: Behavior Adjustment Training</vt:lpstr>
      <vt:lpstr>How would you treat: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Classical Conditioning</dc:title>
  <dc:creator>Valeri Farmer-Dougan</dc:creator>
  <cp:lastModifiedBy>Farmer-Dougan, Valeri</cp:lastModifiedBy>
  <cp:revision>26</cp:revision>
  <dcterms:created xsi:type="dcterms:W3CDTF">2009-07-28T01:01:23Z</dcterms:created>
  <dcterms:modified xsi:type="dcterms:W3CDTF">2021-08-31T14:22:48Z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0x010100B83208BFA2675A45B669321DDEED1BFF</vt:lpwstr>
  </property>
  <property fmtid="{D5CDD505-2E9C-101B-9397-08002B2CF9AE}" pid="3" name="_dlc_DocIdItemGuid">
    <vt:lpwstr>96588c7e-2858-4f01-9573-de101bb437ea</vt:lpwstr>
  </property>
</Properties>
</file>