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4"/>
  </p:sldMasterIdLst>
  <p:notesMasterIdLst>
    <p:notesMasterId r:id="rId60"/>
  </p:notesMasterIdLst>
  <p:handoutMasterIdLst>
    <p:handoutMasterId r:id="rId61"/>
  </p:handoutMasterIdLst>
  <p:sldIdLst>
    <p:sldId id="262" r:id="rId5"/>
    <p:sldId id="346" r:id="rId6"/>
    <p:sldId id="292" r:id="rId7"/>
    <p:sldId id="304" r:id="rId8"/>
    <p:sldId id="300" r:id="rId9"/>
    <p:sldId id="305" r:id="rId10"/>
    <p:sldId id="301" r:id="rId11"/>
    <p:sldId id="306" r:id="rId12"/>
    <p:sldId id="302" r:id="rId13"/>
    <p:sldId id="303" r:id="rId14"/>
    <p:sldId id="295" r:id="rId15"/>
    <p:sldId id="296" r:id="rId16"/>
    <p:sldId id="327" r:id="rId17"/>
    <p:sldId id="297" r:id="rId18"/>
    <p:sldId id="318" r:id="rId19"/>
    <p:sldId id="298" r:id="rId20"/>
    <p:sldId id="299" r:id="rId21"/>
    <p:sldId id="284" r:id="rId22"/>
    <p:sldId id="285" r:id="rId23"/>
    <p:sldId id="329" r:id="rId24"/>
    <p:sldId id="323" r:id="rId25"/>
    <p:sldId id="330" r:id="rId26"/>
    <p:sldId id="286" r:id="rId27"/>
    <p:sldId id="288" r:id="rId28"/>
    <p:sldId id="331" r:id="rId29"/>
    <p:sldId id="319" r:id="rId30"/>
    <p:sldId id="287" r:id="rId31"/>
    <p:sldId id="328" r:id="rId32"/>
    <p:sldId id="332" r:id="rId33"/>
    <p:sldId id="320" r:id="rId34"/>
    <p:sldId id="321" r:id="rId35"/>
    <p:sldId id="322" r:id="rId36"/>
    <p:sldId id="325" r:id="rId37"/>
    <p:sldId id="289" r:id="rId38"/>
    <p:sldId id="290" r:id="rId39"/>
    <p:sldId id="324" r:id="rId40"/>
    <p:sldId id="276" r:id="rId41"/>
    <p:sldId id="278" r:id="rId42"/>
    <p:sldId id="275" r:id="rId43"/>
    <p:sldId id="277" r:id="rId44"/>
    <p:sldId id="274" r:id="rId45"/>
    <p:sldId id="280" r:id="rId46"/>
    <p:sldId id="273" r:id="rId47"/>
    <p:sldId id="281" r:id="rId48"/>
    <p:sldId id="333" r:id="rId49"/>
    <p:sldId id="282" r:id="rId50"/>
    <p:sldId id="283" r:id="rId51"/>
    <p:sldId id="307" r:id="rId52"/>
    <p:sldId id="308" r:id="rId53"/>
    <p:sldId id="309" r:id="rId54"/>
    <p:sldId id="314" r:id="rId55"/>
    <p:sldId id="315" r:id="rId56"/>
    <p:sldId id="316" r:id="rId57"/>
    <p:sldId id="317" r:id="rId58"/>
    <p:sldId id="326" r:id="rId5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86567" autoAdjust="0"/>
  </p:normalViewPr>
  <p:slideViewPr>
    <p:cSldViewPr>
      <p:cViewPr varScale="1">
        <p:scale>
          <a:sx n="95" d="100"/>
          <a:sy n="95" d="100"/>
        </p:scale>
        <p:origin x="7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4AAE189-992A-4FF5-B433-44A02200DDD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ltLang="en-US"/>
          </a:p>
        </p:txBody>
      </p:sp>
      <p:sp>
        <p:nvSpPr>
          <p:cNvPr id="5123" name="Rectangle 3">
            <a:extLst>
              <a:ext uri="{FF2B5EF4-FFF2-40B4-BE49-F238E27FC236}">
                <a16:creationId xmlns:a16="http://schemas.microsoft.com/office/drawing/2014/main" id="{8795B4CE-F982-4A95-A47F-BBDF535EA5BB}"/>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ltLang="en-US"/>
          </a:p>
        </p:txBody>
      </p:sp>
      <p:sp>
        <p:nvSpPr>
          <p:cNvPr id="5124" name="Rectangle 4">
            <a:extLst>
              <a:ext uri="{FF2B5EF4-FFF2-40B4-BE49-F238E27FC236}">
                <a16:creationId xmlns:a16="http://schemas.microsoft.com/office/drawing/2014/main" id="{BD4DC507-B5E3-4C56-A12D-77A21BC93834}"/>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ltLang="en-US"/>
          </a:p>
        </p:txBody>
      </p:sp>
      <p:sp>
        <p:nvSpPr>
          <p:cNvPr id="5125" name="Rectangle 5">
            <a:extLst>
              <a:ext uri="{FF2B5EF4-FFF2-40B4-BE49-F238E27FC236}">
                <a16:creationId xmlns:a16="http://schemas.microsoft.com/office/drawing/2014/main" id="{63122158-12F1-4311-8600-1BB7B7A62EB5}"/>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972F762F-4D11-463A-9E29-867D28F296F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91B93C-AA02-42BC-836A-D6598AC0DD1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ahoma" charset="0"/>
              </a:defRPr>
            </a:lvl1pPr>
          </a:lstStyle>
          <a:p>
            <a:pPr>
              <a:defRPr/>
            </a:pPr>
            <a:endParaRPr lang="en-US"/>
          </a:p>
        </p:txBody>
      </p:sp>
      <p:sp>
        <p:nvSpPr>
          <p:cNvPr id="3" name="Date Placeholder 2">
            <a:extLst>
              <a:ext uri="{FF2B5EF4-FFF2-40B4-BE49-F238E27FC236}">
                <a16:creationId xmlns:a16="http://schemas.microsoft.com/office/drawing/2014/main" id="{7F1691FC-8101-44A5-B176-66893F38FF4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ahoma" charset="0"/>
              </a:defRPr>
            </a:lvl1pPr>
          </a:lstStyle>
          <a:p>
            <a:pPr>
              <a:defRPr/>
            </a:pPr>
            <a:fld id="{71F32D33-4C24-4A1A-A6AF-31FAFEF5AAB4}" type="datetimeFigureOut">
              <a:rPr lang="en-US"/>
              <a:pPr>
                <a:defRPr/>
              </a:pPr>
              <a:t>9/25/2021</a:t>
            </a:fld>
            <a:endParaRPr lang="en-US"/>
          </a:p>
        </p:txBody>
      </p:sp>
      <p:sp>
        <p:nvSpPr>
          <p:cNvPr id="4" name="Slide Image Placeholder 3">
            <a:extLst>
              <a:ext uri="{FF2B5EF4-FFF2-40B4-BE49-F238E27FC236}">
                <a16:creationId xmlns:a16="http://schemas.microsoft.com/office/drawing/2014/main" id="{4C55F5C7-C057-4D3E-BE2C-8FAF6F1F505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43EB271-000F-44A2-88F9-3A1610BDED1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837570B-47F3-4F36-B120-90FB403A819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ahoma" charset="0"/>
              </a:defRPr>
            </a:lvl1pPr>
          </a:lstStyle>
          <a:p>
            <a:pPr>
              <a:defRPr/>
            </a:pPr>
            <a:endParaRPr lang="en-US"/>
          </a:p>
        </p:txBody>
      </p:sp>
      <p:sp>
        <p:nvSpPr>
          <p:cNvPr id="7" name="Slide Number Placeholder 6">
            <a:extLst>
              <a:ext uri="{FF2B5EF4-FFF2-40B4-BE49-F238E27FC236}">
                <a16:creationId xmlns:a16="http://schemas.microsoft.com/office/drawing/2014/main" id="{81916490-FB04-441F-A8C7-FF265BCA256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C765478-4B1B-4023-84A7-9C1C6C9EEAC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99A6803B-6494-4DC4-B1F3-B5A08FD9B2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F692E07-5D05-455F-93BE-F3CD65FCCD58}" type="slidenum">
              <a:rPr lang="en-US" altLang="en-US" smtClean="0">
                <a:solidFill>
                  <a:srgbClr val="000000"/>
                </a:solidFill>
                <a:latin typeface="Times New Roman" panose="02020603050405020304" pitchFamily="18" charset="0"/>
              </a:rPr>
              <a:pPr/>
              <a:t>6</a:t>
            </a:fld>
            <a:endParaRPr lang="en-US" altLang="en-US">
              <a:solidFill>
                <a:srgbClr val="000000"/>
              </a:solidFill>
              <a:latin typeface="Times New Roman" panose="02020603050405020304" pitchFamily="18" charset="0"/>
            </a:endParaRPr>
          </a:p>
        </p:txBody>
      </p:sp>
      <p:sp>
        <p:nvSpPr>
          <p:cNvPr id="20483" name="Rectangle 2">
            <a:extLst>
              <a:ext uri="{FF2B5EF4-FFF2-40B4-BE49-F238E27FC236}">
                <a16:creationId xmlns:a16="http://schemas.microsoft.com/office/drawing/2014/main" id="{27D5C585-626B-4B5B-AC7A-834E21C75BD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CBE67443-56FF-4B81-B7F6-131E653F3EA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2295D9EC-89A8-4AD7-BF1E-DEBB71B924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9C364CD-622F-48D4-9B30-721AEC770233}" type="slidenum">
              <a:rPr lang="en-US" altLang="en-US" smtClean="0">
                <a:solidFill>
                  <a:srgbClr val="000000"/>
                </a:solidFill>
                <a:latin typeface="Times New Roman" panose="02020603050405020304" pitchFamily="18" charset="0"/>
              </a:rPr>
              <a:pPr/>
              <a:t>8</a:t>
            </a:fld>
            <a:endParaRPr lang="en-US" altLang="en-US">
              <a:solidFill>
                <a:srgbClr val="000000"/>
              </a:solidFill>
              <a:latin typeface="Times New Roman" panose="02020603050405020304" pitchFamily="18" charset="0"/>
            </a:endParaRPr>
          </a:p>
        </p:txBody>
      </p:sp>
      <p:sp>
        <p:nvSpPr>
          <p:cNvPr id="23555" name="Rectangle 2">
            <a:extLst>
              <a:ext uri="{FF2B5EF4-FFF2-40B4-BE49-F238E27FC236}">
                <a16:creationId xmlns:a16="http://schemas.microsoft.com/office/drawing/2014/main" id="{943FB0BD-3B6C-4145-A754-7CA67A71FF6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a:extLst>
              <a:ext uri="{FF2B5EF4-FFF2-40B4-BE49-F238E27FC236}">
                <a16:creationId xmlns:a16="http://schemas.microsoft.com/office/drawing/2014/main" id="{9A85CE66-248A-4352-9A65-F4EB8E8B88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9135F8B3-EF4E-430D-ADEB-AD715E499BF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CEC8C7E-B1F5-470D-94E3-55540EBFA019}" type="slidenum">
              <a:rPr lang="en-US" altLang="en-US" smtClean="0">
                <a:solidFill>
                  <a:srgbClr val="000000"/>
                </a:solidFill>
                <a:latin typeface="Times New Roman" panose="02020603050405020304" pitchFamily="18" charset="0"/>
              </a:rPr>
              <a:pPr/>
              <a:t>11</a:t>
            </a:fld>
            <a:endParaRPr lang="en-US" altLang="en-US">
              <a:solidFill>
                <a:srgbClr val="000000"/>
              </a:solidFill>
              <a:latin typeface="Times New Roman" panose="02020603050405020304" pitchFamily="18" charset="0"/>
            </a:endParaRPr>
          </a:p>
        </p:txBody>
      </p:sp>
      <p:sp>
        <p:nvSpPr>
          <p:cNvPr id="27651" name="Rectangle 2">
            <a:extLst>
              <a:ext uri="{FF2B5EF4-FFF2-40B4-BE49-F238E27FC236}">
                <a16:creationId xmlns:a16="http://schemas.microsoft.com/office/drawing/2014/main" id="{CF94EB31-5D2A-437B-B53A-AFFB1BF16E7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a:extLst>
              <a:ext uri="{FF2B5EF4-FFF2-40B4-BE49-F238E27FC236}">
                <a16:creationId xmlns:a16="http://schemas.microsoft.com/office/drawing/2014/main" id="{06309043-934F-4626-95A3-10FB2825D7B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41A07429-12B4-436F-B0FD-FC36B0B1FC81}"/>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nvGrpSpPr>
          <p:cNvPr id="5" name="Group 15">
            <a:extLst>
              <a:ext uri="{FF2B5EF4-FFF2-40B4-BE49-F238E27FC236}">
                <a16:creationId xmlns:a16="http://schemas.microsoft.com/office/drawing/2014/main" id="{0CB668E6-5C20-4F81-A46C-18E174E9482B}"/>
              </a:ext>
            </a:extLst>
          </p:cNvPr>
          <p:cNvGrpSpPr>
            <a:grpSpLocks/>
          </p:cNvGrpSpPr>
          <p:nvPr/>
        </p:nvGrpSpPr>
        <p:grpSpPr bwMode="auto">
          <a:xfrm>
            <a:off x="-3175" y="4953000"/>
            <a:ext cx="9147175" cy="1911350"/>
            <a:chOff x="-3765" y="4832896"/>
            <a:chExt cx="9147765" cy="2032192"/>
          </a:xfrm>
        </p:grpSpPr>
        <p:sp>
          <p:nvSpPr>
            <p:cNvPr id="6" name="Freeform 15">
              <a:extLst>
                <a:ext uri="{FF2B5EF4-FFF2-40B4-BE49-F238E27FC236}">
                  <a16:creationId xmlns:a16="http://schemas.microsoft.com/office/drawing/2014/main" id="{3118B815-7921-4CB4-B170-014814803240}"/>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
          <p:nvSpPr>
            <p:cNvPr id="7" name="Freeform 18">
              <a:extLst>
                <a:ext uri="{FF2B5EF4-FFF2-40B4-BE49-F238E27FC236}">
                  <a16:creationId xmlns:a16="http://schemas.microsoft.com/office/drawing/2014/main" id="{287E9AA1-9B0E-4671-9333-2D896104A27C}"/>
                </a:ext>
              </a:extLst>
            </p:cNvPr>
            <p:cNvSpPr>
              <a:spLocks/>
            </p:cNvSpPr>
            <p:nvPr/>
          </p:nvSpPr>
          <p:spPr bwMode="auto">
            <a:xfrm>
              <a:off x="35443" y="5135526"/>
              <a:ext cx="9108557"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18">
              <a:extLst>
                <a:ext uri="{FF2B5EF4-FFF2-40B4-BE49-F238E27FC236}">
                  <a16:creationId xmlns:a16="http://schemas.microsoft.com/office/drawing/2014/main" id="{6F28B314-BE6F-441D-9D32-B338438D6EAE}"/>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0" name="Straight Connector 9">
              <a:extLst>
                <a:ext uri="{FF2B5EF4-FFF2-40B4-BE49-F238E27FC236}">
                  <a16:creationId xmlns:a16="http://schemas.microsoft.com/office/drawing/2014/main" id="{8CCD4C03-2F6D-4B62-8DAE-D0C7DA629F27}"/>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8701165E-279B-4CB6-9325-2EC138B18F45}"/>
              </a:ext>
            </a:extLst>
          </p:cNvPr>
          <p:cNvSpPr>
            <a:spLocks noGrp="1"/>
          </p:cNvSpPr>
          <p:nvPr>
            <p:ph type="dt" sz="half" idx="10"/>
          </p:nvPr>
        </p:nvSpPr>
        <p:spPr/>
        <p:txBody>
          <a:bodyPr/>
          <a:lstStyle>
            <a:lvl1pPr>
              <a:defRPr>
                <a:solidFill>
                  <a:srgbClr val="FFFFFF"/>
                </a:solidFill>
              </a:defRPr>
            </a:lvl1pPr>
            <a:extLst/>
          </a:lstStyle>
          <a:p>
            <a:pPr>
              <a:defRPr/>
            </a:pPr>
            <a:endParaRPr lang="en-US" altLang="en-US"/>
          </a:p>
        </p:txBody>
      </p:sp>
      <p:sp>
        <p:nvSpPr>
          <p:cNvPr id="12" name="Footer Placeholder 18">
            <a:extLst>
              <a:ext uri="{FF2B5EF4-FFF2-40B4-BE49-F238E27FC236}">
                <a16:creationId xmlns:a16="http://schemas.microsoft.com/office/drawing/2014/main" id="{0D981630-20C6-418E-8DBE-7078234D8751}"/>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ltLang="en-US"/>
          </a:p>
        </p:txBody>
      </p:sp>
      <p:sp>
        <p:nvSpPr>
          <p:cNvPr id="13" name="Slide Number Placeholder 26">
            <a:extLst>
              <a:ext uri="{FF2B5EF4-FFF2-40B4-BE49-F238E27FC236}">
                <a16:creationId xmlns:a16="http://schemas.microsoft.com/office/drawing/2014/main" id="{662B4C48-E6B9-4B5E-AF15-37685DD41C0E}"/>
              </a:ext>
            </a:extLst>
          </p:cNvPr>
          <p:cNvSpPr>
            <a:spLocks noGrp="1"/>
          </p:cNvSpPr>
          <p:nvPr>
            <p:ph type="sldNum" sz="quarter" idx="12"/>
          </p:nvPr>
        </p:nvSpPr>
        <p:spPr/>
        <p:txBody>
          <a:bodyPr/>
          <a:lstStyle>
            <a:lvl1pPr>
              <a:defRPr>
                <a:solidFill>
                  <a:srgbClr val="FFFFFF"/>
                </a:solidFill>
              </a:defRPr>
            </a:lvl1pPr>
          </a:lstStyle>
          <a:p>
            <a:pPr>
              <a:defRPr/>
            </a:pPr>
            <a:fld id="{D008A0BB-83E3-45AF-A4D0-246BDA60AFEB}" type="slidenum">
              <a:rPr lang="en-US" altLang="en-US"/>
              <a:pPr>
                <a:defRPr/>
              </a:pPr>
              <a:t>‹#›</a:t>
            </a:fld>
            <a:endParaRPr lang="en-US" altLang="en-US"/>
          </a:p>
        </p:txBody>
      </p:sp>
    </p:spTree>
    <p:extLst>
      <p:ext uri="{BB962C8B-B14F-4D97-AF65-F5344CB8AC3E}">
        <p14:creationId xmlns:p14="http://schemas.microsoft.com/office/powerpoint/2010/main" val="2081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FDFB73-36DF-42A2-B93E-8A10EDA1E0C6}"/>
              </a:ext>
            </a:extLst>
          </p:cNvPr>
          <p:cNvSpPr>
            <a:spLocks noGrp="1"/>
          </p:cNvSpPr>
          <p:nvPr>
            <p:ph type="dt" sz="half" idx="10"/>
          </p:nvPr>
        </p:nvSpPr>
        <p:spPr/>
        <p:txBody>
          <a:bodyPr/>
          <a:lstStyle>
            <a:lvl1pPr>
              <a:defRPr/>
            </a:lvl1pPr>
            <a:extLst/>
          </a:lstStyle>
          <a:p>
            <a:pPr>
              <a:defRPr/>
            </a:pPr>
            <a:endParaRPr lang="en-US" altLang="en-US"/>
          </a:p>
        </p:txBody>
      </p:sp>
      <p:sp>
        <p:nvSpPr>
          <p:cNvPr id="5" name="Footer Placeholder 4">
            <a:extLst>
              <a:ext uri="{FF2B5EF4-FFF2-40B4-BE49-F238E27FC236}">
                <a16:creationId xmlns:a16="http://schemas.microsoft.com/office/drawing/2014/main" id="{FD1C5448-7D9C-4860-A6BA-747E1658A6D0}"/>
              </a:ext>
            </a:extLst>
          </p:cNvPr>
          <p:cNvSpPr>
            <a:spLocks noGrp="1"/>
          </p:cNvSpPr>
          <p:nvPr>
            <p:ph type="ftr" sz="quarter" idx="11"/>
          </p:nvPr>
        </p:nvSpPr>
        <p:spPr/>
        <p:txBody>
          <a:bodyPr/>
          <a:lstStyle>
            <a:lvl1pPr>
              <a:defRPr/>
            </a:lvl1pPr>
            <a:extLst/>
          </a:lstStyle>
          <a:p>
            <a:pPr>
              <a:defRPr/>
            </a:pPr>
            <a:endParaRPr lang="en-US" altLang="en-US"/>
          </a:p>
        </p:txBody>
      </p:sp>
      <p:sp>
        <p:nvSpPr>
          <p:cNvPr id="6" name="Slide Number Placeholder 5">
            <a:extLst>
              <a:ext uri="{FF2B5EF4-FFF2-40B4-BE49-F238E27FC236}">
                <a16:creationId xmlns:a16="http://schemas.microsoft.com/office/drawing/2014/main" id="{7222194C-BB88-45FD-8089-BE83EBE3CAED}"/>
              </a:ext>
            </a:extLst>
          </p:cNvPr>
          <p:cNvSpPr>
            <a:spLocks noGrp="1"/>
          </p:cNvSpPr>
          <p:nvPr>
            <p:ph type="sldNum" sz="quarter" idx="12"/>
          </p:nvPr>
        </p:nvSpPr>
        <p:spPr/>
        <p:txBody>
          <a:bodyPr/>
          <a:lstStyle>
            <a:lvl1pPr>
              <a:defRPr/>
            </a:lvl1pPr>
          </a:lstStyle>
          <a:p>
            <a:pPr>
              <a:defRPr/>
            </a:pPr>
            <a:fld id="{62F50015-41C3-418E-9082-E3006C8027C5}" type="slidenum">
              <a:rPr lang="en-US" altLang="en-US"/>
              <a:pPr>
                <a:defRPr/>
              </a:pPr>
              <a:t>‹#›</a:t>
            </a:fld>
            <a:endParaRPr lang="en-US" altLang="en-US"/>
          </a:p>
        </p:txBody>
      </p:sp>
    </p:spTree>
    <p:extLst>
      <p:ext uri="{BB962C8B-B14F-4D97-AF65-F5344CB8AC3E}">
        <p14:creationId xmlns:p14="http://schemas.microsoft.com/office/powerpoint/2010/main" val="2943423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358AF-DEFB-4F51-9CD8-626DF0EF46C6}"/>
              </a:ext>
            </a:extLst>
          </p:cNvPr>
          <p:cNvSpPr>
            <a:spLocks noGrp="1"/>
          </p:cNvSpPr>
          <p:nvPr>
            <p:ph type="dt" sz="half" idx="10"/>
          </p:nvPr>
        </p:nvSpPr>
        <p:spPr/>
        <p:txBody>
          <a:bodyPr/>
          <a:lstStyle>
            <a:lvl1pPr>
              <a:defRPr/>
            </a:lvl1pPr>
            <a:extLst/>
          </a:lstStyle>
          <a:p>
            <a:pPr>
              <a:defRPr/>
            </a:pPr>
            <a:endParaRPr lang="en-US" altLang="en-US"/>
          </a:p>
        </p:txBody>
      </p:sp>
      <p:sp>
        <p:nvSpPr>
          <p:cNvPr id="5" name="Footer Placeholder 4">
            <a:extLst>
              <a:ext uri="{FF2B5EF4-FFF2-40B4-BE49-F238E27FC236}">
                <a16:creationId xmlns:a16="http://schemas.microsoft.com/office/drawing/2014/main" id="{DF332DB4-9068-46BD-8C9E-0736CB32D500}"/>
              </a:ext>
            </a:extLst>
          </p:cNvPr>
          <p:cNvSpPr>
            <a:spLocks noGrp="1"/>
          </p:cNvSpPr>
          <p:nvPr>
            <p:ph type="ftr" sz="quarter" idx="11"/>
          </p:nvPr>
        </p:nvSpPr>
        <p:spPr/>
        <p:txBody>
          <a:bodyPr/>
          <a:lstStyle>
            <a:lvl1pPr>
              <a:defRPr/>
            </a:lvl1pPr>
            <a:extLst/>
          </a:lstStyle>
          <a:p>
            <a:pPr>
              <a:defRPr/>
            </a:pPr>
            <a:endParaRPr lang="en-US" altLang="en-US"/>
          </a:p>
        </p:txBody>
      </p:sp>
      <p:sp>
        <p:nvSpPr>
          <p:cNvPr id="6" name="Slide Number Placeholder 5">
            <a:extLst>
              <a:ext uri="{FF2B5EF4-FFF2-40B4-BE49-F238E27FC236}">
                <a16:creationId xmlns:a16="http://schemas.microsoft.com/office/drawing/2014/main" id="{F2038009-0020-4A5A-8014-2EB147AF1C8C}"/>
              </a:ext>
            </a:extLst>
          </p:cNvPr>
          <p:cNvSpPr>
            <a:spLocks noGrp="1"/>
          </p:cNvSpPr>
          <p:nvPr>
            <p:ph type="sldNum" sz="quarter" idx="12"/>
          </p:nvPr>
        </p:nvSpPr>
        <p:spPr/>
        <p:txBody>
          <a:bodyPr/>
          <a:lstStyle>
            <a:lvl1pPr>
              <a:defRPr/>
            </a:lvl1pPr>
          </a:lstStyle>
          <a:p>
            <a:pPr>
              <a:defRPr/>
            </a:pPr>
            <a:fld id="{66FC3D87-A54E-414D-B4D4-861D58C90683}" type="slidenum">
              <a:rPr lang="en-US" altLang="en-US"/>
              <a:pPr>
                <a:defRPr/>
              </a:pPr>
              <a:t>‹#›</a:t>
            </a:fld>
            <a:endParaRPr lang="en-US" altLang="en-US"/>
          </a:p>
        </p:txBody>
      </p:sp>
    </p:spTree>
    <p:extLst>
      <p:ext uri="{BB962C8B-B14F-4D97-AF65-F5344CB8AC3E}">
        <p14:creationId xmlns:p14="http://schemas.microsoft.com/office/powerpoint/2010/main" val="387191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3">
            <a:extLst>
              <a:ext uri="{FF2B5EF4-FFF2-40B4-BE49-F238E27FC236}">
                <a16:creationId xmlns:a16="http://schemas.microsoft.com/office/drawing/2014/main" id="{0CADBD9A-9A13-41F1-84C8-F414C8595E12}"/>
              </a:ext>
            </a:extLst>
          </p:cNvPr>
          <p:cNvSpPr>
            <a:spLocks noGrp="1"/>
          </p:cNvSpPr>
          <p:nvPr>
            <p:ph type="dt" sz="half" idx="10"/>
          </p:nvPr>
        </p:nvSpPr>
        <p:spPr/>
        <p:txBody>
          <a:bodyPr/>
          <a:lstStyle>
            <a:lvl1pPr>
              <a:defRPr/>
            </a:lvl1pPr>
            <a:extLst/>
          </a:lstStyle>
          <a:p>
            <a:pPr>
              <a:defRPr/>
            </a:pPr>
            <a:endParaRPr lang="en-US" altLang="en-US"/>
          </a:p>
        </p:txBody>
      </p:sp>
      <p:sp>
        <p:nvSpPr>
          <p:cNvPr id="5" name="Footer Placeholder 4">
            <a:extLst>
              <a:ext uri="{FF2B5EF4-FFF2-40B4-BE49-F238E27FC236}">
                <a16:creationId xmlns:a16="http://schemas.microsoft.com/office/drawing/2014/main" id="{FFC86C27-79CD-4DC4-A51D-A9D16505098A}"/>
              </a:ext>
            </a:extLst>
          </p:cNvPr>
          <p:cNvSpPr>
            <a:spLocks noGrp="1"/>
          </p:cNvSpPr>
          <p:nvPr>
            <p:ph type="ftr" sz="quarter" idx="11"/>
          </p:nvPr>
        </p:nvSpPr>
        <p:spPr/>
        <p:txBody>
          <a:bodyPr/>
          <a:lstStyle>
            <a:lvl1pPr>
              <a:defRPr/>
            </a:lvl1pPr>
            <a:extLst/>
          </a:lstStyle>
          <a:p>
            <a:pPr>
              <a:defRPr/>
            </a:pPr>
            <a:endParaRPr lang="en-US" altLang="en-US"/>
          </a:p>
        </p:txBody>
      </p:sp>
      <p:sp>
        <p:nvSpPr>
          <p:cNvPr id="6" name="Slide Number Placeholder 5">
            <a:extLst>
              <a:ext uri="{FF2B5EF4-FFF2-40B4-BE49-F238E27FC236}">
                <a16:creationId xmlns:a16="http://schemas.microsoft.com/office/drawing/2014/main" id="{8EFDE964-5B9E-415F-9AE3-50C70C50B12E}"/>
              </a:ext>
            </a:extLst>
          </p:cNvPr>
          <p:cNvSpPr>
            <a:spLocks noGrp="1"/>
          </p:cNvSpPr>
          <p:nvPr>
            <p:ph type="sldNum" sz="quarter" idx="12"/>
          </p:nvPr>
        </p:nvSpPr>
        <p:spPr/>
        <p:txBody>
          <a:bodyPr/>
          <a:lstStyle>
            <a:lvl1pPr>
              <a:defRPr/>
            </a:lvl1pPr>
          </a:lstStyle>
          <a:p>
            <a:pPr>
              <a:defRPr/>
            </a:pPr>
            <a:fld id="{598D75BF-E296-4620-A310-11858541C857}" type="slidenum">
              <a:rPr lang="en-US" altLang="en-US"/>
              <a:pPr>
                <a:defRPr/>
              </a:pPr>
              <a:t>‹#›</a:t>
            </a:fld>
            <a:endParaRPr lang="en-US" altLang="en-US"/>
          </a:p>
        </p:txBody>
      </p:sp>
    </p:spTree>
    <p:extLst>
      <p:ext uri="{BB962C8B-B14F-4D97-AF65-F5344CB8AC3E}">
        <p14:creationId xmlns:p14="http://schemas.microsoft.com/office/powerpoint/2010/main" val="398264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07AB9A7E-42C9-4ACD-92F1-D4F3819B8487}"/>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5" name="Chevron 11">
            <a:extLst>
              <a:ext uri="{FF2B5EF4-FFF2-40B4-BE49-F238E27FC236}">
                <a16:creationId xmlns:a16="http://schemas.microsoft.com/office/drawing/2014/main" id="{DDE5B2EB-7351-4D18-8EF8-05B936128D8E}"/>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DC688641-5EFE-4C87-AEAD-766550DFFE05}"/>
              </a:ext>
            </a:extLst>
          </p:cNvPr>
          <p:cNvSpPr>
            <a:spLocks noGrp="1"/>
          </p:cNvSpPr>
          <p:nvPr>
            <p:ph type="dt" sz="half" idx="10"/>
          </p:nvPr>
        </p:nvSpPr>
        <p:spPr/>
        <p:txBody>
          <a:bodyPr/>
          <a:lstStyle>
            <a:lvl1pPr>
              <a:defRPr/>
            </a:lvl1pPr>
            <a:extLst/>
          </a:lstStyle>
          <a:p>
            <a:pPr>
              <a:defRPr/>
            </a:pPr>
            <a:endParaRPr lang="en-US" altLang="en-US"/>
          </a:p>
        </p:txBody>
      </p:sp>
      <p:sp>
        <p:nvSpPr>
          <p:cNvPr id="7" name="Footer Placeholder 4">
            <a:extLst>
              <a:ext uri="{FF2B5EF4-FFF2-40B4-BE49-F238E27FC236}">
                <a16:creationId xmlns:a16="http://schemas.microsoft.com/office/drawing/2014/main" id="{E3097DBE-8196-471C-A38E-2C02E767892E}"/>
              </a:ext>
            </a:extLst>
          </p:cNvPr>
          <p:cNvSpPr>
            <a:spLocks noGrp="1"/>
          </p:cNvSpPr>
          <p:nvPr>
            <p:ph type="ftr" sz="quarter" idx="11"/>
          </p:nvPr>
        </p:nvSpPr>
        <p:spPr/>
        <p:txBody>
          <a:bodyPr/>
          <a:lstStyle>
            <a:lvl1pPr>
              <a:defRPr/>
            </a:lvl1pPr>
            <a:extLst/>
          </a:lstStyle>
          <a:p>
            <a:pPr>
              <a:defRPr/>
            </a:pPr>
            <a:endParaRPr lang="en-US" altLang="en-US"/>
          </a:p>
        </p:txBody>
      </p:sp>
      <p:sp>
        <p:nvSpPr>
          <p:cNvPr id="8" name="Slide Number Placeholder 5">
            <a:extLst>
              <a:ext uri="{FF2B5EF4-FFF2-40B4-BE49-F238E27FC236}">
                <a16:creationId xmlns:a16="http://schemas.microsoft.com/office/drawing/2014/main" id="{E41E3278-EEC1-4508-8DBF-C62EFAFE98F2}"/>
              </a:ext>
            </a:extLst>
          </p:cNvPr>
          <p:cNvSpPr>
            <a:spLocks noGrp="1"/>
          </p:cNvSpPr>
          <p:nvPr>
            <p:ph type="sldNum" sz="quarter" idx="12"/>
          </p:nvPr>
        </p:nvSpPr>
        <p:spPr/>
        <p:txBody>
          <a:bodyPr/>
          <a:lstStyle>
            <a:lvl1pPr>
              <a:defRPr/>
            </a:lvl1pPr>
          </a:lstStyle>
          <a:p>
            <a:pPr>
              <a:defRPr/>
            </a:pPr>
            <a:fld id="{31A6DEB7-4707-4629-B4FF-4EE88648551C}" type="slidenum">
              <a:rPr lang="en-US" altLang="en-US"/>
              <a:pPr>
                <a:defRPr/>
              </a:pPr>
              <a:t>‹#›</a:t>
            </a:fld>
            <a:endParaRPr lang="en-US" altLang="en-US"/>
          </a:p>
        </p:txBody>
      </p:sp>
    </p:spTree>
    <p:extLst>
      <p:ext uri="{BB962C8B-B14F-4D97-AF65-F5344CB8AC3E}">
        <p14:creationId xmlns:p14="http://schemas.microsoft.com/office/powerpoint/2010/main" val="19726488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E44E2431-DE13-4523-9395-D1DD4564F420}"/>
              </a:ext>
            </a:extLst>
          </p:cNvPr>
          <p:cNvSpPr>
            <a:spLocks noGrp="1"/>
          </p:cNvSpPr>
          <p:nvPr>
            <p:ph type="dt" sz="half" idx="10"/>
          </p:nvPr>
        </p:nvSpPr>
        <p:spPr/>
        <p:txBody>
          <a:bodyPr/>
          <a:lstStyle>
            <a:lvl1pPr>
              <a:defRPr/>
            </a:lvl1pPr>
            <a:extLst/>
          </a:lstStyle>
          <a:p>
            <a:pPr>
              <a:defRPr/>
            </a:pPr>
            <a:endParaRPr lang="en-US" altLang="en-US"/>
          </a:p>
        </p:txBody>
      </p:sp>
      <p:sp>
        <p:nvSpPr>
          <p:cNvPr id="6" name="Footer Placeholder 5">
            <a:extLst>
              <a:ext uri="{FF2B5EF4-FFF2-40B4-BE49-F238E27FC236}">
                <a16:creationId xmlns:a16="http://schemas.microsoft.com/office/drawing/2014/main" id="{9FC32C96-4953-4F96-BF69-5D9FB50D195C}"/>
              </a:ext>
            </a:extLst>
          </p:cNvPr>
          <p:cNvSpPr>
            <a:spLocks noGrp="1"/>
          </p:cNvSpPr>
          <p:nvPr>
            <p:ph type="ftr" sz="quarter" idx="11"/>
          </p:nvPr>
        </p:nvSpPr>
        <p:spPr/>
        <p:txBody>
          <a:bodyPr/>
          <a:lstStyle>
            <a:lvl1pPr>
              <a:defRPr/>
            </a:lvl1pPr>
            <a:extLst/>
          </a:lstStyle>
          <a:p>
            <a:pPr>
              <a:defRPr/>
            </a:pPr>
            <a:endParaRPr lang="en-US" altLang="en-US"/>
          </a:p>
        </p:txBody>
      </p:sp>
      <p:sp>
        <p:nvSpPr>
          <p:cNvPr id="7" name="Slide Number Placeholder 6">
            <a:extLst>
              <a:ext uri="{FF2B5EF4-FFF2-40B4-BE49-F238E27FC236}">
                <a16:creationId xmlns:a16="http://schemas.microsoft.com/office/drawing/2014/main" id="{2C43B7A0-DF2E-42CA-95B9-D24FF8C4573B}"/>
              </a:ext>
            </a:extLst>
          </p:cNvPr>
          <p:cNvSpPr>
            <a:spLocks noGrp="1"/>
          </p:cNvSpPr>
          <p:nvPr>
            <p:ph type="sldNum" sz="quarter" idx="12"/>
          </p:nvPr>
        </p:nvSpPr>
        <p:spPr/>
        <p:txBody>
          <a:bodyPr/>
          <a:lstStyle>
            <a:lvl1pPr>
              <a:defRPr/>
            </a:lvl1pPr>
          </a:lstStyle>
          <a:p>
            <a:pPr>
              <a:defRPr/>
            </a:pPr>
            <a:fld id="{C3AAEA4F-4C8C-4F6E-9414-CC4C13D20626}" type="slidenum">
              <a:rPr lang="en-US" altLang="en-US"/>
              <a:pPr>
                <a:defRPr/>
              </a:pPr>
              <a:t>‹#›</a:t>
            </a:fld>
            <a:endParaRPr lang="en-US" altLang="en-US"/>
          </a:p>
        </p:txBody>
      </p:sp>
    </p:spTree>
    <p:extLst>
      <p:ext uri="{BB962C8B-B14F-4D97-AF65-F5344CB8AC3E}">
        <p14:creationId xmlns:p14="http://schemas.microsoft.com/office/powerpoint/2010/main" val="251918478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4BE1A8-5BAF-4D32-92CA-AFD9BE720577}"/>
              </a:ext>
            </a:extLst>
          </p:cNvPr>
          <p:cNvSpPr>
            <a:spLocks noGrp="1"/>
          </p:cNvSpPr>
          <p:nvPr>
            <p:ph type="dt" sz="half" idx="10"/>
          </p:nvPr>
        </p:nvSpPr>
        <p:spPr/>
        <p:txBody>
          <a:bodyPr/>
          <a:lstStyle>
            <a:lvl1pPr>
              <a:defRPr/>
            </a:lvl1pPr>
            <a:extLst/>
          </a:lstStyle>
          <a:p>
            <a:pPr>
              <a:defRPr/>
            </a:pPr>
            <a:endParaRPr lang="en-US" altLang="en-US"/>
          </a:p>
        </p:txBody>
      </p:sp>
      <p:sp>
        <p:nvSpPr>
          <p:cNvPr id="8" name="Footer Placeholder 7">
            <a:extLst>
              <a:ext uri="{FF2B5EF4-FFF2-40B4-BE49-F238E27FC236}">
                <a16:creationId xmlns:a16="http://schemas.microsoft.com/office/drawing/2014/main" id="{B3D2FBB3-E269-4B85-AAC8-7AA87658F916}"/>
              </a:ext>
            </a:extLst>
          </p:cNvPr>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8">
            <a:extLst>
              <a:ext uri="{FF2B5EF4-FFF2-40B4-BE49-F238E27FC236}">
                <a16:creationId xmlns:a16="http://schemas.microsoft.com/office/drawing/2014/main" id="{CF31C16C-8BE5-4C8D-B6E5-17CFD23A33BD}"/>
              </a:ext>
            </a:extLst>
          </p:cNvPr>
          <p:cNvSpPr>
            <a:spLocks noGrp="1"/>
          </p:cNvSpPr>
          <p:nvPr>
            <p:ph type="sldNum" sz="quarter" idx="12"/>
          </p:nvPr>
        </p:nvSpPr>
        <p:spPr/>
        <p:txBody>
          <a:bodyPr/>
          <a:lstStyle>
            <a:lvl1pPr>
              <a:defRPr/>
            </a:lvl1pPr>
          </a:lstStyle>
          <a:p>
            <a:pPr>
              <a:defRPr/>
            </a:pPr>
            <a:fld id="{F2B7282A-7D8C-4A68-8548-957239B0368E}" type="slidenum">
              <a:rPr lang="en-US" altLang="en-US"/>
              <a:pPr>
                <a:defRPr/>
              </a:pPr>
              <a:t>‹#›</a:t>
            </a:fld>
            <a:endParaRPr lang="en-US" altLang="en-US"/>
          </a:p>
        </p:txBody>
      </p:sp>
    </p:spTree>
    <p:extLst>
      <p:ext uri="{BB962C8B-B14F-4D97-AF65-F5344CB8AC3E}">
        <p14:creationId xmlns:p14="http://schemas.microsoft.com/office/powerpoint/2010/main" val="104284867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698A0299-5535-4C9D-BFA5-9385514D815D}"/>
              </a:ext>
            </a:extLst>
          </p:cNvPr>
          <p:cNvSpPr>
            <a:spLocks noGrp="1"/>
          </p:cNvSpPr>
          <p:nvPr>
            <p:ph type="dt" sz="half" idx="10"/>
          </p:nvPr>
        </p:nvSpPr>
        <p:spPr/>
        <p:txBody>
          <a:bodyPr/>
          <a:lstStyle>
            <a:lvl1pPr>
              <a:defRPr/>
            </a:lvl1pPr>
            <a:extLst/>
          </a:lstStyle>
          <a:p>
            <a:pPr>
              <a:defRPr/>
            </a:pPr>
            <a:endParaRPr lang="en-US" altLang="en-US"/>
          </a:p>
        </p:txBody>
      </p:sp>
      <p:sp>
        <p:nvSpPr>
          <p:cNvPr id="4" name="Footer Placeholder 3">
            <a:extLst>
              <a:ext uri="{FF2B5EF4-FFF2-40B4-BE49-F238E27FC236}">
                <a16:creationId xmlns:a16="http://schemas.microsoft.com/office/drawing/2014/main" id="{47D07400-A0AC-4F51-8875-6A730CCC617A}"/>
              </a:ext>
            </a:extLst>
          </p:cNvPr>
          <p:cNvSpPr>
            <a:spLocks noGrp="1"/>
          </p:cNvSpPr>
          <p:nvPr>
            <p:ph type="ftr" sz="quarter" idx="11"/>
          </p:nvPr>
        </p:nvSpPr>
        <p:spPr/>
        <p:txBody>
          <a:bodyPr/>
          <a:lstStyle>
            <a:lvl1pPr>
              <a:defRPr/>
            </a:lvl1pPr>
            <a:extLst/>
          </a:lstStyle>
          <a:p>
            <a:pPr>
              <a:defRPr/>
            </a:pPr>
            <a:endParaRPr lang="en-US" altLang="en-US"/>
          </a:p>
        </p:txBody>
      </p:sp>
      <p:sp>
        <p:nvSpPr>
          <p:cNvPr id="5" name="Slide Number Placeholder 4">
            <a:extLst>
              <a:ext uri="{FF2B5EF4-FFF2-40B4-BE49-F238E27FC236}">
                <a16:creationId xmlns:a16="http://schemas.microsoft.com/office/drawing/2014/main" id="{68C0F4F0-9DE2-4ECF-9636-BC3220AD8F9C}"/>
              </a:ext>
            </a:extLst>
          </p:cNvPr>
          <p:cNvSpPr>
            <a:spLocks noGrp="1"/>
          </p:cNvSpPr>
          <p:nvPr>
            <p:ph type="sldNum" sz="quarter" idx="12"/>
          </p:nvPr>
        </p:nvSpPr>
        <p:spPr/>
        <p:txBody>
          <a:bodyPr/>
          <a:lstStyle>
            <a:lvl1pPr>
              <a:defRPr/>
            </a:lvl1pPr>
          </a:lstStyle>
          <a:p>
            <a:pPr>
              <a:defRPr/>
            </a:pPr>
            <a:fld id="{7C8F44D1-804E-4EEC-9D0C-85FEAAB2CEB9}" type="slidenum">
              <a:rPr lang="en-US" altLang="en-US"/>
              <a:pPr>
                <a:defRPr/>
              </a:pPr>
              <a:t>‹#›</a:t>
            </a:fld>
            <a:endParaRPr lang="en-US" altLang="en-US"/>
          </a:p>
        </p:txBody>
      </p:sp>
    </p:spTree>
    <p:extLst>
      <p:ext uri="{BB962C8B-B14F-4D97-AF65-F5344CB8AC3E}">
        <p14:creationId xmlns:p14="http://schemas.microsoft.com/office/powerpoint/2010/main" val="324053015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311B85-4492-4B00-97A0-7C22D60FBFDF}"/>
              </a:ext>
            </a:extLst>
          </p:cNvPr>
          <p:cNvSpPr>
            <a:spLocks noGrp="1"/>
          </p:cNvSpPr>
          <p:nvPr>
            <p:ph type="dt" sz="half" idx="10"/>
          </p:nvPr>
        </p:nvSpPr>
        <p:spPr/>
        <p:txBody>
          <a:bodyPr/>
          <a:lstStyle>
            <a:lvl1pPr>
              <a:defRPr/>
            </a:lvl1pPr>
            <a:extLst/>
          </a:lstStyle>
          <a:p>
            <a:pPr>
              <a:defRPr/>
            </a:pPr>
            <a:endParaRPr lang="en-US" altLang="en-US"/>
          </a:p>
        </p:txBody>
      </p:sp>
      <p:sp>
        <p:nvSpPr>
          <p:cNvPr id="3" name="Footer Placeholder 2">
            <a:extLst>
              <a:ext uri="{FF2B5EF4-FFF2-40B4-BE49-F238E27FC236}">
                <a16:creationId xmlns:a16="http://schemas.microsoft.com/office/drawing/2014/main" id="{70713574-F35D-4CBB-899F-BAD5BC67850A}"/>
              </a:ext>
            </a:extLst>
          </p:cNvPr>
          <p:cNvSpPr>
            <a:spLocks noGrp="1"/>
          </p:cNvSpPr>
          <p:nvPr>
            <p:ph type="ftr" sz="quarter" idx="11"/>
          </p:nvPr>
        </p:nvSpPr>
        <p:spPr/>
        <p:txBody>
          <a:bodyPr/>
          <a:lstStyle>
            <a:lvl1pPr>
              <a:defRPr/>
            </a:lvl1pPr>
            <a:extLst/>
          </a:lstStyle>
          <a:p>
            <a:pPr>
              <a:defRPr/>
            </a:pPr>
            <a:endParaRPr lang="en-US" altLang="en-US"/>
          </a:p>
        </p:txBody>
      </p:sp>
      <p:sp>
        <p:nvSpPr>
          <p:cNvPr id="4" name="Slide Number Placeholder 3">
            <a:extLst>
              <a:ext uri="{FF2B5EF4-FFF2-40B4-BE49-F238E27FC236}">
                <a16:creationId xmlns:a16="http://schemas.microsoft.com/office/drawing/2014/main" id="{4D41677B-3C26-4716-A021-61A4B2CA3856}"/>
              </a:ext>
            </a:extLst>
          </p:cNvPr>
          <p:cNvSpPr>
            <a:spLocks noGrp="1"/>
          </p:cNvSpPr>
          <p:nvPr>
            <p:ph type="sldNum" sz="quarter" idx="12"/>
          </p:nvPr>
        </p:nvSpPr>
        <p:spPr/>
        <p:txBody>
          <a:bodyPr/>
          <a:lstStyle>
            <a:lvl1pPr>
              <a:defRPr/>
            </a:lvl1pPr>
          </a:lstStyle>
          <a:p>
            <a:pPr>
              <a:defRPr/>
            </a:pPr>
            <a:fld id="{2CA00EBC-0D03-4F5A-8CEF-141C649AC62B}" type="slidenum">
              <a:rPr lang="en-US" altLang="en-US"/>
              <a:pPr>
                <a:defRPr/>
              </a:pPr>
              <a:t>‹#›</a:t>
            </a:fld>
            <a:endParaRPr lang="en-US" altLang="en-US"/>
          </a:p>
        </p:txBody>
      </p:sp>
    </p:spTree>
    <p:extLst>
      <p:ext uri="{BB962C8B-B14F-4D97-AF65-F5344CB8AC3E}">
        <p14:creationId xmlns:p14="http://schemas.microsoft.com/office/powerpoint/2010/main" val="3402235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D83A70-8C7D-4DB1-8E78-3FC119ED0DDA}"/>
              </a:ext>
            </a:extLst>
          </p:cNvPr>
          <p:cNvSpPr>
            <a:spLocks noGrp="1"/>
          </p:cNvSpPr>
          <p:nvPr>
            <p:ph type="dt" sz="half" idx="10"/>
          </p:nvPr>
        </p:nvSpPr>
        <p:spPr/>
        <p:txBody>
          <a:bodyPr/>
          <a:lstStyle>
            <a:lvl1pPr>
              <a:defRPr/>
            </a:lvl1pPr>
            <a:extLst/>
          </a:lstStyle>
          <a:p>
            <a:pPr>
              <a:defRPr/>
            </a:pPr>
            <a:endParaRPr lang="en-US" altLang="en-US"/>
          </a:p>
        </p:txBody>
      </p:sp>
      <p:sp>
        <p:nvSpPr>
          <p:cNvPr id="6" name="Footer Placeholder 5">
            <a:extLst>
              <a:ext uri="{FF2B5EF4-FFF2-40B4-BE49-F238E27FC236}">
                <a16:creationId xmlns:a16="http://schemas.microsoft.com/office/drawing/2014/main" id="{01702D84-936F-44D9-96B5-944F1CDB5A15}"/>
              </a:ext>
            </a:extLst>
          </p:cNvPr>
          <p:cNvSpPr>
            <a:spLocks noGrp="1"/>
          </p:cNvSpPr>
          <p:nvPr>
            <p:ph type="ftr" sz="quarter" idx="11"/>
          </p:nvPr>
        </p:nvSpPr>
        <p:spPr/>
        <p:txBody>
          <a:bodyPr/>
          <a:lstStyle>
            <a:lvl1pPr>
              <a:defRPr/>
            </a:lvl1pPr>
            <a:extLst/>
          </a:lstStyle>
          <a:p>
            <a:pPr>
              <a:defRPr/>
            </a:pPr>
            <a:endParaRPr lang="en-US" altLang="en-US"/>
          </a:p>
        </p:txBody>
      </p:sp>
      <p:sp>
        <p:nvSpPr>
          <p:cNvPr id="7" name="Slide Number Placeholder 6">
            <a:extLst>
              <a:ext uri="{FF2B5EF4-FFF2-40B4-BE49-F238E27FC236}">
                <a16:creationId xmlns:a16="http://schemas.microsoft.com/office/drawing/2014/main" id="{5B5C3685-0C42-4FF1-9BDA-7BFD1DDFF933}"/>
              </a:ext>
            </a:extLst>
          </p:cNvPr>
          <p:cNvSpPr>
            <a:spLocks noGrp="1"/>
          </p:cNvSpPr>
          <p:nvPr>
            <p:ph type="sldNum" sz="quarter" idx="12"/>
          </p:nvPr>
        </p:nvSpPr>
        <p:spPr/>
        <p:txBody>
          <a:bodyPr/>
          <a:lstStyle>
            <a:lvl1pPr>
              <a:defRPr/>
            </a:lvl1pPr>
          </a:lstStyle>
          <a:p>
            <a:pPr>
              <a:defRPr/>
            </a:pPr>
            <a:fld id="{3AF0F2B5-8D53-405D-A707-F49F2039C197}" type="slidenum">
              <a:rPr lang="en-US" altLang="en-US"/>
              <a:pPr>
                <a:defRPr/>
              </a:pPr>
              <a:t>‹#›</a:t>
            </a:fld>
            <a:endParaRPr lang="en-US" altLang="en-US"/>
          </a:p>
        </p:txBody>
      </p:sp>
    </p:spTree>
    <p:extLst>
      <p:ext uri="{BB962C8B-B14F-4D97-AF65-F5344CB8AC3E}">
        <p14:creationId xmlns:p14="http://schemas.microsoft.com/office/powerpoint/2010/main" val="142509430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18B80CBE-AAB1-45B4-94A0-727432587C6C}"/>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
        <p:nvSpPr>
          <p:cNvPr id="6" name="Freeform 15">
            <a:extLst>
              <a:ext uri="{FF2B5EF4-FFF2-40B4-BE49-F238E27FC236}">
                <a16:creationId xmlns:a16="http://schemas.microsoft.com/office/drawing/2014/main" id="{EE5987A3-798E-4FCB-94E2-103EB94A28CD}"/>
              </a:ext>
            </a:extLst>
          </p:cNvPr>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a:extLst>
              <a:ext uri="{FF2B5EF4-FFF2-40B4-BE49-F238E27FC236}">
                <a16:creationId xmlns:a16="http://schemas.microsoft.com/office/drawing/2014/main" id="{EBDAF8A6-3C4D-4553-947B-74839F447F00}"/>
              </a:ext>
            </a:extLst>
          </p:cNvPr>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Straight Connector 7">
            <a:extLst>
              <a:ext uri="{FF2B5EF4-FFF2-40B4-BE49-F238E27FC236}">
                <a16:creationId xmlns:a16="http://schemas.microsoft.com/office/drawing/2014/main" id="{115B057F-C894-4E26-A68D-3435A705D38C}"/>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a:extLst>
              <a:ext uri="{FF2B5EF4-FFF2-40B4-BE49-F238E27FC236}">
                <a16:creationId xmlns:a16="http://schemas.microsoft.com/office/drawing/2014/main" id="{C3461D51-CF07-444C-A13A-737C7687F81C}"/>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10" name="Chevron 19">
            <a:extLst>
              <a:ext uri="{FF2B5EF4-FFF2-40B4-BE49-F238E27FC236}">
                <a16:creationId xmlns:a16="http://schemas.microsoft.com/office/drawing/2014/main" id="{12D0F8AF-6BA5-470E-9A57-CF61A2C44F28}"/>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BC850AB5-9FD5-459E-9B36-D97327D95DE1}"/>
              </a:ext>
            </a:extLst>
          </p:cNvPr>
          <p:cNvSpPr>
            <a:spLocks noGrp="1"/>
          </p:cNvSpPr>
          <p:nvPr>
            <p:ph type="dt" sz="half" idx="10"/>
          </p:nvPr>
        </p:nvSpPr>
        <p:spPr/>
        <p:txBody>
          <a:bodyPr/>
          <a:lstStyle>
            <a:lvl1pPr>
              <a:defRPr>
                <a:solidFill>
                  <a:schemeClr val="tx1"/>
                </a:solidFill>
              </a:defRPr>
            </a:lvl1pPr>
            <a:extLst/>
          </a:lstStyle>
          <a:p>
            <a:pPr>
              <a:defRPr/>
            </a:pPr>
            <a:endParaRPr lang="en-US" altLang="en-US"/>
          </a:p>
        </p:txBody>
      </p:sp>
      <p:sp>
        <p:nvSpPr>
          <p:cNvPr id="12" name="Footer Placeholder 5">
            <a:extLst>
              <a:ext uri="{FF2B5EF4-FFF2-40B4-BE49-F238E27FC236}">
                <a16:creationId xmlns:a16="http://schemas.microsoft.com/office/drawing/2014/main" id="{8E716BF9-E878-455C-A7C8-B927373DE1D9}"/>
              </a:ext>
            </a:extLst>
          </p:cNvPr>
          <p:cNvSpPr>
            <a:spLocks noGrp="1"/>
          </p:cNvSpPr>
          <p:nvPr>
            <p:ph type="ftr" sz="quarter" idx="11"/>
          </p:nvPr>
        </p:nvSpPr>
        <p:spPr/>
        <p:txBody>
          <a:bodyPr/>
          <a:lstStyle>
            <a:lvl1pPr>
              <a:defRPr>
                <a:solidFill>
                  <a:schemeClr val="tx1"/>
                </a:solidFill>
              </a:defRPr>
            </a:lvl1pPr>
            <a:extLst/>
          </a:lstStyle>
          <a:p>
            <a:pPr>
              <a:defRPr/>
            </a:pPr>
            <a:endParaRPr lang="en-US" altLang="en-US"/>
          </a:p>
        </p:txBody>
      </p:sp>
      <p:sp>
        <p:nvSpPr>
          <p:cNvPr id="13" name="Slide Number Placeholder 6">
            <a:extLst>
              <a:ext uri="{FF2B5EF4-FFF2-40B4-BE49-F238E27FC236}">
                <a16:creationId xmlns:a16="http://schemas.microsoft.com/office/drawing/2014/main" id="{58A0129C-8BA8-4221-9096-4506A4159EE5}"/>
              </a:ext>
            </a:extLst>
          </p:cNvPr>
          <p:cNvSpPr>
            <a:spLocks noGrp="1"/>
          </p:cNvSpPr>
          <p:nvPr>
            <p:ph type="sldNum" sz="quarter" idx="12"/>
          </p:nvPr>
        </p:nvSpPr>
        <p:spPr/>
        <p:txBody>
          <a:bodyPr/>
          <a:lstStyle>
            <a:lvl1pPr>
              <a:defRPr/>
            </a:lvl1pPr>
          </a:lstStyle>
          <a:p>
            <a:pPr>
              <a:defRPr/>
            </a:pPr>
            <a:fld id="{D58A41C1-AC41-4F71-AE86-E014CAF59AE4}" type="slidenum">
              <a:rPr lang="en-US" altLang="en-US"/>
              <a:pPr>
                <a:defRPr/>
              </a:pPr>
              <a:t>‹#›</a:t>
            </a:fld>
            <a:endParaRPr lang="en-US" altLang="en-US"/>
          </a:p>
        </p:txBody>
      </p:sp>
    </p:spTree>
    <p:extLst>
      <p:ext uri="{BB962C8B-B14F-4D97-AF65-F5344CB8AC3E}">
        <p14:creationId xmlns:p14="http://schemas.microsoft.com/office/powerpoint/2010/main" val="1601824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52D2336E-24E0-4FBB-86E2-D3036C4D7BEE}"/>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Tahoma" charset="0"/>
            </a:endParaRPr>
          </a:p>
        </p:txBody>
      </p:sp>
      <p:sp>
        <p:nvSpPr>
          <p:cNvPr id="1027" name="Freeform 11">
            <a:extLst>
              <a:ext uri="{FF2B5EF4-FFF2-40B4-BE49-F238E27FC236}">
                <a16:creationId xmlns:a16="http://schemas.microsoft.com/office/drawing/2014/main" id="{347D6AD3-0D50-46B0-BD6D-39BC87A6DC80}"/>
              </a:ext>
            </a:extLst>
          </p:cNvPr>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a:extLst>
              <a:ext uri="{FF2B5EF4-FFF2-40B4-BE49-F238E27FC236}">
                <a16:creationId xmlns:a16="http://schemas.microsoft.com/office/drawing/2014/main" id="{544400DA-5F24-4513-925A-466118364BA8}"/>
              </a:ext>
            </a:extLst>
          </p:cNvPr>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5" name="Straight Connector 14">
            <a:extLst>
              <a:ext uri="{FF2B5EF4-FFF2-40B4-BE49-F238E27FC236}">
                <a16:creationId xmlns:a16="http://schemas.microsoft.com/office/drawing/2014/main" id="{3B872B3E-7FF3-44F4-8EE8-608632E13DED}"/>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0A0CED7A-A3DA-4A1D-83B3-FEA1A1EB4032}"/>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ED14D234-42CC-4420-B90F-2901C7FEC2DA}"/>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257F9310-7D92-47C5-9DAA-8FE4519C8CDF}"/>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Tahoma" charset="0"/>
              </a:defRPr>
            </a:lvl1pPr>
            <a:extLst/>
          </a:lstStyle>
          <a:p>
            <a:pPr>
              <a:defRPr/>
            </a:pPr>
            <a:endParaRPr lang="en-US" altLang="en-US"/>
          </a:p>
        </p:txBody>
      </p:sp>
      <p:sp>
        <p:nvSpPr>
          <p:cNvPr id="22" name="Footer Placeholder 21">
            <a:extLst>
              <a:ext uri="{FF2B5EF4-FFF2-40B4-BE49-F238E27FC236}">
                <a16:creationId xmlns:a16="http://schemas.microsoft.com/office/drawing/2014/main" id="{7EFCD919-BC15-4766-A018-CAA58AF74815}"/>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Tahoma" charset="0"/>
              </a:defRPr>
            </a:lvl1pPr>
            <a:extLst/>
          </a:lstStyle>
          <a:p>
            <a:pPr>
              <a:defRPr/>
            </a:pPr>
            <a:endParaRPr lang="en-US" altLang="en-US"/>
          </a:p>
        </p:txBody>
      </p:sp>
      <p:sp>
        <p:nvSpPr>
          <p:cNvPr id="18" name="Slide Number Placeholder 17">
            <a:extLst>
              <a:ext uri="{FF2B5EF4-FFF2-40B4-BE49-F238E27FC236}">
                <a16:creationId xmlns:a16="http://schemas.microsoft.com/office/drawing/2014/main" id="{D85BC8F7-5CAC-44A6-86C8-D3A916978E1A}"/>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8EDE9A6E-6B2B-4080-B1D4-405D9596A45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A0B883D-F7E8-4D9B-B41C-91EEE68341B3}"/>
              </a:ext>
            </a:extLst>
          </p:cNvPr>
          <p:cNvSpPr>
            <a:spLocks noGrp="1" noChangeArrowheads="1"/>
          </p:cNvSpPr>
          <p:nvPr>
            <p:ph type="ctrTitle"/>
          </p:nvPr>
        </p:nvSpPr>
        <p:spPr>
          <a:xfrm>
            <a:off x="228600" y="1752601"/>
            <a:ext cx="8229600" cy="1829761"/>
          </a:xfrm>
        </p:spPr>
        <p:txBody>
          <a:bodyPr>
            <a:normAutofit/>
          </a:bodyPr>
          <a:lstStyle/>
          <a:p>
            <a:pPr algn="ctr" eaLnBrk="1" fontAlgn="auto" hangingPunct="1">
              <a:spcAft>
                <a:spcPts val="0"/>
              </a:spcAft>
              <a:defRPr/>
            </a:pPr>
            <a:r>
              <a:rPr lang="en-US" altLang="en-US" sz="5400" dirty="0">
                <a:solidFill>
                  <a:srgbClr val="C00000"/>
                </a:solidFill>
              </a:rPr>
              <a:t>Reinforcement Schedules</a:t>
            </a:r>
          </a:p>
        </p:txBody>
      </p:sp>
      <p:sp>
        <p:nvSpPr>
          <p:cNvPr id="15363" name="Subtitle 3">
            <a:extLst>
              <a:ext uri="{FF2B5EF4-FFF2-40B4-BE49-F238E27FC236}">
                <a16:creationId xmlns:a16="http://schemas.microsoft.com/office/drawing/2014/main" id="{101A96A3-049C-444F-BD70-BCA95108F0A3}"/>
              </a:ext>
            </a:extLst>
          </p:cNvPr>
          <p:cNvSpPr>
            <a:spLocks noGrp="1"/>
          </p:cNvSpPr>
          <p:nvPr>
            <p:ph type="subTitle" idx="1"/>
          </p:nvPr>
        </p:nvSpPr>
        <p:spPr>
          <a:xfrm>
            <a:off x="685800" y="3611563"/>
            <a:ext cx="7772400" cy="1200150"/>
          </a:xfrm>
        </p:spPr>
        <p:txBody>
          <a:bodyPr/>
          <a:lstStyle/>
          <a:p>
            <a:pPr marR="0"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5">
            <a:extLst>
              <a:ext uri="{FF2B5EF4-FFF2-40B4-BE49-F238E27FC236}">
                <a16:creationId xmlns:a16="http://schemas.microsoft.com/office/drawing/2014/main" id="{FDF03D1E-F2C3-4F81-BAEB-C86D27895D37}"/>
              </a:ext>
            </a:extLst>
          </p:cNvPr>
          <p:cNvSpPr>
            <a:spLocks noGrp="1" noChangeArrowheads="1"/>
          </p:cNvSpPr>
          <p:nvPr>
            <p:ph idx="1"/>
          </p:nvPr>
        </p:nvSpPr>
        <p:spPr>
          <a:xfrm>
            <a:off x="457200" y="1481138"/>
            <a:ext cx="8229600" cy="5148262"/>
          </a:xfrm>
        </p:spPr>
        <p:txBody>
          <a:bodyPr>
            <a:normAutofit fontScale="92500"/>
          </a:bodyPr>
          <a:lstStyle/>
          <a:p>
            <a:pPr marL="365760" indent="-256032" eaLnBrk="1" fontAlgn="auto" hangingPunct="1">
              <a:spcAft>
                <a:spcPts val="0"/>
              </a:spcAft>
              <a:buFont typeface="Wingdings 3"/>
              <a:buChar char=""/>
              <a:defRPr/>
            </a:pPr>
            <a:r>
              <a:rPr lang="en-US" altLang="en-US" sz="3500" b="1" i="1" dirty="0">
                <a:solidFill>
                  <a:srgbClr val="C00000"/>
                </a:solidFill>
              </a:rPr>
              <a:t>Variable interval</a:t>
            </a:r>
            <a:r>
              <a:rPr lang="en-US" altLang="en-US" sz="3500" b="1" dirty="0">
                <a:solidFill>
                  <a:srgbClr val="C00000"/>
                </a:solidFill>
              </a:rPr>
              <a:t>:</a:t>
            </a:r>
            <a:r>
              <a:rPr lang="en-US" altLang="en-US" sz="3500" dirty="0">
                <a:solidFill>
                  <a:srgbClr val="C00000"/>
                </a:solidFill>
              </a:rPr>
              <a:t> </a:t>
            </a:r>
            <a:r>
              <a:rPr lang="en-US" altLang="en-US" sz="2800" dirty="0"/>
              <a:t>the first response after an average of x amount of time is reinforced</a:t>
            </a:r>
          </a:p>
          <a:p>
            <a:pPr marL="365760" indent="-256032" eaLnBrk="1" fontAlgn="auto" hangingPunct="1">
              <a:spcAft>
                <a:spcPts val="0"/>
              </a:spcAft>
              <a:buFont typeface="Wingdings 3"/>
              <a:buChar char=""/>
              <a:defRPr/>
            </a:pPr>
            <a:endParaRPr lang="en-US" altLang="en-US" sz="2800" dirty="0"/>
          </a:p>
          <a:p>
            <a:pPr marL="365760" indent="-256032" eaLnBrk="1" fontAlgn="auto" hangingPunct="1">
              <a:spcAft>
                <a:spcPts val="0"/>
              </a:spcAft>
              <a:buFont typeface="Wingdings 3"/>
              <a:buChar char=""/>
              <a:defRPr/>
            </a:pPr>
            <a:r>
              <a:rPr lang="en-US" altLang="en-US" sz="2800" dirty="0"/>
              <a:t>Example: VI30sec</a:t>
            </a:r>
          </a:p>
          <a:p>
            <a:pPr marL="621792" lvl="1" eaLnBrk="1" fontAlgn="auto" hangingPunct="1">
              <a:spcBef>
                <a:spcPts val="324"/>
              </a:spcBef>
              <a:spcAft>
                <a:spcPts val="0"/>
              </a:spcAft>
              <a:buFont typeface="Verdana"/>
              <a:buChar char="◦"/>
              <a:defRPr/>
            </a:pPr>
            <a:r>
              <a:rPr lang="en-US" altLang="en-US" dirty="0"/>
              <a:t>Reinforced after 5,30,20,55,10,40,30 seconds</a:t>
            </a:r>
          </a:p>
          <a:p>
            <a:pPr marL="621792" lvl="1" eaLnBrk="1" fontAlgn="auto" hangingPunct="1">
              <a:spcBef>
                <a:spcPts val="324"/>
              </a:spcBef>
              <a:spcAft>
                <a:spcPts val="0"/>
              </a:spcAft>
              <a:buFont typeface="Verdana"/>
              <a:buChar char="◦"/>
              <a:defRPr/>
            </a:pPr>
            <a:r>
              <a:rPr lang="en-US" altLang="en-US" dirty="0"/>
              <a:t>Averages 30 seconds per reinforcer</a:t>
            </a:r>
          </a:p>
          <a:p>
            <a:pPr marL="621792" lvl="1" eaLnBrk="1" fontAlgn="auto" hangingPunct="1">
              <a:spcBef>
                <a:spcPts val="324"/>
              </a:spcBef>
              <a:spcAft>
                <a:spcPts val="0"/>
              </a:spcAft>
              <a:buFont typeface="Verdana"/>
              <a:buChar char="◦"/>
              <a:defRPr/>
            </a:pPr>
            <a:r>
              <a:rPr lang="en-US" altLang="en-US" dirty="0"/>
              <a:t>Random element keeps organism responding</a:t>
            </a:r>
          </a:p>
          <a:p>
            <a:pPr marL="621792" lvl="1" eaLnBrk="1" fontAlgn="auto" hangingPunct="1">
              <a:spcBef>
                <a:spcPts val="324"/>
              </a:spcBef>
              <a:spcAft>
                <a:spcPts val="0"/>
              </a:spcAft>
              <a:buFont typeface="Verdana"/>
              <a:buChar char="◦"/>
              <a:defRPr/>
            </a:pPr>
            <a:r>
              <a:rPr lang="en-US" altLang="en-US" dirty="0"/>
              <a:t>Pop quizzes!</a:t>
            </a:r>
          </a:p>
          <a:p>
            <a:pPr marL="621792" lvl="1" eaLnBrk="1" fontAlgn="auto" hangingPunct="1">
              <a:spcBef>
                <a:spcPts val="324"/>
              </a:spcBef>
              <a:spcAft>
                <a:spcPts val="0"/>
              </a:spcAft>
              <a:buFont typeface="Verdana"/>
              <a:buChar char="◦"/>
              <a:defRPr/>
            </a:pPr>
            <a:endParaRPr lang="en-US" altLang="en-US" dirty="0"/>
          </a:p>
          <a:p>
            <a:pPr marL="365760" indent="-256032" eaLnBrk="1" fontAlgn="auto" hangingPunct="1">
              <a:spcAft>
                <a:spcPts val="0"/>
              </a:spcAft>
              <a:buFont typeface="Wingdings 3"/>
              <a:buChar char=""/>
              <a:defRPr/>
            </a:pPr>
            <a:r>
              <a:rPr lang="en-US" altLang="en-US" dirty="0"/>
              <a:t>Results in a fast and steady rate of responding</a:t>
            </a:r>
          </a:p>
          <a:p>
            <a:pPr marL="621792" lvl="1" eaLnBrk="1" fontAlgn="auto" hangingPunct="1">
              <a:spcBef>
                <a:spcPts val="324"/>
              </a:spcBef>
              <a:spcAft>
                <a:spcPts val="0"/>
              </a:spcAft>
              <a:buFont typeface="Verdana"/>
              <a:buChar char="◦"/>
              <a:defRPr/>
            </a:pPr>
            <a:r>
              <a:rPr lang="en-US" altLang="en-US" dirty="0"/>
              <a:t>Not as fast as VR schedules </a:t>
            </a:r>
          </a:p>
          <a:p>
            <a:pPr marL="621792" lvl="1" eaLnBrk="1" fontAlgn="auto" hangingPunct="1">
              <a:spcBef>
                <a:spcPts val="324"/>
              </a:spcBef>
              <a:spcAft>
                <a:spcPts val="0"/>
              </a:spcAft>
              <a:buFont typeface="Verdana"/>
              <a:buChar char="◦"/>
              <a:defRPr/>
            </a:pPr>
            <a:r>
              <a:rPr lang="en-US" altLang="en-US" dirty="0"/>
              <a:t>Why? Animal cannot control passage of time so faster responding = more reinforcement</a:t>
            </a:r>
          </a:p>
          <a:p>
            <a:pPr marL="365760" indent="-256032" eaLnBrk="1" fontAlgn="auto" hangingPunct="1">
              <a:spcAft>
                <a:spcPts val="0"/>
              </a:spcAft>
              <a:buFont typeface="Wingdings 3"/>
              <a:buChar char=""/>
              <a:defRPr/>
            </a:pPr>
            <a:endParaRPr lang="en-US" altLang="en-US" dirty="0"/>
          </a:p>
        </p:txBody>
      </p:sp>
      <p:sp>
        <p:nvSpPr>
          <p:cNvPr id="4098" name="Rectangle 2">
            <a:extLst>
              <a:ext uri="{FF2B5EF4-FFF2-40B4-BE49-F238E27FC236}">
                <a16:creationId xmlns:a16="http://schemas.microsoft.com/office/drawing/2014/main" id="{692D674D-D06B-4623-9917-A17F02526A54}"/>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en-US" dirty="0">
                <a:solidFill>
                  <a:srgbClr val="C00000"/>
                </a:solidFill>
              </a:rPr>
              <a:t>Partial Reinforcement Schedules</a:t>
            </a:r>
          </a:p>
        </p:txBody>
      </p:sp>
      <p:cxnSp>
        <p:nvCxnSpPr>
          <p:cNvPr id="25604" name="Straight Connector 2">
            <a:extLst>
              <a:ext uri="{FF2B5EF4-FFF2-40B4-BE49-F238E27FC236}">
                <a16:creationId xmlns:a16="http://schemas.microsoft.com/office/drawing/2014/main" id="{A1BF2F17-8011-4D49-BB26-2230F8352769}"/>
              </a:ext>
            </a:extLst>
          </p:cNvPr>
          <p:cNvCxnSpPr>
            <a:cxnSpLocks noChangeShapeType="1"/>
          </p:cNvCxnSpPr>
          <p:nvPr/>
        </p:nvCxnSpPr>
        <p:spPr bwMode="auto">
          <a:xfrm>
            <a:off x="2798763" y="5257800"/>
            <a:ext cx="76200" cy="2286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6" name="Picture 4" descr="variable cum record">
            <a:extLst>
              <a:ext uri="{FF2B5EF4-FFF2-40B4-BE49-F238E27FC236}">
                <a16:creationId xmlns:a16="http://schemas.microsoft.com/office/drawing/2014/main" id="{6A080968-6363-4DCD-87B6-FD925E1625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6850" y="361950"/>
            <a:ext cx="6210300"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6FB45EDA-D081-4F75-9671-50E2AA5BB141}"/>
              </a:ext>
            </a:extLst>
          </p:cNvPr>
          <p:cNvSpPr>
            <a:spLocks noGrp="1"/>
          </p:cNvSpPr>
          <p:nvPr>
            <p:ph idx="1"/>
          </p:nvPr>
        </p:nvSpPr>
        <p:spPr>
          <a:xfrm>
            <a:off x="304800" y="1905000"/>
            <a:ext cx="8610600" cy="4525963"/>
          </a:xfrm>
        </p:spPr>
        <p:txBody>
          <a:bodyPr/>
          <a:lstStyle/>
          <a:p>
            <a:pPr eaLnBrk="1" hangingPunct="1"/>
            <a:r>
              <a:rPr lang="en-US" altLang="en-US" dirty="0"/>
              <a:t>Only reinforce some TYPES of responses or particular RATES of responses </a:t>
            </a:r>
          </a:p>
          <a:p>
            <a:pPr eaLnBrk="1" hangingPunct="1"/>
            <a:endParaRPr lang="en-US" altLang="en-US" dirty="0"/>
          </a:p>
          <a:p>
            <a:pPr lvl="1" eaLnBrk="1" hangingPunct="1"/>
            <a:r>
              <a:rPr lang="en-US" altLang="en-US" dirty="0"/>
              <a:t>Often reinforce the opposite or alternative to the “bad” behavior you would like to reduce</a:t>
            </a:r>
          </a:p>
          <a:p>
            <a:pPr lvl="1" eaLnBrk="1" hangingPunct="1"/>
            <a:endParaRPr lang="en-US" altLang="en-US" dirty="0"/>
          </a:p>
          <a:p>
            <a:pPr lvl="1" eaLnBrk="1" hangingPunct="1"/>
            <a:r>
              <a:rPr lang="en-US" altLang="en-US" dirty="0"/>
              <a:t>Is an alternative to extinction</a:t>
            </a:r>
          </a:p>
          <a:p>
            <a:pPr lvl="1" eaLnBrk="1" hangingPunct="1"/>
            <a:endParaRPr lang="en-US" altLang="en-US" dirty="0"/>
          </a:p>
          <a:p>
            <a:pPr eaLnBrk="1" hangingPunct="1"/>
            <a:endParaRPr lang="en-US" altLang="en-US" sz="1000" dirty="0"/>
          </a:p>
          <a:p>
            <a:pPr eaLnBrk="1" hangingPunct="1"/>
            <a:r>
              <a:rPr lang="en-US" altLang="en-US" dirty="0"/>
              <a:t>Is a criteria regarding the rate or type of the response</a:t>
            </a:r>
          </a:p>
          <a:p>
            <a:pPr eaLnBrk="1" hangingPunct="1"/>
            <a:endParaRPr lang="en-US" altLang="en-US" sz="1000" dirty="0"/>
          </a:p>
        </p:txBody>
      </p:sp>
      <p:sp>
        <p:nvSpPr>
          <p:cNvPr id="9218" name="Title 1">
            <a:extLst>
              <a:ext uri="{FF2B5EF4-FFF2-40B4-BE49-F238E27FC236}">
                <a16:creationId xmlns:a16="http://schemas.microsoft.com/office/drawing/2014/main" id="{8977A34E-307B-43F3-B607-A450CBD0A986}"/>
              </a:ext>
            </a:extLst>
          </p:cNvPr>
          <p:cNvSpPr>
            <a:spLocks noGrp="1"/>
          </p:cNvSpPr>
          <p:nvPr>
            <p:ph type="title"/>
          </p:nvPr>
        </p:nvSpPr>
        <p:spPr>
          <a:xfrm>
            <a:off x="152400" y="533400"/>
            <a:ext cx="8991600" cy="715962"/>
          </a:xfrm>
        </p:spPr>
        <p:txBody>
          <a:bodyPr>
            <a:noAutofit/>
          </a:bodyPr>
          <a:lstStyle/>
          <a:p>
            <a:pPr algn="ctr" eaLnBrk="1" fontAlgn="auto" hangingPunct="1">
              <a:spcAft>
                <a:spcPts val="0"/>
              </a:spcAft>
              <a:defRPr/>
            </a:pPr>
            <a:r>
              <a:rPr lang="en-US" altLang="en-US" sz="4000" dirty="0">
                <a:solidFill>
                  <a:srgbClr val="C00000"/>
                </a:solidFill>
              </a:rPr>
              <a:t>Differential Reinforcement Schedules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6FB45EDA-D081-4F75-9671-50E2AA5BB141}"/>
              </a:ext>
            </a:extLst>
          </p:cNvPr>
          <p:cNvSpPr>
            <a:spLocks noGrp="1"/>
          </p:cNvSpPr>
          <p:nvPr>
            <p:ph idx="1"/>
          </p:nvPr>
        </p:nvSpPr>
        <p:spPr>
          <a:xfrm>
            <a:off x="304800" y="1600200"/>
            <a:ext cx="8610600" cy="4830763"/>
          </a:xfrm>
        </p:spPr>
        <p:txBody>
          <a:bodyPr>
            <a:normAutofit fontScale="92500" lnSpcReduction="10000"/>
          </a:bodyPr>
          <a:lstStyle/>
          <a:p>
            <a:pPr eaLnBrk="1" hangingPunct="1"/>
            <a:r>
              <a:rPr lang="en-US" altLang="en-US" dirty="0"/>
              <a:t>Several examples:</a:t>
            </a:r>
          </a:p>
          <a:p>
            <a:pPr eaLnBrk="1" hangingPunct="1"/>
            <a:endParaRPr lang="en-US" altLang="en-US" dirty="0"/>
          </a:p>
          <a:p>
            <a:pPr eaLnBrk="1" hangingPunct="1"/>
            <a:r>
              <a:rPr lang="en-US" altLang="en-US" b="1" dirty="0">
                <a:solidFill>
                  <a:srgbClr val="C00000"/>
                </a:solidFill>
              </a:rPr>
              <a:t>DRO</a:t>
            </a:r>
            <a:r>
              <a:rPr lang="en-US" altLang="en-US" dirty="0"/>
              <a:t>: Differential reinforcement of </a:t>
            </a:r>
            <a:r>
              <a:rPr lang="en-US" altLang="en-US" b="1" dirty="0">
                <a:solidFill>
                  <a:srgbClr val="C00000"/>
                </a:solidFill>
              </a:rPr>
              <a:t>OTHER</a:t>
            </a:r>
            <a:r>
              <a:rPr lang="en-US" altLang="en-US" dirty="0"/>
              <a:t> behavior</a:t>
            </a:r>
          </a:p>
          <a:p>
            <a:pPr eaLnBrk="1" hangingPunct="1"/>
            <a:endParaRPr lang="en-US" altLang="en-US" dirty="0"/>
          </a:p>
          <a:p>
            <a:pPr eaLnBrk="1" hangingPunct="1"/>
            <a:r>
              <a:rPr lang="en-US" altLang="en-US" b="1" dirty="0">
                <a:solidFill>
                  <a:srgbClr val="C00000"/>
                </a:solidFill>
              </a:rPr>
              <a:t>DRA</a:t>
            </a:r>
            <a:r>
              <a:rPr lang="en-US" altLang="en-US" dirty="0"/>
              <a:t>: Differential reinforcement of </a:t>
            </a:r>
            <a:r>
              <a:rPr lang="en-US" altLang="en-US" b="1" dirty="0">
                <a:solidFill>
                  <a:srgbClr val="C00000"/>
                </a:solidFill>
              </a:rPr>
              <a:t>ALTERNATIVE</a:t>
            </a:r>
            <a:r>
              <a:rPr lang="en-US" altLang="en-US" dirty="0"/>
              <a:t>   behavior</a:t>
            </a:r>
          </a:p>
          <a:p>
            <a:pPr eaLnBrk="1" hangingPunct="1"/>
            <a:endParaRPr lang="en-US" altLang="en-US" dirty="0"/>
          </a:p>
          <a:p>
            <a:pPr eaLnBrk="1" hangingPunct="1"/>
            <a:r>
              <a:rPr lang="en-US" altLang="en-US" b="1" dirty="0">
                <a:solidFill>
                  <a:srgbClr val="C00000"/>
                </a:solidFill>
              </a:rPr>
              <a:t>DRL</a:t>
            </a:r>
            <a:r>
              <a:rPr lang="en-US" altLang="en-US" dirty="0"/>
              <a:t>: Differential reinforcement of </a:t>
            </a:r>
            <a:r>
              <a:rPr lang="en-US" altLang="en-US" b="1" dirty="0">
                <a:solidFill>
                  <a:srgbClr val="C00000"/>
                </a:solidFill>
              </a:rPr>
              <a:t>LOW</a:t>
            </a:r>
            <a:r>
              <a:rPr lang="en-US" altLang="en-US" dirty="0"/>
              <a:t> rates or responding</a:t>
            </a:r>
          </a:p>
          <a:p>
            <a:pPr eaLnBrk="1" hangingPunct="1"/>
            <a:endParaRPr lang="en-US" altLang="en-US" dirty="0"/>
          </a:p>
          <a:p>
            <a:pPr eaLnBrk="1" hangingPunct="1"/>
            <a:r>
              <a:rPr lang="en-US" altLang="en-US" b="1" dirty="0">
                <a:solidFill>
                  <a:srgbClr val="C00000"/>
                </a:solidFill>
              </a:rPr>
              <a:t>DRH</a:t>
            </a:r>
            <a:r>
              <a:rPr lang="en-US" altLang="en-US" dirty="0"/>
              <a:t>: Differential reinforcement of </a:t>
            </a:r>
            <a:r>
              <a:rPr lang="en-US" altLang="en-US" b="1" dirty="0">
                <a:solidFill>
                  <a:srgbClr val="C00000"/>
                </a:solidFill>
              </a:rPr>
              <a:t>HIGH</a:t>
            </a:r>
            <a:r>
              <a:rPr lang="en-US" altLang="en-US" dirty="0"/>
              <a:t> rates of responding</a:t>
            </a:r>
          </a:p>
        </p:txBody>
      </p:sp>
      <p:sp>
        <p:nvSpPr>
          <p:cNvPr id="9218" name="Title 1">
            <a:extLst>
              <a:ext uri="{FF2B5EF4-FFF2-40B4-BE49-F238E27FC236}">
                <a16:creationId xmlns:a16="http://schemas.microsoft.com/office/drawing/2014/main" id="{8977A34E-307B-43F3-B607-A450CBD0A986}"/>
              </a:ext>
            </a:extLst>
          </p:cNvPr>
          <p:cNvSpPr>
            <a:spLocks noGrp="1"/>
          </p:cNvSpPr>
          <p:nvPr>
            <p:ph type="title"/>
          </p:nvPr>
        </p:nvSpPr>
        <p:spPr>
          <a:xfrm>
            <a:off x="152400" y="274638"/>
            <a:ext cx="8991600" cy="715962"/>
          </a:xfrm>
        </p:spPr>
        <p:txBody>
          <a:bodyPr>
            <a:noAutofit/>
          </a:bodyPr>
          <a:lstStyle/>
          <a:p>
            <a:pPr algn="ctr" eaLnBrk="1" fontAlgn="auto" hangingPunct="1">
              <a:spcAft>
                <a:spcPts val="0"/>
              </a:spcAft>
              <a:defRPr/>
            </a:pPr>
            <a:r>
              <a:rPr lang="en-US" altLang="en-US" sz="4000" dirty="0">
                <a:solidFill>
                  <a:srgbClr val="C00000"/>
                </a:solidFill>
              </a:rPr>
              <a:t>Differential Reinforcement Schedules</a:t>
            </a:r>
          </a:p>
        </p:txBody>
      </p:sp>
    </p:spTree>
    <p:extLst>
      <p:ext uri="{BB962C8B-B14F-4D97-AF65-F5344CB8AC3E}">
        <p14:creationId xmlns:p14="http://schemas.microsoft.com/office/powerpoint/2010/main" val="2617519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6BBC213A-4D7D-4365-B2DE-BB06BE356696}"/>
              </a:ext>
            </a:extLst>
          </p:cNvPr>
          <p:cNvSpPr>
            <a:spLocks noGrp="1"/>
          </p:cNvSpPr>
          <p:nvPr>
            <p:ph idx="1"/>
          </p:nvPr>
        </p:nvSpPr>
        <p:spPr>
          <a:xfrm>
            <a:off x="457200" y="1981200"/>
            <a:ext cx="8229600" cy="4114800"/>
          </a:xfrm>
        </p:spPr>
        <p:txBody>
          <a:bodyPr/>
          <a:lstStyle/>
          <a:p>
            <a:pPr eaLnBrk="1" hangingPunct="1"/>
            <a:r>
              <a:rPr lang="en-US" altLang="en-US" dirty="0"/>
              <a:t>Use when want to </a:t>
            </a:r>
            <a:r>
              <a:rPr lang="en-US" altLang="en-US" i="1" dirty="0"/>
              <a:t>decrease a target behavior </a:t>
            </a:r>
            <a:r>
              <a:rPr lang="en-US" altLang="en-US" dirty="0"/>
              <a:t>(and increase anything BUT that response)</a:t>
            </a:r>
          </a:p>
          <a:p>
            <a:pPr eaLnBrk="1" hangingPunct="1"/>
            <a:endParaRPr lang="en-US" altLang="en-US" dirty="0"/>
          </a:p>
          <a:p>
            <a:pPr eaLnBrk="1" hangingPunct="1"/>
            <a:r>
              <a:rPr lang="en-US" altLang="en-US" dirty="0">
                <a:solidFill>
                  <a:srgbClr val="C00000"/>
                </a:solidFill>
              </a:rPr>
              <a:t>Reinforce any response BUT the target response</a:t>
            </a:r>
          </a:p>
          <a:p>
            <a:pPr eaLnBrk="1" hangingPunct="1"/>
            <a:endParaRPr lang="en-US" altLang="en-US" dirty="0"/>
          </a:p>
          <a:p>
            <a:pPr eaLnBrk="1" hangingPunct="1"/>
            <a:r>
              <a:rPr lang="en-US" altLang="en-US" dirty="0"/>
              <a:t>Often used as alternative to extinction</a:t>
            </a:r>
          </a:p>
          <a:p>
            <a:pPr lvl="1" eaLnBrk="1" hangingPunct="1"/>
            <a:r>
              <a:rPr lang="en-US" altLang="en-US" dirty="0"/>
              <a:t>E.g., SIB behavior</a:t>
            </a:r>
          </a:p>
          <a:p>
            <a:pPr lvl="1" eaLnBrk="1" hangingPunct="1"/>
            <a:r>
              <a:rPr lang="en-US" altLang="en-US" dirty="0"/>
              <a:t>Reinforce anything EXCEPT hitting self</a:t>
            </a:r>
          </a:p>
        </p:txBody>
      </p:sp>
      <p:sp>
        <p:nvSpPr>
          <p:cNvPr id="10242" name="Title 1">
            <a:extLst>
              <a:ext uri="{FF2B5EF4-FFF2-40B4-BE49-F238E27FC236}">
                <a16:creationId xmlns:a16="http://schemas.microsoft.com/office/drawing/2014/main" id="{4A654953-0AD9-4FD3-91BE-4B945249FAA3}"/>
              </a:ext>
            </a:extLst>
          </p:cNvPr>
          <p:cNvSpPr>
            <a:spLocks noGrp="1"/>
          </p:cNvSpPr>
          <p:nvPr>
            <p:ph type="title"/>
          </p:nvPr>
        </p:nvSpPr>
        <p:spPr/>
        <p:txBody>
          <a:bodyPr>
            <a:normAutofit fontScale="90000"/>
          </a:bodyPr>
          <a:lstStyle/>
          <a:p>
            <a:pPr eaLnBrk="1" fontAlgn="auto" hangingPunct="1">
              <a:spcAft>
                <a:spcPts val="0"/>
              </a:spcAft>
              <a:defRPr/>
            </a:pPr>
            <a:r>
              <a:rPr lang="en-US" altLang="en-US" dirty="0"/>
              <a:t>DRO: Differential Reinforcement of </a:t>
            </a:r>
            <a:r>
              <a:rPr lang="en-US" altLang="en-US" dirty="0">
                <a:solidFill>
                  <a:srgbClr val="C00000"/>
                </a:solidFill>
              </a:rPr>
              <a:t>Other </a:t>
            </a:r>
            <a:r>
              <a:rPr lang="en-US" altLang="en-US" dirty="0"/>
              <a:t>behavior (responses)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11B16785-5768-4772-9F81-527C95B0AA2A}"/>
              </a:ext>
            </a:extLst>
          </p:cNvPr>
          <p:cNvSpPr>
            <a:spLocks noGrp="1"/>
          </p:cNvSpPr>
          <p:nvPr>
            <p:ph idx="1"/>
          </p:nvPr>
        </p:nvSpPr>
        <p:spPr>
          <a:xfrm>
            <a:off x="457200" y="1828800"/>
            <a:ext cx="8229600" cy="4267200"/>
          </a:xfrm>
        </p:spPr>
        <p:txBody>
          <a:bodyPr/>
          <a:lstStyle/>
          <a:p>
            <a:pPr eaLnBrk="1" hangingPunct="1"/>
            <a:r>
              <a:rPr lang="en-US" altLang="en-US" dirty="0"/>
              <a:t>Use when want to </a:t>
            </a:r>
            <a:r>
              <a:rPr lang="en-US" altLang="en-US" b="1" dirty="0"/>
              <a:t>decrease a target behavior </a:t>
            </a:r>
            <a:r>
              <a:rPr lang="en-US" altLang="en-US" dirty="0"/>
              <a:t>(and increase the alternative to that response)</a:t>
            </a:r>
          </a:p>
          <a:p>
            <a:pPr eaLnBrk="1" hangingPunct="1"/>
            <a:endParaRPr lang="en-US" altLang="en-US" dirty="0"/>
          </a:p>
          <a:p>
            <a:pPr eaLnBrk="1" hangingPunct="1"/>
            <a:r>
              <a:rPr lang="en-US" altLang="en-US" dirty="0">
                <a:solidFill>
                  <a:srgbClr val="C00000"/>
                </a:solidFill>
              </a:rPr>
              <a:t>Reinforce the alternative or opposite of the target response</a:t>
            </a:r>
          </a:p>
          <a:p>
            <a:pPr eaLnBrk="1" hangingPunct="1"/>
            <a:endParaRPr lang="en-US" altLang="en-US" dirty="0"/>
          </a:p>
          <a:p>
            <a:pPr eaLnBrk="1" hangingPunct="1"/>
            <a:r>
              <a:rPr lang="en-US" altLang="en-US" dirty="0"/>
              <a:t>Often used as alternative to extinction</a:t>
            </a:r>
          </a:p>
          <a:p>
            <a:pPr lvl="1" eaLnBrk="1" hangingPunct="1"/>
            <a:r>
              <a:rPr lang="en-US" altLang="en-US" dirty="0"/>
              <a:t>E.g., out of seat behavior </a:t>
            </a:r>
          </a:p>
          <a:p>
            <a:pPr lvl="1" eaLnBrk="1" hangingPunct="1"/>
            <a:r>
              <a:rPr lang="en-US" altLang="en-US" dirty="0"/>
              <a:t>Reinforce in seat behavior </a:t>
            </a:r>
          </a:p>
        </p:txBody>
      </p:sp>
      <p:sp>
        <p:nvSpPr>
          <p:cNvPr id="10242" name="Title 1">
            <a:extLst>
              <a:ext uri="{FF2B5EF4-FFF2-40B4-BE49-F238E27FC236}">
                <a16:creationId xmlns:a16="http://schemas.microsoft.com/office/drawing/2014/main" id="{A250FBAD-FAEF-46AF-8ADA-E419AA489CD1}"/>
              </a:ext>
            </a:extLst>
          </p:cNvPr>
          <p:cNvSpPr>
            <a:spLocks noGrp="1"/>
          </p:cNvSpPr>
          <p:nvPr>
            <p:ph type="title"/>
          </p:nvPr>
        </p:nvSpPr>
        <p:spPr>
          <a:xfrm>
            <a:off x="228600" y="274638"/>
            <a:ext cx="8458200" cy="1143000"/>
          </a:xfrm>
        </p:spPr>
        <p:txBody>
          <a:bodyPr>
            <a:normAutofit fontScale="90000"/>
          </a:bodyPr>
          <a:lstStyle/>
          <a:p>
            <a:pPr eaLnBrk="1" fontAlgn="auto" hangingPunct="1">
              <a:spcAft>
                <a:spcPts val="0"/>
              </a:spcAft>
              <a:defRPr/>
            </a:pPr>
            <a:r>
              <a:rPr lang="en-US" altLang="en-US" dirty="0"/>
              <a:t>DRA: Differential Reinforcement of </a:t>
            </a:r>
            <a:r>
              <a:rPr lang="en-US" altLang="en-US" dirty="0">
                <a:solidFill>
                  <a:srgbClr val="C00000"/>
                </a:solidFill>
              </a:rPr>
              <a:t>Alternative </a:t>
            </a:r>
            <a:r>
              <a:rPr lang="en-US" altLang="en-US" dirty="0"/>
              <a:t>behavior (responses)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E78B06-9A43-4F7A-986C-430C149D98A2}"/>
              </a:ext>
            </a:extLst>
          </p:cNvPr>
          <p:cNvSpPr>
            <a:spLocks noGrp="1"/>
          </p:cNvSpPr>
          <p:nvPr>
            <p:ph idx="1"/>
          </p:nvPr>
        </p:nvSpPr>
        <p:spPr>
          <a:xfrm>
            <a:off x="457200" y="1828800"/>
            <a:ext cx="8229600" cy="4495800"/>
          </a:xfrm>
        </p:spPr>
        <p:txBody>
          <a:bodyPr>
            <a:normAutofit fontScale="92500" lnSpcReduction="20000"/>
          </a:bodyPr>
          <a:lstStyle/>
          <a:p>
            <a:pPr marL="365760" indent="-256032" eaLnBrk="1" fontAlgn="auto" hangingPunct="1">
              <a:spcAft>
                <a:spcPts val="0"/>
              </a:spcAft>
              <a:buFont typeface="Wingdings 3"/>
              <a:buChar char=""/>
              <a:defRPr/>
            </a:pPr>
            <a:r>
              <a:rPr lang="en-US" dirty="0"/>
              <a:t>Use when want to </a:t>
            </a:r>
            <a:r>
              <a:rPr lang="en-US" dirty="0">
                <a:solidFill>
                  <a:srgbClr val="C00000"/>
                </a:solidFill>
              </a:rPr>
              <a:t>maintain a high rate of responding</a:t>
            </a:r>
          </a:p>
          <a:p>
            <a:pPr marL="365760" indent="-256032" eaLnBrk="1" fontAlgn="auto" hangingPunct="1">
              <a:spcAft>
                <a:spcPts val="0"/>
              </a:spcAft>
              <a:buFont typeface="Wingdings 3"/>
              <a:buChar char=""/>
              <a:defRPr/>
            </a:pPr>
            <a:endParaRPr lang="en-US" dirty="0"/>
          </a:p>
          <a:p>
            <a:pPr marL="365760" indent="-256032" eaLnBrk="1" fontAlgn="auto" hangingPunct="1">
              <a:spcAft>
                <a:spcPts val="0"/>
              </a:spcAft>
              <a:buFont typeface="Wingdings 3"/>
              <a:buChar char=""/>
              <a:defRPr/>
            </a:pPr>
            <a:r>
              <a:rPr lang="en-US" i="1" dirty="0">
                <a:solidFill>
                  <a:srgbClr val="C00000"/>
                </a:solidFill>
              </a:rPr>
              <a:t>Reinforce as long as the rate of reinforcement remains at or above a set rate for X responses per amount of time</a:t>
            </a:r>
          </a:p>
          <a:p>
            <a:pPr marL="365760" indent="-256032" eaLnBrk="1" fontAlgn="auto" hangingPunct="1">
              <a:spcAft>
                <a:spcPts val="0"/>
              </a:spcAft>
              <a:buFont typeface="Wingdings 3"/>
              <a:buChar char=""/>
              <a:defRPr/>
            </a:pPr>
            <a:endParaRPr lang="en-US" dirty="0"/>
          </a:p>
          <a:p>
            <a:pPr marL="365760" indent="-256032" eaLnBrk="1" fontAlgn="auto" hangingPunct="1">
              <a:spcAft>
                <a:spcPts val="0"/>
              </a:spcAft>
              <a:buFont typeface="Wingdings 3"/>
              <a:buChar char=""/>
              <a:defRPr/>
            </a:pPr>
            <a:r>
              <a:rPr lang="en-US" dirty="0"/>
              <a:t>Often used to maintain on-task behavior</a:t>
            </a:r>
          </a:p>
          <a:p>
            <a:pPr marL="621792" lvl="1" eaLnBrk="1" fontAlgn="auto" hangingPunct="1">
              <a:spcBef>
                <a:spcPts val="324"/>
              </a:spcBef>
              <a:spcAft>
                <a:spcPts val="0"/>
              </a:spcAft>
              <a:buFont typeface="Verdana"/>
              <a:buChar char="◦"/>
              <a:defRPr/>
            </a:pPr>
            <a:r>
              <a:rPr lang="en-US" dirty="0"/>
              <a:t>E.g., data entry: must maintain so many keystrokes/min or begin to lose pay</a:t>
            </a:r>
          </a:p>
          <a:p>
            <a:pPr marL="621792" lvl="1" eaLnBrk="1" fontAlgn="auto" hangingPunct="1">
              <a:spcBef>
                <a:spcPts val="324"/>
              </a:spcBef>
              <a:spcAft>
                <a:spcPts val="0"/>
              </a:spcAft>
              <a:buFont typeface="Verdana"/>
              <a:buChar char="◦"/>
              <a:defRPr/>
            </a:pPr>
            <a:r>
              <a:rPr lang="en-US" dirty="0"/>
              <a:t>Use in clinical setting for attention: as long as engaging in X academic behavior at or above a certain rate, then get a reinforcer</a:t>
            </a:r>
          </a:p>
        </p:txBody>
      </p:sp>
      <p:sp>
        <p:nvSpPr>
          <p:cNvPr id="11266" name="Title 1">
            <a:extLst>
              <a:ext uri="{FF2B5EF4-FFF2-40B4-BE49-F238E27FC236}">
                <a16:creationId xmlns:a16="http://schemas.microsoft.com/office/drawing/2014/main" id="{38D31812-501B-468C-8349-8D04215CCD4F}"/>
              </a:ext>
            </a:extLst>
          </p:cNvPr>
          <p:cNvSpPr>
            <a:spLocks noGrp="1"/>
          </p:cNvSpPr>
          <p:nvPr>
            <p:ph type="title"/>
          </p:nvPr>
        </p:nvSpPr>
        <p:spPr/>
        <p:txBody>
          <a:bodyPr>
            <a:normAutofit fontScale="90000"/>
          </a:bodyPr>
          <a:lstStyle/>
          <a:p>
            <a:pPr eaLnBrk="1" fontAlgn="auto" hangingPunct="1">
              <a:spcAft>
                <a:spcPts val="0"/>
              </a:spcAft>
              <a:defRPr/>
            </a:pPr>
            <a:r>
              <a:rPr lang="en-US" altLang="en-US" dirty="0"/>
              <a:t>DRH: Differential Reinforcement of </a:t>
            </a:r>
            <a:r>
              <a:rPr lang="en-US" altLang="en-US" dirty="0">
                <a:solidFill>
                  <a:srgbClr val="C00000"/>
                </a:solidFill>
              </a:rPr>
              <a:t>High</a:t>
            </a:r>
            <a:r>
              <a:rPr lang="en-US" altLang="en-US" dirty="0"/>
              <a:t> rates of responding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E90A77-F205-4358-8972-69F781E5968E}"/>
              </a:ext>
            </a:extLst>
          </p:cNvPr>
          <p:cNvSpPr>
            <a:spLocks noGrp="1"/>
          </p:cNvSpPr>
          <p:nvPr>
            <p:ph idx="1"/>
          </p:nvPr>
        </p:nvSpPr>
        <p:spPr>
          <a:xfrm>
            <a:off x="457200" y="1828800"/>
            <a:ext cx="8229600" cy="4495800"/>
          </a:xfrm>
        </p:spPr>
        <p:txBody>
          <a:bodyPr>
            <a:normAutofit fontScale="92500" lnSpcReduction="20000"/>
          </a:bodyPr>
          <a:lstStyle/>
          <a:p>
            <a:pPr marL="365760" indent="-256032" eaLnBrk="1" fontAlgn="auto" hangingPunct="1">
              <a:spcAft>
                <a:spcPts val="0"/>
              </a:spcAft>
              <a:buFont typeface="Wingdings 3"/>
              <a:buChar char=""/>
              <a:defRPr/>
            </a:pPr>
            <a:r>
              <a:rPr lang="en-US" dirty="0"/>
              <a:t>Use when want to </a:t>
            </a:r>
            <a:r>
              <a:rPr lang="en-US" b="1" dirty="0"/>
              <a:t>maintain a low rate of responding</a:t>
            </a:r>
          </a:p>
          <a:p>
            <a:pPr marL="365760" indent="-256032" eaLnBrk="1" fontAlgn="auto" hangingPunct="1">
              <a:spcAft>
                <a:spcPts val="0"/>
              </a:spcAft>
              <a:buFont typeface="Wingdings 3"/>
              <a:buChar char=""/>
              <a:defRPr/>
            </a:pPr>
            <a:endParaRPr lang="en-US" dirty="0"/>
          </a:p>
          <a:p>
            <a:pPr marL="365760" indent="-256032" eaLnBrk="1" fontAlgn="auto" hangingPunct="1">
              <a:spcAft>
                <a:spcPts val="0"/>
              </a:spcAft>
              <a:buFont typeface="Wingdings 3"/>
              <a:buChar char=""/>
              <a:defRPr/>
            </a:pPr>
            <a:r>
              <a:rPr lang="en-US" i="1" dirty="0">
                <a:solidFill>
                  <a:srgbClr val="C00000"/>
                </a:solidFill>
              </a:rPr>
              <a:t>Reinforce as long as the rate of reinforcement remains at or below a set rate for X responses per amount of time</a:t>
            </a:r>
          </a:p>
          <a:p>
            <a:pPr marL="365760" indent="-256032" eaLnBrk="1" fontAlgn="auto" hangingPunct="1">
              <a:spcAft>
                <a:spcPts val="0"/>
              </a:spcAft>
              <a:buFont typeface="Wingdings 3"/>
              <a:buChar char=""/>
              <a:defRPr/>
            </a:pPr>
            <a:endParaRPr lang="en-US" dirty="0"/>
          </a:p>
          <a:p>
            <a:pPr marL="365760" indent="-256032" eaLnBrk="1" fontAlgn="auto" hangingPunct="1">
              <a:spcAft>
                <a:spcPts val="0"/>
              </a:spcAft>
              <a:buFont typeface="Wingdings 3"/>
              <a:buChar char=""/>
              <a:defRPr/>
            </a:pPr>
            <a:r>
              <a:rPr lang="en-US" dirty="0"/>
              <a:t>Often used to control inappropriate behavior</a:t>
            </a:r>
          </a:p>
          <a:p>
            <a:pPr marL="621792" lvl="1" eaLnBrk="1" fontAlgn="auto" hangingPunct="1">
              <a:spcBef>
                <a:spcPts val="324"/>
              </a:spcBef>
              <a:spcAft>
                <a:spcPts val="0"/>
              </a:spcAft>
              <a:buFont typeface="Verdana"/>
              <a:buChar char="◦"/>
              <a:defRPr/>
            </a:pPr>
            <a:r>
              <a:rPr lang="en-US" dirty="0"/>
              <a:t>E.g., talking out: as long as have only 3 talk outs per school day, then earn points on behavior chart</a:t>
            </a:r>
          </a:p>
          <a:p>
            <a:pPr marL="621792" lvl="1" eaLnBrk="1" fontAlgn="auto" hangingPunct="1">
              <a:spcBef>
                <a:spcPts val="324"/>
              </a:spcBef>
              <a:spcAft>
                <a:spcPts val="0"/>
              </a:spcAft>
              <a:buFont typeface="Verdana"/>
              <a:buChar char="◦"/>
              <a:defRPr/>
            </a:pPr>
            <a:endParaRPr lang="en-US" dirty="0"/>
          </a:p>
          <a:p>
            <a:pPr marL="621792" lvl="1" eaLnBrk="1" fontAlgn="auto" hangingPunct="1">
              <a:spcBef>
                <a:spcPts val="324"/>
              </a:spcBef>
              <a:spcAft>
                <a:spcPts val="0"/>
              </a:spcAft>
              <a:buFont typeface="Verdana"/>
              <a:buChar char="◦"/>
              <a:defRPr/>
            </a:pPr>
            <a:r>
              <a:rPr lang="en-US" dirty="0"/>
              <a:t>Use because it is virtually impossible to extinguish behavior, but then control it at lowest rate possible.</a:t>
            </a:r>
          </a:p>
          <a:p>
            <a:pPr marL="621792" lvl="1" eaLnBrk="1" fontAlgn="auto" hangingPunct="1">
              <a:spcBef>
                <a:spcPts val="324"/>
              </a:spcBef>
              <a:spcAft>
                <a:spcPts val="0"/>
              </a:spcAft>
              <a:buFont typeface="Verdana"/>
              <a:buChar char="◦"/>
              <a:defRPr/>
            </a:pPr>
            <a:endParaRPr lang="en-US" dirty="0"/>
          </a:p>
        </p:txBody>
      </p:sp>
      <p:sp>
        <p:nvSpPr>
          <p:cNvPr id="12290" name="Title 1">
            <a:extLst>
              <a:ext uri="{FF2B5EF4-FFF2-40B4-BE49-F238E27FC236}">
                <a16:creationId xmlns:a16="http://schemas.microsoft.com/office/drawing/2014/main" id="{F9AD90E6-D3C8-470E-AACD-A2EE10B1FD51}"/>
              </a:ext>
            </a:extLst>
          </p:cNvPr>
          <p:cNvSpPr>
            <a:spLocks noGrp="1"/>
          </p:cNvSpPr>
          <p:nvPr>
            <p:ph type="title"/>
          </p:nvPr>
        </p:nvSpPr>
        <p:spPr>
          <a:xfrm>
            <a:off x="304800" y="304800"/>
            <a:ext cx="8229600" cy="1143000"/>
          </a:xfrm>
        </p:spPr>
        <p:txBody>
          <a:bodyPr>
            <a:normAutofit fontScale="90000"/>
          </a:bodyPr>
          <a:lstStyle/>
          <a:p>
            <a:pPr eaLnBrk="1" fontAlgn="auto" hangingPunct="1">
              <a:spcAft>
                <a:spcPts val="0"/>
              </a:spcAft>
              <a:defRPr/>
            </a:pPr>
            <a:r>
              <a:rPr lang="en-US" altLang="en-US" dirty="0"/>
              <a:t>DRL: Differential Reinforcement of </a:t>
            </a:r>
            <a:r>
              <a:rPr lang="en-US" altLang="en-US" dirty="0">
                <a:solidFill>
                  <a:srgbClr val="C00000"/>
                </a:solidFill>
              </a:rPr>
              <a:t>Low</a:t>
            </a:r>
            <a:r>
              <a:rPr lang="en-US" altLang="en-US" dirty="0">
                <a:solidFill>
                  <a:srgbClr val="FF0000"/>
                </a:solidFill>
              </a:rPr>
              <a:t> </a:t>
            </a:r>
            <a:r>
              <a:rPr lang="en-US" altLang="en-US" dirty="0"/>
              <a:t>rates of responding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1" name="Rectangle 3" descr="Rectangle: Click to edit Master text styles&#10;Second level&#10;Third level&#10;Fourth level&#10;Fifth level">
            <a:extLst>
              <a:ext uri="{FF2B5EF4-FFF2-40B4-BE49-F238E27FC236}">
                <a16:creationId xmlns:a16="http://schemas.microsoft.com/office/drawing/2014/main" id="{725A8BBA-976B-4E1B-A13D-4408F801168B}"/>
              </a:ext>
            </a:extLst>
          </p:cNvPr>
          <p:cNvSpPr>
            <a:spLocks noGrp="1" noChangeArrowheads="1"/>
          </p:cNvSpPr>
          <p:nvPr>
            <p:ph idx="1"/>
          </p:nvPr>
        </p:nvSpPr>
        <p:spPr>
          <a:xfrm>
            <a:off x="76200" y="1600200"/>
            <a:ext cx="9067800" cy="5715000"/>
          </a:xfrm>
        </p:spPr>
        <p:txBody>
          <a:bodyPr>
            <a:normAutofit/>
          </a:bodyPr>
          <a:lstStyle/>
          <a:p>
            <a:pPr marL="365760" indent="-256032" eaLnBrk="1" fontAlgn="auto" hangingPunct="1">
              <a:spcAft>
                <a:spcPts val="0"/>
              </a:spcAft>
              <a:buFont typeface="Wingdings 3"/>
              <a:buChar char=""/>
              <a:defRPr/>
            </a:pPr>
            <a:r>
              <a:rPr lang="en-US" altLang="en-US" sz="2400" dirty="0"/>
              <a:t>There is a </a:t>
            </a:r>
            <a:r>
              <a:rPr lang="en-US" altLang="en-US" sz="2400" b="1" i="1" dirty="0">
                <a:solidFill>
                  <a:srgbClr val="C00000"/>
                </a:solidFill>
              </a:rPr>
              <a:t>limited time when the reinforcer is available:</a:t>
            </a:r>
          </a:p>
          <a:p>
            <a:pPr marL="621792" lvl="1" eaLnBrk="1" fontAlgn="auto" hangingPunct="1">
              <a:spcBef>
                <a:spcPts val="324"/>
              </a:spcBef>
              <a:spcAft>
                <a:spcPts val="0"/>
              </a:spcAft>
              <a:buFont typeface="Verdana"/>
              <a:buChar char="◦"/>
              <a:defRPr/>
            </a:pPr>
            <a:r>
              <a:rPr lang="en-US" altLang="en-US" sz="2400" dirty="0"/>
              <a:t>Like a “fast pass”: earned the reinforcer, but must pick it up within 5 seconds or it is lost</a:t>
            </a:r>
          </a:p>
          <a:p>
            <a:pPr marL="0" indent="0" eaLnBrk="1" fontAlgn="auto" hangingPunct="1">
              <a:spcAft>
                <a:spcPts val="0"/>
              </a:spcAft>
              <a:buFont typeface="Wingdings 3"/>
              <a:buNone/>
              <a:defRPr/>
            </a:pPr>
            <a:endParaRPr lang="en-US" altLang="en-US" sz="2400" dirty="0"/>
          </a:p>
          <a:p>
            <a:pPr marL="365760" indent="-256032" eaLnBrk="1" fontAlgn="auto" hangingPunct="1">
              <a:spcAft>
                <a:spcPts val="0"/>
              </a:spcAft>
              <a:buFont typeface="Wingdings 3"/>
              <a:buChar char=""/>
              <a:defRPr/>
            </a:pPr>
            <a:r>
              <a:rPr lang="en-US" altLang="en-US" sz="2400" b="1" dirty="0"/>
              <a:t>Applied when a faster rate of responding is desired </a:t>
            </a:r>
            <a:r>
              <a:rPr lang="en-US" altLang="en-US" sz="2400" dirty="0"/>
              <a:t>with a fixed interval schedule</a:t>
            </a:r>
          </a:p>
          <a:p>
            <a:pPr marL="365760" indent="-256032" eaLnBrk="1" fontAlgn="auto" hangingPunct="1">
              <a:spcAft>
                <a:spcPts val="0"/>
              </a:spcAft>
              <a:buFont typeface="Wingdings 3"/>
              <a:buChar char=""/>
              <a:defRPr/>
            </a:pPr>
            <a:endParaRPr lang="en-US" altLang="en-US" sz="2400" dirty="0"/>
          </a:p>
          <a:p>
            <a:pPr marL="365760" indent="-256032" eaLnBrk="1" fontAlgn="auto" hangingPunct="1">
              <a:spcAft>
                <a:spcPts val="0"/>
              </a:spcAft>
              <a:buFont typeface="Wingdings 3"/>
              <a:buChar char=""/>
              <a:defRPr/>
            </a:pPr>
            <a:r>
              <a:rPr lang="en-US" altLang="en-US" sz="2400" dirty="0"/>
              <a:t>By limiting how long the reinforcer is available following the end of the interval, responding can be speeded up or miss the reinforcer: take it or lose it.</a:t>
            </a:r>
          </a:p>
        </p:txBody>
      </p:sp>
      <p:sp>
        <p:nvSpPr>
          <p:cNvPr id="22530" name="Rectangle 2">
            <a:extLst>
              <a:ext uri="{FF2B5EF4-FFF2-40B4-BE49-F238E27FC236}">
                <a16:creationId xmlns:a16="http://schemas.microsoft.com/office/drawing/2014/main" id="{9DDC28E7-44B3-4B09-8DEC-EAD25AB86562}"/>
              </a:ext>
            </a:extLst>
          </p:cNvPr>
          <p:cNvSpPr>
            <a:spLocks noGrp="1" noChangeArrowheads="1"/>
          </p:cNvSpPr>
          <p:nvPr>
            <p:ph type="title"/>
          </p:nvPr>
        </p:nvSpPr>
        <p:spPr>
          <a:xfrm>
            <a:off x="381000" y="76200"/>
            <a:ext cx="8458200" cy="1190625"/>
          </a:xfrm>
        </p:spPr>
        <p:txBody>
          <a:bodyPr/>
          <a:lstStyle/>
          <a:p>
            <a:pPr algn="ctr" eaLnBrk="1" fontAlgn="auto" hangingPunct="1">
              <a:spcAft>
                <a:spcPts val="0"/>
              </a:spcAft>
              <a:defRPr/>
            </a:pPr>
            <a:r>
              <a:rPr lang="en-US" altLang="en-US" sz="3600" dirty="0"/>
              <a:t>Variations of Reinforcement </a:t>
            </a:r>
            <a:br>
              <a:rPr lang="en-US" altLang="en-US" sz="3600" dirty="0"/>
            </a:br>
            <a:r>
              <a:rPr lang="en-US" altLang="en-US" sz="3600" dirty="0">
                <a:solidFill>
                  <a:srgbClr val="C00000"/>
                </a:solidFill>
              </a:rPr>
              <a:t>Limited Hold (LH) </a:t>
            </a:r>
            <a:r>
              <a:rPr lang="en-US" altLang="en-US" sz="3600" dirty="0"/>
              <a:t>Schedules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 calcmode="lin" valueType="num">
                                      <p:cBhvr additive="base">
                                        <p:cTn id="11"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253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9" fill="hold" grpId="0" nodeType="clickEffect">
                                  <p:stCondLst>
                                    <p:cond delay="0"/>
                                  </p:stCondLst>
                                  <p:childTnLst>
                                    <p:set>
                                      <p:cBhvr>
                                        <p:cTn id="16" dur="1" fill="hold">
                                          <p:stCondLst>
                                            <p:cond delay="0"/>
                                          </p:stCondLst>
                                        </p:cTn>
                                        <p:tgtEl>
                                          <p:spTgt spid="22531">
                                            <p:txEl>
                                              <p:pRg st="3" end="3"/>
                                            </p:txEl>
                                          </p:spTgt>
                                        </p:tgtEl>
                                        <p:attrNameLst>
                                          <p:attrName>style.visibility</p:attrName>
                                        </p:attrNameLst>
                                      </p:cBhvr>
                                      <p:to>
                                        <p:strVal val="visible"/>
                                      </p:to>
                                    </p:set>
                                    <p:anim calcmode="lin" valueType="num">
                                      <p:cBhvr additive="base">
                                        <p:cTn id="17"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53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22531">
                                            <p:txEl>
                                              <p:pRg st="5" end="5"/>
                                            </p:txEl>
                                          </p:spTgt>
                                        </p:tgtEl>
                                        <p:attrNameLst>
                                          <p:attrName>style.visibility</p:attrName>
                                        </p:attrNameLst>
                                      </p:cBhvr>
                                      <p:to>
                                        <p:strVal val="visible"/>
                                      </p:to>
                                    </p:set>
                                    <p:anim calcmode="lin" valueType="num">
                                      <p:cBhvr additive="base">
                                        <p:cTn id="23" dur="500" fill="hold"/>
                                        <p:tgtEl>
                                          <p:spTgt spid="22531">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2531">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5" name="Rectangle 3" descr="Rectangle: Click to edit Master text styles&#10;Second level&#10;Third level&#10;Fourth level&#10;Fifth level">
            <a:extLst>
              <a:ext uri="{FF2B5EF4-FFF2-40B4-BE49-F238E27FC236}">
                <a16:creationId xmlns:a16="http://schemas.microsoft.com/office/drawing/2014/main" id="{B3A4C0B7-49DB-474C-85CC-E811CD818E31}"/>
              </a:ext>
            </a:extLst>
          </p:cNvPr>
          <p:cNvSpPr>
            <a:spLocks noGrp="1" noChangeArrowheads="1"/>
          </p:cNvSpPr>
          <p:nvPr>
            <p:ph idx="1"/>
          </p:nvPr>
        </p:nvSpPr>
        <p:spPr>
          <a:xfrm>
            <a:off x="309563" y="1905000"/>
            <a:ext cx="8534400" cy="5029200"/>
          </a:xfrm>
        </p:spPr>
        <p:txBody>
          <a:bodyPr>
            <a:normAutofit/>
          </a:bodyPr>
          <a:lstStyle/>
          <a:p>
            <a:pPr eaLnBrk="1" hangingPunct="1"/>
            <a:r>
              <a:rPr lang="en-US" altLang="en-US" b="1" i="1" dirty="0">
                <a:solidFill>
                  <a:srgbClr val="C00000"/>
                </a:solidFill>
              </a:rPr>
              <a:t>Two or more basic schedules operating independently and alternating in time</a:t>
            </a:r>
          </a:p>
          <a:p>
            <a:pPr lvl="1" eaLnBrk="1" hangingPunct="1"/>
            <a:endParaRPr lang="en-US" altLang="en-US" dirty="0"/>
          </a:p>
          <a:p>
            <a:pPr eaLnBrk="1" hangingPunct="1"/>
            <a:r>
              <a:rPr lang="en-US" altLang="en-US" dirty="0"/>
              <a:t>Organism is presented with one schedule, and then the other</a:t>
            </a:r>
          </a:p>
          <a:p>
            <a:pPr lvl="1" eaLnBrk="1" hangingPunct="1"/>
            <a:endParaRPr lang="en-US" altLang="en-US" dirty="0"/>
          </a:p>
          <a:p>
            <a:pPr eaLnBrk="1" hangingPunct="1"/>
            <a:r>
              <a:rPr lang="en-US" altLang="en-US" dirty="0"/>
              <a:t>MULT VI 15 VI 60: </a:t>
            </a:r>
          </a:p>
          <a:p>
            <a:pPr lvl="1" eaLnBrk="1" hangingPunct="1"/>
            <a:r>
              <a:rPr lang="en-US" altLang="en-US" dirty="0"/>
              <a:t>Presented with the VI 15 schedule (for 2 min), </a:t>
            </a:r>
          </a:p>
          <a:p>
            <a:pPr lvl="1" eaLnBrk="1" hangingPunct="1"/>
            <a:r>
              <a:rPr lang="en-US" altLang="en-US" dirty="0"/>
              <a:t>Then the VI 60 sec schedule (for 2 min), </a:t>
            </a:r>
          </a:p>
          <a:p>
            <a:pPr lvl="1" eaLnBrk="1" hangingPunct="1"/>
            <a:r>
              <a:rPr lang="en-US" altLang="en-US" dirty="0"/>
              <a:t>Then it repeats.</a:t>
            </a:r>
          </a:p>
          <a:p>
            <a:pPr eaLnBrk="1" hangingPunct="1"/>
            <a:endParaRPr lang="en-US" altLang="en-US" dirty="0"/>
          </a:p>
          <a:p>
            <a:pPr eaLnBrk="1" hangingPunct="1">
              <a:buFont typeface="Wingdings" panose="05000000000000000000" pitchFamily="2" charset="2"/>
              <a:buNone/>
            </a:pPr>
            <a:endParaRPr lang="en-US" altLang="en-US" sz="2800" dirty="0"/>
          </a:p>
          <a:p>
            <a:pPr eaLnBrk="1" hangingPunct="1"/>
            <a:endParaRPr lang="en-US" altLang="en-US" sz="2800" dirty="0"/>
          </a:p>
        </p:txBody>
      </p:sp>
      <p:sp>
        <p:nvSpPr>
          <p:cNvPr id="23554" name="Rectangle 2">
            <a:extLst>
              <a:ext uri="{FF2B5EF4-FFF2-40B4-BE49-F238E27FC236}">
                <a16:creationId xmlns:a16="http://schemas.microsoft.com/office/drawing/2014/main" id="{ECB16A3E-D0A5-421B-AA91-FB9F7903A2B0}"/>
              </a:ext>
            </a:extLst>
          </p:cNvPr>
          <p:cNvSpPr>
            <a:spLocks noGrp="1" noChangeArrowheads="1"/>
          </p:cNvSpPr>
          <p:nvPr>
            <p:ph type="title"/>
          </p:nvPr>
        </p:nvSpPr>
        <p:spPr>
          <a:xfrm>
            <a:off x="304800" y="304800"/>
            <a:ext cx="8534400" cy="1219200"/>
          </a:xfrm>
        </p:spPr>
        <p:txBody>
          <a:bodyPr/>
          <a:lstStyle/>
          <a:p>
            <a:pPr eaLnBrk="1" fontAlgn="auto" hangingPunct="1">
              <a:spcAft>
                <a:spcPts val="0"/>
              </a:spcAft>
              <a:defRPr/>
            </a:pPr>
            <a:r>
              <a:rPr lang="en-US" altLang="en-US" sz="3600" dirty="0">
                <a:solidFill>
                  <a:srgbClr val="C00000"/>
                </a:solidFill>
              </a:rPr>
              <a:t>Multiple (MULT) </a:t>
            </a:r>
            <a:r>
              <a:rPr lang="en-US" altLang="en-US" sz="3600" dirty="0"/>
              <a:t>Schedules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 calcmode="lin" valueType="num">
                                      <p:cBhvr additive="base">
                                        <p:cTn id="13"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 calcmode="lin" valueType="num">
                                      <p:cBhvr additive="base">
                                        <p:cTn id="19"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0"/>
                                  </p:stCondLst>
                                  <p:childTnLst>
                                    <p:set>
                                      <p:cBhvr>
                                        <p:cTn id="22" dur="1" fill="hold">
                                          <p:stCondLst>
                                            <p:cond delay="0"/>
                                          </p:stCondLst>
                                        </p:cTn>
                                        <p:tgtEl>
                                          <p:spTgt spid="23555">
                                            <p:txEl>
                                              <p:pRg st="5" end="5"/>
                                            </p:txEl>
                                          </p:spTgt>
                                        </p:tgtEl>
                                        <p:attrNameLst>
                                          <p:attrName>style.visibility</p:attrName>
                                        </p:attrNameLst>
                                      </p:cBhvr>
                                      <p:to>
                                        <p:strVal val="visible"/>
                                      </p:to>
                                    </p:set>
                                    <p:anim calcmode="lin" valueType="num">
                                      <p:cBhvr additive="base">
                                        <p:cTn id="23" dur="500" fill="hold"/>
                                        <p:tgtEl>
                                          <p:spTgt spid="23555">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355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0"/>
                                  </p:stCondLst>
                                  <p:childTnLst>
                                    <p:set>
                                      <p:cBhvr>
                                        <p:cTn id="26" dur="1" fill="hold">
                                          <p:stCondLst>
                                            <p:cond delay="0"/>
                                          </p:stCondLst>
                                        </p:cTn>
                                        <p:tgtEl>
                                          <p:spTgt spid="23555">
                                            <p:txEl>
                                              <p:pRg st="6" end="6"/>
                                            </p:txEl>
                                          </p:spTgt>
                                        </p:tgtEl>
                                        <p:attrNameLst>
                                          <p:attrName>style.visibility</p:attrName>
                                        </p:attrNameLst>
                                      </p:cBhvr>
                                      <p:to>
                                        <p:strVal val="visible"/>
                                      </p:to>
                                    </p:set>
                                    <p:anim calcmode="lin" valueType="num">
                                      <p:cBhvr additive="base">
                                        <p:cTn id="27" dur="500" fill="hold"/>
                                        <p:tgtEl>
                                          <p:spTgt spid="23555">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3555">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23555">
                                            <p:txEl>
                                              <p:pRg st="7" end="7"/>
                                            </p:txEl>
                                          </p:spTgt>
                                        </p:tgtEl>
                                        <p:attrNameLst>
                                          <p:attrName>style.visibility</p:attrName>
                                        </p:attrNameLst>
                                      </p:cBhvr>
                                      <p:to>
                                        <p:strVal val="visible"/>
                                      </p:to>
                                    </p:set>
                                    <p:anim calcmode="lin" valueType="num">
                                      <p:cBhvr additive="base">
                                        <p:cTn id="31" dur="500" fill="hold"/>
                                        <p:tgtEl>
                                          <p:spTgt spid="23555">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99F4-BF77-4E4D-969B-7DBD5DE39FE7}"/>
              </a:ext>
            </a:extLst>
          </p:cNvPr>
          <p:cNvSpPr>
            <a:spLocks noGrp="1"/>
          </p:cNvSpPr>
          <p:nvPr>
            <p:ph type="title"/>
          </p:nvPr>
        </p:nvSpPr>
        <p:spPr>
          <a:xfrm>
            <a:off x="982133" y="457201"/>
            <a:ext cx="7704667" cy="838199"/>
          </a:xfrm>
        </p:spPr>
        <p:txBody>
          <a:bodyPr/>
          <a:lstStyle/>
          <a:p>
            <a:r>
              <a:rPr lang="en-US" dirty="0"/>
              <a:t>Let’s go over </a:t>
            </a:r>
            <a:r>
              <a:rPr lang="en-US"/>
              <a:t>Assignment #3</a:t>
            </a:r>
            <a:endParaRPr lang="en-US" dirty="0"/>
          </a:p>
        </p:txBody>
      </p:sp>
      <p:sp>
        <p:nvSpPr>
          <p:cNvPr id="3" name="Content Placeholder 2">
            <a:extLst>
              <a:ext uri="{FF2B5EF4-FFF2-40B4-BE49-F238E27FC236}">
                <a16:creationId xmlns:a16="http://schemas.microsoft.com/office/drawing/2014/main" id="{4001750A-E582-4684-8559-8F3C7A0322F6}"/>
              </a:ext>
            </a:extLst>
          </p:cNvPr>
          <p:cNvSpPr>
            <a:spLocks noGrp="1"/>
          </p:cNvSpPr>
          <p:nvPr>
            <p:ph idx="1"/>
          </p:nvPr>
        </p:nvSpPr>
        <p:spPr>
          <a:xfrm>
            <a:off x="304800" y="1447800"/>
            <a:ext cx="8610599" cy="5105400"/>
          </a:xfrm>
        </p:spPr>
        <p:txBody>
          <a:bodyPr>
            <a:normAutofit fontScale="70000" lnSpcReduction="20000"/>
          </a:bodyPr>
          <a:lstStyle/>
          <a:p>
            <a:pPr algn="l"/>
            <a:r>
              <a:rPr lang="en-US" b="0" i="0" dirty="0">
                <a:solidFill>
                  <a:srgbClr val="333435"/>
                </a:solidFill>
                <a:effectLst/>
                <a:latin typeface="Open Sans" panose="020B0604020202020204" pitchFamily="34" charset="0"/>
              </a:rPr>
              <a:t>1. Define classical conditioning. Define operant conditioning. What is the fundamental difference between these two types of learning?</a:t>
            </a:r>
          </a:p>
          <a:p>
            <a:pPr marL="0" indent="0" algn="l">
              <a:buNone/>
            </a:pPr>
            <a:r>
              <a:rPr lang="en-US" b="0" i="0" dirty="0">
                <a:solidFill>
                  <a:srgbClr val="333435"/>
                </a:solidFill>
                <a:effectLst/>
                <a:latin typeface="Open Sans" panose="020B0604020202020204" pitchFamily="34" charset="0"/>
              </a:rPr>
              <a:t> </a:t>
            </a:r>
          </a:p>
          <a:p>
            <a:pPr algn="l"/>
            <a:r>
              <a:rPr lang="en-US" b="0" i="0" dirty="0">
                <a:solidFill>
                  <a:srgbClr val="333435"/>
                </a:solidFill>
                <a:effectLst/>
                <a:latin typeface="Open Sans" panose="020B0604020202020204" pitchFamily="34" charset="0"/>
              </a:rPr>
              <a:t>2. Describe the difference in extinction behavior for classical vs. operant conditioning. Why might this be important in an applied setting?</a:t>
            </a:r>
          </a:p>
          <a:p>
            <a:pPr marL="0" indent="0" algn="l">
              <a:buNone/>
            </a:pPr>
            <a:r>
              <a:rPr lang="en-US" b="0" i="0" dirty="0">
                <a:solidFill>
                  <a:srgbClr val="333435"/>
                </a:solidFill>
                <a:effectLst/>
                <a:latin typeface="Open Sans" panose="020B0604020202020204" pitchFamily="34" charset="0"/>
              </a:rPr>
              <a:t> </a:t>
            </a:r>
          </a:p>
          <a:p>
            <a:pPr algn="l"/>
            <a:r>
              <a:rPr lang="en-US" b="0" i="0" dirty="0">
                <a:solidFill>
                  <a:srgbClr val="333435"/>
                </a:solidFill>
                <a:effectLst/>
                <a:latin typeface="Open Sans" panose="020B0604020202020204" pitchFamily="34" charset="0"/>
              </a:rPr>
              <a:t>3. For each of the following, determine if the example is operant or classical conditioning, and why. If it is operant conditioning, is it an example of positive reinforcement, negative reinforcement, positive punishment, or negative punishment.</a:t>
            </a:r>
          </a:p>
          <a:p>
            <a:pPr lvl="1"/>
            <a:r>
              <a:rPr lang="en-US" b="0" i="0" dirty="0">
                <a:solidFill>
                  <a:srgbClr val="333435"/>
                </a:solidFill>
                <a:effectLst/>
                <a:latin typeface="Open Sans" panose="020B0604020202020204" pitchFamily="34" charset="0"/>
              </a:rPr>
              <a:t>Jon got a new toy, a spiny lizard plastic model.  For a month, every time Jon picked up the spiny lizard toy his sister yelled and startled him. Now, whenever he sees the toy he feels scared.</a:t>
            </a:r>
          </a:p>
          <a:p>
            <a:pPr lvl="1"/>
            <a:endParaRPr lang="en-US" b="0" i="0" dirty="0">
              <a:solidFill>
                <a:srgbClr val="333435"/>
              </a:solidFill>
              <a:effectLst/>
              <a:latin typeface="Open Sans" panose="020B0604020202020204" pitchFamily="34" charset="0"/>
            </a:endParaRPr>
          </a:p>
          <a:p>
            <a:pPr lvl="1"/>
            <a:r>
              <a:rPr lang="en-US" b="0" i="0" dirty="0">
                <a:solidFill>
                  <a:srgbClr val="333435"/>
                </a:solidFill>
                <a:effectLst/>
                <a:latin typeface="Open Sans" panose="020B0604020202020204" pitchFamily="34" charset="0"/>
              </a:rPr>
              <a:t>Stella came home in a grumpy mood. As she walked in she slammed the front door. Her mother made her go back and close the door 100 times quietly. Now, she is very careful to close the door quietly even if she IS grumpy.</a:t>
            </a:r>
          </a:p>
          <a:p>
            <a:pPr lvl="1"/>
            <a:endParaRPr lang="en-US" b="0" i="0" dirty="0">
              <a:solidFill>
                <a:srgbClr val="333435"/>
              </a:solidFill>
              <a:effectLst/>
              <a:latin typeface="Open Sans" panose="020B0604020202020204" pitchFamily="34" charset="0"/>
            </a:endParaRPr>
          </a:p>
          <a:p>
            <a:pPr lvl="1"/>
            <a:r>
              <a:rPr lang="en-US" b="0" i="0" dirty="0">
                <a:solidFill>
                  <a:srgbClr val="333435"/>
                </a:solidFill>
                <a:effectLst/>
                <a:latin typeface="Open Sans" panose="020B0604020202020204" pitchFamily="34" charset="0"/>
              </a:rPr>
              <a:t>Zoomba dog barks at the mailman walking up to the front door, and of course the mailman leaves after dropping off the mail. Now </a:t>
            </a:r>
            <a:r>
              <a:rPr lang="en-US" b="0" i="0" dirty="0" err="1">
                <a:solidFill>
                  <a:srgbClr val="333435"/>
                </a:solidFill>
                <a:effectLst/>
                <a:latin typeface="Open Sans" panose="020B0604020202020204" pitchFamily="34" charset="0"/>
              </a:rPr>
              <a:t>Zoomba's</a:t>
            </a:r>
            <a:r>
              <a:rPr lang="en-US" b="0" i="0" dirty="0">
                <a:solidFill>
                  <a:srgbClr val="333435"/>
                </a:solidFill>
                <a:effectLst/>
                <a:latin typeface="Open Sans" panose="020B0604020202020204" pitchFamily="34" charset="0"/>
              </a:rPr>
              <a:t> barking is increasing each time the mailman comes to the door.</a:t>
            </a:r>
          </a:p>
          <a:p>
            <a:endParaRPr lang="en-US" dirty="0"/>
          </a:p>
        </p:txBody>
      </p:sp>
    </p:spTree>
    <p:extLst>
      <p:ext uri="{BB962C8B-B14F-4D97-AF65-F5344CB8AC3E}">
        <p14:creationId xmlns:p14="http://schemas.microsoft.com/office/powerpoint/2010/main" val="3871484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5" name="Rectangle 3" descr="Rectangle: Click to edit Master text styles&#10;Second level&#10;Third level&#10;Fourth level&#10;Fifth level">
            <a:extLst>
              <a:ext uri="{FF2B5EF4-FFF2-40B4-BE49-F238E27FC236}">
                <a16:creationId xmlns:a16="http://schemas.microsoft.com/office/drawing/2014/main" id="{B3A4C0B7-49DB-474C-85CC-E811CD818E31}"/>
              </a:ext>
            </a:extLst>
          </p:cNvPr>
          <p:cNvSpPr>
            <a:spLocks noGrp="1" noChangeArrowheads="1"/>
          </p:cNvSpPr>
          <p:nvPr>
            <p:ph idx="1"/>
          </p:nvPr>
        </p:nvSpPr>
        <p:spPr>
          <a:xfrm>
            <a:off x="309563" y="1905000"/>
            <a:ext cx="8534400" cy="5029200"/>
          </a:xfrm>
        </p:spPr>
        <p:txBody>
          <a:bodyPr>
            <a:normAutofit/>
          </a:bodyPr>
          <a:lstStyle/>
          <a:p>
            <a:pPr eaLnBrk="1" hangingPunct="1"/>
            <a:r>
              <a:rPr lang="en-US" altLang="en-US" b="1" i="1" dirty="0">
                <a:solidFill>
                  <a:srgbClr val="C00000"/>
                </a:solidFill>
              </a:rPr>
              <a:t>Two or more basic schedules operating independently and alternating in time</a:t>
            </a:r>
          </a:p>
          <a:p>
            <a:pPr lvl="1" eaLnBrk="1" hangingPunct="1"/>
            <a:endParaRPr lang="en-US" altLang="en-US" dirty="0"/>
          </a:p>
          <a:p>
            <a:pPr eaLnBrk="1" hangingPunct="1"/>
            <a:r>
              <a:rPr lang="en-US" altLang="en-US" dirty="0"/>
              <a:t>You can choose to go to your first class, and then choose to go to the next class (but not really do both at same time)</a:t>
            </a:r>
          </a:p>
          <a:p>
            <a:pPr lvl="1" eaLnBrk="1" hangingPunct="1"/>
            <a:endParaRPr lang="en-US" altLang="en-US" dirty="0"/>
          </a:p>
          <a:p>
            <a:pPr eaLnBrk="1" hangingPunct="1"/>
            <a:r>
              <a:rPr lang="en-US" altLang="en-US" dirty="0"/>
              <a:t>Provides better analog for real-life situations</a:t>
            </a:r>
            <a:endParaRPr lang="en-US" altLang="en-US" sz="2800" dirty="0"/>
          </a:p>
          <a:p>
            <a:pPr eaLnBrk="1" hangingPunct="1">
              <a:buFont typeface="Wingdings" panose="05000000000000000000" pitchFamily="2" charset="2"/>
              <a:buNone/>
            </a:pPr>
            <a:endParaRPr lang="en-US" altLang="en-US" sz="2800" dirty="0"/>
          </a:p>
          <a:p>
            <a:pPr eaLnBrk="1" hangingPunct="1"/>
            <a:endParaRPr lang="en-US" altLang="en-US" sz="2800" dirty="0"/>
          </a:p>
        </p:txBody>
      </p:sp>
      <p:sp>
        <p:nvSpPr>
          <p:cNvPr id="23554" name="Rectangle 2">
            <a:extLst>
              <a:ext uri="{FF2B5EF4-FFF2-40B4-BE49-F238E27FC236}">
                <a16:creationId xmlns:a16="http://schemas.microsoft.com/office/drawing/2014/main" id="{ECB16A3E-D0A5-421B-AA91-FB9F7903A2B0}"/>
              </a:ext>
            </a:extLst>
          </p:cNvPr>
          <p:cNvSpPr>
            <a:spLocks noGrp="1" noChangeArrowheads="1"/>
          </p:cNvSpPr>
          <p:nvPr>
            <p:ph type="title"/>
          </p:nvPr>
        </p:nvSpPr>
        <p:spPr>
          <a:xfrm>
            <a:off x="304800" y="304800"/>
            <a:ext cx="8534400" cy="1219200"/>
          </a:xfrm>
        </p:spPr>
        <p:txBody>
          <a:bodyPr>
            <a:normAutofit/>
          </a:bodyPr>
          <a:lstStyle/>
          <a:p>
            <a:pPr eaLnBrk="1" fontAlgn="auto" hangingPunct="1">
              <a:spcAft>
                <a:spcPts val="0"/>
              </a:spcAft>
              <a:defRPr/>
            </a:pPr>
            <a:r>
              <a:rPr lang="en-US" altLang="en-US" sz="4000" dirty="0">
                <a:solidFill>
                  <a:srgbClr val="C00000"/>
                </a:solidFill>
              </a:rPr>
              <a:t>Multiple (MULT) </a:t>
            </a:r>
            <a:r>
              <a:rPr lang="en-US" altLang="en-US" sz="4000" dirty="0"/>
              <a:t>Schedules</a:t>
            </a:r>
          </a:p>
        </p:txBody>
      </p:sp>
    </p:spTree>
    <p:extLst>
      <p:ext uri="{BB962C8B-B14F-4D97-AF65-F5344CB8AC3E}">
        <p14:creationId xmlns:p14="http://schemas.microsoft.com/office/powerpoint/2010/main" val="282701783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 calcmode="lin" valueType="num">
                                      <p:cBhvr additive="base">
                                        <p:cTn id="13"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 calcmode="lin" valueType="num">
                                      <p:cBhvr additive="base">
                                        <p:cTn id="19"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5" name="Rectangle 3" descr="Rectangle: Click to edit Master text styles&#10;Second level&#10;Third level&#10;Fourth level&#10;Fifth level">
            <a:extLst>
              <a:ext uri="{FF2B5EF4-FFF2-40B4-BE49-F238E27FC236}">
                <a16:creationId xmlns:a16="http://schemas.microsoft.com/office/drawing/2014/main" id="{5A0402E7-17F0-4E4E-A3DA-6AA810F3AD36}"/>
              </a:ext>
            </a:extLst>
          </p:cNvPr>
          <p:cNvSpPr>
            <a:spLocks noGrp="1" noChangeArrowheads="1"/>
          </p:cNvSpPr>
          <p:nvPr>
            <p:ph idx="1"/>
          </p:nvPr>
        </p:nvSpPr>
        <p:spPr>
          <a:xfrm>
            <a:off x="306475" y="1524000"/>
            <a:ext cx="8534400" cy="5562600"/>
          </a:xfrm>
        </p:spPr>
        <p:txBody>
          <a:bodyPr>
            <a:normAutofit/>
          </a:bodyPr>
          <a:lstStyle/>
          <a:p>
            <a:pPr eaLnBrk="1" hangingPunct="1"/>
            <a:r>
              <a:rPr lang="en-US" altLang="en-US" b="1" i="1" dirty="0">
                <a:solidFill>
                  <a:srgbClr val="C00000"/>
                </a:solidFill>
              </a:rPr>
              <a:t>Two or more basic schedules operating independently at the same time for two or more different behaviors</a:t>
            </a:r>
          </a:p>
          <a:p>
            <a:pPr lvl="1" eaLnBrk="1" hangingPunct="1"/>
            <a:endParaRPr lang="en-US" altLang="en-US" dirty="0"/>
          </a:p>
          <a:p>
            <a:pPr eaLnBrk="1" hangingPunct="1"/>
            <a:r>
              <a:rPr lang="en-US" altLang="en-US" dirty="0"/>
              <a:t>Organism has a choice of behaviors and schedules</a:t>
            </a:r>
          </a:p>
          <a:p>
            <a:pPr lvl="1" eaLnBrk="1" hangingPunct="1"/>
            <a:r>
              <a:rPr lang="en-US" altLang="en-US" dirty="0"/>
              <a:t>Choose to respond on Schedule A     OR</a:t>
            </a:r>
          </a:p>
          <a:p>
            <a:pPr lvl="1" eaLnBrk="1" hangingPunct="1"/>
            <a:r>
              <a:rPr lang="en-US" altLang="en-US" dirty="0"/>
              <a:t>Choose to respond on Schedule B</a:t>
            </a:r>
          </a:p>
          <a:p>
            <a:pPr lvl="1" eaLnBrk="1" hangingPunct="1"/>
            <a:endParaRPr lang="en-US" altLang="en-US" dirty="0"/>
          </a:p>
          <a:p>
            <a:pPr eaLnBrk="1" hangingPunct="1"/>
            <a:r>
              <a:rPr lang="en-US" altLang="en-US" dirty="0"/>
              <a:t>Again, can’t respond on both schedules at the same time.</a:t>
            </a:r>
          </a:p>
          <a:p>
            <a:pPr lvl="1" eaLnBrk="1" hangingPunct="1"/>
            <a:endParaRPr lang="en-US" altLang="en-US" dirty="0"/>
          </a:p>
          <a:p>
            <a:pPr eaLnBrk="1" hangingPunct="1"/>
            <a:endParaRPr lang="en-US" altLang="en-US" sz="2800" dirty="0"/>
          </a:p>
        </p:txBody>
      </p:sp>
      <p:sp>
        <p:nvSpPr>
          <p:cNvPr id="23554" name="Rectangle 2">
            <a:extLst>
              <a:ext uri="{FF2B5EF4-FFF2-40B4-BE49-F238E27FC236}">
                <a16:creationId xmlns:a16="http://schemas.microsoft.com/office/drawing/2014/main" id="{41642AE1-91D8-4230-BDFB-93C41A5BCC1E}"/>
              </a:ext>
            </a:extLst>
          </p:cNvPr>
          <p:cNvSpPr>
            <a:spLocks noGrp="1" noChangeArrowheads="1"/>
          </p:cNvSpPr>
          <p:nvPr>
            <p:ph type="title"/>
          </p:nvPr>
        </p:nvSpPr>
        <p:spPr>
          <a:xfrm>
            <a:off x="304800" y="304800"/>
            <a:ext cx="8534400" cy="1219200"/>
          </a:xfrm>
        </p:spPr>
        <p:txBody>
          <a:bodyPr>
            <a:normAutofit/>
          </a:bodyPr>
          <a:lstStyle/>
          <a:p>
            <a:pPr eaLnBrk="1" fontAlgn="auto" hangingPunct="1">
              <a:spcAft>
                <a:spcPts val="0"/>
              </a:spcAft>
              <a:defRPr/>
            </a:pPr>
            <a:r>
              <a:rPr lang="en-US" altLang="en-US" sz="4000" dirty="0">
                <a:solidFill>
                  <a:srgbClr val="C00000"/>
                </a:solidFill>
              </a:rPr>
              <a:t>Concurrent (CONC) Schedules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 calcmode="lin" valueType="num">
                                      <p:cBhvr additive="base">
                                        <p:cTn id="13"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6" fill="hold" grpId="0" nodeType="withEffect">
                                  <p:stCondLst>
                                    <p:cond delay="0"/>
                                  </p:stCondLst>
                                  <p:childTnLst>
                                    <p:set>
                                      <p:cBhvr>
                                        <p:cTn id="16" dur="1" fill="hold">
                                          <p:stCondLst>
                                            <p:cond delay="0"/>
                                          </p:stCondLst>
                                        </p:cTn>
                                        <p:tgtEl>
                                          <p:spTgt spid="23555">
                                            <p:txEl>
                                              <p:pRg st="3" end="3"/>
                                            </p:txEl>
                                          </p:spTgt>
                                        </p:tgtEl>
                                        <p:attrNameLst>
                                          <p:attrName>style.visibility</p:attrName>
                                        </p:attrNameLst>
                                      </p:cBhvr>
                                      <p:to>
                                        <p:strVal val="visible"/>
                                      </p:to>
                                    </p:set>
                                    <p:anim calcmode="lin" valueType="num">
                                      <p:cBhvr additive="base">
                                        <p:cTn id="17"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355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stCondLst>
                                    <p:cond delay="0"/>
                                  </p:stCondLst>
                                  <p:childTnLst>
                                    <p:set>
                                      <p:cBhvr>
                                        <p:cTn id="20" dur="1" fill="hold">
                                          <p:stCondLst>
                                            <p:cond delay="0"/>
                                          </p:stCondLst>
                                        </p:cTn>
                                        <p:tgtEl>
                                          <p:spTgt spid="23555">
                                            <p:txEl>
                                              <p:pRg st="4" end="4"/>
                                            </p:txEl>
                                          </p:spTgt>
                                        </p:tgtEl>
                                        <p:attrNameLst>
                                          <p:attrName>style.visibility</p:attrName>
                                        </p:attrNameLst>
                                      </p:cBhvr>
                                      <p:to>
                                        <p:strVal val="visible"/>
                                      </p:to>
                                    </p:set>
                                    <p:anim calcmode="lin" valueType="num">
                                      <p:cBhvr additive="base">
                                        <p:cTn id="21"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6" fill="hold" grpId="0" nodeType="clickEffect">
                                  <p:stCondLst>
                                    <p:cond delay="0"/>
                                  </p:stCondLst>
                                  <p:childTnLst>
                                    <p:set>
                                      <p:cBhvr>
                                        <p:cTn id="26" dur="1" fill="hold">
                                          <p:stCondLst>
                                            <p:cond delay="0"/>
                                          </p:stCondLst>
                                        </p:cTn>
                                        <p:tgtEl>
                                          <p:spTgt spid="23555">
                                            <p:txEl>
                                              <p:pRg st="6" end="6"/>
                                            </p:txEl>
                                          </p:spTgt>
                                        </p:tgtEl>
                                        <p:attrNameLst>
                                          <p:attrName>style.visibility</p:attrName>
                                        </p:attrNameLst>
                                      </p:cBhvr>
                                      <p:to>
                                        <p:strVal val="visible"/>
                                      </p:to>
                                    </p:set>
                                    <p:anim calcmode="lin" valueType="num">
                                      <p:cBhvr additive="base">
                                        <p:cTn id="27" dur="500" fill="hold"/>
                                        <p:tgtEl>
                                          <p:spTgt spid="23555">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5" name="Rectangle 3" descr="Rectangle: Click to edit Master text styles&#10;Second level&#10;Third level&#10;Fourth level&#10;Fifth level">
            <a:extLst>
              <a:ext uri="{FF2B5EF4-FFF2-40B4-BE49-F238E27FC236}">
                <a16:creationId xmlns:a16="http://schemas.microsoft.com/office/drawing/2014/main" id="{5A0402E7-17F0-4E4E-A3DA-6AA810F3AD36}"/>
              </a:ext>
            </a:extLst>
          </p:cNvPr>
          <p:cNvSpPr>
            <a:spLocks noGrp="1" noChangeArrowheads="1"/>
          </p:cNvSpPr>
          <p:nvPr>
            <p:ph idx="1"/>
          </p:nvPr>
        </p:nvSpPr>
        <p:spPr>
          <a:xfrm>
            <a:off x="306475" y="1524000"/>
            <a:ext cx="8534400" cy="5562600"/>
          </a:xfrm>
        </p:spPr>
        <p:txBody>
          <a:bodyPr>
            <a:normAutofit/>
          </a:bodyPr>
          <a:lstStyle/>
          <a:p>
            <a:pPr eaLnBrk="1" hangingPunct="1"/>
            <a:r>
              <a:rPr lang="en-US" altLang="en-US" dirty="0"/>
              <a:t>CONC VI 15 sec VI 60 sec: </a:t>
            </a:r>
          </a:p>
          <a:p>
            <a:pPr lvl="1" eaLnBrk="1" hangingPunct="1"/>
            <a:r>
              <a:rPr lang="en-US" altLang="en-US" sz="2000" dirty="0"/>
              <a:t>Can choose to respond to the VI 15 second schedule OR the VI 60 sec. schedule</a:t>
            </a:r>
          </a:p>
          <a:p>
            <a:pPr lvl="1" eaLnBrk="1" hangingPunct="1"/>
            <a:r>
              <a:rPr lang="en-US" altLang="en-US" sz="2000" dirty="0"/>
              <a:t>Both available, organism must make a choice</a:t>
            </a:r>
          </a:p>
          <a:p>
            <a:pPr lvl="1" eaLnBrk="1" hangingPunct="1"/>
            <a:endParaRPr lang="en-US" altLang="en-US" sz="2000" dirty="0"/>
          </a:p>
          <a:p>
            <a:pPr lvl="1" eaLnBrk="1" hangingPunct="1"/>
            <a:r>
              <a:rPr lang="en-US" altLang="en-US" sz="2000" dirty="0"/>
              <a:t>You can take notes or daydream (but not really do both at same time)</a:t>
            </a:r>
          </a:p>
          <a:p>
            <a:pPr lvl="1" eaLnBrk="1" hangingPunct="1"/>
            <a:endParaRPr lang="en-US" altLang="en-US" dirty="0"/>
          </a:p>
          <a:p>
            <a:pPr eaLnBrk="1" hangingPunct="1"/>
            <a:r>
              <a:rPr lang="en-US" altLang="en-US" dirty="0"/>
              <a:t>Provides better analog for real-life situations</a:t>
            </a:r>
            <a:endParaRPr lang="en-US" altLang="en-US" sz="2800" dirty="0"/>
          </a:p>
          <a:p>
            <a:pPr eaLnBrk="1" hangingPunct="1">
              <a:buFont typeface="Wingdings" panose="05000000000000000000" pitchFamily="2" charset="2"/>
              <a:buNone/>
            </a:pPr>
            <a:endParaRPr lang="en-US" altLang="en-US" sz="2800" dirty="0"/>
          </a:p>
          <a:p>
            <a:pPr eaLnBrk="1" hangingPunct="1"/>
            <a:endParaRPr lang="en-US" altLang="en-US" sz="2800" dirty="0"/>
          </a:p>
        </p:txBody>
      </p:sp>
      <p:sp>
        <p:nvSpPr>
          <p:cNvPr id="23554" name="Rectangle 2">
            <a:extLst>
              <a:ext uri="{FF2B5EF4-FFF2-40B4-BE49-F238E27FC236}">
                <a16:creationId xmlns:a16="http://schemas.microsoft.com/office/drawing/2014/main" id="{41642AE1-91D8-4230-BDFB-93C41A5BCC1E}"/>
              </a:ext>
            </a:extLst>
          </p:cNvPr>
          <p:cNvSpPr>
            <a:spLocks noGrp="1" noChangeArrowheads="1"/>
          </p:cNvSpPr>
          <p:nvPr>
            <p:ph type="title"/>
          </p:nvPr>
        </p:nvSpPr>
        <p:spPr>
          <a:xfrm>
            <a:off x="304800" y="304800"/>
            <a:ext cx="8534400" cy="1219200"/>
          </a:xfrm>
        </p:spPr>
        <p:txBody>
          <a:bodyPr>
            <a:normAutofit/>
          </a:bodyPr>
          <a:lstStyle/>
          <a:p>
            <a:pPr eaLnBrk="1" fontAlgn="auto" hangingPunct="1">
              <a:spcAft>
                <a:spcPts val="0"/>
              </a:spcAft>
              <a:defRPr/>
            </a:pPr>
            <a:r>
              <a:rPr lang="en-US" altLang="en-US" sz="4000" dirty="0">
                <a:solidFill>
                  <a:srgbClr val="C00000"/>
                </a:solidFill>
              </a:rPr>
              <a:t>Concurrent (CONC) Schedules</a:t>
            </a:r>
          </a:p>
        </p:txBody>
      </p:sp>
    </p:spTree>
    <p:extLst>
      <p:ext uri="{BB962C8B-B14F-4D97-AF65-F5344CB8AC3E}">
        <p14:creationId xmlns:p14="http://schemas.microsoft.com/office/powerpoint/2010/main" val="83151969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 calcmode="lin" valueType="num">
                                      <p:cBhvr additive="base">
                                        <p:cTn id="11"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355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 calcmode="lin" valueType="num">
                                      <p:cBhvr additive="base">
                                        <p:cTn id="15"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355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 calcmode="lin" valueType="num">
                                      <p:cBhvr additive="base">
                                        <p:cTn id="19"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3555">
                                            <p:txEl>
                                              <p:pRg st="6" end="6"/>
                                            </p:txEl>
                                          </p:spTgt>
                                        </p:tgtEl>
                                        <p:attrNameLst>
                                          <p:attrName>style.visibility</p:attrName>
                                        </p:attrNameLst>
                                      </p:cBhvr>
                                      <p:to>
                                        <p:strVal val="visible"/>
                                      </p:to>
                                    </p:set>
                                    <p:anim calcmode="lin" valueType="num">
                                      <p:cBhvr additive="base">
                                        <p:cTn id="25" dur="500" fill="hold"/>
                                        <p:tgtEl>
                                          <p:spTgt spid="23555">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9" name="Rectangle 3" descr="Rectangle: Click to edit Master text styles&#10;Second level&#10;Third level&#10;Fourth level&#10;Fifth level">
            <a:extLst>
              <a:ext uri="{FF2B5EF4-FFF2-40B4-BE49-F238E27FC236}">
                <a16:creationId xmlns:a16="http://schemas.microsoft.com/office/drawing/2014/main" id="{A076B4C0-4B5E-4936-ABA9-376E2EF9B6A7}"/>
              </a:ext>
            </a:extLst>
          </p:cNvPr>
          <p:cNvSpPr>
            <a:spLocks noGrp="1" noChangeArrowheads="1"/>
          </p:cNvSpPr>
          <p:nvPr>
            <p:ph idx="1"/>
          </p:nvPr>
        </p:nvSpPr>
        <p:spPr>
          <a:xfrm>
            <a:off x="304800" y="1676400"/>
            <a:ext cx="8610600" cy="5181600"/>
          </a:xfrm>
        </p:spPr>
        <p:txBody>
          <a:bodyPr>
            <a:normAutofit fontScale="92500"/>
          </a:bodyPr>
          <a:lstStyle/>
          <a:p>
            <a:pPr eaLnBrk="1" hangingPunct="1"/>
            <a:r>
              <a:rPr lang="en-US" altLang="en-US" sz="2600" dirty="0"/>
              <a:t>When similar reinforcement is scheduled for each of the concurrent or multiple schedule responses we can predict that:</a:t>
            </a:r>
          </a:p>
          <a:p>
            <a:pPr lvl="1" eaLnBrk="1" hangingPunct="1"/>
            <a:endParaRPr lang="en-US" altLang="en-US" sz="2400" dirty="0"/>
          </a:p>
          <a:p>
            <a:pPr lvl="1" eaLnBrk="1" hangingPunct="1"/>
            <a:r>
              <a:rPr lang="en-US" altLang="en-US" sz="2400" dirty="0"/>
              <a:t>The response receiving </a:t>
            </a:r>
            <a:r>
              <a:rPr lang="en-US" altLang="en-US" sz="2400" b="1" i="1" dirty="0">
                <a:solidFill>
                  <a:srgbClr val="C00000"/>
                </a:solidFill>
              </a:rPr>
              <a:t>higher frequency of reinforcement</a:t>
            </a:r>
            <a:r>
              <a:rPr lang="en-US" altLang="en-US" sz="2400" b="1" dirty="0"/>
              <a:t> </a:t>
            </a:r>
            <a:r>
              <a:rPr lang="en-US" altLang="en-US" sz="2400" dirty="0"/>
              <a:t>will increase in rate</a:t>
            </a:r>
          </a:p>
          <a:p>
            <a:pPr lvl="1" eaLnBrk="1" hangingPunct="1"/>
            <a:endParaRPr lang="en-US" altLang="en-US" sz="2400" dirty="0"/>
          </a:p>
          <a:p>
            <a:pPr lvl="1" eaLnBrk="1" hangingPunct="1"/>
            <a:r>
              <a:rPr lang="en-US" altLang="en-US" sz="2400" dirty="0"/>
              <a:t>The response </a:t>
            </a:r>
            <a:r>
              <a:rPr lang="en-US" altLang="en-US" sz="2400" b="1" i="1" dirty="0">
                <a:solidFill>
                  <a:srgbClr val="C00000"/>
                </a:solidFill>
              </a:rPr>
              <a:t>requiring least effort </a:t>
            </a:r>
            <a:r>
              <a:rPr lang="en-US" altLang="en-US" sz="2400" dirty="0"/>
              <a:t>will increase in rate</a:t>
            </a:r>
          </a:p>
          <a:p>
            <a:pPr lvl="1" eaLnBrk="1" hangingPunct="1"/>
            <a:endParaRPr lang="en-US" altLang="en-US" sz="2400" dirty="0"/>
          </a:p>
          <a:p>
            <a:pPr lvl="1" eaLnBrk="1" hangingPunct="1"/>
            <a:r>
              <a:rPr lang="en-US" altLang="en-US" sz="2400" dirty="0"/>
              <a:t>The response providing the </a:t>
            </a:r>
            <a:r>
              <a:rPr lang="en-US" altLang="en-US" sz="2400" b="1" i="1" dirty="0">
                <a:solidFill>
                  <a:srgbClr val="C00000"/>
                </a:solidFill>
              </a:rPr>
              <a:t>most immediate reinforcement </a:t>
            </a:r>
            <a:r>
              <a:rPr lang="en-US" altLang="en-US" sz="2400" dirty="0"/>
              <a:t>will increase in rate</a:t>
            </a:r>
          </a:p>
          <a:p>
            <a:pPr lvl="1" eaLnBrk="1" hangingPunct="1"/>
            <a:endParaRPr lang="en-US" altLang="en-US" sz="2400" dirty="0"/>
          </a:p>
          <a:p>
            <a:pPr eaLnBrk="1" hangingPunct="1"/>
            <a:r>
              <a:rPr lang="en-US" altLang="en-US" sz="3200" dirty="0">
                <a:solidFill>
                  <a:srgbClr val="C00000"/>
                </a:solidFill>
              </a:rPr>
              <a:t>Important in applied situations!</a:t>
            </a:r>
          </a:p>
        </p:txBody>
      </p:sp>
      <p:sp>
        <p:nvSpPr>
          <p:cNvPr id="24578" name="Rectangle 2">
            <a:extLst>
              <a:ext uri="{FF2B5EF4-FFF2-40B4-BE49-F238E27FC236}">
                <a16:creationId xmlns:a16="http://schemas.microsoft.com/office/drawing/2014/main" id="{47488F05-1461-4267-8BE9-47CF700A06B5}"/>
              </a:ext>
            </a:extLst>
          </p:cNvPr>
          <p:cNvSpPr>
            <a:spLocks noGrp="1" noChangeArrowheads="1"/>
          </p:cNvSpPr>
          <p:nvPr>
            <p:ph type="title"/>
          </p:nvPr>
        </p:nvSpPr>
        <p:spPr>
          <a:xfrm>
            <a:off x="266700" y="228600"/>
            <a:ext cx="8610600" cy="922338"/>
          </a:xfrm>
        </p:spPr>
        <p:txBody>
          <a:bodyPr>
            <a:noAutofit/>
          </a:bodyPr>
          <a:lstStyle/>
          <a:p>
            <a:pPr algn="ctr" eaLnBrk="1" fontAlgn="auto" hangingPunct="1">
              <a:spcAft>
                <a:spcPts val="0"/>
              </a:spcAft>
              <a:defRPr/>
            </a:pPr>
            <a:r>
              <a:rPr lang="en-US" altLang="en-US" sz="3600" dirty="0">
                <a:solidFill>
                  <a:srgbClr val="C00000"/>
                </a:solidFill>
              </a:rPr>
              <a:t>Concurrent or Multiple  </a:t>
            </a:r>
            <a:br>
              <a:rPr lang="en-US" altLang="en-US" sz="3600" dirty="0">
                <a:solidFill>
                  <a:srgbClr val="C00000"/>
                </a:solidFill>
              </a:rPr>
            </a:br>
            <a:r>
              <a:rPr lang="en-US" altLang="en-US" sz="3600" dirty="0">
                <a:solidFill>
                  <a:srgbClr val="C00000"/>
                </a:solidFill>
              </a:rPr>
              <a:t>Schedule Responding: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anim calcmode="lin" valueType="num">
                                      <p:cBhvr additive="base">
                                        <p:cTn id="11"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7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anim calcmode="lin" valueType="num">
                                      <p:cBhvr additive="base">
                                        <p:cTn id="15"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4579">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anim calcmode="lin" valueType="num">
                                      <p:cBhvr additive="base">
                                        <p:cTn id="19"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8" end="8"/>
                                            </p:txEl>
                                          </p:spTgt>
                                        </p:tgtEl>
                                        <p:attrNameLst>
                                          <p:attrName>style.visibility</p:attrName>
                                        </p:attrNameLst>
                                      </p:cBhvr>
                                      <p:to>
                                        <p:strVal val="visible"/>
                                      </p:to>
                                    </p:set>
                                    <p:anim calcmode="lin" valueType="num">
                                      <p:cBhvr additive="base">
                                        <p:cTn id="25" dur="500" fill="hold"/>
                                        <p:tgtEl>
                                          <p:spTgt spid="2457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descr="Rectangle: Click to edit Master text styles&#10;Second level&#10;Third level&#10;Fourth level&#10;Fifth level">
            <a:extLst>
              <a:ext uri="{FF2B5EF4-FFF2-40B4-BE49-F238E27FC236}">
                <a16:creationId xmlns:a16="http://schemas.microsoft.com/office/drawing/2014/main" id="{CE1BED20-5FCC-427F-A835-D8B512D17BFE}"/>
              </a:ext>
            </a:extLst>
          </p:cNvPr>
          <p:cNvSpPr>
            <a:spLocks noGrp="1" noChangeArrowheads="1"/>
          </p:cNvSpPr>
          <p:nvPr>
            <p:ph idx="1"/>
          </p:nvPr>
        </p:nvSpPr>
        <p:spPr>
          <a:xfrm>
            <a:off x="228600" y="1524000"/>
            <a:ext cx="8686800" cy="5029200"/>
          </a:xfrm>
        </p:spPr>
        <p:txBody>
          <a:bodyPr>
            <a:normAutofit/>
          </a:bodyPr>
          <a:lstStyle/>
          <a:p>
            <a:pPr marL="365760" indent="-256032" eaLnBrk="1" fontAlgn="auto" hangingPunct="1">
              <a:lnSpc>
                <a:spcPct val="120000"/>
              </a:lnSpc>
              <a:spcAft>
                <a:spcPts val="0"/>
              </a:spcAft>
              <a:buFont typeface="Wingdings 3"/>
              <a:buChar char=""/>
              <a:defRPr/>
            </a:pPr>
            <a:r>
              <a:rPr lang="en-US" altLang="en-US" b="1" i="1" dirty="0">
                <a:solidFill>
                  <a:srgbClr val="C00000"/>
                </a:solidFill>
              </a:rPr>
              <a:t>The requirements for two or more schedules must be met simultaneously</a:t>
            </a:r>
          </a:p>
          <a:p>
            <a:pPr marL="365760" indent="-256032" eaLnBrk="1" fontAlgn="auto" hangingPunct="1">
              <a:lnSpc>
                <a:spcPct val="120000"/>
              </a:lnSpc>
              <a:spcAft>
                <a:spcPts val="0"/>
              </a:spcAft>
              <a:buFont typeface="Wingdings 3"/>
              <a:buChar char=""/>
              <a:defRPr/>
            </a:pPr>
            <a:endParaRPr lang="en-US" altLang="en-US" b="1" i="1" dirty="0">
              <a:solidFill>
                <a:srgbClr val="C00000"/>
              </a:solidFill>
            </a:endParaRPr>
          </a:p>
          <a:p>
            <a:pPr marL="621792" lvl="1" eaLnBrk="1" fontAlgn="auto" hangingPunct="1">
              <a:lnSpc>
                <a:spcPct val="120000"/>
              </a:lnSpc>
              <a:spcBef>
                <a:spcPts val="324"/>
              </a:spcBef>
              <a:spcAft>
                <a:spcPts val="0"/>
              </a:spcAft>
              <a:buFont typeface="Verdana"/>
              <a:buChar char="◦"/>
              <a:defRPr/>
            </a:pPr>
            <a:r>
              <a:rPr lang="en-US" altLang="en-US" dirty="0"/>
              <a:t>For example, an FI </a:t>
            </a:r>
            <a:r>
              <a:rPr lang="en-US" altLang="en-US" b="1" i="1" dirty="0">
                <a:solidFill>
                  <a:srgbClr val="C00000"/>
                </a:solidFill>
              </a:rPr>
              <a:t>and</a:t>
            </a:r>
            <a:r>
              <a:rPr lang="en-US" altLang="en-US" i="1" dirty="0">
                <a:solidFill>
                  <a:srgbClr val="C00000"/>
                </a:solidFill>
              </a:rPr>
              <a:t> </a:t>
            </a:r>
            <a:r>
              <a:rPr lang="en-US" altLang="en-US" dirty="0"/>
              <a:t>FR schedule</a:t>
            </a:r>
          </a:p>
          <a:p>
            <a:pPr marL="621792" lvl="1" eaLnBrk="1" fontAlgn="auto" hangingPunct="1">
              <a:lnSpc>
                <a:spcPct val="120000"/>
              </a:lnSpc>
              <a:spcBef>
                <a:spcPts val="324"/>
              </a:spcBef>
              <a:spcAft>
                <a:spcPts val="0"/>
              </a:spcAft>
              <a:buFont typeface="Verdana"/>
              <a:buChar char="◦"/>
              <a:defRPr/>
            </a:pPr>
            <a:endParaRPr lang="en-US" altLang="en-US" dirty="0"/>
          </a:p>
          <a:p>
            <a:pPr marL="621792" lvl="1" eaLnBrk="1" fontAlgn="auto" hangingPunct="1">
              <a:lnSpc>
                <a:spcPct val="120000"/>
              </a:lnSpc>
              <a:spcBef>
                <a:spcPts val="324"/>
              </a:spcBef>
              <a:spcAft>
                <a:spcPts val="0"/>
              </a:spcAft>
              <a:buFont typeface="Verdana"/>
              <a:buChar char="◦"/>
              <a:defRPr/>
            </a:pPr>
            <a:r>
              <a:rPr lang="en-US" altLang="en-US" dirty="0"/>
              <a:t>Must complete the scheduled time to reinforcer on the FI, then must complete the FR requirement before get reinforcer</a:t>
            </a:r>
          </a:p>
          <a:p>
            <a:pPr marL="621792" lvl="1" eaLnBrk="1" fontAlgn="auto" hangingPunct="1">
              <a:lnSpc>
                <a:spcPct val="120000"/>
              </a:lnSpc>
              <a:spcBef>
                <a:spcPts val="324"/>
              </a:spcBef>
              <a:spcAft>
                <a:spcPts val="0"/>
              </a:spcAft>
              <a:buFont typeface="Verdana"/>
              <a:buChar char="◦"/>
              <a:defRPr/>
            </a:pPr>
            <a:endParaRPr lang="en-US" altLang="en-US" dirty="0"/>
          </a:p>
          <a:p>
            <a:pPr marL="621792" lvl="1" eaLnBrk="1" fontAlgn="auto" hangingPunct="1">
              <a:lnSpc>
                <a:spcPct val="120000"/>
              </a:lnSpc>
              <a:spcBef>
                <a:spcPts val="324"/>
              </a:spcBef>
              <a:spcAft>
                <a:spcPts val="0"/>
              </a:spcAft>
              <a:buFont typeface="Verdana"/>
              <a:buChar char="◦"/>
              <a:defRPr/>
            </a:pPr>
            <a:r>
              <a:rPr lang="en-US" altLang="en-US" dirty="0"/>
              <a:t>Similar to a chain</a:t>
            </a:r>
          </a:p>
          <a:p>
            <a:pPr marL="365760" indent="-256032" eaLnBrk="1" fontAlgn="auto" hangingPunct="1">
              <a:lnSpc>
                <a:spcPct val="120000"/>
              </a:lnSpc>
              <a:spcAft>
                <a:spcPts val="0"/>
              </a:spcAft>
              <a:buFont typeface="Wingdings 3"/>
              <a:buChar char=""/>
              <a:defRPr/>
            </a:pPr>
            <a:endParaRPr lang="en-US" altLang="en-US" dirty="0"/>
          </a:p>
        </p:txBody>
      </p:sp>
      <p:sp>
        <p:nvSpPr>
          <p:cNvPr id="28674" name="Rectangle 2">
            <a:extLst>
              <a:ext uri="{FF2B5EF4-FFF2-40B4-BE49-F238E27FC236}">
                <a16:creationId xmlns:a16="http://schemas.microsoft.com/office/drawing/2014/main" id="{0672E87A-11E2-4ADD-81A3-B6E63EDB52B1}"/>
              </a:ext>
            </a:extLst>
          </p:cNvPr>
          <p:cNvSpPr>
            <a:spLocks noGrp="1" noChangeArrowheads="1"/>
          </p:cNvSpPr>
          <p:nvPr>
            <p:ph type="title"/>
          </p:nvPr>
        </p:nvSpPr>
        <p:spPr>
          <a:xfrm>
            <a:off x="304800" y="304800"/>
            <a:ext cx="8458200" cy="990600"/>
          </a:xfrm>
        </p:spPr>
        <p:txBody>
          <a:bodyPr>
            <a:normAutofit/>
          </a:bodyPr>
          <a:lstStyle/>
          <a:p>
            <a:pPr eaLnBrk="1" fontAlgn="auto" hangingPunct="1">
              <a:spcAft>
                <a:spcPts val="0"/>
              </a:spcAft>
              <a:defRPr/>
            </a:pPr>
            <a:r>
              <a:rPr lang="en-US" altLang="en-US" sz="4000" dirty="0">
                <a:solidFill>
                  <a:srgbClr val="C00000"/>
                </a:solidFill>
              </a:rPr>
              <a:t>Conjunctive Schedules</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anim calcmode="lin" valueType="num">
                                      <p:cBhvr additive="base">
                                        <p:cTn id="11"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675">
                                            <p:txEl>
                                              <p:pRg st="2" end="2"/>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anim calcmode="lin" valueType="num">
                                      <p:cBhvr additive="base">
                                        <p:cTn id="15"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675">
                                            <p:txEl>
                                              <p:pRg st="4" end="4"/>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28675">
                                            <p:txEl>
                                              <p:pRg st="6" end="6"/>
                                            </p:txEl>
                                          </p:spTgt>
                                        </p:tgtEl>
                                        <p:attrNameLst>
                                          <p:attrName>style.visibility</p:attrName>
                                        </p:attrNameLst>
                                      </p:cBhvr>
                                      <p:to>
                                        <p:strVal val="visible"/>
                                      </p:to>
                                    </p:set>
                                    <p:anim calcmode="lin" valueType="num">
                                      <p:cBhvr additive="base">
                                        <p:cTn id="19" dur="500" fill="hold"/>
                                        <p:tgtEl>
                                          <p:spTgt spid="2867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descr="Rectangle: Click to edit Master text styles&#10;Second level&#10;Third level&#10;Fourth level&#10;Fifth level">
            <a:extLst>
              <a:ext uri="{FF2B5EF4-FFF2-40B4-BE49-F238E27FC236}">
                <a16:creationId xmlns:a16="http://schemas.microsoft.com/office/drawing/2014/main" id="{CE1BED20-5FCC-427F-A835-D8B512D17BFE}"/>
              </a:ext>
            </a:extLst>
          </p:cNvPr>
          <p:cNvSpPr>
            <a:spLocks noGrp="1" noChangeArrowheads="1"/>
          </p:cNvSpPr>
          <p:nvPr>
            <p:ph idx="1"/>
          </p:nvPr>
        </p:nvSpPr>
        <p:spPr>
          <a:xfrm>
            <a:off x="228600" y="1524000"/>
            <a:ext cx="8686800" cy="5029200"/>
          </a:xfrm>
        </p:spPr>
        <p:txBody>
          <a:bodyPr>
            <a:normAutofit/>
          </a:bodyPr>
          <a:lstStyle/>
          <a:p>
            <a:pPr marL="365760" indent="-256032" eaLnBrk="1" fontAlgn="auto" hangingPunct="1">
              <a:lnSpc>
                <a:spcPct val="120000"/>
              </a:lnSpc>
              <a:spcAft>
                <a:spcPts val="0"/>
              </a:spcAft>
              <a:buFont typeface="Wingdings 3"/>
              <a:buChar char=""/>
              <a:defRPr/>
            </a:pPr>
            <a:endParaRPr lang="en-US" altLang="en-US" dirty="0"/>
          </a:p>
          <a:p>
            <a:pPr marL="365760" indent="-256032" eaLnBrk="1" fontAlgn="auto" hangingPunct="1">
              <a:lnSpc>
                <a:spcPct val="120000"/>
              </a:lnSpc>
              <a:spcAft>
                <a:spcPts val="0"/>
              </a:spcAft>
              <a:buFont typeface="Wingdings 3"/>
              <a:buChar char=""/>
              <a:defRPr/>
            </a:pPr>
            <a:r>
              <a:rPr lang="en-US" altLang="en-US" b="1" dirty="0">
                <a:solidFill>
                  <a:srgbClr val="C00000"/>
                </a:solidFill>
              </a:rPr>
              <a:t>Task/interval interactions</a:t>
            </a:r>
          </a:p>
          <a:p>
            <a:pPr marL="621792" lvl="1" eaLnBrk="1" fontAlgn="auto" hangingPunct="1">
              <a:lnSpc>
                <a:spcPct val="120000"/>
              </a:lnSpc>
              <a:spcBef>
                <a:spcPts val="324"/>
              </a:spcBef>
              <a:spcAft>
                <a:spcPts val="0"/>
              </a:spcAft>
              <a:buFont typeface="Verdana"/>
              <a:buChar char="◦"/>
              <a:defRPr/>
            </a:pPr>
            <a:r>
              <a:rPr lang="en-US" altLang="en-US" sz="2400" dirty="0"/>
              <a:t>When the task requirements are high and the interval is short, steady work throughout the interval will be the result</a:t>
            </a:r>
          </a:p>
          <a:p>
            <a:pPr marL="621792" lvl="1" eaLnBrk="1" fontAlgn="auto" hangingPunct="1">
              <a:lnSpc>
                <a:spcPct val="120000"/>
              </a:lnSpc>
              <a:spcBef>
                <a:spcPts val="324"/>
              </a:spcBef>
              <a:spcAft>
                <a:spcPts val="0"/>
              </a:spcAft>
              <a:buFont typeface="Verdana"/>
              <a:buChar char="◦"/>
              <a:defRPr/>
            </a:pPr>
            <a:endParaRPr lang="en-US" altLang="en-US" sz="2400" dirty="0"/>
          </a:p>
          <a:p>
            <a:pPr marL="621792" lvl="1" eaLnBrk="1" fontAlgn="auto" hangingPunct="1">
              <a:lnSpc>
                <a:spcPct val="120000"/>
              </a:lnSpc>
              <a:spcBef>
                <a:spcPts val="324"/>
              </a:spcBef>
              <a:spcAft>
                <a:spcPts val="0"/>
              </a:spcAft>
              <a:buFont typeface="Verdana"/>
              <a:buChar char="◦"/>
              <a:defRPr/>
            </a:pPr>
            <a:r>
              <a:rPr lang="en-US" altLang="en-US" sz="2600" dirty="0"/>
              <a:t>When task requirements are low and the interval long, many non task behaviors will be observed</a:t>
            </a:r>
          </a:p>
        </p:txBody>
      </p:sp>
      <p:sp>
        <p:nvSpPr>
          <p:cNvPr id="28674" name="Rectangle 2">
            <a:extLst>
              <a:ext uri="{FF2B5EF4-FFF2-40B4-BE49-F238E27FC236}">
                <a16:creationId xmlns:a16="http://schemas.microsoft.com/office/drawing/2014/main" id="{0672E87A-11E2-4ADD-81A3-B6E63EDB52B1}"/>
              </a:ext>
            </a:extLst>
          </p:cNvPr>
          <p:cNvSpPr>
            <a:spLocks noGrp="1" noChangeArrowheads="1"/>
          </p:cNvSpPr>
          <p:nvPr>
            <p:ph type="title"/>
          </p:nvPr>
        </p:nvSpPr>
        <p:spPr>
          <a:xfrm>
            <a:off x="304800" y="304800"/>
            <a:ext cx="8458200" cy="990600"/>
          </a:xfrm>
        </p:spPr>
        <p:txBody>
          <a:bodyPr>
            <a:normAutofit/>
          </a:bodyPr>
          <a:lstStyle/>
          <a:p>
            <a:pPr eaLnBrk="1" fontAlgn="auto" hangingPunct="1">
              <a:spcAft>
                <a:spcPts val="0"/>
              </a:spcAft>
              <a:defRPr/>
            </a:pPr>
            <a:r>
              <a:rPr lang="en-US" altLang="en-US" sz="4000" dirty="0">
                <a:solidFill>
                  <a:srgbClr val="C00000"/>
                </a:solidFill>
              </a:rPr>
              <a:t>Conjunctive Schedules</a:t>
            </a:r>
          </a:p>
        </p:txBody>
      </p:sp>
    </p:spTree>
    <p:extLst>
      <p:ext uri="{BB962C8B-B14F-4D97-AF65-F5344CB8AC3E}">
        <p14:creationId xmlns:p14="http://schemas.microsoft.com/office/powerpoint/2010/main" val="4172355764"/>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 calcmode="lin" valueType="num">
                                      <p:cBhvr additive="base">
                                        <p:cTn id="7"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anim calcmode="lin" valueType="num">
                                      <p:cBhvr additive="base">
                                        <p:cTn id="11"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675">
                                            <p:txEl>
                                              <p:pRg st="2" end="2"/>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anim calcmode="lin" valueType="num">
                                      <p:cBhvr additive="base">
                                        <p:cTn id="15"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67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F1745-5DD2-4565-94DB-D98300455D47}"/>
              </a:ext>
            </a:extLst>
          </p:cNvPr>
          <p:cNvSpPr>
            <a:spLocks noGrp="1"/>
          </p:cNvSpPr>
          <p:nvPr>
            <p:ph type="title"/>
          </p:nvPr>
        </p:nvSpPr>
        <p:spPr/>
        <p:txBody>
          <a:bodyPr/>
          <a:lstStyle/>
          <a:p>
            <a:pPr eaLnBrk="1" hangingPunct="1">
              <a:defRPr/>
            </a:pPr>
            <a:r>
              <a:rPr lang="en-US" dirty="0">
                <a:solidFill>
                  <a:srgbClr val="C00000"/>
                </a:solidFill>
              </a:rPr>
              <a:t>Chain schedules</a:t>
            </a:r>
          </a:p>
        </p:txBody>
      </p:sp>
      <p:sp>
        <p:nvSpPr>
          <p:cNvPr id="38915" name="Content Placeholder 2">
            <a:extLst>
              <a:ext uri="{FF2B5EF4-FFF2-40B4-BE49-F238E27FC236}">
                <a16:creationId xmlns:a16="http://schemas.microsoft.com/office/drawing/2014/main" id="{B90EBB14-8C02-4471-A38D-8D3FE5E9D08B}"/>
              </a:ext>
            </a:extLst>
          </p:cNvPr>
          <p:cNvSpPr>
            <a:spLocks noGrp="1"/>
          </p:cNvSpPr>
          <p:nvPr>
            <p:ph idx="1"/>
          </p:nvPr>
        </p:nvSpPr>
        <p:spPr/>
        <p:txBody>
          <a:bodyPr/>
          <a:lstStyle/>
          <a:p>
            <a:pPr eaLnBrk="1" hangingPunct="1"/>
            <a:r>
              <a:rPr lang="en-US" altLang="en-US" b="1" i="1" dirty="0">
                <a:solidFill>
                  <a:srgbClr val="C00000"/>
                </a:solidFill>
              </a:rPr>
              <a:t>2 or more simple schedules presented sequentially and signaled by an arbitrary stimulus</a:t>
            </a:r>
          </a:p>
          <a:p>
            <a:pPr eaLnBrk="1" hangingPunct="1"/>
            <a:endParaRPr lang="en-US" altLang="en-US" dirty="0"/>
          </a:p>
          <a:p>
            <a:pPr eaLnBrk="1" hangingPunct="1"/>
            <a:r>
              <a:rPr lang="en-US" altLang="en-US" dirty="0"/>
              <a:t>Ending one schedule requirement can serve as a cue for the next</a:t>
            </a:r>
          </a:p>
          <a:p>
            <a:pPr eaLnBrk="1" hangingPunct="1"/>
            <a:endParaRPr lang="en-US" altLang="en-US" dirty="0"/>
          </a:p>
          <a:p>
            <a:pPr eaLnBrk="1" hangingPunct="1"/>
            <a:r>
              <a:rPr lang="en-US" altLang="en-US" dirty="0"/>
              <a:t>The stimulus signaling the next chain component serves as a conditioned reinforcer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1" name="Rectangle 3" descr="Rectangle: Click to edit Master text styles&#10;Second level&#10;Third level&#10;Fourth level&#10;Fifth level">
            <a:extLst>
              <a:ext uri="{FF2B5EF4-FFF2-40B4-BE49-F238E27FC236}">
                <a16:creationId xmlns:a16="http://schemas.microsoft.com/office/drawing/2014/main" id="{6A93EE6A-13B2-4C7D-9445-FC8A0826A2A9}"/>
              </a:ext>
            </a:extLst>
          </p:cNvPr>
          <p:cNvSpPr>
            <a:spLocks noGrp="1" noChangeArrowheads="1"/>
          </p:cNvSpPr>
          <p:nvPr>
            <p:ph idx="1"/>
          </p:nvPr>
        </p:nvSpPr>
        <p:spPr>
          <a:xfrm>
            <a:off x="304800" y="1371600"/>
            <a:ext cx="8534400" cy="5257800"/>
          </a:xfrm>
        </p:spPr>
        <p:txBody>
          <a:bodyPr>
            <a:normAutofit fontScale="92500" lnSpcReduction="10000"/>
          </a:bodyPr>
          <a:lstStyle/>
          <a:p>
            <a:pPr marL="365760" indent="-256032" eaLnBrk="1" fontAlgn="auto" hangingPunct="1">
              <a:lnSpc>
                <a:spcPct val="120000"/>
              </a:lnSpc>
              <a:spcAft>
                <a:spcPts val="0"/>
              </a:spcAft>
              <a:buFont typeface="Wingdings 3"/>
              <a:buChar char=""/>
              <a:defRPr/>
            </a:pPr>
            <a:r>
              <a:rPr lang="en-US" altLang="en-US" dirty="0"/>
              <a:t>Two or more basic schedule requirements are in place:</a:t>
            </a:r>
          </a:p>
          <a:p>
            <a:pPr marL="621792" lvl="1" eaLnBrk="1" fontAlgn="auto" hangingPunct="1">
              <a:lnSpc>
                <a:spcPct val="120000"/>
              </a:lnSpc>
              <a:spcBef>
                <a:spcPts val="324"/>
              </a:spcBef>
              <a:spcAft>
                <a:spcPts val="0"/>
              </a:spcAft>
              <a:buFont typeface="Verdana"/>
              <a:buChar char="◦"/>
              <a:defRPr/>
            </a:pPr>
            <a:r>
              <a:rPr lang="en-US" altLang="en-US" i="1" dirty="0">
                <a:solidFill>
                  <a:srgbClr val="C00000"/>
                </a:solidFill>
              </a:rPr>
              <a:t>One schedule at a time </a:t>
            </a:r>
          </a:p>
          <a:p>
            <a:pPr marL="621792" lvl="1" eaLnBrk="1" fontAlgn="auto" hangingPunct="1">
              <a:lnSpc>
                <a:spcPct val="120000"/>
              </a:lnSpc>
              <a:spcBef>
                <a:spcPts val="324"/>
              </a:spcBef>
              <a:spcAft>
                <a:spcPts val="0"/>
              </a:spcAft>
              <a:buFont typeface="Verdana"/>
              <a:buChar char="◦"/>
              <a:defRPr/>
            </a:pPr>
            <a:r>
              <a:rPr lang="en-US" altLang="en-US" dirty="0"/>
              <a:t>But in a </a:t>
            </a:r>
            <a:r>
              <a:rPr lang="en-US" altLang="en-US" i="1" dirty="0">
                <a:solidFill>
                  <a:srgbClr val="C00000"/>
                </a:solidFill>
              </a:rPr>
              <a:t>specified sequence</a:t>
            </a:r>
          </a:p>
          <a:p>
            <a:pPr marL="621792" lvl="1" eaLnBrk="1" fontAlgn="auto" hangingPunct="1">
              <a:lnSpc>
                <a:spcPct val="120000"/>
              </a:lnSpc>
              <a:spcBef>
                <a:spcPts val="324"/>
              </a:spcBef>
              <a:spcAft>
                <a:spcPts val="0"/>
              </a:spcAft>
              <a:buFont typeface="Verdana"/>
              <a:buChar char="◦"/>
              <a:defRPr/>
            </a:pPr>
            <a:endParaRPr lang="en-US" altLang="en-US" i="1" dirty="0">
              <a:solidFill>
                <a:srgbClr val="C00000"/>
              </a:solidFill>
            </a:endParaRPr>
          </a:p>
          <a:p>
            <a:pPr marL="366204" eaLnBrk="1" fontAlgn="auto" hangingPunct="1">
              <a:lnSpc>
                <a:spcPct val="120000"/>
              </a:lnSpc>
              <a:spcBef>
                <a:spcPts val="324"/>
              </a:spcBef>
              <a:spcAft>
                <a:spcPts val="0"/>
              </a:spcAft>
              <a:buFont typeface="Verdana"/>
              <a:buChar char="◦"/>
              <a:defRPr/>
            </a:pPr>
            <a:r>
              <a:rPr lang="en-US" altLang="en-US" dirty="0"/>
              <a:t>E.g. first a VR 60 then a FR 10 schedule CHAIN:</a:t>
            </a:r>
          </a:p>
          <a:p>
            <a:pPr marL="621792" lvl="1" eaLnBrk="1" fontAlgn="auto" hangingPunct="1">
              <a:lnSpc>
                <a:spcPct val="120000"/>
              </a:lnSpc>
              <a:spcBef>
                <a:spcPts val="324"/>
              </a:spcBef>
              <a:spcAft>
                <a:spcPts val="0"/>
              </a:spcAft>
              <a:buFont typeface="Verdana"/>
              <a:buChar char="◦"/>
              <a:defRPr/>
            </a:pPr>
            <a:r>
              <a:rPr lang="en-US" altLang="en-US" dirty="0"/>
              <a:t>must complete the VR 60, </a:t>
            </a:r>
          </a:p>
          <a:p>
            <a:pPr marL="621792" lvl="1" eaLnBrk="1" fontAlgn="auto" hangingPunct="1">
              <a:lnSpc>
                <a:spcPct val="120000"/>
              </a:lnSpc>
              <a:spcBef>
                <a:spcPts val="324"/>
              </a:spcBef>
              <a:spcAft>
                <a:spcPts val="0"/>
              </a:spcAft>
              <a:buFont typeface="Verdana"/>
              <a:buChar char="◦"/>
              <a:defRPr/>
            </a:pPr>
            <a:r>
              <a:rPr lang="en-US" altLang="en-US" dirty="0"/>
              <a:t>then presented with an FR10 schedule- 10 more responses to get the Sr</a:t>
            </a:r>
          </a:p>
          <a:p>
            <a:pPr marL="621792" lvl="1" eaLnBrk="1" fontAlgn="auto" hangingPunct="1">
              <a:lnSpc>
                <a:spcPct val="120000"/>
              </a:lnSpc>
              <a:spcBef>
                <a:spcPts val="324"/>
              </a:spcBef>
              <a:spcAft>
                <a:spcPts val="0"/>
              </a:spcAft>
              <a:buFont typeface="Verdana"/>
              <a:buChar char="◦"/>
              <a:defRPr/>
            </a:pPr>
            <a:endParaRPr lang="en-US" altLang="en-US" dirty="0"/>
          </a:p>
          <a:p>
            <a:pPr marL="366204" eaLnBrk="1" fontAlgn="auto" hangingPunct="1">
              <a:lnSpc>
                <a:spcPct val="120000"/>
              </a:lnSpc>
              <a:spcBef>
                <a:spcPts val="324"/>
              </a:spcBef>
              <a:spcAft>
                <a:spcPts val="0"/>
              </a:spcAft>
              <a:buFont typeface="Verdana"/>
              <a:buChar char="◦"/>
              <a:defRPr/>
            </a:pPr>
            <a:r>
              <a:rPr lang="en-US" altLang="en-US" dirty="0"/>
              <a:t>Could also be with behaviors: Sit, stand, spin, bark, sit</a:t>
            </a:r>
            <a:r>
              <a:rPr lang="en-US" altLang="en-US" dirty="0">
                <a:sym typeface="Wingdings" panose="05000000000000000000" pitchFamily="2" charset="2"/>
              </a:rPr>
              <a:t> Sr</a:t>
            </a:r>
            <a:endParaRPr lang="en-US" altLang="en-US" dirty="0"/>
          </a:p>
          <a:p>
            <a:pPr marL="365760" indent="-256032" eaLnBrk="1" fontAlgn="auto" hangingPunct="1">
              <a:lnSpc>
                <a:spcPct val="120000"/>
              </a:lnSpc>
              <a:spcAft>
                <a:spcPts val="0"/>
              </a:spcAft>
              <a:buFont typeface="Wingdings 3"/>
              <a:buChar char=""/>
              <a:defRPr/>
            </a:pPr>
            <a:endParaRPr lang="en-US" altLang="en-US" dirty="0"/>
          </a:p>
        </p:txBody>
      </p:sp>
      <p:sp>
        <p:nvSpPr>
          <p:cNvPr id="27650" name="Rectangle 2">
            <a:extLst>
              <a:ext uri="{FF2B5EF4-FFF2-40B4-BE49-F238E27FC236}">
                <a16:creationId xmlns:a16="http://schemas.microsoft.com/office/drawing/2014/main" id="{1C3A70EE-20B7-4B27-B40E-7DBA664CCF2C}"/>
              </a:ext>
            </a:extLst>
          </p:cNvPr>
          <p:cNvSpPr>
            <a:spLocks noGrp="1" noChangeArrowheads="1"/>
          </p:cNvSpPr>
          <p:nvPr>
            <p:ph type="title"/>
          </p:nvPr>
        </p:nvSpPr>
        <p:spPr>
          <a:xfrm>
            <a:off x="304800" y="204788"/>
            <a:ext cx="8458200" cy="1190625"/>
          </a:xfrm>
        </p:spPr>
        <p:txBody>
          <a:bodyPr>
            <a:normAutofit/>
          </a:bodyPr>
          <a:lstStyle/>
          <a:p>
            <a:pPr eaLnBrk="1" fontAlgn="auto" hangingPunct="1">
              <a:spcAft>
                <a:spcPts val="0"/>
              </a:spcAft>
              <a:defRPr/>
            </a:pPr>
            <a:r>
              <a:rPr lang="en-US" altLang="en-US" sz="4000" dirty="0">
                <a:solidFill>
                  <a:srgbClr val="C00000"/>
                </a:solidFill>
              </a:rPr>
              <a:t>Chained Schedules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anim calcmode="lin" valueType="num">
                                      <p:cBhvr additive="base">
                                        <p:cTn id="11"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65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anim calcmode="lin" valueType="num">
                                      <p:cBhvr additive="base">
                                        <p:cTn id="15"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27651">
                                            <p:txEl>
                                              <p:pRg st="4" end="4"/>
                                            </p:txEl>
                                          </p:spTgt>
                                        </p:tgtEl>
                                        <p:attrNameLst>
                                          <p:attrName>style.visibility</p:attrName>
                                        </p:attrNameLst>
                                      </p:cBhvr>
                                      <p:to>
                                        <p:strVal val="visible"/>
                                      </p:to>
                                    </p:set>
                                    <p:anim calcmode="lin" valueType="num">
                                      <p:cBhvr additive="base">
                                        <p:cTn id="21"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7651">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27651">
                                            <p:txEl>
                                              <p:pRg st="5" end="5"/>
                                            </p:txEl>
                                          </p:spTgt>
                                        </p:tgtEl>
                                        <p:attrNameLst>
                                          <p:attrName>style.visibility</p:attrName>
                                        </p:attrNameLst>
                                      </p:cBhvr>
                                      <p:to>
                                        <p:strVal val="visible"/>
                                      </p:to>
                                    </p:set>
                                    <p:anim calcmode="lin" valueType="num">
                                      <p:cBhvr additive="base">
                                        <p:cTn id="25" dur="500" fill="hold"/>
                                        <p:tgtEl>
                                          <p:spTgt spid="27651">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12" fill="hold" grpId="0" nodeType="withEffect">
                                  <p:stCondLst>
                                    <p:cond delay="0"/>
                                  </p:stCondLst>
                                  <p:childTnLst>
                                    <p:set>
                                      <p:cBhvr>
                                        <p:cTn id="28" dur="1" fill="hold">
                                          <p:stCondLst>
                                            <p:cond delay="0"/>
                                          </p:stCondLst>
                                        </p:cTn>
                                        <p:tgtEl>
                                          <p:spTgt spid="27651">
                                            <p:txEl>
                                              <p:pRg st="6" end="6"/>
                                            </p:txEl>
                                          </p:spTgt>
                                        </p:tgtEl>
                                        <p:attrNameLst>
                                          <p:attrName>style.visibility</p:attrName>
                                        </p:attrNameLst>
                                      </p:cBhvr>
                                      <p:to>
                                        <p:strVal val="visible"/>
                                      </p:to>
                                    </p:set>
                                    <p:anim calcmode="lin" valueType="num">
                                      <p:cBhvr additive="base">
                                        <p:cTn id="29" dur="500" fill="hold"/>
                                        <p:tgtEl>
                                          <p:spTgt spid="27651">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76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27651">
                                            <p:txEl>
                                              <p:pRg st="8" end="8"/>
                                            </p:txEl>
                                          </p:spTgt>
                                        </p:tgtEl>
                                        <p:attrNameLst>
                                          <p:attrName>style.visibility</p:attrName>
                                        </p:attrNameLst>
                                      </p:cBhvr>
                                      <p:to>
                                        <p:strVal val="visible"/>
                                      </p:to>
                                    </p:set>
                                    <p:anim calcmode="lin" valueType="num">
                                      <p:cBhvr additive="base">
                                        <p:cTn id="35" dur="500" fill="hold"/>
                                        <p:tgtEl>
                                          <p:spTgt spid="27651">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765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1" name="Rectangle 3" descr="Rectangle: Click to edit Master text styles&#10;Second level&#10;Third level&#10;Fourth level&#10;Fifth level">
            <a:extLst>
              <a:ext uri="{FF2B5EF4-FFF2-40B4-BE49-F238E27FC236}">
                <a16:creationId xmlns:a16="http://schemas.microsoft.com/office/drawing/2014/main" id="{6A93EE6A-13B2-4C7D-9445-FC8A0826A2A9}"/>
              </a:ext>
            </a:extLst>
          </p:cNvPr>
          <p:cNvSpPr>
            <a:spLocks noGrp="1" noChangeArrowheads="1"/>
          </p:cNvSpPr>
          <p:nvPr>
            <p:ph idx="1"/>
          </p:nvPr>
        </p:nvSpPr>
        <p:spPr>
          <a:xfrm>
            <a:off x="304800" y="1371600"/>
            <a:ext cx="8534400" cy="5257800"/>
          </a:xfrm>
        </p:spPr>
        <p:txBody>
          <a:bodyPr>
            <a:normAutofit/>
          </a:bodyPr>
          <a:lstStyle/>
          <a:p>
            <a:pPr marL="365760" indent="-256032" eaLnBrk="1" fontAlgn="auto" hangingPunct="1">
              <a:lnSpc>
                <a:spcPct val="120000"/>
              </a:lnSpc>
              <a:spcAft>
                <a:spcPts val="0"/>
              </a:spcAft>
              <a:buFont typeface="Wingdings 3"/>
              <a:buChar char=""/>
              <a:defRPr/>
            </a:pPr>
            <a:r>
              <a:rPr lang="en-US" altLang="en-US" b="1" i="1" dirty="0">
                <a:solidFill>
                  <a:srgbClr val="C00000"/>
                </a:solidFill>
              </a:rPr>
              <a:t>Usually a cue is presented to signal specific schedule in effect: </a:t>
            </a:r>
          </a:p>
          <a:p>
            <a:pPr marL="621348" lvl="1" indent="-256032" eaLnBrk="1" fontAlgn="auto" hangingPunct="1">
              <a:lnSpc>
                <a:spcPct val="120000"/>
              </a:lnSpc>
              <a:spcAft>
                <a:spcPts val="0"/>
              </a:spcAft>
              <a:buFont typeface="Wingdings 3"/>
              <a:buChar char=""/>
              <a:defRPr/>
            </a:pPr>
            <a:r>
              <a:rPr lang="en-US" altLang="en-US" dirty="0"/>
              <a:t>The S+ is present as long as the schedule is in effect</a:t>
            </a:r>
          </a:p>
          <a:p>
            <a:pPr marL="621348" lvl="1" indent="-256032" eaLnBrk="1" fontAlgn="auto" hangingPunct="1">
              <a:lnSpc>
                <a:spcPct val="120000"/>
              </a:lnSpc>
              <a:spcAft>
                <a:spcPts val="0"/>
              </a:spcAft>
              <a:buFont typeface="Wingdings 3"/>
              <a:buChar char=""/>
              <a:defRPr/>
            </a:pPr>
            <a:endParaRPr lang="en-US" altLang="en-US" dirty="0"/>
          </a:p>
          <a:p>
            <a:pPr marL="621348" lvl="1" indent="-256032" eaLnBrk="1" fontAlgn="auto" hangingPunct="1">
              <a:lnSpc>
                <a:spcPct val="120000"/>
              </a:lnSpc>
              <a:spcAft>
                <a:spcPts val="0"/>
              </a:spcAft>
              <a:buFont typeface="Wingdings 3"/>
              <a:buChar char=""/>
              <a:defRPr/>
            </a:pPr>
            <a:r>
              <a:rPr lang="en-US" altLang="en-US" dirty="0"/>
              <a:t>Then the next S+ is presented to note the change in the schedule</a:t>
            </a:r>
          </a:p>
          <a:p>
            <a:pPr marL="621348" lvl="1" indent="-256032" eaLnBrk="1" fontAlgn="auto" hangingPunct="1">
              <a:lnSpc>
                <a:spcPct val="120000"/>
              </a:lnSpc>
              <a:spcAft>
                <a:spcPts val="0"/>
              </a:spcAft>
              <a:buFont typeface="Wingdings 3"/>
              <a:buChar char=""/>
              <a:defRPr/>
            </a:pPr>
            <a:endParaRPr lang="en-US" altLang="en-US" dirty="0"/>
          </a:p>
          <a:p>
            <a:pPr marL="621348" lvl="1" indent="-256032" eaLnBrk="1" fontAlgn="auto" hangingPunct="1">
              <a:lnSpc>
                <a:spcPct val="120000"/>
              </a:lnSpc>
              <a:spcAft>
                <a:spcPts val="0"/>
              </a:spcAft>
              <a:buFont typeface="Wingdings 3"/>
              <a:buChar char=""/>
              <a:defRPr/>
            </a:pPr>
            <a:r>
              <a:rPr lang="en-US" altLang="en-US" dirty="0"/>
              <a:t>Sometimes TIME is used as the cue!</a:t>
            </a:r>
          </a:p>
          <a:p>
            <a:pPr marL="365760" indent="-256032" eaLnBrk="1" fontAlgn="auto" hangingPunct="1">
              <a:lnSpc>
                <a:spcPct val="120000"/>
              </a:lnSpc>
              <a:spcAft>
                <a:spcPts val="0"/>
              </a:spcAft>
              <a:buFont typeface="Wingdings 3"/>
              <a:buChar char=""/>
              <a:defRPr/>
            </a:pPr>
            <a:endParaRPr lang="en-US" altLang="en-US" dirty="0"/>
          </a:p>
        </p:txBody>
      </p:sp>
      <p:sp>
        <p:nvSpPr>
          <p:cNvPr id="27650" name="Rectangle 2">
            <a:extLst>
              <a:ext uri="{FF2B5EF4-FFF2-40B4-BE49-F238E27FC236}">
                <a16:creationId xmlns:a16="http://schemas.microsoft.com/office/drawing/2014/main" id="{1C3A70EE-20B7-4B27-B40E-7DBA664CCF2C}"/>
              </a:ext>
            </a:extLst>
          </p:cNvPr>
          <p:cNvSpPr>
            <a:spLocks noGrp="1" noChangeArrowheads="1"/>
          </p:cNvSpPr>
          <p:nvPr>
            <p:ph type="title"/>
          </p:nvPr>
        </p:nvSpPr>
        <p:spPr>
          <a:xfrm>
            <a:off x="304800" y="204788"/>
            <a:ext cx="8458200" cy="1190625"/>
          </a:xfrm>
        </p:spPr>
        <p:txBody>
          <a:bodyPr>
            <a:normAutofit/>
          </a:bodyPr>
          <a:lstStyle/>
          <a:p>
            <a:pPr eaLnBrk="1" fontAlgn="auto" hangingPunct="1">
              <a:spcAft>
                <a:spcPts val="0"/>
              </a:spcAft>
              <a:defRPr/>
            </a:pPr>
            <a:r>
              <a:rPr lang="en-US" altLang="en-US" sz="4000" dirty="0">
                <a:solidFill>
                  <a:srgbClr val="C00000"/>
                </a:solidFill>
              </a:rPr>
              <a:t>Chained Schedules</a:t>
            </a:r>
          </a:p>
        </p:txBody>
      </p:sp>
    </p:spTree>
    <p:extLst>
      <p:ext uri="{BB962C8B-B14F-4D97-AF65-F5344CB8AC3E}">
        <p14:creationId xmlns:p14="http://schemas.microsoft.com/office/powerpoint/2010/main" val="4164009590"/>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anim calcmode="lin" valueType="num">
                                      <p:cBhvr additive="base">
                                        <p:cTn id="11"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65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anim calcmode="lin" valueType="num">
                                      <p:cBhvr additive="base">
                                        <p:cTn id="15"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7651">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anim calcmode="lin" valueType="num">
                                      <p:cBhvr additive="base">
                                        <p:cTn id="19" dur="500" fill="hold"/>
                                        <p:tgtEl>
                                          <p:spTgt spid="27651">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1" name="Rectangle 3" descr="Rectangle: Click to edit Master text styles&#10;Second level&#10;Third level&#10;Fourth level&#10;Fifth level">
            <a:extLst>
              <a:ext uri="{FF2B5EF4-FFF2-40B4-BE49-F238E27FC236}">
                <a16:creationId xmlns:a16="http://schemas.microsoft.com/office/drawing/2014/main" id="{6A93EE6A-13B2-4C7D-9445-FC8A0826A2A9}"/>
              </a:ext>
            </a:extLst>
          </p:cNvPr>
          <p:cNvSpPr>
            <a:spLocks noGrp="1" noChangeArrowheads="1"/>
          </p:cNvSpPr>
          <p:nvPr>
            <p:ph idx="1"/>
          </p:nvPr>
        </p:nvSpPr>
        <p:spPr>
          <a:xfrm>
            <a:off x="304800" y="1371600"/>
            <a:ext cx="8534400" cy="5257800"/>
          </a:xfrm>
        </p:spPr>
        <p:txBody>
          <a:bodyPr>
            <a:normAutofit/>
          </a:bodyPr>
          <a:lstStyle/>
          <a:p>
            <a:pPr marL="365760" indent="-256032" eaLnBrk="1" fontAlgn="auto" hangingPunct="1">
              <a:lnSpc>
                <a:spcPct val="120000"/>
              </a:lnSpc>
              <a:spcAft>
                <a:spcPts val="0"/>
              </a:spcAft>
              <a:buFont typeface="Wingdings 3"/>
              <a:buChar char=""/>
              <a:defRPr/>
            </a:pPr>
            <a:endParaRPr lang="en-US" altLang="en-US" dirty="0"/>
          </a:p>
          <a:p>
            <a:pPr marL="365760" indent="-256032" eaLnBrk="1" fontAlgn="auto" hangingPunct="1">
              <a:lnSpc>
                <a:spcPct val="120000"/>
              </a:lnSpc>
              <a:spcAft>
                <a:spcPts val="0"/>
              </a:spcAft>
              <a:buFont typeface="Wingdings 3"/>
              <a:buChar char=""/>
              <a:defRPr/>
            </a:pPr>
            <a:r>
              <a:rPr lang="en-US" altLang="en-US" dirty="0"/>
              <a:t>Reinforcement for responding in the 1</a:t>
            </a:r>
            <a:r>
              <a:rPr lang="en-US" altLang="en-US" baseline="30000" dirty="0"/>
              <a:t>st</a:t>
            </a:r>
            <a:r>
              <a:rPr lang="en-US" altLang="en-US" dirty="0"/>
              <a:t> component is the presentation of the 2</a:t>
            </a:r>
            <a:r>
              <a:rPr lang="en-US" altLang="en-US" baseline="30000" dirty="0"/>
              <a:t>nd</a:t>
            </a:r>
            <a:r>
              <a:rPr lang="en-US" altLang="en-US" dirty="0"/>
              <a:t> </a:t>
            </a:r>
          </a:p>
          <a:p>
            <a:pPr marL="365760" indent="-256032" eaLnBrk="1" fontAlgn="auto" hangingPunct="1">
              <a:lnSpc>
                <a:spcPct val="120000"/>
              </a:lnSpc>
              <a:spcAft>
                <a:spcPts val="0"/>
              </a:spcAft>
              <a:buFont typeface="Wingdings 3"/>
              <a:buChar char=""/>
              <a:defRPr/>
            </a:pPr>
            <a:endParaRPr lang="en-US" altLang="en-US" dirty="0"/>
          </a:p>
          <a:p>
            <a:pPr marL="365760" indent="-256032" eaLnBrk="1" fontAlgn="auto" hangingPunct="1">
              <a:lnSpc>
                <a:spcPct val="120000"/>
              </a:lnSpc>
              <a:spcAft>
                <a:spcPts val="0"/>
              </a:spcAft>
              <a:buFont typeface="Wingdings 3"/>
              <a:buChar char=""/>
              <a:defRPr/>
            </a:pPr>
            <a:r>
              <a:rPr lang="en-US" altLang="en-US" dirty="0"/>
              <a:t>Reinforcement does not occur until the final component is performed</a:t>
            </a:r>
          </a:p>
        </p:txBody>
      </p:sp>
      <p:sp>
        <p:nvSpPr>
          <p:cNvPr id="27650" name="Rectangle 2">
            <a:extLst>
              <a:ext uri="{FF2B5EF4-FFF2-40B4-BE49-F238E27FC236}">
                <a16:creationId xmlns:a16="http://schemas.microsoft.com/office/drawing/2014/main" id="{1C3A70EE-20B7-4B27-B40E-7DBA664CCF2C}"/>
              </a:ext>
            </a:extLst>
          </p:cNvPr>
          <p:cNvSpPr>
            <a:spLocks noGrp="1" noChangeArrowheads="1"/>
          </p:cNvSpPr>
          <p:nvPr>
            <p:ph type="title"/>
          </p:nvPr>
        </p:nvSpPr>
        <p:spPr>
          <a:xfrm>
            <a:off x="304800" y="204788"/>
            <a:ext cx="8458200" cy="1190625"/>
          </a:xfrm>
        </p:spPr>
        <p:txBody>
          <a:bodyPr>
            <a:normAutofit/>
          </a:bodyPr>
          <a:lstStyle/>
          <a:p>
            <a:pPr eaLnBrk="1" fontAlgn="auto" hangingPunct="1">
              <a:spcAft>
                <a:spcPts val="0"/>
              </a:spcAft>
              <a:defRPr/>
            </a:pPr>
            <a:r>
              <a:rPr lang="en-US" altLang="en-US" sz="4000" dirty="0">
                <a:solidFill>
                  <a:srgbClr val="C00000"/>
                </a:solidFill>
              </a:rPr>
              <a:t>Chained Schedules</a:t>
            </a:r>
          </a:p>
        </p:txBody>
      </p:sp>
    </p:spTree>
    <p:extLst>
      <p:ext uri="{BB962C8B-B14F-4D97-AF65-F5344CB8AC3E}">
        <p14:creationId xmlns:p14="http://schemas.microsoft.com/office/powerpoint/2010/main" val="799333860"/>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 calcmode="lin" valueType="num">
                                      <p:cBhvr additive="base">
                                        <p:cTn id="7"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anim calcmode="lin" valueType="num">
                                      <p:cBhvr additive="base">
                                        <p:cTn id="13"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40B24-95C5-40A0-B691-E32A226D0EC8}"/>
              </a:ext>
            </a:extLst>
          </p:cNvPr>
          <p:cNvSpPr>
            <a:spLocks noGrp="1"/>
          </p:cNvSpPr>
          <p:nvPr>
            <p:ph idx="1"/>
          </p:nvPr>
        </p:nvSpPr>
        <p:spPr>
          <a:xfrm>
            <a:off x="381000" y="1905000"/>
            <a:ext cx="8305800" cy="4724400"/>
          </a:xfrm>
        </p:spPr>
        <p:txBody>
          <a:bodyPr>
            <a:normAutofit fontScale="62500" lnSpcReduction="20000"/>
          </a:bodyPr>
          <a:lstStyle/>
          <a:p>
            <a:pPr marL="365760" indent="-256032" eaLnBrk="1" fontAlgn="auto" hangingPunct="1">
              <a:lnSpc>
                <a:spcPct val="120000"/>
              </a:lnSpc>
              <a:spcAft>
                <a:spcPts val="0"/>
              </a:spcAft>
              <a:buFont typeface="Wingdings 3"/>
              <a:buChar char=""/>
              <a:defRPr/>
            </a:pPr>
            <a:r>
              <a:rPr lang="en-US" sz="6000" b="1" dirty="0">
                <a:solidFill>
                  <a:srgbClr val="C00000"/>
                </a:solidFill>
              </a:rPr>
              <a:t>Continuous reinforcement: CRF</a:t>
            </a:r>
          </a:p>
          <a:p>
            <a:pPr marL="621792" lvl="1" eaLnBrk="1" fontAlgn="auto" hangingPunct="1">
              <a:lnSpc>
                <a:spcPct val="120000"/>
              </a:lnSpc>
              <a:spcBef>
                <a:spcPts val="324"/>
              </a:spcBef>
              <a:spcAft>
                <a:spcPts val="0"/>
              </a:spcAft>
              <a:buFont typeface="Verdana"/>
              <a:buChar char="◦"/>
              <a:defRPr/>
            </a:pPr>
            <a:r>
              <a:rPr lang="en-US" sz="3800" dirty="0"/>
              <a:t>Reinforce every single time the animal performs the response</a:t>
            </a:r>
          </a:p>
          <a:p>
            <a:pPr marL="621792" lvl="1" eaLnBrk="1" fontAlgn="auto" hangingPunct="1">
              <a:lnSpc>
                <a:spcPct val="120000"/>
              </a:lnSpc>
              <a:spcBef>
                <a:spcPts val="324"/>
              </a:spcBef>
              <a:spcAft>
                <a:spcPts val="0"/>
              </a:spcAft>
              <a:buFont typeface="Verdana"/>
              <a:buChar char="◦"/>
              <a:defRPr/>
            </a:pPr>
            <a:endParaRPr lang="en-US" sz="6000" dirty="0"/>
          </a:p>
          <a:p>
            <a:pPr marL="365760" indent="-256032" eaLnBrk="1" fontAlgn="auto" hangingPunct="1">
              <a:lnSpc>
                <a:spcPct val="120000"/>
              </a:lnSpc>
              <a:spcAft>
                <a:spcPts val="0"/>
              </a:spcAft>
              <a:buFont typeface="Wingdings 3"/>
              <a:buChar char=""/>
              <a:defRPr/>
            </a:pPr>
            <a:r>
              <a:rPr lang="en-US" sz="6000" dirty="0"/>
              <a:t>Use for teaching the animal the contingency</a:t>
            </a:r>
          </a:p>
          <a:p>
            <a:pPr marL="621792" lvl="1" eaLnBrk="1" fontAlgn="auto" hangingPunct="1">
              <a:lnSpc>
                <a:spcPct val="120000"/>
              </a:lnSpc>
              <a:spcBef>
                <a:spcPts val="324"/>
              </a:spcBef>
              <a:spcAft>
                <a:spcPts val="0"/>
              </a:spcAft>
              <a:buFont typeface="Verdana"/>
              <a:buChar char="◦"/>
              <a:defRPr/>
            </a:pPr>
            <a:r>
              <a:rPr lang="en-US" sz="3800" dirty="0"/>
              <a:t>E.g., when shaping a response</a:t>
            </a:r>
          </a:p>
          <a:p>
            <a:pPr marL="621792" lvl="1" eaLnBrk="1" fontAlgn="auto" hangingPunct="1">
              <a:lnSpc>
                <a:spcPct val="120000"/>
              </a:lnSpc>
              <a:spcBef>
                <a:spcPts val="324"/>
              </a:spcBef>
              <a:spcAft>
                <a:spcPts val="0"/>
              </a:spcAft>
              <a:buFont typeface="Verdana"/>
              <a:buChar char="◦"/>
              <a:defRPr/>
            </a:pPr>
            <a:r>
              <a:rPr lang="en-US" sz="3800" dirty="0"/>
              <a:t>Problem: Satiation</a:t>
            </a:r>
          </a:p>
          <a:p>
            <a:pPr marL="621792" lvl="1" eaLnBrk="1" fontAlgn="auto" hangingPunct="1">
              <a:lnSpc>
                <a:spcPct val="120000"/>
              </a:lnSpc>
              <a:spcBef>
                <a:spcPts val="324"/>
              </a:spcBef>
              <a:spcAft>
                <a:spcPts val="0"/>
              </a:spcAft>
              <a:buFont typeface="Verdana"/>
              <a:buChar char="◦"/>
              <a:defRPr/>
            </a:pPr>
            <a:r>
              <a:rPr lang="en-US" sz="3800" dirty="0"/>
              <a:t>Organism gets “full” and won’t work any more</a:t>
            </a:r>
          </a:p>
        </p:txBody>
      </p:sp>
      <p:sp>
        <p:nvSpPr>
          <p:cNvPr id="5122" name="Title 1">
            <a:extLst>
              <a:ext uri="{FF2B5EF4-FFF2-40B4-BE49-F238E27FC236}">
                <a16:creationId xmlns:a16="http://schemas.microsoft.com/office/drawing/2014/main" id="{B23768AA-3E70-400C-B975-5837085C3461}"/>
              </a:ext>
            </a:extLst>
          </p:cNvPr>
          <p:cNvSpPr>
            <a:spLocks noGrp="1"/>
          </p:cNvSpPr>
          <p:nvPr>
            <p:ph type="title"/>
          </p:nvPr>
        </p:nvSpPr>
        <p:spPr/>
        <p:txBody>
          <a:bodyPr/>
          <a:lstStyle/>
          <a:p>
            <a:pPr eaLnBrk="1" fontAlgn="auto" hangingPunct="1">
              <a:spcAft>
                <a:spcPts val="0"/>
              </a:spcAft>
              <a:defRPr/>
            </a:pPr>
            <a:r>
              <a:rPr lang="en-US" altLang="en-US" dirty="0">
                <a:solidFill>
                  <a:srgbClr val="C00000"/>
                </a:solidFill>
              </a:rPr>
              <a:t>Schedules of Reinforcement:</a:t>
            </a:r>
          </a:p>
        </p:txBody>
      </p:sp>
      <p:sp>
        <p:nvSpPr>
          <p:cNvPr id="16388" name="Isosceles Triangle 3">
            <a:extLst>
              <a:ext uri="{FF2B5EF4-FFF2-40B4-BE49-F238E27FC236}">
                <a16:creationId xmlns:a16="http://schemas.microsoft.com/office/drawing/2014/main" id="{6EC91147-4EEE-43C5-9A21-69BBFD358371}"/>
              </a:ext>
            </a:extLst>
          </p:cNvPr>
          <p:cNvSpPr>
            <a:spLocks noChangeArrowheads="1"/>
          </p:cNvSpPr>
          <p:nvPr/>
        </p:nvSpPr>
        <p:spPr bwMode="auto">
          <a:xfrm>
            <a:off x="2209800" y="5410200"/>
            <a:ext cx="152400" cy="76200"/>
          </a:xfrm>
          <a:prstGeom prst="triangle">
            <a:avLst>
              <a:gd name="adj"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sz="2400">
              <a:solidFill>
                <a:srgbClr val="000000"/>
              </a:solidFill>
              <a:latin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56A47-F9E1-45CF-85DA-060BC92CA12F}"/>
              </a:ext>
            </a:extLst>
          </p:cNvPr>
          <p:cNvSpPr>
            <a:spLocks noGrp="1"/>
          </p:cNvSpPr>
          <p:nvPr>
            <p:ph type="title"/>
          </p:nvPr>
        </p:nvSpPr>
        <p:spPr/>
        <p:txBody>
          <a:bodyPr>
            <a:normAutofit fontScale="90000"/>
          </a:bodyPr>
          <a:lstStyle/>
          <a:p>
            <a:pPr eaLnBrk="1" hangingPunct="1">
              <a:defRPr/>
            </a:pPr>
            <a:r>
              <a:rPr lang="en-US" dirty="0">
                <a:solidFill>
                  <a:srgbClr val="C00000"/>
                </a:solidFill>
              </a:rPr>
              <a:t>Several kinds of Chain Schedules</a:t>
            </a:r>
          </a:p>
        </p:txBody>
      </p:sp>
      <p:sp>
        <p:nvSpPr>
          <p:cNvPr id="3" name="Content Placeholder 2">
            <a:extLst>
              <a:ext uri="{FF2B5EF4-FFF2-40B4-BE49-F238E27FC236}">
                <a16:creationId xmlns:a16="http://schemas.microsoft.com/office/drawing/2014/main" id="{F431312C-C1DF-47D2-8A10-35948C20B3D3}"/>
              </a:ext>
            </a:extLst>
          </p:cNvPr>
          <p:cNvSpPr>
            <a:spLocks noGrp="1"/>
          </p:cNvSpPr>
          <p:nvPr>
            <p:ph idx="1"/>
          </p:nvPr>
        </p:nvSpPr>
        <p:spPr>
          <a:xfrm>
            <a:off x="381000" y="1481138"/>
            <a:ext cx="8305800" cy="5102224"/>
          </a:xfrm>
        </p:spPr>
        <p:txBody>
          <a:bodyPr>
            <a:normAutofit fontScale="70000" lnSpcReduction="20000"/>
          </a:bodyPr>
          <a:lstStyle/>
          <a:p>
            <a:pPr eaLnBrk="1" hangingPunct="1">
              <a:lnSpc>
                <a:spcPct val="120000"/>
              </a:lnSpc>
              <a:defRPr/>
            </a:pPr>
            <a:r>
              <a:rPr lang="en-US" b="1" dirty="0">
                <a:solidFill>
                  <a:srgbClr val="C00000"/>
                </a:solidFill>
              </a:rPr>
              <a:t>Tandem schedules</a:t>
            </a:r>
            <a:r>
              <a:rPr lang="en-US" dirty="0">
                <a:solidFill>
                  <a:srgbClr val="C00000"/>
                </a:solidFill>
              </a:rPr>
              <a:t>:</a:t>
            </a:r>
          </a:p>
          <a:p>
            <a:pPr lvl="1" eaLnBrk="1" hangingPunct="1">
              <a:lnSpc>
                <a:spcPct val="120000"/>
              </a:lnSpc>
              <a:defRPr/>
            </a:pPr>
            <a:r>
              <a:rPr lang="en-US" dirty="0"/>
              <a:t>Two or more schedules </a:t>
            </a:r>
          </a:p>
          <a:p>
            <a:pPr lvl="1" eaLnBrk="1" hangingPunct="1">
              <a:lnSpc>
                <a:spcPct val="120000"/>
              </a:lnSpc>
              <a:defRPr/>
            </a:pPr>
            <a:r>
              <a:rPr lang="en-US" dirty="0"/>
              <a:t>Components are NOT signaled</a:t>
            </a:r>
          </a:p>
          <a:p>
            <a:pPr lvl="1" eaLnBrk="1" hangingPunct="1">
              <a:lnSpc>
                <a:spcPct val="120000"/>
              </a:lnSpc>
              <a:defRPr/>
            </a:pPr>
            <a:r>
              <a:rPr lang="en-US" dirty="0"/>
              <a:t>Unconditioned reinforcement programmed in after completing the schedules</a:t>
            </a:r>
          </a:p>
          <a:p>
            <a:pPr lvl="1" eaLnBrk="1" hangingPunct="1">
              <a:lnSpc>
                <a:spcPct val="120000"/>
              </a:lnSpc>
              <a:defRPr/>
            </a:pPr>
            <a:r>
              <a:rPr lang="en-US" dirty="0"/>
              <a:t>Is an </a:t>
            </a:r>
            <a:r>
              <a:rPr lang="en-US" dirty="0" err="1"/>
              <a:t>unsignaled</a:t>
            </a:r>
            <a:r>
              <a:rPr lang="en-US" dirty="0"/>
              <a:t> chain:</a:t>
            </a:r>
          </a:p>
          <a:p>
            <a:pPr lvl="2" eaLnBrk="1" hangingPunct="1">
              <a:lnSpc>
                <a:spcPct val="120000"/>
              </a:lnSpc>
              <a:defRPr/>
            </a:pPr>
            <a:r>
              <a:rPr lang="en-US" dirty="0"/>
              <a:t>FR50</a:t>
            </a:r>
            <a:r>
              <a:rPr lang="en-US" dirty="0">
                <a:sym typeface="Wingdings" panose="05000000000000000000" pitchFamily="2" charset="2"/>
              </a:rPr>
              <a:t>FT 120RFood </a:t>
            </a:r>
            <a:r>
              <a:rPr lang="en-US" dirty="0" err="1">
                <a:sym typeface="Wingdings" panose="05000000000000000000" pitchFamily="2" charset="2"/>
              </a:rPr>
              <a:t>Sr</a:t>
            </a:r>
            <a:endParaRPr lang="en-US" dirty="0">
              <a:sym typeface="Wingdings" panose="05000000000000000000" pitchFamily="2" charset="2"/>
            </a:endParaRPr>
          </a:p>
          <a:p>
            <a:pPr lvl="2" eaLnBrk="1" hangingPunct="1">
              <a:lnSpc>
                <a:spcPct val="120000"/>
              </a:lnSpc>
              <a:defRPr/>
            </a:pPr>
            <a:endParaRPr lang="en-US" dirty="0">
              <a:sym typeface="Wingdings" panose="05000000000000000000" pitchFamily="2" charset="2"/>
            </a:endParaRPr>
          </a:p>
          <a:p>
            <a:pPr eaLnBrk="1" hangingPunct="1">
              <a:lnSpc>
                <a:spcPct val="120000"/>
              </a:lnSpc>
              <a:defRPr/>
            </a:pPr>
            <a:r>
              <a:rPr lang="en-US" b="1" dirty="0">
                <a:solidFill>
                  <a:srgbClr val="C00000"/>
                </a:solidFill>
                <a:sym typeface="Wingdings" panose="05000000000000000000" pitchFamily="2" charset="2"/>
              </a:rPr>
              <a:t>Homogeneous chains</a:t>
            </a:r>
            <a:r>
              <a:rPr lang="en-US" dirty="0">
                <a:sym typeface="Wingdings" panose="05000000000000000000" pitchFamily="2" charset="2"/>
              </a:rPr>
              <a:t>: all responses along the chain are identical (e.g., lever pressing)</a:t>
            </a:r>
          </a:p>
          <a:p>
            <a:pPr eaLnBrk="1" hangingPunct="1">
              <a:lnSpc>
                <a:spcPct val="120000"/>
              </a:lnSpc>
              <a:defRPr/>
            </a:pPr>
            <a:endParaRPr lang="en-US" dirty="0">
              <a:sym typeface="Wingdings" panose="05000000000000000000" pitchFamily="2" charset="2"/>
            </a:endParaRPr>
          </a:p>
          <a:p>
            <a:pPr eaLnBrk="1" hangingPunct="1">
              <a:lnSpc>
                <a:spcPct val="120000"/>
              </a:lnSpc>
              <a:defRPr/>
            </a:pPr>
            <a:r>
              <a:rPr lang="en-US" b="1" dirty="0">
                <a:solidFill>
                  <a:srgbClr val="C00000"/>
                </a:solidFill>
                <a:sym typeface="Wingdings" panose="05000000000000000000" pitchFamily="2" charset="2"/>
              </a:rPr>
              <a:t>Heterogeneous chains: </a:t>
            </a:r>
            <a:r>
              <a:rPr lang="en-US" dirty="0">
                <a:sym typeface="Wingdings" panose="05000000000000000000" pitchFamily="2" charset="2"/>
              </a:rPr>
              <a:t>Different types or forms of a response are required for each link in the chain</a:t>
            </a:r>
          </a:p>
          <a:p>
            <a:pPr lvl="1" eaLnBrk="1" hangingPunct="1">
              <a:lnSpc>
                <a:spcPct val="120000"/>
              </a:lnSpc>
              <a:defRPr/>
            </a:pPr>
            <a:r>
              <a:rPr lang="en-US" dirty="0">
                <a:sym typeface="Wingdings" panose="05000000000000000000" pitchFamily="2" charset="2"/>
              </a:rPr>
              <a:t>Sit-walk-spin-down-walk-sit-</a:t>
            </a:r>
            <a:r>
              <a:rPr lang="en-US" dirty="0" err="1">
                <a:sym typeface="Wingdings" panose="05000000000000000000" pitchFamily="2" charset="2"/>
              </a:rPr>
              <a:t>Sr</a:t>
            </a:r>
            <a:endParaRPr lang="en-US" dirty="0">
              <a:sym typeface="Wingdings" panose="05000000000000000000" pitchFamily="2" charset="2"/>
            </a:endParaRPr>
          </a:p>
          <a:p>
            <a:pPr lvl="1" eaLnBrk="1" hangingPunct="1">
              <a:lnSpc>
                <a:spcPct val="120000"/>
              </a:lnSpc>
              <a:defRPr/>
            </a:pPr>
            <a:r>
              <a:rPr lang="en-US" dirty="0">
                <a:sym typeface="Wingdings" panose="05000000000000000000" pitchFamily="2" charset="2"/>
              </a:rPr>
              <a:t>Each new behavior serves as a reinforcer for last response and a cue for the next event in the sequence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912B4-B112-4FA7-A7A0-9D9D86E4F2E9}"/>
              </a:ext>
            </a:extLst>
          </p:cNvPr>
          <p:cNvSpPr>
            <a:spLocks noGrp="1"/>
          </p:cNvSpPr>
          <p:nvPr>
            <p:ph type="title"/>
          </p:nvPr>
        </p:nvSpPr>
        <p:spPr/>
        <p:txBody>
          <a:bodyPr/>
          <a:lstStyle/>
          <a:p>
            <a:pPr eaLnBrk="1" hangingPunct="1">
              <a:defRPr/>
            </a:pPr>
            <a:r>
              <a:rPr lang="en-US" dirty="0">
                <a:solidFill>
                  <a:srgbClr val="C00000"/>
                </a:solidFill>
              </a:rPr>
              <a:t>Backward and Forward Chains</a:t>
            </a:r>
          </a:p>
        </p:txBody>
      </p:sp>
      <p:sp>
        <p:nvSpPr>
          <p:cNvPr id="3" name="Content Placeholder 2">
            <a:extLst>
              <a:ext uri="{FF2B5EF4-FFF2-40B4-BE49-F238E27FC236}">
                <a16:creationId xmlns:a16="http://schemas.microsoft.com/office/drawing/2014/main" id="{73236439-C2B3-4759-8F6F-E22B065F1B7B}"/>
              </a:ext>
            </a:extLst>
          </p:cNvPr>
          <p:cNvSpPr>
            <a:spLocks noGrp="1"/>
          </p:cNvSpPr>
          <p:nvPr>
            <p:ph idx="1"/>
          </p:nvPr>
        </p:nvSpPr>
        <p:spPr>
          <a:xfrm>
            <a:off x="457200" y="1481138"/>
            <a:ext cx="8229600" cy="5148262"/>
          </a:xfrm>
        </p:spPr>
        <p:txBody>
          <a:bodyPr>
            <a:normAutofit fontScale="92500" lnSpcReduction="20000"/>
          </a:bodyPr>
          <a:lstStyle/>
          <a:p>
            <a:pPr eaLnBrk="1" hangingPunct="1">
              <a:lnSpc>
                <a:spcPct val="110000"/>
              </a:lnSpc>
              <a:defRPr/>
            </a:pPr>
            <a:r>
              <a:rPr lang="en-US" b="1" dirty="0">
                <a:solidFill>
                  <a:srgbClr val="C00000"/>
                </a:solidFill>
              </a:rPr>
              <a:t>Backward Chain:</a:t>
            </a:r>
          </a:p>
          <a:p>
            <a:pPr lvl="1" eaLnBrk="1" hangingPunct="1">
              <a:lnSpc>
                <a:spcPct val="110000"/>
              </a:lnSpc>
              <a:defRPr/>
            </a:pPr>
            <a:r>
              <a:rPr lang="en-US" b="1" dirty="0"/>
              <a:t>Start</a:t>
            </a:r>
            <a:r>
              <a:rPr lang="en-US" dirty="0"/>
              <a:t> with the </a:t>
            </a:r>
            <a:r>
              <a:rPr lang="en-US" b="1" dirty="0"/>
              <a:t>last response in the chain</a:t>
            </a:r>
          </a:p>
          <a:p>
            <a:pPr lvl="1" eaLnBrk="1" hangingPunct="1">
              <a:lnSpc>
                <a:spcPct val="110000"/>
              </a:lnSpc>
              <a:defRPr/>
            </a:pPr>
            <a:r>
              <a:rPr lang="en-US" dirty="0"/>
              <a:t>Teach it in a backwards sequence</a:t>
            </a:r>
          </a:p>
          <a:p>
            <a:pPr lvl="1" eaLnBrk="1" hangingPunct="1">
              <a:lnSpc>
                <a:spcPct val="110000"/>
              </a:lnSpc>
              <a:defRPr/>
            </a:pPr>
            <a:r>
              <a:rPr lang="en-US" dirty="0"/>
              <a:t>Results in high rate of reinforcement, as always have organism emit last response</a:t>
            </a:r>
            <a:r>
              <a:rPr lang="en-US" dirty="0">
                <a:sym typeface="Wingdings" panose="05000000000000000000" pitchFamily="2" charset="2"/>
              </a:rPr>
              <a:t> then get the reinforcer</a:t>
            </a:r>
          </a:p>
          <a:p>
            <a:pPr lvl="1" eaLnBrk="1" hangingPunct="1">
              <a:lnSpc>
                <a:spcPct val="110000"/>
              </a:lnSpc>
              <a:defRPr/>
            </a:pPr>
            <a:endParaRPr lang="en-US" dirty="0">
              <a:sym typeface="Wingdings" panose="05000000000000000000" pitchFamily="2" charset="2"/>
            </a:endParaRPr>
          </a:p>
          <a:p>
            <a:pPr eaLnBrk="1" hangingPunct="1">
              <a:lnSpc>
                <a:spcPct val="110000"/>
              </a:lnSpc>
              <a:defRPr/>
            </a:pPr>
            <a:r>
              <a:rPr lang="en-US" b="1" dirty="0">
                <a:solidFill>
                  <a:srgbClr val="C00000"/>
                </a:solidFill>
                <a:sym typeface="Wingdings" panose="05000000000000000000" pitchFamily="2" charset="2"/>
              </a:rPr>
              <a:t>Forward Chain</a:t>
            </a:r>
          </a:p>
          <a:p>
            <a:pPr lvl="1" eaLnBrk="1" hangingPunct="1">
              <a:lnSpc>
                <a:spcPct val="110000"/>
              </a:lnSpc>
              <a:defRPr/>
            </a:pPr>
            <a:r>
              <a:rPr lang="en-US" b="1" dirty="0">
                <a:sym typeface="Wingdings" panose="05000000000000000000" pitchFamily="2" charset="2"/>
              </a:rPr>
              <a:t>Start</a:t>
            </a:r>
            <a:r>
              <a:rPr lang="en-US" dirty="0">
                <a:sym typeface="Wingdings" panose="05000000000000000000" pitchFamily="2" charset="2"/>
              </a:rPr>
              <a:t> with the </a:t>
            </a:r>
            <a:r>
              <a:rPr lang="en-US" b="1" dirty="0">
                <a:sym typeface="Wingdings" panose="05000000000000000000" pitchFamily="2" charset="2"/>
              </a:rPr>
              <a:t>first response in the chain</a:t>
            </a:r>
          </a:p>
          <a:p>
            <a:pPr lvl="1" eaLnBrk="1" hangingPunct="1">
              <a:lnSpc>
                <a:spcPct val="110000"/>
              </a:lnSpc>
              <a:defRPr/>
            </a:pPr>
            <a:r>
              <a:rPr lang="en-US" dirty="0">
                <a:sym typeface="Wingdings" panose="05000000000000000000" pitchFamily="2" charset="2"/>
              </a:rPr>
              <a:t>Add links in a forward direction</a:t>
            </a:r>
          </a:p>
          <a:p>
            <a:pPr lvl="1" eaLnBrk="1" hangingPunct="1">
              <a:lnSpc>
                <a:spcPct val="110000"/>
              </a:lnSpc>
              <a:defRPr/>
            </a:pPr>
            <a:r>
              <a:rPr lang="en-US" dirty="0">
                <a:sym typeface="Wingdings" panose="05000000000000000000" pitchFamily="2" charset="2"/>
              </a:rPr>
              <a:t>Use for tasks that require a completion for the next link</a:t>
            </a:r>
          </a:p>
          <a:p>
            <a:pPr lvl="1" eaLnBrk="1" hangingPunct="1">
              <a:lnSpc>
                <a:spcPct val="110000"/>
              </a:lnSpc>
              <a:defRPr/>
            </a:pPr>
            <a:r>
              <a:rPr lang="en-US" dirty="0">
                <a:sym typeface="Wingdings" panose="05000000000000000000" pitchFamily="2" charset="2"/>
              </a:rPr>
              <a:t>E.g., baking a cake: more difficult to end with last link</a:t>
            </a:r>
          </a:p>
          <a:p>
            <a:pPr lvl="1" eaLnBrk="1" hangingPunct="1">
              <a:lnSpc>
                <a:spcPct val="110000"/>
              </a:lnSpc>
              <a:defRPr/>
            </a:pPr>
            <a:endParaRPr lang="en-US" dirty="0">
              <a:sym typeface="Wingdings" panose="05000000000000000000" pitchFamily="2" charset="2"/>
            </a:endParaRPr>
          </a:p>
          <a:p>
            <a:pPr eaLnBrk="1" hangingPunct="1">
              <a:lnSpc>
                <a:spcPct val="110000"/>
              </a:lnSpc>
              <a:defRPr/>
            </a:pPr>
            <a:r>
              <a:rPr lang="en-US" dirty="0">
                <a:sym typeface="Wingdings" panose="05000000000000000000" pitchFamily="2" charset="2"/>
              </a:rPr>
              <a:t>Typically, most behaviorists favor backward chains, due to higher rate of reinforcement</a:t>
            </a:r>
            <a:endParaRPr lang="en-US" dirty="0"/>
          </a:p>
          <a:p>
            <a:pPr lvl="1" eaLnBrk="1" hangingPunct="1">
              <a:defRPr/>
            </a:pPr>
            <a:endParaRPr lang="en-US" dirty="0"/>
          </a:p>
          <a:p>
            <a:pPr lvl="1" eaLnBrk="1" hangingPunct="1">
              <a:defRP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3466-EB34-4DCB-B88C-7E6F1477EB01}"/>
              </a:ext>
            </a:extLst>
          </p:cNvPr>
          <p:cNvSpPr>
            <a:spLocks noGrp="1"/>
          </p:cNvSpPr>
          <p:nvPr>
            <p:ph type="title"/>
          </p:nvPr>
        </p:nvSpPr>
        <p:spPr/>
        <p:txBody>
          <a:bodyPr/>
          <a:lstStyle/>
          <a:p>
            <a:pPr eaLnBrk="1" hangingPunct="1">
              <a:defRPr/>
            </a:pPr>
            <a:r>
              <a:rPr lang="en-US" dirty="0">
                <a:solidFill>
                  <a:srgbClr val="C00000"/>
                </a:solidFill>
              </a:rPr>
              <a:t>Information and Stimulus Cues</a:t>
            </a:r>
          </a:p>
        </p:txBody>
      </p:sp>
      <p:sp>
        <p:nvSpPr>
          <p:cNvPr id="3" name="Content Placeholder 2">
            <a:extLst>
              <a:ext uri="{FF2B5EF4-FFF2-40B4-BE49-F238E27FC236}">
                <a16:creationId xmlns:a16="http://schemas.microsoft.com/office/drawing/2014/main" id="{2A45736D-88C0-4124-8049-EEF8A9A8137D}"/>
              </a:ext>
            </a:extLst>
          </p:cNvPr>
          <p:cNvSpPr>
            <a:spLocks noGrp="1"/>
          </p:cNvSpPr>
          <p:nvPr>
            <p:ph idx="1"/>
          </p:nvPr>
        </p:nvSpPr>
        <p:spPr/>
        <p:txBody>
          <a:bodyPr>
            <a:normAutofit lnSpcReduction="10000"/>
          </a:bodyPr>
          <a:lstStyle/>
          <a:p>
            <a:pPr eaLnBrk="1" hangingPunct="1">
              <a:defRPr/>
            </a:pPr>
            <a:r>
              <a:rPr lang="en-US" dirty="0" err="1">
                <a:solidFill>
                  <a:srgbClr val="C00000"/>
                </a:solidFill>
              </a:rPr>
              <a:t>Informativeness</a:t>
            </a:r>
            <a:r>
              <a:rPr lang="en-US" dirty="0">
                <a:solidFill>
                  <a:srgbClr val="C00000"/>
                </a:solidFill>
              </a:rPr>
              <a:t> of a stimulus cue </a:t>
            </a:r>
            <a:r>
              <a:rPr lang="en-US" dirty="0"/>
              <a:t>= </a:t>
            </a:r>
            <a:r>
              <a:rPr lang="en-US" i="1" dirty="0">
                <a:solidFill>
                  <a:srgbClr val="C00000"/>
                </a:solidFill>
              </a:rPr>
              <a:t>type of information it carries</a:t>
            </a:r>
          </a:p>
          <a:p>
            <a:pPr lvl="1" eaLnBrk="1" hangingPunct="1">
              <a:defRPr/>
            </a:pPr>
            <a:r>
              <a:rPr lang="en-US" dirty="0"/>
              <a:t>“Good news” or “bad news” is important, but NO as important as predictability</a:t>
            </a:r>
          </a:p>
          <a:p>
            <a:pPr lvl="1" eaLnBrk="1" hangingPunct="1">
              <a:defRPr/>
            </a:pPr>
            <a:endParaRPr lang="en-US" dirty="0"/>
          </a:p>
          <a:p>
            <a:pPr lvl="1" eaLnBrk="1" hangingPunct="1">
              <a:defRPr/>
            </a:pPr>
            <a:r>
              <a:rPr lang="en-US" b="1" dirty="0">
                <a:solidFill>
                  <a:srgbClr val="C00000"/>
                </a:solidFill>
              </a:rPr>
              <a:t>PREDICTABILITY </a:t>
            </a:r>
            <a:r>
              <a:rPr lang="en-US" dirty="0"/>
              <a:t>or reliability </a:t>
            </a:r>
            <a:r>
              <a:rPr lang="en-US" dirty="0">
                <a:solidFill>
                  <a:srgbClr val="C00000"/>
                </a:solidFill>
              </a:rPr>
              <a:t>of the cue is </a:t>
            </a:r>
            <a:r>
              <a:rPr lang="en-US" dirty="0"/>
              <a:t>most important</a:t>
            </a:r>
          </a:p>
          <a:p>
            <a:pPr lvl="1" eaLnBrk="1" hangingPunct="1">
              <a:defRPr/>
            </a:pPr>
            <a:endParaRPr lang="en-US" dirty="0"/>
          </a:p>
          <a:p>
            <a:pPr eaLnBrk="1" hangingPunct="1">
              <a:defRPr/>
            </a:pPr>
            <a:r>
              <a:rPr lang="en-US" dirty="0"/>
              <a:t>Most stimulus cues provide information regarding “good news”- that is they </a:t>
            </a:r>
          </a:p>
          <a:p>
            <a:pPr lvl="1" eaLnBrk="1" hangingPunct="1">
              <a:defRPr/>
            </a:pPr>
            <a:r>
              <a:rPr lang="en-US" dirty="0">
                <a:solidFill>
                  <a:srgbClr val="C00000"/>
                </a:solidFill>
              </a:rPr>
              <a:t>Cue the next response </a:t>
            </a:r>
            <a:r>
              <a:rPr lang="en-US" dirty="0"/>
              <a:t>towards a reinforcer    or</a:t>
            </a:r>
          </a:p>
          <a:p>
            <a:pPr lvl="1" eaLnBrk="1" hangingPunct="1">
              <a:defRPr/>
            </a:pPr>
            <a:r>
              <a:rPr lang="en-US" dirty="0"/>
              <a:t>The </a:t>
            </a:r>
            <a:r>
              <a:rPr lang="en-US" dirty="0">
                <a:solidFill>
                  <a:srgbClr val="C00000"/>
                </a:solidFill>
              </a:rPr>
              <a:t>occurrence of the reinforcer </a:t>
            </a:r>
            <a:r>
              <a:rPr lang="en-US" dirty="0"/>
              <a:t>itself</a:t>
            </a:r>
          </a:p>
          <a:p>
            <a:pPr lvl="1" eaLnBrk="1" hangingPunct="1">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3466-EB34-4DCB-B88C-7E6F1477EB01}"/>
              </a:ext>
            </a:extLst>
          </p:cNvPr>
          <p:cNvSpPr>
            <a:spLocks noGrp="1"/>
          </p:cNvSpPr>
          <p:nvPr>
            <p:ph type="title"/>
          </p:nvPr>
        </p:nvSpPr>
        <p:spPr/>
        <p:txBody>
          <a:bodyPr/>
          <a:lstStyle/>
          <a:p>
            <a:pPr eaLnBrk="1" hangingPunct="1">
              <a:defRPr/>
            </a:pPr>
            <a:r>
              <a:rPr lang="en-US" dirty="0">
                <a:solidFill>
                  <a:srgbClr val="C00000"/>
                </a:solidFill>
              </a:rPr>
              <a:t>Information and Stimulus Cues</a:t>
            </a:r>
          </a:p>
        </p:txBody>
      </p:sp>
      <p:sp>
        <p:nvSpPr>
          <p:cNvPr id="3" name="Content Placeholder 2">
            <a:extLst>
              <a:ext uri="{FF2B5EF4-FFF2-40B4-BE49-F238E27FC236}">
                <a16:creationId xmlns:a16="http://schemas.microsoft.com/office/drawing/2014/main" id="{2A45736D-88C0-4124-8049-EEF8A9A8137D}"/>
              </a:ext>
            </a:extLst>
          </p:cNvPr>
          <p:cNvSpPr>
            <a:spLocks noGrp="1"/>
          </p:cNvSpPr>
          <p:nvPr>
            <p:ph idx="1"/>
          </p:nvPr>
        </p:nvSpPr>
        <p:spPr/>
        <p:txBody>
          <a:bodyPr>
            <a:normAutofit fontScale="85000" lnSpcReduction="20000"/>
          </a:bodyPr>
          <a:lstStyle/>
          <a:p>
            <a:pPr lvl="1" eaLnBrk="1" hangingPunct="1">
              <a:defRPr/>
            </a:pPr>
            <a:endParaRPr lang="en-US" dirty="0"/>
          </a:p>
          <a:p>
            <a:pPr eaLnBrk="1" hangingPunct="1">
              <a:lnSpc>
                <a:spcPct val="120000"/>
              </a:lnSpc>
              <a:spcBef>
                <a:spcPts val="0"/>
              </a:spcBef>
              <a:defRPr/>
            </a:pPr>
            <a:r>
              <a:rPr lang="en-US" dirty="0">
                <a:solidFill>
                  <a:srgbClr val="C00000"/>
                </a:solidFill>
              </a:rPr>
              <a:t>Organisms prefer “bad news” over “no news”</a:t>
            </a:r>
          </a:p>
          <a:p>
            <a:pPr lvl="1" eaLnBrk="1" hangingPunct="1">
              <a:lnSpc>
                <a:spcPct val="120000"/>
              </a:lnSpc>
              <a:spcBef>
                <a:spcPts val="0"/>
              </a:spcBef>
              <a:defRPr/>
            </a:pPr>
            <a:r>
              <a:rPr lang="en-US" dirty="0"/>
              <a:t>Animals and people prefer to have the upcoming bad event predicted than not predicted</a:t>
            </a:r>
          </a:p>
          <a:p>
            <a:pPr lvl="1" eaLnBrk="1" hangingPunct="1">
              <a:lnSpc>
                <a:spcPct val="120000"/>
              </a:lnSpc>
              <a:spcBef>
                <a:spcPts val="0"/>
              </a:spcBef>
              <a:defRPr/>
            </a:pPr>
            <a:r>
              <a:rPr lang="en-US" dirty="0"/>
              <a:t>Question of efficacy of the stimulus = is it useful (does it provide information)?</a:t>
            </a:r>
          </a:p>
          <a:p>
            <a:pPr lvl="1" eaLnBrk="1" hangingPunct="1">
              <a:lnSpc>
                <a:spcPct val="120000"/>
              </a:lnSpc>
              <a:spcBef>
                <a:spcPts val="0"/>
              </a:spcBef>
              <a:defRPr/>
            </a:pPr>
            <a:endParaRPr lang="en-US" dirty="0"/>
          </a:p>
          <a:p>
            <a:pPr eaLnBrk="1" hangingPunct="1">
              <a:lnSpc>
                <a:spcPct val="120000"/>
              </a:lnSpc>
              <a:spcBef>
                <a:spcPts val="0"/>
              </a:spcBef>
              <a:defRPr/>
            </a:pPr>
            <a:r>
              <a:rPr lang="en-US" dirty="0">
                <a:solidFill>
                  <a:srgbClr val="C00000"/>
                </a:solidFill>
              </a:rPr>
              <a:t>Cues closer to the terminal event (e.g., the reinforcer) are linked more strongly to the actual reinforcer than more distant cues</a:t>
            </a:r>
          </a:p>
          <a:p>
            <a:pPr lvl="1" eaLnBrk="1" hangingPunct="1">
              <a:lnSpc>
                <a:spcPct val="120000"/>
              </a:lnSpc>
              <a:spcBef>
                <a:spcPts val="0"/>
              </a:spcBef>
              <a:defRPr/>
            </a:pPr>
            <a:r>
              <a:rPr lang="en-US" dirty="0"/>
              <a:t>Tend to get less delay in response, stronger response, more reliable response and faster response as get closer to the reinforcer</a:t>
            </a:r>
          </a:p>
          <a:p>
            <a:pPr lvl="1" eaLnBrk="1" hangingPunct="1">
              <a:lnSpc>
                <a:spcPct val="120000"/>
              </a:lnSpc>
              <a:spcBef>
                <a:spcPts val="0"/>
              </a:spcBef>
              <a:defRPr/>
            </a:pPr>
            <a:r>
              <a:rPr lang="en-US" dirty="0"/>
              <a:t>Why?</a:t>
            </a:r>
          </a:p>
        </p:txBody>
      </p:sp>
    </p:spTree>
    <p:extLst>
      <p:ext uri="{BB962C8B-B14F-4D97-AF65-F5344CB8AC3E}">
        <p14:creationId xmlns:p14="http://schemas.microsoft.com/office/powerpoint/2010/main" val="40600021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742745-292B-404B-88C1-F3C048F7ED74}"/>
              </a:ext>
            </a:extLst>
          </p:cNvPr>
          <p:cNvSpPr>
            <a:spLocks noGrp="1" noChangeArrowheads="1"/>
          </p:cNvSpPr>
          <p:nvPr>
            <p:ph idx="1"/>
          </p:nvPr>
        </p:nvSpPr>
        <p:spPr/>
        <p:txBody>
          <a:bodyPr>
            <a:normAutofit fontScale="92500" lnSpcReduction="10000"/>
          </a:bodyPr>
          <a:lstStyle/>
          <a:p>
            <a:pPr marL="365760" indent="-256032" eaLnBrk="1" fontAlgn="auto" hangingPunct="1">
              <a:spcAft>
                <a:spcPts val="0"/>
              </a:spcAft>
              <a:buFont typeface="Wingdings 3"/>
              <a:buChar char=""/>
              <a:defRPr/>
            </a:pPr>
            <a:endParaRPr lang="en-US" altLang="en-US" u="sng" dirty="0"/>
          </a:p>
          <a:p>
            <a:pPr marL="365760" indent="-256032" eaLnBrk="1" fontAlgn="auto" hangingPunct="1">
              <a:spcAft>
                <a:spcPts val="0"/>
              </a:spcAft>
              <a:buFont typeface="Wingdings 3"/>
              <a:buChar char=""/>
              <a:defRPr/>
            </a:pPr>
            <a:r>
              <a:rPr lang="en-US" altLang="en-US" u="sng" dirty="0">
                <a:solidFill>
                  <a:srgbClr val="C00000"/>
                </a:solidFill>
              </a:rPr>
              <a:t>Contingency-Shaped </a:t>
            </a:r>
            <a:r>
              <a:rPr lang="en-US" altLang="en-US" u="sng" dirty="0"/>
              <a:t>Behaviors</a:t>
            </a:r>
            <a:r>
              <a:rPr lang="en-US" altLang="en-US" dirty="0"/>
              <a:t>—Behavior that is controlled by the schedule of reinforcement or punishment.</a:t>
            </a:r>
          </a:p>
          <a:p>
            <a:pPr marL="365760" indent="-256032" eaLnBrk="1" fontAlgn="auto" hangingPunct="1">
              <a:spcAft>
                <a:spcPts val="0"/>
              </a:spcAft>
              <a:buFont typeface="Wingdings 3"/>
              <a:buChar char=""/>
              <a:defRPr/>
            </a:pPr>
            <a:endParaRPr lang="en-US" altLang="en-US" u="sng" dirty="0"/>
          </a:p>
          <a:p>
            <a:pPr marL="365760" indent="-256032" eaLnBrk="1" fontAlgn="auto" hangingPunct="1">
              <a:spcAft>
                <a:spcPts val="0"/>
              </a:spcAft>
              <a:buFont typeface="Wingdings 3"/>
              <a:buChar char=""/>
              <a:defRPr/>
            </a:pPr>
            <a:r>
              <a:rPr lang="en-US" altLang="en-US" u="sng" dirty="0">
                <a:solidFill>
                  <a:srgbClr val="C00000"/>
                </a:solidFill>
              </a:rPr>
              <a:t>Rule-Governed</a:t>
            </a:r>
            <a:r>
              <a:rPr lang="en-US" altLang="en-US" u="sng" dirty="0"/>
              <a:t> Behaviors</a:t>
            </a:r>
            <a:r>
              <a:rPr lang="en-US" altLang="en-US" dirty="0"/>
              <a:t>—Behavior that is controlled by a verbal or mental rule about how to behave.</a:t>
            </a:r>
          </a:p>
          <a:p>
            <a:pPr marL="365760" indent="-256032" eaLnBrk="1" fontAlgn="auto" hangingPunct="1">
              <a:spcAft>
                <a:spcPts val="0"/>
              </a:spcAft>
              <a:buFont typeface="Wingdings 3"/>
              <a:buChar char=""/>
              <a:defRPr/>
            </a:pPr>
            <a:endParaRPr lang="en-US" altLang="en-US" dirty="0"/>
          </a:p>
          <a:p>
            <a:pPr marL="365760" indent="-256032" eaLnBrk="1" fontAlgn="auto" hangingPunct="1">
              <a:spcAft>
                <a:spcPts val="0"/>
              </a:spcAft>
              <a:buFont typeface="Wingdings 3"/>
              <a:buChar char=""/>
              <a:defRPr/>
            </a:pPr>
            <a:r>
              <a:rPr lang="en-US" altLang="en-US" dirty="0"/>
              <a:t>Humans often believe their behavior is rule-governed when it is actually contingency governed.</a:t>
            </a:r>
          </a:p>
        </p:txBody>
      </p:sp>
      <p:sp>
        <p:nvSpPr>
          <p:cNvPr id="12290" name="Rectangle 2">
            <a:extLst>
              <a:ext uri="{FF2B5EF4-FFF2-40B4-BE49-F238E27FC236}">
                <a16:creationId xmlns:a16="http://schemas.microsoft.com/office/drawing/2014/main" id="{6653178A-7C2F-4219-91EF-7E10F0EBF517}"/>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en-US" dirty="0">
                <a:solidFill>
                  <a:srgbClr val="C00000"/>
                </a:solidFill>
              </a:rPr>
              <a:t>Contingency-Shaped vs. Rule-Governed Behaviors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5E855D-4D93-49E7-86FC-6C06AD9A78D2}"/>
              </a:ext>
            </a:extLst>
          </p:cNvPr>
          <p:cNvSpPr>
            <a:spLocks noGrp="1"/>
          </p:cNvSpPr>
          <p:nvPr>
            <p:ph idx="1"/>
          </p:nvPr>
        </p:nvSpPr>
        <p:spPr>
          <a:xfrm>
            <a:off x="457200" y="1600200"/>
            <a:ext cx="8229600" cy="4876800"/>
          </a:xfrm>
        </p:spPr>
        <p:txBody>
          <a:bodyPr>
            <a:normAutofit fontScale="47500" lnSpcReduction="20000"/>
          </a:bodyPr>
          <a:lstStyle/>
          <a:p>
            <a:pPr marL="365760" indent="-256032" eaLnBrk="1" fontAlgn="auto" hangingPunct="1">
              <a:spcAft>
                <a:spcPts val="0"/>
              </a:spcAft>
              <a:buFont typeface="Wingdings 3"/>
              <a:buChar char=""/>
              <a:defRPr/>
            </a:pPr>
            <a:r>
              <a:rPr lang="en-US" sz="5100" b="1" dirty="0"/>
              <a:t>Obviously, reinforcement schedules can control responding</a:t>
            </a:r>
          </a:p>
          <a:p>
            <a:pPr marL="365760" indent="-256032" eaLnBrk="1" fontAlgn="auto" hangingPunct="1">
              <a:spcAft>
                <a:spcPts val="0"/>
              </a:spcAft>
              <a:buFont typeface="Wingdings 3"/>
              <a:buChar char=""/>
              <a:defRPr/>
            </a:pPr>
            <a:endParaRPr lang="en-US" sz="5100" dirty="0"/>
          </a:p>
          <a:p>
            <a:pPr marL="365760" indent="-256032" eaLnBrk="1" fontAlgn="auto" hangingPunct="1">
              <a:spcAft>
                <a:spcPts val="0"/>
              </a:spcAft>
              <a:buFont typeface="Wingdings 3"/>
              <a:buChar char=""/>
              <a:defRPr/>
            </a:pPr>
            <a:r>
              <a:rPr lang="en-US" sz="5100" b="1" dirty="0"/>
              <a:t>Organisms can form “rules” about reinforcers:</a:t>
            </a:r>
          </a:p>
          <a:p>
            <a:pPr marL="621792" lvl="1" eaLnBrk="1" fontAlgn="auto" hangingPunct="1">
              <a:spcBef>
                <a:spcPts val="324"/>
              </a:spcBef>
              <a:spcAft>
                <a:spcPts val="0"/>
              </a:spcAft>
              <a:buFont typeface="Verdana"/>
              <a:buChar char="◦"/>
              <a:defRPr/>
            </a:pPr>
            <a:r>
              <a:rPr lang="en-US" sz="5100" dirty="0"/>
              <a:t>Heuristics</a:t>
            </a:r>
          </a:p>
          <a:p>
            <a:pPr marL="621792" lvl="1" eaLnBrk="1" fontAlgn="auto" hangingPunct="1">
              <a:spcBef>
                <a:spcPts val="324"/>
              </a:spcBef>
              <a:spcAft>
                <a:spcPts val="0"/>
              </a:spcAft>
              <a:buFont typeface="Verdana"/>
              <a:buChar char="◦"/>
              <a:defRPr/>
            </a:pPr>
            <a:r>
              <a:rPr lang="en-US" sz="5100" dirty="0"/>
              <a:t>Algorithms</a:t>
            </a:r>
          </a:p>
          <a:p>
            <a:pPr marL="621792" lvl="1" eaLnBrk="1" fontAlgn="auto" hangingPunct="1">
              <a:spcBef>
                <a:spcPts val="324"/>
              </a:spcBef>
              <a:spcAft>
                <a:spcPts val="0"/>
              </a:spcAft>
              <a:buFont typeface="Verdana"/>
              <a:buChar char="◦"/>
              <a:defRPr/>
            </a:pPr>
            <a:r>
              <a:rPr lang="en-US" sz="5100" dirty="0"/>
              <a:t>Concepts and concept formation</a:t>
            </a:r>
          </a:p>
          <a:p>
            <a:pPr marL="621792" lvl="1" eaLnBrk="1" fontAlgn="auto" hangingPunct="1">
              <a:spcBef>
                <a:spcPts val="324"/>
              </a:spcBef>
              <a:spcAft>
                <a:spcPts val="0"/>
              </a:spcAft>
              <a:buFont typeface="Verdana"/>
              <a:buChar char="◦"/>
              <a:defRPr/>
            </a:pPr>
            <a:r>
              <a:rPr lang="en-US" sz="5100" dirty="0"/>
              <a:t>“Respond as fast as you can and you get the most reinforcer”</a:t>
            </a:r>
          </a:p>
          <a:p>
            <a:pPr marL="621792" lvl="1" eaLnBrk="1" fontAlgn="auto" hangingPunct="1">
              <a:spcBef>
                <a:spcPts val="324"/>
              </a:spcBef>
              <a:spcAft>
                <a:spcPts val="0"/>
              </a:spcAft>
              <a:buFont typeface="Verdana"/>
              <a:buChar char="◦"/>
              <a:defRPr/>
            </a:pPr>
            <a:r>
              <a:rPr lang="en-US" sz="5100" dirty="0"/>
              <a:t>Act nice only when the teacher is looking at you; if she doesn’t see you she can’t reward you.</a:t>
            </a:r>
          </a:p>
          <a:p>
            <a:pPr marL="365760" indent="-256032" eaLnBrk="1" fontAlgn="auto" hangingPunct="1">
              <a:spcAft>
                <a:spcPts val="0"/>
              </a:spcAft>
              <a:buFont typeface="Wingdings 3"/>
              <a:buChar char=""/>
              <a:defRPr/>
            </a:pPr>
            <a:endParaRPr lang="en-US" sz="5100" dirty="0"/>
          </a:p>
          <a:p>
            <a:pPr marL="365760" indent="-256032" eaLnBrk="1" fontAlgn="auto" hangingPunct="1">
              <a:spcAft>
                <a:spcPts val="0"/>
              </a:spcAft>
              <a:buFont typeface="Wingdings 3"/>
              <a:buChar char=""/>
              <a:defRPr/>
            </a:pPr>
            <a:r>
              <a:rPr lang="en-US" sz="5100" b="1" dirty="0"/>
              <a:t>Operant conditioning can have rules, for example, the factors affecting reinforcement.</a:t>
            </a:r>
          </a:p>
          <a:p>
            <a:pPr marL="365760" indent="-256032" eaLnBrk="1" fontAlgn="auto" hangingPunct="1">
              <a:spcAft>
                <a:spcPts val="0"/>
              </a:spcAft>
              <a:buFont typeface="Wingdings 3"/>
              <a:buChar char=""/>
              <a:defRPr/>
            </a:pPr>
            <a:endParaRPr lang="en-US" sz="3800" dirty="0"/>
          </a:p>
          <a:p>
            <a:pPr marL="365760" indent="-256032" eaLnBrk="1" fontAlgn="auto" hangingPunct="1">
              <a:spcAft>
                <a:spcPts val="0"/>
              </a:spcAft>
              <a:buFont typeface="Wingdings 3"/>
              <a:buChar char=""/>
              <a:defRPr/>
            </a:pPr>
            <a:endParaRPr lang="en-US" sz="3800" dirty="0"/>
          </a:p>
          <a:p>
            <a:pPr marL="0" indent="0" eaLnBrk="1" fontAlgn="auto" hangingPunct="1">
              <a:spcAft>
                <a:spcPts val="0"/>
              </a:spcAft>
              <a:buFont typeface="Wingdings" pitchFamily="2" charset="2"/>
              <a:buNone/>
              <a:defRPr/>
            </a:pPr>
            <a:endParaRPr lang="en-US" dirty="0"/>
          </a:p>
          <a:p>
            <a:pPr marL="0" indent="0" eaLnBrk="1" fontAlgn="auto" hangingPunct="1">
              <a:spcAft>
                <a:spcPts val="0"/>
              </a:spcAft>
              <a:buFont typeface="Wingdings" pitchFamily="2" charset="2"/>
              <a:buNone/>
              <a:defRPr/>
            </a:pPr>
            <a:endParaRPr lang="en-US" dirty="0"/>
          </a:p>
        </p:txBody>
      </p:sp>
      <p:sp>
        <p:nvSpPr>
          <p:cNvPr id="2" name="Title 1">
            <a:extLst>
              <a:ext uri="{FF2B5EF4-FFF2-40B4-BE49-F238E27FC236}">
                <a16:creationId xmlns:a16="http://schemas.microsoft.com/office/drawing/2014/main" id="{E9E512ED-ABED-4CD3-A818-E889D90A8E6A}"/>
              </a:ext>
            </a:extLst>
          </p:cNvPr>
          <p:cNvSpPr>
            <a:spLocks noGrp="1"/>
          </p:cNvSpPr>
          <p:nvPr>
            <p:ph type="title"/>
          </p:nvPr>
        </p:nvSpPr>
        <p:spPr>
          <a:xfrm>
            <a:off x="457200" y="274638"/>
            <a:ext cx="8458200" cy="1143000"/>
          </a:xfrm>
        </p:spPr>
        <p:txBody>
          <a:bodyPr>
            <a:normAutofit fontScale="90000"/>
          </a:bodyPr>
          <a:lstStyle/>
          <a:p>
            <a:pPr eaLnBrk="1" fontAlgn="auto" hangingPunct="1">
              <a:spcAft>
                <a:spcPts val="0"/>
              </a:spcAft>
              <a:defRPr/>
            </a:pPr>
            <a:r>
              <a:rPr lang="en-US" dirty="0">
                <a:solidFill>
                  <a:srgbClr val="C00000"/>
                </a:solidFill>
              </a:rPr>
              <a:t>Operant Behavior can involve BOTH</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C30283-B477-471D-AC8F-971A0101D02A}"/>
              </a:ext>
            </a:extLst>
          </p:cNvPr>
          <p:cNvSpPr>
            <a:spLocks noGrp="1"/>
          </p:cNvSpPr>
          <p:nvPr>
            <p:ph type="ctrTitle"/>
          </p:nvPr>
        </p:nvSpPr>
        <p:spPr/>
        <p:txBody>
          <a:bodyPr/>
          <a:lstStyle/>
          <a:p>
            <a:pPr>
              <a:defRPr/>
            </a:pPr>
            <a:r>
              <a:rPr lang="en-US" dirty="0">
                <a:solidFill>
                  <a:srgbClr val="C00000"/>
                </a:solidFill>
              </a:rPr>
              <a:t>Parameters of Reinforcement Schedules</a:t>
            </a:r>
          </a:p>
        </p:txBody>
      </p:sp>
      <p:sp>
        <p:nvSpPr>
          <p:cNvPr id="46083" name="Subtitle 4">
            <a:extLst>
              <a:ext uri="{FF2B5EF4-FFF2-40B4-BE49-F238E27FC236}">
                <a16:creationId xmlns:a16="http://schemas.microsoft.com/office/drawing/2014/main" id="{310E1019-889A-4322-81A6-FE4F95F5EF4D}"/>
              </a:ext>
            </a:extLst>
          </p:cNvPr>
          <p:cNvSpPr>
            <a:spLocks noGrp="1"/>
          </p:cNvSpPr>
          <p:nvPr>
            <p:ph type="subTitle" idx="1"/>
          </p:nvPr>
        </p:nvSpPr>
        <p:spPr>
          <a:xfrm>
            <a:off x="685800" y="3611563"/>
            <a:ext cx="7772400" cy="1200150"/>
          </a:xfrm>
        </p:spPr>
        <p:txBody>
          <a:bodyPr/>
          <a:lstStyle/>
          <a:p>
            <a:pPr marR="0"/>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Content Placeholder 5">
            <a:extLst>
              <a:ext uri="{FF2B5EF4-FFF2-40B4-BE49-F238E27FC236}">
                <a16:creationId xmlns:a16="http://schemas.microsoft.com/office/drawing/2014/main" id="{4BFC7DFF-ACB1-4089-9C30-670657DD9633}"/>
              </a:ext>
            </a:extLst>
          </p:cNvPr>
          <p:cNvSpPr>
            <a:spLocks noGrp="1"/>
          </p:cNvSpPr>
          <p:nvPr>
            <p:ph idx="1"/>
          </p:nvPr>
        </p:nvSpPr>
        <p:spPr/>
        <p:txBody>
          <a:bodyPr/>
          <a:lstStyle/>
          <a:p>
            <a:pPr eaLnBrk="1" hangingPunct="1"/>
            <a:r>
              <a:rPr lang="en-US" altLang="en-US"/>
              <a:t>In general, the faster the rate of reinforcement the stronger and more rapid the reinforcement</a:t>
            </a:r>
          </a:p>
          <a:p>
            <a:pPr eaLnBrk="1" hangingPunct="1"/>
            <a:endParaRPr lang="en-US" altLang="en-US"/>
          </a:p>
          <a:p>
            <a:pPr eaLnBrk="1" hangingPunct="1"/>
            <a:r>
              <a:rPr lang="en-US" altLang="en-US"/>
              <a:t>Peaks at some point: asymptotic</a:t>
            </a:r>
          </a:p>
          <a:p>
            <a:pPr lvl="1" eaLnBrk="1" hangingPunct="1"/>
            <a:r>
              <a:rPr lang="en-US" altLang="en-US"/>
              <a:t>Can no longer increase rate of responding</a:t>
            </a:r>
          </a:p>
          <a:p>
            <a:pPr lvl="1" eaLnBrk="1" hangingPunct="1"/>
            <a:r>
              <a:rPr lang="en-US" altLang="en-US"/>
              <a:t>Do risk satiation and habituation</a:t>
            </a:r>
          </a:p>
        </p:txBody>
      </p:sp>
      <p:sp>
        <p:nvSpPr>
          <p:cNvPr id="5" name="Title 4">
            <a:extLst>
              <a:ext uri="{FF2B5EF4-FFF2-40B4-BE49-F238E27FC236}">
                <a16:creationId xmlns:a16="http://schemas.microsoft.com/office/drawing/2014/main" id="{B8E0F2D3-D0C1-4B4E-8AC3-092D3DB61849}"/>
              </a:ext>
            </a:extLst>
          </p:cNvPr>
          <p:cNvSpPr>
            <a:spLocks noGrp="1"/>
          </p:cNvSpPr>
          <p:nvPr>
            <p:ph type="title"/>
          </p:nvPr>
        </p:nvSpPr>
        <p:spPr/>
        <p:txBody>
          <a:bodyPr/>
          <a:lstStyle/>
          <a:p>
            <a:pPr eaLnBrk="1" fontAlgn="auto" hangingPunct="1">
              <a:spcAft>
                <a:spcPts val="0"/>
              </a:spcAft>
              <a:defRPr/>
            </a:pPr>
            <a:r>
              <a:rPr lang="en-US" dirty="0">
                <a:solidFill>
                  <a:srgbClr val="C00000"/>
                </a:solidFill>
              </a:rPr>
              <a:t>Rate of Reinforcement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Content Placeholder 2">
            <a:extLst>
              <a:ext uri="{FF2B5EF4-FFF2-40B4-BE49-F238E27FC236}">
                <a16:creationId xmlns:a16="http://schemas.microsoft.com/office/drawing/2014/main" id="{ACC592CF-C7DA-4601-9204-701B6669DD7C}"/>
              </a:ext>
            </a:extLst>
          </p:cNvPr>
          <p:cNvSpPr>
            <a:spLocks noGrp="1"/>
          </p:cNvSpPr>
          <p:nvPr>
            <p:ph idx="1"/>
          </p:nvPr>
        </p:nvSpPr>
        <p:spPr/>
        <p:txBody>
          <a:bodyPr/>
          <a:lstStyle/>
          <a:p>
            <a:pPr eaLnBrk="1" hangingPunct="1"/>
            <a:r>
              <a:rPr lang="en-US" altLang="en-US"/>
              <a:t>In general, the MORE reinforcement the stronger and more rapid the responding.</a:t>
            </a:r>
          </a:p>
          <a:p>
            <a:pPr eaLnBrk="1" hangingPunct="1"/>
            <a:endParaRPr lang="en-US" altLang="en-US"/>
          </a:p>
          <a:p>
            <a:pPr eaLnBrk="1" hangingPunct="1"/>
            <a:r>
              <a:rPr lang="en-US" altLang="en-US"/>
              <a:t>Again, at some point increasing the amount will not increase response rates- at asymptote</a:t>
            </a:r>
          </a:p>
          <a:p>
            <a:pPr eaLnBrk="1" hangingPunct="1"/>
            <a:endParaRPr lang="en-US" altLang="en-US"/>
          </a:p>
          <a:p>
            <a:pPr eaLnBrk="1" hangingPunct="1"/>
            <a:r>
              <a:rPr lang="en-US" altLang="en-US"/>
              <a:t>Again, worry about habituation/satiation</a:t>
            </a:r>
          </a:p>
        </p:txBody>
      </p:sp>
      <p:sp>
        <p:nvSpPr>
          <p:cNvPr id="2" name="Title 1">
            <a:extLst>
              <a:ext uri="{FF2B5EF4-FFF2-40B4-BE49-F238E27FC236}">
                <a16:creationId xmlns:a16="http://schemas.microsoft.com/office/drawing/2014/main" id="{2C323E60-E87B-49EF-9C26-A61E22031CD3}"/>
              </a:ext>
            </a:extLst>
          </p:cNvPr>
          <p:cNvSpPr>
            <a:spLocks noGrp="1"/>
          </p:cNvSpPr>
          <p:nvPr>
            <p:ph type="title"/>
          </p:nvPr>
        </p:nvSpPr>
        <p:spPr/>
        <p:txBody>
          <a:bodyPr/>
          <a:lstStyle/>
          <a:p>
            <a:pPr eaLnBrk="1" fontAlgn="auto" hangingPunct="1">
              <a:spcAft>
                <a:spcPts val="0"/>
              </a:spcAft>
              <a:defRPr/>
            </a:pPr>
            <a:r>
              <a:rPr lang="en-US" dirty="0">
                <a:solidFill>
                  <a:srgbClr val="C00000"/>
                </a:solidFill>
              </a:rPr>
              <a:t>Amount of Reinforcement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E49B20F-1DD3-4DA2-9E28-BEE07E2FB5E9}"/>
              </a:ext>
            </a:extLst>
          </p:cNvPr>
          <p:cNvSpPr>
            <a:spLocks noGrp="1"/>
          </p:cNvSpPr>
          <p:nvPr>
            <p:ph idx="1"/>
          </p:nvPr>
        </p:nvSpPr>
        <p:spPr>
          <a:xfrm>
            <a:off x="381000" y="1447800"/>
            <a:ext cx="8229600" cy="5029200"/>
          </a:xfrm>
        </p:spPr>
        <p:txBody>
          <a:bodyPr>
            <a:normAutofit fontScale="70000" lnSpcReduction="20000"/>
          </a:bodyPr>
          <a:lstStyle/>
          <a:p>
            <a:pPr marL="365760" indent="-256032" eaLnBrk="1" fontAlgn="auto" hangingPunct="1">
              <a:lnSpc>
                <a:spcPct val="120000"/>
              </a:lnSpc>
              <a:spcBef>
                <a:spcPts val="0"/>
              </a:spcBef>
              <a:spcAft>
                <a:spcPts val="0"/>
              </a:spcAft>
              <a:buFont typeface="Wingdings 3"/>
              <a:buChar char=""/>
              <a:defRPr/>
            </a:pPr>
            <a:r>
              <a:rPr lang="en-US" b="1" i="1" dirty="0">
                <a:solidFill>
                  <a:srgbClr val="C00000"/>
                </a:solidFill>
              </a:rPr>
              <a:t>When Shaping: Critical that reinforcer is delivered ASAP after the response has occurred.</a:t>
            </a:r>
          </a:p>
          <a:p>
            <a:pPr marL="365760" indent="-256032" eaLnBrk="1" fontAlgn="auto" hangingPunct="1">
              <a:lnSpc>
                <a:spcPct val="120000"/>
              </a:lnSpc>
              <a:spcBef>
                <a:spcPts val="0"/>
              </a:spcBef>
              <a:spcAft>
                <a:spcPts val="0"/>
              </a:spcAft>
              <a:buFont typeface="Wingdings 3"/>
              <a:buChar char=""/>
              <a:defRPr/>
            </a:pPr>
            <a:endParaRPr lang="en-US" dirty="0"/>
          </a:p>
          <a:p>
            <a:pPr marL="365760" indent="-256032" eaLnBrk="1" fontAlgn="auto" hangingPunct="1">
              <a:lnSpc>
                <a:spcPct val="120000"/>
              </a:lnSpc>
              <a:spcBef>
                <a:spcPts val="0"/>
              </a:spcBef>
              <a:spcAft>
                <a:spcPts val="0"/>
              </a:spcAft>
              <a:buFont typeface="Wingdings 3"/>
              <a:buChar char=""/>
              <a:defRPr/>
            </a:pPr>
            <a:r>
              <a:rPr lang="en-US" dirty="0"/>
              <a:t>Important for establishing contingency</a:t>
            </a:r>
          </a:p>
          <a:p>
            <a:pPr marL="621792" lvl="1" eaLnBrk="1" fontAlgn="auto" hangingPunct="1">
              <a:lnSpc>
                <a:spcPct val="120000"/>
              </a:lnSpc>
              <a:spcBef>
                <a:spcPts val="0"/>
              </a:spcBef>
              <a:spcAft>
                <a:spcPts val="0"/>
              </a:spcAft>
              <a:buFont typeface="Verdana"/>
              <a:buChar char="◦"/>
              <a:defRPr/>
            </a:pPr>
            <a:r>
              <a:rPr lang="en-US" dirty="0"/>
              <a:t>Is really a contiguity issue</a:t>
            </a:r>
          </a:p>
          <a:p>
            <a:pPr marL="621792" lvl="1" eaLnBrk="1" fontAlgn="auto" hangingPunct="1">
              <a:lnSpc>
                <a:spcPct val="120000"/>
              </a:lnSpc>
              <a:spcBef>
                <a:spcPts val="0"/>
              </a:spcBef>
              <a:spcAft>
                <a:spcPts val="0"/>
              </a:spcAft>
              <a:buFont typeface="Verdana"/>
              <a:buChar char="◦"/>
              <a:defRPr/>
            </a:pPr>
            <a:r>
              <a:rPr lang="en-US" dirty="0"/>
              <a:t>Doesn’t HAVE to be contiguous, but helps</a:t>
            </a:r>
          </a:p>
          <a:p>
            <a:pPr marL="621792" lvl="1" eaLnBrk="1" fontAlgn="auto" hangingPunct="1">
              <a:lnSpc>
                <a:spcPct val="120000"/>
              </a:lnSpc>
              <a:spcBef>
                <a:spcPts val="0"/>
              </a:spcBef>
              <a:spcAft>
                <a:spcPts val="0"/>
              </a:spcAft>
              <a:buFont typeface="Verdana"/>
              <a:buChar char="◦"/>
              <a:defRPr/>
            </a:pPr>
            <a:endParaRPr lang="en-US" dirty="0"/>
          </a:p>
          <a:p>
            <a:pPr marL="365760" indent="-256032" eaLnBrk="1" fontAlgn="auto" hangingPunct="1">
              <a:lnSpc>
                <a:spcPct val="120000"/>
              </a:lnSpc>
              <a:spcBef>
                <a:spcPts val="0"/>
              </a:spcBef>
              <a:spcAft>
                <a:spcPts val="0"/>
              </a:spcAft>
              <a:buFont typeface="Wingdings 3"/>
              <a:buChar char=""/>
              <a:defRPr/>
            </a:pPr>
            <a:r>
              <a:rPr lang="en-US" b="1" dirty="0">
                <a:solidFill>
                  <a:srgbClr val="C00000"/>
                </a:solidFill>
              </a:rPr>
              <a:t>Why?</a:t>
            </a:r>
          </a:p>
          <a:p>
            <a:pPr marL="621792" lvl="1" eaLnBrk="1" fontAlgn="auto" hangingPunct="1">
              <a:lnSpc>
                <a:spcPct val="120000"/>
              </a:lnSpc>
              <a:spcBef>
                <a:spcPts val="0"/>
              </a:spcBef>
              <a:spcAft>
                <a:spcPts val="0"/>
              </a:spcAft>
              <a:buFont typeface="Verdana"/>
              <a:buChar char="◦"/>
              <a:defRPr/>
            </a:pPr>
            <a:r>
              <a:rPr lang="en-US" dirty="0"/>
              <a:t>Responses occurring between the target response and the reinforcer may become paired with the reinforcer or punisher</a:t>
            </a:r>
          </a:p>
          <a:p>
            <a:pPr marL="621792" lvl="1" eaLnBrk="1" fontAlgn="auto" hangingPunct="1">
              <a:lnSpc>
                <a:spcPct val="120000"/>
              </a:lnSpc>
              <a:spcBef>
                <a:spcPts val="0"/>
              </a:spcBef>
              <a:spcAft>
                <a:spcPts val="0"/>
              </a:spcAft>
              <a:buFont typeface="Verdana"/>
              <a:buChar char="◦"/>
              <a:defRPr/>
            </a:pPr>
            <a:r>
              <a:rPr lang="en-US" dirty="0"/>
              <a:t>Inadvertently reinforce or punish in between responses</a:t>
            </a:r>
          </a:p>
          <a:p>
            <a:pPr marL="621792" lvl="1" eaLnBrk="1" fontAlgn="auto" hangingPunct="1">
              <a:lnSpc>
                <a:spcPct val="120000"/>
              </a:lnSpc>
              <a:spcBef>
                <a:spcPts val="0"/>
              </a:spcBef>
              <a:spcAft>
                <a:spcPts val="0"/>
              </a:spcAft>
              <a:buFont typeface="Verdana"/>
              <a:buChar char="◦"/>
              <a:defRPr/>
            </a:pPr>
            <a:endParaRPr lang="en-US" dirty="0"/>
          </a:p>
          <a:p>
            <a:pPr marL="365760" indent="-256032" eaLnBrk="1" fontAlgn="auto" hangingPunct="1">
              <a:lnSpc>
                <a:spcPct val="120000"/>
              </a:lnSpc>
              <a:spcBef>
                <a:spcPts val="0"/>
              </a:spcBef>
              <a:spcAft>
                <a:spcPts val="0"/>
              </a:spcAft>
              <a:buFont typeface="Wingdings 3"/>
              <a:buChar char=""/>
              <a:defRPr/>
            </a:pPr>
            <a:r>
              <a:rPr lang="en-US" dirty="0"/>
              <a:t>Example: Child hits sister, mother says “wait till your father gets home”</a:t>
            </a:r>
          </a:p>
          <a:p>
            <a:pPr marL="621792" lvl="1" eaLnBrk="1" fontAlgn="auto" hangingPunct="1">
              <a:lnSpc>
                <a:spcPct val="120000"/>
              </a:lnSpc>
              <a:spcBef>
                <a:spcPts val="0"/>
              </a:spcBef>
              <a:spcAft>
                <a:spcPts val="0"/>
              </a:spcAft>
              <a:buFont typeface="Verdana"/>
              <a:buChar char="◦"/>
              <a:defRPr/>
            </a:pPr>
            <a:r>
              <a:rPr lang="en-US" dirty="0"/>
              <a:t>Child is setting table</a:t>
            </a:r>
          </a:p>
          <a:p>
            <a:pPr marL="621792" lvl="1" eaLnBrk="1" fontAlgn="auto" hangingPunct="1">
              <a:lnSpc>
                <a:spcPct val="120000"/>
              </a:lnSpc>
              <a:spcBef>
                <a:spcPts val="0"/>
              </a:spcBef>
              <a:spcAft>
                <a:spcPts val="0"/>
              </a:spcAft>
              <a:buFont typeface="Verdana"/>
              <a:buChar char="◦"/>
              <a:defRPr/>
            </a:pPr>
            <a:r>
              <a:rPr lang="en-US" dirty="0"/>
              <a:t>Father walks in, hears about misbehavior, and spanks</a:t>
            </a:r>
          </a:p>
          <a:p>
            <a:pPr marL="621792" lvl="1" eaLnBrk="1" fontAlgn="auto" hangingPunct="1">
              <a:lnSpc>
                <a:spcPct val="120000"/>
              </a:lnSpc>
              <a:spcBef>
                <a:spcPts val="0"/>
              </a:spcBef>
              <a:spcAft>
                <a:spcPts val="0"/>
              </a:spcAft>
              <a:buFont typeface="Verdana"/>
              <a:buChar char="◦"/>
              <a:defRPr/>
            </a:pPr>
            <a:r>
              <a:rPr lang="en-US" dirty="0"/>
              <a:t>Child connects table setting with spanking</a:t>
            </a:r>
          </a:p>
        </p:txBody>
      </p:sp>
      <p:sp>
        <p:nvSpPr>
          <p:cNvPr id="5" name="Title 4">
            <a:extLst>
              <a:ext uri="{FF2B5EF4-FFF2-40B4-BE49-F238E27FC236}">
                <a16:creationId xmlns:a16="http://schemas.microsoft.com/office/drawing/2014/main" id="{5D14DFF8-D04B-42F3-A624-798A45F1331B}"/>
              </a:ext>
            </a:extLst>
          </p:cNvPr>
          <p:cNvSpPr>
            <a:spLocks noGrp="1"/>
          </p:cNvSpPr>
          <p:nvPr>
            <p:ph type="title"/>
          </p:nvPr>
        </p:nvSpPr>
        <p:spPr/>
        <p:txBody>
          <a:bodyPr/>
          <a:lstStyle/>
          <a:p>
            <a:pPr eaLnBrk="1" fontAlgn="auto" hangingPunct="1">
              <a:spcAft>
                <a:spcPts val="0"/>
              </a:spcAft>
              <a:defRPr/>
            </a:pPr>
            <a:r>
              <a:rPr lang="en-US" dirty="0">
                <a:solidFill>
                  <a:srgbClr val="C00000"/>
                </a:solidFill>
              </a:rPr>
              <a:t>Delay of Reinforcement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AA472A39-EAED-4886-97D5-1CA8FE7EB782}"/>
              </a:ext>
            </a:extLst>
          </p:cNvPr>
          <p:cNvSpPr>
            <a:spLocks noGrp="1"/>
          </p:cNvSpPr>
          <p:nvPr>
            <p:ph idx="1"/>
          </p:nvPr>
        </p:nvSpPr>
        <p:spPr>
          <a:xfrm>
            <a:off x="228600" y="1295400"/>
            <a:ext cx="8610600" cy="5334000"/>
          </a:xfrm>
        </p:spPr>
        <p:txBody>
          <a:bodyPr/>
          <a:lstStyle/>
          <a:p>
            <a:pPr lvl="1" eaLnBrk="1" hangingPunct="1"/>
            <a:endParaRPr lang="en-US" altLang="en-US" dirty="0"/>
          </a:p>
          <a:p>
            <a:pPr eaLnBrk="1" hangingPunct="1"/>
            <a:r>
              <a:rPr lang="en-US" altLang="en-US" dirty="0"/>
              <a:t>Solution to satiation: only reinforce occasionally</a:t>
            </a:r>
          </a:p>
          <a:p>
            <a:pPr lvl="1" eaLnBrk="1" hangingPunct="1"/>
            <a:r>
              <a:rPr lang="en-US" altLang="en-US" dirty="0"/>
              <a:t> Only some of responses are reinforced</a:t>
            </a:r>
          </a:p>
          <a:p>
            <a:pPr lvl="1" eaLnBrk="1" hangingPunct="1"/>
            <a:r>
              <a:rPr lang="en-US" altLang="en-US" dirty="0"/>
              <a:t>Can reinforce using time or number/quantity</a:t>
            </a:r>
          </a:p>
          <a:p>
            <a:pPr lvl="1" eaLnBrk="1" hangingPunct="1"/>
            <a:endParaRPr lang="en-US" altLang="en-US" dirty="0"/>
          </a:p>
          <a:p>
            <a:pPr eaLnBrk="1" hangingPunct="1"/>
            <a:r>
              <a:rPr lang="en-US" altLang="en-US" b="1" dirty="0">
                <a:solidFill>
                  <a:srgbClr val="C00000"/>
                </a:solidFill>
              </a:rPr>
              <a:t>Partial reinforcement: PRF</a:t>
            </a:r>
          </a:p>
          <a:p>
            <a:pPr lvl="1" eaLnBrk="1" hangingPunct="1"/>
            <a:r>
              <a:rPr lang="en-US" altLang="en-US" dirty="0"/>
              <a:t>Can reinforce occasionally based on </a:t>
            </a:r>
            <a:r>
              <a:rPr lang="en-US" altLang="en-US" dirty="0">
                <a:solidFill>
                  <a:srgbClr val="C00000"/>
                </a:solidFill>
              </a:rPr>
              <a:t>time</a:t>
            </a:r>
          </a:p>
          <a:p>
            <a:pPr lvl="1" eaLnBrk="1" hangingPunct="1"/>
            <a:r>
              <a:rPr lang="en-US" altLang="en-US" dirty="0"/>
              <a:t>Can reinforce occasionally based on </a:t>
            </a:r>
            <a:r>
              <a:rPr lang="en-US" altLang="en-US" dirty="0">
                <a:solidFill>
                  <a:srgbClr val="C00000"/>
                </a:solidFill>
              </a:rPr>
              <a:t>amount</a:t>
            </a:r>
          </a:p>
          <a:p>
            <a:pPr lvl="1" eaLnBrk="1" hangingPunct="1"/>
            <a:r>
              <a:rPr lang="en-US" altLang="en-US" dirty="0"/>
              <a:t>Can make it </a:t>
            </a:r>
            <a:r>
              <a:rPr lang="en-US" altLang="en-US" dirty="0">
                <a:solidFill>
                  <a:srgbClr val="C00000"/>
                </a:solidFill>
              </a:rPr>
              <a:t>predictable</a:t>
            </a:r>
            <a:r>
              <a:rPr lang="en-US" altLang="en-US" dirty="0"/>
              <a:t> or </a:t>
            </a:r>
            <a:r>
              <a:rPr lang="en-US" altLang="en-US" dirty="0">
                <a:solidFill>
                  <a:srgbClr val="C00000"/>
                </a:solidFill>
              </a:rPr>
              <a:t>unpredictable</a:t>
            </a:r>
          </a:p>
        </p:txBody>
      </p:sp>
      <p:sp>
        <p:nvSpPr>
          <p:cNvPr id="5122" name="Title 1">
            <a:extLst>
              <a:ext uri="{FF2B5EF4-FFF2-40B4-BE49-F238E27FC236}">
                <a16:creationId xmlns:a16="http://schemas.microsoft.com/office/drawing/2014/main" id="{5FEA16BC-7498-415E-8AF5-E61299F72B45}"/>
              </a:ext>
            </a:extLst>
          </p:cNvPr>
          <p:cNvSpPr>
            <a:spLocks noGrp="1"/>
          </p:cNvSpPr>
          <p:nvPr>
            <p:ph type="title"/>
          </p:nvPr>
        </p:nvSpPr>
        <p:spPr/>
        <p:txBody>
          <a:bodyPr/>
          <a:lstStyle/>
          <a:p>
            <a:pPr eaLnBrk="1" fontAlgn="auto" hangingPunct="1">
              <a:spcAft>
                <a:spcPts val="0"/>
              </a:spcAft>
              <a:defRPr/>
            </a:pPr>
            <a:r>
              <a:rPr lang="en-US" altLang="en-US" dirty="0">
                <a:solidFill>
                  <a:srgbClr val="C00000"/>
                </a:solidFill>
              </a:rPr>
              <a:t>Schedules of Reinforcement</a:t>
            </a:r>
            <a:r>
              <a:rPr lang="en-US" altLang="en-US" dirty="0"/>
              <a:t>:</a:t>
            </a:r>
          </a:p>
        </p:txBody>
      </p:sp>
      <p:sp>
        <p:nvSpPr>
          <p:cNvPr id="17412" name="Isosceles Triangle 3">
            <a:extLst>
              <a:ext uri="{FF2B5EF4-FFF2-40B4-BE49-F238E27FC236}">
                <a16:creationId xmlns:a16="http://schemas.microsoft.com/office/drawing/2014/main" id="{4DF20C4B-2A1E-410E-82CF-049D897BAAD7}"/>
              </a:ext>
            </a:extLst>
          </p:cNvPr>
          <p:cNvSpPr>
            <a:spLocks noChangeArrowheads="1"/>
          </p:cNvSpPr>
          <p:nvPr/>
        </p:nvSpPr>
        <p:spPr bwMode="auto">
          <a:xfrm>
            <a:off x="2209800" y="5410200"/>
            <a:ext cx="152400" cy="76200"/>
          </a:xfrm>
          <a:prstGeom prst="triangle">
            <a:avLst>
              <a:gd name="adj"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sz="2400">
              <a:solidFill>
                <a:srgbClr val="000000"/>
              </a:solidFill>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Content Placeholder 5">
            <a:extLst>
              <a:ext uri="{FF2B5EF4-FFF2-40B4-BE49-F238E27FC236}">
                <a16:creationId xmlns:a16="http://schemas.microsoft.com/office/drawing/2014/main" id="{9C643EE5-72E9-4B5B-A7DF-B9DB0E2279B4}"/>
              </a:ext>
            </a:extLst>
          </p:cNvPr>
          <p:cNvSpPr>
            <a:spLocks noGrp="1"/>
          </p:cNvSpPr>
          <p:nvPr>
            <p:ph idx="1"/>
          </p:nvPr>
        </p:nvSpPr>
        <p:spPr/>
        <p:txBody>
          <a:bodyPr/>
          <a:lstStyle/>
          <a:p>
            <a:pPr eaLnBrk="1" hangingPunct="1"/>
            <a:r>
              <a:rPr lang="en-US" altLang="en-US"/>
              <a:t>Better quality =  more and stronger responding</a:t>
            </a:r>
          </a:p>
          <a:p>
            <a:pPr eaLnBrk="1" hangingPunct="1"/>
            <a:endParaRPr lang="en-US" altLang="en-US"/>
          </a:p>
          <a:p>
            <a:pPr eaLnBrk="1" hangingPunct="1"/>
            <a:r>
              <a:rPr lang="en-US" altLang="en-US"/>
              <a:t>BUT: Inverted U-shaped function</a:t>
            </a:r>
          </a:p>
          <a:p>
            <a:pPr lvl="1" eaLnBrk="1" hangingPunct="1"/>
            <a:r>
              <a:rPr lang="en-US" altLang="en-US"/>
              <a:t>Too poor a quality = low responding</a:t>
            </a:r>
          </a:p>
          <a:p>
            <a:pPr lvl="1" eaLnBrk="1" hangingPunct="1"/>
            <a:r>
              <a:rPr lang="en-US" altLang="en-US"/>
              <a:t>Too high a quality = satiation</a:t>
            </a:r>
          </a:p>
          <a:p>
            <a:pPr lvl="1" eaLnBrk="1" hangingPunct="1"/>
            <a:endParaRPr lang="en-US" altLang="en-US"/>
          </a:p>
          <a:p>
            <a:pPr eaLnBrk="1" hangingPunct="1"/>
            <a:r>
              <a:rPr lang="en-US" altLang="en-US"/>
              <a:t>Think of the tenth piece of fudge: As good as the first one or two?</a:t>
            </a:r>
          </a:p>
        </p:txBody>
      </p:sp>
      <p:sp>
        <p:nvSpPr>
          <p:cNvPr id="5" name="Title 4">
            <a:extLst>
              <a:ext uri="{FF2B5EF4-FFF2-40B4-BE49-F238E27FC236}">
                <a16:creationId xmlns:a16="http://schemas.microsoft.com/office/drawing/2014/main" id="{21231349-9236-4AAB-BE16-E402AC1527DC}"/>
              </a:ext>
            </a:extLst>
          </p:cNvPr>
          <p:cNvSpPr>
            <a:spLocks noGrp="1"/>
          </p:cNvSpPr>
          <p:nvPr>
            <p:ph type="title"/>
          </p:nvPr>
        </p:nvSpPr>
        <p:spPr/>
        <p:txBody>
          <a:bodyPr/>
          <a:lstStyle/>
          <a:p>
            <a:pPr eaLnBrk="1" fontAlgn="auto" hangingPunct="1">
              <a:spcAft>
                <a:spcPts val="0"/>
              </a:spcAft>
              <a:defRPr/>
            </a:pPr>
            <a:r>
              <a:rPr lang="en-US" dirty="0">
                <a:solidFill>
                  <a:srgbClr val="C00000"/>
                </a:solidFill>
              </a:rPr>
              <a:t>Reinforcer Quality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Content Placeholder 5">
            <a:extLst>
              <a:ext uri="{FF2B5EF4-FFF2-40B4-BE49-F238E27FC236}">
                <a16:creationId xmlns:a16="http://schemas.microsoft.com/office/drawing/2014/main" id="{FF8BB395-DDE1-4E81-9334-62ABB87671D6}"/>
              </a:ext>
            </a:extLst>
          </p:cNvPr>
          <p:cNvSpPr>
            <a:spLocks noGrp="1"/>
          </p:cNvSpPr>
          <p:nvPr>
            <p:ph idx="1"/>
          </p:nvPr>
        </p:nvSpPr>
        <p:spPr/>
        <p:txBody>
          <a:bodyPr/>
          <a:lstStyle/>
          <a:p>
            <a:pPr eaLnBrk="1" hangingPunct="1"/>
            <a:r>
              <a:rPr lang="en-US" altLang="en-US"/>
              <a:t>More effortful responses = lower response rates</a:t>
            </a:r>
          </a:p>
          <a:p>
            <a:pPr eaLnBrk="1" hangingPunct="1"/>
            <a:endParaRPr lang="en-US" altLang="en-US"/>
          </a:p>
          <a:p>
            <a:pPr eaLnBrk="1" hangingPunct="1"/>
            <a:r>
              <a:rPr lang="en-US" altLang="en-US"/>
              <a:t>Must up the reinforcer rate, amount or quality to compensate for increased effort</a:t>
            </a:r>
          </a:p>
          <a:p>
            <a:pPr eaLnBrk="1" hangingPunct="1"/>
            <a:endParaRPr lang="en-US" altLang="en-US"/>
          </a:p>
          <a:p>
            <a:pPr eaLnBrk="1" hangingPunct="1"/>
            <a:r>
              <a:rPr lang="en-US" altLang="en-US"/>
              <a:t>Again, an optimizing factor: </a:t>
            </a:r>
          </a:p>
          <a:p>
            <a:pPr lvl="1" eaLnBrk="1" hangingPunct="1"/>
            <a:r>
              <a:rPr lang="en-US" altLang="en-US"/>
              <a:t>Low quality reinforcer not worth an effortful response</a:t>
            </a:r>
          </a:p>
        </p:txBody>
      </p:sp>
      <p:sp>
        <p:nvSpPr>
          <p:cNvPr id="5" name="Title 4">
            <a:extLst>
              <a:ext uri="{FF2B5EF4-FFF2-40B4-BE49-F238E27FC236}">
                <a16:creationId xmlns:a16="http://schemas.microsoft.com/office/drawing/2014/main" id="{A9C9BEED-87C1-4FDD-94B3-F971B0F7FECF}"/>
              </a:ext>
            </a:extLst>
          </p:cNvPr>
          <p:cNvSpPr>
            <a:spLocks noGrp="1"/>
          </p:cNvSpPr>
          <p:nvPr>
            <p:ph type="title"/>
          </p:nvPr>
        </p:nvSpPr>
        <p:spPr/>
        <p:txBody>
          <a:bodyPr/>
          <a:lstStyle/>
          <a:p>
            <a:pPr eaLnBrk="1" fontAlgn="auto" hangingPunct="1">
              <a:spcAft>
                <a:spcPts val="0"/>
              </a:spcAft>
              <a:defRPr/>
            </a:pPr>
            <a:r>
              <a:rPr lang="en-US" dirty="0">
                <a:solidFill>
                  <a:srgbClr val="C00000"/>
                </a:solidFill>
              </a:rPr>
              <a:t>Response Effort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Content Placeholder 2">
            <a:extLst>
              <a:ext uri="{FF2B5EF4-FFF2-40B4-BE49-F238E27FC236}">
                <a16:creationId xmlns:a16="http://schemas.microsoft.com/office/drawing/2014/main" id="{80D8DA5E-7991-44AA-BDDB-B10D2B706890}"/>
              </a:ext>
            </a:extLst>
          </p:cNvPr>
          <p:cNvSpPr>
            <a:spLocks noGrp="1"/>
          </p:cNvSpPr>
          <p:nvPr>
            <p:ph idx="1"/>
          </p:nvPr>
        </p:nvSpPr>
        <p:spPr/>
        <p:txBody>
          <a:bodyPr/>
          <a:lstStyle/>
          <a:p>
            <a:pPr eaLnBrk="1" hangingPunct="1"/>
            <a:r>
              <a:rPr lang="en-US" altLang="en-US"/>
              <a:t>Organism must have time to consume the reinforcer</a:t>
            </a:r>
          </a:p>
          <a:p>
            <a:pPr eaLnBrk="1" hangingPunct="1"/>
            <a:endParaRPr lang="en-US" altLang="en-US"/>
          </a:p>
          <a:p>
            <a:pPr eaLnBrk="1" hangingPunct="1"/>
            <a:r>
              <a:rPr lang="en-US" altLang="en-US"/>
              <a:t>Longer pauses for more involved reinforcers</a:t>
            </a:r>
          </a:p>
          <a:p>
            <a:pPr lvl="1" eaLnBrk="1" hangingPunct="1"/>
            <a:r>
              <a:rPr lang="en-US" altLang="en-US"/>
              <a:t>M&amp;M vs. salt water taffy!</a:t>
            </a:r>
          </a:p>
          <a:p>
            <a:pPr lvl="1" eaLnBrk="1" hangingPunct="1"/>
            <a:r>
              <a:rPr lang="en-US" altLang="en-US"/>
              <a:t>This is not disruptive as long as plan for it</a:t>
            </a:r>
          </a:p>
          <a:p>
            <a:pPr lvl="1" eaLnBrk="1" hangingPunct="1"/>
            <a:endParaRPr lang="en-US" altLang="en-US"/>
          </a:p>
          <a:p>
            <a:pPr eaLnBrk="1" hangingPunct="1"/>
            <a:r>
              <a:rPr lang="en-US" altLang="en-US"/>
              <a:t>Remember: type of schedule can alter the post-reinforcement pause!</a:t>
            </a:r>
          </a:p>
          <a:p>
            <a:pPr lvl="1" eaLnBrk="1" hangingPunct="1"/>
            <a:endParaRPr lang="en-US" altLang="en-US"/>
          </a:p>
        </p:txBody>
      </p:sp>
      <p:sp>
        <p:nvSpPr>
          <p:cNvPr id="2" name="Title 1">
            <a:extLst>
              <a:ext uri="{FF2B5EF4-FFF2-40B4-BE49-F238E27FC236}">
                <a16:creationId xmlns:a16="http://schemas.microsoft.com/office/drawing/2014/main" id="{CFD8F9D1-ED13-4AF6-ABF1-8A702DD6C166}"/>
              </a:ext>
            </a:extLst>
          </p:cNvPr>
          <p:cNvSpPr>
            <a:spLocks noGrp="1"/>
          </p:cNvSpPr>
          <p:nvPr>
            <p:ph type="title"/>
          </p:nvPr>
        </p:nvSpPr>
        <p:spPr/>
        <p:txBody>
          <a:bodyPr/>
          <a:lstStyle/>
          <a:p>
            <a:pPr eaLnBrk="1" fontAlgn="auto" hangingPunct="1">
              <a:spcAft>
                <a:spcPts val="0"/>
              </a:spcAft>
              <a:defRPr/>
            </a:pPr>
            <a:r>
              <a:rPr lang="en-US" dirty="0">
                <a:solidFill>
                  <a:srgbClr val="C00000"/>
                </a:solidFill>
              </a:rPr>
              <a:t>Post-Reinforcement Pause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BA577B-20BD-4205-B45A-F14BCE80B81A}"/>
              </a:ext>
            </a:extLst>
          </p:cNvPr>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dirty="0"/>
              <a:t>Responding decreases when animal “full”</a:t>
            </a:r>
          </a:p>
          <a:p>
            <a:pPr marL="365760" indent="-256032" eaLnBrk="1" fontAlgn="auto" hangingPunct="1">
              <a:spcAft>
                <a:spcPts val="0"/>
              </a:spcAft>
              <a:buFont typeface="Wingdings 3"/>
              <a:buChar char=""/>
              <a:defRPr/>
            </a:pPr>
            <a:r>
              <a:rPr lang="en-US" dirty="0"/>
              <a:t>Satiation or Habituation?</a:t>
            </a:r>
          </a:p>
          <a:p>
            <a:pPr marL="365760" indent="-256032" eaLnBrk="1" fontAlgn="auto" hangingPunct="1">
              <a:spcAft>
                <a:spcPts val="0"/>
              </a:spcAft>
              <a:buFont typeface="Wingdings 3"/>
              <a:buChar char=""/>
              <a:defRPr/>
            </a:pPr>
            <a:endParaRPr lang="en-US" dirty="0"/>
          </a:p>
          <a:p>
            <a:pPr marL="365760" indent="-256032" eaLnBrk="1" fontAlgn="auto" hangingPunct="1">
              <a:spcAft>
                <a:spcPts val="0"/>
              </a:spcAft>
              <a:buFont typeface="Wingdings 3"/>
              <a:buChar char=""/>
              <a:defRPr/>
            </a:pPr>
            <a:r>
              <a:rPr lang="en-US" dirty="0"/>
              <a:t>Satiation = satiety: animal has consumed as much as can consume</a:t>
            </a:r>
          </a:p>
          <a:p>
            <a:pPr marL="365760" indent="-256032" eaLnBrk="1" fontAlgn="auto" hangingPunct="1">
              <a:spcAft>
                <a:spcPts val="0"/>
              </a:spcAft>
              <a:buFont typeface="Wingdings 3"/>
              <a:buChar char=""/>
              <a:defRPr/>
            </a:pPr>
            <a:endParaRPr lang="en-US" dirty="0"/>
          </a:p>
          <a:p>
            <a:pPr marL="365760" indent="-256032" eaLnBrk="1" fontAlgn="auto" hangingPunct="1">
              <a:spcAft>
                <a:spcPts val="0"/>
              </a:spcAft>
              <a:buFont typeface="Wingdings 3"/>
              <a:buChar char=""/>
              <a:defRPr/>
            </a:pPr>
            <a:r>
              <a:rPr lang="en-US" dirty="0"/>
              <a:t>Habituation = tired of it</a:t>
            </a:r>
          </a:p>
          <a:p>
            <a:pPr marL="365760" indent="-256032" eaLnBrk="1" fontAlgn="auto" hangingPunct="1">
              <a:spcAft>
                <a:spcPts val="0"/>
              </a:spcAft>
              <a:buFont typeface="Wingdings 3"/>
              <a:buChar char=""/>
              <a:defRPr/>
            </a:pPr>
            <a:endParaRPr lang="en-US" dirty="0"/>
          </a:p>
          <a:p>
            <a:pPr marL="365760" indent="-256032" eaLnBrk="1" fontAlgn="auto" hangingPunct="1">
              <a:spcAft>
                <a:spcPts val="0"/>
              </a:spcAft>
              <a:buFont typeface="Wingdings 3"/>
              <a:buChar char=""/>
              <a:defRPr/>
            </a:pPr>
            <a:r>
              <a:rPr lang="en-US" dirty="0"/>
              <a:t>BOTH affect operant behavior</a:t>
            </a:r>
            <a:br>
              <a:rPr lang="en-US" dirty="0"/>
            </a:br>
            <a:r>
              <a:rPr lang="en-US" dirty="0"/>
              <a:t>	often hard to tell which is which </a:t>
            </a:r>
          </a:p>
        </p:txBody>
      </p:sp>
      <p:sp>
        <p:nvSpPr>
          <p:cNvPr id="2" name="Title 1">
            <a:extLst>
              <a:ext uri="{FF2B5EF4-FFF2-40B4-BE49-F238E27FC236}">
                <a16:creationId xmlns:a16="http://schemas.microsoft.com/office/drawing/2014/main" id="{36B3CC70-81A7-4A3D-BBD2-8C39FD8C4E33}"/>
              </a:ext>
            </a:extLst>
          </p:cNvPr>
          <p:cNvSpPr>
            <a:spLocks noGrp="1"/>
          </p:cNvSpPr>
          <p:nvPr>
            <p:ph type="title"/>
          </p:nvPr>
        </p:nvSpPr>
        <p:spPr/>
        <p:txBody>
          <a:bodyPr/>
          <a:lstStyle/>
          <a:p>
            <a:pPr eaLnBrk="1" fontAlgn="auto" hangingPunct="1">
              <a:spcAft>
                <a:spcPts val="0"/>
              </a:spcAft>
              <a:defRPr/>
            </a:pPr>
            <a:r>
              <a:rPr lang="en-US" dirty="0">
                <a:solidFill>
                  <a:srgbClr val="C00000"/>
                </a:solidFill>
              </a:rPr>
              <a:t>Satiation Hypothesis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1" name="Rectangle 3" descr="Rectangle: Click to edit Master text styles&#10;Second level&#10;Third level&#10;Fourth level&#10;Fifth level">
            <a:extLst>
              <a:ext uri="{FF2B5EF4-FFF2-40B4-BE49-F238E27FC236}">
                <a16:creationId xmlns:a16="http://schemas.microsoft.com/office/drawing/2014/main" id="{A859115C-A239-446C-8E4C-E25622906A40}"/>
              </a:ext>
            </a:extLst>
          </p:cNvPr>
          <p:cNvSpPr>
            <a:spLocks noGrp="1" noChangeArrowheads="1"/>
          </p:cNvSpPr>
          <p:nvPr>
            <p:ph idx="1"/>
          </p:nvPr>
        </p:nvSpPr>
        <p:spPr>
          <a:xfrm>
            <a:off x="228600" y="1600200"/>
            <a:ext cx="8610600" cy="5257800"/>
          </a:xfrm>
        </p:spPr>
        <p:txBody>
          <a:bodyPr>
            <a:normAutofit/>
          </a:bodyPr>
          <a:lstStyle/>
          <a:p>
            <a:pPr eaLnBrk="1" hangingPunct="1"/>
            <a:r>
              <a:rPr lang="en-US" altLang="en-US" dirty="0"/>
              <a:t>Resistance to extinction = takes a response longer to extinguish</a:t>
            </a:r>
          </a:p>
          <a:p>
            <a:pPr eaLnBrk="1" hangingPunct="1"/>
            <a:endParaRPr lang="en-US" altLang="en-US" dirty="0"/>
          </a:p>
          <a:p>
            <a:pPr eaLnBrk="1" hangingPunct="1"/>
            <a:r>
              <a:rPr lang="en-US" altLang="en-US" dirty="0"/>
              <a:t>The </a:t>
            </a:r>
            <a:r>
              <a:rPr lang="en-US" altLang="en-US" i="1" dirty="0">
                <a:solidFill>
                  <a:srgbClr val="C00000"/>
                </a:solidFill>
              </a:rPr>
              <a:t>less often and the more inconsistently behavior</a:t>
            </a:r>
            <a:r>
              <a:rPr lang="en-US" altLang="en-US" dirty="0"/>
              <a:t> is reinforced, the longer it will take to extinguish the behavior, other things being equal</a:t>
            </a:r>
          </a:p>
          <a:p>
            <a:pPr eaLnBrk="1" hangingPunct="1"/>
            <a:endParaRPr lang="en-US" altLang="en-US" dirty="0"/>
          </a:p>
        </p:txBody>
      </p:sp>
      <p:sp>
        <p:nvSpPr>
          <p:cNvPr id="17410" name="Rectangle 2">
            <a:extLst>
              <a:ext uri="{FF2B5EF4-FFF2-40B4-BE49-F238E27FC236}">
                <a16:creationId xmlns:a16="http://schemas.microsoft.com/office/drawing/2014/main" id="{9D9D5604-91E5-4B64-A8FF-CD3D1D8E1A8E}"/>
              </a:ext>
            </a:extLst>
          </p:cNvPr>
          <p:cNvSpPr>
            <a:spLocks noGrp="1" noChangeArrowheads="1"/>
          </p:cNvSpPr>
          <p:nvPr>
            <p:ph type="title"/>
          </p:nvPr>
        </p:nvSpPr>
        <p:spPr>
          <a:xfrm>
            <a:off x="685800" y="220663"/>
            <a:ext cx="7772400" cy="1311275"/>
          </a:xfrm>
        </p:spPr>
        <p:txBody>
          <a:bodyPr/>
          <a:lstStyle/>
          <a:p>
            <a:pPr algn="ctr" eaLnBrk="1" fontAlgn="auto" hangingPunct="1">
              <a:spcAft>
                <a:spcPts val="0"/>
              </a:spcAft>
              <a:defRPr/>
            </a:pPr>
            <a:r>
              <a:rPr lang="en-US" altLang="en-US" sz="4000" dirty="0">
                <a:solidFill>
                  <a:srgbClr val="C00000"/>
                </a:solidFill>
              </a:rPr>
              <a:t>Extinction of Intermittently Reinforced Behavior</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1" name="Rectangle 3" descr="Rectangle: Click to edit Master text styles&#10;Second level&#10;Third level&#10;Fourth level&#10;Fifth level">
            <a:extLst>
              <a:ext uri="{FF2B5EF4-FFF2-40B4-BE49-F238E27FC236}">
                <a16:creationId xmlns:a16="http://schemas.microsoft.com/office/drawing/2014/main" id="{A859115C-A239-446C-8E4C-E25622906A40}"/>
              </a:ext>
            </a:extLst>
          </p:cNvPr>
          <p:cNvSpPr>
            <a:spLocks noGrp="1" noChangeArrowheads="1"/>
          </p:cNvSpPr>
          <p:nvPr>
            <p:ph idx="1"/>
          </p:nvPr>
        </p:nvSpPr>
        <p:spPr>
          <a:xfrm>
            <a:off x="228600" y="1600200"/>
            <a:ext cx="8610600" cy="5257800"/>
          </a:xfrm>
        </p:spPr>
        <p:txBody>
          <a:bodyPr>
            <a:normAutofit/>
          </a:bodyPr>
          <a:lstStyle/>
          <a:p>
            <a:pPr eaLnBrk="1" hangingPunct="1"/>
            <a:endParaRPr lang="en-US" altLang="en-US" dirty="0"/>
          </a:p>
          <a:p>
            <a:pPr eaLnBrk="1" hangingPunct="1"/>
            <a:r>
              <a:rPr lang="en-US" altLang="en-US" i="1" dirty="0">
                <a:solidFill>
                  <a:srgbClr val="C00000"/>
                </a:solidFill>
              </a:rPr>
              <a:t>Behaviors that are reinforced on a “thin” schedule </a:t>
            </a:r>
            <a:r>
              <a:rPr lang="en-US" altLang="en-US" dirty="0"/>
              <a:t>are more resistant to extinction than behaviors reinforced on a more dense schedule</a:t>
            </a:r>
          </a:p>
          <a:p>
            <a:pPr eaLnBrk="1" hangingPunct="1"/>
            <a:endParaRPr lang="en-US" altLang="en-US" dirty="0"/>
          </a:p>
          <a:p>
            <a:pPr eaLnBrk="1" hangingPunct="1"/>
            <a:r>
              <a:rPr lang="en-US" altLang="en-US" i="1" dirty="0">
                <a:solidFill>
                  <a:srgbClr val="C00000"/>
                </a:solidFill>
              </a:rPr>
              <a:t>Behavior that is reinforced on a variable schedule </a:t>
            </a:r>
            <a:r>
              <a:rPr lang="en-US" altLang="en-US" dirty="0"/>
              <a:t>will be more resistant to extinction than behavior reinforced on a fixed schedule</a:t>
            </a:r>
          </a:p>
        </p:txBody>
      </p:sp>
      <p:sp>
        <p:nvSpPr>
          <p:cNvPr id="17410" name="Rectangle 2">
            <a:extLst>
              <a:ext uri="{FF2B5EF4-FFF2-40B4-BE49-F238E27FC236}">
                <a16:creationId xmlns:a16="http://schemas.microsoft.com/office/drawing/2014/main" id="{9D9D5604-91E5-4B64-A8FF-CD3D1D8E1A8E}"/>
              </a:ext>
            </a:extLst>
          </p:cNvPr>
          <p:cNvSpPr>
            <a:spLocks noGrp="1" noChangeArrowheads="1"/>
          </p:cNvSpPr>
          <p:nvPr>
            <p:ph type="title"/>
          </p:nvPr>
        </p:nvSpPr>
        <p:spPr>
          <a:xfrm>
            <a:off x="685800" y="220663"/>
            <a:ext cx="7772400" cy="1311275"/>
          </a:xfrm>
        </p:spPr>
        <p:txBody>
          <a:bodyPr/>
          <a:lstStyle/>
          <a:p>
            <a:pPr algn="ctr" eaLnBrk="1" fontAlgn="auto" hangingPunct="1">
              <a:spcAft>
                <a:spcPts val="0"/>
              </a:spcAft>
              <a:defRPr/>
            </a:pPr>
            <a:r>
              <a:rPr lang="en-US" altLang="en-US" sz="4000" dirty="0">
                <a:solidFill>
                  <a:srgbClr val="C00000"/>
                </a:solidFill>
              </a:rPr>
              <a:t>Extinction of Intermittently Reinforced Behavior</a:t>
            </a:r>
          </a:p>
        </p:txBody>
      </p:sp>
    </p:spTree>
    <p:extLst>
      <p:ext uri="{BB962C8B-B14F-4D97-AF65-F5344CB8AC3E}">
        <p14:creationId xmlns:p14="http://schemas.microsoft.com/office/powerpoint/2010/main" val="3045018290"/>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5" name="Rectangle 3" descr="Rectangle: Click to edit Master text styles&#10;Second level&#10;Third level&#10;Fourth level&#10;Fifth level">
            <a:extLst>
              <a:ext uri="{FF2B5EF4-FFF2-40B4-BE49-F238E27FC236}">
                <a16:creationId xmlns:a16="http://schemas.microsoft.com/office/drawing/2014/main" id="{79B25113-71C7-4431-8C77-A6CB18783A30}"/>
              </a:ext>
            </a:extLst>
          </p:cNvPr>
          <p:cNvSpPr>
            <a:spLocks noGrp="1" noChangeArrowheads="1"/>
          </p:cNvSpPr>
          <p:nvPr>
            <p:ph idx="1"/>
          </p:nvPr>
        </p:nvSpPr>
        <p:spPr>
          <a:xfrm>
            <a:off x="533400" y="1143000"/>
            <a:ext cx="8001000" cy="5029200"/>
          </a:xfrm>
        </p:spPr>
        <p:txBody>
          <a:bodyPr>
            <a:normAutofit fontScale="92500" lnSpcReduction="10000"/>
          </a:bodyPr>
          <a:lstStyle/>
          <a:p>
            <a:pPr eaLnBrk="1" hangingPunct="1">
              <a:lnSpc>
                <a:spcPct val="110000"/>
              </a:lnSpc>
              <a:spcBef>
                <a:spcPts val="0"/>
              </a:spcBef>
            </a:pPr>
            <a:r>
              <a:rPr lang="en-US" altLang="en-US" b="1" dirty="0"/>
              <a:t>Large amounts of behavior can be obtained with </a:t>
            </a:r>
            <a:r>
              <a:rPr lang="en-US" altLang="en-US" b="1" i="1" dirty="0">
                <a:solidFill>
                  <a:srgbClr val="C00000"/>
                </a:solidFill>
              </a:rPr>
              <a:t>very little reinforcement </a:t>
            </a:r>
            <a:r>
              <a:rPr lang="en-US" altLang="en-US" b="1" dirty="0"/>
              <a:t>using intermittent schedules</a:t>
            </a:r>
          </a:p>
          <a:p>
            <a:pPr lvl="1" eaLnBrk="1" hangingPunct="1">
              <a:lnSpc>
                <a:spcPct val="110000"/>
              </a:lnSpc>
              <a:spcBef>
                <a:spcPts val="0"/>
              </a:spcBef>
            </a:pPr>
            <a:r>
              <a:rPr lang="en-US" altLang="en-US" dirty="0"/>
              <a:t>Initially, behavior needs dense schedule of reinforcement to establish it</a:t>
            </a:r>
          </a:p>
          <a:p>
            <a:pPr lvl="1" eaLnBrk="1" hangingPunct="1">
              <a:lnSpc>
                <a:spcPct val="110000"/>
              </a:lnSpc>
              <a:spcBef>
                <a:spcPts val="0"/>
              </a:spcBef>
            </a:pPr>
            <a:endParaRPr lang="en-US" altLang="en-US" dirty="0"/>
          </a:p>
          <a:p>
            <a:pPr lvl="1" eaLnBrk="1" hangingPunct="1">
              <a:lnSpc>
                <a:spcPct val="110000"/>
              </a:lnSpc>
              <a:spcBef>
                <a:spcPts val="0"/>
              </a:spcBef>
            </a:pPr>
            <a:r>
              <a:rPr lang="en-US" altLang="en-US" dirty="0"/>
              <a:t>Preferably continuous reinforcement</a:t>
            </a:r>
          </a:p>
          <a:p>
            <a:pPr lvl="1" eaLnBrk="1" hangingPunct="1">
              <a:lnSpc>
                <a:spcPct val="110000"/>
              </a:lnSpc>
              <a:spcBef>
                <a:spcPts val="0"/>
              </a:spcBef>
            </a:pPr>
            <a:endParaRPr lang="en-US" altLang="en-US" dirty="0"/>
          </a:p>
          <a:p>
            <a:pPr lvl="1" eaLnBrk="1" hangingPunct="1">
              <a:lnSpc>
                <a:spcPct val="110000"/>
              </a:lnSpc>
              <a:spcBef>
                <a:spcPts val="0"/>
              </a:spcBef>
            </a:pPr>
            <a:r>
              <a:rPr lang="en-US" altLang="en-US" dirty="0"/>
              <a:t>As the behavior is strengthened, reinforcement can be gradually reduced in frequency</a:t>
            </a:r>
          </a:p>
          <a:p>
            <a:pPr eaLnBrk="1" hangingPunct="1">
              <a:lnSpc>
                <a:spcPct val="110000"/>
              </a:lnSpc>
              <a:spcBef>
                <a:spcPts val="0"/>
              </a:spcBef>
            </a:pPr>
            <a:endParaRPr lang="en-US" altLang="en-US" sz="2000" dirty="0"/>
          </a:p>
          <a:p>
            <a:pPr eaLnBrk="1" hangingPunct="1">
              <a:lnSpc>
                <a:spcPct val="110000"/>
              </a:lnSpc>
              <a:spcBef>
                <a:spcPts val="0"/>
              </a:spcBef>
            </a:pPr>
            <a:r>
              <a:rPr lang="en-US" altLang="en-US" b="1" dirty="0"/>
              <a:t>Start with as low a density as the behavior can tolerate and decrease the density as responding is strengthened</a:t>
            </a:r>
          </a:p>
        </p:txBody>
      </p:sp>
      <p:sp>
        <p:nvSpPr>
          <p:cNvPr id="28674" name="Rectangle 2">
            <a:extLst>
              <a:ext uri="{FF2B5EF4-FFF2-40B4-BE49-F238E27FC236}">
                <a16:creationId xmlns:a16="http://schemas.microsoft.com/office/drawing/2014/main" id="{1B65E17C-4406-4BC4-A554-4E5EF87053FC}"/>
              </a:ext>
            </a:extLst>
          </p:cNvPr>
          <p:cNvSpPr>
            <a:spLocks noGrp="1" noChangeArrowheads="1"/>
          </p:cNvSpPr>
          <p:nvPr>
            <p:ph type="title"/>
          </p:nvPr>
        </p:nvSpPr>
        <p:spPr>
          <a:xfrm>
            <a:off x="304800" y="-30163"/>
            <a:ext cx="8534400" cy="944563"/>
          </a:xfrm>
        </p:spPr>
        <p:txBody>
          <a:bodyPr/>
          <a:lstStyle/>
          <a:p>
            <a:pPr eaLnBrk="1" fontAlgn="auto" hangingPunct="1">
              <a:spcAft>
                <a:spcPts val="0"/>
              </a:spcAft>
              <a:defRPr/>
            </a:pPr>
            <a:r>
              <a:rPr lang="en-US" altLang="en-US" dirty="0">
                <a:solidFill>
                  <a:srgbClr val="C00000"/>
                </a:solidFill>
                <a:effectLst/>
              </a:rPr>
              <a:t>Reducing Reinforcer Density</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anim calcmode="lin" valueType="num">
                                      <p:cBhvr additive="base">
                                        <p:cTn id="15"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8435">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anim calcmode="lin" valueType="num">
                                      <p:cBhvr additive="base">
                                        <p:cTn id="19" dur="500" fill="hold"/>
                                        <p:tgtEl>
                                          <p:spTgt spid="18435">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anim calcmode="lin" valueType="num">
                                      <p:cBhvr additive="base">
                                        <p:cTn id="25" dur="500" fill="hold"/>
                                        <p:tgtEl>
                                          <p:spTgt spid="18435">
                                            <p:txEl>
                                              <p:pRg st="7" end="7"/>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3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7" name="Rectangle 3" descr="Rectangle: Click to edit Master text styles&#10;Second level&#10;Third level&#10;Fourth level&#10;Fifth level">
            <a:extLst>
              <a:ext uri="{FF2B5EF4-FFF2-40B4-BE49-F238E27FC236}">
                <a16:creationId xmlns:a16="http://schemas.microsoft.com/office/drawing/2014/main" id="{1CC578EE-522B-41CF-B7C5-ADEEE0DE5ED7}"/>
              </a:ext>
            </a:extLst>
          </p:cNvPr>
          <p:cNvSpPr>
            <a:spLocks noGrp="1" noChangeArrowheads="1"/>
          </p:cNvSpPr>
          <p:nvPr>
            <p:ph idx="1"/>
          </p:nvPr>
        </p:nvSpPr>
        <p:spPr/>
        <p:txBody>
          <a:bodyPr>
            <a:normAutofit fontScale="92500"/>
          </a:bodyPr>
          <a:lstStyle/>
          <a:p>
            <a:pPr marL="365760" indent="-256032" eaLnBrk="1" fontAlgn="auto" hangingPunct="1">
              <a:spcAft>
                <a:spcPts val="0"/>
              </a:spcAft>
              <a:buFont typeface="Wingdings 3"/>
              <a:buChar char=""/>
              <a:defRPr/>
            </a:pPr>
            <a:r>
              <a:rPr lang="en-US" altLang="en-US" b="1" i="1" dirty="0">
                <a:solidFill>
                  <a:srgbClr val="C00000"/>
                </a:solidFill>
              </a:rPr>
              <a:t>Ratio Strain: </a:t>
            </a:r>
            <a:r>
              <a:rPr lang="en-US" altLang="en-US" b="1" dirty="0"/>
              <a:t>When reinforcement is reduced too quickly, signs of extinction may be observed: </a:t>
            </a:r>
          </a:p>
          <a:p>
            <a:pPr marL="651066" lvl="1" indent="-285750" eaLnBrk="1" fontAlgn="auto" hangingPunct="1">
              <a:spcAft>
                <a:spcPts val="0"/>
              </a:spcAft>
              <a:buFont typeface="Courier New" panose="02070309020205020404" pitchFamily="49" charset="0"/>
              <a:buChar char="o"/>
              <a:defRPr/>
            </a:pPr>
            <a:r>
              <a:rPr lang="en-US" altLang="en-US" sz="1600" dirty="0"/>
              <a:t>Response rate may slow down</a:t>
            </a:r>
          </a:p>
          <a:p>
            <a:pPr marL="621792" lvl="1" eaLnBrk="1" fontAlgn="auto" hangingPunct="1">
              <a:spcBef>
                <a:spcPts val="324"/>
              </a:spcBef>
              <a:spcAft>
                <a:spcPts val="0"/>
              </a:spcAft>
              <a:buFont typeface="Verdana"/>
              <a:buChar char="◦"/>
              <a:defRPr/>
            </a:pPr>
            <a:r>
              <a:rPr lang="en-US" altLang="en-US" dirty="0"/>
              <a:t> Inconsistent responding may be seen</a:t>
            </a:r>
          </a:p>
          <a:p>
            <a:pPr marL="621792" lvl="1" eaLnBrk="1" fontAlgn="auto" hangingPunct="1">
              <a:spcBef>
                <a:spcPts val="324"/>
              </a:spcBef>
              <a:spcAft>
                <a:spcPts val="0"/>
              </a:spcAft>
              <a:buFont typeface="Verdana"/>
              <a:buChar char="◦"/>
              <a:defRPr/>
            </a:pPr>
            <a:r>
              <a:rPr lang="en-US" altLang="en-US" dirty="0"/>
              <a:t>May see an increase in other responses</a:t>
            </a:r>
          </a:p>
          <a:p>
            <a:pPr marL="365760" indent="-256032" eaLnBrk="1" fontAlgn="auto" hangingPunct="1">
              <a:spcAft>
                <a:spcPts val="0"/>
              </a:spcAft>
              <a:buFont typeface="Wingdings 3"/>
              <a:buChar char=""/>
              <a:defRPr/>
            </a:pPr>
            <a:endParaRPr lang="en-US" altLang="en-US" dirty="0"/>
          </a:p>
          <a:p>
            <a:pPr marL="365760" indent="-256032" eaLnBrk="1" fontAlgn="auto" hangingPunct="1">
              <a:spcAft>
                <a:spcPts val="0"/>
              </a:spcAft>
              <a:buFont typeface="Wingdings 3"/>
              <a:buChar char=""/>
              <a:defRPr/>
            </a:pPr>
            <a:r>
              <a:rPr lang="en-US" altLang="en-US" dirty="0"/>
              <a:t>If this happens, retreat to a denser reinforcement schedule </a:t>
            </a:r>
          </a:p>
          <a:p>
            <a:pPr marL="365760" indent="-256032" eaLnBrk="1" fontAlgn="auto" hangingPunct="1">
              <a:spcAft>
                <a:spcPts val="0"/>
              </a:spcAft>
              <a:buFont typeface="Wingdings 3"/>
              <a:buChar char=""/>
              <a:defRPr/>
            </a:pPr>
            <a:endParaRPr lang="en-US" altLang="en-US" dirty="0"/>
          </a:p>
          <a:p>
            <a:pPr marL="365760" indent="-256032" eaLnBrk="1" fontAlgn="auto" hangingPunct="1">
              <a:spcAft>
                <a:spcPts val="0"/>
              </a:spcAft>
              <a:buFont typeface="Wingdings 3"/>
              <a:buChar char=""/>
              <a:defRPr/>
            </a:pPr>
            <a:r>
              <a:rPr lang="en-US" altLang="en-US" dirty="0"/>
              <a:t>Adding a conditioned reinforcer in between reinforcements can help bridge the gap</a:t>
            </a:r>
          </a:p>
        </p:txBody>
      </p:sp>
      <p:sp>
        <p:nvSpPr>
          <p:cNvPr id="2" name="Title 1">
            <a:extLst>
              <a:ext uri="{FF2B5EF4-FFF2-40B4-BE49-F238E27FC236}">
                <a16:creationId xmlns:a16="http://schemas.microsoft.com/office/drawing/2014/main" id="{E0B814E6-920A-4B0A-B41A-785F0EDB9093}"/>
              </a:ext>
            </a:extLst>
          </p:cNvPr>
          <p:cNvSpPr>
            <a:spLocks noGrp="1"/>
          </p:cNvSpPr>
          <p:nvPr>
            <p:ph type="title"/>
          </p:nvPr>
        </p:nvSpPr>
        <p:spPr/>
        <p:txBody>
          <a:bodyPr/>
          <a:lstStyle/>
          <a:p>
            <a:pPr eaLnBrk="1" fontAlgn="auto" hangingPunct="1">
              <a:spcAft>
                <a:spcPts val="0"/>
              </a:spcAft>
              <a:defRPr/>
            </a:pPr>
            <a:r>
              <a:rPr lang="en-US" dirty="0">
                <a:solidFill>
                  <a:srgbClr val="C00000"/>
                </a:solidFill>
              </a:rPr>
              <a:t>Schedule or Ratio Strain</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 calcmode="lin" valueType="num">
                                      <p:cBhvr additive="base">
                                        <p:cTn id="11" dur="500" fill="hold"/>
                                        <p:tgtEl>
                                          <p:spTgt spid="2150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150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 calcmode="lin" valueType="num">
                                      <p:cBhvr additive="base">
                                        <p:cTn id="15"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150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 calcmode="lin" valueType="num">
                                      <p:cBhvr additive="base">
                                        <p:cTn id="19" dur="500" fill="hold"/>
                                        <p:tgtEl>
                                          <p:spTgt spid="2150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507">
                                            <p:txEl>
                                              <p:pRg st="5" end="5"/>
                                            </p:txEl>
                                          </p:spTgt>
                                        </p:tgtEl>
                                        <p:attrNameLst>
                                          <p:attrName>style.visibility</p:attrName>
                                        </p:attrNameLst>
                                      </p:cBhvr>
                                      <p:to>
                                        <p:strVal val="visible"/>
                                      </p:to>
                                    </p:set>
                                    <p:anim calcmode="lin" valueType="num">
                                      <p:cBhvr additive="base">
                                        <p:cTn id="25" dur="500" fill="hold"/>
                                        <p:tgtEl>
                                          <p:spTgt spid="21507">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5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1507">
                                            <p:txEl>
                                              <p:pRg st="7" end="7"/>
                                            </p:txEl>
                                          </p:spTgt>
                                        </p:tgtEl>
                                        <p:attrNameLst>
                                          <p:attrName>style.visibility</p:attrName>
                                        </p:attrNameLst>
                                      </p:cBhvr>
                                      <p:to>
                                        <p:strVal val="visible"/>
                                      </p:to>
                                    </p:set>
                                    <p:anim calcmode="lin" valueType="num">
                                      <p:cBhvr additive="base">
                                        <p:cTn id="31" dur="500" fill="hold"/>
                                        <p:tgtEl>
                                          <p:spTgt spid="21507">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15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5470-43F6-48BE-B29D-E3F60A3AFE41}"/>
              </a:ext>
            </a:extLst>
          </p:cNvPr>
          <p:cNvSpPr>
            <a:spLocks noGrp="1"/>
          </p:cNvSpPr>
          <p:nvPr>
            <p:ph type="ctrTitle"/>
          </p:nvPr>
        </p:nvSpPr>
        <p:spPr/>
        <p:txBody>
          <a:bodyPr/>
          <a:lstStyle/>
          <a:p>
            <a:pPr eaLnBrk="1" hangingPunct="1">
              <a:defRPr/>
            </a:pPr>
            <a:r>
              <a:rPr lang="en-US" dirty="0">
                <a:solidFill>
                  <a:srgbClr val="C00000"/>
                </a:solidFill>
              </a:rPr>
              <a:t>Conditioned Reinforcement</a:t>
            </a:r>
          </a:p>
        </p:txBody>
      </p:sp>
      <p:sp>
        <p:nvSpPr>
          <p:cNvPr id="57347" name="Subtitle 2">
            <a:extLst>
              <a:ext uri="{FF2B5EF4-FFF2-40B4-BE49-F238E27FC236}">
                <a16:creationId xmlns:a16="http://schemas.microsoft.com/office/drawing/2014/main" id="{7929A0A7-B44F-48FE-B4EA-B3267A0CDF82}"/>
              </a:ext>
            </a:extLst>
          </p:cNvPr>
          <p:cNvSpPr>
            <a:spLocks noGrp="1"/>
          </p:cNvSpPr>
          <p:nvPr>
            <p:ph type="subTitle" idx="1"/>
          </p:nvPr>
        </p:nvSpPr>
        <p:spPr>
          <a:xfrm>
            <a:off x="685800" y="3611563"/>
            <a:ext cx="7772400" cy="1200150"/>
          </a:xfrm>
        </p:spPr>
        <p:txBody>
          <a:bodyPr/>
          <a:lstStyle/>
          <a:p>
            <a:pPr marR="0" eaLnBrk="1" hangingPunct="1"/>
            <a:r>
              <a:rPr lang="en-US" altLang="en-US"/>
              <a:t>There’s power in those </a:t>
            </a:r>
          </a:p>
          <a:p>
            <a:pPr marR="0" eaLnBrk="1" hangingPunct="1"/>
            <a:r>
              <a:rPr lang="en-US" altLang="en-US"/>
              <a:t>reward contingencies!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6BBC6-A2D8-4CF0-A751-2E12B925F19C}"/>
              </a:ext>
            </a:extLst>
          </p:cNvPr>
          <p:cNvSpPr>
            <a:spLocks noGrp="1"/>
          </p:cNvSpPr>
          <p:nvPr>
            <p:ph type="title"/>
          </p:nvPr>
        </p:nvSpPr>
        <p:spPr/>
        <p:txBody>
          <a:bodyPr/>
          <a:lstStyle/>
          <a:p>
            <a:pPr eaLnBrk="1" hangingPunct="1">
              <a:defRPr/>
            </a:pPr>
            <a:r>
              <a:rPr lang="en-US" dirty="0">
                <a:solidFill>
                  <a:srgbClr val="C00000"/>
                </a:solidFill>
              </a:rPr>
              <a:t>Conditioned Reinforcement</a:t>
            </a:r>
          </a:p>
        </p:txBody>
      </p:sp>
      <p:sp>
        <p:nvSpPr>
          <p:cNvPr id="3" name="Content Placeholder 2">
            <a:extLst>
              <a:ext uri="{FF2B5EF4-FFF2-40B4-BE49-F238E27FC236}">
                <a16:creationId xmlns:a16="http://schemas.microsoft.com/office/drawing/2014/main" id="{FD156740-436E-494E-8519-5B51C0B753FF}"/>
              </a:ext>
            </a:extLst>
          </p:cNvPr>
          <p:cNvSpPr>
            <a:spLocks noGrp="1"/>
          </p:cNvSpPr>
          <p:nvPr>
            <p:ph idx="1"/>
          </p:nvPr>
        </p:nvSpPr>
        <p:spPr/>
        <p:txBody>
          <a:bodyPr>
            <a:normAutofit fontScale="92500"/>
          </a:bodyPr>
          <a:lstStyle/>
          <a:p>
            <a:pPr eaLnBrk="1" hangingPunct="1">
              <a:defRPr/>
            </a:pPr>
            <a:r>
              <a:rPr lang="en-US" b="1" dirty="0">
                <a:solidFill>
                  <a:srgbClr val="C00000"/>
                </a:solidFill>
              </a:rPr>
              <a:t>Unconditioned reinforcer = primary reinforcers</a:t>
            </a:r>
          </a:p>
          <a:p>
            <a:pPr lvl="1" eaLnBrk="1" hangingPunct="1">
              <a:defRPr/>
            </a:pPr>
            <a:r>
              <a:rPr lang="en-US" dirty="0"/>
              <a:t>Things or activities that are innately reinforcing</a:t>
            </a:r>
          </a:p>
          <a:p>
            <a:pPr lvl="1" eaLnBrk="1" hangingPunct="1">
              <a:defRPr/>
            </a:pPr>
            <a:r>
              <a:rPr lang="en-US" dirty="0"/>
              <a:t>Food, water, sex, warmth, shelter, etc.</a:t>
            </a:r>
          </a:p>
          <a:p>
            <a:pPr lvl="1" eaLnBrk="1" hangingPunct="1">
              <a:defRPr/>
            </a:pPr>
            <a:r>
              <a:rPr lang="en-US" dirty="0"/>
              <a:t>Organism does not need to learn value of these (although more experience does result in more learning about these reinforcements</a:t>
            </a:r>
          </a:p>
          <a:p>
            <a:pPr lvl="1" eaLnBrk="1" hangingPunct="1">
              <a:defRPr/>
            </a:pPr>
            <a:endParaRPr lang="en-US" dirty="0"/>
          </a:p>
          <a:p>
            <a:pPr eaLnBrk="1" hangingPunct="1">
              <a:defRPr/>
            </a:pPr>
            <a:r>
              <a:rPr lang="en-US" b="1" dirty="0">
                <a:solidFill>
                  <a:srgbClr val="C00000"/>
                </a:solidFill>
              </a:rPr>
              <a:t>Conditioned reinforcer = learned reinforcer</a:t>
            </a:r>
          </a:p>
          <a:p>
            <a:pPr lvl="1" eaLnBrk="1" hangingPunct="1">
              <a:defRPr/>
            </a:pPr>
            <a:r>
              <a:rPr lang="en-US" dirty="0"/>
              <a:t>A reinforcer that has been learned</a:t>
            </a:r>
          </a:p>
          <a:p>
            <a:pPr lvl="1" eaLnBrk="1" hangingPunct="1">
              <a:defRPr/>
            </a:pPr>
            <a:r>
              <a:rPr lang="en-US" dirty="0"/>
              <a:t>E.g., the click in clicker training PREDICTS the upcoming food; takes on value of its own</a:t>
            </a:r>
          </a:p>
          <a:p>
            <a:pPr lvl="1" eaLnBrk="1" hangingPunct="1">
              <a:defRPr/>
            </a:pPr>
            <a:r>
              <a:rPr lang="en-US" dirty="0"/>
              <a:t>Money, praise, grade points,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5">
            <a:extLst>
              <a:ext uri="{FF2B5EF4-FFF2-40B4-BE49-F238E27FC236}">
                <a16:creationId xmlns:a16="http://schemas.microsoft.com/office/drawing/2014/main" id="{AD22DE81-3D5E-4E3E-9F3A-00BB42A6E698}"/>
              </a:ext>
            </a:extLst>
          </p:cNvPr>
          <p:cNvSpPr>
            <a:spLocks noGrp="1" noChangeArrowheads="1"/>
          </p:cNvSpPr>
          <p:nvPr>
            <p:ph idx="1"/>
          </p:nvPr>
        </p:nvSpPr>
        <p:spPr>
          <a:xfrm>
            <a:off x="304800" y="1481138"/>
            <a:ext cx="8610600" cy="4525962"/>
          </a:xfrm>
        </p:spPr>
        <p:txBody>
          <a:bodyPr/>
          <a:lstStyle/>
          <a:p>
            <a:pPr eaLnBrk="1" hangingPunct="1"/>
            <a:r>
              <a:rPr lang="en-US" altLang="en-US" sz="3200" b="1" i="1" dirty="0">
                <a:solidFill>
                  <a:srgbClr val="C00000"/>
                </a:solidFill>
              </a:rPr>
              <a:t>Fixed Ratio</a:t>
            </a:r>
            <a:r>
              <a:rPr lang="en-US" altLang="en-US" sz="3200" b="1" dirty="0">
                <a:solidFill>
                  <a:srgbClr val="C00000"/>
                </a:solidFill>
              </a:rPr>
              <a:t>:</a:t>
            </a:r>
            <a:r>
              <a:rPr lang="en-US" altLang="en-US" sz="3600" dirty="0">
                <a:solidFill>
                  <a:srgbClr val="C00000"/>
                </a:solidFill>
              </a:rPr>
              <a:t> </a:t>
            </a:r>
            <a:r>
              <a:rPr lang="en-US" altLang="en-US" sz="2800" dirty="0"/>
              <a:t>every nth response is reinforced</a:t>
            </a:r>
          </a:p>
          <a:p>
            <a:pPr eaLnBrk="1" hangingPunct="1"/>
            <a:endParaRPr lang="en-US" altLang="en-US" sz="2800" dirty="0"/>
          </a:p>
          <a:p>
            <a:pPr eaLnBrk="1" hangingPunct="1"/>
            <a:r>
              <a:rPr lang="en-US" altLang="en-US" sz="2800" dirty="0"/>
              <a:t>Example: FR5</a:t>
            </a:r>
          </a:p>
          <a:p>
            <a:pPr lvl="1" eaLnBrk="1" hangingPunct="1"/>
            <a:r>
              <a:rPr lang="en-US" altLang="en-US" sz="2400" dirty="0"/>
              <a:t>Animal must respond 5 times to get a reinforcer</a:t>
            </a:r>
          </a:p>
          <a:p>
            <a:pPr lvl="1" eaLnBrk="1" hangingPunct="1"/>
            <a:r>
              <a:rPr lang="en-US" altLang="en-US" sz="2400" dirty="0"/>
              <a:t>If fall short of the requirement, no reinforcer</a:t>
            </a:r>
          </a:p>
          <a:p>
            <a:pPr lvl="1" eaLnBrk="1" hangingPunct="1"/>
            <a:r>
              <a:rPr lang="en-US" altLang="en-US" sz="2400" dirty="0"/>
              <a:t>E.g., candy sales: sell so many boxes and a prize</a:t>
            </a:r>
          </a:p>
          <a:p>
            <a:pPr lvl="1" eaLnBrk="1" hangingPunct="1"/>
            <a:endParaRPr lang="en-US" altLang="en-US" sz="2400" dirty="0"/>
          </a:p>
          <a:p>
            <a:pPr eaLnBrk="1" hangingPunct="1"/>
            <a:r>
              <a:rPr lang="en-US" altLang="en-US" dirty="0"/>
              <a:t>Results in a break and run pattern:</a:t>
            </a:r>
          </a:p>
          <a:p>
            <a:pPr lvl="1" eaLnBrk="1" hangingPunct="1"/>
            <a:r>
              <a:rPr lang="en-US" altLang="en-US" dirty="0"/>
              <a:t>Work hard, take a break</a:t>
            </a:r>
          </a:p>
          <a:p>
            <a:pPr lvl="1" eaLnBrk="1" hangingPunct="1"/>
            <a:r>
              <a:rPr lang="en-US" altLang="en-US" dirty="0"/>
              <a:t>Higher the requirement, longer the break</a:t>
            </a:r>
          </a:p>
          <a:p>
            <a:pPr lvl="1" eaLnBrk="1" hangingPunct="1"/>
            <a:endParaRPr lang="en-US" altLang="en-US" dirty="0"/>
          </a:p>
        </p:txBody>
      </p:sp>
      <p:sp>
        <p:nvSpPr>
          <p:cNvPr id="4098" name="Rectangle 2">
            <a:extLst>
              <a:ext uri="{FF2B5EF4-FFF2-40B4-BE49-F238E27FC236}">
                <a16:creationId xmlns:a16="http://schemas.microsoft.com/office/drawing/2014/main" id="{E8DEEABA-DF12-49C3-9721-E225FD095D88}"/>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en-US" dirty="0">
                <a:solidFill>
                  <a:srgbClr val="C00000"/>
                </a:solidFill>
              </a:rPr>
              <a:t>Partial Reinforcement Schedules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C97B3-BC42-454E-92F1-E05DA75C122E}"/>
              </a:ext>
            </a:extLst>
          </p:cNvPr>
          <p:cNvSpPr>
            <a:spLocks noGrp="1"/>
          </p:cNvSpPr>
          <p:nvPr>
            <p:ph type="title"/>
          </p:nvPr>
        </p:nvSpPr>
        <p:spPr/>
        <p:txBody>
          <a:bodyPr/>
          <a:lstStyle/>
          <a:p>
            <a:pPr eaLnBrk="1" hangingPunct="1">
              <a:defRPr/>
            </a:pPr>
            <a:r>
              <a:rPr lang="en-US" dirty="0">
                <a:solidFill>
                  <a:srgbClr val="C00000"/>
                </a:solidFill>
              </a:rPr>
              <a:t>Reinforcer Hierarchy</a:t>
            </a:r>
          </a:p>
        </p:txBody>
      </p:sp>
      <p:pic>
        <p:nvPicPr>
          <p:cNvPr id="59395" name="Picture 2" descr="reinforcer hierarchy">
            <a:extLst>
              <a:ext uri="{FF2B5EF4-FFF2-40B4-BE49-F238E27FC236}">
                <a16:creationId xmlns:a16="http://schemas.microsoft.com/office/drawing/2014/main" id="{1DD5152E-FFDF-476A-BBC7-7F5D84FD812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447800"/>
            <a:ext cx="6049963" cy="4525963"/>
          </a:xfrm>
        </p:spPr>
      </p:pic>
      <p:sp>
        <p:nvSpPr>
          <p:cNvPr id="59396" name="TextBox 4">
            <a:extLst>
              <a:ext uri="{FF2B5EF4-FFF2-40B4-BE49-F238E27FC236}">
                <a16:creationId xmlns:a16="http://schemas.microsoft.com/office/drawing/2014/main" id="{DD43A65C-770A-400C-946E-23424D03F3FD}"/>
              </a:ext>
            </a:extLst>
          </p:cNvPr>
          <p:cNvSpPr txBox="1">
            <a:spLocks noChangeArrowheads="1"/>
          </p:cNvSpPr>
          <p:nvPr/>
        </p:nvSpPr>
        <p:spPr bwMode="auto">
          <a:xfrm>
            <a:off x="5486400" y="1828800"/>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Goal is to get the client as far up the hierarchy as possible.</a:t>
            </a:r>
          </a:p>
          <a:p>
            <a:endParaRPr lang="en-US" altLang="en-US"/>
          </a:p>
          <a:p>
            <a:r>
              <a:rPr lang="en-US" altLang="en-US"/>
              <a:t>But: this process is learned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8EA2-B370-474E-A939-44E8C2C09435}"/>
              </a:ext>
            </a:extLst>
          </p:cNvPr>
          <p:cNvSpPr>
            <a:spLocks noGrp="1"/>
          </p:cNvSpPr>
          <p:nvPr>
            <p:ph type="title"/>
          </p:nvPr>
        </p:nvSpPr>
        <p:spPr/>
        <p:txBody>
          <a:bodyPr/>
          <a:lstStyle/>
          <a:p>
            <a:pPr eaLnBrk="1" hangingPunct="1">
              <a:defRPr/>
            </a:pPr>
            <a:r>
              <a:rPr lang="en-US" dirty="0">
                <a:solidFill>
                  <a:srgbClr val="C00000"/>
                </a:solidFill>
              </a:rPr>
              <a:t>Token Economies</a:t>
            </a:r>
          </a:p>
        </p:txBody>
      </p:sp>
      <p:sp>
        <p:nvSpPr>
          <p:cNvPr id="3" name="Content Placeholder 2">
            <a:extLst>
              <a:ext uri="{FF2B5EF4-FFF2-40B4-BE49-F238E27FC236}">
                <a16:creationId xmlns:a16="http://schemas.microsoft.com/office/drawing/2014/main" id="{45A81197-B8B8-4EBE-A6F6-A1CB53BA853B}"/>
              </a:ext>
            </a:extLst>
          </p:cNvPr>
          <p:cNvSpPr>
            <a:spLocks noGrp="1"/>
          </p:cNvSpPr>
          <p:nvPr>
            <p:ph idx="1"/>
          </p:nvPr>
        </p:nvSpPr>
        <p:spPr>
          <a:xfrm>
            <a:off x="457200" y="1481138"/>
            <a:ext cx="8229600" cy="5102224"/>
          </a:xfrm>
        </p:spPr>
        <p:txBody>
          <a:bodyPr>
            <a:normAutofit fontScale="70000" lnSpcReduction="20000"/>
          </a:bodyPr>
          <a:lstStyle/>
          <a:p>
            <a:pPr eaLnBrk="1" hangingPunct="1">
              <a:lnSpc>
                <a:spcPct val="120000"/>
              </a:lnSpc>
              <a:defRPr/>
            </a:pPr>
            <a:r>
              <a:rPr lang="en-US" b="1" i="1" dirty="0">
                <a:solidFill>
                  <a:srgbClr val="C00000"/>
                </a:solidFill>
              </a:rPr>
              <a:t>Use conditioned reinforcers with differing values to create an “economy</a:t>
            </a:r>
            <a:r>
              <a:rPr lang="en-US" b="1" dirty="0"/>
              <a:t>”</a:t>
            </a:r>
          </a:p>
          <a:p>
            <a:pPr lvl="1" eaLnBrk="1" hangingPunct="1">
              <a:lnSpc>
                <a:spcPct val="120000"/>
              </a:lnSpc>
              <a:defRPr/>
            </a:pPr>
            <a:r>
              <a:rPr lang="en-US" dirty="0"/>
              <a:t>Often use “poker  chips” or other symbol for counting economy</a:t>
            </a:r>
          </a:p>
          <a:p>
            <a:pPr lvl="1" eaLnBrk="1" hangingPunct="1">
              <a:lnSpc>
                <a:spcPct val="120000"/>
              </a:lnSpc>
              <a:defRPr/>
            </a:pPr>
            <a:r>
              <a:rPr lang="en-US" dirty="0"/>
              <a:t>Earn a particular poker chip for contingent behavior</a:t>
            </a:r>
          </a:p>
          <a:p>
            <a:pPr lvl="1" eaLnBrk="1" hangingPunct="1">
              <a:lnSpc>
                <a:spcPct val="120000"/>
              </a:lnSpc>
              <a:defRPr/>
            </a:pPr>
            <a:r>
              <a:rPr lang="en-US" dirty="0"/>
              <a:t>May earn more for additional behavior</a:t>
            </a:r>
          </a:p>
          <a:p>
            <a:pPr lvl="1" eaLnBrk="1" hangingPunct="1">
              <a:lnSpc>
                <a:spcPct val="120000"/>
              </a:lnSpc>
              <a:defRPr/>
            </a:pPr>
            <a:r>
              <a:rPr lang="en-US" dirty="0"/>
              <a:t>Can trade tokens up/in</a:t>
            </a:r>
          </a:p>
          <a:p>
            <a:pPr lvl="1" eaLnBrk="1" hangingPunct="1">
              <a:lnSpc>
                <a:spcPct val="120000"/>
              </a:lnSpc>
              <a:defRPr/>
            </a:pPr>
            <a:endParaRPr lang="en-US" dirty="0"/>
          </a:p>
          <a:p>
            <a:pPr eaLnBrk="1" hangingPunct="1">
              <a:lnSpc>
                <a:spcPct val="120000"/>
              </a:lnSpc>
              <a:defRPr/>
            </a:pPr>
            <a:r>
              <a:rPr lang="en-US" b="1" dirty="0"/>
              <a:t>Our money system is a token economy</a:t>
            </a:r>
          </a:p>
          <a:p>
            <a:pPr lvl="1" eaLnBrk="1" hangingPunct="1">
              <a:lnSpc>
                <a:spcPct val="120000"/>
              </a:lnSpc>
              <a:defRPr/>
            </a:pPr>
            <a:r>
              <a:rPr lang="en-US" dirty="0"/>
              <a:t>Dimes have no real “value” (well, they do is we melt them down)</a:t>
            </a:r>
          </a:p>
          <a:p>
            <a:pPr lvl="1" eaLnBrk="1" hangingPunct="1">
              <a:lnSpc>
                <a:spcPct val="120000"/>
              </a:lnSpc>
              <a:defRPr/>
            </a:pPr>
            <a:r>
              <a:rPr lang="en-US" dirty="0"/>
              <a:t>Earn “money” for different behavior</a:t>
            </a:r>
          </a:p>
          <a:p>
            <a:pPr lvl="1" eaLnBrk="1" hangingPunct="1">
              <a:lnSpc>
                <a:spcPct val="120000"/>
              </a:lnSpc>
              <a:defRPr/>
            </a:pPr>
            <a:r>
              <a:rPr lang="en-US" dirty="0"/>
              <a:t>Different “reinforcers” cost different amounts</a:t>
            </a:r>
          </a:p>
          <a:p>
            <a:pPr lvl="1" eaLnBrk="1" hangingPunct="1">
              <a:lnSpc>
                <a:spcPct val="120000"/>
              </a:lnSpc>
              <a:defRPr/>
            </a:pPr>
            <a:r>
              <a:rPr lang="en-US" dirty="0"/>
              <a:t>We can spend our money as needed- we have choice</a:t>
            </a:r>
          </a:p>
          <a:p>
            <a:pPr lvl="1" eaLnBrk="1" hangingPunct="1">
              <a:lnSpc>
                <a:spcPct val="120000"/>
              </a:lnSpc>
              <a:defRPr/>
            </a:pPr>
            <a:r>
              <a:rPr lang="en-US" dirty="0"/>
              <a:t>We can engage in additional behavior for more money, choose to no engage in a behavior and not earn money, etc.</a:t>
            </a:r>
          </a:p>
          <a:p>
            <a:pPr lvl="1" eaLnBrk="1" hangingPunct="1">
              <a:lnSpc>
                <a:spcPct val="120000"/>
              </a:lnSpc>
              <a:defRPr/>
            </a:pPr>
            <a:endParaRPr lang="en-US" dirty="0"/>
          </a:p>
          <a:p>
            <a:pPr eaLnBrk="1" hangingPunct="1">
              <a:lnSpc>
                <a:spcPct val="120000"/>
              </a:lnSpc>
              <a:defRPr/>
            </a:pPr>
            <a:r>
              <a:rPr lang="en-US" dirty="0"/>
              <a:t>Commonly used in schools, institutions, etc.</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6EB7-212D-4959-AD43-B453AFB56F27}"/>
              </a:ext>
            </a:extLst>
          </p:cNvPr>
          <p:cNvSpPr>
            <a:spLocks noGrp="1"/>
          </p:cNvSpPr>
          <p:nvPr>
            <p:ph type="title"/>
          </p:nvPr>
        </p:nvSpPr>
        <p:spPr/>
        <p:txBody>
          <a:bodyPr>
            <a:normAutofit fontScale="90000"/>
          </a:bodyPr>
          <a:lstStyle/>
          <a:p>
            <a:pPr eaLnBrk="1" hangingPunct="1">
              <a:defRPr/>
            </a:pPr>
            <a:r>
              <a:rPr lang="en-US" dirty="0">
                <a:solidFill>
                  <a:srgbClr val="C00000"/>
                </a:solidFill>
              </a:rPr>
              <a:t>Generalized Social Reinforcement</a:t>
            </a:r>
          </a:p>
        </p:txBody>
      </p:sp>
      <p:sp>
        <p:nvSpPr>
          <p:cNvPr id="61443" name="Content Placeholder 2">
            <a:extLst>
              <a:ext uri="{FF2B5EF4-FFF2-40B4-BE49-F238E27FC236}">
                <a16:creationId xmlns:a16="http://schemas.microsoft.com/office/drawing/2014/main" id="{99A3F766-DE43-4DCB-8514-4733FFD706D5}"/>
              </a:ext>
            </a:extLst>
          </p:cNvPr>
          <p:cNvSpPr>
            <a:spLocks noGrp="1"/>
          </p:cNvSpPr>
          <p:nvPr>
            <p:ph idx="1"/>
          </p:nvPr>
        </p:nvSpPr>
        <p:spPr>
          <a:xfrm>
            <a:off x="457200" y="1481138"/>
            <a:ext cx="8229600" cy="5102224"/>
          </a:xfrm>
        </p:spPr>
        <p:txBody>
          <a:bodyPr>
            <a:normAutofit lnSpcReduction="10000"/>
          </a:bodyPr>
          <a:lstStyle/>
          <a:p>
            <a:pPr eaLnBrk="1" hangingPunct="1"/>
            <a:r>
              <a:rPr lang="en-US" altLang="en-US" dirty="0"/>
              <a:t>Approval, attention, affection, praise</a:t>
            </a:r>
          </a:p>
          <a:p>
            <a:pPr eaLnBrk="1" hangingPunct="1"/>
            <a:endParaRPr lang="en-US" altLang="en-US" dirty="0"/>
          </a:p>
          <a:p>
            <a:pPr eaLnBrk="1" hangingPunct="1"/>
            <a:r>
              <a:rPr lang="en-US" altLang="en-US" dirty="0"/>
              <a:t>Most organisms find generalized social reinforcement highly reinforcing</a:t>
            </a:r>
          </a:p>
          <a:p>
            <a:pPr lvl="1" eaLnBrk="1" hangingPunct="1"/>
            <a:r>
              <a:rPr lang="en-US" altLang="en-US" b="1" i="1" dirty="0">
                <a:solidFill>
                  <a:srgbClr val="C00000"/>
                </a:solidFill>
              </a:rPr>
              <a:t>Remember that praise, etc., must be LEARNED</a:t>
            </a:r>
          </a:p>
          <a:p>
            <a:pPr lvl="1" eaLnBrk="1" hangingPunct="1"/>
            <a:endParaRPr lang="en-US" altLang="en-US" dirty="0"/>
          </a:p>
          <a:p>
            <a:pPr lvl="1" eaLnBrk="1" hangingPunct="1"/>
            <a:r>
              <a:rPr lang="en-US" altLang="en-US" dirty="0"/>
              <a:t>Pair praise words with attention/food/comfort, etc.</a:t>
            </a:r>
          </a:p>
          <a:p>
            <a:pPr lvl="1" eaLnBrk="1" hangingPunct="1"/>
            <a:endParaRPr lang="en-US" altLang="en-US" dirty="0"/>
          </a:p>
          <a:p>
            <a:pPr lvl="1" eaLnBrk="1" hangingPunct="1"/>
            <a:r>
              <a:rPr lang="en-US" altLang="en-US" dirty="0"/>
              <a:t>Some organisms come into setting with no history of social reinforcement, or negative history</a:t>
            </a:r>
          </a:p>
          <a:p>
            <a:pPr lvl="1" eaLnBrk="1" hangingPunct="1"/>
            <a:endParaRPr lang="en-US" altLang="en-US" dirty="0"/>
          </a:p>
          <a:p>
            <a:pPr lvl="1" eaLnBrk="1" hangingPunct="1"/>
            <a:r>
              <a:rPr lang="en-US" altLang="en-US" dirty="0"/>
              <a:t>Can’t assume that all organisms react to social reinforcement in similar manners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61616-B4B2-4F75-AC5C-49BF8445FC57}"/>
              </a:ext>
            </a:extLst>
          </p:cNvPr>
          <p:cNvSpPr>
            <a:spLocks noGrp="1"/>
          </p:cNvSpPr>
          <p:nvPr>
            <p:ph type="title"/>
          </p:nvPr>
        </p:nvSpPr>
        <p:spPr/>
        <p:txBody>
          <a:bodyPr/>
          <a:lstStyle/>
          <a:p>
            <a:pPr eaLnBrk="1" hangingPunct="1">
              <a:defRPr/>
            </a:pPr>
            <a:r>
              <a:rPr lang="en-US" dirty="0">
                <a:solidFill>
                  <a:srgbClr val="C00000"/>
                </a:solidFill>
              </a:rPr>
              <a:t>Research on “Bad News” stimuli</a:t>
            </a:r>
          </a:p>
        </p:txBody>
      </p:sp>
      <p:sp>
        <p:nvSpPr>
          <p:cNvPr id="3" name="Content Placeholder 2">
            <a:extLst>
              <a:ext uri="{FF2B5EF4-FFF2-40B4-BE49-F238E27FC236}">
                <a16:creationId xmlns:a16="http://schemas.microsoft.com/office/drawing/2014/main" id="{7E7035F9-6A3B-4116-88E0-A097E5B0361A}"/>
              </a:ext>
            </a:extLst>
          </p:cNvPr>
          <p:cNvSpPr>
            <a:spLocks noGrp="1"/>
          </p:cNvSpPr>
          <p:nvPr>
            <p:ph idx="1"/>
          </p:nvPr>
        </p:nvSpPr>
        <p:spPr/>
        <p:txBody>
          <a:bodyPr>
            <a:normAutofit fontScale="92500" lnSpcReduction="20000"/>
          </a:bodyPr>
          <a:lstStyle/>
          <a:p>
            <a:pPr eaLnBrk="1" hangingPunct="1">
              <a:lnSpc>
                <a:spcPct val="110000"/>
              </a:lnSpc>
              <a:spcBef>
                <a:spcPts val="0"/>
              </a:spcBef>
              <a:defRPr/>
            </a:pPr>
            <a:r>
              <a:rPr lang="en-US" dirty="0"/>
              <a:t>“Bad” attention (social reinforcement) better than NO attention</a:t>
            </a:r>
          </a:p>
          <a:p>
            <a:pPr eaLnBrk="1" hangingPunct="1">
              <a:lnSpc>
                <a:spcPct val="110000"/>
              </a:lnSpc>
              <a:spcBef>
                <a:spcPts val="0"/>
              </a:spcBef>
              <a:defRPr/>
            </a:pPr>
            <a:endParaRPr lang="en-US" dirty="0"/>
          </a:p>
          <a:p>
            <a:pPr eaLnBrk="1" hangingPunct="1">
              <a:lnSpc>
                <a:spcPct val="110000"/>
              </a:lnSpc>
              <a:spcBef>
                <a:spcPts val="0"/>
              </a:spcBef>
              <a:defRPr/>
            </a:pPr>
            <a:r>
              <a:rPr lang="en-US" b="1" i="1" dirty="0">
                <a:solidFill>
                  <a:srgbClr val="C00000"/>
                </a:solidFill>
              </a:rPr>
              <a:t>Organisms will work to get any social reinforcement, even if it is “Bad”</a:t>
            </a:r>
          </a:p>
          <a:p>
            <a:pPr lvl="1" eaLnBrk="1" hangingPunct="1">
              <a:lnSpc>
                <a:spcPct val="110000"/>
              </a:lnSpc>
              <a:spcBef>
                <a:spcPts val="0"/>
              </a:spcBef>
              <a:defRPr/>
            </a:pPr>
            <a:r>
              <a:rPr lang="en-US" dirty="0"/>
              <a:t>E.g., kids will work for teacher attention, even if that attention is being yelled at</a:t>
            </a:r>
          </a:p>
          <a:p>
            <a:pPr lvl="1" eaLnBrk="1" hangingPunct="1">
              <a:lnSpc>
                <a:spcPct val="110000"/>
              </a:lnSpc>
              <a:spcBef>
                <a:spcPts val="0"/>
              </a:spcBef>
              <a:defRPr/>
            </a:pPr>
            <a:endParaRPr lang="en-US" dirty="0"/>
          </a:p>
          <a:p>
            <a:pPr lvl="1" eaLnBrk="1" hangingPunct="1">
              <a:lnSpc>
                <a:spcPct val="110000"/>
              </a:lnSpc>
              <a:spcBef>
                <a:spcPts val="0"/>
              </a:spcBef>
              <a:defRPr/>
            </a:pPr>
            <a:r>
              <a:rPr lang="en-US" dirty="0"/>
              <a:t>Will learn to “misbehave” to get teacher attention</a:t>
            </a:r>
          </a:p>
          <a:p>
            <a:pPr lvl="1" eaLnBrk="1" hangingPunct="1">
              <a:lnSpc>
                <a:spcPct val="110000"/>
              </a:lnSpc>
              <a:spcBef>
                <a:spcPts val="0"/>
              </a:spcBef>
              <a:defRPr/>
            </a:pPr>
            <a:r>
              <a:rPr lang="en-US" dirty="0"/>
              <a:t>Often, only time teacher attends to child is when the child is “bad”</a:t>
            </a:r>
          </a:p>
          <a:p>
            <a:pPr lvl="1" eaLnBrk="1" hangingPunct="1">
              <a:lnSpc>
                <a:spcPct val="110000"/>
              </a:lnSpc>
              <a:spcBef>
                <a:spcPts val="0"/>
              </a:spcBef>
              <a:defRPr/>
            </a:pPr>
            <a:endParaRPr lang="en-US" dirty="0"/>
          </a:p>
          <a:p>
            <a:pPr lvl="1" eaLnBrk="1" hangingPunct="1">
              <a:lnSpc>
                <a:spcPct val="110000"/>
              </a:lnSpc>
              <a:spcBef>
                <a:spcPts val="0"/>
              </a:spcBef>
              <a:defRPr/>
            </a:pPr>
            <a:r>
              <a:rPr lang="en-US" dirty="0"/>
              <a:t>Are actually shaping up the child to engage in unwanted behavior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9839C-1742-4852-9329-B5B72659C277}"/>
              </a:ext>
            </a:extLst>
          </p:cNvPr>
          <p:cNvSpPr>
            <a:spLocks noGrp="1"/>
          </p:cNvSpPr>
          <p:nvPr>
            <p:ph type="title"/>
          </p:nvPr>
        </p:nvSpPr>
        <p:spPr/>
        <p:txBody>
          <a:bodyPr>
            <a:normAutofit fontScale="90000"/>
          </a:bodyPr>
          <a:lstStyle/>
          <a:p>
            <a:pPr eaLnBrk="1" hangingPunct="1">
              <a:defRPr/>
            </a:pPr>
            <a:r>
              <a:rPr lang="en-US" dirty="0">
                <a:solidFill>
                  <a:srgbClr val="C00000"/>
                </a:solidFill>
              </a:rPr>
              <a:t>Remember work </a:t>
            </a:r>
            <a:br>
              <a:rPr lang="en-US" dirty="0">
                <a:solidFill>
                  <a:srgbClr val="C00000"/>
                </a:solidFill>
              </a:rPr>
            </a:br>
            <a:r>
              <a:rPr lang="en-US" dirty="0">
                <a:solidFill>
                  <a:srgbClr val="C00000"/>
                </a:solidFill>
              </a:rPr>
              <a:t>on “Bad News” stimuli</a:t>
            </a:r>
          </a:p>
        </p:txBody>
      </p:sp>
      <p:sp>
        <p:nvSpPr>
          <p:cNvPr id="3" name="Content Placeholder 2">
            <a:extLst>
              <a:ext uri="{FF2B5EF4-FFF2-40B4-BE49-F238E27FC236}">
                <a16:creationId xmlns:a16="http://schemas.microsoft.com/office/drawing/2014/main" id="{873F28E7-05B8-4359-B2E4-1B18CDBA34E6}"/>
              </a:ext>
            </a:extLst>
          </p:cNvPr>
          <p:cNvSpPr>
            <a:spLocks noGrp="1"/>
          </p:cNvSpPr>
          <p:nvPr>
            <p:ph idx="1"/>
          </p:nvPr>
        </p:nvSpPr>
        <p:spPr>
          <a:xfrm>
            <a:off x="457200" y="1752600"/>
            <a:ext cx="8229600" cy="4525963"/>
          </a:xfrm>
        </p:spPr>
        <p:txBody>
          <a:bodyPr>
            <a:normAutofit fontScale="77500" lnSpcReduction="20000"/>
          </a:bodyPr>
          <a:lstStyle/>
          <a:p>
            <a:pPr eaLnBrk="1" hangingPunct="1">
              <a:lnSpc>
                <a:spcPct val="120000"/>
              </a:lnSpc>
              <a:defRPr/>
            </a:pPr>
            <a:r>
              <a:rPr lang="en-US" b="1" i="1" dirty="0">
                <a:solidFill>
                  <a:srgbClr val="C00000"/>
                </a:solidFill>
              </a:rPr>
              <a:t>Stockholm syndrome may be explained in this manner:</a:t>
            </a:r>
          </a:p>
          <a:p>
            <a:pPr lvl="1" eaLnBrk="1" hangingPunct="1">
              <a:lnSpc>
                <a:spcPct val="120000"/>
              </a:lnSpc>
              <a:defRPr/>
            </a:pPr>
            <a:r>
              <a:rPr lang="en-US" dirty="0"/>
              <a:t>Captive held against will</a:t>
            </a:r>
          </a:p>
          <a:p>
            <a:pPr lvl="1" eaLnBrk="1" hangingPunct="1">
              <a:lnSpc>
                <a:spcPct val="120000"/>
              </a:lnSpc>
              <a:defRPr/>
            </a:pPr>
            <a:r>
              <a:rPr lang="en-US" dirty="0"/>
              <a:t>Contingency = Do what I say or no ________</a:t>
            </a:r>
          </a:p>
          <a:p>
            <a:pPr lvl="1" eaLnBrk="1" hangingPunct="1">
              <a:lnSpc>
                <a:spcPct val="120000"/>
              </a:lnSpc>
              <a:defRPr/>
            </a:pPr>
            <a:endParaRPr lang="en-US" dirty="0"/>
          </a:p>
          <a:p>
            <a:pPr lvl="1" eaLnBrk="1" hangingPunct="1">
              <a:lnSpc>
                <a:spcPct val="120000"/>
              </a:lnSpc>
              <a:defRPr/>
            </a:pPr>
            <a:r>
              <a:rPr lang="en-US" b="1" dirty="0"/>
              <a:t>Victim gets attention from captor for complying with requests</a:t>
            </a:r>
          </a:p>
          <a:p>
            <a:pPr lvl="2" eaLnBrk="1" hangingPunct="1">
              <a:lnSpc>
                <a:spcPct val="120000"/>
              </a:lnSpc>
              <a:defRPr/>
            </a:pPr>
            <a:r>
              <a:rPr lang="en-US" dirty="0"/>
              <a:t>This is actually a form of social reinforcement</a:t>
            </a:r>
          </a:p>
          <a:p>
            <a:pPr lvl="2" eaLnBrk="1" hangingPunct="1">
              <a:lnSpc>
                <a:spcPct val="120000"/>
              </a:lnSpc>
              <a:defRPr/>
            </a:pPr>
            <a:r>
              <a:rPr lang="en-US" dirty="0"/>
              <a:t>Begins to pair captor with attention</a:t>
            </a:r>
          </a:p>
          <a:p>
            <a:pPr lvl="2" eaLnBrk="1" hangingPunct="1">
              <a:lnSpc>
                <a:spcPct val="120000"/>
              </a:lnSpc>
              <a:defRPr/>
            </a:pPr>
            <a:r>
              <a:rPr lang="en-US" dirty="0"/>
              <a:t>Develops positive attitude towards captor (as predictor of reinforcement)</a:t>
            </a:r>
          </a:p>
          <a:p>
            <a:pPr lvl="2" eaLnBrk="1" hangingPunct="1">
              <a:lnSpc>
                <a:spcPct val="120000"/>
              </a:lnSpc>
              <a:defRPr/>
            </a:pPr>
            <a:endParaRPr lang="en-US" dirty="0"/>
          </a:p>
          <a:p>
            <a:pPr eaLnBrk="1" hangingPunct="1">
              <a:lnSpc>
                <a:spcPct val="120000"/>
              </a:lnSpc>
              <a:defRPr/>
            </a:pPr>
            <a:r>
              <a:rPr lang="en-US" dirty="0"/>
              <a:t>This may explain why victims stay with abusers</a:t>
            </a:r>
          </a:p>
          <a:p>
            <a:pPr lvl="1" eaLnBrk="1" hangingPunct="1">
              <a:lnSpc>
                <a:spcPct val="120000"/>
              </a:lnSpc>
              <a:defRPr/>
            </a:pPr>
            <a:r>
              <a:rPr lang="en-US" dirty="0"/>
              <a:t>Any attention is better than no attention</a:t>
            </a:r>
          </a:p>
          <a:p>
            <a:pPr lvl="1" eaLnBrk="1" hangingPunct="1">
              <a:lnSpc>
                <a:spcPct val="120000"/>
              </a:lnSpc>
              <a:defRPr/>
            </a:pPr>
            <a:r>
              <a:rPr lang="en-US" dirty="0"/>
              <a:t>Also shows why it is SO important to provide positive attention for socially appropriate responses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030334-6EA1-4667-ABC4-BE950118A113}"/>
              </a:ext>
            </a:extLst>
          </p:cNvPr>
          <p:cNvSpPr>
            <a:spLocks noGrp="1"/>
          </p:cNvSpPr>
          <p:nvPr>
            <p:ph idx="1"/>
          </p:nvPr>
        </p:nvSpPr>
        <p:spPr>
          <a:xfrm>
            <a:off x="457200" y="1417638"/>
            <a:ext cx="8229600" cy="5287962"/>
          </a:xfrm>
        </p:spPr>
        <p:txBody>
          <a:bodyPr>
            <a:normAutofit fontScale="77500" lnSpcReduction="20000"/>
          </a:bodyPr>
          <a:lstStyle/>
          <a:p>
            <a:r>
              <a:rPr lang="en-US" dirty="0"/>
              <a:t>Reinforcers can be provided </a:t>
            </a:r>
            <a:r>
              <a:rPr lang="en-US" dirty="0">
                <a:solidFill>
                  <a:srgbClr val="C00000"/>
                </a:solidFill>
              </a:rPr>
              <a:t>continuously</a:t>
            </a:r>
            <a:r>
              <a:rPr lang="en-US" dirty="0"/>
              <a:t> or on many </a:t>
            </a:r>
            <a:r>
              <a:rPr lang="en-US" dirty="0">
                <a:solidFill>
                  <a:srgbClr val="C00000"/>
                </a:solidFill>
              </a:rPr>
              <a:t>different schedules</a:t>
            </a:r>
          </a:p>
          <a:p>
            <a:endParaRPr lang="en-US" dirty="0"/>
          </a:p>
          <a:p>
            <a:r>
              <a:rPr lang="en-US" dirty="0"/>
              <a:t>Important part is </a:t>
            </a:r>
            <a:r>
              <a:rPr lang="en-US" dirty="0">
                <a:solidFill>
                  <a:srgbClr val="C00000"/>
                </a:solidFill>
              </a:rPr>
              <a:t>what information the reinforcers provide to the organism as to</a:t>
            </a:r>
          </a:p>
          <a:p>
            <a:pPr lvl="1"/>
            <a:r>
              <a:rPr lang="en-US" dirty="0"/>
              <a:t>When</a:t>
            </a:r>
          </a:p>
          <a:p>
            <a:pPr lvl="1"/>
            <a:r>
              <a:rPr lang="en-US" dirty="0"/>
              <a:t>Where</a:t>
            </a:r>
          </a:p>
          <a:p>
            <a:pPr lvl="1"/>
            <a:r>
              <a:rPr lang="en-US" dirty="0"/>
              <a:t>How </a:t>
            </a:r>
          </a:p>
          <a:p>
            <a:pPr lvl="1"/>
            <a:r>
              <a:rPr lang="en-US" dirty="0"/>
              <a:t>How often you are reinforced</a:t>
            </a:r>
          </a:p>
          <a:p>
            <a:pPr lvl="1"/>
            <a:endParaRPr lang="en-US" dirty="0"/>
          </a:p>
          <a:p>
            <a:r>
              <a:rPr lang="en-US" b="1" dirty="0"/>
              <a:t>The way the reinforcer is delivered is important to determining the size of the reinforcement effect</a:t>
            </a:r>
          </a:p>
          <a:p>
            <a:endParaRPr lang="en-US" dirty="0"/>
          </a:p>
          <a:p>
            <a:r>
              <a:rPr lang="en-US" dirty="0">
                <a:solidFill>
                  <a:srgbClr val="C00000"/>
                </a:solidFill>
              </a:rPr>
              <a:t>Reinforcers can be conditioned</a:t>
            </a:r>
            <a:r>
              <a:rPr lang="en-US" dirty="0"/>
              <a:t>….or indirect (think money!)</a:t>
            </a:r>
          </a:p>
          <a:p>
            <a:endParaRPr lang="en-US" dirty="0"/>
          </a:p>
          <a:p>
            <a:r>
              <a:rPr lang="en-US" b="1" dirty="0"/>
              <a:t>We would rather know about bad things than have no information</a:t>
            </a:r>
          </a:p>
        </p:txBody>
      </p:sp>
      <p:sp>
        <p:nvSpPr>
          <p:cNvPr id="3" name="Title 2">
            <a:extLst>
              <a:ext uri="{FF2B5EF4-FFF2-40B4-BE49-F238E27FC236}">
                <a16:creationId xmlns:a16="http://schemas.microsoft.com/office/drawing/2014/main" id="{C4C031D0-0EE4-4B8D-9E68-713A9E8F6D1A}"/>
              </a:ext>
            </a:extLst>
          </p:cNvPr>
          <p:cNvSpPr>
            <a:spLocks noGrp="1"/>
          </p:cNvSpPr>
          <p:nvPr>
            <p:ph type="title"/>
          </p:nvPr>
        </p:nvSpPr>
        <p:spPr/>
        <p:txBody>
          <a:bodyPr/>
          <a:lstStyle/>
          <a:p>
            <a:r>
              <a:rPr lang="en-US" dirty="0">
                <a:solidFill>
                  <a:srgbClr val="C00000"/>
                </a:solidFill>
              </a:rPr>
              <a:t>Bottom Line</a:t>
            </a:r>
            <a:r>
              <a:rPr lang="en-US" dirty="0"/>
              <a:t>:</a:t>
            </a:r>
          </a:p>
        </p:txBody>
      </p:sp>
    </p:spTree>
    <p:extLst>
      <p:ext uri="{BB962C8B-B14F-4D97-AF65-F5344CB8AC3E}">
        <p14:creationId xmlns:p14="http://schemas.microsoft.com/office/powerpoint/2010/main" val="1676621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58" name="Picture 4" descr="fr cum record">
            <a:extLst>
              <a:ext uri="{FF2B5EF4-FFF2-40B4-BE49-F238E27FC236}">
                <a16:creationId xmlns:a16="http://schemas.microsoft.com/office/drawing/2014/main" id="{B4F72CFB-2A90-4CF6-954D-F77F262088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28600"/>
            <a:ext cx="8077200" cy="640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5">
            <a:extLst>
              <a:ext uri="{FF2B5EF4-FFF2-40B4-BE49-F238E27FC236}">
                <a16:creationId xmlns:a16="http://schemas.microsoft.com/office/drawing/2014/main" id="{413301B7-7233-4D04-B79F-0BB2EF82D84A}"/>
              </a:ext>
            </a:extLst>
          </p:cNvPr>
          <p:cNvSpPr>
            <a:spLocks noGrp="1" noChangeArrowheads="1"/>
          </p:cNvSpPr>
          <p:nvPr>
            <p:ph idx="1"/>
          </p:nvPr>
        </p:nvSpPr>
        <p:spPr>
          <a:xfrm>
            <a:off x="152400" y="1417638"/>
            <a:ext cx="8458200" cy="5105400"/>
          </a:xfrm>
        </p:spPr>
        <p:txBody>
          <a:bodyPr>
            <a:normAutofit fontScale="77500" lnSpcReduction="20000"/>
          </a:bodyPr>
          <a:lstStyle/>
          <a:p>
            <a:pPr marL="365760" indent="0" eaLnBrk="1" fontAlgn="auto" hangingPunct="1">
              <a:lnSpc>
                <a:spcPct val="120000"/>
              </a:lnSpc>
              <a:spcAft>
                <a:spcPts val="0"/>
              </a:spcAft>
              <a:buFont typeface="Wingdings 3"/>
              <a:buChar char=""/>
              <a:defRPr/>
            </a:pPr>
            <a:r>
              <a:rPr lang="en-US" altLang="en-US" sz="3800" b="1" i="1" dirty="0">
                <a:solidFill>
                  <a:srgbClr val="C00000"/>
                </a:solidFill>
              </a:rPr>
              <a:t>Fixed interval</a:t>
            </a:r>
            <a:r>
              <a:rPr lang="en-US" altLang="en-US" sz="3800" b="1" dirty="0">
                <a:solidFill>
                  <a:srgbClr val="C00000"/>
                </a:solidFill>
              </a:rPr>
              <a:t>:</a:t>
            </a:r>
            <a:r>
              <a:rPr lang="en-US" altLang="en-US" sz="3800" dirty="0">
                <a:solidFill>
                  <a:srgbClr val="C00000"/>
                </a:solidFill>
              </a:rPr>
              <a:t> </a:t>
            </a:r>
            <a:r>
              <a:rPr lang="en-US" altLang="en-US" sz="2800" dirty="0"/>
              <a:t>the first response after x amount of time is reinforced</a:t>
            </a:r>
          </a:p>
          <a:p>
            <a:pPr marL="365760" indent="0" eaLnBrk="1" fontAlgn="auto" hangingPunct="1">
              <a:lnSpc>
                <a:spcPct val="120000"/>
              </a:lnSpc>
              <a:spcAft>
                <a:spcPts val="0"/>
              </a:spcAft>
              <a:buFont typeface="Wingdings 3"/>
              <a:buChar char=""/>
              <a:defRPr/>
            </a:pPr>
            <a:endParaRPr lang="en-US" altLang="en-US" sz="2800" dirty="0"/>
          </a:p>
          <a:p>
            <a:pPr marL="365760" indent="0" eaLnBrk="1" fontAlgn="auto" hangingPunct="1">
              <a:lnSpc>
                <a:spcPct val="120000"/>
              </a:lnSpc>
              <a:spcAft>
                <a:spcPts val="0"/>
              </a:spcAft>
              <a:buFont typeface="Wingdings 3"/>
              <a:buChar char=""/>
              <a:defRPr/>
            </a:pPr>
            <a:r>
              <a:rPr lang="en-US" altLang="en-US" sz="2800" dirty="0"/>
              <a:t>Example: FI 60 sec schedule</a:t>
            </a:r>
          </a:p>
          <a:p>
            <a:pPr marL="621792" lvl="1" indent="0" eaLnBrk="1" fontAlgn="auto" hangingPunct="1">
              <a:lnSpc>
                <a:spcPct val="120000"/>
              </a:lnSpc>
              <a:spcBef>
                <a:spcPts val="324"/>
              </a:spcBef>
              <a:spcAft>
                <a:spcPts val="0"/>
              </a:spcAft>
              <a:buFont typeface="Verdana"/>
              <a:buChar char="◦"/>
              <a:defRPr/>
            </a:pPr>
            <a:r>
              <a:rPr lang="en-US" altLang="en-US" dirty="0"/>
              <a:t>First response that occurs after 60 seconds has passed is reinforced</a:t>
            </a:r>
          </a:p>
          <a:p>
            <a:pPr marL="621792" lvl="1" indent="0" eaLnBrk="1" fontAlgn="auto" hangingPunct="1">
              <a:lnSpc>
                <a:spcPct val="120000"/>
              </a:lnSpc>
              <a:spcBef>
                <a:spcPts val="324"/>
              </a:spcBef>
              <a:spcAft>
                <a:spcPts val="0"/>
              </a:spcAft>
              <a:buFont typeface="Verdana"/>
              <a:buChar char="◦"/>
              <a:defRPr/>
            </a:pPr>
            <a:r>
              <a:rPr lang="en-US" altLang="en-US" dirty="0"/>
              <a:t>MUST make a response to get reinforcer</a:t>
            </a:r>
          </a:p>
          <a:p>
            <a:pPr marL="621792" lvl="1" indent="0" eaLnBrk="1" fontAlgn="auto" hangingPunct="1">
              <a:lnSpc>
                <a:spcPct val="120000"/>
              </a:lnSpc>
              <a:spcBef>
                <a:spcPts val="324"/>
              </a:spcBef>
              <a:spcAft>
                <a:spcPts val="0"/>
              </a:spcAft>
              <a:buFont typeface="Verdana"/>
              <a:buChar char="◦"/>
              <a:defRPr/>
            </a:pPr>
            <a:r>
              <a:rPr lang="en-US" altLang="en-US" dirty="0"/>
              <a:t>Can wait longer, but won’t be rewarded for early responses</a:t>
            </a:r>
          </a:p>
          <a:p>
            <a:pPr marL="621792" lvl="1" indent="0" eaLnBrk="1" fontAlgn="auto" hangingPunct="1">
              <a:lnSpc>
                <a:spcPct val="120000"/>
              </a:lnSpc>
              <a:spcBef>
                <a:spcPts val="324"/>
              </a:spcBef>
              <a:spcAft>
                <a:spcPts val="0"/>
              </a:spcAft>
              <a:buFont typeface="Verdana"/>
              <a:buChar char="◦"/>
              <a:defRPr/>
            </a:pPr>
            <a:r>
              <a:rPr lang="en-US" altLang="en-US" dirty="0"/>
              <a:t>Tests scheduled every 4 weeks</a:t>
            </a:r>
          </a:p>
          <a:p>
            <a:pPr marL="859536" lvl="2" indent="0" eaLnBrk="1" fontAlgn="auto" hangingPunct="1">
              <a:lnSpc>
                <a:spcPct val="120000"/>
              </a:lnSpc>
              <a:spcAft>
                <a:spcPts val="0"/>
              </a:spcAft>
              <a:buFont typeface="Wingdings 2"/>
              <a:buChar char=""/>
              <a:defRPr/>
            </a:pPr>
            <a:r>
              <a:rPr lang="en-US" altLang="en-US" dirty="0"/>
              <a:t>Only study when test is close</a:t>
            </a:r>
          </a:p>
          <a:p>
            <a:pPr marL="859536" lvl="2" indent="0" eaLnBrk="1" fontAlgn="auto" hangingPunct="1">
              <a:lnSpc>
                <a:spcPct val="120000"/>
              </a:lnSpc>
              <a:spcAft>
                <a:spcPts val="0"/>
              </a:spcAft>
              <a:buFont typeface="Wingdings 2"/>
              <a:buChar char=""/>
              <a:defRPr/>
            </a:pPr>
            <a:r>
              <a:rPr lang="en-US" altLang="en-US" dirty="0"/>
              <a:t>Slack off when test is distant</a:t>
            </a:r>
          </a:p>
          <a:p>
            <a:pPr marL="859536" lvl="2" indent="0" eaLnBrk="1" fontAlgn="auto" hangingPunct="1">
              <a:lnSpc>
                <a:spcPct val="120000"/>
              </a:lnSpc>
              <a:spcAft>
                <a:spcPts val="0"/>
              </a:spcAft>
              <a:buFont typeface="Wingdings 2"/>
              <a:buChar char=""/>
              <a:defRPr/>
            </a:pPr>
            <a:r>
              <a:rPr lang="en-US" altLang="en-US" dirty="0"/>
              <a:t>Wait then hurry pattern</a:t>
            </a:r>
          </a:p>
          <a:p>
            <a:pPr marL="621792" lvl="1" indent="0" eaLnBrk="1" fontAlgn="auto" hangingPunct="1">
              <a:lnSpc>
                <a:spcPct val="120000"/>
              </a:lnSpc>
              <a:spcBef>
                <a:spcPts val="324"/>
              </a:spcBef>
              <a:spcAft>
                <a:spcPts val="0"/>
              </a:spcAft>
              <a:buFont typeface="Verdana"/>
              <a:buChar char="◦"/>
              <a:defRPr/>
            </a:pPr>
            <a:endParaRPr lang="en-US" altLang="en-US" dirty="0"/>
          </a:p>
          <a:p>
            <a:pPr marL="365760" indent="0" eaLnBrk="1" fontAlgn="auto" hangingPunct="1">
              <a:lnSpc>
                <a:spcPct val="120000"/>
              </a:lnSpc>
              <a:spcAft>
                <a:spcPts val="0"/>
              </a:spcAft>
              <a:buFont typeface="Wingdings 3"/>
              <a:buChar char=""/>
              <a:defRPr/>
            </a:pPr>
            <a:r>
              <a:rPr lang="en-US" altLang="en-US" dirty="0"/>
              <a:t>Results in a fixed interval scallop pattern</a:t>
            </a:r>
          </a:p>
        </p:txBody>
      </p:sp>
      <p:sp>
        <p:nvSpPr>
          <p:cNvPr id="4098" name="Rectangle 2">
            <a:extLst>
              <a:ext uri="{FF2B5EF4-FFF2-40B4-BE49-F238E27FC236}">
                <a16:creationId xmlns:a16="http://schemas.microsoft.com/office/drawing/2014/main" id="{CDEED8B8-0742-4519-972E-E108BDED2697}"/>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en-US" dirty="0">
                <a:solidFill>
                  <a:srgbClr val="C00000"/>
                </a:solidFill>
              </a:rPr>
              <a:t>Partial Reinforcement Schedules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0" name="Picture 4" descr="fi cum record">
            <a:extLst>
              <a:ext uri="{FF2B5EF4-FFF2-40B4-BE49-F238E27FC236}">
                <a16:creationId xmlns:a16="http://schemas.microsoft.com/office/drawing/2014/main" id="{FCDF146D-E87C-4B6F-9A7D-252D1F045E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95313"/>
            <a:ext cx="8153400" cy="561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5">
            <a:extLst>
              <a:ext uri="{FF2B5EF4-FFF2-40B4-BE49-F238E27FC236}">
                <a16:creationId xmlns:a16="http://schemas.microsoft.com/office/drawing/2014/main" id="{55CA241F-0049-427E-BB79-6D44A8FA01D5}"/>
              </a:ext>
            </a:extLst>
          </p:cNvPr>
          <p:cNvSpPr>
            <a:spLocks noGrp="1" noChangeArrowheads="1"/>
          </p:cNvSpPr>
          <p:nvPr>
            <p:ph idx="1"/>
          </p:nvPr>
        </p:nvSpPr>
        <p:spPr>
          <a:xfrm>
            <a:off x="228600" y="1481138"/>
            <a:ext cx="8458200" cy="5148262"/>
          </a:xfrm>
        </p:spPr>
        <p:txBody>
          <a:bodyPr>
            <a:normAutofit lnSpcReduction="10000"/>
          </a:bodyPr>
          <a:lstStyle/>
          <a:p>
            <a:pPr marL="365760" indent="-256032" eaLnBrk="1" fontAlgn="auto" hangingPunct="1">
              <a:spcAft>
                <a:spcPts val="0"/>
              </a:spcAft>
              <a:buFont typeface="Wingdings 3"/>
              <a:buChar char=""/>
              <a:defRPr/>
            </a:pPr>
            <a:r>
              <a:rPr lang="en-US" altLang="en-US" sz="3200" b="1" i="1" dirty="0">
                <a:solidFill>
                  <a:srgbClr val="C00000"/>
                </a:solidFill>
              </a:rPr>
              <a:t>Variable ratio</a:t>
            </a:r>
            <a:r>
              <a:rPr lang="en-US" altLang="en-US" sz="3200" b="1" dirty="0">
                <a:solidFill>
                  <a:srgbClr val="C00000"/>
                </a:solidFill>
              </a:rPr>
              <a:t>:</a:t>
            </a:r>
            <a:r>
              <a:rPr lang="en-US" altLang="en-US" sz="3200" dirty="0">
                <a:solidFill>
                  <a:srgbClr val="C00000"/>
                </a:solidFill>
              </a:rPr>
              <a:t> </a:t>
            </a:r>
            <a:r>
              <a:rPr lang="en-US" altLang="en-US" sz="2800" dirty="0"/>
              <a:t>on average of every nth response is reinforced</a:t>
            </a:r>
          </a:p>
          <a:p>
            <a:pPr marL="365760" indent="-256032" eaLnBrk="1" fontAlgn="auto" hangingPunct="1">
              <a:spcAft>
                <a:spcPts val="0"/>
              </a:spcAft>
              <a:buFont typeface="Wingdings 3"/>
              <a:buChar char=""/>
              <a:defRPr/>
            </a:pPr>
            <a:endParaRPr lang="en-US" altLang="en-US" sz="2800" dirty="0"/>
          </a:p>
          <a:p>
            <a:pPr marL="365760" indent="-256032" eaLnBrk="1" fontAlgn="auto" hangingPunct="1">
              <a:spcAft>
                <a:spcPts val="0"/>
              </a:spcAft>
              <a:buFont typeface="Wingdings 3"/>
              <a:buChar char=""/>
              <a:defRPr/>
            </a:pPr>
            <a:r>
              <a:rPr lang="en-US" altLang="en-US" sz="2800" dirty="0"/>
              <a:t>Example: VR5</a:t>
            </a:r>
          </a:p>
          <a:p>
            <a:pPr marL="621792" lvl="1" eaLnBrk="1" fontAlgn="auto" hangingPunct="1">
              <a:spcBef>
                <a:spcPts val="324"/>
              </a:spcBef>
              <a:spcAft>
                <a:spcPts val="0"/>
              </a:spcAft>
              <a:buFont typeface="Verdana"/>
              <a:buChar char="◦"/>
              <a:defRPr/>
            </a:pPr>
            <a:r>
              <a:rPr lang="en-US" altLang="en-US" dirty="0"/>
              <a:t>Reinforced after 1, 8, 2, 7, 3, 6, 4, 5, 9 responses</a:t>
            </a:r>
          </a:p>
          <a:p>
            <a:pPr marL="621792" lvl="1" eaLnBrk="1" fontAlgn="auto" hangingPunct="1">
              <a:spcBef>
                <a:spcPts val="324"/>
              </a:spcBef>
              <a:spcAft>
                <a:spcPts val="0"/>
              </a:spcAft>
              <a:buFont typeface="Verdana"/>
              <a:buChar char="◦"/>
              <a:defRPr/>
            </a:pPr>
            <a:r>
              <a:rPr lang="en-US" altLang="en-US" dirty="0"/>
              <a:t>Averages 5 responses/reinforcer</a:t>
            </a:r>
          </a:p>
          <a:p>
            <a:pPr marL="621792" lvl="1" eaLnBrk="1" fontAlgn="auto" hangingPunct="1">
              <a:spcBef>
                <a:spcPts val="324"/>
              </a:spcBef>
              <a:spcAft>
                <a:spcPts val="0"/>
              </a:spcAft>
              <a:buFont typeface="Verdana"/>
              <a:buChar char="◦"/>
              <a:defRPr/>
            </a:pPr>
            <a:r>
              <a:rPr lang="en-US" altLang="en-US" dirty="0"/>
              <a:t>Random element keeps organism responding</a:t>
            </a:r>
          </a:p>
          <a:p>
            <a:pPr marL="621792" lvl="1" eaLnBrk="1" fontAlgn="auto" hangingPunct="1">
              <a:spcBef>
                <a:spcPts val="324"/>
              </a:spcBef>
              <a:spcAft>
                <a:spcPts val="0"/>
              </a:spcAft>
              <a:buFont typeface="Verdana"/>
              <a:buChar char="◦"/>
              <a:defRPr/>
            </a:pPr>
            <a:r>
              <a:rPr lang="en-US" altLang="en-US" dirty="0"/>
              <a:t>Slot machines!</a:t>
            </a:r>
          </a:p>
          <a:p>
            <a:pPr marL="621792" lvl="1" eaLnBrk="1" fontAlgn="auto" hangingPunct="1">
              <a:spcBef>
                <a:spcPts val="324"/>
              </a:spcBef>
              <a:spcAft>
                <a:spcPts val="0"/>
              </a:spcAft>
              <a:buFont typeface="Verdana"/>
              <a:buChar char="◦"/>
              <a:defRPr/>
            </a:pPr>
            <a:endParaRPr lang="en-US" altLang="en-US" dirty="0"/>
          </a:p>
          <a:p>
            <a:pPr marL="365760" indent="-256032" eaLnBrk="1" fontAlgn="auto" hangingPunct="1">
              <a:spcAft>
                <a:spcPts val="0"/>
              </a:spcAft>
              <a:buFont typeface="Wingdings 3"/>
              <a:buChar char=""/>
              <a:defRPr/>
            </a:pPr>
            <a:r>
              <a:rPr lang="en-US" altLang="en-US" dirty="0"/>
              <a:t>Results in a fast and steady rate of responding</a:t>
            </a:r>
          </a:p>
          <a:p>
            <a:pPr marL="621792" lvl="1" eaLnBrk="1" fontAlgn="auto" hangingPunct="1">
              <a:spcBef>
                <a:spcPts val="324"/>
              </a:spcBef>
              <a:spcAft>
                <a:spcPts val="0"/>
              </a:spcAft>
              <a:buFont typeface="Verdana"/>
              <a:buChar char="◦"/>
              <a:defRPr/>
            </a:pPr>
            <a:r>
              <a:rPr lang="en-US" altLang="en-US" dirty="0"/>
              <a:t>Actually the fastest responding of any basic schedule</a:t>
            </a:r>
          </a:p>
          <a:p>
            <a:pPr marL="621792" lvl="1" eaLnBrk="1" fontAlgn="auto" hangingPunct="1">
              <a:spcBef>
                <a:spcPts val="324"/>
              </a:spcBef>
              <a:spcAft>
                <a:spcPts val="0"/>
              </a:spcAft>
              <a:buFont typeface="Verdana"/>
              <a:buChar char="◦"/>
              <a:defRPr/>
            </a:pPr>
            <a:r>
              <a:rPr lang="en-US" altLang="en-US" dirty="0"/>
              <a:t>Why? Animal has control of rate of reinforcement: faster responding = more reinforcement</a:t>
            </a:r>
          </a:p>
        </p:txBody>
      </p:sp>
      <p:sp>
        <p:nvSpPr>
          <p:cNvPr id="4098" name="Rectangle 2">
            <a:extLst>
              <a:ext uri="{FF2B5EF4-FFF2-40B4-BE49-F238E27FC236}">
                <a16:creationId xmlns:a16="http://schemas.microsoft.com/office/drawing/2014/main" id="{EEA6BDAD-F757-489F-8999-D27E1E8C463F}"/>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en-US" dirty="0">
                <a:solidFill>
                  <a:srgbClr val="C00000"/>
                </a:solidFill>
              </a:rPr>
              <a:t>Partial Reinforcement Schedules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95c273cc-9201-4c1e-8c9f-fe8c80cbe9de">XY5HK7YVDQWF-1196-1121</_dlc_DocId>
    <_dlc_DocIdUrl xmlns="95c273cc-9201-4c1e-8c9f-fe8c80cbe9de">
      <Url>https://about.illinoisstate.edu/vfdouga/_layouts/DocIdRedir.aspx?ID=XY5HK7YVDQWF-1196-1121</Url>
      <Description>XY5HK7YVDQWF-1196-1121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3208BFA2675A45B669321DDEED1BFF" ma:contentTypeVersion="1" ma:contentTypeDescription="Create a new document." ma:contentTypeScope="" ma:versionID="fe0f59546e6cf501de63755cfc15b174">
  <xsd:schema xmlns:xsd="http://www.w3.org/2001/XMLSchema" xmlns:xs="http://www.w3.org/2001/XMLSchema" xmlns:p="http://schemas.microsoft.com/office/2006/metadata/properties" xmlns:ns1="http://schemas.microsoft.com/sharepoint/v3" xmlns:ns2="95c273cc-9201-4c1e-8c9f-fe8c80cbe9de" targetNamespace="http://schemas.microsoft.com/office/2006/metadata/properties" ma:root="true" ma:fieldsID="3d5a32756865940de2755d150ba87df5" ns1:_="" ns2:_="">
    <xsd:import namespace="http://schemas.microsoft.com/sharepoint/v3"/>
    <xsd:import namespace="95c273cc-9201-4c1e-8c9f-fe8c80cbe9d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5c273cc-9201-4c1e-8c9f-fe8c80cbe9d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140C2052-FA0B-4DB7-95A9-877BB948E84C}">
  <ds:schemaRefs>
    <ds:schemaRef ds:uri="http://schemas.microsoft.com/sharepoint/v3"/>
    <ds:schemaRef ds:uri="95c273cc-9201-4c1e-8c9f-fe8c80cbe9de"/>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6ADB295-A561-44AF-89C1-E7671917FD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5c273cc-9201-4c1e-8c9f-fe8c80cbe9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AB1350-4DB7-4488-9090-A1AD72F65EAD}">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TM02892315[[fn=Wisp]]</Template>
  <TotalTime>3091</TotalTime>
  <Words>3261</Words>
  <Application>Microsoft Office PowerPoint</Application>
  <PresentationFormat>On-screen Show (4:3)</PresentationFormat>
  <Paragraphs>455</Paragraphs>
  <Slides>55</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55</vt:i4>
      </vt:variant>
    </vt:vector>
  </HeadingPairs>
  <TitlesOfParts>
    <vt:vector size="66" baseType="lpstr">
      <vt:lpstr>Calibri</vt:lpstr>
      <vt:lpstr>Courier New</vt:lpstr>
      <vt:lpstr>Lucida Sans Unicode</vt:lpstr>
      <vt:lpstr>Open Sans</vt:lpstr>
      <vt:lpstr>Tahoma</vt:lpstr>
      <vt:lpstr>Times New Roman</vt:lpstr>
      <vt:lpstr>Verdana</vt:lpstr>
      <vt:lpstr>Wingdings</vt:lpstr>
      <vt:lpstr>Wingdings 2</vt:lpstr>
      <vt:lpstr>Wingdings 3</vt:lpstr>
      <vt:lpstr>Concourse</vt:lpstr>
      <vt:lpstr>Reinforcement Schedules</vt:lpstr>
      <vt:lpstr>Let’s go over Assignment #3</vt:lpstr>
      <vt:lpstr>Schedules of Reinforcement:</vt:lpstr>
      <vt:lpstr>Schedules of Reinforcement:</vt:lpstr>
      <vt:lpstr>Partial Reinforcement Schedules</vt:lpstr>
      <vt:lpstr>PowerPoint Presentation</vt:lpstr>
      <vt:lpstr>Partial Reinforcement Schedules</vt:lpstr>
      <vt:lpstr>PowerPoint Presentation</vt:lpstr>
      <vt:lpstr>Partial Reinforcement Schedules</vt:lpstr>
      <vt:lpstr>Partial Reinforcement Schedules</vt:lpstr>
      <vt:lpstr>PowerPoint Presentation</vt:lpstr>
      <vt:lpstr>Differential Reinforcement Schedules</vt:lpstr>
      <vt:lpstr>Differential Reinforcement Schedules</vt:lpstr>
      <vt:lpstr>DRO: Differential Reinforcement of Other behavior (responses)</vt:lpstr>
      <vt:lpstr>DRA: Differential Reinforcement of Alternative behavior (responses)</vt:lpstr>
      <vt:lpstr>DRH: Differential Reinforcement of High rates of responding</vt:lpstr>
      <vt:lpstr>DRL: Differential Reinforcement of Low rates of responding</vt:lpstr>
      <vt:lpstr>Variations of Reinforcement  Limited Hold (LH) Schedules</vt:lpstr>
      <vt:lpstr>Multiple (MULT) Schedules</vt:lpstr>
      <vt:lpstr>Multiple (MULT) Schedules</vt:lpstr>
      <vt:lpstr>Concurrent (CONC) Schedules</vt:lpstr>
      <vt:lpstr>Concurrent (CONC) Schedules</vt:lpstr>
      <vt:lpstr>Concurrent or Multiple   Schedule Responding: </vt:lpstr>
      <vt:lpstr>Conjunctive Schedules</vt:lpstr>
      <vt:lpstr>Conjunctive Schedules</vt:lpstr>
      <vt:lpstr>Chain schedules</vt:lpstr>
      <vt:lpstr>Chained Schedules</vt:lpstr>
      <vt:lpstr>Chained Schedules</vt:lpstr>
      <vt:lpstr>Chained Schedules</vt:lpstr>
      <vt:lpstr>Several kinds of Chain Schedules</vt:lpstr>
      <vt:lpstr>Backward and Forward Chains</vt:lpstr>
      <vt:lpstr>Information and Stimulus Cues</vt:lpstr>
      <vt:lpstr>Information and Stimulus Cues</vt:lpstr>
      <vt:lpstr>Contingency-Shaped vs. Rule-Governed Behaviors</vt:lpstr>
      <vt:lpstr>Operant Behavior can involve BOTH</vt:lpstr>
      <vt:lpstr>Parameters of Reinforcement Schedules</vt:lpstr>
      <vt:lpstr>Rate of Reinforcement</vt:lpstr>
      <vt:lpstr>Amount of Reinforcement</vt:lpstr>
      <vt:lpstr>Delay of Reinforcement</vt:lpstr>
      <vt:lpstr>Reinforcer Quality</vt:lpstr>
      <vt:lpstr>Response Effort</vt:lpstr>
      <vt:lpstr>Post-Reinforcement Pause</vt:lpstr>
      <vt:lpstr>Satiation Hypothesis</vt:lpstr>
      <vt:lpstr>Extinction of Intermittently Reinforced Behavior</vt:lpstr>
      <vt:lpstr>Extinction of Intermittently Reinforced Behavior</vt:lpstr>
      <vt:lpstr>Reducing Reinforcer Density</vt:lpstr>
      <vt:lpstr>Schedule or Ratio Strain</vt:lpstr>
      <vt:lpstr>Conditioned Reinforcement</vt:lpstr>
      <vt:lpstr>Conditioned Reinforcement</vt:lpstr>
      <vt:lpstr>Reinforcer Hierarchy</vt:lpstr>
      <vt:lpstr>Token Economies</vt:lpstr>
      <vt:lpstr>Generalized Social Reinforcement</vt:lpstr>
      <vt:lpstr>Research on “Bad News” stimuli</vt:lpstr>
      <vt:lpstr>Remember work  on “Bad News” stimuli</vt:lpstr>
      <vt:lpstr>Bottom Line:</vt:lpstr>
    </vt:vector>
  </TitlesOfParts>
  <Company>UTK PSYCHOLOGY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 BALDWIN</dc:creator>
  <cp:lastModifiedBy>Valeri Farmer-Dougan</cp:lastModifiedBy>
  <cp:revision>31</cp:revision>
  <dcterms:created xsi:type="dcterms:W3CDTF">2005-06-22T18:22:09Z</dcterms:created>
  <dcterms:modified xsi:type="dcterms:W3CDTF">2021-09-27T17:05:16Z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XY5HK7YVDQWF-1196-330</vt:lpwstr>
  </property>
  <property fmtid="{D5CDD505-2E9C-101B-9397-08002B2CF9AE}" pid="3" name="_dlc_DocIdItemGuid">
    <vt:lpwstr>a587baa2-9371-46f7-a85a-730eceefaf16</vt:lpwstr>
  </property>
  <property fmtid="{D5CDD505-2E9C-101B-9397-08002B2CF9AE}" pid="4" name="_dlc_DocIdUrl">
    <vt:lpwstr>https://about.illinoisstate.edu/vfdouga/_layouts/DocIdRedir.aspx?ID=XY5HK7YVDQWF-1196-330, XY5HK7YVDQWF-1196-330</vt:lpwstr>
  </property>
  <property fmtid="{D5CDD505-2E9C-101B-9397-08002B2CF9AE}" pid="5" name="ContentTypeId">
    <vt:lpwstr>0x010100B83208BFA2675A45B669321DDEED1BFF</vt:lpwstr>
  </property>
</Properties>
</file>