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314" r:id="rId16"/>
    <p:sldId id="312" r:id="rId17"/>
    <p:sldId id="292" r:id="rId18"/>
    <p:sldId id="293" r:id="rId19"/>
    <p:sldId id="264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3" r:id="rId28"/>
    <p:sldId id="304" r:id="rId29"/>
    <p:sldId id="315" r:id="rId30"/>
    <p:sldId id="323" r:id="rId31"/>
    <p:sldId id="327" r:id="rId32"/>
    <p:sldId id="305" r:id="rId33"/>
    <p:sldId id="324" r:id="rId34"/>
    <p:sldId id="307" r:id="rId35"/>
    <p:sldId id="306" r:id="rId36"/>
    <p:sldId id="302" r:id="rId37"/>
    <p:sldId id="313" r:id="rId38"/>
    <p:sldId id="301" r:id="rId39"/>
    <p:sldId id="325" r:id="rId40"/>
    <p:sldId id="258" r:id="rId41"/>
    <p:sldId id="262" r:id="rId42"/>
    <p:sldId id="265" r:id="rId43"/>
    <p:sldId id="267" r:id="rId44"/>
    <p:sldId id="317" r:id="rId45"/>
    <p:sldId id="261" r:id="rId46"/>
    <p:sldId id="316" r:id="rId47"/>
    <p:sldId id="318" r:id="rId48"/>
    <p:sldId id="309" r:id="rId49"/>
    <p:sldId id="319" r:id="rId50"/>
    <p:sldId id="308" r:id="rId51"/>
    <p:sldId id="326" r:id="rId52"/>
    <p:sldId id="320" r:id="rId53"/>
    <p:sldId id="260" r:id="rId54"/>
    <p:sldId id="310" r:id="rId55"/>
    <p:sldId id="322" r:id="rId56"/>
    <p:sldId id="311" r:id="rId57"/>
    <p:sldId id="32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9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5B69F-76F3-4BE7-83B8-ABC50D2ABAC0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D67AA5A-5F33-44E8-844C-305DAAFB3742}">
      <dgm:prSet/>
      <dgm:spPr/>
      <dgm:t>
        <a:bodyPr/>
        <a:lstStyle/>
        <a:p>
          <a:r>
            <a:rPr lang="en-US" b="1"/>
            <a:t>Extinction</a:t>
          </a:r>
          <a:r>
            <a:rPr lang="en-US"/>
            <a:t>:</a:t>
          </a:r>
        </a:p>
      </dgm:t>
    </dgm:pt>
    <dgm:pt modelId="{7C6C9717-EBAA-44F0-B903-D4D03F5581B0}" type="parTrans" cxnId="{47BD6AEE-5CFB-4C31-BC0A-76ADA7ADCC5C}">
      <dgm:prSet/>
      <dgm:spPr/>
      <dgm:t>
        <a:bodyPr/>
        <a:lstStyle/>
        <a:p>
          <a:endParaRPr lang="en-US"/>
        </a:p>
      </dgm:t>
    </dgm:pt>
    <dgm:pt modelId="{F171B1E4-043D-4E1B-A41A-1E8BF199060E}" type="sibTrans" cxnId="{47BD6AEE-5CFB-4C31-BC0A-76ADA7ADCC5C}">
      <dgm:prSet/>
      <dgm:spPr/>
      <dgm:t>
        <a:bodyPr/>
        <a:lstStyle/>
        <a:p>
          <a:endParaRPr lang="en-US"/>
        </a:p>
      </dgm:t>
    </dgm:pt>
    <dgm:pt modelId="{0E3B6646-1C2D-4614-81F1-9ED514AA980C}">
      <dgm:prSet/>
      <dgm:spPr/>
      <dgm:t>
        <a:bodyPr/>
        <a:lstStyle/>
        <a:p>
          <a:r>
            <a:rPr lang="en-US"/>
            <a:t>Decreased overall responses </a:t>
          </a:r>
        </a:p>
      </dgm:t>
    </dgm:pt>
    <dgm:pt modelId="{C2DCDBB6-E56F-4BEF-9FC9-797B7C6E5E00}" type="parTrans" cxnId="{6E10A0E7-3955-4DBD-9AA0-14D0A377AF00}">
      <dgm:prSet/>
      <dgm:spPr/>
      <dgm:t>
        <a:bodyPr/>
        <a:lstStyle/>
        <a:p>
          <a:endParaRPr lang="en-US"/>
        </a:p>
      </dgm:t>
    </dgm:pt>
    <dgm:pt modelId="{A0E63FC0-0735-4534-B4AC-D466A6A72F47}" type="sibTrans" cxnId="{6E10A0E7-3955-4DBD-9AA0-14D0A377AF00}">
      <dgm:prSet/>
      <dgm:spPr/>
      <dgm:t>
        <a:bodyPr/>
        <a:lstStyle/>
        <a:p>
          <a:endParaRPr lang="en-US"/>
        </a:p>
      </dgm:t>
    </dgm:pt>
    <dgm:pt modelId="{57E54B32-DFE0-4FD0-A3E4-18CF7FF5DFDC}">
      <dgm:prSet/>
      <dgm:spPr/>
      <dgm:t>
        <a:bodyPr/>
        <a:lstStyle/>
        <a:p>
          <a:r>
            <a:rPr lang="en-US" i="1"/>
            <a:t>But INCREASED variability of those responses</a:t>
          </a:r>
          <a:endParaRPr lang="en-US"/>
        </a:p>
      </dgm:t>
    </dgm:pt>
    <dgm:pt modelId="{8C09181B-8C77-40B2-AED9-EEBD29A85B78}" type="parTrans" cxnId="{4A147E4D-4634-45CF-8947-33BE3B78F5A4}">
      <dgm:prSet/>
      <dgm:spPr/>
      <dgm:t>
        <a:bodyPr/>
        <a:lstStyle/>
        <a:p>
          <a:endParaRPr lang="en-US"/>
        </a:p>
      </dgm:t>
    </dgm:pt>
    <dgm:pt modelId="{B786875F-B108-4E64-8FFD-04C86581A2A0}" type="sibTrans" cxnId="{4A147E4D-4634-45CF-8947-33BE3B78F5A4}">
      <dgm:prSet/>
      <dgm:spPr/>
      <dgm:t>
        <a:bodyPr/>
        <a:lstStyle/>
        <a:p>
          <a:endParaRPr lang="en-US"/>
        </a:p>
      </dgm:t>
    </dgm:pt>
    <dgm:pt modelId="{42A543DB-FD4F-4077-8BDC-8DCD271848DF}">
      <dgm:prSet/>
      <dgm:spPr/>
      <dgm:t>
        <a:bodyPr/>
        <a:lstStyle/>
        <a:p>
          <a:r>
            <a:rPr lang="en-US"/>
            <a:t>Animals </a:t>
          </a:r>
          <a:r>
            <a:rPr lang="en-US" b="1"/>
            <a:t>tried something DIFFERENT </a:t>
          </a:r>
          <a:endParaRPr lang="en-US"/>
        </a:p>
      </dgm:t>
    </dgm:pt>
    <dgm:pt modelId="{6E536DD9-A062-411B-A024-7190FECCABA3}" type="parTrans" cxnId="{9ECBDA34-0A16-4D89-948F-922C97037F68}">
      <dgm:prSet/>
      <dgm:spPr/>
      <dgm:t>
        <a:bodyPr/>
        <a:lstStyle/>
        <a:p>
          <a:endParaRPr lang="en-US"/>
        </a:p>
      </dgm:t>
    </dgm:pt>
    <dgm:pt modelId="{536B6F90-EFC7-4FBE-9975-4A438CBDE0AC}" type="sibTrans" cxnId="{9ECBDA34-0A16-4D89-948F-922C97037F68}">
      <dgm:prSet/>
      <dgm:spPr/>
      <dgm:t>
        <a:bodyPr/>
        <a:lstStyle/>
        <a:p>
          <a:endParaRPr lang="en-US"/>
        </a:p>
      </dgm:t>
    </dgm:pt>
    <dgm:pt modelId="{876FA3A9-72EC-4B40-973D-D24D0C2E8714}">
      <dgm:prSet/>
      <dgm:spPr/>
      <dgm:t>
        <a:bodyPr/>
        <a:lstStyle/>
        <a:p>
          <a:r>
            <a:rPr lang="en-US"/>
            <a:t>Remember this is for operant conditioning</a:t>
          </a:r>
        </a:p>
      </dgm:t>
    </dgm:pt>
    <dgm:pt modelId="{51E3E51D-B358-4370-9535-BC9843F9CE1A}" type="parTrans" cxnId="{60234130-2622-4665-9EF7-96F3C68FEE1A}">
      <dgm:prSet/>
      <dgm:spPr/>
      <dgm:t>
        <a:bodyPr/>
        <a:lstStyle/>
        <a:p>
          <a:endParaRPr lang="en-US"/>
        </a:p>
      </dgm:t>
    </dgm:pt>
    <dgm:pt modelId="{7A34CF03-BDA1-4AAB-BCE2-A8F05D044A3F}" type="sibTrans" cxnId="{60234130-2622-4665-9EF7-96F3C68FEE1A}">
      <dgm:prSet/>
      <dgm:spPr/>
      <dgm:t>
        <a:bodyPr/>
        <a:lstStyle/>
        <a:p>
          <a:endParaRPr lang="en-US"/>
        </a:p>
      </dgm:t>
    </dgm:pt>
    <dgm:pt modelId="{802DA74B-BF91-40FB-B480-13ED4B837840}">
      <dgm:prSet/>
      <dgm:spPr/>
      <dgm:t>
        <a:bodyPr/>
        <a:lstStyle/>
        <a:p>
          <a:r>
            <a:rPr lang="en-US" dirty="0"/>
            <a:t>Animal is in control of contingency</a:t>
          </a:r>
        </a:p>
      </dgm:t>
    </dgm:pt>
    <dgm:pt modelId="{D94FCB98-1CA2-4A18-807D-9922A575EE71}" type="parTrans" cxnId="{EAD01993-01D3-4978-B500-D36E105286E4}">
      <dgm:prSet/>
      <dgm:spPr/>
      <dgm:t>
        <a:bodyPr/>
        <a:lstStyle/>
        <a:p>
          <a:endParaRPr lang="en-US"/>
        </a:p>
      </dgm:t>
    </dgm:pt>
    <dgm:pt modelId="{1938992A-79DA-4892-B15E-08CC958AFE10}" type="sibTrans" cxnId="{EAD01993-01D3-4978-B500-D36E105286E4}">
      <dgm:prSet/>
      <dgm:spPr/>
      <dgm:t>
        <a:bodyPr/>
        <a:lstStyle/>
        <a:p>
          <a:endParaRPr lang="en-US"/>
        </a:p>
      </dgm:t>
    </dgm:pt>
    <dgm:pt modelId="{526F9DDB-1C26-4F12-9BE5-2FF9A6558016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Try something NEW in case the contingency changed</a:t>
          </a:r>
        </a:p>
      </dgm:t>
    </dgm:pt>
    <dgm:pt modelId="{9854D488-BDB0-44C6-99A2-9621A25267D6}" type="parTrans" cxnId="{18957FB7-E402-42D0-9ED1-06A5ECFCBE66}">
      <dgm:prSet/>
      <dgm:spPr/>
      <dgm:t>
        <a:bodyPr/>
        <a:lstStyle/>
        <a:p>
          <a:endParaRPr lang="en-US"/>
        </a:p>
      </dgm:t>
    </dgm:pt>
    <dgm:pt modelId="{077ACC09-42AF-4962-8EF5-89D2EE4B8156}" type="sibTrans" cxnId="{18957FB7-E402-42D0-9ED1-06A5ECFCBE66}">
      <dgm:prSet/>
      <dgm:spPr/>
      <dgm:t>
        <a:bodyPr/>
        <a:lstStyle/>
        <a:p>
          <a:endParaRPr lang="en-US"/>
        </a:p>
      </dgm:t>
    </dgm:pt>
    <dgm:pt modelId="{D10B4715-B551-4156-9AF4-ADD0A306BEFB}">
      <dgm:prSet/>
      <dgm:spPr/>
      <dgm:t>
        <a:bodyPr/>
        <a:lstStyle/>
        <a:p>
          <a:r>
            <a:rPr lang="en-US" dirty="0"/>
            <a:t>But quit with no reinforcement</a:t>
          </a:r>
        </a:p>
      </dgm:t>
    </dgm:pt>
    <dgm:pt modelId="{F6655271-593D-45E7-B83A-558B2930D88A}" type="parTrans" cxnId="{D5C23C33-16A6-43E9-908F-81DF7BC6DE51}">
      <dgm:prSet/>
      <dgm:spPr/>
      <dgm:t>
        <a:bodyPr/>
        <a:lstStyle/>
        <a:p>
          <a:endParaRPr lang="en-US"/>
        </a:p>
      </dgm:t>
    </dgm:pt>
    <dgm:pt modelId="{3D6DEAE8-0FD1-49F9-BD6C-45095D029555}" type="sibTrans" cxnId="{D5C23C33-16A6-43E9-908F-81DF7BC6DE51}">
      <dgm:prSet/>
      <dgm:spPr/>
      <dgm:t>
        <a:bodyPr/>
        <a:lstStyle/>
        <a:p>
          <a:endParaRPr lang="en-US"/>
        </a:p>
      </dgm:t>
    </dgm:pt>
    <dgm:pt modelId="{E2E27B48-D0B5-48EC-84D4-49338CC311AB}" type="pres">
      <dgm:prSet presAssocID="{27B5B69F-76F3-4BE7-83B8-ABC50D2ABAC0}" presName="linear" presStyleCnt="0">
        <dgm:presLayoutVars>
          <dgm:dir/>
          <dgm:animLvl val="lvl"/>
          <dgm:resizeHandles val="exact"/>
        </dgm:presLayoutVars>
      </dgm:prSet>
      <dgm:spPr/>
    </dgm:pt>
    <dgm:pt modelId="{A404DF7D-18F7-465A-A892-A41666F676B3}" type="pres">
      <dgm:prSet presAssocID="{1D67AA5A-5F33-44E8-844C-305DAAFB3742}" presName="parentLin" presStyleCnt="0"/>
      <dgm:spPr/>
    </dgm:pt>
    <dgm:pt modelId="{A00BA320-CEE1-439C-9483-AAD0AEB792ED}" type="pres">
      <dgm:prSet presAssocID="{1D67AA5A-5F33-44E8-844C-305DAAFB3742}" presName="parentLeftMargin" presStyleLbl="node1" presStyleIdx="0" presStyleCnt="2"/>
      <dgm:spPr/>
    </dgm:pt>
    <dgm:pt modelId="{8D9834B1-78F6-425D-8CAA-FAB77BD1EA48}" type="pres">
      <dgm:prSet presAssocID="{1D67AA5A-5F33-44E8-844C-305DAAFB37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9CB6BE1-A688-41FF-90E9-08E621142C96}" type="pres">
      <dgm:prSet presAssocID="{1D67AA5A-5F33-44E8-844C-305DAAFB3742}" presName="negativeSpace" presStyleCnt="0"/>
      <dgm:spPr/>
    </dgm:pt>
    <dgm:pt modelId="{7C25EAA8-CF79-48D7-8732-AB4F5E90CEA6}" type="pres">
      <dgm:prSet presAssocID="{1D67AA5A-5F33-44E8-844C-305DAAFB3742}" presName="childText" presStyleLbl="conFgAcc1" presStyleIdx="0" presStyleCnt="2">
        <dgm:presLayoutVars>
          <dgm:bulletEnabled val="1"/>
        </dgm:presLayoutVars>
      </dgm:prSet>
      <dgm:spPr/>
    </dgm:pt>
    <dgm:pt modelId="{8943E506-8A46-43A2-9B87-7FE063346B2C}" type="pres">
      <dgm:prSet presAssocID="{F171B1E4-043D-4E1B-A41A-1E8BF199060E}" presName="spaceBetweenRectangles" presStyleCnt="0"/>
      <dgm:spPr/>
    </dgm:pt>
    <dgm:pt modelId="{2FB666BC-FA81-46C5-9E9C-8285F945C45C}" type="pres">
      <dgm:prSet presAssocID="{42A543DB-FD4F-4077-8BDC-8DCD271848DF}" presName="parentLin" presStyleCnt="0"/>
      <dgm:spPr/>
    </dgm:pt>
    <dgm:pt modelId="{1191DF6D-B4D1-4D9D-B20C-B3048013F27E}" type="pres">
      <dgm:prSet presAssocID="{42A543DB-FD4F-4077-8BDC-8DCD271848DF}" presName="parentLeftMargin" presStyleLbl="node1" presStyleIdx="0" presStyleCnt="2"/>
      <dgm:spPr/>
    </dgm:pt>
    <dgm:pt modelId="{C5EBE92C-682C-44F6-9E95-E5B71D51F5B8}" type="pres">
      <dgm:prSet presAssocID="{42A543DB-FD4F-4077-8BDC-8DCD271848D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99E73C-6B3F-4C7E-A0AE-D974727571DC}" type="pres">
      <dgm:prSet presAssocID="{42A543DB-FD4F-4077-8BDC-8DCD271848DF}" presName="negativeSpace" presStyleCnt="0"/>
      <dgm:spPr/>
    </dgm:pt>
    <dgm:pt modelId="{D103A2A0-9A57-4572-9BEB-644F46623196}" type="pres">
      <dgm:prSet presAssocID="{42A543DB-FD4F-4077-8BDC-8DCD271848D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90EA80F-B08E-495F-BB03-0CC5801B4E10}" type="presOf" srcId="{0E3B6646-1C2D-4614-81F1-9ED514AA980C}" destId="{7C25EAA8-CF79-48D7-8732-AB4F5E90CEA6}" srcOrd="0" destOrd="0" presId="urn:microsoft.com/office/officeart/2005/8/layout/list1"/>
    <dgm:cxn modelId="{3C78F329-E6B2-4E68-8FA5-E2994523993F}" type="presOf" srcId="{1D67AA5A-5F33-44E8-844C-305DAAFB3742}" destId="{8D9834B1-78F6-425D-8CAA-FAB77BD1EA48}" srcOrd="1" destOrd="0" presId="urn:microsoft.com/office/officeart/2005/8/layout/list1"/>
    <dgm:cxn modelId="{B146302F-BE36-470C-A351-B263FE4135F6}" type="presOf" srcId="{D10B4715-B551-4156-9AF4-ADD0A306BEFB}" destId="{D103A2A0-9A57-4572-9BEB-644F46623196}" srcOrd="0" destOrd="3" presId="urn:microsoft.com/office/officeart/2005/8/layout/list1"/>
    <dgm:cxn modelId="{60234130-2622-4665-9EF7-96F3C68FEE1A}" srcId="{42A543DB-FD4F-4077-8BDC-8DCD271848DF}" destId="{876FA3A9-72EC-4B40-973D-D24D0C2E8714}" srcOrd="0" destOrd="0" parTransId="{51E3E51D-B358-4370-9535-BC9843F9CE1A}" sibTransId="{7A34CF03-BDA1-4AAB-BCE2-A8F05D044A3F}"/>
    <dgm:cxn modelId="{02C22633-DACD-4D5D-8842-88DCBFADEE62}" type="presOf" srcId="{42A543DB-FD4F-4077-8BDC-8DCD271848DF}" destId="{1191DF6D-B4D1-4D9D-B20C-B3048013F27E}" srcOrd="0" destOrd="0" presId="urn:microsoft.com/office/officeart/2005/8/layout/list1"/>
    <dgm:cxn modelId="{D5C23C33-16A6-43E9-908F-81DF7BC6DE51}" srcId="{42A543DB-FD4F-4077-8BDC-8DCD271848DF}" destId="{D10B4715-B551-4156-9AF4-ADD0A306BEFB}" srcOrd="3" destOrd="0" parTransId="{F6655271-593D-45E7-B83A-558B2930D88A}" sibTransId="{3D6DEAE8-0FD1-49F9-BD6C-45095D029555}"/>
    <dgm:cxn modelId="{9ECBDA34-0A16-4D89-948F-922C97037F68}" srcId="{27B5B69F-76F3-4BE7-83B8-ABC50D2ABAC0}" destId="{42A543DB-FD4F-4077-8BDC-8DCD271848DF}" srcOrd="1" destOrd="0" parTransId="{6E536DD9-A062-411B-A024-7190FECCABA3}" sibTransId="{536B6F90-EFC7-4FBE-9975-4A438CBDE0AC}"/>
    <dgm:cxn modelId="{4A147E4D-4634-45CF-8947-33BE3B78F5A4}" srcId="{1D67AA5A-5F33-44E8-844C-305DAAFB3742}" destId="{57E54B32-DFE0-4FD0-A3E4-18CF7FF5DFDC}" srcOrd="1" destOrd="0" parTransId="{8C09181B-8C77-40B2-AED9-EEBD29A85B78}" sibTransId="{B786875F-B108-4E64-8FFD-04C86581A2A0}"/>
    <dgm:cxn modelId="{048E5656-151C-4180-9B8A-4AACA0D4B6E9}" type="presOf" srcId="{802DA74B-BF91-40FB-B480-13ED4B837840}" destId="{D103A2A0-9A57-4572-9BEB-644F46623196}" srcOrd="0" destOrd="1" presId="urn:microsoft.com/office/officeart/2005/8/layout/list1"/>
    <dgm:cxn modelId="{E6DD467A-03BE-4CC6-B9A1-8FBE5B834D32}" type="presOf" srcId="{1D67AA5A-5F33-44E8-844C-305DAAFB3742}" destId="{A00BA320-CEE1-439C-9483-AAD0AEB792ED}" srcOrd="0" destOrd="0" presId="urn:microsoft.com/office/officeart/2005/8/layout/list1"/>
    <dgm:cxn modelId="{EAD01993-01D3-4978-B500-D36E105286E4}" srcId="{42A543DB-FD4F-4077-8BDC-8DCD271848DF}" destId="{802DA74B-BF91-40FB-B480-13ED4B837840}" srcOrd="1" destOrd="0" parTransId="{D94FCB98-1CA2-4A18-807D-9922A575EE71}" sibTransId="{1938992A-79DA-4892-B15E-08CC958AFE10}"/>
    <dgm:cxn modelId="{D81645AB-E2E8-459D-BF2F-79C01ADFC646}" type="presOf" srcId="{27B5B69F-76F3-4BE7-83B8-ABC50D2ABAC0}" destId="{E2E27B48-D0B5-48EC-84D4-49338CC311AB}" srcOrd="0" destOrd="0" presId="urn:microsoft.com/office/officeart/2005/8/layout/list1"/>
    <dgm:cxn modelId="{4C4111B6-524F-424F-BCF9-50D9DFBD8A2C}" type="presOf" srcId="{42A543DB-FD4F-4077-8BDC-8DCD271848DF}" destId="{C5EBE92C-682C-44F6-9E95-E5B71D51F5B8}" srcOrd="1" destOrd="0" presId="urn:microsoft.com/office/officeart/2005/8/layout/list1"/>
    <dgm:cxn modelId="{18957FB7-E402-42D0-9ED1-06A5ECFCBE66}" srcId="{42A543DB-FD4F-4077-8BDC-8DCD271848DF}" destId="{526F9DDB-1C26-4F12-9BE5-2FF9A6558016}" srcOrd="2" destOrd="0" parTransId="{9854D488-BDB0-44C6-99A2-9621A25267D6}" sibTransId="{077ACC09-42AF-4962-8EF5-89D2EE4B8156}"/>
    <dgm:cxn modelId="{D77D48B9-0CE7-43B3-9EA1-DA178D8657E5}" type="presOf" srcId="{876FA3A9-72EC-4B40-973D-D24D0C2E8714}" destId="{D103A2A0-9A57-4572-9BEB-644F46623196}" srcOrd="0" destOrd="0" presId="urn:microsoft.com/office/officeart/2005/8/layout/list1"/>
    <dgm:cxn modelId="{E81159E3-A6C6-4BFE-B4B1-64E7F49D9574}" type="presOf" srcId="{526F9DDB-1C26-4F12-9BE5-2FF9A6558016}" destId="{D103A2A0-9A57-4572-9BEB-644F46623196}" srcOrd="0" destOrd="2" presId="urn:microsoft.com/office/officeart/2005/8/layout/list1"/>
    <dgm:cxn modelId="{6E10A0E7-3955-4DBD-9AA0-14D0A377AF00}" srcId="{1D67AA5A-5F33-44E8-844C-305DAAFB3742}" destId="{0E3B6646-1C2D-4614-81F1-9ED514AA980C}" srcOrd="0" destOrd="0" parTransId="{C2DCDBB6-E56F-4BEF-9FC9-797B7C6E5E00}" sibTransId="{A0E63FC0-0735-4534-B4AC-D466A6A72F47}"/>
    <dgm:cxn modelId="{47BD6AEE-5CFB-4C31-BC0A-76ADA7ADCC5C}" srcId="{27B5B69F-76F3-4BE7-83B8-ABC50D2ABAC0}" destId="{1D67AA5A-5F33-44E8-844C-305DAAFB3742}" srcOrd="0" destOrd="0" parTransId="{7C6C9717-EBAA-44F0-B903-D4D03F5581B0}" sibTransId="{F171B1E4-043D-4E1B-A41A-1E8BF199060E}"/>
    <dgm:cxn modelId="{3E8463F5-AA12-45B4-A513-66CA70C78A8F}" type="presOf" srcId="{57E54B32-DFE0-4FD0-A3E4-18CF7FF5DFDC}" destId="{7C25EAA8-CF79-48D7-8732-AB4F5E90CEA6}" srcOrd="0" destOrd="1" presId="urn:microsoft.com/office/officeart/2005/8/layout/list1"/>
    <dgm:cxn modelId="{3E457F5A-C503-482D-A335-576F98B7FA13}" type="presParOf" srcId="{E2E27B48-D0B5-48EC-84D4-49338CC311AB}" destId="{A404DF7D-18F7-465A-A892-A41666F676B3}" srcOrd="0" destOrd="0" presId="urn:microsoft.com/office/officeart/2005/8/layout/list1"/>
    <dgm:cxn modelId="{1E16B8AA-BBB1-420B-B38B-E8DFDA332B0B}" type="presParOf" srcId="{A404DF7D-18F7-465A-A892-A41666F676B3}" destId="{A00BA320-CEE1-439C-9483-AAD0AEB792ED}" srcOrd="0" destOrd="0" presId="urn:microsoft.com/office/officeart/2005/8/layout/list1"/>
    <dgm:cxn modelId="{746D86BF-83C9-40BC-AD26-7B876060AE1D}" type="presParOf" srcId="{A404DF7D-18F7-465A-A892-A41666F676B3}" destId="{8D9834B1-78F6-425D-8CAA-FAB77BD1EA48}" srcOrd="1" destOrd="0" presId="urn:microsoft.com/office/officeart/2005/8/layout/list1"/>
    <dgm:cxn modelId="{8A21312B-3D97-413E-8AE5-7B79B80D7D5C}" type="presParOf" srcId="{E2E27B48-D0B5-48EC-84D4-49338CC311AB}" destId="{49CB6BE1-A688-41FF-90E9-08E621142C96}" srcOrd="1" destOrd="0" presId="urn:microsoft.com/office/officeart/2005/8/layout/list1"/>
    <dgm:cxn modelId="{A41A448B-6186-4A9F-98D8-493F69D924A0}" type="presParOf" srcId="{E2E27B48-D0B5-48EC-84D4-49338CC311AB}" destId="{7C25EAA8-CF79-48D7-8732-AB4F5E90CEA6}" srcOrd="2" destOrd="0" presId="urn:microsoft.com/office/officeart/2005/8/layout/list1"/>
    <dgm:cxn modelId="{EAFD70D4-60D6-476B-8183-37972D957842}" type="presParOf" srcId="{E2E27B48-D0B5-48EC-84D4-49338CC311AB}" destId="{8943E506-8A46-43A2-9B87-7FE063346B2C}" srcOrd="3" destOrd="0" presId="urn:microsoft.com/office/officeart/2005/8/layout/list1"/>
    <dgm:cxn modelId="{5A38E54F-12CE-4355-9B5D-BD0B0EFCEC4E}" type="presParOf" srcId="{E2E27B48-D0B5-48EC-84D4-49338CC311AB}" destId="{2FB666BC-FA81-46C5-9E9C-8285F945C45C}" srcOrd="4" destOrd="0" presId="urn:microsoft.com/office/officeart/2005/8/layout/list1"/>
    <dgm:cxn modelId="{D59AD976-D217-44E4-9B6D-BC44B2D50BFB}" type="presParOf" srcId="{2FB666BC-FA81-46C5-9E9C-8285F945C45C}" destId="{1191DF6D-B4D1-4D9D-B20C-B3048013F27E}" srcOrd="0" destOrd="0" presId="urn:microsoft.com/office/officeart/2005/8/layout/list1"/>
    <dgm:cxn modelId="{17E5764E-D74D-43B1-A3D2-AC59F9A3FDC8}" type="presParOf" srcId="{2FB666BC-FA81-46C5-9E9C-8285F945C45C}" destId="{C5EBE92C-682C-44F6-9E95-E5B71D51F5B8}" srcOrd="1" destOrd="0" presId="urn:microsoft.com/office/officeart/2005/8/layout/list1"/>
    <dgm:cxn modelId="{0A10DFAB-5EDE-42C8-A2E0-CA44B2C72D08}" type="presParOf" srcId="{E2E27B48-D0B5-48EC-84D4-49338CC311AB}" destId="{A199E73C-6B3F-4C7E-A0AE-D974727571DC}" srcOrd="5" destOrd="0" presId="urn:microsoft.com/office/officeart/2005/8/layout/list1"/>
    <dgm:cxn modelId="{FF1302C4-77E0-457A-A238-193F82305945}" type="presParOf" srcId="{E2E27B48-D0B5-48EC-84D4-49338CC311AB}" destId="{D103A2A0-9A57-4572-9BEB-644F466231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D02F49-8DC2-4D31-AD3F-0A60664179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0EAEEBC-28BA-4174-8445-A015E8A42CD6}">
      <dgm:prSet/>
      <dgm:spPr/>
      <dgm:t>
        <a:bodyPr/>
        <a:lstStyle/>
        <a:p>
          <a:r>
            <a:rPr lang="en-US" b="1"/>
            <a:t>Increase the number of extinction trials</a:t>
          </a:r>
          <a:r>
            <a:rPr lang="en-US"/>
            <a:t>!</a:t>
          </a:r>
        </a:p>
      </dgm:t>
    </dgm:pt>
    <dgm:pt modelId="{E0BA64F8-0C5D-434D-91DF-B7DB9CE62727}" type="parTrans" cxnId="{3CA548E1-2592-4F34-8B73-398F3FCB0714}">
      <dgm:prSet/>
      <dgm:spPr/>
      <dgm:t>
        <a:bodyPr/>
        <a:lstStyle/>
        <a:p>
          <a:endParaRPr lang="en-US"/>
        </a:p>
      </dgm:t>
    </dgm:pt>
    <dgm:pt modelId="{9368DB35-9232-4276-AAB9-77F34C8A8177}" type="sibTrans" cxnId="{3CA548E1-2592-4F34-8B73-398F3FCB0714}">
      <dgm:prSet/>
      <dgm:spPr/>
      <dgm:t>
        <a:bodyPr/>
        <a:lstStyle/>
        <a:p>
          <a:endParaRPr lang="en-US"/>
        </a:p>
      </dgm:t>
    </dgm:pt>
    <dgm:pt modelId="{889DCE5F-CDDC-4A9E-880B-CF96271C7F8F}">
      <dgm:prSet/>
      <dgm:spPr/>
      <dgm:t>
        <a:bodyPr/>
        <a:lstStyle/>
        <a:p>
          <a:r>
            <a:rPr lang="en-US"/>
            <a:t>Results in further decrease in responding</a:t>
          </a:r>
        </a:p>
      </dgm:t>
    </dgm:pt>
    <dgm:pt modelId="{A739DD97-53C3-41F7-B18B-9B1DFF024F01}" type="parTrans" cxnId="{3C179DAB-123F-4481-B63D-28C5A0EE3740}">
      <dgm:prSet/>
      <dgm:spPr/>
      <dgm:t>
        <a:bodyPr/>
        <a:lstStyle/>
        <a:p>
          <a:endParaRPr lang="en-US"/>
        </a:p>
      </dgm:t>
    </dgm:pt>
    <dgm:pt modelId="{2F67AE2E-92FA-4DAC-B71B-9EEDFF531CB5}" type="sibTrans" cxnId="{3C179DAB-123F-4481-B63D-28C5A0EE3740}">
      <dgm:prSet/>
      <dgm:spPr/>
      <dgm:t>
        <a:bodyPr/>
        <a:lstStyle/>
        <a:p>
          <a:endParaRPr lang="en-US"/>
        </a:p>
      </dgm:t>
    </dgm:pt>
    <dgm:pt modelId="{143B6FC1-F259-4771-BFF0-AA901C39815B}">
      <dgm:prSet/>
      <dgm:spPr/>
      <dgm:t>
        <a:bodyPr/>
        <a:lstStyle/>
        <a:p>
          <a:r>
            <a:rPr lang="en-US"/>
            <a:t>Conduct extinction trials in </a:t>
          </a:r>
          <a:r>
            <a:rPr lang="en-US" b="1"/>
            <a:t>massed trials</a:t>
          </a:r>
          <a:r>
            <a:rPr lang="en-US"/>
            <a:t>, not spaced out</a:t>
          </a:r>
        </a:p>
      </dgm:t>
    </dgm:pt>
    <dgm:pt modelId="{99790E84-6059-404E-81A4-55ED825536D8}" type="parTrans" cxnId="{D5A8F988-6A17-446C-BADD-1BAB43E2987F}">
      <dgm:prSet/>
      <dgm:spPr/>
      <dgm:t>
        <a:bodyPr/>
        <a:lstStyle/>
        <a:p>
          <a:endParaRPr lang="en-US"/>
        </a:p>
      </dgm:t>
    </dgm:pt>
    <dgm:pt modelId="{59C593BF-0152-4A18-A0B4-E3160D911D1C}" type="sibTrans" cxnId="{D5A8F988-6A17-446C-BADD-1BAB43E2987F}">
      <dgm:prSet/>
      <dgm:spPr/>
      <dgm:t>
        <a:bodyPr/>
        <a:lstStyle/>
        <a:p>
          <a:endParaRPr lang="en-US"/>
        </a:p>
      </dgm:t>
    </dgm:pt>
    <dgm:pt modelId="{48BC9C84-91C5-4C7C-99B1-3E8590B8957F}">
      <dgm:prSet custT="1"/>
      <dgm:spPr/>
      <dgm:t>
        <a:bodyPr/>
        <a:lstStyle/>
        <a:p>
          <a:r>
            <a:rPr lang="en-US" sz="2000" dirty="0"/>
            <a:t>No opportunity for reinstatement or recovery</a:t>
          </a:r>
        </a:p>
      </dgm:t>
    </dgm:pt>
    <dgm:pt modelId="{E093EE1E-066B-4B70-9999-48752FE92B93}" type="parTrans" cxnId="{7F5D6FA2-1A69-4F6B-A310-7E69B094FCAD}">
      <dgm:prSet/>
      <dgm:spPr/>
      <dgm:t>
        <a:bodyPr/>
        <a:lstStyle/>
        <a:p>
          <a:endParaRPr lang="en-US"/>
        </a:p>
      </dgm:t>
    </dgm:pt>
    <dgm:pt modelId="{37BA061B-E46E-4658-B6D3-59EEA18B8110}" type="sibTrans" cxnId="{7F5D6FA2-1A69-4F6B-A310-7E69B094FCAD}">
      <dgm:prSet/>
      <dgm:spPr/>
      <dgm:t>
        <a:bodyPr/>
        <a:lstStyle/>
        <a:p>
          <a:endParaRPr lang="en-US"/>
        </a:p>
      </dgm:t>
    </dgm:pt>
    <dgm:pt modelId="{C4E36B2C-6676-4A01-912E-08C9B2026827}">
      <dgm:prSet custT="1"/>
      <dgm:spPr/>
      <dgm:t>
        <a:bodyPr/>
        <a:lstStyle/>
        <a:p>
          <a:endParaRPr lang="en-US" sz="2000" dirty="0"/>
        </a:p>
        <a:p>
          <a:r>
            <a:rPr lang="en-US" sz="2000" dirty="0"/>
            <a:t>No other contextual pairings can occur</a:t>
          </a:r>
        </a:p>
      </dgm:t>
    </dgm:pt>
    <dgm:pt modelId="{66F117DC-B034-47D3-99AE-EA6CFA7CB7F5}" type="parTrans" cxnId="{DD326917-4928-4AF1-9063-BB361F3A6464}">
      <dgm:prSet/>
      <dgm:spPr/>
      <dgm:t>
        <a:bodyPr/>
        <a:lstStyle/>
        <a:p>
          <a:endParaRPr lang="en-US"/>
        </a:p>
      </dgm:t>
    </dgm:pt>
    <dgm:pt modelId="{60FC7496-AFD4-4AD1-AD1A-52DAD7BF5D79}" type="sibTrans" cxnId="{DD326917-4928-4AF1-9063-BB361F3A6464}">
      <dgm:prSet/>
      <dgm:spPr/>
      <dgm:t>
        <a:bodyPr/>
        <a:lstStyle/>
        <a:p>
          <a:endParaRPr lang="en-US"/>
        </a:p>
      </dgm:t>
    </dgm:pt>
    <dgm:pt modelId="{DBE813AD-8917-4FBF-8581-ED94939D79C9}" type="pres">
      <dgm:prSet presAssocID="{F2D02F49-8DC2-4D31-AD3F-0A60664179A7}" presName="root" presStyleCnt="0">
        <dgm:presLayoutVars>
          <dgm:dir/>
          <dgm:resizeHandles val="exact"/>
        </dgm:presLayoutVars>
      </dgm:prSet>
      <dgm:spPr/>
    </dgm:pt>
    <dgm:pt modelId="{2C70B434-9009-40F0-B345-AD5816D0024B}" type="pres">
      <dgm:prSet presAssocID="{30EAEEBC-28BA-4174-8445-A015E8A42CD6}" presName="compNode" presStyleCnt="0"/>
      <dgm:spPr/>
    </dgm:pt>
    <dgm:pt modelId="{A4BE6FF1-E510-46B4-8DB0-3935131AE0EE}" type="pres">
      <dgm:prSet presAssocID="{30EAEEBC-28BA-4174-8445-A015E8A42CD6}" presName="bgRect" presStyleLbl="bgShp" presStyleIdx="0" presStyleCnt="2"/>
      <dgm:spPr/>
    </dgm:pt>
    <dgm:pt modelId="{121A4412-276D-4266-BCE2-F7848810B36B}" type="pres">
      <dgm:prSet presAssocID="{30EAEEBC-28BA-4174-8445-A015E8A42CD6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bberized numbers on the wall"/>
        </a:ext>
      </dgm:extLst>
    </dgm:pt>
    <dgm:pt modelId="{B4F6B8A1-ADB2-438B-AC61-F83E9319CC1A}" type="pres">
      <dgm:prSet presAssocID="{30EAEEBC-28BA-4174-8445-A015E8A42CD6}" presName="spaceRect" presStyleCnt="0"/>
      <dgm:spPr/>
    </dgm:pt>
    <dgm:pt modelId="{34CBD3D9-1469-476E-9859-200503AC7058}" type="pres">
      <dgm:prSet presAssocID="{30EAEEBC-28BA-4174-8445-A015E8A42CD6}" presName="parTx" presStyleLbl="revTx" presStyleIdx="0" presStyleCnt="4">
        <dgm:presLayoutVars>
          <dgm:chMax val="0"/>
          <dgm:chPref val="0"/>
        </dgm:presLayoutVars>
      </dgm:prSet>
      <dgm:spPr/>
    </dgm:pt>
    <dgm:pt modelId="{BC8E565C-267D-4BB7-811E-336881A437FA}" type="pres">
      <dgm:prSet presAssocID="{30EAEEBC-28BA-4174-8445-A015E8A42CD6}" presName="desTx" presStyleLbl="revTx" presStyleIdx="1" presStyleCnt="4">
        <dgm:presLayoutVars/>
      </dgm:prSet>
      <dgm:spPr/>
    </dgm:pt>
    <dgm:pt modelId="{8A0CEEFD-1111-479C-8DA2-FBB9D2AE1C86}" type="pres">
      <dgm:prSet presAssocID="{9368DB35-9232-4276-AAB9-77F34C8A8177}" presName="sibTrans" presStyleCnt="0"/>
      <dgm:spPr/>
    </dgm:pt>
    <dgm:pt modelId="{88872C6B-FA08-43A5-8234-BFA67F8D3033}" type="pres">
      <dgm:prSet presAssocID="{143B6FC1-F259-4771-BFF0-AA901C39815B}" presName="compNode" presStyleCnt="0"/>
      <dgm:spPr/>
    </dgm:pt>
    <dgm:pt modelId="{62C54EDD-7257-48AA-9F92-C49C998C8D87}" type="pres">
      <dgm:prSet presAssocID="{143B6FC1-F259-4771-BFF0-AA901C39815B}" presName="bgRect" presStyleLbl="bgShp" presStyleIdx="1" presStyleCnt="2" custScaleY="149893"/>
      <dgm:spPr/>
    </dgm:pt>
    <dgm:pt modelId="{92410855-63B7-4583-8317-E79949C5CB39}" type="pres">
      <dgm:prSet presAssocID="{143B6FC1-F259-4771-BFF0-AA901C39815B}" presName="iconRect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0F33163-6029-444F-99D2-6884E96583CB}" type="pres">
      <dgm:prSet presAssocID="{143B6FC1-F259-4771-BFF0-AA901C39815B}" presName="spaceRect" presStyleCnt="0"/>
      <dgm:spPr/>
    </dgm:pt>
    <dgm:pt modelId="{B3F1AA17-89C2-4E70-9F46-E64782EE1CD8}" type="pres">
      <dgm:prSet presAssocID="{143B6FC1-F259-4771-BFF0-AA901C39815B}" presName="parTx" presStyleLbl="revTx" presStyleIdx="2" presStyleCnt="4">
        <dgm:presLayoutVars>
          <dgm:chMax val="0"/>
          <dgm:chPref val="0"/>
        </dgm:presLayoutVars>
      </dgm:prSet>
      <dgm:spPr/>
    </dgm:pt>
    <dgm:pt modelId="{6DC71628-E079-4EEE-8FA8-79C2AA067BA8}" type="pres">
      <dgm:prSet presAssocID="{143B6FC1-F259-4771-BFF0-AA901C39815B}" presName="desTx" presStyleLbl="revTx" presStyleIdx="3" presStyleCnt="4">
        <dgm:presLayoutVars/>
      </dgm:prSet>
      <dgm:spPr/>
    </dgm:pt>
  </dgm:ptLst>
  <dgm:cxnLst>
    <dgm:cxn modelId="{9661FC05-748F-4595-BB8E-710401E572E0}" type="presOf" srcId="{F2D02F49-8DC2-4D31-AD3F-0A60664179A7}" destId="{DBE813AD-8917-4FBF-8581-ED94939D79C9}" srcOrd="0" destOrd="0" presId="urn:microsoft.com/office/officeart/2018/2/layout/IconVerticalSolidList"/>
    <dgm:cxn modelId="{1F94D40F-0634-49A7-B97E-B707187E9B2C}" type="presOf" srcId="{889DCE5F-CDDC-4A9E-880B-CF96271C7F8F}" destId="{BC8E565C-267D-4BB7-811E-336881A437FA}" srcOrd="0" destOrd="0" presId="urn:microsoft.com/office/officeart/2018/2/layout/IconVerticalSolidList"/>
    <dgm:cxn modelId="{92E19B14-95A5-4B20-8A73-3945186D0A53}" type="presOf" srcId="{30EAEEBC-28BA-4174-8445-A015E8A42CD6}" destId="{34CBD3D9-1469-476E-9859-200503AC7058}" srcOrd="0" destOrd="0" presId="urn:microsoft.com/office/officeart/2018/2/layout/IconVerticalSolidList"/>
    <dgm:cxn modelId="{DD326917-4928-4AF1-9063-BB361F3A6464}" srcId="{143B6FC1-F259-4771-BFF0-AA901C39815B}" destId="{C4E36B2C-6676-4A01-912E-08C9B2026827}" srcOrd="1" destOrd="0" parTransId="{66F117DC-B034-47D3-99AE-EA6CFA7CB7F5}" sibTransId="{60FC7496-AFD4-4AD1-AD1A-52DAD7BF5D79}"/>
    <dgm:cxn modelId="{99A23550-1EC9-4903-8881-9EC051C888A9}" type="presOf" srcId="{C4E36B2C-6676-4A01-912E-08C9B2026827}" destId="{6DC71628-E079-4EEE-8FA8-79C2AA067BA8}" srcOrd="0" destOrd="1" presId="urn:microsoft.com/office/officeart/2018/2/layout/IconVerticalSolidList"/>
    <dgm:cxn modelId="{2E94DA85-BF5D-4A94-A7FD-806AAE62E101}" type="presOf" srcId="{48BC9C84-91C5-4C7C-99B1-3E8590B8957F}" destId="{6DC71628-E079-4EEE-8FA8-79C2AA067BA8}" srcOrd="0" destOrd="0" presId="urn:microsoft.com/office/officeart/2018/2/layout/IconVerticalSolidList"/>
    <dgm:cxn modelId="{D5A8F988-6A17-446C-BADD-1BAB43E2987F}" srcId="{F2D02F49-8DC2-4D31-AD3F-0A60664179A7}" destId="{143B6FC1-F259-4771-BFF0-AA901C39815B}" srcOrd="1" destOrd="0" parTransId="{99790E84-6059-404E-81A4-55ED825536D8}" sibTransId="{59C593BF-0152-4A18-A0B4-E3160D911D1C}"/>
    <dgm:cxn modelId="{7F5D6FA2-1A69-4F6B-A310-7E69B094FCAD}" srcId="{143B6FC1-F259-4771-BFF0-AA901C39815B}" destId="{48BC9C84-91C5-4C7C-99B1-3E8590B8957F}" srcOrd="0" destOrd="0" parTransId="{E093EE1E-066B-4B70-9999-48752FE92B93}" sibTransId="{37BA061B-E46E-4658-B6D3-59EEA18B8110}"/>
    <dgm:cxn modelId="{3C179DAB-123F-4481-B63D-28C5A0EE3740}" srcId="{30EAEEBC-28BA-4174-8445-A015E8A42CD6}" destId="{889DCE5F-CDDC-4A9E-880B-CF96271C7F8F}" srcOrd="0" destOrd="0" parTransId="{A739DD97-53C3-41F7-B18B-9B1DFF024F01}" sibTransId="{2F67AE2E-92FA-4DAC-B71B-9EEDFF531CB5}"/>
    <dgm:cxn modelId="{D98DE8CA-1965-416B-BE3A-6E87669DAFB1}" type="presOf" srcId="{143B6FC1-F259-4771-BFF0-AA901C39815B}" destId="{B3F1AA17-89C2-4E70-9F46-E64782EE1CD8}" srcOrd="0" destOrd="0" presId="urn:microsoft.com/office/officeart/2018/2/layout/IconVerticalSolidList"/>
    <dgm:cxn modelId="{3CA548E1-2592-4F34-8B73-398F3FCB0714}" srcId="{F2D02F49-8DC2-4D31-AD3F-0A60664179A7}" destId="{30EAEEBC-28BA-4174-8445-A015E8A42CD6}" srcOrd="0" destOrd="0" parTransId="{E0BA64F8-0C5D-434D-91DF-B7DB9CE62727}" sibTransId="{9368DB35-9232-4276-AAB9-77F34C8A8177}"/>
    <dgm:cxn modelId="{2E2F2FF4-A887-4CB6-A48D-0877AB072A67}" type="presParOf" srcId="{DBE813AD-8917-4FBF-8581-ED94939D79C9}" destId="{2C70B434-9009-40F0-B345-AD5816D0024B}" srcOrd="0" destOrd="0" presId="urn:microsoft.com/office/officeart/2018/2/layout/IconVerticalSolidList"/>
    <dgm:cxn modelId="{0D274EF9-CAD3-4018-A3BF-23F971D6D644}" type="presParOf" srcId="{2C70B434-9009-40F0-B345-AD5816D0024B}" destId="{A4BE6FF1-E510-46B4-8DB0-3935131AE0EE}" srcOrd="0" destOrd="0" presId="urn:microsoft.com/office/officeart/2018/2/layout/IconVerticalSolidList"/>
    <dgm:cxn modelId="{C53FE5DE-9469-4BF1-9377-05CD7DC91562}" type="presParOf" srcId="{2C70B434-9009-40F0-B345-AD5816D0024B}" destId="{121A4412-276D-4266-BCE2-F7848810B36B}" srcOrd="1" destOrd="0" presId="urn:microsoft.com/office/officeart/2018/2/layout/IconVerticalSolidList"/>
    <dgm:cxn modelId="{4B17D578-B177-4FF8-A380-6BC2FEB90B9C}" type="presParOf" srcId="{2C70B434-9009-40F0-B345-AD5816D0024B}" destId="{B4F6B8A1-ADB2-438B-AC61-F83E9319CC1A}" srcOrd="2" destOrd="0" presId="urn:microsoft.com/office/officeart/2018/2/layout/IconVerticalSolidList"/>
    <dgm:cxn modelId="{685682A3-75BE-4612-BBA4-3E834E33D63D}" type="presParOf" srcId="{2C70B434-9009-40F0-B345-AD5816D0024B}" destId="{34CBD3D9-1469-476E-9859-200503AC7058}" srcOrd="3" destOrd="0" presId="urn:microsoft.com/office/officeart/2018/2/layout/IconVerticalSolidList"/>
    <dgm:cxn modelId="{75C1CC6E-8089-4D5E-B347-9854D6B13657}" type="presParOf" srcId="{2C70B434-9009-40F0-B345-AD5816D0024B}" destId="{BC8E565C-267D-4BB7-811E-336881A437FA}" srcOrd="4" destOrd="0" presId="urn:microsoft.com/office/officeart/2018/2/layout/IconVerticalSolidList"/>
    <dgm:cxn modelId="{8F9ED854-29F6-4469-9137-8A57F1E63AF1}" type="presParOf" srcId="{DBE813AD-8917-4FBF-8581-ED94939D79C9}" destId="{8A0CEEFD-1111-479C-8DA2-FBB9D2AE1C86}" srcOrd="1" destOrd="0" presId="urn:microsoft.com/office/officeart/2018/2/layout/IconVerticalSolidList"/>
    <dgm:cxn modelId="{ACDB576E-D799-451F-BB46-FC230BD1CD84}" type="presParOf" srcId="{DBE813AD-8917-4FBF-8581-ED94939D79C9}" destId="{88872C6B-FA08-43A5-8234-BFA67F8D3033}" srcOrd="2" destOrd="0" presId="urn:microsoft.com/office/officeart/2018/2/layout/IconVerticalSolidList"/>
    <dgm:cxn modelId="{1D11BADA-0BFB-4792-BC6C-71FBDD54C930}" type="presParOf" srcId="{88872C6B-FA08-43A5-8234-BFA67F8D3033}" destId="{62C54EDD-7257-48AA-9F92-C49C998C8D87}" srcOrd="0" destOrd="0" presId="urn:microsoft.com/office/officeart/2018/2/layout/IconVerticalSolidList"/>
    <dgm:cxn modelId="{B584DF26-D1C8-40EC-AC68-91B6A0E1076A}" type="presParOf" srcId="{88872C6B-FA08-43A5-8234-BFA67F8D3033}" destId="{92410855-63B7-4583-8317-E79949C5CB39}" srcOrd="1" destOrd="0" presId="urn:microsoft.com/office/officeart/2018/2/layout/IconVerticalSolidList"/>
    <dgm:cxn modelId="{DFA63AF8-4A06-48B0-B473-74575CB2FEB2}" type="presParOf" srcId="{88872C6B-FA08-43A5-8234-BFA67F8D3033}" destId="{B0F33163-6029-444F-99D2-6884E96583CB}" srcOrd="2" destOrd="0" presId="urn:microsoft.com/office/officeart/2018/2/layout/IconVerticalSolidList"/>
    <dgm:cxn modelId="{F748148F-33B3-48A2-AE2B-1315D4B03F1A}" type="presParOf" srcId="{88872C6B-FA08-43A5-8234-BFA67F8D3033}" destId="{B3F1AA17-89C2-4E70-9F46-E64782EE1CD8}" srcOrd="3" destOrd="0" presId="urn:microsoft.com/office/officeart/2018/2/layout/IconVerticalSolidList"/>
    <dgm:cxn modelId="{104E2134-B189-4869-85E5-5A886483691F}" type="presParOf" srcId="{88872C6B-FA08-43A5-8234-BFA67F8D3033}" destId="{6DC71628-E079-4EEE-8FA8-79C2AA067BA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22C85E-0A5C-4699-9868-7AFF34E74705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818563-13E1-4E06-B09E-1C7D096D082D}">
      <dgm:prSet/>
      <dgm:spPr/>
      <dgm:t>
        <a:bodyPr/>
        <a:lstStyle/>
        <a:p>
          <a:r>
            <a:rPr lang="en-US"/>
            <a:t>Repeat</a:t>
          </a:r>
        </a:p>
      </dgm:t>
    </dgm:pt>
    <dgm:pt modelId="{493EB14E-12AF-423B-9EBE-50D18DA64138}" type="parTrans" cxnId="{231F0F73-EC24-46E5-962D-796E9ABAA063}">
      <dgm:prSet/>
      <dgm:spPr/>
      <dgm:t>
        <a:bodyPr/>
        <a:lstStyle/>
        <a:p>
          <a:endParaRPr lang="en-US"/>
        </a:p>
      </dgm:t>
    </dgm:pt>
    <dgm:pt modelId="{976A6650-50F1-44DB-B08E-1504B6C84967}" type="sibTrans" cxnId="{231F0F73-EC24-46E5-962D-796E9ABAA063}">
      <dgm:prSet/>
      <dgm:spPr/>
      <dgm:t>
        <a:bodyPr/>
        <a:lstStyle/>
        <a:p>
          <a:endParaRPr lang="en-US"/>
        </a:p>
      </dgm:t>
    </dgm:pt>
    <dgm:pt modelId="{8F96D2BB-EF76-42A1-A585-10DEA9F732D0}">
      <dgm:prSet/>
      <dgm:spPr/>
      <dgm:t>
        <a:bodyPr/>
        <a:lstStyle/>
        <a:p>
          <a:r>
            <a:rPr lang="en-US"/>
            <a:t>Repeat periods of extinction, rest and retest</a:t>
          </a:r>
        </a:p>
      </dgm:t>
    </dgm:pt>
    <dgm:pt modelId="{4F834DF1-B728-40AF-8135-19074A73F042}" type="parTrans" cxnId="{7A27FF1C-BEB6-4C44-87CB-37393A9FC65D}">
      <dgm:prSet/>
      <dgm:spPr/>
      <dgm:t>
        <a:bodyPr/>
        <a:lstStyle/>
        <a:p>
          <a:endParaRPr lang="en-US"/>
        </a:p>
      </dgm:t>
    </dgm:pt>
    <dgm:pt modelId="{E52355DE-62CA-4158-B779-E26D37D7F3EC}" type="sibTrans" cxnId="{7A27FF1C-BEB6-4C44-87CB-37393A9FC65D}">
      <dgm:prSet/>
      <dgm:spPr/>
      <dgm:t>
        <a:bodyPr/>
        <a:lstStyle/>
        <a:p>
          <a:endParaRPr lang="en-US"/>
        </a:p>
      </dgm:t>
    </dgm:pt>
    <dgm:pt modelId="{5AEC61F9-F718-4097-9327-3304ED61E94D}">
      <dgm:prSet/>
      <dgm:spPr/>
      <dgm:t>
        <a:bodyPr/>
        <a:lstStyle/>
        <a:p>
          <a:r>
            <a:rPr lang="en-US"/>
            <a:t>Successive cycles reduce the likelihood of spontaneous recovery</a:t>
          </a:r>
        </a:p>
      </dgm:t>
    </dgm:pt>
    <dgm:pt modelId="{AB2BDDC2-1186-41F4-BCA7-825F045EDC34}" type="parTrans" cxnId="{A7D037A4-D63C-4174-A448-BDD03A47655D}">
      <dgm:prSet/>
      <dgm:spPr/>
      <dgm:t>
        <a:bodyPr/>
        <a:lstStyle/>
        <a:p>
          <a:endParaRPr lang="en-US"/>
        </a:p>
      </dgm:t>
    </dgm:pt>
    <dgm:pt modelId="{27537BB8-72A3-464E-AA71-8710084C5EED}" type="sibTrans" cxnId="{A7D037A4-D63C-4174-A448-BDD03A47655D}">
      <dgm:prSet/>
      <dgm:spPr/>
      <dgm:t>
        <a:bodyPr/>
        <a:lstStyle/>
        <a:p>
          <a:endParaRPr lang="en-US"/>
        </a:p>
      </dgm:t>
    </dgm:pt>
    <dgm:pt modelId="{A51962E1-34F6-4CC0-962B-9E33F21D1C8F}">
      <dgm:prSet/>
      <dgm:spPr/>
      <dgm:t>
        <a:bodyPr/>
        <a:lstStyle/>
        <a:p>
          <a:r>
            <a:rPr lang="en-US"/>
            <a:t>Increase</a:t>
          </a:r>
        </a:p>
      </dgm:t>
    </dgm:pt>
    <dgm:pt modelId="{4D25A42D-F618-46DF-ACFA-BD9393B1CAF6}" type="parTrans" cxnId="{F42889B0-D5AF-41DF-910E-501BB5CAFB4B}">
      <dgm:prSet/>
      <dgm:spPr/>
      <dgm:t>
        <a:bodyPr/>
        <a:lstStyle/>
        <a:p>
          <a:endParaRPr lang="en-US"/>
        </a:p>
      </dgm:t>
    </dgm:pt>
    <dgm:pt modelId="{16F5BE09-332A-46DB-A40B-1CE288D693C7}" type="sibTrans" cxnId="{F42889B0-D5AF-41DF-910E-501BB5CAFB4B}">
      <dgm:prSet/>
      <dgm:spPr/>
      <dgm:t>
        <a:bodyPr/>
        <a:lstStyle/>
        <a:p>
          <a:endParaRPr lang="en-US"/>
        </a:p>
      </dgm:t>
    </dgm:pt>
    <dgm:pt modelId="{FFF2B965-FEFD-4E39-B59D-F87837D15D45}">
      <dgm:prSet/>
      <dgm:spPr/>
      <dgm:t>
        <a:bodyPr/>
        <a:lstStyle/>
        <a:p>
          <a:r>
            <a:rPr lang="en-US" dirty="0"/>
            <a:t>Increase the interval between training and extinction </a:t>
          </a:r>
        </a:p>
      </dgm:t>
    </dgm:pt>
    <dgm:pt modelId="{728C1D68-525A-4A93-B41D-F7093B9D58ED}" type="parTrans" cxnId="{FADC4409-E854-4746-AF6A-738F4A2B71FA}">
      <dgm:prSet/>
      <dgm:spPr/>
      <dgm:t>
        <a:bodyPr/>
        <a:lstStyle/>
        <a:p>
          <a:endParaRPr lang="en-US"/>
        </a:p>
      </dgm:t>
    </dgm:pt>
    <dgm:pt modelId="{77FA1D8F-F555-4494-BA83-64A827E23D11}" type="sibTrans" cxnId="{FADC4409-E854-4746-AF6A-738F4A2B71FA}">
      <dgm:prSet/>
      <dgm:spPr/>
      <dgm:t>
        <a:bodyPr/>
        <a:lstStyle/>
        <a:p>
          <a:endParaRPr lang="en-US"/>
        </a:p>
      </dgm:t>
    </dgm:pt>
    <dgm:pt modelId="{083306E3-0B47-431C-B21F-1BAD4C1331C2}">
      <dgm:prSet/>
      <dgm:spPr/>
      <dgm:t>
        <a:bodyPr/>
        <a:lstStyle/>
        <a:p>
          <a:r>
            <a:rPr lang="en-US"/>
            <a:t>Introduce</a:t>
          </a:r>
        </a:p>
      </dgm:t>
    </dgm:pt>
    <dgm:pt modelId="{26C75ECF-E905-4561-8D20-DE56312B4492}" type="parTrans" cxnId="{38AA2C63-89AB-4AA6-A66B-131A89888A87}">
      <dgm:prSet/>
      <dgm:spPr/>
      <dgm:t>
        <a:bodyPr/>
        <a:lstStyle/>
        <a:p>
          <a:endParaRPr lang="en-US"/>
        </a:p>
      </dgm:t>
    </dgm:pt>
    <dgm:pt modelId="{3E727A2A-EDC6-4943-8AD7-0243544EA998}" type="sibTrans" cxnId="{38AA2C63-89AB-4AA6-A66B-131A89888A87}">
      <dgm:prSet/>
      <dgm:spPr/>
      <dgm:t>
        <a:bodyPr/>
        <a:lstStyle/>
        <a:p>
          <a:endParaRPr lang="en-US"/>
        </a:p>
      </dgm:t>
    </dgm:pt>
    <dgm:pt modelId="{93794F33-E3B5-490F-9A7D-9AA8BECEC2A2}">
      <dgm:prSet/>
      <dgm:spPr/>
      <dgm:t>
        <a:bodyPr/>
        <a:lstStyle/>
        <a:p>
          <a:r>
            <a:rPr lang="en-US" dirty="0"/>
            <a:t>Introduce cues associated with extinction</a:t>
          </a:r>
        </a:p>
      </dgm:t>
    </dgm:pt>
    <dgm:pt modelId="{74AA3ABE-FD5E-42F7-8348-90673902F343}" type="parTrans" cxnId="{25BFE980-72AC-4305-B2CB-86891845F24A}">
      <dgm:prSet/>
      <dgm:spPr/>
      <dgm:t>
        <a:bodyPr/>
        <a:lstStyle/>
        <a:p>
          <a:endParaRPr lang="en-US"/>
        </a:p>
      </dgm:t>
    </dgm:pt>
    <dgm:pt modelId="{747E01F8-BA1C-47D7-861F-E36A81020F0D}" type="sibTrans" cxnId="{25BFE980-72AC-4305-B2CB-86891845F24A}">
      <dgm:prSet/>
      <dgm:spPr/>
      <dgm:t>
        <a:bodyPr/>
        <a:lstStyle/>
        <a:p>
          <a:endParaRPr lang="en-US"/>
        </a:p>
      </dgm:t>
    </dgm:pt>
    <dgm:pt modelId="{B80D8A90-7096-4378-9888-1F5E5100AFB0}" type="pres">
      <dgm:prSet presAssocID="{0222C85E-0A5C-4699-9868-7AFF34E74705}" presName="Name0" presStyleCnt="0">
        <dgm:presLayoutVars>
          <dgm:dir/>
          <dgm:animLvl val="lvl"/>
          <dgm:resizeHandles val="exact"/>
        </dgm:presLayoutVars>
      </dgm:prSet>
      <dgm:spPr/>
    </dgm:pt>
    <dgm:pt modelId="{D505A0F3-4573-4B8F-9DC2-8982292803A8}" type="pres">
      <dgm:prSet presAssocID="{51818563-13E1-4E06-B09E-1C7D096D082D}" presName="linNode" presStyleCnt="0"/>
      <dgm:spPr/>
    </dgm:pt>
    <dgm:pt modelId="{70A03FDF-E4B2-48E4-80E2-DA3ED71051EA}" type="pres">
      <dgm:prSet presAssocID="{51818563-13E1-4E06-B09E-1C7D096D082D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2C1FA310-14CE-4B71-A762-4EB57F45DF47}" type="pres">
      <dgm:prSet presAssocID="{51818563-13E1-4E06-B09E-1C7D096D082D}" presName="descendantText" presStyleLbl="alignAccFollowNode1" presStyleIdx="0" presStyleCnt="3">
        <dgm:presLayoutVars>
          <dgm:bulletEnabled/>
        </dgm:presLayoutVars>
      </dgm:prSet>
      <dgm:spPr/>
    </dgm:pt>
    <dgm:pt modelId="{C0BB01DB-1297-4F7F-A4DE-F9F6F90755A2}" type="pres">
      <dgm:prSet presAssocID="{976A6650-50F1-44DB-B08E-1504B6C84967}" presName="sp" presStyleCnt="0"/>
      <dgm:spPr/>
    </dgm:pt>
    <dgm:pt modelId="{6CF0BC09-B25B-4F7A-A672-EA9130C0FE1B}" type="pres">
      <dgm:prSet presAssocID="{A51962E1-34F6-4CC0-962B-9E33F21D1C8F}" presName="linNode" presStyleCnt="0"/>
      <dgm:spPr/>
    </dgm:pt>
    <dgm:pt modelId="{10D9BBE7-8EAD-4DAB-8223-C1DC72B6CA8D}" type="pres">
      <dgm:prSet presAssocID="{A51962E1-34F6-4CC0-962B-9E33F21D1C8F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43D1F9EA-1F82-48BC-832D-6629AC4987E2}" type="pres">
      <dgm:prSet presAssocID="{A51962E1-34F6-4CC0-962B-9E33F21D1C8F}" presName="descendantText" presStyleLbl="alignAccFollowNode1" presStyleIdx="1" presStyleCnt="3">
        <dgm:presLayoutVars>
          <dgm:bulletEnabled/>
        </dgm:presLayoutVars>
      </dgm:prSet>
      <dgm:spPr/>
    </dgm:pt>
    <dgm:pt modelId="{B8E94582-68D7-4177-ADE6-DC61E3A32F78}" type="pres">
      <dgm:prSet presAssocID="{16F5BE09-332A-46DB-A40B-1CE288D693C7}" presName="sp" presStyleCnt="0"/>
      <dgm:spPr/>
    </dgm:pt>
    <dgm:pt modelId="{17FC0C8E-D2FE-4111-8F42-52AA9D4901D1}" type="pres">
      <dgm:prSet presAssocID="{083306E3-0B47-431C-B21F-1BAD4C1331C2}" presName="linNode" presStyleCnt="0"/>
      <dgm:spPr/>
    </dgm:pt>
    <dgm:pt modelId="{EEDF3578-CC77-4129-BEB8-E208F97A126A}" type="pres">
      <dgm:prSet presAssocID="{083306E3-0B47-431C-B21F-1BAD4C1331C2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1B136E77-DCE0-462F-872A-88C9B3E29AFA}" type="pres">
      <dgm:prSet presAssocID="{083306E3-0B47-431C-B21F-1BAD4C1331C2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EBE94C05-930C-464C-B00E-71B0E4B9B428}" type="presOf" srcId="{FFF2B965-FEFD-4E39-B59D-F87837D15D45}" destId="{43D1F9EA-1F82-48BC-832D-6629AC4987E2}" srcOrd="0" destOrd="0" presId="urn:microsoft.com/office/officeart/2016/7/layout/VerticalSolidActionList"/>
    <dgm:cxn modelId="{FADC4409-E854-4746-AF6A-738F4A2B71FA}" srcId="{A51962E1-34F6-4CC0-962B-9E33F21D1C8F}" destId="{FFF2B965-FEFD-4E39-B59D-F87837D15D45}" srcOrd="0" destOrd="0" parTransId="{728C1D68-525A-4A93-B41D-F7093B9D58ED}" sibTransId="{77FA1D8F-F555-4494-BA83-64A827E23D11}"/>
    <dgm:cxn modelId="{4F2BB31C-EDA0-40C7-BF18-A31FAE5E0874}" type="presOf" srcId="{083306E3-0B47-431C-B21F-1BAD4C1331C2}" destId="{EEDF3578-CC77-4129-BEB8-E208F97A126A}" srcOrd="0" destOrd="0" presId="urn:microsoft.com/office/officeart/2016/7/layout/VerticalSolidActionList"/>
    <dgm:cxn modelId="{7A27FF1C-BEB6-4C44-87CB-37393A9FC65D}" srcId="{51818563-13E1-4E06-B09E-1C7D096D082D}" destId="{8F96D2BB-EF76-42A1-A585-10DEA9F732D0}" srcOrd="0" destOrd="0" parTransId="{4F834DF1-B728-40AF-8135-19074A73F042}" sibTransId="{E52355DE-62CA-4158-B779-E26D37D7F3EC}"/>
    <dgm:cxn modelId="{38AA2C63-89AB-4AA6-A66B-131A89888A87}" srcId="{0222C85E-0A5C-4699-9868-7AFF34E74705}" destId="{083306E3-0B47-431C-B21F-1BAD4C1331C2}" srcOrd="2" destOrd="0" parTransId="{26C75ECF-E905-4561-8D20-DE56312B4492}" sibTransId="{3E727A2A-EDC6-4943-8AD7-0243544EA998}"/>
    <dgm:cxn modelId="{C06A144A-F8BB-486F-94E0-650AB0536226}" type="presOf" srcId="{51818563-13E1-4E06-B09E-1C7D096D082D}" destId="{70A03FDF-E4B2-48E4-80E2-DA3ED71051EA}" srcOrd="0" destOrd="0" presId="urn:microsoft.com/office/officeart/2016/7/layout/VerticalSolidActionList"/>
    <dgm:cxn modelId="{2EA8F170-FF81-48FC-9F90-F19DA29A4758}" type="presOf" srcId="{5AEC61F9-F718-4097-9327-3304ED61E94D}" destId="{2C1FA310-14CE-4B71-A762-4EB57F45DF47}" srcOrd="0" destOrd="1" presId="urn:microsoft.com/office/officeart/2016/7/layout/VerticalSolidActionList"/>
    <dgm:cxn modelId="{231F0F73-EC24-46E5-962D-796E9ABAA063}" srcId="{0222C85E-0A5C-4699-9868-7AFF34E74705}" destId="{51818563-13E1-4E06-B09E-1C7D096D082D}" srcOrd="0" destOrd="0" parTransId="{493EB14E-12AF-423B-9EBE-50D18DA64138}" sibTransId="{976A6650-50F1-44DB-B08E-1504B6C84967}"/>
    <dgm:cxn modelId="{25BFE980-72AC-4305-B2CB-86891845F24A}" srcId="{083306E3-0B47-431C-B21F-1BAD4C1331C2}" destId="{93794F33-E3B5-490F-9A7D-9AA8BECEC2A2}" srcOrd="0" destOrd="0" parTransId="{74AA3ABE-FD5E-42F7-8348-90673902F343}" sibTransId="{747E01F8-BA1C-47D7-861F-E36A81020F0D}"/>
    <dgm:cxn modelId="{DA838791-FD5C-4F98-8CB0-AE0A5AFD6152}" type="presOf" srcId="{93794F33-E3B5-490F-9A7D-9AA8BECEC2A2}" destId="{1B136E77-DCE0-462F-872A-88C9B3E29AFA}" srcOrd="0" destOrd="0" presId="urn:microsoft.com/office/officeart/2016/7/layout/VerticalSolidActionList"/>
    <dgm:cxn modelId="{A7D037A4-D63C-4174-A448-BDD03A47655D}" srcId="{8F96D2BB-EF76-42A1-A585-10DEA9F732D0}" destId="{5AEC61F9-F718-4097-9327-3304ED61E94D}" srcOrd="0" destOrd="0" parTransId="{AB2BDDC2-1186-41F4-BCA7-825F045EDC34}" sibTransId="{27537BB8-72A3-464E-AA71-8710084C5EED}"/>
    <dgm:cxn modelId="{F42889B0-D5AF-41DF-910E-501BB5CAFB4B}" srcId="{0222C85E-0A5C-4699-9868-7AFF34E74705}" destId="{A51962E1-34F6-4CC0-962B-9E33F21D1C8F}" srcOrd="1" destOrd="0" parTransId="{4D25A42D-F618-46DF-ACFA-BD9393B1CAF6}" sibTransId="{16F5BE09-332A-46DB-A40B-1CE288D693C7}"/>
    <dgm:cxn modelId="{AEF7B0C0-022A-41E8-8BBF-8248D44AAA21}" type="presOf" srcId="{0222C85E-0A5C-4699-9868-7AFF34E74705}" destId="{B80D8A90-7096-4378-9888-1F5E5100AFB0}" srcOrd="0" destOrd="0" presId="urn:microsoft.com/office/officeart/2016/7/layout/VerticalSolidActionList"/>
    <dgm:cxn modelId="{C4BA0ACC-2F5E-449F-8AAB-A8FF31148D36}" type="presOf" srcId="{8F96D2BB-EF76-42A1-A585-10DEA9F732D0}" destId="{2C1FA310-14CE-4B71-A762-4EB57F45DF47}" srcOrd="0" destOrd="0" presId="urn:microsoft.com/office/officeart/2016/7/layout/VerticalSolidActionList"/>
    <dgm:cxn modelId="{709FDECC-00BF-45BE-8F1D-13D5620F6D21}" type="presOf" srcId="{A51962E1-34F6-4CC0-962B-9E33F21D1C8F}" destId="{10D9BBE7-8EAD-4DAB-8223-C1DC72B6CA8D}" srcOrd="0" destOrd="0" presId="urn:microsoft.com/office/officeart/2016/7/layout/VerticalSolidActionList"/>
    <dgm:cxn modelId="{198C9F57-6F9F-4B05-99FF-90CB65136A98}" type="presParOf" srcId="{B80D8A90-7096-4378-9888-1F5E5100AFB0}" destId="{D505A0F3-4573-4B8F-9DC2-8982292803A8}" srcOrd="0" destOrd="0" presId="urn:microsoft.com/office/officeart/2016/7/layout/VerticalSolidActionList"/>
    <dgm:cxn modelId="{8F64A57F-56CE-4700-90C1-5C8384D2793C}" type="presParOf" srcId="{D505A0F3-4573-4B8F-9DC2-8982292803A8}" destId="{70A03FDF-E4B2-48E4-80E2-DA3ED71051EA}" srcOrd="0" destOrd="0" presId="urn:microsoft.com/office/officeart/2016/7/layout/VerticalSolidActionList"/>
    <dgm:cxn modelId="{0F4FCD1B-8543-4507-88C4-E6D6C1D7050A}" type="presParOf" srcId="{D505A0F3-4573-4B8F-9DC2-8982292803A8}" destId="{2C1FA310-14CE-4B71-A762-4EB57F45DF47}" srcOrd="1" destOrd="0" presId="urn:microsoft.com/office/officeart/2016/7/layout/VerticalSolidActionList"/>
    <dgm:cxn modelId="{56D77144-9443-425C-82AD-AA7320BFBF39}" type="presParOf" srcId="{B80D8A90-7096-4378-9888-1F5E5100AFB0}" destId="{C0BB01DB-1297-4F7F-A4DE-F9F6F90755A2}" srcOrd="1" destOrd="0" presId="urn:microsoft.com/office/officeart/2016/7/layout/VerticalSolidActionList"/>
    <dgm:cxn modelId="{EA271557-6BC5-4365-8FFB-042C400AFE7E}" type="presParOf" srcId="{B80D8A90-7096-4378-9888-1F5E5100AFB0}" destId="{6CF0BC09-B25B-4F7A-A672-EA9130C0FE1B}" srcOrd="2" destOrd="0" presId="urn:microsoft.com/office/officeart/2016/7/layout/VerticalSolidActionList"/>
    <dgm:cxn modelId="{BBC81CCF-2723-492F-9AA6-964D5452269D}" type="presParOf" srcId="{6CF0BC09-B25B-4F7A-A672-EA9130C0FE1B}" destId="{10D9BBE7-8EAD-4DAB-8223-C1DC72B6CA8D}" srcOrd="0" destOrd="0" presId="urn:microsoft.com/office/officeart/2016/7/layout/VerticalSolidActionList"/>
    <dgm:cxn modelId="{732C5764-8A17-4769-A295-4B0AB7DE6BCB}" type="presParOf" srcId="{6CF0BC09-B25B-4F7A-A672-EA9130C0FE1B}" destId="{43D1F9EA-1F82-48BC-832D-6629AC4987E2}" srcOrd="1" destOrd="0" presId="urn:microsoft.com/office/officeart/2016/7/layout/VerticalSolidActionList"/>
    <dgm:cxn modelId="{B5DD1C54-381F-494D-B6AC-D39E5CAB76D2}" type="presParOf" srcId="{B80D8A90-7096-4378-9888-1F5E5100AFB0}" destId="{B8E94582-68D7-4177-ADE6-DC61E3A32F78}" srcOrd="3" destOrd="0" presId="urn:microsoft.com/office/officeart/2016/7/layout/VerticalSolidActionList"/>
    <dgm:cxn modelId="{66C11DEF-4802-456C-AEA0-A7F2D2588569}" type="presParOf" srcId="{B80D8A90-7096-4378-9888-1F5E5100AFB0}" destId="{17FC0C8E-D2FE-4111-8F42-52AA9D4901D1}" srcOrd="4" destOrd="0" presId="urn:microsoft.com/office/officeart/2016/7/layout/VerticalSolidActionList"/>
    <dgm:cxn modelId="{63B03455-DCD0-4C1E-90EE-3C1C212707CF}" type="presParOf" srcId="{17FC0C8E-D2FE-4111-8F42-52AA9D4901D1}" destId="{EEDF3578-CC77-4129-BEB8-E208F97A126A}" srcOrd="0" destOrd="0" presId="urn:microsoft.com/office/officeart/2016/7/layout/VerticalSolidActionList"/>
    <dgm:cxn modelId="{B226E3DA-7D8D-4BFD-AA27-0F7CAC120F98}" type="presParOf" srcId="{17FC0C8E-D2FE-4111-8F42-52AA9D4901D1}" destId="{1B136E77-DCE0-462F-872A-88C9B3E29AFA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B6A680-A989-45A1-A235-1FED89C9FC8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06D364-82C8-4051-B531-9CD0D4148047}">
      <dgm:prSet/>
      <dgm:spPr/>
      <dgm:t>
        <a:bodyPr/>
        <a:lstStyle/>
        <a:p>
          <a:r>
            <a:rPr lang="en-US" b="1" i="1"/>
            <a:t>Conduct extinction trials in a variety of contextual settings</a:t>
          </a:r>
          <a:endParaRPr lang="en-US"/>
        </a:p>
      </dgm:t>
    </dgm:pt>
    <dgm:pt modelId="{B3C16D2E-EE2D-4E5E-93A9-4E5718D42E57}" type="parTrans" cxnId="{F3B53174-E858-4219-8BB0-FF26E8C65AB9}">
      <dgm:prSet/>
      <dgm:spPr/>
      <dgm:t>
        <a:bodyPr/>
        <a:lstStyle/>
        <a:p>
          <a:endParaRPr lang="en-US"/>
        </a:p>
      </dgm:t>
    </dgm:pt>
    <dgm:pt modelId="{69805D60-1AEB-4291-817D-8208603A4107}" type="sibTrans" cxnId="{F3B53174-E858-4219-8BB0-FF26E8C65AB9}">
      <dgm:prSet/>
      <dgm:spPr/>
      <dgm:t>
        <a:bodyPr/>
        <a:lstStyle/>
        <a:p>
          <a:endParaRPr lang="en-US"/>
        </a:p>
      </dgm:t>
    </dgm:pt>
    <dgm:pt modelId="{C1705C88-6AB9-491F-B7BC-49CE9E300B1F}">
      <dgm:prSet/>
      <dgm:spPr/>
      <dgm:t>
        <a:bodyPr/>
        <a:lstStyle/>
        <a:p>
          <a:r>
            <a:rPr lang="en-US"/>
            <a:t>Basically, generalization of extinction</a:t>
          </a:r>
        </a:p>
      </dgm:t>
    </dgm:pt>
    <dgm:pt modelId="{EE445AC6-BF37-49A5-B83D-89AC553B7F25}" type="parTrans" cxnId="{7AA0709F-2CD8-4CA8-937B-FA7DA1289837}">
      <dgm:prSet/>
      <dgm:spPr/>
      <dgm:t>
        <a:bodyPr/>
        <a:lstStyle/>
        <a:p>
          <a:endParaRPr lang="en-US"/>
        </a:p>
      </dgm:t>
    </dgm:pt>
    <dgm:pt modelId="{1AAD680D-D873-4DF7-9101-292740463713}" type="sibTrans" cxnId="{7AA0709F-2CD8-4CA8-937B-FA7DA1289837}">
      <dgm:prSet/>
      <dgm:spPr/>
      <dgm:t>
        <a:bodyPr/>
        <a:lstStyle/>
        <a:p>
          <a:endParaRPr lang="en-US"/>
        </a:p>
      </dgm:t>
    </dgm:pt>
    <dgm:pt modelId="{857BAC4F-E5AE-480C-8FD2-06EC3370FA02}">
      <dgm:prSet/>
      <dgm:spPr/>
      <dgm:t>
        <a:bodyPr/>
        <a:lstStyle/>
        <a:p>
          <a:r>
            <a:rPr lang="en-US"/>
            <a:t>Make extinction a generalized response</a:t>
          </a:r>
        </a:p>
      </dgm:t>
    </dgm:pt>
    <dgm:pt modelId="{E9EBE1B7-3103-4BBA-93A2-60E1267492A2}" type="parTrans" cxnId="{DB2E815C-B2F4-4F6E-9E69-7E205322224B}">
      <dgm:prSet/>
      <dgm:spPr/>
      <dgm:t>
        <a:bodyPr/>
        <a:lstStyle/>
        <a:p>
          <a:endParaRPr lang="en-US"/>
        </a:p>
      </dgm:t>
    </dgm:pt>
    <dgm:pt modelId="{C871E7D2-D678-4E5B-98C5-68268705ABD0}" type="sibTrans" cxnId="{DB2E815C-B2F4-4F6E-9E69-7E205322224B}">
      <dgm:prSet/>
      <dgm:spPr/>
      <dgm:t>
        <a:bodyPr/>
        <a:lstStyle/>
        <a:p>
          <a:endParaRPr lang="en-US"/>
        </a:p>
      </dgm:t>
    </dgm:pt>
    <dgm:pt modelId="{7D32AC6D-B0E0-4AEB-88F8-2754A2BCEAA1}">
      <dgm:prSet/>
      <dgm:spPr/>
      <dgm:t>
        <a:bodyPr/>
        <a:lstStyle/>
        <a:p>
          <a:r>
            <a:rPr lang="en-US" dirty="0"/>
            <a:t>Present </a:t>
          </a:r>
          <a:r>
            <a:rPr lang="en-US" b="1" i="1" dirty="0">
              <a:solidFill>
                <a:srgbClr val="C00000"/>
              </a:solidFill>
            </a:rPr>
            <a:t>reminder cues </a:t>
          </a:r>
          <a:r>
            <a:rPr lang="en-US" dirty="0"/>
            <a:t>that EXT is in effect</a:t>
          </a:r>
        </a:p>
      </dgm:t>
    </dgm:pt>
    <dgm:pt modelId="{3245D7F1-AEB8-477B-8116-F9DF401CD09F}" type="parTrans" cxnId="{8800B1C8-8DC5-427C-92EA-1EBB3344BD11}">
      <dgm:prSet/>
      <dgm:spPr/>
      <dgm:t>
        <a:bodyPr/>
        <a:lstStyle/>
        <a:p>
          <a:endParaRPr lang="en-US"/>
        </a:p>
      </dgm:t>
    </dgm:pt>
    <dgm:pt modelId="{4677AA7C-E5C0-4D06-A938-D2953048A0BE}" type="sibTrans" cxnId="{8800B1C8-8DC5-427C-92EA-1EBB3344BD11}">
      <dgm:prSet/>
      <dgm:spPr/>
      <dgm:t>
        <a:bodyPr/>
        <a:lstStyle/>
        <a:p>
          <a:endParaRPr lang="en-US"/>
        </a:p>
      </dgm:t>
    </dgm:pt>
    <dgm:pt modelId="{A8A9654E-CCAD-4EF0-BD69-7D9055C0256A}">
      <dgm:prSet/>
      <dgm:spPr/>
      <dgm:t>
        <a:bodyPr/>
        <a:lstStyle/>
        <a:p>
          <a:r>
            <a:rPr lang="en-US"/>
            <a:t>Again, providing specific cues NOT to respond</a:t>
          </a:r>
        </a:p>
      </dgm:t>
    </dgm:pt>
    <dgm:pt modelId="{F5028B87-CA3B-44FA-8353-BF22D2688540}" type="parTrans" cxnId="{1A2C2341-2165-42BC-9CB8-9EBEEF403DC1}">
      <dgm:prSet/>
      <dgm:spPr/>
      <dgm:t>
        <a:bodyPr/>
        <a:lstStyle/>
        <a:p>
          <a:endParaRPr lang="en-US"/>
        </a:p>
      </dgm:t>
    </dgm:pt>
    <dgm:pt modelId="{774D6234-A42B-48AC-97DF-6C46FE3BB5BA}" type="sibTrans" cxnId="{1A2C2341-2165-42BC-9CB8-9EBEEF403DC1}">
      <dgm:prSet/>
      <dgm:spPr/>
      <dgm:t>
        <a:bodyPr/>
        <a:lstStyle/>
        <a:p>
          <a:endParaRPr lang="en-US"/>
        </a:p>
      </dgm:t>
    </dgm:pt>
    <dgm:pt modelId="{6E0BE2BC-DF16-4AED-B487-E34A91332F7B}" type="pres">
      <dgm:prSet presAssocID="{A4B6A680-A989-45A1-A235-1FED89C9FC87}" presName="linear" presStyleCnt="0">
        <dgm:presLayoutVars>
          <dgm:animLvl val="lvl"/>
          <dgm:resizeHandles val="exact"/>
        </dgm:presLayoutVars>
      </dgm:prSet>
      <dgm:spPr/>
    </dgm:pt>
    <dgm:pt modelId="{E42E28F1-5009-4621-9E10-02ADFB5023D0}" type="pres">
      <dgm:prSet presAssocID="{4D06D364-82C8-4051-B531-9CD0D414804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0553D7C-3BD8-4383-8BCD-E9DC1E8FDD59}" type="pres">
      <dgm:prSet presAssocID="{4D06D364-82C8-4051-B531-9CD0D4148047}" presName="childText" presStyleLbl="revTx" presStyleIdx="0" presStyleCnt="2">
        <dgm:presLayoutVars>
          <dgm:bulletEnabled val="1"/>
        </dgm:presLayoutVars>
      </dgm:prSet>
      <dgm:spPr/>
    </dgm:pt>
    <dgm:pt modelId="{7671D9CD-30C3-415F-BBE1-F4FB969C3B55}" type="pres">
      <dgm:prSet presAssocID="{7D32AC6D-B0E0-4AEB-88F8-2754A2BCEA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D189675-9D23-41E4-963A-4BD5DE4B2EA3}" type="pres">
      <dgm:prSet presAssocID="{7D32AC6D-B0E0-4AEB-88F8-2754A2BCEAA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DF2D412-D2C0-4E98-92FE-E394F0DA791C}" type="presOf" srcId="{857BAC4F-E5AE-480C-8FD2-06EC3370FA02}" destId="{70553D7C-3BD8-4383-8BCD-E9DC1E8FDD59}" srcOrd="0" destOrd="1" presId="urn:microsoft.com/office/officeart/2005/8/layout/vList2"/>
    <dgm:cxn modelId="{44A8FE2A-25C6-43FA-AE12-A754F4F62948}" type="presOf" srcId="{A4B6A680-A989-45A1-A235-1FED89C9FC87}" destId="{6E0BE2BC-DF16-4AED-B487-E34A91332F7B}" srcOrd="0" destOrd="0" presId="urn:microsoft.com/office/officeart/2005/8/layout/vList2"/>
    <dgm:cxn modelId="{DB2E815C-B2F4-4F6E-9E69-7E205322224B}" srcId="{4D06D364-82C8-4051-B531-9CD0D4148047}" destId="{857BAC4F-E5AE-480C-8FD2-06EC3370FA02}" srcOrd="1" destOrd="0" parTransId="{E9EBE1B7-3103-4BBA-93A2-60E1267492A2}" sibTransId="{C871E7D2-D678-4E5B-98C5-68268705ABD0}"/>
    <dgm:cxn modelId="{1A2C2341-2165-42BC-9CB8-9EBEEF403DC1}" srcId="{7D32AC6D-B0E0-4AEB-88F8-2754A2BCEAA1}" destId="{A8A9654E-CCAD-4EF0-BD69-7D9055C0256A}" srcOrd="0" destOrd="0" parTransId="{F5028B87-CA3B-44FA-8353-BF22D2688540}" sibTransId="{774D6234-A42B-48AC-97DF-6C46FE3BB5BA}"/>
    <dgm:cxn modelId="{F3B53174-E858-4219-8BB0-FF26E8C65AB9}" srcId="{A4B6A680-A989-45A1-A235-1FED89C9FC87}" destId="{4D06D364-82C8-4051-B531-9CD0D4148047}" srcOrd="0" destOrd="0" parTransId="{B3C16D2E-EE2D-4E5E-93A9-4E5718D42E57}" sibTransId="{69805D60-1AEB-4291-817D-8208603A4107}"/>
    <dgm:cxn modelId="{74AED78A-5E1E-49B5-B566-206005829AFF}" type="presOf" srcId="{4D06D364-82C8-4051-B531-9CD0D4148047}" destId="{E42E28F1-5009-4621-9E10-02ADFB5023D0}" srcOrd="0" destOrd="0" presId="urn:microsoft.com/office/officeart/2005/8/layout/vList2"/>
    <dgm:cxn modelId="{7AA0709F-2CD8-4CA8-937B-FA7DA1289837}" srcId="{4D06D364-82C8-4051-B531-9CD0D4148047}" destId="{C1705C88-6AB9-491F-B7BC-49CE9E300B1F}" srcOrd="0" destOrd="0" parTransId="{EE445AC6-BF37-49A5-B83D-89AC553B7F25}" sibTransId="{1AAD680D-D873-4DF7-9101-292740463713}"/>
    <dgm:cxn modelId="{FD6537B8-B97E-4D2F-AB87-70A7397BD475}" type="presOf" srcId="{7D32AC6D-B0E0-4AEB-88F8-2754A2BCEAA1}" destId="{7671D9CD-30C3-415F-BBE1-F4FB969C3B55}" srcOrd="0" destOrd="0" presId="urn:microsoft.com/office/officeart/2005/8/layout/vList2"/>
    <dgm:cxn modelId="{0CB4CDC4-6098-4E41-817F-79ED3529BA13}" type="presOf" srcId="{A8A9654E-CCAD-4EF0-BD69-7D9055C0256A}" destId="{8D189675-9D23-41E4-963A-4BD5DE4B2EA3}" srcOrd="0" destOrd="0" presId="urn:microsoft.com/office/officeart/2005/8/layout/vList2"/>
    <dgm:cxn modelId="{8800B1C8-8DC5-427C-92EA-1EBB3344BD11}" srcId="{A4B6A680-A989-45A1-A235-1FED89C9FC87}" destId="{7D32AC6D-B0E0-4AEB-88F8-2754A2BCEAA1}" srcOrd="1" destOrd="0" parTransId="{3245D7F1-AEB8-477B-8116-F9DF401CD09F}" sibTransId="{4677AA7C-E5C0-4D06-A938-D2953048A0BE}"/>
    <dgm:cxn modelId="{F0FE74E3-179E-466E-AA9A-2D5596D0A46B}" type="presOf" srcId="{C1705C88-6AB9-491F-B7BC-49CE9E300B1F}" destId="{70553D7C-3BD8-4383-8BCD-E9DC1E8FDD59}" srcOrd="0" destOrd="0" presId="urn:microsoft.com/office/officeart/2005/8/layout/vList2"/>
    <dgm:cxn modelId="{63942626-E42A-44C1-965C-13D44FDD5E68}" type="presParOf" srcId="{6E0BE2BC-DF16-4AED-B487-E34A91332F7B}" destId="{E42E28F1-5009-4621-9E10-02ADFB5023D0}" srcOrd="0" destOrd="0" presId="urn:microsoft.com/office/officeart/2005/8/layout/vList2"/>
    <dgm:cxn modelId="{456C5C26-9C4A-4DC2-9AA6-79F93FB85A14}" type="presParOf" srcId="{6E0BE2BC-DF16-4AED-B487-E34A91332F7B}" destId="{70553D7C-3BD8-4383-8BCD-E9DC1E8FDD59}" srcOrd="1" destOrd="0" presId="urn:microsoft.com/office/officeart/2005/8/layout/vList2"/>
    <dgm:cxn modelId="{CCE76E37-E5C2-4FF9-B006-A1BBA195FBA1}" type="presParOf" srcId="{6E0BE2BC-DF16-4AED-B487-E34A91332F7B}" destId="{7671D9CD-30C3-415F-BBE1-F4FB969C3B55}" srcOrd="2" destOrd="0" presId="urn:microsoft.com/office/officeart/2005/8/layout/vList2"/>
    <dgm:cxn modelId="{76175295-25CE-4A57-A9F5-09DB325AE4EE}" type="presParOf" srcId="{6E0BE2BC-DF16-4AED-B487-E34A91332F7B}" destId="{8D189675-9D23-41E4-963A-4BD5DE4B2EA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17E730-59A5-4623-B4E9-541542A4B0C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1908E5-1F96-48B6-AAE9-E09BD84389E8}">
      <dgm:prSet/>
      <dgm:spPr/>
      <dgm:t>
        <a:bodyPr/>
        <a:lstStyle/>
        <a:p>
          <a:r>
            <a:rPr lang="en-US" b="1" i="1"/>
            <a:t>Safety signal should BLOCK extinction of the fear stimulus</a:t>
          </a:r>
          <a:endParaRPr lang="en-US"/>
        </a:p>
      </dgm:t>
    </dgm:pt>
    <dgm:pt modelId="{939743BB-D0A8-4920-9833-20225F30C05F}" type="parTrans" cxnId="{12D28026-8F99-4EEA-AD62-4B44E6E4DD6C}">
      <dgm:prSet/>
      <dgm:spPr/>
      <dgm:t>
        <a:bodyPr/>
        <a:lstStyle/>
        <a:p>
          <a:endParaRPr lang="en-US"/>
        </a:p>
      </dgm:t>
    </dgm:pt>
    <dgm:pt modelId="{1741DC23-8882-47EE-BB3B-A453E4F0FC7E}" type="sibTrans" cxnId="{12D28026-8F99-4EEA-AD62-4B44E6E4DD6C}">
      <dgm:prSet/>
      <dgm:spPr/>
      <dgm:t>
        <a:bodyPr/>
        <a:lstStyle/>
        <a:p>
          <a:endParaRPr lang="en-US"/>
        </a:p>
      </dgm:t>
    </dgm:pt>
    <dgm:pt modelId="{D615C746-EA08-45F4-90E2-D46D11052436}">
      <dgm:prSet/>
      <dgm:spPr/>
      <dgm:t>
        <a:bodyPr/>
        <a:lstStyle/>
        <a:p>
          <a:r>
            <a:rPr lang="en-US"/>
            <a:t>Remember blocking?</a:t>
          </a:r>
        </a:p>
      </dgm:t>
    </dgm:pt>
    <dgm:pt modelId="{4CC333E1-86FF-4D2D-A638-A190CAE2CBAE}" type="parTrans" cxnId="{27A8E67F-5DDC-433E-9D42-7A2D98F77E9A}">
      <dgm:prSet/>
      <dgm:spPr/>
      <dgm:t>
        <a:bodyPr/>
        <a:lstStyle/>
        <a:p>
          <a:endParaRPr lang="en-US"/>
        </a:p>
      </dgm:t>
    </dgm:pt>
    <dgm:pt modelId="{B0AA2849-BB5A-4E4A-98A2-E811A756363A}" type="sibTrans" cxnId="{27A8E67F-5DDC-433E-9D42-7A2D98F77E9A}">
      <dgm:prSet/>
      <dgm:spPr/>
      <dgm:t>
        <a:bodyPr/>
        <a:lstStyle/>
        <a:p>
          <a:endParaRPr lang="en-US"/>
        </a:p>
      </dgm:t>
    </dgm:pt>
    <dgm:pt modelId="{E979482F-252E-4CCB-AB7F-3C242ABD1DD4}">
      <dgm:prSet/>
      <dgm:spPr/>
      <dgm:t>
        <a:bodyPr/>
        <a:lstStyle/>
        <a:p>
          <a:r>
            <a:rPr lang="en-US" dirty="0"/>
            <a:t>Can’t learn fear signal = no bad thing because </a:t>
          </a:r>
          <a:r>
            <a:rPr lang="en-US" b="1" dirty="0">
              <a:solidFill>
                <a:srgbClr val="C00000"/>
              </a:solidFill>
            </a:rPr>
            <a:t>safety signal means no bad thing.</a:t>
          </a:r>
        </a:p>
      </dgm:t>
    </dgm:pt>
    <dgm:pt modelId="{E012208B-5AE6-4E6D-8401-9C60F9C2B7FD}" type="parTrans" cxnId="{681AAB51-724E-430D-994E-F6C888E21EAD}">
      <dgm:prSet/>
      <dgm:spPr/>
      <dgm:t>
        <a:bodyPr/>
        <a:lstStyle/>
        <a:p>
          <a:endParaRPr lang="en-US"/>
        </a:p>
      </dgm:t>
    </dgm:pt>
    <dgm:pt modelId="{55DEE730-898F-49A9-A461-1E5E03C920A6}" type="sibTrans" cxnId="{681AAB51-724E-430D-994E-F6C888E21EAD}">
      <dgm:prSet/>
      <dgm:spPr/>
      <dgm:t>
        <a:bodyPr/>
        <a:lstStyle/>
        <a:p>
          <a:endParaRPr lang="en-US"/>
        </a:p>
      </dgm:t>
    </dgm:pt>
    <dgm:pt modelId="{77453D7C-9DC5-4877-96AC-F0C827EA9353}">
      <dgm:prSet/>
      <dgm:spPr/>
      <dgm:t>
        <a:bodyPr/>
        <a:lstStyle/>
        <a:p>
          <a:r>
            <a:rPr lang="en-US"/>
            <a:t>SHOULD be interference rather than facilitation of the EXT process</a:t>
          </a:r>
        </a:p>
      </dgm:t>
    </dgm:pt>
    <dgm:pt modelId="{BBE1AEF6-5473-4F18-99C9-EA54033D2F23}" type="parTrans" cxnId="{A4998478-E664-44B8-95CF-5AB016145DCB}">
      <dgm:prSet/>
      <dgm:spPr/>
      <dgm:t>
        <a:bodyPr/>
        <a:lstStyle/>
        <a:p>
          <a:endParaRPr lang="en-US"/>
        </a:p>
      </dgm:t>
    </dgm:pt>
    <dgm:pt modelId="{CCC02407-6A47-4308-AA80-A09D7B3921C9}" type="sibTrans" cxnId="{A4998478-E664-44B8-95CF-5AB016145DCB}">
      <dgm:prSet/>
      <dgm:spPr/>
      <dgm:t>
        <a:bodyPr/>
        <a:lstStyle/>
        <a:p>
          <a:endParaRPr lang="en-US"/>
        </a:p>
      </dgm:t>
    </dgm:pt>
    <dgm:pt modelId="{7A76AD6D-5C5D-46DE-BD85-BD5F11CFAAE7}">
      <dgm:prSet/>
      <dgm:spPr/>
      <dgm:t>
        <a:bodyPr/>
        <a:lstStyle/>
        <a:p>
          <a:endParaRPr lang="en-US" b="1" dirty="0">
            <a:solidFill>
              <a:srgbClr val="C00000"/>
            </a:solidFill>
          </a:endParaRPr>
        </a:p>
      </dgm:t>
    </dgm:pt>
    <dgm:pt modelId="{85DCB58F-99F1-46FA-9B13-B9D67240FD0C}" type="parTrans" cxnId="{C0637D34-B935-43E1-99F3-AD77156445A7}">
      <dgm:prSet/>
      <dgm:spPr/>
    </dgm:pt>
    <dgm:pt modelId="{7AA29D4E-FED7-48F4-A7C4-4D1B84D51B7C}" type="sibTrans" cxnId="{C0637D34-B935-43E1-99F3-AD77156445A7}">
      <dgm:prSet/>
      <dgm:spPr/>
    </dgm:pt>
    <dgm:pt modelId="{3869B544-733D-4D45-AA9C-B45DEA7308C3}" type="pres">
      <dgm:prSet presAssocID="{F617E730-59A5-4623-B4E9-541542A4B0C0}" presName="linear" presStyleCnt="0">
        <dgm:presLayoutVars>
          <dgm:animLvl val="lvl"/>
          <dgm:resizeHandles val="exact"/>
        </dgm:presLayoutVars>
      </dgm:prSet>
      <dgm:spPr/>
    </dgm:pt>
    <dgm:pt modelId="{896EEC3F-8AE5-492C-9B90-4B04C516BDCF}" type="pres">
      <dgm:prSet presAssocID="{131908E5-1F96-48B6-AAE9-E09BD84389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AB1FCC-9F8D-45D1-B841-1B7AFF0A7E07}" type="pres">
      <dgm:prSet presAssocID="{131908E5-1F96-48B6-AAE9-E09BD84389E8}" presName="childText" presStyleLbl="revTx" presStyleIdx="0" presStyleCnt="1">
        <dgm:presLayoutVars>
          <dgm:bulletEnabled val="1"/>
        </dgm:presLayoutVars>
      </dgm:prSet>
      <dgm:spPr/>
    </dgm:pt>
    <dgm:pt modelId="{94E7CEE8-3948-489A-8815-D48D9A4767B6}" type="pres">
      <dgm:prSet presAssocID="{77453D7C-9DC5-4877-96AC-F0C827EA935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8775C16-1030-4016-8984-01794B8CE029}" type="presOf" srcId="{7A76AD6D-5C5D-46DE-BD85-BD5F11CFAAE7}" destId="{C0AB1FCC-9F8D-45D1-B841-1B7AFF0A7E07}" srcOrd="0" destOrd="2" presId="urn:microsoft.com/office/officeart/2005/8/layout/vList2"/>
    <dgm:cxn modelId="{12D28026-8F99-4EEA-AD62-4B44E6E4DD6C}" srcId="{F617E730-59A5-4623-B4E9-541542A4B0C0}" destId="{131908E5-1F96-48B6-AAE9-E09BD84389E8}" srcOrd="0" destOrd="0" parTransId="{939743BB-D0A8-4920-9833-20225F30C05F}" sibTransId="{1741DC23-8882-47EE-BB3B-A453E4F0FC7E}"/>
    <dgm:cxn modelId="{C0637D34-B935-43E1-99F3-AD77156445A7}" srcId="{131908E5-1F96-48B6-AAE9-E09BD84389E8}" destId="{7A76AD6D-5C5D-46DE-BD85-BD5F11CFAAE7}" srcOrd="2" destOrd="0" parTransId="{85DCB58F-99F1-46FA-9B13-B9D67240FD0C}" sibTransId="{7AA29D4E-FED7-48F4-A7C4-4D1B84D51B7C}"/>
    <dgm:cxn modelId="{681AAB51-724E-430D-994E-F6C888E21EAD}" srcId="{131908E5-1F96-48B6-AAE9-E09BD84389E8}" destId="{E979482F-252E-4CCB-AB7F-3C242ABD1DD4}" srcOrd="1" destOrd="0" parTransId="{E012208B-5AE6-4E6D-8401-9C60F9C2B7FD}" sibTransId="{55DEE730-898F-49A9-A461-1E5E03C920A6}"/>
    <dgm:cxn modelId="{A4998478-E664-44B8-95CF-5AB016145DCB}" srcId="{F617E730-59A5-4623-B4E9-541542A4B0C0}" destId="{77453D7C-9DC5-4877-96AC-F0C827EA9353}" srcOrd="1" destOrd="0" parTransId="{BBE1AEF6-5473-4F18-99C9-EA54033D2F23}" sibTransId="{CCC02407-6A47-4308-AA80-A09D7B3921C9}"/>
    <dgm:cxn modelId="{C6A4A579-3BA9-4A0C-8964-E46F7244C1FA}" type="presOf" srcId="{D615C746-EA08-45F4-90E2-D46D11052436}" destId="{C0AB1FCC-9F8D-45D1-B841-1B7AFF0A7E07}" srcOrd="0" destOrd="0" presId="urn:microsoft.com/office/officeart/2005/8/layout/vList2"/>
    <dgm:cxn modelId="{AF89247D-9752-41F3-8B1D-F450CAD2FE4C}" type="presOf" srcId="{E979482F-252E-4CCB-AB7F-3C242ABD1DD4}" destId="{C0AB1FCC-9F8D-45D1-B841-1B7AFF0A7E07}" srcOrd="0" destOrd="1" presId="urn:microsoft.com/office/officeart/2005/8/layout/vList2"/>
    <dgm:cxn modelId="{27A8E67F-5DDC-433E-9D42-7A2D98F77E9A}" srcId="{131908E5-1F96-48B6-AAE9-E09BD84389E8}" destId="{D615C746-EA08-45F4-90E2-D46D11052436}" srcOrd="0" destOrd="0" parTransId="{4CC333E1-86FF-4D2D-A638-A190CAE2CBAE}" sibTransId="{B0AA2849-BB5A-4E4A-98A2-E811A756363A}"/>
    <dgm:cxn modelId="{FDACF9AB-32BD-45F5-A5CB-50B6435466E9}" type="presOf" srcId="{131908E5-1F96-48B6-AAE9-E09BD84389E8}" destId="{896EEC3F-8AE5-492C-9B90-4B04C516BDCF}" srcOrd="0" destOrd="0" presId="urn:microsoft.com/office/officeart/2005/8/layout/vList2"/>
    <dgm:cxn modelId="{65787ABB-2662-41B6-9F56-4F49FB0C4D6B}" type="presOf" srcId="{77453D7C-9DC5-4877-96AC-F0C827EA9353}" destId="{94E7CEE8-3948-489A-8815-D48D9A4767B6}" srcOrd="0" destOrd="0" presId="urn:microsoft.com/office/officeart/2005/8/layout/vList2"/>
    <dgm:cxn modelId="{B13756F9-8D21-4250-893F-A8D8A6158776}" type="presOf" srcId="{F617E730-59A5-4623-B4E9-541542A4B0C0}" destId="{3869B544-733D-4D45-AA9C-B45DEA7308C3}" srcOrd="0" destOrd="0" presId="urn:microsoft.com/office/officeart/2005/8/layout/vList2"/>
    <dgm:cxn modelId="{A9497560-BBDA-450E-80DC-3DEEA20BE083}" type="presParOf" srcId="{3869B544-733D-4D45-AA9C-B45DEA7308C3}" destId="{896EEC3F-8AE5-492C-9B90-4B04C516BDCF}" srcOrd="0" destOrd="0" presId="urn:microsoft.com/office/officeart/2005/8/layout/vList2"/>
    <dgm:cxn modelId="{463DE3E4-C5BE-4CDA-BDF9-4D91029A19AC}" type="presParOf" srcId="{3869B544-733D-4D45-AA9C-B45DEA7308C3}" destId="{C0AB1FCC-9F8D-45D1-B841-1B7AFF0A7E07}" srcOrd="1" destOrd="0" presId="urn:microsoft.com/office/officeart/2005/8/layout/vList2"/>
    <dgm:cxn modelId="{B99A6DAC-C31A-4A63-B41B-0BE0867F0736}" type="presParOf" srcId="{3869B544-733D-4D45-AA9C-B45DEA7308C3}" destId="{94E7CEE8-3948-489A-8815-D48D9A4767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17E730-59A5-4623-B4E9-541542A4B0C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31908E5-1F96-48B6-AAE9-E09BD84389E8}">
      <dgm:prSet/>
      <dgm:spPr/>
      <dgm:t>
        <a:bodyPr/>
        <a:lstStyle/>
        <a:p>
          <a:r>
            <a:rPr lang="en-US" dirty="0"/>
            <a:t>Example: S+ (men in hats): R (bite men, feel fear) </a:t>
          </a:r>
          <a:r>
            <a:rPr lang="en-US" dirty="0">
              <a:sym typeface="Wingdings" panose="05000000000000000000" pitchFamily="2" charset="2"/>
            </a:rPr>
            <a:t> O (men go away)</a:t>
          </a:r>
          <a:endParaRPr lang="en-US" dirty="0"/>
        </a:p>
      </dgm:t>
    </dgm:pt>
    <dgm:pt modelId="{939743BB-D0A8-4920-9833-20225F30C05F}" type="parTrans" cxnId="{12D28026-8F99-4EEA-AD62-4B44E6E4DD6C}">
      <dgm:prSet/>
      <dgm:spPr/>
      <dgm:t>
        <a:bodyPr/>
        <a:lstStyle/>
        <a:p>
          <a:endParaRPr lang="en-US"/>
        </a:p>
      </dgm:t>
    </dgm:pt>
    <dgm:pt modelId="{1741DC23-8882-47EE-BB3B-A453E4F0FC7E}" type="sibTrans" cxnId="{12D28026-8F99-4EEA-AD62-4B44E6E4DD6C}">
      <dgm:prSet/>
      <dgm:spPr/>
      <dgm:t>
        <a:bodyPr/>
        <a:lstStyle/>
        <a:p>
          <a:endParaRPr lang="en-US"/>
        </a:p>
      </dgm:t>
    </dgm:pt>
    <dgm:pt modelId="{D615C746-EA08-45F4-90E2-D46D11052436}">
      <dgm:prSet/>
      <dgm:spPr/>
      <dgm:t>
        <a:bodyPr/>
        <a:lstStyle/>
        <a:p>
          <a:r>
            <a:rPr lang="en-US" dirty="0"/>
            <a:t>Add safety signal: </a:t>
          </a:r>
        </a:p>
      </dgm:t>
    </dgm:pt>
    <dgm:pt modelId="{4CC333E1-86FF-4D2D-A638-A190CAE2CBAE}" type="parTrans" cxnId="{27A8E67F-5DDC-433E-9D42-7A2D98F77E9A}">
      <dgm:prSet/>
      <dgm:spPr/>
      <dgm:t>
        <a:bodyPr/>
        <a:lstStyle/>
        <a:p>
          <a:endParaRPr lang="en-US"/>
        </a:p>
      </dgm:t>
    </dgm:pt>
    <dgm:pt modelId="{B0AA2849-BB5A-4E4A-98A2-E811A756363A}" type="sibTrans" cxnId="{27A8E67F-5DDC-433E-9D42-7A2D98F77E9A}">
      <dgm:prSet/>
      <dgm:spPr/>
      <dgm:t>
        <a:bodyPr/>
        <a:lstStyle/>
        <a:p>
          <a:endParaRPr lang="en-US"/>
        </a:p>
      </dgm:t>
    </dgm:pt>
    <dgm:pt modelId="{7A76AD6D-5C5D-46DE-BD85-BD5F11CFAAE7}">
      <dgm:prSet/>
      <dgm:spPr/>
      <dgm:t>
        <a:bodyPr/>
        <a:lstStyle/>
        <a:p>
          <a:endParaRPr lang="en-US" b="1" dirty="0">
            <a:solidFill>
              <a:srgbClr val="C00000"/>
            </a:solidFill>
          </a:endParaRPr>
        </a:p>
      </dgm:t>
    </dgm:pt>
    <dgm:pt modelId="{85DCB58F-99F1-46FA-9B13-B9D67240FD0C}" type="parTrans" cxnId="{C0637D34-B935-43E1-99F3-AD77156445A7}">
      <dgm:prSet/>
      <dgm:spPr/>
    </dgm:pt>
    <dgm:pt modelId="{7AA29D4E-FED7-48F4-A7C4-4D1B84D51B7C}" type="sibTrans" cxnId="{C0637D34-B935-43E1-99F3-AD77156445A7}">
      <dgm:prSet/>
      <dgm:spPr/>
    </dgm:pt>
    <dgm:pt modelId="{F30B53CD-20E6-46B8-BCBF-6846F8E918AB}">
      <dgm:prSet/>
      <dgm:spPr/>
      <dgm:t>
        <a:bodyPr/>
        <a:lstStyle/>
        <a:p>
          <a:r>
            <a:rPr lang="en-US" dirty="0"/>
            <a:t>Trainer says “look at me”</a:t>
          </a:r>
        </a:p>
      </dgm:t>
    </dgm:pt>
    <dgm:pt modelId="{10A5E7CB-3CF4-421C-9E17-9B8338C918CD}" type="parTrans" cxnId="{74AF50C2-3D6D-481C-A57B-0FB310345301}">
      <dgm:prSet/>
      <dgm:spPr/>
    </dgm:pt>
    <dgm:pt modelId="{59FB2636-317A-4B3F-B8C1-67501667EE2D}" type="sibTrans" cxnId="{74AF50C2-3D6D-481C-A57B-0FB310345301}">
      <dgm:prSet/>
      <dgm:spPr/>
    </dgm:pt>
    <dgm:pt modelId="{F64ACAD5-B63A-4413-8702-4AA5A160C082}">
      <dgm:prSet/>
      <dgm:spPr/>
      <dgm:t>
        <a:bodyPr/>
        <a:lstStyle/>
        <a:p>
          <a:r>
            <a:rPr lang="en-US" dirty="0"/>
            <a:t>S+ (look)</a:t>
          </a:r>
          <a:r>
            <a:rPr lang="en-US" dirty="0">
              <a:sym typeface="Wingdings" panose="05000000000000000000" pitchFamily="2" charset="2"/>
            </a:rPr>
            <a:t> R (dog looks) O  (no fear)</a:t>
          </a:r>
          <a:endParaRPr lang="en-US" dirty="0"/>
        </a:p>
      </dgm:t>
    </dgm:pt>
    <dgm:pt modelId="{DF82317E-C080-4B06-99DD-757B0371F6F8}" type="parTrans" cxnId="{BF6DFE18-5528-4A13-97EA-F0A43A7EAA57}">
      <dgm:prSet/>
      <dgm:spPr/>
    </dgm:pt>
    <dgm:pt modelId="{82D6112C-C3C1-42A0-B9FC-EB8D328132EA}" type="sibTrans" cxnId="{BF6DFE18-5528-4A13-97EA-F0A43A7EAA57}">
      <dgm:prSet/>
      <dgm:spPr/>
    </dgm:pt>
    <dgm:pt modelId="{B6572236-26EE-440C-A887-17495523542F}">
      <dgm:prSet/>
      <dgm:spPr/>
      <dgm:t>
        <a:bodyPr/>
        <a:lstStyle/>
        <a:p>
          <a:endParaRPr lang="en-US" dirty="0"/>
        </a:p>
      </dgm:t>
    </dgm:pt>
    <dgm:pt modelId="{0E6250FF-82C2-4A50-9C7C-9421596F159F}" type="parTrans" cxnId="{FCAF1FA7-E89D-4D0B-8A0C-1E2C88D6D055}">
      <dgm:prSet/>
      <dgm:spPr/>
    </dgm:pt>
    <dgm:pt modelId="{108991F6-C731-40BC-A945-69FE14CE38A7}" type="sibTrans" cxnId="{FCAF1FA7-E89D-4D0B-8A0C-1E2C88D6D055}">
      <dgm:prSet/>
      <dgm:spPr/>
    </dgm:pt>
    <dgm:pt modelId="{02886107-DE11-4926-9281-0471E57272FE}">
      <dgm:prSet/>
      <dgm:spPr/>
      <dgm:t>
        <a:bodyPr/>
        <a:lstStyle/>
        <a:p>
          <a:r>
            <a:rPr lang="en-US" dirty="0"/>
            <a:t>Is this EXT of fear to mean, or has dog learned that looking at trainer = safety?</a:t>
          </a:r>
        </a:p>
        <a:p>
          <a:endParaRPr lang="en-US" dirty="0"/>
        </a:p>
        <a:p>
          <a:r>
            <a:rPr lang="en-US" dirty="0"/>
            <a:t>What happens if trainer forgets to prompt safety cue?</a:t>
          </a:r>
        </a:p>
      </dgm:t>
    </dgm:pt>
    <dgm:pt modelId="{4CFCDDA6-4C11-4F3B-A15C-2E5A55608F77}" type="parTrans" cxnId="{A0BA0E54-4BC7-4B8A-A2D1-E0757846D527}">
      <dgm:prSet/>
      <dgm:spPr/>
      <dgm:t>
        <a:bodyPr/>
        <a:lstStyle/>
        <a:p>
          <a:endParaRPr lang="en-US"/>
        </a:p>
      </dgm:t>
    </dgm:pt>
    <dgm:pt modelId="{5D783177-AA43-43A9-A8A5-180BF6170D22}" type="sibTrans" cxnId="{A0BA0E54-4BC7-4B8A-A2D1-E0757846D527}">
      <dgm:prSet/>
      <dgm:spPr/>
      <dgm:t>
        <a:bodyPr/>
        <a:lstStyle/>
        <a:p>
          <a:endParaRPr lang="en-US"/>
        </a:p>
      </dgm:t>
    </dgm:pt>
    <dgm:pt modelId="{3869B544-733D-4D45-AA9C-B45DEA7308C3}" type="pres">
      <dgm:prSet presAssocID="{F617E730-59A5-4623-B4E9-541542A4B0C0}" presName="linear" presStyleCnt="0">
        <dgm:presLayoutVars>
          <dgm:animLvl val="lvl"/>
          <dgm:resizeHandles val="exact"/>
        </dgm:presLayoutVars>
      </dgm:prSet>
      <dgm:spPr/>
    </dgm:pt>
    <dgm:pt modelId="{896EEC3F-8AE5-492C-9B90-4B04C516BDCF}" type="pres">
      <dgm:prSet presAssocID="{131908E5-1F96-48B6-AAE9-E09BD84389E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AB1FCC-9F8D-45D1-B841-1B7AFF0A7E07}" type="pres">
      <dgm:prSet presAssocID="{131908E5-1F96-48B6-AAE9-E09BD84389E8}" presName="childText" presStyleLbl="revTx" presStyleIdx="0" presStyleCnt="1">
        <dgm:presLayoutVars>
          <dgm:bulletEnabled val="1"/>
        </dgm:presLayoutVars>
      </dgm:prSet>
      <dgm:spPr/>
    </dgm:pt>
    <dgm:pt modelId="{A05C47B1-F583-48F7-9E22-F651DFEEF7FB}" type="pres">
      <dgm:prSet presAssocID="{02886107-DE11-4926-9281-0471E57272F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8775C16-1030-4016-8984-01794B8CE029}" type="presOf" srcId="{7A76AD6D-5C5D-46DE-BD85-BD5F11CFAAE7}" destId="{C0AB1FCC-9F8D-45D1-B841-1B7AFF0A7E07}" srcOrd="0" destOrd="4" presId="urn:microsoft.com/office/officeart/2005/8/layout/vList2"/>
    <dgm:cxn modelId="{BF6DFE18-5528-4A13-97EA-F0A43A7EAA57}" srcId="{D615C746-EA08-45F4-90E2-D46D11052436}" destId="{F64ACAD5-B63A-4413-8702-4AA5A160C082}" srcOrd="1" destOrd="0" parTransId="{DF82317E-C080-4B06-99DD-757B0371F6F8}" sibTransId="{82D6112C-C3C1-42A0-B9FC-EB8D328132EA}"/>
    <dgm:cxn modelId="{CC4C7C19-3F95-4D4A-8615-5CAE26B1FEB4}" type="presOf" srcId="{F30B53CD-20E6-46B8-BCBF-6846F8E918AB}" destId="{C0AB1FCC-9F8D-45D1-B841-1B7AFF0A7E07}" srcOrd="0" destOrd="1" presId="urn:microsoft.com/office/officeart/2005/8/layout/vList2"/>
    <dgm:cxn modelId="{303B171B-4C18-4EBE-B4EE-6D04F24A32C0}" type="presOf" srcId="{B6572236-26EE-440C-A887-17495523542F}" destId="{C0AB1FCC-9F8D-45D1-B841-1B7AFF0A7E07}" srcOrd="0" destOrd="3" presId="urn:microsoft.com/office/officeart/2005/8/layout/vList2"/>
    <dgm:cxn modelId="{12D28026-8F99-4EEA-AD62-4B44E6E4DD6C}" srcId="{F617E730-59A5-4623-B4E9-541542A4B0C0}" destId="{131908E5-1F96-48B6-AAE9-E09BD84389E8}" srcOrd="0" destOrd="0" parTransId="{939743BB-D0A8-4920-9833-20225F30C05F}" sibTransId="{1741DC23-8882-47EE-BB3B-A453E4F0FC7E}"/>
    <dgm:cxn modelId="{F799FF2B-F06A-4E18-9010-326916F395B8}" type="presOf" srcId="{02886107-DE11-4926-9281-0471E57272FE}" destId="{A05C47B1-F583-48F7-9E22-F651DFEEF7FB}" srcOrd="0" destOrd="0" presId="urn:microsoft.com/office/officeart/2005/8/layout/vList2"/>
    <dgm:cxn modelId="{5F2F1F2E-B838-4FCC-AF5B-0081DC64AA7D}" type="presOf" srcId="{F64ACAD5-B63A-4413-8702-4AA5A160C082}" destId="{C0AB1FCC-9F8D-45D1-B841-1B7AFF0A7E07}" srcOrd="0" destOrd="2" presId="urn:microsoft.com/office/officeart/2005/8/layout/vList2"/>
    <dgm:cxn modelId="{C0637D34-B935-43E1-99F3-AD77156445A7}" srcId="{131908E5-1F96-48B6-AAE9-E09BD84389E8}" destId="{7A76AD6D-5C5D-46DE-BD85-BD5F11CFAAE7}" srcOrd="1" destOrd="0" parTransId="{85DCB58F-99F1-46FA-9B13-B9D67240FD0C}" sibTransId="{7AA29D4E-FED7-48F4-A7C4-4D1B84D51B7C}"/>
    <dgm:cxn modelId="{A0BA0E54-4BC7-4B8A-A2D1-E0757846D527}" srcId="{F617E730-59A5-4623-B4E9-541542A4B0C0}" destId="{02886107-DE11-4926-9281-0471E57272FE}" srcOrd="1" destOrd="0" parTransId="{4CFCDDA6-4C11-4F3B-A15C-2E5A55608F77}" sibTransId="{5D783177-AA43-43A9-A8A5-180BF6170D22}"/>
    <dgm:cxn modelId="{C6A4A579-3BA9-4A0C-8964-E46F7244C1FA}" type="presOf" srcId="{D615C746-EA08-45F4-90E2-D46D11052436}" destId="{C0AB1FCC-9F8D-45D1-B841-1B7AFF0A7E07}" srcOrd="0" destOrd="0" presId="urn:microsoft.com/office/officeart/2005/8/layout/vList2"/>
    <dgm:cxn modelId="{27A8E67F-5DDC-433E-9D42-7A2D98F77E9A}" srcId="{131908E5-1F96-48B6-AAE9-E09BD84389E8}" destId="{D615C746-EA08-45F4-90E2-D46D11052436}" srcOrd="0" destOrd="0" parTransId="{4CC333E1-86FF-4D2D-A638-A190CAE2CBAE}" sibTransId="{B0AA2849-BB5A-4E4A-98A2-E811A756363A}"/>
    <dgm:cxn modelId="{FCAF1FA7-E89D-4D0B-8A0C-1E2C88D6D055}" srcId="{D615C746-EA08-45F4-90E2-D46D11052436}" destId="{B6572236-26EE-440C-A887-17495523542F}" srcOrd="2" destOrd="0" parTransId="{0E6250FF-82C2-4A50-9C7C-9421596F159F}" sibTransId="{108991F6-C731-40BC-A945-69FE14CE38A7}"/>
    <dgm:cxn modelId="{FDACF9AB-32BD-45F5-A5CB-50B6435466E9}" type="presOf" srcId="{131908E5-1F96-48B6-AAE9-E09BD84389E8}" destId="{896EEC3F-8AE5-492C-9B90-4B04C516BDCF}" srcOrd="0" destOrd="0" presId="urn:microsoft.com/office/officeart/2005/8/layout/vList2"/>
    <dgm:cxn modelId="{74AF50C2-3D6D-481C-A57B-0FB310345301}" srcId="{D615C746-EA08-45F4-90E2-D46D11052436}" destId="{F30B53CD-20E6-46B8-BCBF-6846F8E918AB}" srcOrd="0" destOrd="0" parTransId="{10A5E7CB-3CF4-421C-9E17-9B8338C918CD}" sibTransId="{59FB2636-317A-4B3F-B8C1-67501667EE2D}"/>
    <dgm:cxn modelId="{B13756F9-8D21-4250-893F-A8D8A6158776}" type="presOf" srcId="{F617E730-59A5-4623-B4E9-541542A4B0C0}" destId="{3869B544-733D-4D45-AA9C-B45DEA7308C3}" srcOrd="0" destOrd="0" presId="urn:microsoft.com/office/officeart/2005/8/layout/vList2"/>
    <dgm:cxn modelId="{A9497560-BBDA-450E-80DC-3DEEA20BE083}" type="presParOf" srcId="{3869B544-733D-4D45-AA9C-B45DEA7308C3}" destId="{896EEC3F-8AE5-492C-9B90-4B04C516BDCF}" srcOrd="0" destOrd="0" presId="urn:microsoft.com/office/officeart/2005/8/layout/vList2"/>
    <dgm:cxn modelId="{463DE3E4-C5BE-4CDA-BDF9-4D91029A19AC}" type="presParOf" srcId="{3869B544-733D-4D45-AA9C-B45DEA7308C3}" destId="{C0AB1FCC-9F8D-45D1-B841-1B7AFF0A7E07}" srcOrd="1" destOrd="0" presId="urn:microsoft.com/office/officeart/2005/8/layout/vList2"/>
    <dgm:cxn modelId="{D2E86A0D-5766-4DA8-9E2A-3BCA9C04179B}" type="presParOf" srcId="{3869B544-733D-4D45-AA9C-B45DEA7308C3}" destId="{A05C47B1-F583-48F7-9E22-F651DFEEF7F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F544CB6-4507-43F0-89D5-55E5495A0D80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F55E22-D9CB-4AA6-983D-944074DA1675}">
      <dgm:prSet/>
      <dgm:spPr/>
      <dgm:t>
        <a:bodyPr/>
        <a:lstStyle/>
        <a:p>
          <a:r>
            <a:rPr lang="en-US" b="1"/>
            <a:t>Behavioral momentum</a:t>
          </a:r>
          <a:r>
            <a:rPr lang="en-US"/>
            <a:t>:</a:t>
          </a:r>
        </a:p>
      </dgm:t>
    </dgm:pt>
    <dgm:pt modelId="{85406D41-FAA9-4ED4-8C99-DCDB2C16C2D4}" type="parTrans" cxnId="{B61B0315-33C5-4F3E-B646-21342D795983}">
      <dgm:prSet/>
      <dgm:spPr/>
      <dgm:t>
        <a:bodyPr/>
        <a:lstStyle/>
        <a:p>
          <a:endParaRPr lang="en-US"/>
        </a:p>
      </dgm:t>
    </dgm:pt>
    <dgm:pt modelId="{810C3810-24AA-4A2C-BB43-D3D7782FF460}" type="sibTrans" cxnId="{B61B0315-33C5-4F3E-B646-21342D795983}">
      <dgm:prSet/>
      <dgm:spPr/>
      <dgm:t>
        <a:bodyPr/>
        <a:lstStyle/>
        <a:p>
          <a:endParaRPr lang="en-US"/>
        </a:p>
      </dgm:t>
    </dgm:pt>
    <dgm:pt modelId="{822C8A44-2F92-46B9-A111-ED685AEAC7BD}">
      <dgm:prSet/>
      <dgm:spPr/>
      <dgm:t>
        <a:bodyPr/>
        <a:lstStyle/>
        <a:p>
          <a:r>
            <a:rPr lang="en-US"/>
            <a:t>Degree to which behavior is susceptible to disruption</a:t>
          </a:r>
        </a:p>
      </dgm:t>
    </dgm:pt>
    <dgm:pt modelId="{EB9A0384-9717-42D7-8A31-DF25A8F3B5DF}" type="parTrans" cxnId="{70193B6A-A346-456A-ACA8-BF19F05E165D}">
      <dgm:prSet/>
      <dgm:spPr/>
      <dgm:t>
        <a:bodyPr/>
        <a:lstStyle/>
        <a:p>
          <a:endParaRPr lang="en-US"/>
        </a:p>
      </dgm:t>
    </dgm:pt>
    <dgm:pt modelId="{A2AC19C5-9BDC-45BE-9396-D84811FD1539}" type="sibTrans" cxnId="{70193B6A-A346-456A-ACA8-BF19F05E165D}">
      <dgm:prSet/>
      <dgm:spPr/>
      <dgm:t>
        <a:bodyPr/>
        <a:lstStyle/>
        <a:p>
          <a:endParaRPr lang="en-US"/>
        </a:p>
      </dgm:t>
    </dgm:pt>
    <dgm:pt modelId="{59333EE6-5647-4A78-8387-BE2AF67BD4B3}">
      <dgm:prSet/>
      <dgm:spPr/>
      <dgm:t>
        <a:bodyPr/>
        <a:lstStyle/>
        <a:p>
          <a:r>
            <a:rPr lang="en-US" dirty="0"/>
            <a:t>Based on physics: a rolling object continues until something disrupts it</a:t>
          </a:r>
        </a:p>
      </dgm:t>
    </dgm:pt>
    <dgm:pt modelId="{B61E4A7E-EEC9-41CD-9C9F-71ACA085EF39}" type="parTrans" cxnId="{C6819A64-DA9F-4C05-9DB8-092817DD3DD4}">
      <dgm:prSet/>
      <dgm:spPr/>
      <dgm:t>
        <a:bodyPr/>
        <a:lstStyle/>
        <a:p>
          <a:endParaRPr lang="en-US"/>
        </a:p>
      </dgm:t>
    </dgm:pt>
    <dgm:pt modelId="{96006E62-2DEB-4921-A6C2-4AA5C333C90D}" type="sibTrans" cxnId="{C6819A64-DA9F-4C05-9DB8-092817DD3DD4}">
      <dgm:prSet/>
      <dgm:spPr/>
      <dgm:t>
        <a:bodyPr/>
        <a:lstStyle/>
        <a:p>
          <a:endParaRPr lang="en-US"/>
        </a:p>
      </dgm:t>
    </dgm:pt>
    <dgm:pt modelId="{1F138948-233A-47F7-8C91-789041BD8D4B}">
      <dgm:prSet/>
      <dgm:spPr/>
      <dgm:t>
        <a:bodyPr/>
        <a:lstStyle/>
        <a:p>
          <a:r>
            <a:rPr lang="en-US" i="1"/>
            <a:t>Momentum of a physical object is the product of its mass and its speed</a:t>
          </a:r>
          <a:endParaRPr lang="en-US"/>
        </a:p>
      </dgm:t>
    </dgm:pt>
    <dgm:pt modelId="{7AE87598-1B0B-41EB-955E-C47C6274BDF8}" type="parTrans" cxnId="{A80D406B-3E08-4F35-853D-01C4F50EE055}">
      <dgm:prSet/>
      <dgm:spPr/>
      <dgm:t>
        <a:bodyPr/>
        <a:lstStyle/>
        <a:p>
          <a:endParaRPr lang="en-US"/>
        </a:p>
      </dgm:t>
    </dgm:pt>
    <dgm:pt modelId="{B1EB77D4-4928-4603-A3F6-A112B3E04E34}" type="sibTrans" cxnId="{A80D406B-3E08-4F35-853D-01C4F50EE055}">
      <dgm:prSet/>
      <dgm:spPr/>
      <dgm:t>
        <a:bodyPr/>
        <a:lstStyle/>
        <a:p>
          <a:endParaRPr lang="en-US"/>
        </a:p>
      </dgm:t>
    </dgm:pt>
    <dgm:pt modelId="{0EB36E37-EAC7-4A07-B0DA-C3E0E419F3B7}">
      <dgm:prSet/>
      <dgm:spPr/>
      <dgm:t>
        <a:bodyPr/>
        <a:lstStyle/>
        <a:p>
          <a:r>
            <a:rPr lang="en-US" dirty="0"/>
            <a:t>A fast moving bullet and a slow moving train both have high momentum</a:t>
          </a:r>
        </a:p>
      </dgm:t>
    </dgm:pt>
    <dgm:pt modelId="{F10E5F1F-AC9D-4E77-AEBF-457AA315D199}" type="parTrans" cxnId="{DDEA7FDE-4FCE-4474-80E0-019C456855D4}">
      <dgm:prSet/>
      <dgm:spPr/>
      <dgm:t>
        <a:bodyPr/>
        <a:lstStyle/>
        <a:p>
          <a:endParaRPr lang="en-US"/>
        </a:p>
      </dgm:t>
    </dgm:pt>
    <dgm:pt modelId="{A7200F1E-FF03-4BB5-9D4B-A5065FA9AB77}" type="sibTrans" cxnId="{DDEA7FDE-4FCE-4474-80E0-019C456855D4}">
      <dgm:prSet/>
      <dgm:spPr/>
      <dgm:t>
        <a:bodyPr/>
        <a:lstStyle/>
        <a:p>
          <a:endParaRPr lang="en-US"/>
        </a:p>
      </dgm:t>
    </dgm:pt>
    <dgm:pt modelId="{69CAF61F-A6E0-41AB-A8F8-E4657C105A0A}">
      <dgm:prSet/>
      <dgm:spPr/>
      <dgm:t>
        <a:bodyPr/>
        <a:lstStyle/>
        <a:p>
          <a:r>
            <a:rPr lang="en-US" dirty="0"/>
            <a:t>But a slow moving train has more mass</a:t>
          </a:r>
        </a:p>
      </dgm:t>
    </dgm:pt>
    <dgm:pt modelId="{40026358-1B1C-474C-B443-0805F2A76C79}" type="parTrans" cxnId="{DBDC249D-4562-43E1-BF1D-52788B758165}">
      <dgm:prSet/>
      <dgm:spPr/>
      <dgm:t>
        <a:bodyPr/>
        <a:lstStyle/>
        <a:p>
          <a:endParaRPr lang="en-US"/>
        </a:p>
      </dgm:t>
    </dgm:pt>
    <dgm:pt modelId="{88E9A0B0-2EE3-473B-AFEB-896296313B1B}" type="sibTrans" cxnId="{DBDC249D-4562-43E1-BF1D-52788B758165}">
      <dgm:prSet/>
      <dgm:spPr/>
      <dgm:t>
        <a:bodyPr/>
        <a:lstStyle/>
        <a:p>
          <a:endParaRPr lang="en-US"/>
        </a:p>
      </dgm:t>
    </dgm:pt>
    <dgm:pt modelId="{65E1501D-5100-4D12-88FC-7EEC616A7F37}">
      <dgm:prSet/>
      <dgm:spPr/>
      <dgm:t>
        <a:bodyPr/>
        <a:lstStyle/>
        <a:p>
          <a:r>
            <a:rPr lang="en-US" dirty="0"/>
            <a:t>Both the bullet and the train are hard to stop because of their momentum times their mass</a:t>
          </a:r>
        </a:p>
      </dgm:t>
    </dgm:pt>
    <dgm:pt modelId="{2C6F1C96-9CAF-4DD0-9523-7C3B593886DD}" type="parTrans" cxnId="{81022A23-7588-4EDA-9992-59D5E2AF3B76}">
      <dgm:prSet/>
      <dgm:spPr/>
      <dgm:t>
        <a:bodyPr/>
        <a:lstStyle/>
        <a:p>
          <a:endParaRPr lang="en-US"/>
        </a:p>
      </dgm:t>
    </dgm:pt>
    <dgm:pt modelId="{44710E9E-52E8-4077-B49E-6134DEDE4E3D}" type="sibTrans" cxnId="{81022A23-7588-4EDA-9992-59D5E2AF3B76}">
      <dgm:prSet/>
      <dgm:spPr/>
      <dgm:t>
        <a:bodyPr/>
        <a:lstStyle/>
        <a:p>
          <a:endParaRPr lang="en-US"/>
        </a:p>
      </dgm:t>
    </dgm:pt>
    <dgm:pt modelId="{456F2356-5179-4774-9B7A-BF7F3EC90B22}">
      <dgm:prSet/>
      <dgm:spPr/>
      <dgm:t>
        <a:bodyPr/>
        <a:lstStyle/>
        <a:p>
          <a:endParaRPr lang="en-US" dirty="0"/>
        </a:p>
      </dgm:t>
    </dgm:pt>
    <dgm:pt modelId="{57B81340-FDB2-4CFF-BB8D-F183F1DE82D2}" type="parTrans" cxnId="{54EE9DF0-1DF6-4A79-9600-22DD5F78C7E7}">
      <dgm:prSet/>
      <dgm:spPr/>
      <dgm:t>
        <a:bodyPr/>
        <a:lstStyle/>
        <a:p>
          <a:endParaRPr lang="en-US"/>
        </a:p>
      </dgm:t>
    </dgm:pt>
    <dgm:pt modelId="{BB078951-335E-4BBE-9441-E94281A74B05}" type="sibTrans" cxnId="{54EE9DF0-1DF6-4A79-9600-22DD5F78C7E7}">
      <dgm:prSet/>
      <dgm:spPr/>
      <dgm:t>
        <a:bodyPr/>
        <a:lstStyle/>
        <a:p>
          <a:endParaRPr lang="en-US"/>
        </a:p>
      </dgm:t>
    </dgm:pt>
    <dgm:pt modelId="{9E29440E-8133-467E-A12C-8E1DA860D145}">
      <dgm:prSet/>
      <dgm:spPr/>
      <dgm:t>
        <a:bodyPr/>
        <a:lstStyle/>
        <a:p>
          <a:endParaRPr lang="en-US" dirty="0"/>
        </a:p>
      </dgm:t>
    </dgm:pt>
    <dgm:pt modelId="{774021A8-AD5B-4695-9048-1AFB0BA8F57C}" type="parTrans" cxnId="{CD903E55-EF41-4DE4-8A93-10C7092FB0F9}">
      <dgm:prSet/>
      <dgm:spPr/>
      <dgm:t>
        <a:bodyPr/>
        <a:lstStyle/>
        <a:p>
          <a:endParaRPr lang="en-US"/>
        </a:p>
      </dgm:t>
    </dgm:pt>
    <dgm:pt modelId="{415823F8-15E1-4D8B-B336-D9DD6B02A3F6}" type="sibTrans" cxnId="{CD903E55-EF41-4DE4-8A93-10C7092FB0F9}">
      <dgm:prSet/>
      <dgm:spPr/>
      <dgm:t>
        <a:bodyPr/>
        <a:lstStyle/>
        <a:p>
          <a:endParaRPr lang="en-US"/>
        </a:p>
      </dgm:t>
    </dgm:pt>
    <dgm:pt modelId="{96CC09DB-31BE-45A1-B3E1-3A1720FE6B99}">
      <dgm:prSet/>
      <dgm:spPr/>
      <dgm:t>
        <a:bodyPr/>
        <a:lstStyle/>
        <a:p>
          <a:endParaRPr lang="en-US" dirty="0"/>
        </a:p>
      </dgm:t>
    </dgm:pt>
    <dgm:pt modelId="{97EC84AD-7608-4DDD-B044-584C6C2B53A9}" type="parTrans" cxnId="{CEE1F62D-46C7-4957-85CA-C14E1E8A1A17}">
      <dgm:prSet/>
      <dgm:spPr/>
      <dgm:t>
        <a:bodyPr/>
        <a:lstStyle/>
        <a:p>
          <a:endParaRPr lang="en-US"/>
        </a:p>
      </dgm:t>
    </dgm:pt>
    <dgm:pt modelId="{56AC1B9C-DD28-419A-8A31-DE73B2EAF17B}" type="sibTrans" cxnId="{CEE1F62D-46C7-4957-85CA-C14E1E8A1A17}">
      <dgm:prSet/>
      <dgm:spPr/>
      <dgm:t>
        <a:bodyPr/>
        <a:lstStyle/>
        <a:p>
          <a:endParaRPr lang="en-US"/>
        </a:p>
      </dgm:t>
    </dgm:pt>
    <dgm:pt modelId="{8C433C35-E5C6-4D70-839C-D27386E7D963}">
      <dgm:prSet/>
      <dgm:spPr/>
      <dgm:t>
        <a:bodyPr/>
        <a:lstStyle/>
        <a:p>
          <a:endParaRPr lang="en-US" dirty="0"/>
        </a:p>
      </dgm:t>
    </dgm:pt>
    <dgm:pt modelId="{098504CB-5204-4211-B263-02567FD4BF71}" type="parTrans" cxnId="{AA46F31D-1F95-42BF-AD88-89001E73472F}">
      <dgm:prSet/>
      <dgm:spPr/>
    </dgm:pt>
    <dgm:pt modelId="{409F0B79-2496-404E-9839-6FF869B0E1EC}" type="sibTrans" cxnId="{AA46F31D-1F95-42BF-AD88-89001E73472F}">
      <dgm:prSet/>
      <dgm:spPr/>
    </dgm:pt>
    <dgm:pt modelId="{658A4EF7-2985-46A3-8F4C-29546C99157C}" type="pres">
      <dgm:prSet presAssocID="{7F544CB6-4507-43F0-89D5-55E5495A0D80}" presName="linear" presStyleCnt="0">
        <dgm:presLayoutVars>
          <dgm:animLvl val="lvl"/>
          <dgm:resizeHandles val="exact"/>
        </dgm:presLayoutVars>
      </dgm:prSet>
      <dgm:spPr/>
    </dgm:pt>
    <dgm:pt modelId="{A906CC03-745C-4432-8034-C8BC04D0D1F6}" type="pres">
      <dgm:prSet presAssocID="{62F55E22-D9CB-4AA6-983D-944074DA1675}" presName="parentText" presStyleLbl="node1" presStyleIdx="0" presStyleCnt="2" custLinFactNeighborX="-693" custLinFactNeighborY="-5033">
        <dgm:presLayoutVars>
          <dgm:chMax val="0"/>
          <dgm:bulletEnabled val="1"/>
        </dgm:presLayoutVars>
      </dgm:prSet>
      <dgm:spPr/>
    </dgm:pt>
    <dgm:pt modelId="{737156F3-EF6F-435D-9783-4F3078DD9615}" type="pres">
      <dgm:prSet presAssocID="{62F55E22-D9CB-4AA6-983D-944074DA1675}" presName="childText" presStyleLbl="revTx" presStyleIdx="0" presStyleCnt="2">
        <dgm:presLayoutVars>
          <dgm:bulletEnabled val="1"/>
        </dgm:presLayoutVars>
      </dgm:prSet>
      <dgm:spPr/>
    </dgm:pt>
    <dgm:pt modelId="{D0A2633C-A443-40D6-AA40-C06DDD564D57}" type="pres">
      <dgm:prSet presAssocID="{1F138948-233A-47F7-8C91-789041BD8D4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46FB832-0540-48B0-A2C1-19F442F99550}" type="pres">
      <dgm:prSet presAssocID="{1F138948-233A-47F7-8C91-789041BD8D4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B959211-CCD3-4155-8750-70D78A862E73}" type="presOf" srcId="{62F55E22-D9CB-4AA6-983D-944074DA1675}" destId="{A906CC03-745C-4432-8034-C8BC04D0D1F6}" srcOrd="0" destOrd="0" presId="urn:microsoft.com/office/officeart/2005/8/layout/vList2"/>
    <dgm:cxn modelId="{B61B0315-33C5-4F3E-B646-21342D795983}" srcId="{7F544CB6-4507-43F0-89D5-55E5495A0D80}" destId="{62F55E22-D9CB-4AA6-983D-944074DA1675}" srcOrd="0" destOrd="0" parTransId="{85406D41-FAA9-4ED4-8C99-DCDB2C16C2D4}" sibTransId="{810C3810-24AA-4A2C-BB43-D3D7782FF460}"/>
    <dgm:cxn modelId="{AA46F31D-1F95-42BF-AD88-89001E73472F}" srcId="{1F138948-233A-47F7-8C91-789041BD8D4B}" destId="{8C433C35-E5C6-4D70-839C-D27386E7D963}" srcOrd="0" destOrd="0" parTransId="{098504CB-5204-4211-B263-02567FD4BF71}" sibTransId="{409F0B79-2496-404E-9839-6FF869B0E1EC}"/>
    <dgm:cxn modelId="{81022A23-7588-4EDA-9992-59D5E2AF3B76}" srcId="{1F138948-233A-47F7-8C91-789041BD8D4B}" destId="{65E1501D-5100-4D12-88FC-7EEC616A7F37}" srcOrd="5" destOrd="0" parTransId="{2C6F1C96-9CAF-4DD0-9523-7C3B593886DD}" sibTransId="{44710E9E-52E8-4077-B49E-6134DEDE4E3D}"/>
    <dgm:cxn modelId="{CEE1F62D-46C7-4957-85CA-C14E1E8A1A17}" srcId="{1F138948-233A-47F7-8C91-789041BD8D4B}" destId="{96CC09DB-31BE-45A1-B3E1-3A1720FE6B99}" srcOrd="4" destOrd="0" parTransId="{97EC84AD-7608-4DDD-B044-584C6C2B53A9}" sibTransId="{56AC1B9C-DD28-419A-8A31-DE73B2EAF17B}"/>
    <dgm:cxn modelId="{C6819A64-DA9F-4C05-9DB8-092817DD3DD4}" srcId="{62F55E22-D9CB-4AA6-983D-944074DA1675}" destId="{59333EE6-5647-4A78-8387-BE2AF67BD4B3}" srcOrd="1" destOrd="0" parTransId="{B61E4A7E-EEC9-41CD-9C9F-71ACA085EF39}" sibTransId="{96006E62-2DEB-4921-A6C2-4AA5C333C90D}"/>
    <dgm:cxn modelId="{70193B6A-A346-456A-ACA8-BF19F05E165D}" srcId="{62F55E22-D9CB-4AA6-983D-944074DA1675}" destId="{822C8A44-2F92-46B9-A111-ED685AEAC7BD}" srcOrd="0" destOrd="0" parTransId="{EB9A0384-9717-42D7-8A31-DF25A8F3B5DF}" sibTransId="{A2AC19C5-9BDC-45BE-9396-D84811FD1539}"/>
    <dgm:cxn modelId="{A80D406B-3E08-4F35-853D-01C4F50EE055}" srcId="{7F544CB6-4507-43F0-89D5-55E5495A0D80}" destId="{1F138948-233A-47F7-8C91-789041BD8D4B}" srcOrd="1" destOrd="0" parTransId="{7AE87598-1B0B-41EB-955E-C47C6274BDF8}" sibTransId="{B1EB77D4-4928-4603-A3F6-A112B3E04E34}"/>
    <dgm:cxn modelId="{6516CD4E-6A97-4C98-84E8-9E2963C57C58}" type="presOf" srcId="{65E1501D-5100-4D12-88FC-7EEC616A7F37}" destId="{446FB832-0540-48B0-A2C1-19F442F99550}" srcOrd="0" destOrd="5" presId="urn:microsoft.com/office/officeart/2005/8/layout/vList2"/>
    <dgm:cxn modelId="{E8FB8F53-098B-4715-928E-76AF35EFB804}" type="presOf" srcId="{1F138948-233A-47F7-8C91-789041BD8D4B}" destId="{D0A2633C-A443-40D6-AA40-C06DDD564D57}" srcOrd="0" destOrd="0" presId="urn:microsoft.com/office/officeart/2005/8/layout/vList2"/>
    <dgm:cxn modelId="{CD903E55-EF41-4DE4-8A93-10C7092FB0F9}" srcId="{1F138948-233A-47F7-8C91-789041BD8D4B}" destId="{9E29440E-8133-467E-A12C-8E1DA860D145}" srcOrd="2" destOrd="0" parTransId="{774021A8-AD5B-4695-9048-1AFB0BA8F57C}" sibTransId="{415823F8-15E1-4D8B-B336-D9DD6B02A3F6}"/>
    <dgm:cxn modelId="{6B6B6576-1C98-45F8-85A8-17E7EEA38BBF}" type="presOf" srcId="{59333EE6-5647-4A78-8387-BE2AF67BD4B3}" destId="{737156F3-EF6F-435D-9783-4F3078DD9615}" srcOrd="0" destOrd="1" presId="urn:microsoft.com/office/officeart/2005/8/layout/vList2"/>
    <dgm:cxn modelId="{DBDC249D-4562-43E1-BF1D-52788B758165}" srcId="{1F138948-233A-47F7-8C91-789041BD8D4B}" destId="{69CAF61F-A6E0-41AB-A8F8-E4657C105A0A}" srcOrd="3" destOrd="0" parTransId="{40026358-1B1C-474C-B443-0805F2A76C79}" sibTransId="{88E9A0B0-2EE3-473B-AFEB-896296313B1B}"/>
    <dgm:cxn modelId="{63A0159F-4489-43C7-AC82-A21B8FFD2CEE}" type="presOf" srcId="{822C8A44-2F92-46B9-A111-ED685AEAC7BD}" destId="{737156F3-EF6F-435D-9783-4F3078DD9615}" srcOrd="0" destOrd="0" presId="urn:microsoft.com/office/officeart/2005/8/layout/vList2"/>
    <dgm:cxn modelId="{A3F4D6B1-2D36-4A3A-B389-8E5B0D76274A}" type="presOf" srcId="{9E29440E-8133-467E-A12C-8E1DA860D145}" destId="{446FB832-0540-48B0-A2C1-19F442F99550}" srcOrd="0" destOrd="2" presId="urn:microsoft.com/office/officeart/2005/8/layout/vList2"/>
    <dgm:cxn modelId="{1392C0B5-97E8-44C5-A970-8E4FC4657B24}" type="presOf" srcId="{0EB36E37-EAC7-4A07-B0DA-C3E0E419F3B7}" destId="{446FB832-0540-48B0-A2C1-19F442F99550}" srcOrd="0" destOrd="1" presId="urn:microsoft.com/office/officeart/2005/8/layout/vList2"/>
    <dgm:cxn modelId="{817E80B6-97C3-4540-89C8-EFFF1AAE003C}" type="presOf" srcId="{456F2356-5179-4774-9B7A-BF7F3EC90B22}" destId="{737156F3-EF6F-435D-9783-4F3078DD9615}" srcOrd="0" destOrd="2" presId="urn:microsoft.com/office/officeart/2005/8/layout/vList2"/>
    <dgm:cxn modelId="{3B4F9DD2-8558-453C-86C9-90E76738C4D2}" type="presOf" srcId="{8C433C35-E5C6-4D70-839C-D27386E7D963}" destId="{446FB832-0540-48B0-A2C1-19F442F99550}" srcOrd="0" destOrd="0" presId="urn:microsoft.com/office/officeart/2005/8/layout/vList2"/>
    <dgm:cxn modelId="{DCA559DE-8238-469B-B77A-A3E830507D0A}" type="presOf" srcId="{7F544CB6-4507-43F0-89D5-55E5495A0D80}" destId="{658A4EF7-2985-46A3-8F4C-29546C99157C}" srcOrd="0" destOrd="0" presId="urn:microsoft.com/office/officeart/2005/8/layout/vList2"/>
    <dgm:cxn modelId="{DDEA7FDE-4FCE-4474-80E0-019C456855D4}" srcId="{1F138948-233A-47F7-8C91-789041BD8D4B}" destId="{0EB36E37-EAC7-4A07-B0DA-C3E0E419F3B7}" srcOrd="1" destOrd="0" parTransId="{F10E5F1F-AC9D-4E77-AEBF-457AA315D199}" sibTransId="{A7200F1E-FF03-4BB5-9D4B-A5065FA9AB77}"/>
    <dgm:cxn modelId="{8ECDB1EB-EB56-4659-839E-F229E6E0E5ED}" type="presOf" srcId="{69CAF61F-A6E0-41AB-A8F8-E4657C105A0A}" destId="{446FB832-0540-48B0-A2C1-19F442F99550}" srcOrd="0" destOrd="3" presId="urn:microsoft.com/office/officeart/2005/8/layout/vList2"/>
    <dgm:cxn modelId="{54EE9DF0-1DF6-4A79-9600-22DD5F78C7E7}" srcId="{62F55E22-D9CB-4AA6-983D-944074DA1675}" destId="{456F2356-5179-4774-9B7A-BF7F3EC90B22}" srcOrd="2" destOrd="0" parTransId="{57B81340-FDB2-4CFF-BB8D-F183F1DE82D2}" sibTransId="{BB078951-335E-4BBE-9441-E94281A74B05}"/>
    <dgm:cxn modelId="{41DBBAFD-B3F0-471C-AE28-7270BF8D80D8}" type="presOf" srcId="{96CC09DB-31BE-45A1-B3E1-3A1720FE6B99}" destId="{446FB832-0540-48B0-A2C1-19F442F99550}" srcOrd="0" destOrd="4" presId="urn:microsoft.com/office/officeart/2005/8/layout/vList2"/>
    <dgm:cxn modelId="{D9D4C58E-BEC2-4013-904D-9795D8372347}" type="presParOf" srcId="{658A4EF7-2985-46A3-8F4C-29546C99157C}" destId="{A906CC03-745C-4432-8034-C8BC04D0D1F6}" srcOrd="0" destOrd="0" presId="urn:microsoft.com/office/officeart/2005/8/layout/vList2"/>
    <dgm:cxn modelId="{1584342F-EA59-4E6F-ACA3-9A240E2DA1E1}" type="presParOf" srcId="{658A4EF7-2985-46A3-8F4C-29546C99157C}" destId="{737156F3-EF6F-435D-9783-4F3078DD9615}" srcOrd="1" destOrd="0" presId="urn:microsoft.com/office/officeart/2005/8/layout/vList2"/>
    <dgm:cxn modelId="{518A08E4-87DB-4367-A64A-B068F55FC0E8}" type="presParOf" srcId="{658A4EF7-2985-46A3-8F4C-29546C99157C}" destId="{D0A2633C-A443-40D6-AA40-C06DDD564D57}" srcOrd="2" destOrd="0" presId="urn:microsoft.com/office/officeart/2005/8/layout/vList2"/>
    <dgm:cxn modelId="{59AECEA7-38F3-42A3-A3E7-8F30C0D37E9D}" type="presParOf" srcId="{658A4EF7-2985-46A3-8F4C-29546C99157C}" destId="{446FB832-0540-48B0-A2C1-19F442F9955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BDB5AE5-4A6F-4F2A-B1AC-E2E793950B8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79F695-E35C-4CEA-821D-BF37A7998D3F}">
      <dgm:prSet/>
      <dgm:spPr/>
      <dgm:t>
        <a:bodyPr/>
        <a:lstStyle/>
        <a:p>
          <a:r>
            <a:rPr lang="en-US"/>
            <a:t>Two situations:</a:t>
          </a:r>
        </a:p>
      </dgm:t>
    </dgm:pt>
    <dgm:pt modelId="{D7098D6D-6755-4E1F-AA72-019D6098312A}" type="parTrans" cxnId="{D9824E30-1198-4F62-B66F-8796B68C6F10}">
      <dgm:prSet/>
      <dgm:spPr/>
      <dgm:t>
        <a:bodyPr/>
        <a:lstStyle/>
        <a:p>
          <a:endParaRPr lang="en-US"/>
        </a:p>
      </dgm:t>
    </dgm:pt>
    <dgm:pt modelId="{713AFDED-EC0F-479D-B032-04AD08CA3D6C}" type="sibTrans" cxnId="{D9824E30-1198-4F62-B66F-8796B68C6F10}">
      <dgm:prSet/>
      <dgm:spPr/>
      <dgm:t>
        <a:bodyPr/>
        <a:lstStyle/>
        <a:p>
          <a:endParaRPr lang="en-US"/>
        </a:p>
      </dgm:t>
    </dgm:pt>
    <dgm:pt modelId="{366A144E-6600-4B79-8B92-9C6402A7FD88}">
      <dgm:prSet/>
      <dgm:spPr/>
      <dgm:t>
        <a:bodyPr/>
        <a:lstStyle/>
        <a:p>
          <a:r>
            <a:rPr lang="en-US" dirty="0"/>
            <a:t>Situation 1: CRF with high rate of reinforcement</a:t>
          </a:r>
        </a:p>
      </dgm:t>
    </dgm:pt>
    <dgm:pt modelId="{4B805587-DAD8-4DF3-B785-31CD88EEB6C3}" type="parTrans" cxnId="{8ADA2830-0FA3-44C1-B03B-22FE9B141ADB}">
      <dgm:prSet/>
      <dgm:spPr/>
      <dgm:t>
        <a:bodyPr/>
        <a:lstStyle/>
        <a:p>
          <a:endParaRPr lang="en-US"/>
        </a:p>
      </dgm:t>
    </dgm:pt>
    <dgm:pt modelId="{599563E0-740A-4B10-A729-800D8401E946}" type="sibTrans" cxnId="{8ADA2830-0FA3-44C1-B03B-22FE9B141ADB}">
      <dgm:prSet/>
      <dgm:spPr/>
      <dgm:t>
        <a:bodyPr/>
        <a:lstStyle/>
        <a:p>
          <a:endParaRPr lang="en-US"/>
        </a:p>
      </dgm:t>
    </dgm:pt>
    <dgm:pt modelId="{34F044E8-302B-4CD0-BFA4-C9300C52E973}">
      <dgm:prSet/>
      <dgm:spPr/>
      <dgm:t>
        <a:bodyPr/>
        <a:lstStyle/>
        <a:p>
          <a:r>
            <a:rPr lang="en-US" dirty="0"/>
            <a:t>Situation 2: Partial reinforcement at lower rate of reinforcement</a:t>
          </a:r>
        </a:p>
      </dgm:t>
    </dgm:pt>
    <dgm:pt modelId="{669A2AF5-5C5C-4D7B-A7A0-850C18E5B949}" type="parTrans" cxnId="{A400F914-A1FE-4E1D-A8CF-F752B0A9CAEF}">
      <dgm:prSet/>
      <dgm:spPr/>
      <dgm:t>
        <a:bodyPr/>
        <a:lstStyle/>
        <a:p>
          <a:endParaRPr lang="en-US"/>
        </a:p>
      </dgm:t>
    </dgm:pt>
    <dgm:pt modelId="{4FA7A995-03BF-4C08-92BE-DD2454E951E4}" type="sibTrans" cxnId="{A400F914-A1FE-4E1D-A8CF-F752B0A9CAEF}">
      <dgm:prSet/>
      <dgm:spPr/>
      <dgm:t>
        <a:bodyPr/>
        <a:lstStyle/>
        <a:p>
          <a:endParaRPr lang="en-US"/>
        </a:p>
      </dgm:t>
    </dgm:pt>
    <dgm:pt modelId="{6B4AE334-3177-4873-9CCF-77EBF06B3FB4}">
      <dgm:prSet/>
      <dgm:spPr/>
      <dgm:t>
        <a:bodyPr/>
        <a:lstStyle/>
        <a:p>
          <a:r>
            <a:rPr lang="en-US" dirty="0"/>
            <a:t>Lots of behavior in both</a:t>
          </a:r>
        </a:p>
      </dgm:t>
    </dgm:pt>
    <dgm:pt modelId="{2F35889A-C545-420D-BE67-FA5D5FE28958}" type="parTrans" cxnId="{82B098ED-DCDE-4361-91CF-C8FDA62F88B9}">
      <dgm:prSet/>
      <dgm:spPr/>
      <dgm:t>
        <a:bodyPr/>
        <a:lstStyle/>
        <a:p>
          <a:endParaRPr lang="en-US"/>
        </a:p>
      </dgm:t>
    </dgm:pt>
    <dgm:pt modelId="{8D79EF37-4747-4A6B-9691-B2AC5213F3B6}" type="sibTrans" cxnId="{82B098ED-DCDE-4361-91CF-C8FDA62F88B9}">
      <dgm:prSet/>
      <dgm:spPr/>
      <dgm:t>
        <a:bodyPr/>
        <a:lstStyle/>
        <a:p>
          <a:endParaRPr lang="en-US"/>
        </a:p>
      </dgm:t>
    </dgm:pt>
    <dgm:pt modelId="{E2C84F6B-AD84-4FAC-B862-4778F7C70752}">
      <dgm:prSet/>
      <dgm:spPr/>
      <dgm:t>
        <a:bodyPr/>
        <a:lstStyle/>
        <a:p>
          <a:r>
            <a:rPr lang="en-US"/>
            <a:t>Now institute EXTINCTION</a:t>
          </a:r>
        </a:p>
      </dgm:t>
    </dgm:pt>
    <dgm:pt modelId="{65D10AF3-D57A-4666-A896-EE40AE6895D6}" type="parTrans" cxnId="{D64C56B5-BB28-4AA5-8411-578AA8F5607F}">
      <dgm:prSet/>
      <dgm:spPr/>
      <dgm:t>
        <a:bodyPr/>
        <a:lstStyle/>
        <a:p>
          <a:endParaRPr lang="en-US"/>
        </a:p>
      </dgm:t>
    </dgm:pt>
    <dgm:pt modelId="{66D5C98C-B068-4D85-B03D-79364130C3FC}" type="sibTrans" cxnId="{D64C56B5-BB28-4AA5-8411-578AA8F5607F}">
      <dgm:prSet/>
      <dgm:spPr/>
      <dgm:t>
        <a:bodyPr/>
        <a:lstStyle/>
        <a:p>
          <a:endParaRPr lang="en-US"/>
        </a:p>
      </dgm:t>
    </dgm:pt>
    <dgm:pt modelId="{5D2D2682-437B-4F59-9642-289DF0E703F8}">
      <dgm:prSet/>
      <dgm:spPr/>
      <dgm:t>
        <a:bodyPr/>
        <a:lstStyle/>
        <a:p>
          <a:r>
            <a:rPr lang="en-US" dirty="0"/>
            <a:t>Which situation invokes a BIGGER disruptor</a:t>
          </a:r>
        </a:p>
      </dgm:t>
    </dgm:pt>
    <dgm:pt modelId="{66351EA2-A277-4D20-97B6-EC4D17A2E412}" type="parTrans" cxnId="{0BA169CD-4E86-41A2-A0A6-6BE2271628C6}">
      <dgm:prSet/>
      <dgm:spPr/>
      <dgm:t>
        <a:bodyPr/>
        <a:lstStyle/>
        <a:p>
          <a:endParaRPr lang="en-US"/>
        </a:p>
      </dgm:t>
    </dgm:pt>
    <dgm:pt modelId="{D04A5E2A-7A73-4A01-B7AC-F8A02F1C7D02}" type="sibTrans" cxnId="{0BA169CD-4E86-41A2-A0A6-6BE2271628C6}">
      <dgm:prSet/>
      <dgm:spPr/>
      <dgm:t>
        <a:bodyPr/>
        <a:lstStyle/>
        <a:p>
          <a:endParaRPr lang="en-US"/>
        </a:p>
      </dgm:t>
    </dgm:pt>
    <dgm:pt modelId="{C7843EF7-5E1D-4032-8A6B-7F3099732AFB}">
      <dgm:prSet/>
      <dgm:spPr/>
      <dgm:t>
        <a:bodyPr/>
        <a:lstStyle/>
        <a:p>
          <a:r>
            <a:rPr lang="en-US" dirty="0"/>
            <a:t>(think of the size of that bump for that rolling rock)</a:t>
          </a:r>
        </a:p>
      </dgm:t>
    </dgm:pt>
    <dgm:pt modelId="{D7A85698-9149-4045-A68C-6641FAEC6911}" type="parTrans" cxnId="{DCF33325-BCA1-4BAE-8CA2-F3C1B33CCD31}">
      <dgm:prSet/>
      <dgm:spPr/>
      <dgm:t>
        <a:bodyPr/>
        <a:lstStyle/>
        <a:p>
          <a:endParaRPr lang="en-US"/>
        </a:p>
      </dgm:t>
    </dgm:pt>
    <dgm:pt modelId="{D78BD4F6-5A0D-4A37-AB98-50DBE2FA9DDA}" type="sibTrans" cxnId="{DCF33325-BCA1-4BAE-8CA2-F3C1B33CCD31}">
      <dgm:prSet/>
      <dgm:spPr/>
      <dgm:t>
        <a:bodyPr/>
        <a:lstStyle/>
        <a:p>
          <a:endParaRPr lang="en-US"/>
        </a:p>
      </dgm:t>
    </dgm:pt>
    <dgm:pt modelId="{BF4F6114-4A9E-4DC3-9FF0-FAF2F3F539C4}">
      <dgm:prSet/>
      <dgm:spPr/>
      <dgm:t>
        <a:bodyPr/>
        <a:lstStyle/>
        <a:p>
          <a:endParaRPr lang="en-US" dirty="0"/>
        </a:p>
      </dgm:t>
    </dgm:pt>
    <dgm:pt modelId="{36DB8792-9017-4CF3-ADF4-05F43C0DD2D5}" type="parTrans" cxnId="{8CBC13F0-9DB1-4276-BCE8-23EC06351024}">
      <dgm:prSet/>
      <dgm:spPr/>
      <dgm:t>
        <a:bodyPr/>
        <a:lstStyle/>
        <a:p>
          <a:endParaRPr lang="en-US"/>
        </a:p>
      </dgm:t>
    </dgm:pt>
    <dgm:pt modelId="{53C0BA01-677B-4660-AC2D-E0050CE3684E}" type="sibTrans" cxnId="{8CBC13F0-9DB1-4276-BCE8-23EC06351024}">
      <dgm:prSet/>
      <dgm:spPr/>
      <dgm:t>
        <a:bodyPr/>
        <a:lstStyle/>
        <a:p>
          <a:endParaRPr lang="en-US"/>
        </a:p>
      </dgm:t>
    </dgm:pt>
    <dgm:pt modelId="{EDFE40A2-C8B4-40AD-B58A-62CEE3646BA6}">
      <dgm:prSet/>
      <dgm:spPr/>
      <dgm:t>
        <a:bodyPr/>
        <a:lstStyle/>
        <a:p>
          <a:endParaRPr lang="en-US" dirty="0"/>
        </a:p>
      </dgm:t>
    </dgm:pt>
    <dgm:pt modelId="{73D7026F-F85B-40F2-BE3C-877285CB2CE2}" type="parTrans" cxnId="{0D5E50B6-E671-4CDE-AFF3-994585D3B17F}">
      <dgm:prSet/>
      <dgm:spPr/>
      <dgm:t>
        <a:bodyPr/>
        <a:lstStyle/>
        <a:p>
          <a:endParaRPr lang="en-US"/>
        </a:p>
      </dgm:t>
    </dgm:pt>
    <dgm:pt modelId="{05304368-C7CA-4C7C-A593-89B37A628F7A}" type="sibTrans" cxnId="{0D5E50B6-E671-4CDE-AFF3-994585D3B17F}">
      <dgm:prSet/>
      <dgm:spPr/>
      <dgm:t>
        <a:bodyPr/>
        <a:lstStyle/>
        <a:p>
          <a:endParaRPr lang="en-US"/>
        </a:p>
      </dgm:t>
    </dgm:pt>
    <dgm:pt modelId="{2223875B-C8CF-4650-A4F5-B62508635863}">
      <dgm:prSet/>
      <dgm:spPr/>
      <dgm:t>
        <a:bodyPr/>
        <a:lstStyle/>
        <a:p>
          <a:endParaRPr lang="en-US" dirty="0"/>
        </a:p>
      </dgm:t>
    </dgm:pt>
    <dgm:pt modelId="{17846A40-641D-46DE-8406-3BFBECA51F37}" type="parTrans" cxnId="{85896992-A0A4-46A1-A219-5152988A52E4}">
      <dgm:prSet/>
      <dgm:spPr/>
      <dgm:t>
        <a:bodyPr/>
        <a:lstStyle/>
        <a:p>
          <a:endParaRPr lang="en-US"/>
        </a:p>
      </dgm:t>
    </dgm:pt>
    <dgm:pt modelId="{DE8961B1-601F-471E-98C4-0227019BC103}" type="sibTrans" cxnId="{85896992-A0A4-46A1-A219-5152988A52E4}">
      <dgm:prSet/>
      <dgm:spPr/>
      <dgm:t>
        <a:bodyPr/>
        <a:lstStyle/>
        <a:p>
          <a:endParaRPr lang="en-US"/>
        </a:p>
      </dgm:t>
    </dgm:pt>
    <dgm:pt modelId="{C56F5D0E-F787-4B22-B4C6-339DF8F0D21D}">
      <dgm:prSet/>
      <dgm:spPr/>
      <dgm:t>
        <a:bodyPr/>
        <a:lstStyle/>
        <a:p>
          <a:endParaRPr lang="en-US" dirty="0"/>
        </a:p>
      </dgm:t>
    </dgm:pt>
    <dgm:pt modelId="{C38D2657-25CE-4FA8-87AD-F034A7AEC05F}" type="parTrans" cxnId="{87E0BC90-5194-4F79-83CF-FC3F5A866C56}">
      <dgm:prSet/>
      <dgm:spPr/>
      <dgm:t>
        <a:bodyPr/>
        <a:lstStyle/>
        <a:p>
          <a:endParaRPr lang="en-US"/>
        </a:p>
      </dgm:t>
    </dgm:pt>
    <dgm:pt modelId="{EB094030-7538-4960-9163-F074D93B03F5}" type="sibTrans" cxnId="{87E0BC90-5194-4F79-83CF-FC3F5A866C56}">
      <dgm:prSet/>
      <dgm:spPr/>
      <dgm:t>
        <a:bodyPr/>
        <a:lstStyle/>
        <a:p>
          <a:endParaRPr lang="en-US"/>
        </a:p>
      </dgm:t>
    </dgm:pt>
    <dgm:pt modelId="{F7C9B09D-49BB-4AD3-8B60-1E7AF4892652}">
      <dgm:prSet/>
      <dgm:spPr/>
      <dgm:t>
        <a:bodyPr/>
        <a:lstStyle/>
        <a:p>
          <a:endParaRPr lang="en-US" dirty="0"/>
        </a:p>
      </dgm:t>
    </dgm:pt>
    <dgm:pt modelId="{17306B62-8DD4-4B6A-AB8E-D7F673868356}" type="parTrans" cxnId="{7A333DA6-260F-4ABB-9D70-028255E3F5AC}">
      <dgm:prSet/>
      <dgm:spPr/>
    </dgm:pt>
    <dgm:pt modelId="{8B491917-2990-4747-B051-8093C8CBFB90}" type="sibTrans" cxnId="{7A333DA6-260F-4ABB-9D70-028255E3F5AC}">
      <dgm:prSet/>
      <dgm:spPr/>
    </dgm:pt>
    <dgm:pt modelId="{7F4CCD05-D648-4B4C-BF96-6A66D2F7CC20}" type="pres">
      <dgm:prSet presAssocID="{DBDB5AE5-4A6F-4F2A-B1AC-E2E793950B86}" presName="linear" presStyleCnt="0">
        <dgm:presLayoutVars>
          <dgm:animLvl val="lvl"/>
          <dgm:resizeHandles val="exact"/>
        </dgm:presLayoutVars>
      </dgm:prSet>
      <dgm:spPr/>
    </dgm:pt>
    <dgm:pt modelId="{00B08090-7C03-4D6E-B9EC-69B0B357DF40}" type="pres">
      <dgm:prSet presAssocID="{EC79F695-E35C-4CEA-821D-BF37A7998D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9EE6465-22CE-4A2B-871D-9E9763E5AFF4}" type="pres">
      <dgm:prSet presAssocID="{EC79F695-E35C-4CEA-821D-BF37A7998D3F}" presName="childText" presStyleLbl="revTx" presStyleIdx="0" presStyleCnt="2">
        <dgm:presLayoutVars>
          <dgm:bulletEnabled val="1"/>
        </dgm:presLayoutVars>
      </dgm:prSet>
      <dgm:spPr/>
    </dgm:pt>
    <dgm:pt modelId="{38EF168C-F2E4-4933-B5E0-A89076769D39}" type="pres">
      <dgm:prSet presAssocID="{E2C84F6B-AD84-4FAC-B862-4778F7C7075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E68AC3F-694B-4823-BA3F-1B9A37F520D0}" type="pres">
      <dgm:prSet presAssocID="{E2C84F6B-AD84-4FAC-B862-4778F7C70752}" presName="childText" presStyleLbl="revTx" presStyleIdx="1" presStyleCnt="2" custScaleY="143741">
        <dgm:presLayoutVars>
          <dgm:bulletEnabled val="1"/>
        </dgm:presLayoutVars>
      </dgm:prSet>
      <dgm:spPr/>
    </dgm:pt>
  </dgm:ptLst>
  <dgm:cxnLst>
    <dgm:cxn modelId="{A400F914-A1FE-4E1D-A8CF-F752B0A9CAEF}" srcId="{EC79F695-E35C-4CEA-821D-BF37A7998D3F}" destId="{34F044E8-302B-4CD0-BFA4-C9300C52E973}" srcOrd="3" destOrd="0" parTransId="{669A2AF5-5C5C-4D7B-A7A0-850C18E5B949}" sibTransId="{4FA7A995-03BF-4C08-92BE-DD2454E951E4}"/>
    <dgm:cxn modelId="{27AE611F-3473-4993-8548-B0D9981B26BE}" type="presOf" srcId="{366A144E-6600-4B79-8B92-9C6402A7FD88}" destId="{B9EE6465-22CE-4A2B-871D-9E9763E5AFF4}" srcOrd="0" destOrd="1" presId="urn:microsoft.com/office/officeart/2005/8/layout/vList2"/>
    <dgm:cxn modelId="{F45E0722-9384-449E-B0AE-6F2874088652}" type="presOf" srcId="{BF4F6114-4A9E-4DC3-9FF0-FAF2F3F539C4}" destId="{B9EE6465-22CE-4A2B-871D-9E9763E5AFF4}" srcOrd="0" destOrd="2" presId="urn:microsoft.com/office/officeart/2005/8/layout/vList2"/>
    <dgm:cxn modelId="{830FC923-D959-495E-AB4F-F86DA1D61240}" type="presOf" srcId="{5D2D2682-437B-4F59-9642-289DF0E703F8}" destId="{BE68AC3F-694B-4823-BA3F-1B9A37F520D0}" srcOrd="0" destOrd="0" presId="urn:microsoft.com/office/officeart/2005/8/layout/vList2"/>
    <dgm:cxn modelId="{DCF33325-BCA1-4BAE-8CA2-F3C1B33CCD31}" srcId="{E2C84F6B-AD84-4FAC-B862-4778F7C70752}" destId="{C7843EF7-5E1D-4032-8A6B-7F3099732AFB}" srcOrd="2" destOrd="0" parTransId="{D7A85698-9149-4045-A68C-6641FAEC6911}" sibTransId="{D78BD4F6-5A0D-4A37-AB98-50DBE2FA9DDA}"/>
    <dgm:cxn modelId="{8ADA2830-0FA3-44C1-B03B-22FE9B141ADB}" srcId="{EC79F695-E35C-4CEA-821D-BF37A7998D3F}" destId="{366A144E-6600-4B79-8B92-9C6402A7FD88}" srcOrd="1" destOrd="0" parTransId="{4B805587-DAD8-4DF3-B785-31CD88EEB6C3}" sibTransId="{599563E0-740A-4B10-A729-800D8401E946}"/>
    <dgm:cxn modelId="{D9824E30-1198-4F62-B66F-8796B68C6F10}" srcId="{DBDB5AE5-4A6F-4F2A-B1AC-E2E793950B86}" destId="{EC79F695-E35C-4CEA-821D-BF37A7998D3F}" srcOrd="0" destOrd="0" parTransId="{D7098D6D-6755-4E1F-AA72-019D6098312A}" sibTransId="{713AFDED-EC0F-479D-B032-04AD08CA3D6C}"/>
    <dgm:cxn modelId="{18D99D31-85FD-460F-BC85-2BFDF2EEEA81}" type="presOf" srcId="{2223875B-C8CF-4650-A4F5-B62508635863}" destId="{B9EE6465-22CE-4A2B-871D-9E9763E5AFF4}" srcOrd="0" destOrd="6" presId="urn:microsoft.com/office/officeart/2005/8/layout/vList2"/>
    <dgm:cxn modelId="{FA726A3B-9DB1-4956-99DA-AFDF18FE24B4}" type="presOf" srcId="{E2C84F6B-AD84-4FAC-B862-4778F7C70752}" destId="{38EF168C-F2E4-4933-B5E0-A89076769D39}" srcOrd="0" destOrd="0" presId="urn:microsoft.com/office/officeart/2005/8/layout/vList2"/>
    <dgm:cxn modelId="{6817554D-148C-4773-B0FC-75D553DF41D3}" type="presOf" srcId="{C7843EF7-5E1D-4032-8A6B-7F3099732AFB}" destId="{BE68AC3F-694B-4823-BA3F-1B9A37F520D0}" srcOrd="0" destOrd="2" presId="urn:microsoft.com/office/officeart/2005/8/layout/vList2"/>
    <dgm:cxn modelId="{E40A8155-68DD-469A-B70C-E85666F1EBF1}" type="presOf" srcId="{6B4AE334-3177-4873-9CCF-77EBF06B3FB4}" destId="{B9EE6465-22CE-4A2B-871D-9E9763E5AFF4}" srcOrd="0" destOrd="5" presId="urn:microsoft.com/office/officeart/2005/8/layout/vList2"/>
    <dgm:cxn modelId="{B4E80958-F109-4DD4-814D-3D3C2E7D97B2}" type="presOf" srcId="{F7C9B09D-49BB-4AD3-8B60-1E7AF4892652}" destId="{B9EE6465-22CE-4A2B-871D-9E9763E5AFF4}" srcOrd="0" destOrd="0" presId="urn:microsoft.com/office/officeart/2005/8/layout/vList2"/>
    <dgm:cxn modelId="{87E0BC90-5194-4F79-83CF-FC3F5A866C56}" srcId="{E2C84F6B-AD84-4FAC-B862-4778F7C70752}" destId="{C56F5D0E-F787-4B22-B4C6-339DF8F0D21D}" srcOrd="1" destOrd="0" parTransId="{C38D2657-25CE-4FA8-87AD-F034A7AEC05F}" sibTransId="{EB094030-7538-4960-9163-F074D93B03F5}"/>
    <dgm:cxn modelId="{85896992-A0A4-46A1-A219-5152988A52E4}" srcId="{EC79F695-E35C-4CEA-821D-BF37A7998D3F}" destId="{2223875B-C8CF-4650-A4F5-B62508635863}" srcOrd="6" destOrd="0" parTransId="{17846A40-641D-46DE-8406-3BFBECA51F37}" sibTransId="{DE8961B1-601F-471E-98C4-0227019BC103}"/>
    <dgm:cxn modelId="{7A333DA6-260F-4ABB-9D70-028255E3F5AC}" srcId="{EC79F695-E35C-4CEA-821D-BF37A7998D3F}" destId="{F7C9B09D-49BB-4AD3-8B60-1E7AF4892652}" srcOrd="0" destOrd="0" parTransId="{17306B62-8DD4-4B6A-AB8E-D7F673868356}" sibTransId="{8B491917-2990-4747-B051-8093C8CBFB90}"/>
    <dgm:cxn modelId="{5C6751B3-E319-4BCF-8AC7-F8331E760C00}" type="presOf" srcId="{EC79F695-E35C-4CEA-821D-BF37A7998D3F}" destId="{00B08090-7C03-4D6E-B9EC-69B0B357DF40}" srcOrd="0" destOrd="0" presId="urn:microsoft.com/office/officeart/2005/8/layout/vList2"/>
    <dgm:cxn modelId="{D64C56B5-BB28-4AA5-8411-578AA8F5607F}" srcId="{DBDB5AE5-4A6F-4F2A-B1AC-E2E793950B86}" destId="{E2C84F6B-AD84-4FAC-B862-4778F7C70752}" srcOrd="1" destOrd="0" parTransId="{65D10AF3-D57A-4666-A896-EE40AE6895D6}" sibTransId="{66D5C98C-B068-4D85-B03D-79364130C3FC}"/>
    <dgm:cxn modelId="{0D5E50B6-E671-4CDE-AFF3-994585D3B17F}" srcId="{EC79F695-E35C-4CEA-821D-BF37A7998D3F}" destId="{EDFE40A2-C8B4-40AD-B58A-62CEE3646BA6}" srcOrd="4" destOrd="0" parTransId="{73D7026F-F85B-40F2-BE3C-877285CB2CE2}" sibTransId="{05304368-C7CA-4C7C-A593-89B37A628F7A}"/>
    <dgm:cxn modelId="{DA8E30B9-B65D-4EEB-ABDE-B1F6C46E6BE7}" type="presOf" srcId="{EDFE40A2-C8B4-40AD-B58A-62CEE3646BA6}" destId="{B9EE6465-22CE-4A2B-871D-9E9763E5AFF4}" srcOrd="0" destOrd="4" presId="urn:microsoft.com/office/officeart/2005/8/layout/vList2"/>
    <dgm:cxn modelId="{0BA169CD-4E86-41A2-A0A6-6BE2271628C6}" srcId="{E2C84F6B-AD84-4FAC-B862-4778F7C70752}" destId="{5D2D2682-437B-4F59-9642-289DF0E703F8}" srcOrd="0" destOrd="0" parTransId="{66351EA2-A277-4D20-97B6-EC4D17A2E412}" sibTransId="{D04A5E2A-7A73-4A01-B7AC-F8A02F1C7D02}"/>
    <dgm:cxn modelId="{79FBC6D9-F585-43AE-84CA-E1D301782259}" type="presOf" srcId="{C56F5D0E-F787-4B22-B4C6-339DF8F0D21D}" destId="{BE68AC3F-694B-4823-BA3F-1B9A37F520D0}" srcOrd="0" destOrd="1" presId="urn:microsoft.com/office/officeart/2005/8/layout/vList2"/>
    <dgm:cxn modelId="{82B098ED-DCDE-4361-91CF-C8FDA62F88B9}" srcId="{EC79F695-E35C-4CEA-821D-BF37A7998D3F}" destId="{6B4AE334-3177-4873-9CCF-77EBF06B3FB4}" srcOrd="5" destOrd="0" parTransId="{2F35889A-C545-420D-BE67-FA5D5FE28958}" sibTransId="{8D79EF37-4747-4A6B-9691-B2AC5213F3B6}"/>
    <dgm:cxn modelId="{CAD90BEF-43B0-4311-911A-D35B908C5A49}" type="presOf" srcId="{34F044E8-302B-4CD0-BFA4-C9300C52E973}" destId="{B9EE6465-22CE-4A2B-871D-9E9763E5AFF4}" srcOrd="0" destOrd="3" presId="urn:microsoft.com/office/officeart/2005/8/layout/vList2"/>
    <dgm:cxn modelId="{8CBC13F0-9DB1-4276-BCE8-23EC06351024}" srcId="{EC79F695-E35C-4CEA-821D-BF37A7998D3F}" destId="{BF4F6114-4A9E-4DC3-9FF0-FAF2F3F539C4}" srcOrd="2" destOrd="0" parTransId="{36DB8792-9017-4CF3-ADF4-05F43C0DD2D5}" sibTransId="{53C0BA01-677B-4660-AC2D-E0050CE3684E}"/>
    <dgm:cxn modelId="{1E6DF0FB-23E7-450D-9FF7-279E258CF9D5}" type="presOf" srcId="{DBDB5AE5-4A6F-4F2A-B1AC-E2E793950B86}" destId="{7F4CCD05-D648-4B4C-BF96-6A66D2F7CC20}" srcOrd="0" destOrd="0" presId="urn:microsoft.com/office/officeart/2005/8/layout/vList2"/>
    <dgm:cxn modelId="{58111A10-1934-4C81-A27C-C75A07303F98}" type="presParOf" srcId="{7F4CCD05-D648-4B4C-BF96-6A66D2F7CC20}" destId="{00B08090-7C03-4D6E-B9EC-69B0B357DF40}" srcOrd="0" destOrd="0" presId="urn:microsoft.com/office/officeart/2005/8/layout/vList2"/>
    <dgm:cxn modelId="{62775009-3957-4709-85D2-1288354EFB4C}" type="presParOf" srcId="{7F4CCD05-D648-4B4C-BF96-6A66D2F7CC20}" destId="{B9EE6465-22CE-4A2B-871D-9E9763E5AFF4}" srcOrd="1" destOrd="0" presId="urn:microsoft.com/office/officeart/2005/8/layout/vList2"/>
    <dgm:cxn modelId="{F26B3FD9-A643-422B-9391-DD4C7FB586C1}" type="presParOf" srcId="{7F4CCD05-D648-4B4C-BF96-6A66D2F7CC20}" destId="{38EF168C-F2E4-4933-B5E0-A89076769D39}" srcOrd="2" destOrd="0" presId="urn:microsoft.com/office/officeart/2005/8/layout/vList2"/>
    <dgm:cxn modelId="{ECF8FC6E-72F7-4A40-BC62-2A8CEC9797BB}" type="presParOf" srcId="{7F4CCD05-D648-4B4C-BF96-6A66D2F7CC20}" destId="{BE68AC3F-694B-4823-BA3F-1B9A37F520D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61951D1-2FCC-483F-87B5-868CD960EA4B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2CDB3E5-B225-45E6-9F03-D0AC6D079A9D}">
      <dgm:prSet/>
      <dgm:spPr/>
      <dgm:t>
        <a:bodyPr/>
        <a:lstStyle/>
        <a:p>
          <a:r>
            <a:rPr lang="en-US"/>
            <a:t>It is far more difficult than “just forgetting”</a:t>
          </a:r>
        </a:p>
      </dgm:t>
    </dgm:pt>
    <dgm:pt modelId="{7D8642F0-6307-4328-A26F-A3FE7C6FDE99}" type="parTrans" cxnId="{AD59962B-D366-4878-9781-3900FB0CCA64}">
      <dgm:prSet/>
      <dgm:spPr/>
      <dgm:t>
        <a:bodyPr/>
        <a:lstStyle/>
        <a:p>
          <a:endParaRPr lang="en-US"/>
        </a:p>
      </dgm:t>
    </dgm:pt>
    <dgm:pt modelId="{81AA50CC-6678-4309-8074-45D450C7E232}" type="sibTrans" cxnId="{AD59962B-D366-4878-9781-3900FB0CCA64}">
      <dgm:prSet/>
      <dgm:spPr/>
      <dgm:t>
        <a:bodyPr/>
        <a:lstStyle/>
        <a:p>
          <a:endParaRPr lang="en-US"/>
        </a:p>
      </dgm:t>
    </dgm:pt>
    <dgm:pt modelId="{05DACD92-0918-479C-BE69-2C10BA745F01}">
      <dgm:prSet/>
      <dgm:spPr/>
      <dgm:t>
        <a:bodyPr/>
        <a:lstStyle/>
        <a:p>
          <a:r>
            <a:rPr lang="en-US"/>
            <a:t>In fact, animal doesn’t “forget”</a:t>
          </a:r>
        </a:p>
      </dgm:t>
    </dgm:pt>
    <dgm:pt modelId="{78AF3982-152A-40DF-96D7-44B44CEF6FF5}" type="parTrans" cxnId="{82A0C469-8856-40D7-A0AD-9CED36D36EE7}">
      <dgm:prSet/>
      <dgm:spPr/>
      <dgm:t>
        <a:bodyPr/>
        <a:lstStyle/>
        <a:p>
          <a:endParaRPr lang="en-US"/>
        </a:p>
      </dgm:t>
    </dgm:pt>
    <dgm:pt modelId="{C7ABB457-5E09-45E8-816E-42304F131010}" type="sibTrans" cxnId="{82A0C469-8856-40D7-A0AD-9CED36D36EE7}">
      <dgm:prSet/>
      <dgm:spPr/>
      <dgm:t>
        <a:bodyPr/>
        <a:lstStyle/>
        <a:p>
          <a:endParaRPr lang="en-US"/>
        </a:p>
      </dgm:t>
    </dgm:pt>
    <dgm:pt modelId="{10030EA4-0E9C-423E-BF8C-A4D5167FD8D3}">
      <dgm:prSet/>
      <dgm:spPr/>
      <dgm:t>
        <a:bodyPr/>
        <a:lstStyle/>
        <a:p>
          <a:r>
            <a:rPr lang="en-US" dirty="0"/>
            <a:t>Animal learns new contingency</a:t>
          </a:r>
        </a:p>
      </dgm:t>
    </dgm:pt>
    <dgm:pt modelId="{2DC2FD63-EC8A-4ECC-932F-984D43B8413F}" type="parTrans" cxnId="{4A482DC8-C6E1-4D42-8718-B0D79356A593}">
      <dgm:prSet/>
      <dgm:spPr/>
      <dgm:t>
        <a:bodyPr/>
        <a:lstStyle/>
        <a:p>
          <a:endParaRPr lang="en-US"/>
        </a:p>
      </dgm:t>
    </dgm:pt>
    <dgm:pt modelId="{FF35BCB9-CC7B-476B-83BF-5125526BF7AC}" type="sibTrans" cxnId="{4A482DC8-C6E1-4D42-8718-B0D79356A593}">
      <dgm:prSet/>
      <dgm:spPr/>
      <dgm:t>
        <a:bodyPr/>
        <a:lstStyle/>
        <a:p>
          <a:endParaRPr lang="en-US"/>
        </a:p>
      </dgm:t>
    </dgm:pt>
    <dgm:pt modelId="{31E41056-902F-4A35-9C45-CC54E608709D}">
      <dgm:prSet/>
      <dgm:spPr/>
      <dgm:t>
        <a:bodyPr/>
        <a:lstStyle/>
        <a:p>
          <a:r>
            <a:rPr lang="en-US"/>
            <a:t>Many things can go wrong when using extinction</a:t>
          </a:r>
        </a:p>
      </dgm:t>
    </dgm:pt>
    <dgm:pt modelId="{BBA844A4-7742-48DA-BD69-722AA612B6A5}" type="parTrans" cxnId="{2E5BA874-1E4C-4CDD-9F58-EAEF9046A372}">
      <dgm:prSet/>
      <dgm:spPr/>
      <dgm:t>
        <a:bodyPr/>
        <a:lstStyle/>
        <a:p>
          <a:endParaRPr lang="en-US"/>
        </a:p>
      </dgm:t>
    </dgm:pt>
    <dgm:pt modelId="{5CAD8F23-8E60-44CF-947A-C2FBB6FDE90F}" type="sibTrans" cxnId="{2E5BA874-1E4C-4CDD-9F58-EAEF9046A372}">
      <dgm:prSet/>
      <dgm:spPr/>
      <dgm:t>
        <a:bodyPr/>
        <a:lstStyle/>
        <a:p>
          <a:endParaRPr lang="en-US"/>
        </a:p>
      </dgm:t>
    </dgm:pt>
    <dgm:pt modelId="{A89254CD-57D7-46AD-84D3-F78611B329DF}">
      <dgm:prSet/>
      <dgm:spPr/>
      <dgm:t>
        <a:bodyPr/>
        <a:lstStyle/>
        <a:p>
          <a:r>
            <a:rPr lang="en-US"/>
            <a:t>Beware and be careful when using EXT!</a:t>
          </a:r>
        </a:p>
      </dgm:t>
    </dgm:pt>
    <dgm:pt modelId="{3CED57D9-B140-433C-81A3-3D13B2CC96B9}" type="parTrans" cxnId="{DA510374-582B-4B20-9A92-42E9885BB9A4}">
      <dgm:prSet/>
      <dgm:spPr/>
      <dgm:t>
        <a:bodyPr/>
        <a:lstStyle/>
        <a:p>
          <a:endParaRPr lang="en-US"/>
        </a:p>
      </dgm:t>
    </dgm:pt>
    <dgm:pt modelId="{0C7DA2A0-CEF2-465D-997A-F655058C166A}" type="sibTrans" cxnId="{DA510374-582B-4B20-9A92-42E9885BB9A4}">
      <dgm:prSet/>
      <dgm:spPr/>
      <dgm:t>
        <a:bodyPr/>
        <a:lstStyle/>
        <a:p>
          <a:endParaRPr lang="en-US"/>
        </a:p>
      </dgm:t>
    </dgm:pt>
    <dgm:pt modelId="{215F17EE-17AB-4F71-AFF8-F8DEB93057EA}">
      <dgm:prSet/>
      <dgm:spPr/>
      <dgm:t>
        <a:bodyPr/>
        <a:lstStyle/>
        <a:p>
          <a:endParaRPr lang="en-US" dirty="0"/>
        </a:p>
      </dgm:t>
    </dgm:pt>
    <dgm:pt modelId="{AC9D2AA7-7DBD-470B-9DE3-D5EADBA93092}" type="parTrans" cxnId="{3BF548FF-11FB-4DFB-B15E-C99E46D7F918}">
      <dgm:prSet/>
      <dgm:spPr/>
      <dgm:t>
        <a:bodyPr/>
        <a:lstStyle/>
        <a:p>
          <a:endParaRPr lang="en-US"/>
        </a:p>
      </dgm:t>
    </dgm:pt>
    <dgm:pt modelId="{CA4C5173-4145-4F60-B3E3-AB5ECDCF1198}" type="sibTrans" cxnId="{3BF548FF-11FB-4DFB-B15E-C99E46D7F918}">
      <dgm:prSet/>
      <dgm:spPr/>
      <dgm:t>
        <a:bodyPr/>
        <a:lstStyle/>
        <a:p>
          <a:endParaRPr lang="en-US"/>
        </a:p>
      </dgm:t>
    </dgm:pt>
    <dgm:pt modelId="{AD426A92-2D29-4FE4-9CE1-8C26A2B99978}" type="pres">
      <dgm:prSet presAssocID="{E61951D1-2FCC-483F-87B5-868CD960EA4B}" presName="linear" presStyleCnt="0">
        <dgm:presLayoutVars>
          <dgm:animLvl val="lvl"/>
          <dgm:resizeHandles val="exact"/>
        </dgm:presLayoutVars>
      </dgm:prSet>
      <dgm:spPr/>
    </dgm:pt>
    <dgm:pt modelId="{925E39BB-6E6C-4E08-AED4-78EA0B556782}" type="pres">
      <dgm:prSet presAssocID="{72CDB3E5-B225-45E6-9F03-D0AC6D079A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168DC5E-AFDE-4A69-8B15-91FE9F6E0534}" type="pres">
      <dgm:prSet presAssocID="{72CDB3E5-B225-45E6-9F03-D0AC6D079A9D}" presName="childText" presStyleLbl="revTx" presStyleIdx="0" presStyleCnt="1">
        <dgm:presLayoutVars>
          <dgm:bulletEnabled val="1"/>
        </dgm:presLayoutVars>
      </dgm:prSet>
      <dgm:spPr/>
    </dgm:pt>
    <dgm:pt modelId="{5F7EF531-9E74-47FA-B6F4-037B920B6252}" type="pres">
      <dgm:prSet presAssocID="{31E41056-902F-4A35-9C45-CC54E60870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D9216D-28FC-4856-8B8A-11A52966C0BC}" type="pres">
      <dgm:prSet presAssocID="{5CAD8F23-8E60-44CF-947A-C2FBB6FDE90F}" presName="spacer" presStyleCnt="0"/>
      <dgm:spPr/>
    </dgm:pt>
    <dgm:pt modelId="{4AD49E64-9F64-4AF2-9332-34809BF97A36}" type="pres">
      <dgm:prSet presAssocID="{A89254CD-57D7-46AD-84D3-F78611B329D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59962B-D366-4878-9781-3900FB0CCA64}" srcId="{E61951D1-2FCC-483F-87B5-868CD960EA4B}" destId="{72CDB3E5-B225-45E6-9F03-D0AC6D079A9D}" srcOrd="0" destOrd="0" parTransId="{7D8642F0-6307-4328-A26F-A3FE7C6FDE99}" sibTransId="{81AA50CC-6678-4309-8074-45D450C7E232}"/>
    <dgm:cxn modelId="{B530E02F-7E5E-4BCB-BCC3-93029CE241B6}" type="presOf" srcId="{E61951D1-2FCC-483F-87B5-868CD960EA4B}" destId="{AD426A92-2D29-4FE4-9CE1-8C26A2B99978}" srcOrd="0" destOrd="0" presId="urn:microsoft.com/office/officeart/2005/8/layout/vList2"/>
    <dgm:cxn modelId="{63CC5249-CA3D-4E75-AFB9-5F78B0D281B0}" type="presOf" srcId="{A89254CD-57D7-46AD-84D3-F78611B329DF}" destId="{4AD49E64-9F64-4AF2-9332-34809BF97A36}" srcOrd="0" destOrd="0" presId="urn:microsoft.com/office/officeart/2005/8/layout/vList2"/>
    <dgm:cxn modelId="{82A0C469-8856-40D7-A0AD-9CED36D36EE7}" srcId="{72CDB3E5-B225-45E6-9F03-D0AC6D079A9D}" destId="{05DACD92-0918-479C-BE69-2C10BA745F01}" srcOrd="0" destOrd="0" parTransId="{78AF3982-152A-40DF-96D7-44B44CEF6FF5}" sibTransId="{C7ABB457-5E09-45E8-816E-42304F131010}"/>
    <dgm:cxn modelId="{DA510374-582B-4B20-9A92-42E9885BB9A4}" srcId="{E61951D1-2FCC-483F-87B5-868CD960EA4B}" destId="{A89254CD-57D7-46AD-84D3-F78611B329DF}" srcOrd="2" destOrd="0" parTransId="{3CED57D9-B140-433C-81A3-3D13B2CC96B9}" sibTransId="{0C7DA2A0-CEF2-465D-997A-F655058C166A}"/>
    <dgm:cxn modelId="{2E5BA874-1E4C-4CDD-9F58-EAEF9046A372}" srcId="{E61951D1-2FCC-483F-87B5-868CD960EA4B}" destId="{31E41056-902F-4A35-9C45-CC54E608709D}" srcOrd="1" destOrd="0" parTransId="{BBA844A4-7742-48DA-BD69-722AA612B6A5}" sibTransId="{5CAD8F23-8E60-44CF-947A-C2FBB6FDE90F}"/>
    <dgm:cxn modelId="{D4F7347A-6635-41E7-A6B5-0B2A96B9C7DF}" type="presOf" srcId="{215F17EE-17AB-4F71-AFF8-F8DEB93057EA}" destId="{B168DC5E-AFDE-4A69-8B15-91FE9F6E0534}" srcOrd="0" destOrd="2" presId="urn:microsoft.com/office/officeart/2005/8/layout/vList2"/>
    <dgm:cxn modelId="{DD1E749E-85D1-4C7A-ADE7-7718C08EFA63}" type="presOf" srcId="{05DACD92-0918-479C-BE69-2C10BA745F01}" destId="{B168DC5E-AFDE-4A69-8B15-91FE9F6E0534}" srcOrd="0" destOrd="0" presId="urn:microsoft.com/office/officeart/2005/8/layout/vList2"/>
    <dgm:cxn modelId="{2B387CAF-3546-408D-B2F6-5D68EC475B31}" type="presOf" srcId="{31E41056-902F-4A35-9C45-CC54E608709D}" destId="{5F7EF531-9E74-47FA-B6F4-037B920B6252}" srcOrd="0" destOrd="0" presId="urn:microsoft.com/office/officeart/2005/8/layout/vList2"/>
    <dgm:cxn modelId="{4A482DC8-C6E1-4D42-8718-B0D79356A593}" srcId="{72CDB3E5-B225-45E6-9F03-D0AC6D079A9D}" destId="{10030EA4-0E9C-423E-BF8C-A4D5167FD8D3}" srcOrd="1" destOrd="0" parTransId="{2DC2FD63-EC8A-4ECC-932F-984D43B8413F}" sibTransId="{FF35BCB9-CC7B-476B-83BF-5125526BF7AC}"/>
    <dgm:cxn modelId="{0ECF2CE5-0047-4C36-BBDF-D17760439F3C}" type="presOf" srcId="{72CDB3E5-B225-45E6-9F03-D0AC6D079A9D}" destId="{925E39BB-6E6C-4E08-AED4-78EA0B556782}" srcOrd="0" destOrd="0" presId="urn:microsoft.com/office/officeart/2005/8/layout/vList2"/>
    <dgm:cxn modelId="{B2D125F4-D5FF-4C69-BB4D-3F00ADAE4FDA}" type="presOf" srcId="{10030EA4-0E9C-423E-BF8C-A4D5167FD8D3}" destId="{B168DC5E-AFDE-4A69-8B15-91FE9F6E0534}" srcOrd="0" destOrd="1" presId="urn:microsoft.com/office/officeart/2005/8/layout/vList2"/>
    <dgm:cxn modelId="{3BF548FF-11FB-4DFB-B15E-C99E46D7F918}" srcId="{72CDB3E5-B225-45E6-9F03-D0AC6D079A9D}" destId="{215F17EE-17AB-4F71-AFF8-F8DEB93057EA}" srcOrd="2" destOrd="0" parTransId="{AC9D2AA7-7DBD-470B-9DE3-D5EADBA93092}" sibTransId="{CA4C5173-4145-4F60-B3E3-AB5ECDCF1198}"/>
    <dgm:cxn modelId="{D7BCA7E3-E600-4335-A1D4-795D7791C0BA}" type="presParOf" srcId="{AD426A92-2D29-4FE4-9CE1-8C26A2B99978}" destId="{925E39BB-6E6C-4E08-AED4-78EA0B556782}" srcOrd="0" destOrd="0" presId="urn:microsoft.com/office/officeart/2005/8/layout/vList2"/>
    <dgm:cxn modelId="{B63E39CA-A398-4925-965C-537D36EE0A06}" type="presParOf" srcId="{AD426A92-2D29-4FE4-9CE1-8C26A2B99978}" destId="{B168DC5E-AFDE-4A69-8B15-91FE9F6E0534}" srcOrd="1" destOrd="0" presId="urn:microsoft.com/office/officeart/2005/8/layout/vList2"/>
    <dgm:cxn modelId="{9F881BD3-B890-4298-A39F-8568E0344062}" type="presParOf" srcId="{AD426A92-2D29-4FE4-9CE1-8C26A2B99978}" destId="{5F7EF531-9E74-47FA-B6F4-037B920B6252}" srcOrd="2" destOrd="0" presId="urn:microsoft.com/office/officeart/2005/8/layout/vList2"/>
    <dgm:cxn modelId="{7E699DB9-6B44-4801-B80D-A4886A93FC55}" type="presParOf" srcId="{AD426A92-2D29-4FE4-9CE1-8C26A2B99978}" destId="{3CD9216D-28FC-4856-8B8A-11A52966C0BC}" srcOrd="3" destOrd="0" presId="urn:microsoft.com/office/officeart/2005/8/layout/vList2"/>
    <dgm:cxn modelId="{B4CAFAA9-04E9-4ACB-936D-84FC59B54403}" type="presParOf" srcId="{AD426A92-2D29-4FE4-9CE1-8C26A2B99978}" destId="{4AD49E64-9F64-4AF2-9332-34809BF97A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9CE94-385C-43A7-BD3C-6F33C47042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44728E-96A5-49DF-8D9F-82B18230C42A}">
      <dgm:prSet/>
      <dgm:spPr/>
      <dgm:t>
        <a:bodyPr/>
        <a:lstStyle/>
        <a:p>
          <a:r>
            <a:rPr lang="en-US" dirty="0"/>
            <a:t>Frustration: Frustrative non-reward </a:t>
          </a:r>
          <a:r>
            <a:rPr lang="en-US" b="1" i="1" dirty="0">
              <a:solidFill>
                <a:srgbClr val="C00000"/>
              </a:solidFill>
            </a:rPr>
            <a:t>energizes</a:t>
          </a:r>
          <a:r>
            <a:rPr lang="en-US" dirty="0"/>
            <a:t> behavior!</a:t>
          </a:r>
        </a:p>
      </dgm:t>
    </dgm:pt>
    <dgm:pt modelId="{CEED3340-9A5C-4C6C-85A6-ED625CF3922B}" type="parTrans" cxnId="{DA569A6F-0018-4359-A070-CAFEFEC6DD3A}">
      <dgm:prSet/>
      <dgm:spPr/>
      <dgm:t>
        <a:bodyPr/>
        <a:lstStyle/>
        <a:p>
          <a:endParaRPr lang="en-US"/>
        </a:p>
      </dgm:t>
    </dgm:pt>
    <dgm:pt modelId="{03B78653-88B6-4F8B-AE0A-59B089E864A4}" type="sibTrans" cxnId="{DA569A6F-0018-4359-A070-CAFEFEC6DD3A}">
      <dgm:prSet/>
      <dgm:spPr/>
      <dgm:t>
        <a:bodyPr/>
        <a:lstStyle/>
        <a:p>
          <a:endParaRPr lang="en-US"/>
        </a:p>
      </dgm:t>
    </dgm:pt>
    <dgm:pt modelId="{04B95B3F-E611-440D-9BD4-C50595AD69E1}">
      <dgm:prSet/>
      <dgm:spPr/>
      <dgm:t>
        <a:bodyPr/>
        <a:lstStyle/>
        <a:p>
          <a:r>
            <a:rPr lang="en-US" b="1" dirty="0"/>
            <a:t>Aggression = Frustration aggression</a:t>
          </a:r>
          <a:endParaRPr lang="en-US" dirty="0"/>
        </a:p>
      </dgm:t>
    </dgm:pt>
    <dgm:pt modelId="{A05817D1-967D-4E4C-92A7-61DCA35EB3E9}" type="parTrans" cxnId="{5C2FBD87-39E0-4EC7-A55F-C68D01D417B4}">
      <dgm:prSet/>
      <dgm:spPr/>
      <dgm:t>
        <a:bodyPr/>
        <a:lstStyle/>
        <a:p>
          <a:endParaRPr lang="en-US"/>
        </a:p>
      </dgm:t>
    </dgm:pt>
    <dgm:pt modelId="{4547F203-729B-4D37-87EE-CC3E78C309B4}" type="sibTrans" cxnId="{5C2FBD87-39E0-4EC7-A55F-C68D01D417B4}">
      <dgm:prSet/>
      <dgm:spPr/>
      <dgm:t>
        <a:bodyPr/>
        <a:lstStyle/>
        <a:p>
          <a:endParaRPr lang="en-US"/>
        </a:p>
      </dgm:t>
    </dgm:pt>
    <dgm:pt modelId="{7C3971A9-4C6F-424D-BA29-B5892C873546}">
      <dgm:prSet/>
      <dgm:spPr/>
      <dgm:t>
        <a:bodyPr/>
        <a:lstStyle/>
        <a:p>
          <a:r>
            <a:rPr lang="en-US" dirty="0"/>
            <a:t>Will aggress towards model if model placed in cage with rat or pigeon during initial extinction</a:t>
          </a:r>
        </a:p>
      </dgm:t>
    </dgm:pt>
    <dgm:pt modelId="{DC1A25AE-213A-45D6-8050-08748B1CDF65}" type="parTrans" cxnId="{90D2DAB5-E62A-4CB0-B030-D46CE2E62E4B}">
      <dgm:prSet/>
      <dgm:spPr/>
      <dgm:t>
        <a:bodyPr/>
        <a:lstStyle/>
        <a:p>
          <a:endParaRPr lang="en-US"/>
        </a:p>
      </dgm:t>
    </dgm:pt>
    <dgm:pt modelId="{9FBA24D5-2AA2-4634-8CBD-D9CF3463B7BA}" type="sibTrans" cxnId="{90D2DAB5-E62A-4CB0-B030-D46CE2E62E4B}">
      <dgm:prSet/>
      <dgm:spPr/>
      <dgm:t>
        <a:bodyPr/>
        <a:lstStyle/>
        <a:p>
          <a:endParaRPr lang="en-US"/>
        </a:p>
      </dgm:t>
    </dgm:pt>
    <dgm:pt modelId="{14925082-8117-488F-BF80-D66CA4137E7E}">
      <dgm:prSet/>
      <dgm:spPr/>
      <dgm:t>
        <a:bodyPr/>
        <a:lstStyle/>
        <a:p>
          <a:r>
            <a:rPr lang="en-US"/>
            <a:t>Will bite or attack objects</a:t>
          </a:r>
        </a:p>
      </dgm:t>
    </dgm:pt>
    <dgm:pt modelId="{C3B11D76-1F3F-41E1-9A45-B14726102090}" type="parTrans" cxnId="{37CABE13-F81E-4A83-8724-67468F1EADCF}">
      <dgm:prSet/>
      <dgm:spPr/>
      <dgm:t>
        <a:bodyPr/>
        <a:lstStyle/>
        <a:p>
          <a:endParaRPr lang="en-US"/>
        </a:p>
      </dgm:t>
    </dgm:pt>
    <dgm:pt modelId="{D0BE6A7B-40B6-4EBC-9225-B18850434434}" type="sibTrans" cxnId="{37CABE13-F81E-4A83-8724-67468F1EADCF}">
      <dgm:prSet/>
      <dgm:spPr/>
      <dgm:t>
        <a:bodyPr/>
        <a:lstStyle/>
        <a:p>
          <a:endParaRPr lang="en-US"/>
        </a:p>
      </dgm:t>
    </dgm:pt>
    <dgm:pt modelId="{CB0DD368-3762-48A1-9102-9F8FF5E11BC2}">
      <dgm:prSet/>
      <dgm:spPr/>
      <dgm:t>
        <a:bodyPr/>
        <a:lstStyle/>
        <a:p>
          <a:r>
            <a:rPr lang="en-US"/>
            <a:t>Will attack a real cohort</a:t>
          </a:r>
        </a:p>
      </dgm:t>
    </dgm:pt>
    <dgm:pt modelId="{F24389B9-9BE8-4FC2-BE36-B2EB2FAF87A8}" type="parTrans" cxnId="{AE6BA034-E9A1-439D-B25E-BDE855E3A4BD}">
      <dgm:prSet/>
      <dgm:spPr/>
      <dgm:t>
        <a:bodyPr/>
        <a:lstStyle/>
        <a:p>
          <a:endParaRPr lang="en-US"/>
        </a:p>
      </dgm:t>
    </dgm:pt>
    <dgm:pt modelId="{F94682ED-B0B6-4A67-BEE3-C7648B0DB48B}" type="sibTrans" cxnId="{AE6BA034-E9A1-439D-B25E-BDE855E3A4BD}">
      <dgm:prSet/>
      <dgm:spPr/>
      <dgm:t>
        <a:bodyPr/>
        <a:lstStyle/>
        <a:p>
          <a:endParaRPr lang="en-US"/>
        </a:p>
      </dgm:t>
    </dgm:pt>
    <dgm:pt modelId="{38EAD872-53D6-415F-8AA4-E52B1AE9A5B3}">
      <dgm:prSet/>
      <dgm:spPr/>
      <dgm:t>
        <a:bodyPr/>
        <a:lstStyle/>
        <a:p>
          <a:r>
            <a:rPr lang="en-US"/>
            <a:t>Does this occur in humans?</a:t>
          </a:r>
        </a:p>
      </dgm:t>
    </dgm:pt>
    <dgm:pt modelId="{53022426-B607-4893-BA01-EE9F3E94BF70}" type="parTrans" cxnId="{96460B51-ACB0-48B3-AFED-0053A2613700}">
      <dgm:prSet/>
      <dgm:spPr/>
      <dgm:t>
        <a:bodyPr/>
        <a:lstStyle/>
        <a:p>
          <a:endParaRPr lang="en-US"/>
        </a:p>
      </dgm:t>
    </dgm:pt>
    <dgm:pt modelId="{124A86F6-F736-43F8-A534-ECD0D3CAFF87}" type="sibTrans" cxnId="{96460B51-ACB0-48B3-AFED-0053A2613700}">
      <dgm:prSet/>
      <dgm:spPr/>
      <dgm:t>
        <a:bodyPr/>
        <a:lstStyle/>
        <a:p>
          <a:endParaRPr lang="en-US"/>
        </a:p>
      </dgm:t>
    </dgm:pt>
    <dgm:pt modelId="{4ECE18EC-7D64-483B-BCC8-09A89F442FB2}" type="pres">
      <dgm:prSet presAssocID="{5849CE94-385C-43A7-BD3C-6F33C4704270}" presName="linear" presStyleCnt="0">
        <dgm:presLayoutVars>
          <dgm:animLvl val="lvl"/>
          <dgm:resizeHandles val="exact"/>
        </dgm:presLayoutVars>
      </dgm:prSet>
      <dgm:spPr/>
    </dgm:pt>
    <dgm:pt modelId="{7EF4FF8C-D859-4CDD-8532-1F2E04D74442}" type="pres">
      <dgm:prSet presAssocID="{2144728E-96A5-49DF-8D9F-82B18230C4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D841EA1-D9FF-4D16-81EA-0006CB362862}" type="pres">
      <dgm:prSet presAssocID="{03B78653-88B6-4F8B-AE0A-59B089E864A4}" presName="spacer" presStyleCnt="0"/>
      <dgm:spPr/>
    </dgm:pt>
    <dgm:pt modelId="{F4AA71D3-EF57-47BB-ACF7-7B5810368B12}" type="pres">
      <dgm:prSet presAssocID="{04B95B3F-E611-440D-9BD4-C50595AD69E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F14AA4-6BC6-4850-9D8F-DCD38853D700}" type="pres">
      <dgm:prSet presAssocID="{04B95B3F-E611-440D-9BD4-C50595AD69E1}" presName="childText" presStyleLbl="revTx" presStyleIdx="0" presStyleCnt="1">
        <dgm:presLayoutVars>
          <dgm:bulletEnabled val="1"/>
        </dgm:presLayoutVars>
      </dgm:prSet>
      <dgm:spPr/>
    </dgm:pt>
    <dgm:pt modelId="{1234DA29-DAB2-45EB-AD2C-533004205BD2}" type="pres">
      <dgm:prSet presAssocID="{38EAD872-53D6-415F-8AA4-E52B1AE9A5B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7CABE13-F81E-4A83-8724-67468F1EADCF}" srcId="{04B95B3F-E611-440D-9BD4-C50595AD69E1}" destId="{14925082-8117-488F-BF80-D66CA4137E7E}" srcOrd="1" destOrd="0" parTransId="{C3B11D76-1F3F-41E1-9A45-B14726102090}" sibTransId="{D0BE6A7B-40B6-4EBC-9225-B18850434434}"/>
    <dgm:cxn modelId="{C8B25532-EF0B-4B6B-877B-7E220AF93EAE}" type="presOf" srcId="{7C3971A9-4C6F-424D-BA29-B5892C873546}" destId="{87F14AA4-6BC6-4850-9D8F-DCD38853D700}" srcOrd="0" destOrd="0" presId="urn:microsoft.com/office/officeart/2005/8/layout/vList2"/>
    <dgm:cxn modelId="{AE6BA034-E9A1-439D-B25E-BDE855E3A4BD}" srcId="{04B95B3F-E611-440D-9BD4-C50595AD69E1}" destId="{CB0DD368-3762-48A1-9102-9F8FF5E11BC2}" srcOrd="2" destOrd="0" parTransId="{F24389B9-9BE8-4FC2-BE36-B2EB2FAF87A8}" sibTransId="{F94682ED-B0B6-4A67-BEE3-C7648B0DB48B}"/>
    <dgm:cxn modelId="{9F3A6539-816B-41C6-8B41-772706D4957B}" type="presOf" srcId="{5849CE94-385C-43A7-BD3C-6F33C4704270}" destId="{4ECE18EC-7D64-483B-BCC8-09A89F442FB2}" srcOrd="0" destOrd="0" presId="urn:microsoft.com/office/officeart/2005/8/layout/vList2"/>
    <dgm:cxn modelId="{DA569A6F-0018-4359-A070-CAFEFEC6DD3A}" srcId="{5849CE94-385C-43A7-BD3C-6F33C4704270}" destId="{2144728E-96A5-49DF-8D9F-82B18230C42A}" srcOrd="0" destOrd="0" parTransId="{CEED3340-9A5C-4C6C-85A6-ED625CF3922B}" sibTransId="{03B78653-88B6-4F8B-AE0A-59B089E864A4}"/>
    <dgm:cxn modelId="{3FD0DF70-64A1-4AAF-8DCA-AD25510BCB83}" type="presOf" srcId="{04B95B3F-E611-440D-9BD4-C50595AD69E1}" destId="{F4AA71D3-EF57-47BB-ACF7-7B5810368B12}" srcOrd="0" destOrd="0" presId="urn:microsoft.com/office/officeart/2005/8/layout/vList2"/>
    <dgm:cxn modelId="{96460B51-ACB0-48B3-AFED-0053A2613700}" srcId="{5849CE94-385C-43A7-BD3C-6F33C4704270}" destId="{38EAD872-53D6-415F-8AA4-E52B1AE9A5B3}" srcOrd="2" destOrd="0" parTransId="{53022426-B607-4893-BA01-EE9F3E94BF70}" sibTransId="{124A86F6-F736-43F8-A534-ECD0D3CAFF87}"/>
    <dgm:cxn modelId="{DEF9DC73-8EB2-40CE-BBB5-5C50D07E9BF0}" type="presOf" srcId="{38EAD872-53D6-415F-8AA4-E52B1AE9A5B3}" destId="{1234DA29-DAB2-45EB-AD2C-533004205BD2}" srcOrd="0" destOrd="0" presId="urn:microsoft.com/office/officeart/2005/8/layout/vList2"/>
    <dgm:cxn modelId="{5C2FBD87-39E0-4EC7-A55F-C68D01D417B4}" srcId="{5849CE94-385C-43A7-BD3C-6F33C4704270}" destId="{04B95B3F-E611-440D-9BD4-C50595AD69E1}" srcOrd="1" destOrd="0" parTransId="{A05817D1-967D-4E4C-92A7-61DCA35EB3E9}" sibTransId="{4547F203-729B-4D37-87EE-CC3E78C309B4}"/>
    <dgm:cxn modelId="{9920D9AA-9391-4D5F-9DF9-3F1124B71486}" type="presOf" srcId="{CB0DD368-3762-48A1-9102-9F8FF5E11BC2}" destId="{87F14AA4-6BC6-4850-9D8F-DCD38853D700}" srcOrd="0" destOrd="2" presId="urn:microsoft.com/office/officeart/2005/8/layout/vList2"/>
    <dgm:cxn modelId="{285747B4-7811-4B91-9BED-32F5C2174BC0}" type="presOf" srcId="{14925082-8117-488F-BF80-D66CA4137E7E}" destId="{87F14AA4-6BC6-4850-9D8F-DCD38853D700}" srcOrd="0" destOrd="1" presId="urn:microsoft.com/office/officeart/2005/8/layout/vList2"/>
    <dgm:cxn modelId="{90D2DAB5-E62A-4CB0-B030-D46CE2E62E4B}" srcId="{04B95B3F-E611-440D-9BD4-C50595AD69E1}" destId="{7C3971A9-4C6F-424D-BA29-B5892C873546}" srcOrd="0" destOrd="0" parTransId="{DC1A25AE-213A-45D6-8050-08748B1CDF65}" sibTransId="{9FBA24D5-2AA2-4634-8CBD-D9CF3463B7BA}"/>
    <dgm:cxn modelId="{1DC557B6-1D57-4360-A043-91D884E2933E}" type="presOf" srcId="{2144728E-96A5-49DF-8D9F-82B18230C42A}" destId="{7EF4FF8C-D859-4CDD-8532-1F2E04D74442}" srcOrd="0" destOrd="0" presId="urn:microsoft.com/office/officeart/2005/8/layout/vList2"/>
    <dgm:cxn modelId="{65E73290-7BC4-45DC-A1A7-D0D7CAABD8CB}" type="presParOf" srcId="{4ECE18EC-7D64-483B-BCC8-09A89F442FB2}" destId="{7EF4FF8C-D859-4CDD-8532-1F2E04D74442}" srcOrd="0" destOrd="0" presId="urn:microsoft.com/office/officeart/2005/8/layout/vList2"/>
    <dgm:cxn modelId="{50E56716-30E1-4573-9760-C54B3A452F21}" type="presParOf" srcId="{4ECE18EC-7D64-483B-BCC8-09A89F442FB2}" destId="{BD841EA1-D9FF-4D16-81EA-0006CB362862}" srcOrd="1" destOrd="0" presId="urn:microsoft.com/office/officeart/2005/8/layout/vList2"/>
    <dgm:cxn modelId="{B2E35030-DEF4-4F0E-B75B-8F05206F8B15}" type="presParOf" srcId="{4ECE18EC-7D64-483B-BCC8-09A89F442FB2}" destId="{F4AA71D3-EF57-47BB-ACF7-7B5810368B12}" srcOrd="2" destOrd="0" presId="urn:microsoft.com/office/officeart/2005/8/layout/vList2"/>
    <dgm:cxn modelId="{12C421BF-85D0-4CFE-A847-6B53E81E3F0E}" type="presParOf" srcId="{4ECE18EC-7D64-483B-BCC8-09A89F442FB2}" destId="{87F14AA4-6BC6-4850-9D8F-DCD38853D700}" srcOrd="3" destOrd="0" presId="urn:microsoft.com/office/officeart/2005/8/layout/vList2"/>
    <dgm:cxn modelId="{A52FC16D-AA1B-4D75-931C-397168C3DBDA}" type="presParOf" srcId="{4ECE18EC-7D64-483B-BCC8-09A89F442FB2}" destId="{1234DA29-DAB2-45EB-AD2C-533004205B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EC01C-6AA7-4D7C-BE49-625C2B5F73A1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439F51-9DE1-4DD5-B661-ACCBCFE0497E}">
      <dgm:prSet/>
      <dgm:spPr/>
      <dgm:t>
        <a:bodyPr/>
        <a:lstStyle/>
        <a:p>
          <a:r>
            <a:rPr lang="en-US" b="1" u="sng" dirty="0"/>
            <a:t>Extinction does NOT reverse effects of acquisition</a:t>
          </a:r>
          <a:endParaRPr lang="en-US" u="sng" dirty="0"/>
        </a:p>
      </dgm:t>
    </dgm:pt>
    <dgm:pt modelId="{C70C36E9-1433-4CC1-8A73-28973A803542}" type="parTrans" cxnId="{7BD3E7ED-D7DC-4A70-AA59-6A9CC5112820}">
      <dgm:prSet/>
      <dgm:spPr/>
      <dgm:t>
        <a:bodyPr/>
        <a:lstStyle/>
        <a:p>
          <a:endParaRPr lang="en-US"/>
        </a:p>
      </dgm:t>
    </dgm:pt>
    <dgm:pt modelId="{FDBCD318-2088-4BDC-B2E4-F11197106B52}" type="sibTrans" cxnId="{7BD3E7ED-D7DC-4A70-AA59-6A9CC5112820}">
      <dgm:prSet/>
      <dgm:spPr/>
      <dgm:t>
        <a:bodyPr/>
        <a:lstStyle/>
        <a:p>
          <a:endParaRPr lang="en-US"/>
        </a:p>
      </dgm:t>
    </dgm:pt>
    <dgm:pt modelId="{3BD678C9-B7A8-4E61-9BE3-40DC765E5B1D}">
      <dgm:prSet/>
      <dgm:spPr/>
      <dgm:t>
        <a:bodyPr/>
        <a:lstStyle/>
        <a:p>
          <a:r>
            <a:rPr lang="en-US"/>
            <a:t>Reduces responding</a:t>
          </a:r>
        </a:p>
      </dgm:t>
    </dgm:pt>
    <dgm:pt modelId="{73A0DDC6-47D4-4601-B89B-A84D8B37AF92}" type="parTrans" cxnId="{81229951-8858-4885-A28F-52D7097C17D7}">
      <dgm:prSet/>
      <dgm:spPr/>
      <dgm:t>
        <a:bodyPr/>
        <a:lstStyle/>
        <a:p>
          <a:endParaRPr lang="en-US"/>
        </a:p>
      </dgm:t>
    </dgm:pt>
    <dgm:pt modelId="{F73703C9-725C-4C75-B0CD-F920C82F39B7}" type="sibTrans" cxnId="{81229951-8858-4885-A28F-52D7097C17D7}">
      <dgm:prSet/>
      <dgm:spPr/>
      <dgm:t>
        <a:bodyPr/>
        <a:lstStyle/>
        <a:p>
          <a:endParaRPr lang="en-US"/>
        </a:p>
      </dgm:t>
    </dgm:pt>
    <dgm:pt modelId="{30D997F5-238C-490A-A9BD-4516BC463A5A}">
      <dgm:prSet/>
      <dgm:spPr/>
      <dgm:t>
        <a:bodyPr/>
        <a:lstStyle/>
        <a:p>
          <a:r>
            <a:rPr lang="en-US" dirty="0"/>
            <a:t>Elicits Emotional outcomes</a:t>
          </a:r>
        </a:p>
      </dgm:t>
    </dgm:pt>
    <dgm:pt modelId="{ECFF8C8E-CC70-4566-A25A-A80EA3412B8C}" type="parTrans" cxnId="{A55CD8B2-C838-40F1-BD56-2CE8C748EFCC}">
      <dgm:prSet/>
      <dgm:spPr/>
      <dgm:t>
        <a:bodyPr/>
        <a:lstStyle/>
        <a:p>
          <a:endParaRPr lang="en-US"/>
        </a:p>
      </dgm:t>
    </dgm:pt>
    <dgm:pt modelId="{EA49584F-ED68-4AF7-848B-55A763174C65}" type="sibTrans" cxnId="{A55CD8B2-C838-40F1-BD56-2CE8C748EFCC}">
      <dgm:prSet/>
      <dgm:spPr/>
      <dgm:t>
        <a:bodyPr/>
        <a:lstStyle/>
        <a:p>
          <a:endParaRPr lang="en-US"/>
        </a:p>
      </dgm:t>
    </dgm:pt>
    <dgm:pt modelId="{5DA07808-3450-4376-988D-A169CA651402}">
      <dgm:prSet/>
      <dgm:spPr/>
      <dgm:t>
        <a:bodyPr/>
        <a:lstStyle/>
        <a:p>
          <a:r>
            <a:rPr lang="en-US" b="1" i="1" dirty="0"/>
            <a:t>But does not erase learning!</a:t>
          </a:r>
        </a:p>
      </dgm:t>
    </dgm:pt>
    <dgm:pt modelId="{C54E9D88-CFD1-4A8F-8809-996EA28D9174}" type="parTrans" cxnId="{15BA028C-1B40-4ACC-80EB-CC4CEC8C5254}">
      <dgm:prSet/>
      <dgm:spPr/>
      <dgm:t>
        <a:bodyPr/>
        <a:lstStyle/>
        <a:p>
          <a:endParaRPr lang="en-US"/>
        </a:p>
      </dgm:t>
    </dgm:pt>
    <dgm:pt modelId="{7838F08B-B9BE-4480-9535-62EB6202FAD7}" type="sibTrans" cxnId="{15BA028C-1B40-4ACC-80EB-CC4CEC8C5254}">
      <dgm:prSet/>
      <dgm:spPr/>
      <dgm:t>
        <a:bodyPr/>
        <a:lstStyle/>
        <a:p>
          <a:endParaRPr lang="en-US"/>
        </a:p>
      </dgm:t>
    </dgm:pt>
    <dgm:pt modelId="{267AAFB1-1681-4DE8-9D69-8BA9A0E62C71}">
      <dgm:prSet/>
      <dgm:spPr/>
      <dgm:t>
        <a:bodyPr/>
        <a:lstStyle/>
        <a:p>
          <a:r>
            <a:rPr lang="en-US" dirty="0"/>
            <a:t>We aren’t “forgetting” the contingency but learning a new one!</a:t>
          </a:r>
        </a:p>
      </dgm:t>
    </dgm:pt>
    <dgm:pt modelId="{1EC17F51-BFCB-4C39-8706-629FDFAB4649}" type="parTrans" cxnId="{F346DB1A-D394-44B0-AE76-C57A8562A677}">
      <dgm:prSet/>
      <dgm:spPr/>
      <dgm:t>
        <a:bodyPr/>
        <a:lstStyle/>
        <a:p>
          <a:endParaRPr lang="en-US"/>
        </a:p>
      </dgm:t>
    </dgm:pt>
    <dgm:pt modelId="{B3BB4D89-0F3D-443F-90DC-3D193D7F7BE7}" type="sibTrans" cxnId="{F346DB1A-D394-44B0-AE76-C57A8562A677}">
      <dgm:prSet/>
      <dgm:spPr/>
      <dgm:t>
        <a:bodyPr/>
        <a:lstStyle/>
        <a:p>
          <a:endParaRPr lang="en-US"/>
        </a:p>
      </dgm:t>
    </dgm:pt>
    <dgm:pt modelId="{6BFACFA2-5669-4984-90BB-63A96AA22131}">
      <dgm:prSet/>
      <dgm:spPr/>
      <dgm:t>
        <a:bodyPr/>
        <a:lstStyle/>
        <a:p>
          <a:r>
            <a:rPr lang="en-US"/>
            <a:t>Four lines of research demonstrate this:</a:t>
          </a:r>
        </a:p>
      </dgm:t>
    </dgm:pt>
    <dgm:pt modelId="{1B035154-16CB-43A2-B0FA-5C435118EE1A}" type="parTrans" cxnId="{A99E9915-751D-4322-89C0-0CA60D2B888B}">
      <dgm:prSet/>
      <dgm:spPr/>
      <dgm:t>
        <a:bodyPr/>
        <a:lstStyle/>
        <a:p>
          <a:endParaRPr lang="en-US"/>
        </a:p>
      </dgm:t>
    </dgm:pt>
    <dgm:pt modelId="{ECBBAF30-FB03-4E66-A5E9-3E5AE05898C3}" type="sibTrans" cxnId="{A99E9915-751D-4322-89C0-0CA60D2B888B}">
      <dgm:prSet/>
      <dgm:spPr/>
      <dgm:t>
        <a:bodyPr/>
        <a:lstStyle/>
        <a:p>
          <a:endParaRPr lang="en-US"/>
        </a:p>
      </dgm:t>
    </dgm:pt>
    <dgm:pt modelId="{18478EAA-BA41-4B01-BAF0-D24D533B49B5}">
      <dgm:prSet/>
      <dgm:spPr/>
      <dgm:t>
        <a:bodyPr/>
        <a:lstStyle/>
        <a:p>
          <a:r>
            <a:rPr lang="en-US"/>
            <a:t>Spontaneous recovery</a:t>
          </a:r>
        </a:p>
      </dgm:t>
    </dgm:pt>
    <dgm:pt modelId="{D87F3AD1-FBE4-4FA5-8D52-EA35979BB97E}" type="parTrans" cxnId="{B4DD9903-BAA6-4CEB-8E70-EEDAE1C85B5F}">
      <dgm:prSet/>
      <dgm:spPr/>
      <dgm:t>
        <a:bodyPr/>
        <a:lstStyle/>
        <a:p>
          <a:endParaRPr lang="en-US"/>
        </a:p>
      </dgm:t>
    </dgm:pt>
    <dgm:pt modelId="{2B1F4EE0-C9AE-42EC-8F56-DEA2AC386629}" type="sibTrans" cxnId="{B4DD9903-BAA6-4CEB-8E70-EEDAE1C85B5F}">
      <dgm:prSet/>
      <dgm:spPr/>
      <dgm:t>
        <a:bodyPr/>
        <a:lstStyle/>
        <a:p>
          <a:endParaRPr lang="en-US"/>
        </a:p>
      </dgm:t>
    </dgm:pt>
    <dgm:pt modelId="{676DDF36-003B-4BDA-B2F6-93F221C48135}">
      <dgm:prSet/>
      <dgm:spPr/>
      <dgm:t>
        <a:bodyPr/>
        <a:lstStyle/>
        <a:p>
          <a:r>
            <a:rPr lang="en-US"/>
            <a:t>Renewal</a:t>
          </a:r>
        </a:p>
      </dgm:t>
    </dgm:pt>
    <dgm:pt modelId="{38F34CCD-E426-4AE4-974A-AA9EDBA693C3}" type="parTrans" cxnId="{44D7ECAA-8DF8-40B4-8DA2-99987FEEB343}">
      <dgm:prSet/>
      <dgm:spPr/>
      <dgm:t>
        <a:bodyPr/>
        <a:lstStyle/>
        <a:p>
          <a:endParaRPr lang="en-US"/>
        </a:p>
      </dgm:t>
    </dgm:pt>
    <dgm:pt modelId="{72DB2577-5685-4FE8-9992-D18072204F50}" type="sibTrans" cxnId="{44D7ECAA-8DF8-40B4-8DA2-99987FEEB343}">
      <dgm:prSet/>
      <dgm:spPr/>
      <dgm:t>
        <a:bodyPr/>
        <a:lstStyle/>
        <a:p>
          <a:endParaRPr lang="en-US"/>
        </a:p>
      </dgm:t>
    </dgm:pt>
    <dgm:pt modelId="{5300C8EB-E8DD-4669-865C-69050C794B42}">
      <dgm:prSet/>
      <dgm:spPr/>
      <dgm:t>
        <a:bodyPr/>
        <a:lstStyle/>
        <a:p>
          <a:r>
            <a:rPr lang="en-US"/>
            <a:t>Reinstatement</a:t>
          </a:r>
        </a:p>
      </dgm:t>
    </dgm:pt>
    <dgm:pt modelId="{749880FE-A122-4786-B7FA-AF63AF132B92}" type="parTrans" cxnId="{FB9FD672-D1E3-428B-924F-EDE69E5E1EBB}">
      <dgm:prSet/>
      <dgm:spPr/>
      <dgm:t>
        <a:bodyPr/>
        <a:lstStyle/>
        <a:p>
          <a:endParaRPr lang="en-US"/>
        </a:p>
      </dgm:t>
    </dgm:pt>
    <dgm:pt modelId="{923596E9-4839-4DE0-B860-677E59BCD7D8}" type="sibTrans" cxnId="{FB9FD672-D1E3-428B-924F-EDE69E5E1EBB}">
      <dgm:prSet/>
      <dgm:spPr/>
      <dgm:t>
        <a:bodyPr/>
        <a:lstStyle/>
        <a:p>
          <a:endParaRPr lang="en-US"/>
        </a:p>
      </dgm:t>
    </dgm:pt>
    <dgm:pt modelId="{0EED471B-B85F-4CF8-99EE-D76ABBDD88D2}">
      <dgm:prSet/>
      <dgm:spPr/>
      <dgm:t>
        <a:bodyPr/>
        <a:lstStyle/>
        <a:p>
          <a:r>
            <a:rPr lang="en-US"/>
            <a:t>Reinforcer devaluation</a:t>
          </a:r>
        </a:p>
      </dgm:t>
    </dgm:pt>
    <dgm:pt modelId="{4CE7D9B0-06C5-4018-9925-C24FBC7E0651}" type="parTrans" cxnId="{5C2E2E26-1954-41DF-B70A-EA0D5D88950F}">
      <dgm:prSet/>
      <dgm:spPr/>
      <dgm:t>
        <a:bodyPr/>
        <a:lstStyle/>
        <a:p>
          <a:endParaRPr lang="en-US"/>
        </a:p>
      </dgm:t>
    </dgm:pt>
    <dgm:pt modelId="{90F0039D-1CB1-4B88-BE36-4EBCBD2C8EE5}" type="sibTrans" cxnId="{5C2E2E26-1954-41DF-B70A-EA0D5D88950F}">
      <dgm:prSet/>
      <dgm:spPr/>
      <dgm:t>
        <a:bodyPr/>
        <a:lstStyle/>
        <a:p>
          <a:endParaRPr lang="en-US"/>
        </a:p>
      </dgm:t>
    </dgm:pt>
    <dgm:pt modelId="{C4CDFEAF-EE92-48D8-8977-3C82321D1B52}" type="pres">
      <dgm:prSet presAssocID="{A65EC01C-6AA7-4D7C-BE49-625C2B5F73A1}" presName="Name0" presStyleCnt="0">
        <dgm:presLayoutVars>
          <dgm:dir/>
          <dgm:animLvl val="lvl"/>
          <dgm:resizeHandles val="exact"/>
        </dgm:presLayoutVars>
      </dgm:prSet>
      <dgm:spPr/>
    </dgm:pt>
    <dgm:pt modelId="{346602C5-EEF6-441F-AE27-CE221EFE45A5}" type="pres">
      <dgm:prSet presAssocID="{3D439F51-9DE1-4DD5-B661-ACCBCFE0497E}" presName="linNode" presStyleCnt="0"/>
      <dgm:spPr/>
    </dgm:pt>
    <dgm:pt modelId="{CF0B61F8-DDCF-4258-99FF-9E5325F907A7}" type="pres">
      <dgm:prSet presAssocID="{3D439F51-9DE1-4DD5-B661-ACCBCFE0497E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AC0948B7-5590-4564-9A0F-61C70F8AB8A2}" type="pres">
      <dgm:prSet presAssocID="{3D439F51-9DE1-4DD5-B661-ACCBCFE0497E}" presName="descendantText" presStyleLbl="alignAccFollowNode1" presStyleIdx="0" presStyleCnt="2">
        <dgm:presLayoutVars>
          <dgm:bulletEnabled val="1"/>
        </dgm:presLayoutVars>
      </dgm:prSet>
      <dgm:spPr/>
    </dgm:pt>
    <dgm:pt modelId="{E41DD3C1-27C6-4D63-90E0-7179860E1F44}" type="pres">
      <dgm:prSet presAssocID="{FDBCD318-2088-4BDC-B2E4-F11197106B52}" presName="sp" presStyleCnt="0"/>
      <dgm:spPr/>
    </dgm:pt>
    <dgm:pt modelId="{8D574C57-DAA0-4AAF-811F-7F97E0434CF4}" type="pres">
      <dgm:prSet presAssocID="{6BFACFA2-5669-4984-90BB-63A96AA22131}" presName="linNode" presStyleCnt="0"/>
      <dgm:spPr/>
    </dgm:pt>
    <dgm:pt modelId="{A6FBC44F-484E-4761-8B00-B0901D6C546F}" type="pres">
      <dgm:prSet presAssocID="{6BFACFA2-5669-4984-90BB-63A96AA2213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AD5808C-2491-4F96-954D-C0ECD85EB043}" type="pres">
      <dgm:prSet presAssocID="{6BFACFA2-5669-4984-90BB-63A96AA2213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4DD9903-BAA6-4CEB-8E70-EEDAE1C85B5F}" srcId="{6BFACFA2-5669-4984-90BB-63A96AA22131}" destId="{18478EAA-BA41-4B01-BAF0-D24D533B49B5}" srcOrd="0" destOrd="0" parTransId="{D87F3AD1-FBE4-4FA5-8D52-EA35979BB97E}" sibTransId="{2B1F4EE0-C9AE-42EC-8F56-DEA2AC386629}"/>
    <dgm:cxn modelId="{A99E9915-751D-4322-89C0-0CA60D2B888B}" srcId="{A65EC01C-6AA7-4D7C-BE49-625C2B5F73A1}" destId="{6BFACFA2-5669-4984-90BB-63A96AA22131}" srcOrd="1" destOrd="0" parTransId="{1B035154-16CB-43A2-B0FA-5C435118EE1A}" sibTransId="{ECBBAF30-FB03-4E66-A5E9-3E5AE05898C3}"/>
    <dgm:cxn modelId="{1804BB17-2A6E-47F7-85AB-B51F86B1D7D1}" type="presOf" srcId="{267AAFB1-1681-4DE8-9D69-8BA9A0E62C71}" destId="{AC0948B7-5590-4564-9A0F-61C70F8AB8A2}" srcOrd="0" destOrd="3" presId="urn:microsoft.com/office/officeart/2005/8/layout/vList5"/>
    <dgm:cxn modelId="{F346DB1A-D394-44B0-AE76-C57A8562A677}" srcId="{3D439F51-9DE1-4DD5-B661-ACCBCFE0497E}" destId="{267AAFB1-1681-4DE8-9D69-8BA9A0E62C71}" srcOrd="3" destOrd="0" parTransId="{1EC17F51-BFCB-4C39-8706-629FDFAB4649}" sibTransId="{B3BB4D89-0F3D-443F-90DC-3D193D7F7BE7}"/>
    <dgm:cxn modelId="{18E6BE25-334E-4F82-B1E7-900753C0B540}" type="presOf" srcId="{3BD678C9-B7A8-4E61-9BE3-40DC765E5B1D}" destId="{AC0948B7-5590-4564-9A0F-61C70F8AB8A2}" srcOrd="0" destOrd="0" presId="urn:microsoft.com/office/officeart/2005/8/layout/vList5"/>
    <dgm:cxn modelId="{5C2E2E26-1954-41DF-B70A-EA0D5D88950F}" srcId="{6BFACFA2-5669-4984-90BB-63A96AA22131}" destId="{0EED471B-B85F-4CF8-99EE-D76ABBDD88D2}" srcOrd="3" destOrd="0" parTransId="{4CE7D9B0-06C5-4018-9925-C24FBC7E0651}" sibTransId="{90F0039D-1CB1-4B88-BE36-4EBCBD2C8EE5}"/>
    <dgm:cxn modelId="{5011BB6E-C29A-4181-9F51-3C0F86884DAD}" type="presOf" srcId="{3D439F51-9DE1-4DD5-B661-ACCBCFE0497E}" destId="{CF0B61F8-DDCF-4258-99FF-9E5325F907A7}" srcOrd="0" destOrd="0" presId="urn:microsoft.com/office/officeart/2005/8/layout/vList5"/>
    <dgm:cxn modelId="{81229951-8858-4885-A28F-52D7097C17D7}" srcId="{3D439F51-9DE1-4DD5-B661-ACCBCFE0497E}" destId="{3BD678C9-B7A8-4E61-9BE3-40DC765E5B1D}" srcOrd="0" destOrd="0" parTransId="{73A0DDC6-47D4-4601-B89B-A84D8B37AF92}" sibTransId="{F73703C9-725C-4C75-B0CD-F920C82F39B7}"/>
    <dgm:cxn modelId="{FB9FD672-D1E3-428B-924F-EDE69E5E1EBB}" srcId="{6BFACFA2-5669-4984-90BB-63A96AA22131}" destId="{5300C8EB-E8DD-4669-865C-69050C794B42}" srcOrd="2" destOrd="0" parTransId="{749880FE-A122-4786-B7FA-AF63AF132B92}" sibTransId="{923596E9-4839-4DE0-B860-677E59BCD7D8}"/>
    <dgm:cxn modelId="{E6C9C47F-57DE-4600-B884-7CA0A615D85A}" type="presOf" srcId="{676DDF36-003B-4BDA-B2F6-93F221C48135}" destId="{EAD5808C-2491-4F96-954D-C0ECD85EB043}" srcOrd="0" destOrd="1" presId="urn:microsoft.com/office/officeart/2005/8/layout/vList5"/>
    <dgm:cxn modelId="{15BA028C-1B40-4ACC-80EB-CC4CEC8C5254}" srcId="{3D439F51-9DE1-4DD5-B661-ACCBCFE0497E}" destId="{5DA07808-3450-4376-988D-A169CA651402}" srcOrd="2" destOrd="0" parTransId="{C54E9D88-CFD1-4A8F-8809-996EA28D9174}" sibTransId="{7838F08B-B9BE-4480-9535-62EB6202FAD7}"/>
    <dgm:cxn modelId="{44D7ECAA-8DF8-40B4-8DA2-99987FEEB343}" srcId="{6BFACFA2-5669-4984-90BB-63A96AA22131}" destId="{676DDF36-003B-4BDA-B2F6-93F221C48135}" srcOrd="1" destOrd="0" parTransId="{38F34CCD-E426-4AE4-974A-AA9EDBA693C3}" sibTransId="{72DB2577-5685-4FE8-9992-D18072204F50}"/>
    <dgm:cxn modelId="{132714AE-9EAD-47F6-AB5F-57E068694593}" type="presOf" srcId="{5DA07808-3450-4376-988D-A169CA651402}" destId="{AC0948B7-5590-4564-9A0F-61C70F8AB8A2}" srcOrd="0" destOrd="2" presId="urn:microsoft.com/office/officeart/2005/8/layout/vList5"/>
    <dgm:cxn modelId="{C63086AE-5D6A-4935-9E35-94148519448F}" type="presOf" srcId="{A65EC01C-6AA7-4D7C-BE49-625C2B5F73A1}" destId="{C4CDFEAF-EE92-48D8-8977-3C82321D1B52}" srcOrd="0" destOrd="0" presId="urn:microsoft.com/office/officeart/2005/8/layout/vList5"/>
    <dgm:cxn modelId="{A55CD8B2-C838-40F1-BD56-2CE8C748EFCC}" srcId="{3D439F51-9DE1-4DD5-B661-ACCBCFE0497E}" destId="{30D997F5-238C-490A-A9BD-4516BC463A5A}" srcOrd="1" destOrd="0" parTransId="{ECFF8C8E-CC70-4566-A25A-A80EA3412B8C}" sibTransId="{EA49584F-ED68-4AF7-848B-55A763174C65}"/>
    <dgm:cxn modelId="{8115BCB8-A928-4853-BF82-B701BF6C466F}" type="presOf" srcId="{6BFACFA2-5669-4984-90BB-63A96AA22131}" destId="{A6FBC44F-484E-4761-8B00-B0901D6C546F}" srcOrd="0" destOrd="0" presId="urn:microsoft.com/office/officeart/2005/8/layout/vList5"/>
    <dgm:cxn modelId="{AFF336B9-FA2F-4E4E-8E71-8A532B33D3DF}" type="presOf" srcId="{18478EAA-BA41-4B01-BAF0-D24D533B49B5}" destId="{EAD5808C-2491-4F96-954D-C0ECD85EB043}" srcOrd="0" destOrd="0" presId="urn:microsoft.com/office/officeart/2005/8/layout/vList5"/>
    <dgm:cxn modelId="{B26EE7D8-B495-486C-A698-CC0F4EE273A7}" type="presOf" srcId="{30D997F5-238C-490A-A9BD-4516BC463A5A}" destId="{AC0948B7-5590-4564-9A0F-61C70F8AB8A2}" srcOrd="0" destOrd="1" presId="urn:microsoft.com/office/officeart/2005/8/layout/vList5"/>
    <dgm:cxn modelId="{573670E9-CA99-4B51-8FDD-D55CEE817EF1}" type="presOf" srcId="{5300C8EB-E8DD-4669-865C-69050C794B42}" destId="{EAD5808C-2491-4F96-954D-C0ECD85EB043}" srcOrd="0" destOrd="2" presId="urn:microsoft.com/office/officeart/2005/8/layout/vList5"/>
    <dgm:cxn modelId="{016B9AEA-1619-4969-88EE-B017913B238B}" type="presOf" srcId="{0EED471B-B85F-4CF8-99EE-D76ABBDD88D2}" destId="{EAD5808C-2491-4F96-954D-C0ECD85EB043}" srcOrd="0" destOrd="3" presId="urn:microsoft.com/office/officeart/2005/8/layout/vList5"/>
    <dgm:cxn modelId="{7BD3E7ED-D7DC-4A70-AA59-6A9CC5112820}" srcId="{A65EC01C-6AA7-4D7C-BE49-625C2B5F73A1}" destId="{3D439F51-9DE1-4DD5-B661-ACCBCFE0497E}" srcOrd="0" destOrd="0" parTransId="{C70C36E9-1433-4CC1-8A73-28973A803542}" sibTransId="{FDBCD318-2088-4BDC-B2E4-F11197106B52}"/>
    <dgm:cxn modelId="{73A4510F-3DAF-4495-8ECD-B2635338393A}" type="presParOf" srcId="{C4CDFEAF-EE92-48D8-8977-3C82321D1B52}" destId="{346602C5-EEF6-441F-AE27-CE221EFE45A5}" srcOrd="0" destOrd="0" presId="urn:microsoft.com/office/officeart/2005/8/layout/vList5"/>
    <dgm:cxn modelId="{BA3978AD-9252-444F-8B6D-F19CC9BAEA17}" type="presParOf" srcId="{346602C5-EEF6-441F-AE27-CE221EFE45A5}" destId="{CF0B61F8-DDCF-4258-99FF-9E5325F907A7}" srcOrd="0" destOrd="0" presId="urn:microsoft.com/office/officeart/2005/8/layout/vList5"/>
    <dgm:cxn modelId="{241B3BE6-6BC0-4D9A-87D1-441A4E41FCE3}" type="presParOf" srcId="{346602C5-EEF6-441F-AE27-CE221EFE45A5}" destId="{AC0948B7-5590-4564-9A0F-61C70F8AB8A2}" srcOrd="1" destOrd="0" presId="urn:microsoft.com/office/officeart/2005/8/layout/vList5"/>
    <dgm:cxn modelId="{ECBE9FF3-F99D-4BD7-8CCB-C362798E98BD}" type="presParOf" srcId="{C4CDFEAF-EE92-48D8-8977-3C82321D1B52}" destId="{E41DD3C1-27C6-4D63-90E0-7179860E1F44}" srcOrd="1" destOrd="0" presId="urn:microsoft.com/office/officeart/2005/8/layout/vList5"/>
    <dgm:cxn modelId="{E6DDB6FF-513B-430B-96F8-FFA85508DD25}" type="presParOf" srcId="{C4CDFEAF-EE92-48D8-8977-3C82321D1B52}" destId="{8D574C57-DAA0-4AAF-811F-7F97E0434CF4}" srcOrd="2" destOrd="0" presId="urn:microsoft.com/office/officeart/2005/8/layout/vList5"/>
    <dgm:cxn modelId="{4E217DB4-C0CF-4FC9-AE1C-D3CC1A199595}" type="presParOf" srcId="{8D574C57-DAA0-4AAF-811F-7F97E0434CF4}" destId="{A6FBC44F-484E-4761-8B00-B0901D6C546F}" srcOrd="0" destOrd="0" presId="urn:microsoft.com/office/officeart/2005/8/layout/vList5"/>
    <dgm:cxn modelId="{255E0EEF-BB05-45D0-A0A5-235BC6B25E5F}" type="presParOf" srcId="{8D574C57-DAA0-4AAF-811F-7F97E0434CF4}" destId="{EAD5808C-2491-4F96-954D-C0ECD85EB0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A7E035-3D8C-4B1D-905F-226B5285D7C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C0DAEE-4636-4705-85F1-7F822CCB3F97}">
      <dgm:prSet/>
      <dgm:spPr/>
      <dgm:t>
        <a:bodyPr/>
        <a:lstStyle/>
        <a:p>
          <a:r>
            <a:rPr lang="en-US"/>
            <a:t>EXT produces decline in conditioned responding, but this decline dissipates with time</a:t>
          </a:r>
        </a:p>
      </dgm:t>
    </dgm:pt>
    <dgm:pt modelId="{C3FCF449-1D41-451C-8AE7-552BB9315512}" type="parTrans" cxnId="{6146B384-7C8B-4AD4-B9C8-46AA15D123E4}">
      <dgm:prSet/>
      <dgm:spPr/>
      <dgm:t>
        <a:bodyPr/>
        <a:lstStyle/>
        <a:p>
          <a:endParaRPr lang="en-US"/>
        </a:p>
      </dgm:t>
    </dgm:pt>
    <dgm:pt modelId="{30556BB5-74D5-4E46-8382-F45C209BDDBC}" type="sibTrans" cxnId="{6146B384-7C8B-4AD4-B9C8-46AA15D123E4}">
      <dgm:prSet/>
      <dgm:spPr/>
      <dgm:t>
        <a:bodyPr/>
        <a:lstStyle/>
        <a:p>
          <a:endParaRPr lang="en-US"/>
        </a:p>
      </dgm:t>
    </dgm:pt>
    <dgm:pt modelId="{C04089D9-5B5D-4203-8CF7-4209FD18C232}">
      <dgm:prSet/>
      <dgm:spPr/>
      <dgm:t>
        <a:bodyPr/>
        <a:lstStyle/>
        <a:p>
          <a:r>
            <a:rPr lang="en-US"/>
            <a:t>That is, the response begins to come back</a:t>
          </a:r>
        </a:p>
      </dgm:t>
    </dgm:pt>
    <dgm:pt modelId="{72F7B9A7-D6F2-43A8-9569-71E1FA6CC305}" type="parTrans" cxnId="{5EA55D75-7E5B-43BB-ACD1-311F0EF0A46F}">
      <dgm:prSet/>
      <dgm:spPr/>
      <dgm:t>
        <a:bodyPr/>
        <a:lstStyle/>
        <a:p>
          <a:endParaRPr lang="en-US"/>
        </a:p>
      </dgm:t>
    </dgm:pt>
    <dgm:pt modelId="{A35BB4BF-3B4B-4938-9117-5EDFF48EF95B}" type="sibTrans" cxnId="{5EA55D75-7E5B-43BB-ACD1-311F0EF0A46F}">
      <dgm:prSet/>
      <dgm:spPr/>
      <dgm:t>
        <a:bodyPr/>
        <a:lstStyle/>
        <a:p>
          <a:endParaRPr lang="en-US"/>
        </a:p>
      </dgm:t>
    </dgm:pt>
    <dgm:pt modelId="{B0A965F3-D95A-40A5-8286-A0925584FFD7}">
      <dgm:prSet/>
      <dgm:spPr/>
      <dgm:t>
        <a:bodyPr/>
        <a:lstStyle/>
        <a:p>
          <a:r>
            <a:rPr lang="en-US"/>
            <a:t>Because there is no reinstatement of the contingency, this is called spontaneous recovery</a:t>
          </a:r>
        </a:p>
      </dgm:t>
    </dgm:pt>
    <dgm:pt modelId="{16EBDAF6-7199-4412-8A0C-919068B55A24}" type="parTrans" cxnId="{E86D0FA0-CDDE-41C4-A0EB-F8D24A638FFB}">
      <dgm:prSet/>
      <dgm:spPr/>
      <dgm:t>
        <a:bodyPr/>
        <a:lstStyle/>
        <a:p>
          <a:endParaRPr lang="en-US"/>
        </a:p>
      </dgm:t>
    </dgm:pt>
    <dgm:pt modelId="{DF1DF5D9-2B6E-4368-97EA-A609F3BDE99B}" type="sibTrans" cxnId="{E86D0FA0-CDDE-41C4-A0EB-F8D24A638FFB}">
      <dgm:prSet/>
      <dgm:spPr/>
      <dgm:t>
        <a:bodyPr/>
        <a:lstStyle/>
        <a:p>
          <a:endParaRPr lang="en-US"/>
        </a:p>
      </dgm:t>
    </dgm:pt>
    <dgm:pt modelId="{4DBA187A-27C6-4184-B76A-DC0FC1E64798}">
      <dgm:prSet/>
      <dgm:spPr/>
      <dgm:t>
        <a:bodyPr/>
        <a:lstStyle/>
        <a:p>
          <a:r>
            <a:rPr lang="en-US" b="1"/>
            <a:t>Spontaneous recovery = </a:t>
          </a:r>
          <a:r>
            <a:rPr lang="en-US"/>
            <a:t>return of previously extinguished response</a:t>
          </a:r>
        </a:p>
      </dgm:t>
    </dgm:pt>
    <dgm:pt modelId="{429D4BA9-723D-4E9B-97EA-165DA8369F34}" type="parTrans" cxnId="{5118D3D0-A575-4467-897E-7BE1EB9E1D68}">
      <dgm:prSet/>
      <dgm:spPr/>
      <dgm:t>
        <a:bodyPr/>
        <a:lstStyle/>
        <a:p>
          <a:endParaRPr lang="en-US"/>
        </a:p>
      </dgm:t>
    </dgm:pt>
    <dgm:pt modelId="{64BAB59D-ECE2-4412-8B96-91016057FF73}" type="sibTrans" cxnId="{5118D3D0-A575-4467-897E-7BE1EB9E1D68}">
      <dgm:prSet/>
      <dgm:spPr/>
      <dgm:t>
        <a:bodyPr/>
        <a:lstStyle/>
        <a:p>
          <a:endParaRPr lang="en-US"/>
        </a:p>
      </dgm:t>
    </dgm:pt>
    <dgm:pt modelId="{7150CA50-22D4-4ADD-827F-9AF3A3373BDA}">
      <dgm:prSet/>
      <dgm:spPr/>
      <dgm:t>
        <a:bodyPr/>
        <a:lstStyle/>
        <a:p>
          <a:r>
            <a:rPr lang="en-US" b="1" dirty="0"/>
            <a:t>Critical factor</a:t>
          </a:r>
          <a:r>
            <a:rPr lang="en-US" dirty="0"/>
            <a:t>: </a:t>
          </a:r>
          <a:r>
            <a:rPr lang="en-US" b="1" i="1" dirty="0">
              <a:solidFill>
                <a:srgbClr val="C00000"/>
              </a:solidFill>
            </a:rPr>
            <a:t>introducing period of rest between end of extinction training and assessment of responding</a:t>
          </a:r>
          <a:endParaRPr lang="en-US" dirty="0">
            <a:solidFill>
              <a:srgbClr val="C00000"/>
            </a:solidFill>
          </a:endParaRPr>
        </a:p>
      </dgm:t>
    </dgm:pt>
    <dgm:pt modelId="{CF8F6748-9684-4DCF-BE82-4E3A53D82845}" type="parTrans" cxnId="{A22B0B4B-D7E2-4761-AF0F-A7FB8A6249F4}">
      <dgm:prSet/>
      <dgm:spPr/>
      <dgm:t>
        <a:bodyPr/>
        <a:lstStyle/>
        <a:p>
          <a:endParaRPr lang="en-US"/>
        </a:p>
      </dgm:t>
    </dgm:pt>
    <dgm:pt modelId="{491412AA-7B93-47CA-B595-19A8DE52108A}" type="sibTrans" cxnId="{A22B0B4B-D7E2-4761-AF0F-A7FB8A6249F4}">
      <dgm:prSet/>
      <dgm:spPr/>
      <dgm:t>
        <a:bodyPr/>
        <a:lstStyle/>
        <a:p>
          <a:endParaRPr lang="en-US"/>
        </a:p>
      </dgm:t>
    </dgm:pt>
    <dgm:pt modelId="{C74D46DD-3F8D-4446-B71F-CD312CAF0EB8}">
      <dgm:prSet/>
      <dgm:spPr/>
      <dgm:t>
        <a:bodyPr/>
        <a:lstStyle/>
        <a:p>
          <a:r>
            <a:rPr lang="en-US" dirty="0"/>
            <a:t>Behavior that is suppressed during extinction training recovers after a period of rest</a:t>
          </a:r>
        </a:p>
      </dgm:t>
    </dgm:pt>
    <dgm:pt modelId="{C20DC7EF-1B8B-4A61-B50E-BF2B15D7BC21}" type="parTrans" cxnId="{0F00051C-8862-44EC-977A-5FDDE8E766A5}">
      <dgm:prSet/>
      <dgm:spPr/>
      <dgm:t>
        <a:bodyPr/>
        <a:lstStyle/>
        <a:p>
          <a:endParaRPr lang="en-US"/>
        </a:p>
      </dgm:t>
    </dgm:pt>
    <dgm:pt modelId="{D7A8892E-001E-4753-BACA-18947C1B738F}" type="sibTrans" cxnId="{0F00051C-8862-44EC-977A-5FDDE8E766A5}">
      <dgm:prSet/>
      <dgm:spPr/>
      <dgm:t>
        <a:bodyPr/>
        <a:lstStyle/>
        <a:p>
          <a:endParaRPr lang="en-US"/>
        </a:p>
      </dgm:t>
    </dgm:pt>
    <dgm:pt modelId="{5253AFD5-2C9B-45DE-B06C-4A796E0C27B4}">
      <dgm:prSet/>
      <dgm:spPr/>
      <dgm:t>
        <a:bodyPr/>
        <a:lstStyle/>
        <a:p>
          <a:r>
            <a:rPr lang="en-US" b="1" dirty="0"/>
            <a:t>Original learning trumps extinction condition</a:t>
          </a:r>
        </a:p>
      </dgm:t>
    </dgm:pt>
    <dgm:pt modelId="{BCE6CB81-21E2-4B5C-BF0F-7C22527F3D8A}" type="parTrans" cxnId="{66C0B5F3-8078-4491-B111-0DD12BA02CD3}">
      <dgm:prSet/>
      <dgm:spPr/>
      <dgm:t>
        <a:bodyPr/>
        <a:lstStyle/>
        <a:p>
          <a:endParaRPr lang="en-US"/>
        </a:p>
      </dgm:t>
    </dgm:pt>
    <dgm:pt modelId="{B7E6E2F2-126A-4296-810C-3085D0F530EE}" type="sibTrans" cxnId="{66C0B5F3-8078-4491-B111-0DD12BA02CD3}">
      <dgm:prSet/>
      <dgm:spPr/>
      <dgm:t>
        <a:bodyPr/>
        <a:lstStyle/>
        <a:p>
          <a:endParaRPr lang="en-US"/>
        </a:p>
      </dgm:t>
    </dgm:pt>
    <dgm:pt modelId="{3300A2FB-64E6-42C9-A07D-8E0FF43C3BE3}">
      <dgm:prSet/>
      <dgm:spPr/>
      <dgm:t>
        <a:bodyPr/>
        <a:lstStyle/>
        <a:p>
          <a:r>
            <a:rPr lang="en-US"/>
            <a:t>Better the response is originally learned, and the shorter the extinction training, the more likely spontaneous recovery</a:t>
          </a:r>
        </a:p>
      </dgm:t>
    </dgm:pt>
    <dgm:pt modelId="{DC8E8605-2C4A-4EA4-B314-B3F8BD3461A7}" type="parTrans" cxnId="{8AD3B1CC-62F8-405F-ABFE-8BB731532F20}">
      <dgm:prSet/>
      <dgm:spPr/>
      <dgm:t>
        <a:bodyPr/>
        <a:lstStyle/>
        <a:p>
          <a:endParaRPr lang="en-US"/>
        </a:p>
      </dgm:t>
    </dgm:pt>
    <dgm:pt modelId="{46944DA0-C199-4CF6-94EF-3FD057D69CAD}" type="sibTrans" cxnId="{8AD3B1CC-62F8-405F-ABFE-8BB731532F20}">
      <dgm:prSet/>
      <dgm:spPr/>
      <dgm:t>
        <a:bodyPr/>
        <a:lstStyle/>
        <a:p>
          <a:endParaRPr lang="en-US"/>
        </a:p>
      </dgm:t>
    </dgm:pt>
    <dgm:pt modelId="{67BD12E9-94DC-4870-9620-6D70E1FB250B}" type="pres">
      <dgm:prSet presAssocID="{E8A7E035-3D8C-4B1D-905F-226B5285D7C3}" presName="linear" presStyleCnt="0">
        <dgm:presLayoutVars>
          <dgm:animLvl val="lvl"/>
          <dgm:resizeHandles val="exact"/>
        </dgm:presLayoutVars>
      </dgm:prSet>
      <dgm:spPr/>
    </dgm:pt>
    <dgm:pt modelId="{60EA5C52-D917-4DF8-9A2A-5A1EBCB4BD0D}" type="pres">
      <dgm:prSet presAssocID="{33C0DAEE-4636-4705-85F1-7F822CCB3F9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1B555B-4353-4635-B29D-76A96F58F6C5}" type="pres">
      <dgm:prSet presAssocID="{33C0DAEE-4636-4705-85F1-7F822CCB3F97}" presName="childText" presStyleLbl="revTx" presStyleIdx="0" presStyleCnt="3">
        <dgm:presLayoutVars>
          <dgm:bulletEnabled val="1"/>
        </dgm:presLayoutVars>
      </dgm:prSet>
      <dgm:spPr/>
    </dgm:pt>
    <dgm:pt modelId="{08248BA1-BECA-48FC-896C-A70777646DF8}" type="pres">
      <dgm:prSet presAssocID="{4DBA187A-27C6-4184-B76A-DC0FC1E6479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BA0FF8-0C81-4B78-ADA2-9AE0F9768B9D}" type="pres">
      <dgm:prSet presAssocID="{4DBA187A-27C6-4184-B76A-DC0FC1E64798}" presName="childText" presStyleLbl="revTx" presStyleIdx="1" presStyleCnt="3">
        <dgm:presLayoutVars>
          <dgm:bulletEnabled val="1"/>
        </dgm:presLayoutVars>
      </dgm:prSet>
      <dgm:spPr/>
    </dgm:pt>
    <dgm:pt modelId="{D8B116BA-4B34-4D95-9EA4-65E9837DAFF6}" type="pres">
      <dgm:prSet presAssocID="{5253AFD5-2C9B-45DE-B06C-4A796E0C27B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2FC1AD6-141A-48B0-A90B-9BA3769A3D30}" type="pres">
      <dgm:prSet presAssocID="{5253AFD5-2C9B-45DE-B06C-4A796E0C27B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4B50006-2C01-4E86-9934-DC6EACF72B6D}" type="presOf" srcId="{4DBA187A-27C6-4184-B76A-DC0FC1E64798}" destId="{08248BA1-BECA-48FC-896C-A70777646DF8}" srcOrd="0" destOrd="0" presId="urn:microsoft.com/office/officeart/2005/8/layout/vList2"/>
    <dgm:cxn modelId="{D7150008-200B-4DE2-9528-BA4C0F2DF840}" type="presOf" srcId="{C04089D9-5B5D-4203-8CF7-4209FD18C232}" destId="{3B1B555B-4353-4635-B29D-76A96F58F6C5}" srcOrd="0" destOrd="0" presId="urn:microsoft.com/office/officeart/2005/8/layout/vList2"/>
    <dgm:cxn modelId="{04102C0C-86B4-4A69-8987-81ECB5BD6D50}" type="presOf" srcId="{C74D46DD-3F8D-4446-B71F-CD312CAF0EB8}" destId="{50BA0FF8-0C81-4B78-ADA2-9AE0F9768B9D}" srcOrd="0" destOrd="1" presId="urn:microsoft.com/office/officeart/2005/8/layout/vList2"/>
    <dgm:cxn modelId="{0F00051C-8862-44EC-977A-5FDDE8E766A5}" srcId="{4DBA187A-27C6-4184-B76A-DC0FC1E64798}" destId="{C74D46DD-3F8D-4446-B71F-CD312CAF0EB8}" srcOrd="1" destOrd="0" parTransId="{C20DC7EF-1B8B-4A61-B50E-BF2B15D7BC21}" sibTransId="{D7A8892E-001E-4753-BACA-18947C1B738F}"/>
    <dgm:cxn modelId="{647A3829-DC01-4C43-B976-AF81610F557D}" type="presOf" srcId="{5253AFD5-2C9B-45DE-B06C-4A796E0C27B4}" destId="{D8B116BA-4B34-4D95-9EA4-65E9837DAFF6}" srcOrd="0" destOrd="0" presId="urn:microsoft.com/office/officeart/2005/8/layout/vList2"/>
    <dgm:cxn modelId="{7CAB5840-8243-45D2-B96B-D99B55F25E9A}" type="presOf" srcId="{E8A7E035-3D8C-4B1D-905F-226B5285D7C3}" destId="{67BD12E9-94DC-4870-9620-6D70E1FB250B}" srcOrd="0" destOrd="0" presId="urn:microsoft.com/office/officeart/2005/8/layout/vList2"/>
    <dgm:cxn modelId="{A22B0B4B-D7E2-4761-AF0F-A7FB8A6249F4}" srcId="{4DBA187A-27C6-4184-B76A-DC0FC1E64798}" destId="{7150CA50-22D4-4ADD-827F-9AF3A3373BDA}" srcOrd="0" destOrd="0" parTransId="{CF8F6748-9684-4DCF-BE82-4E3A53D82845}" sibTransId="{491412AA-7B93-47CA-B595-19A8DE52108A}"/>
    <dgm:cxn modelId="{5EA55D75-7E5B-43BB-ACD1-311F0EF0A46F}" srcId="{33C0DAEE-4636-4705-85F1-7F822CCB3F97}" destId="{C04089D9-5B5D-4203-8CF7-4209FD18C232}" srcOrd="0" destOrd="0" parTransId="{72F7B9A7-D6F2-43A8-9569-71E1FA6CC305}" sibTransId="{A35BB4BF-3B4B-4938-9117-5EDFF48EF95B}"/>
    <dgm:cxn modelId="{6146B384-7C8B-4AD4-B9C8-46AA15D123E4}" srcId="{E8A7E035-3D8C-4B1D-905F-226B5285D7C3}" destId="{33C0DAEE-4636-4705-85F1-7F822CCB3F97}" srcOrd="0" destOrd="0" parTransId="{C3FCF449-1D41-451C-8AE7-552BB9315512}" sibTransId="{30556BB5-74D5-4E46-8382-F45C209BDDBC}"/>
    <dgm:cxn modelId="{81EB948B-988A-4BF7-AA25-069E07A82E85}" type="presOf" srcId="{7150CA50-22D4-4ADD-827F-9AF3A3373BDA}" destId="{50BA0FF8-0C81-4B78-ADA2-9AE0F9768B9D}" srcOrd="0" destOrd="0" presId="urn:microsoft.com/office/officeart/2005/8/layout/vList2"/>
    <dgm:cxn modelId="{E86D0FA0-CDDE-41C4-A0EB-F8D24A638FFB}" srcId="{33C0DAEE-4636-4705-85F1-7F822CCB3F97}" destId="{B0A965F3-D95A-40A5-8286-A0925584FFD7}" srcOrd="1" destOrd="0" parTransId="{16EBDAF6-7199-4412-8A0C-919068B55A24}" sibTransId="{DF1DF5D9-2B6E-4368-97EA-A609F3BDE99B}"/>
    <dgm:cxn modelId="{A44D31B3-B105-4746-BA53-F2A21C852239}" type="presOf" srcId="{B0A965F3-D95A-40A5-8286-A0925584FFD7}" destId="{3B1B555B-4353-4635-B29D-76A96F58F6C5}" srcOrd="0" destOrd="1" presId="urn:microsoft.com/office/officeart/2005/8/layout/vList2"/>
    <dgm:cxn modelId="{30B748C4-C8B6-4C91-B715-44967063136F}" type="presOf" srcId="{3300A2FB-64E6-42C9-A07D-8E0FF43C3BE3}" destId="{92FC1AD6-141A-48B0-A90B-9BA3769A3D30}" srcOrd="0" destOrd="0" presId="urn:microsoft.com/office/officeart/2005/8/layout/vList2"/>
    <dgm:cxn modelId="{909D07C9-F805-47B3-AB39-1E77EFA4FCEF}" type="presOf" srcId="{33C0DAEE-4636-4705-85F1-7F822CCB3F97}" destId="{60EA5C52-D917-4DF8-9A2A-5A1EBCB4BD0D}" srcOrd="0" destOrd="0" presId="urn:microsoft.com/office/officeart/2005/8/layout/vList2"/>
    <dgm:cxn modelId="{8AD3B1CC-62F8-405F-ABFE-8BB731532F20}" srcId="{5253AFD5-2C9B-45DE-B06C-4A796E0C27B4}" destId="{3300A2FB-64E6-42C9-A07D-8E0FF43C3BE3}" srcOrd="0" destOrd="0" parTransId="{DC8E8605-2C4A-4EA4-B314-B3F8BD3461A7}" sibTransId="{46944DA0-C199-4CF6-94EF-3FD057D69CAD}"/>
    <dgm:cxn modelId="{5118D3D0-A575-4467-897E-7BE1EB9E1D68}" srcId="{E8A7E035-3D8C-4B1D-905F-226B5285D7C3}" destId="{4DBA187A-27C6-4184-B76A-DC0FC1E64798}" srcOrd="1" destOrd="0" parTransId="{429D4BA9-723D-4E9B-97EA-165DA8369F34}" sibTransId="{64BAB59D-ECE2-4412-8B96-91016057FF73}"/>
    <dgm:cxn modelId="{66C0B5F3-8078-4491-B111-0DD12BA02CD3}" srcId="{E8A7E035-3D8C-4B1D-905F-226B5285D7C3}" destId="{5253AFD5-2C9B-45DE-B06C-4A796E0C27B4}" srcOrd="2" destOrd="0" parTransId="{BCE6CB81-21E2-4B5C-BF0F-7C22527F3D8A}" sibTransId="{B7E6E2F2-126A-4296-810C-3085D0F530EE}"/>
    <dgm:cxn modelId="{4FE3D1CD-DF24-4D80-BE1C-0A4BCDD8D2A4}" type="presParOf" srcId="{67BD12E9-94DC-4870-9620-6D70E1FB250B}" destId="{60EA5C52-D917-4DF8-9A2A-5A1EBCB4BD0D}" srcOrd="0" destOrd="0" presId="urn:microsoft.com/office/officeart/2005/8/layout/vList2"/>
    <dgm:cxn modelId="{25ACFFBE-EC80-4348-AAFA-8A135E4F640E}" type="presParOf" srcId="{67BD12E9-94DC-4870-9620-6D70E1FB250B}" destId="{3B1B555B-4353-4635-B29D-76A96F58F6C5}" srcOrd="1" destOrd="0" presId="urn:microsoft.com/office/officeart/2005/8/layout/vList2"/>
    <dgm:cxn modelId="{07FD60B5-B3F8-4395-9D8C-C0FA27597F92}" type="presParOf" srcId="{67BD12E9-94DC-4870-9620-6D70E1FB250B}" destId="{08248BA1-BECA-48FC-896C-A70777646DF8}" srcOrd="2" destOrd="0" presId="urn:microsoft.com/office/officeart/2005/8/layout/vList2"/>
    <dgm:cxn modelId="{BC1A86B8-1CFB-45C6-98AF-0A4089B86049}" type="presParOf" srcId="{67BD12E9-94DC-4870-9620-6D70E1FB250B}" destId="{50BA0FF8-0C81-4B78-ADA2-9AE0F9768B9D}" srcOrd="3" destOrd="0" presId="urn:microsoft.com/office/officeart/2005/8/layout/vList2"/>
    <dgm:cxn modelId="{E55723F0-1302-455A-8F8A-B684CCB84F53}" type="presParOf" srcId="{67BD12E9-94DC-4870-9620-6D70E1FB250B}" destId="{D8B116BA-4B34-4D95-9EA4-65E9837DAFF6}" srcOrd="4" destOrd="0" presId="urn:microsoft.com/office/officeart/2005/8/layout/vList2"/>
    <dgm:cxn modelId="{F02DD514-EDC5-420D-9179-E0EAC874EF2C}" type="presParOf" srcId="{67BD12E9-94DC-4870-9620-6D70E1FB250B}" destId="{92FC1AD6-141A-48B0-A90B-9BA3769A3D3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4C31A9-94B1-4F38-9C02-2F7BAEDBF02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D8F275-0B6D-4F4E-BB82-AEDB4CB6028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Important applied implications!</a:t>
          </a:r>
        </a:p>
      </dgm:t>
    </dgm:pt>
    <dgm:pt modelId="{B0B83DB8-0EB4-4FB4-AAA7-747D8192A03A}" type="parTrans" cxnId="{CB1CA7DD-57AF-40FD-8FC7-B5C10DF1757C}">
      <dgm:prSet/>
      <dgm:spPr/>
      <dgm:t>
        <a:bodyPr/>
        <a:lstStyle/>
        <a:p>
          <a:endParaRPr lang="en-US"/>
        </a:p>
      </dgm:t>
    </dgm:pt>
    <dgm:pt modelId="{B492A739-69FB-426B-A615-C093494E74D3}" type="sibTrans" cxnId="{CB1CA7DD-57AF-40FD-8FC7-B5C10DF1757C}">
      <dgm:prSet/>
      <dgm:spPr/>
      <dgm:t>
        <a:bodyPr/>
        <a:lstStyle/>
        <a:p>
          <a:endParaRPr lang="en-US"/>
        </a:p>
      </dgm:t>
    </dgm:pt>
    <dgm:pt modelId="{BD3A7AC9-15A1-43A8-A60A-67F400F2ED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Even if a therapeutic intervention successfully results in extinction of a response, </a:t>
          </a:r>
          <a:r>
            <a:rPr lang="en-US" b="1" i="1" dirty="0">
              <a:solidFill>
                <a:srgbClr val="C00000"/>
              </a:solidFill>
            </a:rPr>
            <a:t>the original response may return if the person or animal encounters contexts that are highly similar to the original learning!</a:t>
          </a:r>
          <a:endParaRPr lang="en-US" b="1" dirty="0">
            <a:solidFill>
              <a:srgbClr val="C00000"/>
            </a:solidFill>
          </a:endParaRPr>
        </a:p>
      </dgm:t>
    </dgm:pt>
    <dgm:pt modelId="{1BF9D2D0-BE03-4B59-8FFF-C6BEA96E5CDE}" type="parTrans" cxnId="{C332BD21-66DA-4F29-8D02-2BB6FF5E1318}">
      <dgm:prSet/>
      <dgm:spPr/>
      <dgm:t>
        <a:bodyPr/>
        <a:lstStyle/>
        <a:p>
          <a:endParaRPr lang="en-US"/>
        </a:p>
      </dgm:t>
    </dgm:pt>
    <dgm:pt modelId="{594182FE-CAB0-4B2B-80FB-6ABA0B9731BE}" type="sibTrans" cxnId="{C332BD21-66DA-4F29-8D02-2BB6FF5E1318}">
      <dgm:prSet/>
      <dgm:spPr/>
      <dgm:t>
        <a:bodyPr/>
        <a:lstStyle/>
        <a:p>
          <a:endParaRPr lang="en-US"/>
        </a:p>
      </dgm:t>
    </dgm:pt>
    <dgm:pt modelId="{1A95EB5F-ED47-4E71-B5F0-93D03088A33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rgbClr val="C00000"/>
              </a:solidFill>
            </a:rPr>
            <a:t>Extinction must be well generalized to overcome effects of response-reinforcer contingency!</a:t>
          </a:r>
        </a:p>
      </dgm:t>
    </dgm:pt>
    <dgm:pt modelId="{FE407631-7D96-4359-8563-C42F538F24BD}" type="parTrans" cxnId="{59E3D457-2713-4D2F-ACB5-EBDF336FBE50}">
      <dgm:prSet/>
      <dgm:spPr/>
      <dgm:t>
        <a:bodyPr/>
        <a:lstStyle/>
        <a:p>
          <a:endParaRPr lang="en-US"/>
        </a:p>
      </dgm:t>
    </dgm:pt>
    <dgm:pt modelId="{BB724B39-45BA-4ADD-AA3E-47F880DEAA48}" type="sibTrans" cxnId="{59E3D457-2713-4D2F-ACB5-EBDF336FBE50}">
      <dgm:prSet/>
      <dgm:spPr/>
      <dgm:t>
        <a:bodyPr/>
        <a:lstStyle/>
        <a:p>
          <a:endParaRPr lang="en-US"/>
        </a:p>
      </dgm:t>
    </dgm:pt>
    <dgm:pt modelId="{18FB9F6E-235F-4CD6-BAD6-B93378FA3213}" type="pres">
      <dgm:prSet presAssocID="{304C31A9-94B1-4F38-9C02-2F7BAEDBF02B}" presName="root" presStyleCnt="0">
        <dgm:presLayoutVars>
          <dgm:dir/>
          <dgm:resizeHandles val="exact"/>
        </dgm:presLayoutVars>
      </dgm:prSet>
      <dgm:spPr/>
    </dgm:pt>
    <dgm:pt modelId="{F5287D87-89C2-4421-AC18-72B44C8B9955}" type="pres">
      <dgm:prSet presAssocID="{12D8F275-0B6D-4F4E-BB82-AEDB4CB60285}" presName="compNode" presStyleCnt="0"/>
      <dgm:spPr/>
    </dgm:pt>
    <dgm:pt modelId="{37035ACD-7310-412A-91CA-60782F4882A2}" type="pres">
      <dgm:prSet presAssocID="{12D8F275-0B6D-4F4E-BB82-AEDB4CB60285}" presName="bgRect" presStyleLbl="bgShp" presStyleIdx="0" presStyleCnt="3"/>
      <dgm:spPr/>
    </dgm:pt>
    <dgm:pt modelId="{BB617D43-47CE-4ADF-9752-A74F49DEEFA5}" type="pres">
      <dgm:prSet presAssocID="{12D8F275-0B6D-4F4E-BB82-AEDB4CB60285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Young adult in counseling"/>
        </a:ext>
      </dgm:extLst>
    </dgm:pt>
    <dgm:pt modelId="{FCC65B6A-81AB-425D-9333-85BE82EEFA8E}" type="pres">
      <dgm:prSet presAssocID="{12D8F275-0B6D-4F4E-BB82-AEDB4CB60285}" presName="spaceRect" presStyleCnt="0"/>
      <dgm:spPr/>
    </dgm:pt>
    <dgm:pt modelId="{842A40BC-0FA4-4198-B793-E7CEAE37AD84}" type="pres">
      <dgm:prSet presAssocID="{12D8F275-0B6D-4F4E-BB82-AEDB4CB60285}" presName="parTx" presStyleLbl="revTx" presStyleIdx="0" presStyleCnt="3">
        <dgm:presLayoutVars>
          <dgm:chMax val="0"/>
          <dgm:chPref val="0"/>
        </dgm:presLayoutVars>
      </dgm:prSet>
      <dgm:spPr/>
    </dgm:pt>
    <dgm:pt modelId="{3CB4C1D4-D8F4-4764-8E9F-72433B17CA3E}" type="pres">
      <dgm:prSet presAssocID="{B492A739-69FB-426B-A615-C093494E74D3}" presName="sibTrans" presStyleCnt="0"/>
      <dgm:spPr/>
    </dgm:pt>
    <dgm:pt modelId="{39D7F65A-5E27-42EB-8F65-A20D230889F3}" type="pres">
      <dgm:prSet presAssocID="{BD3A7AC9-15A1-43A8-A60A-67F400F2EDC9}" presName="compNode" presStyleCnt="0"/>
      <dgm:spPr/>
    </dgm:pt>
    <dgm:pt modelId="{DC88CBF8-0CDE-4232-A60C-208DFC4A6F2D}" type="pres">
      <dgm:prSet presAssocID="{BD3A7AC9-15A1-43A8-A60A-67F400F2EDC9}" presName="bgRect" presStyleLbl="bgShp" presStyleIdx="1" presStyleCnt="3"/>
      <dgm:spPr/>
    </dgm:pt>
    <dgm:pt modelId="{AAAA5948-FEE0-49F3-96D6-F68644E3B459}" type="pres">
      <dgm:prSet presAssocID="{BD3A7AC9-15A1-43A8-A60A-67F400F2EDC9}" presName="iconRect" presStyleLbl="node1" presStyleIdx="1" presStyleCnt="3" custLinFactY="100000" custLinFactNeighborX="2865" custLinFactNeighborY="12359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 Teodor the Cat"/>
        </a:ext>
      </dgm:extLst>
    </dgm:pt>
    <dgm:pt modelId="{B9E0A835-C1ED-4321-99FC-D26F18B414EB}" type="pres">
      <dgm:prSet presAssocID="{BD3A7AC9-15A1-43A8-A60A-67F400F2EDC9}" presName="spaceRect" presStyleCnt="0"/>
      <dgm:spPr/>
    </dgm:pt>
    <dgm:pt modelId="{12B5B1E4-17A0-4C24-B2D6-08DBF0F433FD}" type="pres">
      <dgm:prSet presAssocID="{BD3A7AC9-15A1-43A8-A60A-67F400F2EDC9}" presName="parTx" presStyleLbl="revTx" presStyleIdx="1" presStyleCnt="3">
        <dgm:presLayoutVars>
          <dgm:chMax val="0"/>
          <dgm:chPref val="0"/>
        </dgm:presLayoutVars>
      </dgm:prSet>
      <dgm:spPr/>
    </dgm:pt>
    <dgm:pt modelId="{B3239EC2-50AD-4322-ACAC-DD4F33704B4F}" type="pres">
      <dgm:prSet presAssocID="{594182FE-CAB0-4B2B-80FB-6ABA0B9731BE}" presName="sibTrans" presStyleCnt="0"/>
      <dgm:spPr/>
    </dgm:pt>
    <dgm:pt modelId="{108E710F-18E6-48D1-A6B5-850005F6AF99}" type="pres">
      <dgm:prSet presAssocID="{1A95EB5F-ED47-4E71-B5F0-93D03088A335}" presName="compNode" presStyleCnt="0"/>
      <dgm:spPr/>
    </dgm:pt>
    <dgm:pt modelId="{979DD863-8434-48DC-B51B-AA77BE606DAA}" type="pres">
      <dgm:prSet presAssocID="{1A95EB5F-ED47-4E71-B5F0-93D03088A335}" presName="bgRect" presStyleLbl="bgShp" presStyleIdx="2" presStyleCnt="3"/>
      <dgm:spPr>
        <a:solidFill>
          <a:schemeClr val="tx2">
            <a:lumMod val="40000"/>
            <a:lumOff val="60000"/>
            <a:alpha val="33000"/>
          </a:schemeClr>
        </a:solidFill>
      </dgm:spPr>
    </dgm:pt>
    <dgm:pt modelId="{78B4D13F-2938-48EA-9816-B16A4D7CE49D}" type="pres">
      <dgm:prSet presAssocID="{1A95EB5F-ED47-4E71-B5F0-93D03088A335}" presName="iconRect" presStyleLbl="node1" presStyleIdx="2" presStyleCnt="3" custLinFactY="-100000" custLinFactNeighborX="12510" custLinFactNeighborY="-1351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ops Panda"/>
        </a:ext>
      </dgm:extLst>
    </dgm:pt>
    <dgm:pt modelId="{68707792-86A3-4DEA-BAA1-7229F5F6EC73}" type="pres">
      <dgm:prSet presAssocID="{1A95EB5F-ED47-4E71-B5F0-93D03088A335}" presName="spaceRect" presStyleCnt="0"/>
      <dgm:spPr/>
    </dgm:pt>
    <dgm:pt modelId="{D1347008-1438-4B40-ACB1-BC1E2B1FBB60}" type="pres">
      <dgm:prSet presAssocID="{1A95EB5F-ED47-4E71-B5F0-93D03088A33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332BD21-66DA-4F29-8D02-2BB6FF5E1318}" srcId="{304C31A9-94B1-4F38-9C02-2F7BAEDBF02B}" destId="{BD3A7AC9-15A1-43A8-A60A-67F400F2EDC9}" srcOrd="1" destOrd="0" parTransId="{1BF9D2D0-BE03-4B59-8FFF-C6BEA96E5CDE}" sibTransId="{594182FE-CAB0-4B2B-80FB-6ABA0B9731BE}"/>
    <dgm:cxn modelId="{CADBA72A-6DB8-4D73-BBB0-96383EBA6EDC}" type="presOf" srcId="{12D8F275-0B6D-4F4E-BB82-AEDB4CB60285}" destId="{842A40BC-0FA4-4198-B793-E7CEAE37AD84}" srcOrd="0" destOrd="0" presId="urn:microsoft.com/office/officeart/2018/2/layout/IconVerticalSolidList"/>
    <dgm:cxn modelId="{96A97232-DA56-4E4A-8747-739A190ECE96}" type="presOf" srcId="{1A95EB5F-ED47-4E71-B5F0-93D03088A335}" destId="{D1347008-1438-4B40-ACB1-BC1E2B1FBB60}" srcOrd="0" destOrd="0" presId="urn:microsoft.com/office/officeart/2018/2/layout/IconVerticalSolidList"/>
    <dgm:cxn modelId="{59E3D457-2713-4D2F-ACB5-EBDF336FBE50}" srcId="{304C31A9-94B1-4F38-9C02-2F7BAEDBF02B}" destId="{1A95EB5F-ED47-4E71-B5F0-93D03088A335}" srcOrd="2" destOrd="0" parTransId="{FE407631-7D96-4359-8563-C42F538F24BD}" sibTransId="{BB724B39-45BA-4ADD-AA3E-47F880DEAA48}"/>
    <dgm:cxn modelId="{D57C16A1-22A6-4C14-9F55-1CBCEDB9BA2B}" type="presOf" srcId="{304C31A9-94B1-4F38-9C02-2F7BAEDBF02B}" destId="{18FB9F6E-235F-4CD6-BAD6-B93378FA3213}" srcOrd="0" destOrd="0" presId="urn:microsoft.com/office/officeart/2018/2/layout/IconVerticalSolidList"/>
    <dgm:cxn modelId="{52F710A9-08D1-4601-A9FF-0D80114AFED9}" type="presOf" srcId="{BD3A7AC9-15A1-43A8-A60A-67F400F2EDC9}" destId="{12B5B1E4-17A0-4C24-B2D6-08DBF0F433FD}" srcOrd="0" destOrd="0" presId="urn:microsoft.com/office/officeart/2018/2/layout/IconVerticalSolidList"/>
    <dgm:cxn modelId="{CB1CA7DD-57AF-40FD-8FC7-B5C10DF1757C}" srcId="{304C31A9-94B1-4F38-9C02-2F7BAEDBF02B}" destId="{12D8F275-0B6D-4F4E-BB82-AEDB4CB60285}" srcOrd="0" destOrd="0" parTransId="{B0B83DB8-0EB4-4FB4-AAA7-747D8192A03A}" sibTransId="{B492A739-69FB-426B-A615-C093494E74D3}"/>
    <dgm:cxn modelId="{288126A8-378A-49E4-B4AB-1E968FAE43AE}" type="presParOf" srcId="{18FB9F6E-235F-4CD6-BAD6-B93378FA3213}" destId="{F5287D87-89C2-4421-AC18-72B44C8B9955}" srcOrd="0" destOrd="0" presId="urn:microsoft.com/office/officeart/2018/2/layout/IconVerticalSolidList"/>
    <dgm:cxn modelId="{8F1C3EF6-DF14-4376-A6AF-F5EAF7D5E7BB}" type="presParOf" srcId="{F5287D87-89C2-4421-AC18-72B44C8B9955}" destId="{37035ACD-7310-412A-91CA-60782F4882A2}" srcOrd="0" destOrd="0" presId="urn:microsoft.com/office/officeart/2018/2/layout/IconVerticalSolidList"/>
    <dgm:cxn modelId="{21F78558-FD1A-4E1C-BE7D-2AC53499E607}" type="presParOf" srcId="{F5287D87-89C2-4421-AC18-72B44C8B9955}" destId="{BB617D43-47CE-4ADF-9752-A74F49DEEFA5}" srcOrd="1" destOrd="0" presId="urn:microsoft.com/office/officeart/2018/2/layout/IconVerticalSolidList"/>
    <dgm:cxn modelId="{C0EF70B4-2C41-48ED-8D2C-5616A0781D19}" type="presParOf" srcId="{F5287D87-89C2-4421-AC18-72B44C8B9955}" destId="{FCC65B6A-81AB-425D-9333-85BE82EEFA8E}" srcOrd="2" destOrd="0" presId="urn:microsoft.com/office/officeart/2018/2/layout/IconVerticalSolidList"/>
    <dgm:cxn modelId="{53CA5A53-61D0-4C29-B420-2D0177FC323E}" type="presParOf" srcId="{F5287D87-89C2-4421-AC18-72B44C8B9955}" destId="{842A40BC-0FA4-4198-B793-E7CEAE37AD84}" srcOrd="3" destOrd="0" presId="urn:microsoft.com/office/officeart/2018/2/layout/IconVerticalSolidList"/>
    <dgm:cxn modelId="{350A49D4-DC16-4CD6-8768-BFE1B4459FEB}" type="presParOf" srcId="{18FB9F6E-235F-4CD6-BAD6-B93378FA3213}" destId="{3CB4C1D4-D8F4-4764-8E9F-72433B17CA3E}" srcOrd="1" destOrd="0" presId="urn:microsoft.com/office/officeart/2018/2/layout/IconVerticalSolidList"/>
    <dgm:cxn modelId="{DBF27821-EE50-47CE-8208-3AB166659DEC}" type="presParOf" srcId="{18FB9F6E-235F-4CD6-BAD6-B93378FA3213}" destId="{39D7F65A-5E27-42EB-8F65-A20D230889F3}" srcOrd="2" destOrd="0" presId="urn:microsoft.com/office/officeart/2018/2/layout/IconVerticalSolidList"/>
    <dgm:cxn modelId="{830A6BDD-69CA-4D05-99F5-218EA91CD398}" type="presParOf" srcId="{39D7F65A-5E27-42EB-8F65-A20D230889F3}" destId="{DC88CBF8-0CDE-4232-A60C-208DFC4A6F2D}" srcOrd="0" destOrd="0" presId="urn:microsoft.com/office/officeart/2018/2/layout/IconVerticalSolidList"/>
    <dgm:cxn modelId="{ED2892E4-77D7-451C-AF8B-D545ADB008C7}" type="presParOf" srcId="{39D7F65A-5E27-42EB-8F65-A20D230889F3}" destId="{AAAA5948-FEE0-49F3-96D6-F68644E3B459}" srcOrd="1" destOrd="0" presId="urn:microsoft.com/office/officeart/2018/2/layout/IconVerticalSolidList"/>
    <dgm:cxn modelId="{EA0229CA-29F2-47AA-990B-753C4EB66444}" type="presParOf" srcId="{39D7F65A-5E27-42EB-8F65-A20D230889F3}" destId="{B9E0A835-C1ED-4321-99FC-D26F18B414EB}" srcOrd="2" destOrd="0" presId="urn:microsoft.com/office/officeart/2018/2/layout/IconVerticalSolidList"/>
    <dgm:cxn modelId="{05CCC0E7-A969-4C37-B11F-EA3552630453}" type="presParOf" srcId="{39D7F65A-5E27-42EB-8F65-A20D230889F3}" destId="{12B5B1E4-17A0-4C24-B2D6-08DBF0F433FD}" srcOrd="3" destOrd="0" presId="urn:microsoft.com/office/officeart/2018/2/layout/IconVerticalSolidList"/>
    <dgm:cxn modelId="{C952C359-7158-4234-BC5A-1F0B91461250}" type="presParOf" srcId="{18FB9F6E-235F-4CD6-BAD6-B93378FA3213}" destId="{B3239EC2-50AD-4322-ACAC-DD4F33704B4F}" srcOrd="3" destOrd="0" presId="urn:microsoft.com/office/officeart/2018/2/layout/IconVerticalSolidList"/>
    <dgm:cxn modelId="{D378706C-E82F-4F90-A2BC-B3025916DBD9}" type="presParOf" srcId="{18FB9F6E-235F-4CD6-BAD6-B93378FA3213}" destId="{108E710F-18E6-48D1-A6B5-850005F6AF99}" srcOrd="4" destOrd="0" presId="urn:microsoft.com/office/officeart/2018/2/layout/IconVerticalSolidList"/>
    <dgm:cxn modelId="{1D13FA53-A86B-47E6-A327-C3F432D9C6FD}" type="presParOf" srcId="{108E710F-18E6-48D1-A6B5-850005F6AF99}" destId="{979DD863-8434-48DC-B51B-AA77BE606DAA}" srcOrd="0" destOrd="0" presId="urn:microsoft.com/office/officeart/2018/2/layout/IconVerticalSolidList"/>
    <dgm:cxn modelId="{0A843B5B-31EB-4DB1-9E37-874C18E6BA76}" type="presParOf" srcId="{108E710F-18E6-48D1-A6B5-850005F6AF99}" destId="{78B4D13F-2938-48EA-9816-B16A4D7CE49D}" srcOrd="1" destOrd="0" presId="urn:microsoft.com/office/officeart/2018/2/layout/IconVerticalSolidList"/>
    <dgm:cxn modelId="{0F228FC4-8622-4529-B5D8-85497896D785}" type="presParOf" srcId="{108E710F-18E6-48D1-A6B5-850005F6AF99}" destId="{68707792-86A3-4DEA-BAA1-7229F5F6EC73}" srcOrd="2" destOrd="0" presId="urn:microsoft.com/office/officeart/2018/2/layout/IconVerticalSolidList"/>
    <dgm:cxn modelId="{DE4D1183-7867-41B3-ADD4-73499266BD75}" type="presParOf" srcId="{108E710F-18E6-48D1-A6B5-850005F6AF99}" destId="{D1347008-1438-4B40-ACB1-BC1E2B1FBB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87D4143-2A82-4876-8E30-4EB550FED74F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E60BAE-9FA8-4C9A-A3A8-105C119F7EDC}">
      <dgm:prSet/>
      <dgm:spPr/>
      <dgm:t>
        <a:bodyPr/>
        <a:lstStyle/>
        <a:p>
          <a:r>
            <a:rPr lang="en-US" b="1"/>
            <a:t>Reinstatement</a:t>
          </a:r>
          <a:r>
            <a:rPr lang="en-US"/>
            <a:t>	 </a:t>
          </a:r>
        </a:p>
      </dgm:t>
    </dgm:pt>
    <dgm:pt modelId="{F9D1DC04-E01C-4598-95D3-680A999BD238}" type="parTrans" cxnId="{97831C85-BA2E-4048-A689-7DD6A01D5F02}">
      <dgm:prSet/>
      <dgm:spPr/>
      <dgm:t>
        <a:bodyPr/>
        <a:lstStyle/>
        <a:p>
          <a:endParaRPr lang="en-US"/>
        </a:p>
      </dgm:t>
    </dgm:pt>
    <dgm:pt modelId="{DC827488-9734-490B-87EA-4F73C36ACE5D}" type="sibTrans" cxnId="{97831C85-BA2E-4048-A689-7DD6A01D5F02}">
      <dgm:prSet/>
      <dgm:spPr/>
      <dgm:t>
        <a:bodyPr/>
        <a:lstStyle/>
        <a:p>
          <a:endParaRPr lang="en-US"/>
        </a:p>
      </dgm:t>
    </dgm:pt>
    <dgm:pt modelId="{0F4E682D-7426-4F80-9926-DC3B4F0FB527}">
      <dgm:prSet/>
      <dgm:spPr/>
      <dgm:t>
        <a:bodyPr/>
        <a:lstStyle/>
        <a:p>
          <a:r>
            <a:rPr lang="en-US" b="1" i="1" dirty="0"/>
            <a:t>Recovery of responding to an extinguished stimulus  produced by exposure to an unconditioned stimulus</a:t>
          </a:r>
          <a:endParaRPr lang="en-US" dirty="0"/>
        </a:p>
      </dgm:t>
    </dgm:pt>
    <dgm:pt modelId="{5E290CF8-6B60-413B-A7D8-53D755D54305}" type="parTrans" cxnId="{50202ED2-6B35-4D45-BD11-E27DA6E56A86}">
      <dgm:prSet/>
      <dgm:spPr/>
      <dgm:t>
        <a:bodyPr/>
        <a:lstStyle/>
        <a:p>
          <a:endParaRPr lang="en-US"/>
        </a:p>
      </dgm:t>
    </dgm:pt>
    <dgm:pt modelId="{30E253CF-8882-4F19-B146-350185E8566C}" type="sibTrans" cxnId="{50202ED2-6B35-4D45-BD11-E27DA6E56A86}">
      <dgm:prSet/>
      <dgm:spPr/>
      <dgm:t>
        <a:bodyPr/>
        <a:lstStyle/>
        <a:p>
          <a:endParaRPr lang="en-US"/>
        </a:p>
      </dgm:t>
    </dgm:pt>
    <dgm:pt modelId="{396CEA31-97CA-498C-A4A0-00479BB6FB47}">
      <dgm:prSet/>
      <dgm:spPr/>
      <dgm:t>
        <a:bodyPr/>
        <a:lstStyle/>
        <a:p>
          <a:r>
            <a:rPr lang="en-US"/>
            <a:t>Again- problematic for applied situations:</a:t>
          </a:r>
        </a:p>
      </dgm:t>
    </dgm:pt>
    <dgm:pt modelId="{4317C4A0-45C1-47F0-9972-958BCE37C6AA}" type="parTrans" cxnId="{6858E52B-95F9-43BE-942E-2CEF481CA5D8}">
      <dgm:prSet/>
      <dgm:spPr/>
      <dgm:t>
        <a:bodyPr/>
        <a:lstStyle/>
        <a:p>
          <a:endParaRPr lang="en-US"/>
        </a:p>
      </dgm:t>
    </dgm:pt>
    <dgm:pt modelId="{CFB1586A-EA47-4D5C-8BDA-123D36E57FED}" type="sibTrans" cxnId="{6858E52B-95F9-43BE-942E-2CEF481CA5D8}">
      <dgm:prSet/>
      <dgm:spPr/>
      <dgm:t>
        <a:bodyPr/>
        <a:lstStyle/>
        <a:p>
          <a:endParaRPr lang="en-US"/>
        </a:p>
      </dgm:t>
    </dgm:pt>
    <dgm:pt modelId="{046FEF61-E793-4326-AF8F-8678EB52B4DC}">
      <dgm:prSet/>
      <dgm:spPr/>
      <dgm:t>
        <a:bodyPr/>
        <a:lstStyle/>
        <a:p>
          <a:r>
            <a:rPr lang="en-US"/>
            <a:t>Reduce behavior through EXT</a:t>
          </a:r>
        </a:p>
      </dgm:t>
    </dgm:pt>
    <dgm:pt modelId="{B20672A7-D717-4952-B4BD-C17FC6DA634B}" type="parTrans" cxnId="{90DF8336-B5C0-4DF2-85DF-6345BCFF1165}">
      <dgm:prSet/>
      <dgm:spPr/>
      <dgm:t>
        <a:bodyPr/>
        <a:lstStyle/>
        <a:p>
          <a:endParaRPr lang="en-US"/>
        </a:p>
      </dgm:t>
    </dgm:pt>
    <dgm:pt modelId="{28B89C29-D68E-4C05-A267-0AA06CD35D59}" type="sibTrans" cxnId="{90DF8336-B5C0-4DF2-85DF-6345BCFF1165}">
      <dgm:prSet/>
      <dgm:spPr/>
      <dgm:t>
        <a:bodyPr/>
        <a:lstStyle/>
        <a:p>
          <a:endParaRPr lang="en-US"/>
        </a:p>
      </dgm:t>
    </dgm:pt>
    <dgm:pt modelId="{64F4F1A2-8A1A-48F2-A9E1-0E9CCF12AC9F}">
      <dgm:prSet/>
      <dgm:spPr/>
      <dgm:t>
        <a:bodyPr/>
        <a:lstStyle/>
        <a:p>
          <a:r>
            <a:rPr lang="en-US" dirty="0"/>
            <a:t>A pairing of the response and reinforcer occurs: R-O</a:t>
          </a:r>
        </a:p>
      </dgm:t>
    </dgm:pt>
    <dgm:pt modelId="{3EC4889A-9B41-423A-8733-375ED0FDBCBC}" type="parTrans" cxnId="{0B176F7F-A22C-44F0-A8C2-C6EDE9C111A7}">
      <dgm:prSet/>
      <dgm:spPr/>
      <dgm:t>
        <a:bodyPr/>
        <a:lstStyle/>
        <a:p>
          <a:endParaRPr lang="en-US"/>
        </a:p>
      </dgm:t>
    </dgm:pt>
    <dgm:pt modelId="{549DBE83-9A6D-404C-A692-3D888B197F7E}" type="sibTrans" cxnId="{0B176F7F-A22C-44F0-A8C2-C6EDE9C111A7}">
      <dgm:prSet/>
      <dgm:spPr/>
      <dgm:t>
        <a:bodyPr/>
        <a:lstStyle/>
        <a:p>
          <a:endParaRPr lang="en-US"/>
        </a:p>
      </dgm:t>
    </dgm:pt>
    <dgm:pt modelId="{9D18D8D7-5516-46B3-B85D-B09C2AE3329B}">
      <dgm:prSet/>
      <dgm:spPr/>
      <dgm:t>
        <a:bodyPr/>
        <a:lstStyle/>
        <a:p>
          <a:r>
            <a:rPr lang="en-US" dirty="0"/>
            <a:t>You just “reinstated” the behavior by reinforcing the EXT response!</a:t>
          </a:r>
        </a:p>
      </dgm:t>
    </dgm:pt>
    <dgm:pt modelId="{B9252BAA-BA0E-45E9-A54C-63EF00F10CD7}" type="parTrans" cxnId="{86A8A35F-FF8B-4667-AD79-E3C8F87D598C}">
      <dgm:prSet/>
      <dgm:spPr/>
      <dgm:t>
        <a:bodyPr/>
        <a:lstStyle/>
        <a:p>
          <a:endParaRPr lang="en-US"/>
        </a:p>
      </dgm:t>
    </dgm:pt>
    <dgm:pt modelId="{41A4CF39-EA10-4E2B-BFC6-B4E3E1B5AFBB}" type="sibTrans" cxnId="{86A8A35F-FF8B-4667-AD79-E3C8F87D598C}">
      <dgm:prSet/>
      <dgm:spPr/>
      <dgm:t>
        <a:bodyPr/>
        <a:lstStyle/>
        <a:p>
          <a:endParaRPr lang="en-US"/>
        </a:p>
      </dgm:t>
    </dgm:pt>
    <dgm:pt modelId="{7EDB3D64-760D-46C3-94CE-D57AFEA0F5B6}">
      <dgm:prSet/>
      <dgm:spPr/>
      <dgm:t>
        <a:bodyPr/>
        <a:lstStyle/>
        <a:p>
          <a:endParaRPr lang="en-US"/>
        </a:p>
      </dgm:t>
    </dgm:pt>
    <dgm:pt modelId="{D0F84DE3-5EAB-4B79-A130-86C5C30D0F28}" type="parTrans" cxnId="{0884D3EA-FE0A-46FC-B2A6-2236187FE968}">
      <dgm:prSet/>
      <dgm:spPr/>
    </dgm:pt>
    <dgm:pt modelId="{BFAF35ED-276D-4E8C-B3F3-AF165709F8D5}" type="sibTrans" cxnId="{0884D3EA-FE0A-46FC-B2A6-2236187FE968}">
      <dgm:prSet/>
      <dgm:spPr/>
    </dgm:pt>
    <dgm:pt modelId="{C57D31FA-B2B0-4161-812C-E7664F4402F6}">
      <dgm:prSet/>
      <dgm:spPr/>
      <dgm:t>
        <a:bodyPr/>
        <a:lstStyle/>
        <a:p>
          <a:endParaRPr lang="en-US" dirty="0"/>
        </a:p>
      </dgm:t>
    </dgm:pt>
    <dgm:pt modelId="{D440B885-7FD2-4C4D-B5DF-740BC6389DEE}" type="parTrans" cxnId="{64FC7039-260C-41CA-B86F-062866F556BE}">
      <dgm:prSet/>
      <dgm:spPr/>
    </dgm:pt>
    <dgm:pt modelId="{9FD7F716-D1F0-4C4B-90F4-882FBDB0D146}" type="sibTrans" cxnId="{64FC7039-260C-41CA-B86F-062866F556BE}">
      <dgm:prSet/>
      <dgm:spPr/>
    </dgm:pt>
    <dgm:pt modelId="{BA15486E-6DDB-424A-893F-7125DD0DB60B}" type="pres">
      <dgm:prSet presAssocID="{987D4143-2A82-4876-8E30-4EB550FED74F}" presName="Name0" presStyleCnt="0">
        <dgm:presLayoutVars>
          <dgm:dir/>
          <dgm:animLvl val="lvl"/>
          <dgm:resizeHandles val="exact"/>
        </dgm:presLayoutVars>
      </dgm:prSet>
      <dgm:spPr/>
    </dgm:pt>
    <dgm:pt modelId="{E871E68A-F327-4DD1-8327-2A7BC07C38FB}" type="pres">
      <dgm:prSet presAssocID="{0CE60BAE-9FA8-4C9A-A3A8-105C119F7EDC}" presName="composite" presStyleCnt="0"/>
      <dgm:spPr/>
    </dgm:pt>
    <dgm:pt modelId="{447E42C2-B5CC-472C-9DA8-56BAD14B34F6}" type="pres">
      <dgm:prSet presAssocID="{0CE60BAE-9FA8-4C9A-A3A8-105C119F7ED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F560A6E-1312-447F-B66B-D9797F7856A9}" type="pres">
      <dgm:prSet presAssocID="{0CE60BAE-9FA8-4C9A-A3A8-105C119F7EDC}" presName="desTx" presStyleLbl="alignAccFollowNode1" presStyleIdx="0" presStyleCnt="2">
        <dgm:presLayoutVars>
          <dgm:bulletEnabled val="1"/>
        </dgm:presLayoutVars>
      </dgm:prSet>
      <dgm:spPr/>
    </dgm:pt>
    <dgm:pt modelId="{8F501F80-52BB-4462-967A-B5592CC9920B}" type="pres">
      <dgm:prSet presAssocID="{DC827488-9734-490B-87EA-4F73C36ACE5D}" presName="space" presStyleCnt="0"/>
      <dgm:spPr/>
    </dgm:pt>
    <dgm:pt modelId="{B548B441-650C-461F-8849-5753E14E2B2D}" type="pres">
      <dgm:prSet presAssocID="{396CEA31-97CA-498C-A4A0-00479BB6FB47}" presName="composite" presStyleCnt="0"/>
      <dgm:spPr/>
    </dgm:pt>
    <dgm:pt modelId="{807B2163-593D-47A4-9CBD-7DBAF3C5F97F}" type="pres">
      <dgm:prSet presAssocID="{396CEA31-97CA-498C-A4A0-00479BB6FB4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6D809AE-4135-46E2-A0FC-C5E0D2CB0A3E}" type="pres">
      <dgm:prSet presAssocID="{396CEA31-97CA-498C-A4A0-00479BB6FB4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8B9E920-3A81-4871-B7AC-9F351028F65C}" type="presOf" srcId="{046FEF61-E793-4326-AF8F-8678EB52B4DC}" destId="{16D809AE-4135-46E2-A0FC-C5E0D2CB0A3E}" srcOrd="0" destOrd="0" presId="urn:microsoft.com/office/officeart/2005/8/layout/hList1"/>
    <dgm:cxn modelId="{6858E52B-95F9-43BE-942E-2CEF481CA5D8}" srcId="{987D4143-2A82-4876-8E30-4EB550FED74F}" destId="{396CEA31-97CA-498C-A4A0-00479BB6FB47}" srcOrd="1" destOrd="0" parTransId="{4317C4A0-45C1-47F0-9972-958BCE37C6AA}" sibTransId="{CFB1586A-EA47-4D5C-8BDA-123D36E57FED}"/>
    <dgm:cxn modelId="{90DF8336-B5C0-4DF2-85DF-6345BCFF1165}" srcId="{396CEA31-97CA-498C-A4A0-00479BB6FB47}" destId="{046FEF61-E793-4326-AF8F-8678EB52B4DC}" srcOrd="0" destOrd="0" parTransId="{B20672A7-D717-4952-B4BD-C17FC6DA634B}" sibTransId="{28B89C29-D68E-4C05-A267-0AA06CD35D59}"/>
    <dgm:cxn modelId="{64FC7039-260C-41CA-B86F-062866F556BE}" srcId="{396CEA31-97CA-498C-A4A0-00479BB6FB47}" destId="{C57D31FA-B2B0-4161-812C-E7664F4402F6}" srcOrd="3" destOrd="0" parTransId="{D440B885-7FD2-4C4D-B5DF-740BC6389DEE}" sibTransId="{9FD7F716-D1F0-4C4B-90F4-882FBDB0D146}"/>
    <dgm:cxn modelId="{86A8A35F-FF8B-4667-AD79-E3C8F87D598C}" srcId="{396CEA31-97CA-498C-A4A0-00479BB6FB47}" destId="{9D18D8D7-5516-46B3-B85D-B09C2AE3329B}" srcOrd="4" destOrd="0" parTransId="{B9252BAA-BA0E-45E9-A54C-63EF00F10CD7}" sibTransId="{41A4CF39-EA10-4E2B-BFC6-B4E3E1B5AFBB}"/>
    <dgm:cxn modelId="{52CD9756-DAF9-4891-88C0-3E9A07BB2693}" type="presOf" srcId="{987D4143-2A82-4876-8E30-4EB550FED74F}" destId="{BA15486E-6DDB-424A-893F-7125DD0DB60B}" srcOrd="0" destOrd="0" presId="urn:microsoft.com/office/officeart/2005/8/layout/hList1"/>
    <dgm:cxn modelId="{50626357-A86B-43DF-94EB-7EA1F2295451}" type="presOf" srcId="{64F4F1A2-8A1A-48F2-A9E1-0E9CCF12AC9F}" destId="{16D809AE-4135-46E2-A0FC-C5E0D2CB0A3E}" srcOrd="0" destOrd="2" presId="urn:microsoft.com/office/officeart/2005/8/layout/hList1"/>
    <dgm:cxn modelId="{A4685478-B141-4A55-AC1F-2775C63514DA}" type="presOf" srcId="{0CE60BAE-9FA8-4C9A-A3A8-105C119F7EDC}" destId="{447E42C2-B5CC-472C-9DA8-56BAD14B34F6}" srcOrd="0" destOrd="0" presId="urn:microsoft.com/office/officeart/2005/8/layout/hList1"/>
    <dgm:cxn modelId="{40B6FE7B-6B9E-430A-BE9D-ACB06B77CEE8}" type="presOf" srcId="{C57D31FA-B2B0-4161-812C-E7664F4402F6}" destId="{16D809AE-4135-46E2-A0FC-C5E0D2CB0A3E}" srcOrd="0" destOrd="3" presId="urn:microsoft.com/office/officeart/2005/8/layout/hList1"/>
    <dgm:cxn modelId="{0B176F7F-A22C-44F0-A8C2-C6EDE9C111A7}" srcId="{396CEA31-97CA-498C-A4A0-00479BB6FB47}" destId="{64F4F1A2-8A1A-48F2-A9E1-0E9CCF12AC9F}" srcOrd="2" destOrd="0" parTransId="{3EC4889A-9B41-423A-8733-375ED0FDBCBC}" sibTransId="{549DBE83-9A6D-404C-A692-3D888B197F7E}"/>
    <dgm:cxn modelId="{97831C85-BA2E-4048-A689-7DD6A01D5F02}" srcId="{987D4143-2A82-4876-8E30-4EB550FED74F}" destId="{0CE60BAE-9FA8-4C9A-A3A8-105C119F7EDC}" srcOrd="0" destOrd="0" parTransId="{F9D1DC04-E01C-4598-95D3-680A999BD238}" sibTransId="{DC827488-9734-490B-87EA-4F73C36ACE5D}"/>
    <dgm:cxn modelId="{35BB5288-8EE1-4F02-9776-900412D01134}" type="presOf" srcId="{0F4E682D-7426-4F80-9926-DC3B4F0FB527}" destId="{DF560A6E-1312-447F-B66B-D9797F7856A9}" srcOrd="0" destOrd="0" presId="urn:microsoft.com/office/officeart/2005/8/layout/hList1"/>
    <dgm:cxn modelId="{40A3B3A5-3AD9-4C1C-BDB2-BFDB0F79A3DF}" type="presOf" srcId="{396CEA31-97CA-498C-A4A0-00479BB6FB47}" destId="{807B2163-593D-47A4-9CBD-7DBAF3C5F97F}" srcOrd="0" destOrd="0" presId="urn:microsoft.com/office/officeart/2005/8/layout/hList1"/>
    <dgm:cxn modelId="{57BCAFB1-F46D-4258-95D3-253B3352E02F}" type="presOf" srcId="{7EDB3D64-760D-46C3-94CE-D57AFEA0F5B6}" destId="{16D809AE-4135-46E2-A0FC-C5E0D2CB0A3E}" srcOrd="0" destOrd="1" presId="urn:microsoft.com/office/officeart/2005/8/layout/hList1"/>
    <dgm:cxn modelId="{50202ED2-6B35-4D45-BD11-E27DA6E56A86}" srcId="{0CE60BAE-9FA8-4C9A-A3A8-105C119F7EDC}" destId="{0F4E682D-7426-4F80-9926-DC3B4F0FB527}" srcOrd="0" destOrd="0" parTransId="{5E290CF8-6B60-413B-A7D8-53D755D54305}" sibTransId="{30E253CF-8882-4F19-B146-350185E8566C}"/>
    <dgm:cxn modelId="{C09392EA-436D-42F5-8DAB-2131BFF1B84C}" type="presOf" srcId="{9D18D8D7-5516-46B3-B85D-B09C2AE3329B}" destId="{16D809AE-4135-46E2-A0FC-C5E0D2CB0A3E}" srcOrd="0" destOrd="4" presId="urn:microsoft.com/office/officeart/2005/8/layout/hList1"/>
    <dgm:cxn modelId="{0884D3EA-FE0A-46FC-B2A6-2236187FE968}" srcId="{396CEA31-97CA-498C-A4A0-00479BB6FB47}" destId="{7EDB3D64-760D-46C3-94CE-D57AFEA0F5B6}" srcOrd="1" destOrd="0" parTransId="{D0F84DE3-5EAB-4B79-A130-86C5C30D0F28}" sibTransId="{BFAF35ED-276D-4E8C-B3F3-AF165709F8D5}"/>
    <dgm:cxn modelId="{DEE85ED3-88F7-4266-9BE1-9F75C2E8E1A7}" type="presParOf" srcId="{BA15486E-6DDB-424A-893F-7125DD0DB60B}" destId="{E871E68A-F327-4DD1-8327-2A7BC07C38FB}" srcOrd="0" destOrd="0" presId="urn:microsoft.com/office/officeart/2005/8/layout/hList1"/>
    <dgm:cxn modelId="{1A67E320-7608-40AB-B078-9978742490B7}" type="presParOf" srcId="{E871E68A-F327-4DD1-8327-2A7BC07C38FB}" destId="{447E42C2-B5CC-472C-9DA8-56BAD14B34F6}" srcOrd="0" destOrd="0" presId="urn:microsoft.com/office/officeart/2005/8/layout/hList1"/>
    <dgm:cxn modelId="{361EA498-7FAD-4FBD-8FB4-AE74BD1E238A}" type="presParOf" srcId="{E871E68A-F327-4DD1-8327-2A7BC07C38FB}" destId="{DF560A6E-1312-447F-B66B-D9797F7856A9}" srcOrd="1" destOrd="0" presId="urn:microsoft.com/office/officeart/2005/8/layout/hList1"/>
    <dgm:cxn modelId="{1F9FA5C6-FA8C-4677-9679-F544336171C4}" type="presParOf" srcId="{BA15486E-6DDB-424A-893F-7125DD0DB60B}" destId="{8F501F80-52BB-4462-967A-B5592CC9920B}" srcOrd="1" destOrd="0" presId="urn:microsoft.com/office/officeart/2005/8/layout/hList1"/>
    <dgm:cxn modelId="{CEAB5128-CD1D-413F-96F8-3AC293FAD3EF}" type="presParOf" srcId="{BA15486E-6DDB-424A-893F-7125DD0DB60B}" destId="{B548B441-650C-461F-8849-5753E14E2B2D}" srcOrd="2" destOrd="0" presId="urn:microsoft.com/office/officeart/2005/8/layout/hList1"/>
    <dgm:cxn modelId="{58A0878E-0C9F-4239-9928-01AB7DF582F1}" type="presParOf" srcId="{B548B441-650C-461F-8849-5753E14E2B2D}" destId="{807B2163-593D-47A4-9CBD-7DBAF3C5F97F}" srcOrd="0" destOrd="0" presId="urn:microsoft.com/office/officeart/2005/8/layout/hList1"/>
    <dgm:cxn modelId="{F7807EB8-DECE-4CB4-9871-3702243A74BE}" type="presParOf" srcId="{B548B441-650C-461F-8849-5753E14E2B2D}" destId="{16D809AE-4135-46E2-A0FC-C5E0D2CB0A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CF4333-5B76-4D4C-9E15-9D8FF25856F7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85FB910-08BA-44F2-A669-E1C2808882E0}">
      <dgm:prSet custT="1"/>
      <dgm:spPr/>
      <dgm:t>
        <a:bodyPr/>
        <a:lstStyle/>
        <a:p>
          <a:r>
            <a:rPr lang="en-US" sz="2000" dirty="0"/>
            <a:t>Tends to be somewhat </a:t>
          </a:r>
          <a:r>
            <a:rPr lang="en-US" sz="2000" b="1" dirty="0"/>
            <a:t>context specific</a:t>
          </a:r>
        </a:p>
      </dgm:t>
    </dgm:pt>
    <dgm:pt modelId="{07E59BBB-864D-477D-BBF4-F7F6126AC058}" type="parTrans" cxnId="{316ED640-0DC6-4B4B-A52D-D654CDF0C207}">
      <dgm:prSet/>
      <dgm:spPr/>
      <dgm:t>
        <a:bodyPr/>
        <a:lstStyle/>
        <a:p>
          <a:endParaRPr lang="en-US"/>
        </a:p>
      </dgm:t>
    </dgm:pt>
    <dgm:pt modelId="{46120CFC-AD89-4B50-946F-D4868496B1DE}" type="sibTrans" cxnId="{316ED640-0DC6-4B4B-A52D-D654CDF0C207}">
      <dgm:prSet/>
      <dgm:spPr/>
      <dgm:t>
        <a:bodyPr/>
        <a:lstStyle/>
        <a:p>
          <a:endParaRPr lang="en-US"/>
        </a:p>
      </dgm:t>
    </dgm:pt>
    <dgm:pt modelId="{AA43F4CE-AB93-440C-BA49-F254B4C6196F}">
      <dgm:prSet custT="1"/>
      <dgm:spPr/>
      <dgm:t>
        <a:bodyPr/>
        <a:lstStyle/>
        <a:p>
          <a:r>
            <a:rPr lang="en-US" sz="2000" dirty="0"/>
            <a:t>Supports theory that </a:t>
          </a:r>
          <a:r>
            <a:rPr lang="en-US" sz="2000" b="1" dirty="0"/>
            <a:t>conditioning occurs due to </a:t>
          </a:r>
          <a:r>
            <a:rPr lang="en-US" sz="2000" b="1" dirty="0">
              <a:solidFill>
                <a:schemeClr val="tx1"/>
              </a:solidFill>
            </a:rPr>
            <a:t>contextual stimuli</a:t>
          </a:r>
          <a:endParaRPr lang="en-US" sz="2000" dirty="0">
            <a:solidFill>
              <a:schemeClr val="tx1"/>
            </a:solidFill>
          </a:endParaRPr>
        </a:p>
      </dgm:t>
    </dgm:pt>
    <dgm:pt modelId="{5345A72A-6E42-4E43-94B7-42FACA8A0D59}" type="parTrans" cxnId="{CCB112A0-A066-4D09-A44A-E6D1C970E23D}">
      <dgm:prSet/>
      <dgm:spPr/>
      <dgm:t>
        <a:bodyPr/>
        <a:lstStyle/>
        <a:p>
          <a:endParaRPr lang="en-US"/>
        </a:p>
      </dgm:t>
    </dgm:pt>
    <dgm:pt modelId="{141A413F-3695-4E6B-8839-82D7527F7C6E}" type="sibTrans" cxnId="{CCB112A0-A066-4D09-A44A-E6D1C970E23D}">
      <dgm:prSet/>
      <dgm:spPr/>
      <dgm:t>
        <a:bodyPr/>
        <a:lstStyle/>
        <a:p>
          <a:endParaRPr lang="en-US"/>
        </a:p>
      </dgm:t>
    </dgm:pt>
    <dgm:pt modelId="{8232C697-0837-4123-BC20-92AF82CFDF7E}">
      <dgm:prSet/>
      <dgm:spPr/>
      <dgm:t>
        <a:bodyPr/>
        <a:lstStyle/>
        <a:p>
          <a:r>
            <a:rPr lang="en-US"/>
            <a:t>S+ for reinforcement; S+ for extinction</a:t>
          </a:r>
        </a:p>
      </dgm:t>
    </dgm:pt>
    <dgm:pt modelId="{F45391BD-FA44-4998-9919-02C7EE9EEB3C}" type="parTrans" cxnId="{50FBD506-C8A6-454A-B1DC-52A67BB0C08C}">
      <dgm:prSet/>
      <dgm:spPr/>
      <dgm:t>
        <a:bodyPr/>
        <a:lstStyle/>
        <a:p>
          <a:endParaRPr lang="en-US"/>
        </a:p>
      </dgm:t>
    </dgm:pt>
    <dgm:pt modelId="{672020E1-CABC-4BE2-80FB-7A38DD457505}" type="sibTrans" cxnId="{50FBD506-C8A6-454A-B1DC-52A67BB0C08C}">
      <dgm:prSet/>
      <dgm:spPr/>
      <dgm:t>
        <a:bodyPr/>
        <a:lstStyle/>
        <a:p>
          <a:endParaRPr lang="en-US"/>
        </a:p>
      </dgm:t>
    </dgm:pt>
    <dgm:pt modelId="{971FE862-F656-4053-994E-DC9041B4C52F}">
      <dgm:prSet/>
      <dgm:spPr/>
      <dgm:t>
        <a:bodyPr/>
        <a:lstStyle/>
        <a:p>
          <a:r>
            <a:rPr lang="en-US"/>
            <a:t>Response-reinforcer situation is often fairly context- specific</a:t>
          </a:r>
        </a:p>
      </dgm:t>
    </dgm:pt>
    <dgm:pt modelId="{D085F7EE-C365-4659-88FC-2339B39A86C0}" type="parTrans" cxnId="{C239CE92-0183-4578-81BC-01E59AA57A03}">
      <dgm:prSet/>
      <dgm:spPr/>
      <dgm:t>
        <a:bodyPr/>
        <a:lstStyle/>
        <a:p>
          <a:endParaRPr lang="en-US"/>
        </a:p>
      </dgm:t>
    </dgm:pt>
    <dgm:pt modelId="{45E0777B-1411-4B6E-A403-B09208337461}" type="sibTrans" cxnId="{C239CE92-0183-4578-81BC-01E59AA57A03}">
      <dgm:prSet/>
      <dgm:spPr/>
      <dgm:t>
        <a:bodyPr/>
        <a:lstStyle/>
        <a:p>
          <a:endParaRPr lang="en-US"/>
        </a:p>
      </dgm:t>
    </dgm:pt>
    <dgm:pt modelId="{EBD5E423-13F5-4B7E-861D-6B156E5986C2}">
      <dgm:prSet/>
      <dgm:spPr/>
      <dgm:t>
        <a:bodyPr/>
        <a:lstStyle/>
        <a:p>
          <a:r>
            <a:rPr lang="en-US" b="1" i="1" dirty="0"/>
            <a:t>EXT then, is also context specific and may easily be reinstated</a:t>
          </a:r>
          <a:endParaRPr lang="en-US" dirty="0"/>
        </a:p>
      </dgm:t>
    </dgm:pt>
    <dgm:pt modelId="{5467E500-F8C0-4F8E-85AE-0F06FBB31A04}" type="parTrans" cxnId="{4DD63AD3-50E1-466C-B7A7-2A4B9D0D137C}">
      <dgm:prSet/>
      <dgm:spPr/>
      <dgm:t>
        <a:bodyPr/>
        <a:lstStyle/>
        <a:p>
          <a:endParaRPr lang="en-US"/>
        </a:p>
      </dgm:t>
    </dgm:pt>
    <dgm:pt modelId="{258F273F-58BE-48C5-AF13-A5AC147CA444}" type="sibTrans" cxnId="{4DD63AD3-50E1-466C-B7A7-2A4B9D0D137C}">
      <dgm:prSet/>
      <dgm:spPr/>
      <dgm:t>
        <a:bodyPr/>
        <a:lstStyle/>
        <a:p>
          <a:endParaRPr lang="en-US"/>
        </a:p>
      </dgm:t>
    </dgm:pt>
    <dgm:pt modelId="{4A972B87-6582-401D-9BC1-6FDFF9184F63}">
      <dgm:prSet/>
      <dgm:spPr/>
      <dgm:t>
        <a:bodyPr/>
        <a:lstStyle/>
        <a:p>
          <a:r>
            <a:rPr lang="en-US" dirty="0"/>
            <a:t>Context of conditioning PLUS any remaining excitement to CS/S+ could summate into a reinstatement of responding</a:t>
          </a:r>
        </a:p>
      </dgm:t>
    </dgm:pt>
    <dgm:pt modelId="{3DA79DED-F32C-41CC-A8E8-7EDCE792B215}" type="parTrans" cxnId="{EE6F1B73-8EA6-4019-90D3-8721A730A00A}">
      <dgm:prSet/>
      <dgm:spPr/>
      <dgm:t>
        <a:bodyPr/>
        <a:lstStyle/>
        <a:p>
          <a:endParaRPr lang="en-US"/>
        </a:p>
      </dgm:t>
    </dgm:pt>
    <dgm:pt modelId="{E7D5B249-4277-481B-B79F-E66B7274BCFE}" type="sibTrans" cxnId="{EE6F1B73-8EA6-4019-90D3-8721A730A00A}">
      <dgm:prSet/>
      <dgm:spPr/>
      <dgm:t>
        <a:bodyPr/>
        <a:lstStyle/>
        <a:p>
          <a:endParaRPr lang="en-US"/>
        </a:p>
      </dgm:t>
    </dgm:pt>
    <dgm:pt modelId="{4C0C8443-80A0-44C9-AA40-AEE03BC44DB7}">
      <dgm:prSet/>
      <dgm:spPr/>
      <dgm:t>
        <a:bodyPr/>
        <a:lstStyle/>
        <a:p>
          <a:r>
            <a:rPr lang="en-US" dirty="0"/>
            <a:t>In a way, is a more context specific form of renewal</a:t>
          </a:r>
        </a:p>
      </dgm:t>
    </dgm:pt>
    <dgm:pt modelId="{BDBC9101-CE51-4355-BE61-6285A850747A}" type="parTrans" cxnId="{0847ED94-CE61-4EF0-9347-6DDC64C4653D}">
      <dgm:prSet/>
      <dgm:spPr/>
      <dgm:t>
        <a:bodyPr/>
        <a:lstStyle/>
        <a:p>
          <a:endParaRPr lang="en-US"/>
        </a:p>
      </dgm:t>
    </dgm:pt>
    <dgm:pt modelId="{B1D10A53-DE02-4F32-92F7-08CA2BD37599}" type="sibTrans" cxnId="{0847ED94-CE61-4EF0-9347-6DDC64C4653D}">
      <dgm:prSet/>
      <dgm:spPr/>
      <dgm:t>
        <a:bodyPr/>
        <a:lstStyle/>
        <a:p>
          <a:endParaRPr lang="en-US"/>
        </a:p>
      </dgm:t>
    </dgm:pt>
    <dgm:pt modelId="{106E4DC1-D5AD-4BDA-BF1D-E67FC1FCE1E2}">
      <dgm:prSet/>
      <dgm:spPr/>
      <dgm:t>
        <a:bodyPr/>
        <a:lstStyle/>
        <a:p>
          <a:endParaRPr lang="en-US" dirty="0"/>
        </a:p>
      </dgm:t>
    </dgm:pt>
    <dgm:pt modelId="{19EB33AE-8F21-452F-A94F-D6D301B115CB}" type="parTrans" cxnId="{3E8F8F1B-6D83-4ED3-B2B0-C4B96ABFDD80}">
      <dgm:prSet/>
      <dgm:spPr/>
    </dgm:pt>
    <dgm:pt modelId="{C502954F-F62F-4E49-96BA-8DCE15FB3F16}" type="sibTrans" cxnId="{3E8F8F1B-6D83-4ED3-B2B0-C4B96ABFDD80}">
      <dgm:prSet/>
      <dgm:spPr/>
    </dgm:pt>
    <dgm:pt modelId="{9C5FAB13-39EF-4C94-9E60-EADB1024AD39}">
      <dgm:prSet/>
      <dgm:spPr/>
      <dgm:t>
        <a:bodyPr/>
        <a:lstStyle/>
        <a:p>
          <a:endParaRPr lang="en-US" dirty="0"/>
        </a:p>
      </dgm:t>
    </dgm:pt>
    <dgm:pt modelId="{3D161C42-8338-4906-AAE6-E04EB267772A}" type="parTrans" cxnId="{163E7E8C-904C-4B7D-9EFC-34A69F494B63}">
      <dgm:prSet/>
      <dgm:spPr/>
    </dgm:pt>
    <dgm:pt modelId="{BF2E76CA-CB93-4430-BB00-3398B3C41AEE}" type="sibTrans" cxnId="{163E7E8C-904C-4B7D-9EFC-34A69F494B63}">
      <dgm:prSet/>
      <dgm:spPr/>
    </dgm:pt>
    <dgm:pt modelId="{875B6787-9611-4E45-BA4E-AD02B7C327BC}" type="pres">
      <dgm:prSet presAssocID="{93CF4333-5B76-4D4C-9E15-9D8FF25856F7}" presName="linear" presStyleCnt="0">
        <dgm:presLayoutVars>
          <dgm:dir/>
          <dgm:animLvl val="lvl"/>
          <dgm:resizeHandles val="exact"/>
        </dgm:presLayoutVars>
      </dgm:prSet>
      <dgm:spPr/>
    </dgm:pt>
    <dgm:pt modelId="{FB80F146-C118-4123-BF59-E216650074E4}" type="pres">
      <dgm:prSet presAssocID="{985FB910-08BA-44F2-A669-E1C2808882E0}" presName="parentLin" presStyleCnt="0"/>
      <dgm:spPr/>
    </dgm:pt>
    <dgm:pt modelId="{E0D8E46C-32BE-42CF-95BB-998572D5676F}" type="pres">
      <dgm:prSet presAssocID="{985FB910-08BA-44F2-A669-E1C2808882E0}" presName="parentLeftMargin" presStyleLbl="node1" presStyleIdx="0" presStyleCnt="3"/>
      <dgm:spPr/>
    </dgm:pt>
    <dgm:pt modelId="{169D453E-A0AA-4919-8679-0F95205B622B}" type="pres">
      <dgm:prSet presAssocID="{985FB910-08BA-44F2-A669-E1C2808882E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7FCBA8E-0579-4905-989D-80AEF37EAC1E}" type="pres">
      <dgm:prSet presAssocID="{985FB910-08BA-44F2-A669-E1C2808882E0}" presName="negativeSpace" presStyleCnt="0"/>
      <dgm:spPr/>
    </dgm:pt>
    <dgm:pt modelId="{C18B5B15-A000-4696-AECE-5918A296BE7C}" type="pres">
      <dgm:prSet presAssocID="{985FB910-08BA-44F2-A669-E1C2808882E0}" presName="childText" presStyleLbl="conFgAcc1" presStyleIdx="0" presStyleCnt="3">
        <dgm:presLayoutVars>
          <dgm:bulletEnabled val="1"/>
        </dgm:presLayoutVars>
      </dgm:prSet>
      <dgm:spPr/>
    </dgm:pt>
    <dgm:pt modelId="{23FD6F09-56B4-4356-B8C1-9A91D4F5A403}" type="pres">
      <dgm:prSet presAssocID="{46120CFC-AD89-4B50-946F-D4868496B1DE}" presName="spaceBetweenRectangles" presStyleCnt="0"/>
      <dgm:spPr/>
    </dgm:pt>
    <dgm:pt modelId="{EF496BDD-D5EF-4702-BD06-2157B284AF92}" type="pres">
      <dgm:prSet presAssocID="{AA43F4CE-AB93-440C-BA49-F254B4C6196F}" presName="parentLin" presStyleCnt="0"/>
      <dgm:spPr/>
    </dgm:pt>
    <dgm:pt modelId="{0A00C5FF-2DB5-42D3-A6A7-7BC7D687F22A}" type="pres">
      <dgm:prSet presAssocID="{AA43F4CE-AB93-440C-BA49-F254B4C6196F}" presName="parentLeftMargin" presStyleLbl="node1" presStyleIdx="0" presStyleCnt="3"/>
      <dgm:spPr/>
    </dgm:pt>
    <dgm:pt modelId="{C84FD52A-4ED9-4BCD-A62B-A57C4BFC55C8}" type="pres">
      <dgm:prSet presAssocID="{AA43F4CE-AB93-440C-BA49-F254B4C6196F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0412EA49-870C-4DC1-B2F7-85D189167243}" type="pres">
      <dgm:prSet presAssocID="{AA43F4CE-AB93-440C-BA49-F254B4C6196F}" presName="negativeSpace" presStyleCnt="0"/>
      <dgm:spPr/>
    </dgm:pt>
    <dgm:pt modelId="{E43D87AF-0C15-4DFF-A5CD-D614B8A8B898}" type="pres">
      <dgm:prSet presAssocID="{AA43F4CE-AB93-440C-BA49-F254B4C6196F}" presName="childText" presStyleLbl="conFgAcc1" presStyleIdx="1" presStyleCnt="3">
        <dgm:presLayoutVars>
          <dgm:bulletEnabled val="1"/>
        </dgm:presLayoutVars>
      </dgm:prSet>
      <dgm:spPr/>
    </dgm:pt>
    <dgm:pt modelId="{3700301C-E629-4D96-A621-DD9FC3DBDB91}" type="pres">
      <dgm:prSet presAssocID="{141A413F-3695-4E6B-8839-82D7527F7C6E}" presName="spaceBetweenRectangles" presStyleCnt="0"/>
      <dgm:spPr/>
    </dgm:pt>
    <dgm:pt modelId="{6400E8A6-F9EA-4157-B967-20B7B2AF8BC3}" type="pres">
      <dgm:prSet presAssocID="{4C0C8443-80A0-44C9-AA40-AEE03BC44DB7}" presName="parentLin" presStyleCnt="0"/>
      <dgm:spPr/>
    </dgm:pt>
    <dgm:pt modelId="{D87018E7-ED33-40CB-B73A-B091F412F97A}" type="pres">
      <dgm:prSet presAssocID="{4C0C8443-80A0-44C9-AA40-AEE03BC44DB7}" presName="parentLeftMargin" presStyleLbl="node1" presStyleIdx="1" presStyleCnt="3"/>
      <dgm:spPr/>
    </dgm:pt>
    <dgm:pt modelId="{7E20AB7A-8F66-40E6-87D3-72E8AD6ED607}" type="pres">
      <dgm:prSet presAssocID="{4C0C8443-80A0-44C9-AA40-AEE03BC44DB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308CB59-93BA-43C1-B4AB-398221934D44}" type="pres">
      <dgm:prSet presAssocID="{4C0C8443-80A0-44C9-AA40-AEE03BC44DB7}" presName="negativeSpace" presStyleCnt="0"/>
      <dgm:spPr/>
    </dgm:pt>
    <dgm:pt modelId="{B2D7C529-6D84-441D-9BCC-8775A2CF8E2A}" type="pres">
      <dgm:prSet presAssocID="{4C0C8443-80A0-44C9-AA40-AEE03BC44DB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411401-8EAC-4DC6-B215-502725F61C65}" type="presOf" srcId="{9C5FAB13-39EF-4C94-9E60-EADB1024AD39}" destId="{E43D87AF-0C15-4DFF-A5CD-D614B8A8B898}" srcOrd="0" destOrd="2" presId="urn:microsoft.com/office/officeart/2005/8/layout/list1"/>
    <dgm:cxn modelId="{50FBD506-C8A6-454A-B1DC-52A67BB0C08C}" srcId="{AA43F4CE-AB93-440C-BA49-F254B4C6196F}" destId="{8232C697-0837-4123-BC20-92AF82CFDF7E}" srcOrd="0" destOrd="0" parTransId="{F45391BD-FA44-4998-9919-02C7EE9EEB3C}" sibTransId="{672020E1-CABC-4BE2-80FB-7A38DD457505}"/>
    <dgm:cxn modelId="{3E8F8F1B-6D83-4ED3-B2B0-C4B96ABFDD80}" srcId="{AA43F4CE-AB93-440C-BA49-F254B4C6196F}" destId="{106E4DC1-D5AD-4BDA-BF1D-E67FC1FCE1E2}" srcOrd="4" destOrd="0" parTransId="{19EB33AE-8F21-452F-A94F-D6D301B115CB}" sibTransId="{C502954F-F62F-4E49-96BA-8DCE15FB3F16}"/>
    <dgm:cxn modelId="{1C927933-0473-491E-96D9-41A92FB69293}" type="presOf" srcId="{985FB910-08BA-44F2-A669-E1C2808882E0}" destId="{169D453E-A0AA-4919-8679-0F95205B622B}" srcOrd="1" destOrd="0" presId="urn:microsoft.com/office/officeart/2005/8/layout/list1"/>
    <dgm:cxn modelId="{4AFF8636-31AC-48D6-AB52-1F810E311388}" type="presOf" srcId="{985FB910-08BA-44F2-A669-E1C2808882E0}" destId="{E0D8E46C-32BE-42CF-95BB-998572D5676F}" srcOrd="0" destOrd="0" presId="urn:microsoft.com/office/officeart/2005/8/layout/list1"/>
    <dgm:cxn modelId="{316ED640-0DC6-4B4B-A52D-D654CDF0C207}" srcId="{93CF4333-5B76-4D4C-9E15-9D8FF25856F7}" destId="{985FB910-08BA-44F2-A669-E1C2808882E0}" srcOrd="0" destOrd="0" parTransId="{07E59BBB-864D-477D-BBF4-F7F6126AC058}" sibTransId="{46120CFC-AD89-4B50-946F-D4868496B1DE}"/>
    <dgm:cxn modelId="{C748855C-1104-4BDD-AAAB-AF632E60C7FA}" type="presOf" srcId="{EBD5E423-13F5-4B7E-861D-6B156E5986C2}" destId="{E43D87AF-0C15-4DFF-A5CD-D614B8A8B898}" srcOrd="0" destOrd="3" presId="urn:microsoft.com/office/officeart/2005/8/layout/list1"/>
    <dgm:cxn modelId="{EE6F1B73-8EA6-4019-90D3-8721A730A00A}" srcId="{AA43F4CE-AB93-440C-BA49-F254B4C6196F}" destId="{4A972B87-6582-401D-9BC1-6FDFF9184F63}" srcOrd="5" destOrd="0" parTransId="{3DA79DED-F32C-41CC-A8E8-7EDCE792B215}" sibTransId="{E7D5B249-4277-481B-B79F-E66B7274BCFE}"/>
    <dgm:cxn modelId="{AD211A7F-A8B5-4BF3-8422-CFC5D6BB45A7}" type="presOf" srcId="{4C0C8443-80A0-44C9-AA40-AEE03BC44DB7}" destId="{7E20AB7A-8F66-40E6-87D3-72E8AD6ED607}" srcOrd="1" destOrd="0" presId="urn:microsoft.com/office/officeart/2005/8/layout/list1"/>
    <dgm:cxn modelId="{F9D0637F-5D83-40E4-AB3F-948D866C8A6D}" type="presOf" srcId="{4C0C8443-80A0-44C9-AA40-AEE03BC44DB7}" destId="{D87018E7-ED33-40CB-B73A-B091F412F97A}" srcOrd="0" destOrd="0" presId="urn:microsoft.com/office/officeart/2005/8/layout/list1"/>
    <dgm:cxn modelId="{5117A683-C08E-46D6-A8E5-76E24EA7F4FE}" type="presOf" srcId="{AA43F4CE-AB93-440C-BA49-F254B4C6196F}" destId="{C84FD52A-4ED9-4BCD-A62B-A57C4BFC55C8}" srcOrd="1" destOrd="0" presId="urn:microsoft.com/office/officeart/2005/8/layout/list1"/>
    <dgm:cxn modelId="{163E7E8C-904C-4B7D-9EFC-34A69F494B63}" srcId="{AA43F4CE-AB93-440C-BA49-F254B4C6196F}" destId="{9C5FAB13-39EF-4C94-9E60-EADB1024AD39}" srcOrd="2" destOrd="0" parTransId="{3D161C42-8338-4906-AAE6-E04EB267772A}" sibTransId="{BF2E76CA-CB93-4430-BB00-3398B3C41AEE}"/>
    <dgm:cxn modelId="{C289468E-A8C0-4D77-8C5A-E1B35F948C9A}" type="presOf" srcId="{8232C697-0837-4123-BC20-92AF82CFDF7E}" destId="{E43D87AF-0C15-4DFF-A5CD-D614B8A8B898}" srcOrd="0" destOrd="0" presId="urn:microsoft.com/office/officeart/2005/8/layout/list1"/>
    <dgm:cxn modelId="{C239CE92-0183-4578-81BC-01E59AA57A03}" srcId="{AA43F4CE-AB93-440C-BA49-F254B4C6196F}" destId="{971FE862-F656-4053-994E-DC9041B4C52F}" srcOrd="1" destOrd="0" parTransId="{D085F7EE-C365-4659-88FC-2339B39A86C0}" sibTransId="{45E0777B-1411-4B6E-A403-B09208337461}"/>
    <dgm:cxn modelId="{0847ED94-CE61-4EF0-9347-6DDC64C4653D}" srcId="{93CF4333-5B76-4D4C-9E15-9D8FF25856F7}" destId="{4C0C8443-80A0-44C9-AA40-AEE03BC44DB7}" srcOrd="2" destOrd="0" parTransId="{BDBC9101-CE51-4355-BE61-6285A850747A}" sibTransId="{B1D10A53-DE02-4F32-92F7-08CA2BD37599}"/>
    <dgm:cxn modelId="{CCB112A0-A066-4D09-A44A-E6D1C970E23D}" srcId="{93CF4333-5B76-4D4C-9E15-9D8FF25856F7}" destId="{AA43F4CE-AB93-440C-BA49-F254B4C6196F}" srcOrd="1" destOrd="0" parTransId="{5345A72A-6E42-4E43-94B7-42FACA8A0D59}" sibTransId="{141A413F-3695-4E6B-8839-82D7527F7C6E}"/>
    <dgm:cxn modelId="{501776AB-7F52-4FA7-9EE4-3E466575F893}" type="presOf" srcId="{93CF4333-5B76-4D4C-9E15-9D8FF25856F7}" destId="{875B6787-9611-4E45-BA4E-AD02B7C327BC}" srcOrd="0" destOrd="0" presId="urn:microsoft.com/office/officeart/2005/8/layout/list1"/>
    <dgm:cxn modelId="{7DEA14C5-3735-4716-842F-19E06D92A21F}" type="presOf" srcId="{4A972B87-6582-401D-9BC1-6FDFF9184F63}" destId="{E43D87AF-0C15-4DFF-A5CD-D614B8A8B898}" srcOrd="0" destOrd="5" presId="urn:microsoft.com/office/officeart/2005/8/layout/list1"/>
    <dgm:cxn modelId="{4DD63AD3-50E1-466C-B7A7-2A4B9D0D137C}" srcId="{AA43F4CE-AB93-440C-BA49-F254B4C6196F}" destId="{EBD5E423-13F5-4B7E-861D-6B156E5986C2}" srcOrd="3" destOrd="0" parTransId="{5467E500-F8C0-4F8E-85AE-0F06FBB31A04}" sibTransId="{258F273F-58BE-48C5-AF13-A5AC147CA444}"/>
    <dgm:cxn modelId="{B1B921F0-1DF8-426B-9DC9-4A554ED964DD}" type="presOf" srcId="{106E4DC1-D5AD-4BDA-BF1D-E67FC1FCE1E2}" destId="{E43D87AF-0C15-4DFF-A5CD-D614B8A8B898}" srcOrd="0" destOrd="4" presId="urn:microsoft.com/office/officeart/2005/8/layout/list1"/>
    <dgm:cxn modelId="{C10616F2-4390-4DBD-9847-01646800FA1F}" type="presOf" srcId="{971FE862-F656-4053-994E-DC9041B4C52F}" destId="{E43D87AF-0C15-4DFF-A5CD-D614B8A8B898}" srcOrd="0" destOrd="1" presId="urn:microsoft.com/office/officeart/2005/8/layout/list1"/>
    <dgm:cxn modelId="{B8E39BFB-279F-4E9E-AB2F-46EFE3B4738F}" type="presOf" srcId="{AA43F4CE-AB93-440C-BA49-F254B4C6196F}" destId="{0A00C5FF-2DB5-42D3-A6A7-7BC7D687F22A}" srcOrd="0" destOrd="0" presId="urn:microsoft.com/office/officeart/2005/8/layout/list1"/>
    <dgm:cxn modelId="{D26F63F7-FDC0-490B-8353-0FADFCE74977}" type="presParOf" srcId="{875B6787-9611-4E45-BA4E-AD02B7C327BC}" destId="{FB80F146-C118-4123-BF59-E216650074E4}" srcOrd="0" destOrd="0" presId="urn:microsoft.com/office/officeart/2005/8/layout/list1"/>
    <dgm:cxn modelId="{2338C04D-28D8-441D-8BB0-8A7F9890E504}" type="presParOf" srcId="{FB80F146-C118-4123-BF59-E216650074E4}" destId="{E0D8E46C-32BE-42CF-95BB-998572D5676F}" srcOrd="0" destOrd="0" presId="urn:microsoft.com/office/officeart/2005/8/layout/list1"/>
    <dgm:cxn modelId="{976C6040-A316-47F0-9ACB-85814AA67166}" type="presParOf" srcId="{FB80F146-C118-4123-BF59-E216650074E4}" destId="{169D453E-A0AA-4919-8679-0F95205B622B}" srcOrd="1" destOrd="0" presId="urn:microsoft.com/office/officeart/2005/8/layout/list1"/>
    <dgm:cxn modelId="{26E817B4-CD79-4E3C-8E48-F2368B4C7AC5}" type="presParOf" srcId="{875B6787-9611-4E45-BA4E-AD02B7C327BC}" destId="{A7FCBA8E-0579-4905-989D-80AEF37EAC1E}" srcOrd="1" destOrd="0" presId="urn:microsoft.com/office/officeart/2005/8/layout/list1"/>
    <dgm:cxn modelId="{40837692-6F19-4429-8F9C-78ED98EC49CF}" type="presParOf" srcId="{875B6787-9611-4E45-BA4E-AD02B7C327BC}" destId="{C18B5B15-A000-4696-AECE-5918A296BE7C}" srcOrd="2" destOrd="0" presId="urn:microsoft.com/office/officeart/2005/8/layout/list1"/>
    <dgm:cxn modelId="{55143F61-7271-47A9-AF85-EEFB1E300079}" type="presParOf" srcId="{875B6787-9611-4E45-BA4E-AD02B7C327BC}" destId="{23FD6F09-56B4-4356-B8C1-9A91D4F5A403}" srcOrd="3" destOrd="0" presId="urn:microsoft.com/office/officeart/2005/8/layout/list1"/>
    <dgm:cxn modelId="{E4F7B153-1587-4369-9AF5-54E75F3FA96D}" type="presParOf" srcId="{875B6787-9611-4E45-BA4E-AD02B7C327BC}" destId="{EF496BDD-D5EF-4702-BD06-2157B284AF92}" srcOrd="4" destOrd="0" presId="urn:microsoft.com/office/officeart/2005/8/layout/list1"/>
    <dgm:cxn modelId="{1132A114-FF77-4FB7-9F12-BCA6722B402C}" type="presParOf" srcId="{EF496BDD-D5EF-4702-BD06-2157B284AF92}" destId="{0A00C5FF-2DB5-42D3-A6A7-7BC7D687F22A}" srcOrd="0" destOrd="0" presId="urn:microsoft.com/office/officeart/2005/8/layout/list1"/>
    <dgm:cxn modelId="{95066229-AD0E-4C5F-9A84-84D77DC2BEC1}" type="presParOf" srcId="{EF496BDD-D5EF-4702-BD06-2157B284AF92}" destId="{C84FD52A-4ED9-4BCD-A62B-A57C4BFC55C8}" srcOrd="1" destOrd="0" presId="urn:microsoft.com/office/officeart/2005/8/layout/list1"/>
    <dgm:cxn modelId="{67EAD94A-D97D-4D3E-8DA8-E7F7D3ED42EC}" type="presParOf" srcId="{875B6787-9611-4E45-BA4E-AD02B7C327BC}" destId="{0412EA49-870C-4DC1-B2F7-85D189167243}" srcOrd="5" destOrd="0" presId="urn:microsoft.com/office/officeart/2005/8/layout/list1"/>
    <dgm:cxn modelId="{388AF359-34E6-4BF3-85CE-5E971795521C}" type="presParOf" srcId="{875B6787-9611-4E45-BA4E-AD02B7C327BC}" destId="{E43D87AF-0C15-4DFF-A5CD-D614B8A8B898}" srcOrd="6" destOrd="0" presId="urn:microsoft.com/office/officeart/2005/8/layout/list1"/>
    <dgm:cxn modelId="{FE222A30-12BC-4BF2-ABCC-73DB409FBE8F}" type="presParOf" srcId="{875B6787-9611-4E45-BA4E-AD02B7C327BC}" destId="{3700301C-E629-4D96-A621-DD9FC3DBDB91}" srcOrd="7" destOrd="0" presId="urn:microsoft.com/office/officeart/2005/8/layout/list1"/>
    <dgm:cxn modelId="{0820BE63-08D2-4F62-9E72-429E9EFD0E80}" type="presParOf" srcId="{875B6787-9611-4E45-BA4E-AD02B7C327BC}" destId="{6400E8A6-F9EA-4157-B967-20B7B2AF8BC3}" srcOrd="8" destOrd="0" presId="urn:microsoft.com/office/officeart/2005/8/layout/list1"/>
    <dgm:cxn modelId="{D9E87C01-69F2-41F8-BF66-E3F748175EB9}" type="presParOf" srcId="{6400E8A6-F9EA-4157-B967-20B7B2AF8BC3}" destId="{D87018E7-ED33-40CB-B73A-B091F412F97A}" srcOrd="0" destOrd="0" presId="urn:microsoft.com/office/officeart/2005/8/layout/list1"/>
    <dgm:cxn modelId="{D87248A0-1C28-455A-8029-DF00E613381E}" type="presParOf" srcId="{6400E8A6-F9EA-4157-B967-20B7B2AF8BC3}" destId="{7E20AB7A-8F66-40E6-87D3-72E8AD6ED607}" srcOrd="1" destOrd="0" presId="urn:microsoft.com/office/officeart/2005/8/layout/list1"/>
    <dgm:cxn modelId="{7C052905-D20E-4688-A61D-2000E95019DB}" type="presParOf" srcId="{875B6787-9611-4E45-BA4E-AD02B7C327BC}" destId="{3308CB59-93BA-43C1-B4AB-398221934D44}" srcOrd="9" destOrd="0" presId="urn:microsoft.com/office/officeart/2005/8/layout/list1"/>
    <dgm:cxn modelId="{394651BB-5845-46C7-BCD9-342DF33B1D83}" type="presParOf" srcId="{875B6787-9611-4E45-BA4E-AD02B7C327BC}" destId="{B2D7C529-6D84-441D-9BCC-8775A2CF8E2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6E6FE6-B0CC-4AD0-AD24-E1C060D4FB1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31440E-2B87-4A0A-ABBA-BC7799A73A3A}">
      <dgm:prSet/>
      <dgm:spPr/>
      <dgm:t>
        <a:bodyPr/>
        <a:lstStyle/>
        <a:p>
          <a:r>
            <a:rPr lang="en-US" dirty="0"/>
            <a:t>Does the organism retain knowledge of the reinforcer?</a:t>
          </a:r>
        </a:p>
      </dgm:t>
    </dgm:pt>
    <dgm:pt modelId="{95BE0D73-A92D-4478-9BE7-804E859D0257}" type="parTrans" cxnId="{BE943F85-1114-4C04-A811-49D1501CA046}">
      <dgm:prSet/>
      <dgm:spPr/>
      <dgm:t>
        <a:bodyPr/>
        <a:lstStyle/>
        <a:p>
          <a:endParaRPr lang="en-US"/>
        </a:p>
      </dgm:t>
    </dgm:pt>
    <dgm:pt modelId="{49DF8426-0642-4D79-8F19-DA1E2E74A5B8}" type="sibTrans" cxnId="{BE943F85-1114-4C04-A811-49D1501CA046}">
      <dgm:prSet/>
      <dgm:spPr/>
      <dgm:t>
        <a:bodyPr/>
        <a:lstStyle/>
        <a:p>
          <a:endParaRPr lang="en-US"/>
        </a:p>
      </dgm:t>
    </dgm:pt>
    <dgm:pt modelId="{9A500844-9B7C-4C9C-ADE0-3545933CC09F}">
      <dgm:prSet/>
      <dgm:spPr/>
      <dgm:t>
        <a:bodyPr/>
        <a:lstStyle/>
        <a:p>
          <a:r>
            <a:rPr lang="en-US"/>
            <a:t>Evidence suggests </a:t>
          </a:r>
          <a:r>
            <a:rPr lang="en-US" b="1"/>
            <a:t>YES!</a:t>
          </a:r>
          <a:endParaRPr lang="en-US"/>
        </a:p>
      </dgm:t>
    </dgm:pt>
    <dgm:pt modelId="{E5C34A81-CAB0-415E-9433-A955ACCD780E}" type="parTrans" cxnId="{6EF41885-082A-4B6F-A0B2-1CE005550A74}">
      <dgm:prSet/>
      <dgm:spPr/>
      <dgm:t>
        <a:bodyPr/>
        <a:lstStyle/>
        <a:p>
          <a:endParaRPr lang="en-US"/>
        </a:p>
      </dgm:t>
    </dgm:pt>
    <dgm:pt modelId="{474385CF-254D-464A-9C46-843807A571B2}" type="sibTrans" cxnId="{6EF41885-082A-4B6F-A0B2-1CE005550A74}">
      <dgm:prSet/>
      <dgm:spPr/>
      <dgm:t>
        <a:bodyPr/>
        <a:lstStyle/>
        <a:p>
          <a:endParaRPr lang="en-US"/>
        </a:p>
      </dgm:t>
    </dgm:pt>
    <dgm:pt modelId="{982270F3-EF08-47D3-96DE-82BF5B594225}">
      <dgm:prSet/>
      <dgm:spPr/>
      <dgm:t>
        <a:bodyPr/>
        <a:lstStyle/>
        <a:p>
          <a:r>
            <a:rPr lang="en-US" i="1" dirty="0"/>
            <a:t>IF conditioned behavior reflects an S-O responding or R-O association, devaluation of the reinforcer should produce decrement in responding similar to that found in EXT!</a:t>
          </a:r>
          <a:endParaRPr lang="en-US" dirty="0"/>
        </a:p>
      </dgm:t>
    </dgm:pt>
    <dgm:pt modelId="{F53BC957-2B53-47B4-9225-7689EE56D4F8}" type="parTrans" cxnId="{141C8B87-430A-44BD-A691-0F99E86184EF}">
      <dgm:prSet/>
      <dgm:spPr/>
      <dgm:t>
        <a:bodyPr/>
        <a:lstStyle/>
        <a:p>
          <a:endParaRPr lang="en-US"/>
        </a:p>
      </dgm:t>
    </dgm:pt>
    <dgm:pt modelId="{C5E2C176-EEA2-42BD-9CAA-6B3D20D4D04F}" type="sibTrans" cxnId="{141C8B87-430A-44BD-A691-0F99E86184EF}">
      <dgm:prSet/>
      <dgm:spPr/>
      <dgm:t>
        <a:bodyPr/>
        <a:lstStyle/>
        <a:p>
          <a:endParaRPr lang="en-US"/>
        </a:p>
      </dgm:t>
    </dgm:pt>
    <dgm:pt modelId="{8C277933-58A1-4E3D-8050-3540A455A6FF}">
      <dgm:prSet/>
      <dgm:spPr/>
      <dgm:t>
        <a:bodyPr/>
        <a:lstStyle/>
        <a:p>
          <a:r>
            <a:rPr lang="en-US"/>
            <a:t>What do the data say?</a:t>
          </a:r>
        </a:p>
      </dgm:t>
    </dgm:pt>
    <dgm:pt modelId="{07227F57-51A8-4A33-BAA5-B4779B6A28BC}" type="parTrans" cxnId="{23D22F72-B632-44E2-9D1F-3D1DFA7110D2}">
      <dgm:prSet/>
      <dgm:spPr/>
      <dgm:t>
        <a:bodyPr/>
        <a:lstStyle/>
        <a:p>
          <a:endParaRPr lang="en-US"/>
        </a:p>
      </dgm:t>
    </dgm:pt>
    <dgm:pt modelId="{221A2037-9780-4E66-B5F2-F8D16B4C7440}" type="sibTrans" cxnId="{23D22F72-B632-44E2-9D1F-3D1DFA7110D2}">
      <dgm:prSet/>
      <dgm:spPr/>
      <dgm:t>
        <a:bodyPr/>
        <a:lstStyle/>
        <a:p>
          <a:endParaRPr lang="en-US"/>
        </a:p>
      </dgm:t>
    </dgm:pt>
    <dgm:pt modelId="{DE2A0E4F-55EE-4524-B202-D998E4F81D25}">
      <dgm:prSet/>
      <dgm:spPr/>
      <dgm:t>
        <a:bodyPr/>
        <a:lstStyle/>
        <a:p>
          <a:r>
            <a:rPr lang="en-US" dirty="0"/>
            <a:t>S-O associations are not forgotten or lost during CC procedures</a:t>
          </a:r>
        </a:p>
      </dgm:t>
    </dgm:pt>
    <dgm:pt modelId="{6E3883A1-A57B-4CBC-8D73-0FF7F585AE86}" type="parTrans" cxnId="{6FB9DD43-7939-427E-91B2-E6D092AFB05B}">
      <dgm:prSet/>
      <dgm:spPr/>
      <dgm:t>
        <a:bodyPr/>
        <a:lstStyle/>
        <a:p>
          <a:endParaRPr lang="en-US"/>
        </a:p>
      </dgm:t>
    </dgm:pt>
    <dgm:pt modelId="{05274342-6023-4CB2-8177-E0F31F9DA40A}" type="sibTrans" cxnId="{6FB9DD43-7939-427E-91B2-E6D092AFB05B}">
      <dgm:prSet/>
      <dgm:spPr/>
      <dgm:t>
        <a:bodyPr/>
        <a:lstStyle/>
        <a:p>
          <a:endParaRPr lang="en-US"/>
        </a:p>
      </dgm:t>
    </dgm:pt>
    <dgm:pt modelId="{DC3BFF0D-CAC7-4FF2-BC06-DAEFA4558E1E}">
      <dgm:prSet/>
      <dgm:spPr/>
      <dgm:t>
        <a:bodyPr/>
        <a:lstStyle/>
        <a:p>
          <a:r>
            <a:rPr lang="en-US" dirty="0"/>
            <a:t>Specificity of reinstatement behavior shows that </a:t>
          </a:r>
          <a:r>
            <a:rPr lang="en-US" b="1" i="1" dirty="0"/>
            <a:t>animal must have knowledge of the reinforcer</a:t>
          </a:r>
          <a:endParaRPr lang="en-US" b="1" dirty="0"/>
        </a:p>
      </dgm:t>
    </dgm:pt>
    <dgm:pt modelId="{4A92A726-D94B-4B54-96A4-40C2DE37C22E}" type="parTrans" cxnId="{99610D7B-A906-4C69-8761-F060DE4E3C7C}">
      <dgm:prSet/>
      <dgm:spPr/>
      <dgm:t>
        <a:bodyPr/>
        <a:lstStyle/>
        <a:p>
          <a:endParaRPr lang="en-US"/>
        </a:p>
      </dgm:t>
    </dgm:pt>
    <dgm:pt modelId="{AF882528-6F69-42BD-8E5A-2971DE5AAD8D}" type="sibTrans" cxnId="{99610D7B-A906-4C69-8761-F060DE4E3C7C}">
      <dgm:prSet/>
      <dgm:spPr/>
      <dgm:t>
        <a:bodyPr/>
        <a:lstStyle/>
        <a:p>
          <a:endParaRPr lang="en-US"/>
        </a:p>
      </dgm:t>
    </dgm:pt>
    <dgm:pt modelId="{ABFF1A97-FD78-4EBB-BCCE-EE7FA93101DD}">
      <dgm:prSet/>
      <dgm:spPr/>
      <dgm:t>
        <a:bodyPr/>
        <a:lstStyle/>
        <a:p>
          <a:endParaRPr lang="en-US"/>
        </a:p>
      </dgm:t>
    </dgm:pt>
    <dgm:pt modelId="{6AC0905F-4E2C-4CF2-A734-A5F3391B8F6A}" type="parTrans" cxnId="{28CDFC17-7588-42A4-8E38-6FCB30CFD5CB}">
      <dgm:prSet/>
      <dgm:spPr/>
      <dgm:t>
        <a:bodyPr/>
        <a:lstStyle/>
        <a:p>
          <a:endParaRPr lang="en-US"/>
        </a:p>
      </dgm:t>
    </dgm:pt>
    <dgm:pt modelId="{FAD8C9DF-4124-4DA1-91D9-BA128F9EC47A}" type="sibTrans" cxnId="{28CDFC17-7588-42A4-8E38-6FCB30CFD5CB}">
      <dgm:prSet/>
      <dgm:spPr/>
      <dgm:t>
        <a:bodyPr/>
        <a:lstStyle/>
        <a:p>
          <a:endParaRPr lang="en-US"/>
        </a:p>
      </dgm:t>
    </dgm:pt>
    <dgm:pt modelId="{5890EAAC-A4A2-4DBB-BD36-CA81EC953E9E}">
      <dgm:prSet/>
      <dgm:spPr/>
      <dgm:t>
        <a:bodyPr/>
        <a:lstStyle/>
        <a:p>
          <a:endParaRPr lang="en-US" dirty="0"/>
        </a:p>
      </dgm:t>
    </dgm:pt>
    <dgm:pt modelId="{E9F11A0E-7372-4C56-B3B3-7470625BDA47}" type="parTrans" cxnId="{7563D100-D85C-4839-85ED-4003DFC048F8}">
      <dgm:prSet/>
      <dgm:spPr/>
    </dgm:pt>
    <dgm:pt modelId="{35DE0035-EFC9-413E-88AE-ED2D839080F9}" type="sibTrans" cxnId="{7563D100-D85C-4839-85ED-4003DFC048F8}">
      <dgm:prSet/>
      <dgm:spPr/>
    </dgm:pt>
    <dgm:pt modelId="{8690F428-C8F5-46FC-97E5-F2649DB0BCFD}">
      <dgm:prSet/>
      <dgm:spPr/>
      <dgm:t>
        <a:bodyPr/>
        <a:lstStyle/>
        <a:p>
          <a:r>
            <a:rPr lang="en-US" b="1" dirty="0"/>
            <a:t>Example:</a:t>
          </a:r>
        </a:p>
      </dgm:t>
    </dgm:pt>
    <dgm:pt modelId="{2976E69B-D044-46BE-9797-D6D84E7D7CE6}" type="parTrans" cxnId="{EABF215B-9735-43F1-A266-37F7F0FE6511}">
      <dgm:prSet/>
      <dgm:spPr/>
    </dgm:pt>
    <dgm:pt modelId="{7ED3861F-C266-4536-9243-73A7A64B588F}" type="sibTrans" cxnId="{EABF215B-9735-43F1-A266-37F7F0FE6511}">
      <dgm:prSet/>
      <dgm:spPr/>
    </dgm:pt>
    <dgm:pt modelId="{3CEA8010-321F-4C81-BAB6-F7B2FCD557CF}">
      <dgm:prSet/>
      <dgm:spPr/>
      <dgm:t>
        <a:bodyPr/>
        <a:lstStyle/>
        <a:p>
          <a:endParaRPr lang="en-US" dirty="0"/>
        </a:p>
      </dgm:t>
    </dgm:pt>
    <dgm:pt modelId="{30AE14DC-38E6-41C8-81E0-3D52E6423D47}" type="parTrans" cxnId="{DE0865E0-F5DD-4CDA-8A0B-6DA8331947DD}">
      <dgm:prSet/>
      <dgm:spPr/>
    </dgm:pt>
    <dgm:pt modelId="{F0AE54CE-BE01-419C-BC34-195A2843B0CF}" type="sibTrans" cxnId="{DE0865E0-F5DD-4CDA-8A0B-6DA8331947DD}">
      <dgm:prSet/>
      <dgm:spPr/>
    </dgm:pt>
    <dgm:pt modelId="{F3D461EA-77B8-4309-8600-7ABAB11C9A95}">
      <dgm:prSet/>
      <dgm:spPr/>
      <dgm:t>
        <a:bodyPr/>
        <a:lstStyle/>
        <a:p>
          <a:r>
            <a:rPr lang="en-US" dirty="0"/>
            <a:t>You enter the door (S+)</a:t>
          </a:r>
          <a:r>
            <a:rPr lang="en-US" dirty="0">
              <a:sym typeface="Wingdings" panose="05000000000000000000" pitchFamily="2" charset="2"/>
            </a:rPr>
            <a:t> Reinforcement (O) is not forgotten!</a:t>
          </a:r>
          <a:endParaRPr lang="en-US" dirty="0"/>
        </a:p>
      </dgm:t>
    </dgm:pt>
    <dgm:pt modelId="{CC195A65-5CD3-4648-807A-E25DBFE8EB96}" type="parTrans" cxnId="{9B1C8B7C-8D54-4089-90CC-4609D376D6F6}">
      <dgm:prSet/>
      <dgm:spPr/>
    </dgm:pt>
    <dgm:pt modelId="{D12CF1C2-5645-4868-974C-3E7AFEA4BB7A}" type="sibTrans" cxnId="{9B1C8B7C-8D54-4089-90CC-4609D376D6F6}">
      <dgm:prSet/>
      <dgm:spPr/>
    </dgm:pt>
    <dgm:pt modelId="{3E775701-931A-45BD-95DA-C27A056AD0AF}">
      <dgm:prSet/>
      <dgm:spPr/>
      <dgm:t>
        <a:bodyPr/>
        <a:lstStyle/>
        <a:p>
          <a:r>
            <a:rPr lang="en-US" dirty="0"/>
            <a:t>NEW contingency is learned: S+</a:t>
          </a:r>
          <a:r>
            <a:rPr lang="en-US" dirty="0">
              <a:sym typeface="Wingdings" panose="05000000000000000000" pitchFamily="2" charset="2"/>
            </a:rPr>
            <a:t> O , where O is no reinforcement</a:t>
          </a:r>
          <a:endParaRPr lang="en-US" dirty="0"/>
        </a:p>
      </dgm:t>
    </dgm:pt>
    <dgm:pt modelId="{2772A076-797D-4242-BB0A-5B61C8188A0B}" type="parTrans" cxnId="{BD462545-EBB5-4616-A42E-48E44E275624}">
      <dgm:prSet/>
      <dgm:spPr/>
    </dgm:pt>
    <dgm:pt modelId="{3E866C91-FBD2-419B-91C1-619C295187F2}" type="sibTrans" cxnId="{BD462545-EBB5-4616-A42E-48E44E275624}">
      <dgm:prSet/>
      <dgm:spPr/>
    </dgm:pt>
    <dgm:pt modelId="{4A17B8CC-B33F-4027-B562-891532B96C19}">
      <dgm:prSet/>
      <dgm:spPr/>
      <dgm:t>
        <a:bodyPr/>
        <a:lstStyle/>
        <a:p>
          <a:r>
            <a:rPr lang="en-US" dirty="0"/>
            <a:t>Remember both, but have to remember which is in place</a:t>
          </a:r>
        </a:p>
      </dgm:t>
    </dgm:pt>
    <dgm:pt modelId="{E17C570A-97D1-4883-BA06-86BAE2A097AC}" type="parTrans" cxnId="{3DDA3927-EC6F-4290-8C1A-8A0C2B4CD439}">
      <dgm:prSet/>
      <dgm:spPr/>
    </dgm:pt>
    <dgm:pt modelId="{073B7AF4-901E-4289-AEB5-D43B8916EC11}" type="sibTrans" cxnId="{3DDA3927-EC6F-4290-8C1A-8A0C2B4CD439}">
      <dgm:prSet/>
      <dgm:spPr/>
    </dgm:pt>
    <dgm:pt modelId="{A8BD04A9-4EEE-4A06-8BE5-935B0CDA238A}">
      <dgm:prSet/>
      <dgm:spPr/>
      <dgm:t>
        <a:bodyPr/>
        <a:lstStyle/>
        <a:p>
          <a:endParaRPr lang="en-US" dirty="0"/>
        </a:p>
      </dgm:t>
    </dgm:pt>
    <dgm:pt modelId="{01384F5D-96A0-4A28-9D17-10A482FCDDF8}" type="parTrans" cxnId="{A1557B3D-8B38-45A6-AC4D-AC760F045AA2}">
      <dgm:prSet/>
      <dgm:spPr/>
    </dgm:pt>
    <dgm:pt modelId="{63EC9D85-1E39-4D1F-B5B5-F09D009D4380}" type="sibTrans" cxnId="{A1557B3D-8B38-45A6-AC4D-AC760F045AA2}">
      <dgm:prSet/>
      <dgm:spPr/>
    </dgm:pt>
    <dgm:pt modelId="{628223FF-411C-4F8E-9612-8F648F9CE9DB}" type="pres">
      <dgm:prSet presAssocID="{FE6E6FE6-B0CC-4AD0-AD24-E1C060D4FB18}" presName="Name0" presStyleCnt="0">
        <dgm:presLayoutVars>
          <dgm:dir/>
          <dgm:animLvl val="lvl"/>
          <dgm:resizeHandles val="exact"/>
        </dgm:presLayoutVars>
      </dgm:prSet>
      <dgm:spPr/>
    </dgm:pt>
    <dgm:pt modelId="{037FB8A1-7752-4A20-A11B-355AFA86C3CD}" type="pres">
      <dgm:prSet presAssocID="{AB31440E-2B87-4A0A-ABBA-BC7799A73A3A}" presName="linNode" presStyleCnt="0"/>
      <dgm:spPr/>
    </dgm:pt>
    <dgm:pt modelId="{F8612298-F190-4995-A465-94EC44CF790C}" type="pres">
      <dgm:prSet presAssocID="{AB31440E-2B87-4A0A-ABBA-BC7799A73A3A}" presName="parentText" presStyleLbl="node1" presStyleIdx="0" presStyleCnt="2" custScaleX="88583" custScaleY="71117">
        <dgm:presLayoutVars>
          <dgm:chMax val="1"/>
          <dgm:bulletEnabled val="1"/>
        </dgm:presLayoutVars>
      </dgm:prSet>
      <dgm:spPr/>
    </dgm:pt>
    <dgm:pt modelId="{668107AD-7A2E-4876-857D-D5E59FBC8DB6}" type="pres">
      <dgm:prSet presAssocID="{AB31440E-2B87-4A0A-ABBA-BC7799A73A3A}" presName="descendantText" presStyleLbl="alignAccFollowNode1" presStyleIdx="0" presStyleCnt="2">
        <dgm:presLayoutVars>
          <dgm:bulletEnabled val="1"/>
        </dgm:presLayoutVars>
      </dgm:prSet>
      <dgm:spPr/>
    </dgm:pt>
    <dgm:pt modelId="{6FB5F3A0-25BE-449D-A753-32F770F3BC3D}" type="pres">
      <dgm:prSet presAssocID="{49DF8426-0642-4D79-8F19-DA1E2E74A5B8}" presName="sp" presStyleCnt="0"/>
      <dgm:spPr/>
    </dgm:pt>
    <dgm:pt modelId="{31A80B04-A17C-4EDD-9BF5-70DA16F2CA40}" type="pres">
      <dgm:prSet presAssocID="{8C277933-58A1-4E3D-8050-3540A455A6FF}" presName="linNode" presStyleCnt="0"/>
      <dgm:spPr/>
    </dgm:pt>
    <dgm:pt modelId="{C7B04E28-5086-4929-809B-74E5D54E91BE}" type="pres">
      <dgm:prSet presAssocID="{8C277933-58A1-4E3D-8050-3540A455A6FF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C27D8694-5F50-4E02-8538-520E14B22292}" type="pres">
      <dgm:prSet presAssocID="{8C277933-58A1-4E3D-8050-3540A455A6FF}" presName="descendantText" presStyleLbl="alignAccFollowNode1" presStyleIdx="1" presStyleCnt="2" custScaleX="97821" custScaleY="120728">
        <dgm:presLayoutVars>
          <dgm:bulletEnabled val="1"/>
        </dgm:presLayoutVars>
      </dgm:prSet>
      <dgm:spPr/>
    </dgm:pt>
  </dgm:ptLst>
  <dgm:cxnLst>
    <dgm:cxn modelId="{7563D100-D85C-4839-85ED-4003DFC048F8}" srcId="{8C277933-58A1-4E3D-8050-3540A455A6FF}" destId="{5890EAAC-A4A2-4DBB-BD36-CA81EC953E9E}" srcOrd="3" destOrd="0" parTransId="{E9F11A0E-7372-4C56-B3B3-7470625BDA47}" sibTransId="{35DE0035-EFC9-413E-88AE-ED2D839080F9}"/>
    <dgm:cxn modelId="{E69B7610-2915-4AA2-90E7-5D8849C89643}" type="presOf" srcId="{8C277933-58A1-4E3D-8050-3540A455A6FF}" destId="{C7B04E28-5086-4929-809B-74E5D54E91BE}" srcOrd="0" destOrd="0" presId="urn:microsoft.com/office/officeart/2005/8/layout/vList5"/>
    <dgm:cxn modelId="{6ECF9814-08AE-4A55-B327-D9A3CA2C6BD8}" type="presOf" srcId="{ABFF1A97-FD78-4EBB-BCCE-EE7FA93101DD}" destId="{668107AD-7A2E-4876-857D-D5E59FBC8DB6}" srcOrd="0" destOrd="1" presId="urn:microsoft.com/office/officeart/2005/8/layout/vList5"/>
    <dgm:cxn modelId="{28CDFC17-7588-42A4-8E38-6FCB30CFD5CB}" srcId="{AB31440E-2B87-4A0A-ABBA-BC7799A73A3A}" destId="{ABFF1A97-FD78-4EBB-BCCE-EE7FA93101DD}" srcOrd="1" destOrd="0" parTransId="{6AC0905F-4E2C-4CF2-A734-A5F3391B8F6A}" sibTransId="{FAD8C9DF-4124-4DA1-91D9-BA128F9EC47A}"/>
    <dgm:cxn modelId="{3DDA3927-EC6F-4290-8C1A-8A0C2B4CD439}" srcId="{8690F428-C8F5-46FC-97E5-F2649DB0BCFD}" destId="{4A17B8CC-B33F-4027-B562-891532B96C19}" srcOrd="2" destOrd="0" parTransId="{E17C570A-97D1-4883-BA06-86BAE2A097AC}" sibTransId="{073B7AF4-901E-4289-AEB5-D43B8916EC11}"/>
    <dgm:cxn modelId="{34A9FE36-3A46-4247-9D3E-E0FBF5599B49}" type="presOf" srcId="{8690F428-C8F5-46FC-97E5-F2649DB0BCFD}" destId="{C27D8694-5F50-4E02-8538-520E14B22292}" srcOrd="0" destOrd="2" presId="urn:microsoft.com/office/officeart/2005/8/layout/vList5"/>
    <dgm:cxn modelId="{A1557B3D-8B38-45A6-AC4D-AC760F045AA2}" srcId="{8690F428-C8F5-46FC-97E5-F2649DB0BCFD}" destId="{A8BD04A9-4EEE-4A06-8BE5-935B0CDA238A}" srcOrd="3" destOrd="0" parTransId="{01384F5D-96A0-4A28-9D17-10A482FCDDF8}" sibTransId="{63EC9D85-1E39-4D1F-B5B5-F09D009D4380}"/>
    <dgm:cxn modelId="{EABF215B-9735-43F1-A266-37F7F0FE6511}" srcId="{8C277933-58A1-4E3D-8050-3540A455A6FF}" destId="{8690F428-C8F5-46FC-97E5-F2649DB0BCFD}" srcOrd="2" destOrd="0" parTransId="{2976E69B-D044-46BE-9797-D6D84E7D7CE6}" sibTransId="{7ED3861F-C266-4536-9243-73A7A64B588F}"/>
    <dgm:cxn modelId="{6FB9DD43-7939-427E-91B2-E6D092AFB05B}" srcId="{8C277933-58A1-4E3D-8050-3540A455A6FF}" destId="{DE2A0E4F-55EE-4524-B202-D998E4F81D25}" srcOrd="0" destOrd="0" parTransId="{6E3883A1-A57B-4CBC-8D73-0FF7F585AE86}" sibTransId="{05274342-6023-4CB2-8177-E0F31F9DA40A}"/>
    <dgm:cxn modelId="{BD462545-EBB5-4616-A42E-48E44E275624}" srcId="{8690F428-C8F5-46FC-97E5-F2649DB0BCFD}" destId="{3E775701-931A-45BD-95DA-C27A056AD0AF}" srcOrd="1" destOrd="0" parTransId="{2772A076-797D-4242-BB0A-5B61C8188A0B}" sibTransId="{3E866C91-FBD2-419B-91C1-619C295187F2}"/>
    <dgm:cxn modelId="{23D22F72-B632-44E2-9D1F-3D1DFA7110D2}" srcId="{FE6E6FE6-B0CC-4AD0-AD24-E1C060D4FB18}" destId="{8C277933-58A1-4E3D-8050-3540A455A6FF}" srcOrd="1" destOrd="0" parTransId="{07227F57-51A8-4A33-BAA5-B4779B6A28BC}" sibTransId="{221A2037-9780-4E66-B5F2-F8D16B4C7440}"/>
    <dgm:cxn modelId="{16E9D778-8757-43D6-A2AB-CBB19BD77F33}" type="presOf" srcId="{FE6E6FE6-B0CC-4AD0-AD24-E1C060D4FB18}" destId="{628223FF-411C-4F8E-9612-8F648F9CE9DB}" srcOrd="0" destOrd="0" presId="urn:microsoft.com/office/officeart/2005/8/layout/vList5"/>
    <dgm:cxn modelId="{99610D7B-A906-4C69-8761-F060DE4E3C7C}" srcId="{8C277933-58A1-4E3D-8050-3540A455A6FF}" destId="{DC3BFF0D-CAC7-4FF2-BC06-DAEFA4558E1E}" srcOrd="4" destOrd="0" parTransId="{4A92A726-D94B-4B54-96A4-40C2DE37C22E}" sibTransId="{AF882528-6F69-42BD-8E5A-2971DE5AAD8D}"/>
    <dgm:cxn modelId="{9B1C8B7C-8D54-4089-90CC-4609D376D6F6}" srcId="{8690F428-C8F5-46FC-97E5-F2649DB0BCFD}" destId="{F3D461EA-77B8-4309-8600-7ABAB11C9A95}" srcOrd="0" destOrd="0" parTransId="{CC195A65-5CD3-4648-807A-E25DBFE8EB96}" sibTransId="{D12CF1C2-5645-4868-974C-3E7AFEA4BB7A}"/>
    <dgm:cxn modelId="{6EF41885-082A-4B6F-A0B2-1CE005550A74}" srcId="{AB31440E-2B87-4A0A-ABBA-BC7799A73A3A}" destId="{9A500844-9B7C-4C9C-ADE0-3545933CC09F}" srcOrd="0" destOrd="0" parTransId="{E5C34A81-CAB0-415E-9433-A955ACCD780E}" sibTransId="{474385CF-254D-464A-9C46-843807A571B2}"/>
    <dgm:cxn modelId="{BE943F85-1114-4C04-A811-49D1501CA046}" srcId="{FE6E6FE6-B0CC-4AD0-AD24-E1C060D4FB18}" destId="{AB31440E-2B87-4A0A-ABBA-BC7799A73A3A}" srcOrd="0" destOrd="0" parTransId="{95BE0D73-A92D-4478-9BE7-804E859D0257}" sibTransId="{49DF8426-0642-4D79-8F19-DA1E2E74A5B8}"/>
    <dgm:cxn modelId="{141C8B87-430A-44BD-A691-0F99E86184EF}" srcId="{AB31440E-2B87-4A0A-ABBA-BC7799A73A3A}" destId="{982270F3-EF08-47D3-96DE-82BF5B594225}" srcOrd="2" destOrd="0" parTransId="{F53BC957-2B53-47B4-9225-7689EE56D4F8}" sibTransId="{C5E2C176-EEA2-42BD-9CAA-6B3D20D4D04F}"/>
    <dgm:cxn modelId="{A186AD92-6369-46CA-BBF4-F8DEA804A442}" type="presOf" srcId="{AB31440E-2B87-4A0A-ABBA-BC7799A73A3A}" destId="{F8612298-F190-4995-A465-94EC44CF790C}" srcOrd="0" destOrd="0" presId="urn:microsoft.com/office/officeart/2005/8/layout/vList5"/>
    <dgm:cxn modelId="{C1FEE6AD-10D5-4A09-A224-16796AE65F74}" type="presOf" srcId="{DC3BFF0D-CAC7-4FF2-BC06-DAEFA4558E1E}" destId="{C27D8694-5F50-4E02-8538-520E14B22292}" srcOrd="0" destOrd="8" presId="urn:microsoft.com/office/officeart/2005/8/layout/vList5"/>
    <dgm:cxn modelId="{949CAEAF-F3E8-430B-AE49-80490FDB2E5E}" type="presOf" srcId="{982270F3-EF08-47D3-96DE-82BF5B594225}" destId="{668107AD-7A2E-4876-857D-D5E59FBC8DB6}" srcOrd="0" destOrd="2" presId="urn:microsoft.com/office/officeart/2005/8/layout/vList5"/>
    <dgm:cxn modelId="{58C85AB1-5463-45FF-BFE3-C2C0789D45A8}" type="presOf" srcId="{5890EAAC-A4A2-4DBB-BD36-CA81EC953E9E}" destId="{C27D8694-5F50-4E02-8538-520E14B22292}" srcOrd="0" destOrd="7" presId="urn:microsoft.com/office/officeart/2005/8/layout/vList5"/>
    <dgm:cxn modelId="{3981A3B7-415A-469D-AF43-FE5E089663F1}" type="presOf" srcId="{F3D461EA-77B8-4309-8600-7ABAB11C9A95}" destId="{C27D8694-5F50-4E02-8538-520E14B22292}" srcOrd="0" destOrd="3" presId="urn:microsoft.com/office/officeart/2005/8/layout/vList5"/>
    <dgm:cxn modelId="{0AE68BB8-2102-471E-AE57-77B9792E172D}" type="presOf" srcId="{3CEA8010-321F-4C81-BAB6-F7B2FCD557CF}" destId="{C27D8694-5F50-4E02-8538-520E14B22292}" srcOrd="0" destOrd="1" presId="urn:microsoft.com/office/officeart/2005/8/layout/vList5"/>
    <dgm:cxn modelId="{26E60EBC-4F19-462C-808C-F94D95953013}" type="presOf" srcId="{A8BD04A9-4EEE-4A06-8BE5-935B0CDA238A}" destId="{C27D8694-5F50-4E02-8538-520E14B22292}" srcOrd="0" destOrd="6" presId="urn:microsoft.com/office/officeart/2005/8/layout/vList5"/>
    <dgm:cxn modelId="{2130DFC7-80EF-4239-9217-A9E7278BF8FF}" type="presOf" srcId="{DE2A0E4F-55EE-4524-B202-D998E4F81D25}" destId="{C27D8694-5F50-4E02-8538-520E14B22292}" srcOrd="0" destOrd="0" presId="urn:microsoft.com/office/officeart/2005/8/layout/vList5"/>
    <dgm:cxn modelId="{F37604CD-7AAF-4E89-92D8-5AB1E7717823}" type="presOf" srcId="{4A17B8CC-B33F-4027-B562-891532B96C19}" destId="{C27D8694-5F50-4E02-8538-520E14B22292}" srcOrd="0" destOrd="5" presId="urn:microsoft.com/office/officeart/2005/8/layout/vList5"/>
    <dgm:cxn modelId="{DE0865E0-F5DD-4CDA-8A0B-6DA8331947DD}" srcId="{8C277933-58A1-4E3D-8050-3540A455A6FF}" destId="{3CEA8010-321F-4C81-BAB6-F7B2FCD557CF}" srcOrd="1" destOrd="0" parTransId="{30AE14DC-38E6-41C8-81E0-3D52E6423D47}" sibTransId="{F0AE54CE-BE01-419C-BC34-195A2843B0CF}"/>
    <dgm:cxn modelId="{CCEEFEEC-78A7-4FA2-905E-F463A3CCE91C}" type="presOf" srcId="{9A500844-9B7C-4C9C-ADE0-3545933CC09F}" destId="{668107AD-7A2E-4876-857D-D5E59FBC8DB6}" srcOrd="0" destOrd="0" presId="urn:microsoft.com/office/officeart/2005/8/layout/vList5"/>
    <dgm:cxn modelId="{F3974DF6-7277-47A0-A2DF-D32915C5EFB0}" type="presOf" srcId="{3E775701-931A-45BD-95DA-C27A056AD0AF}" destId="{C27D8694-5F50-4E02-8538-520E14B22292}" srcOrd="0" destOrd="4" presId="urn:microsoft.com/office/officeart/2005/8/layout/vList5"/>
    <dgm:cxn modelId="{79FFE9F1-CC47-4CD6-813F-A2BAA9E7E359}" type="presParOf" srcId="{628223FF-411C-4F8E-9612-8F648F9CE9DB}" destId="{037FB8A1-7752-4A20-A11B-355AFA86C3CD}" srcOrd="0" destOrd="0" presId="urn:microsoft.com/office/officeart/2005/8/layout/vList5"/>
    <dgm:cxn modelId="{F1C0E1BE-A873-42D1-BF5B-B1D89CCCD530}" type="presParOf" srcId="{037FB8A1-7752-4A20-A11B-355AFA86C3CD}" destId="{F8612298-F190-4995-A465-94EC44CF790C}" srcOrd="0" destOrd="0" presId="urn:microsoft.com/office/officeart/2005/8/layout/vList5"/>
    <dgm:cxn modelId="{5A5BCCE6-08AD-4ACE-972C-E99FBD344CC2}" type="presParOf" srcId="{037FB8A1-7752-4A20-A11B-355AFA86C3CD}" destId="{668107AD-7A2E-4876-857D-D5E59FBC8DB6}" srcOrd="1" destOrd="0" presId="urn:microsoft.com/office/officeart/2005/8/layout/vList5"/>
    <dgm:cxn modelId="{90E84954-DFE7-46AC-B4CE-CC139CC9C985}" type="presParOf" srcId="{628223FF-411C-4F8E-9612-8F648F9CE9DB}" destId="{6FB5F3A0-25BE-449D-A753-32F770F3BC3D}" srcOrd="1" destOrd="0" presId="urn:microsoft.com/office/officeart/2005/8/layout/vList5"/>
    <dgm:cxn modelId="{AF32FCAC-1FE4-42D3-BCA4-778800F494A5}" type="presParOf" srcId="{628223FF-411C-4F8E-9612-8F648F9CE9DB}" destId="{31A80B04-A17C-4EDD-9BF5-70DA16F2CA40}" srcOrd="2" destOrd="0" presId="urn:microsoft.com/office/officeart/2005/8/layout/vList5"/>
    <dgm:cxn modelId="{D2933B0B-01FE-4910-A7AC-3C87D4ADAE60}" type="presParOf" srcId="{31A80B04-A17C-4EDD-9BF5-70DA16F2CA40}" destId="{C7B04E28-5086-4929-809B-74E5D54E91BE}" srcOrd="0" destOrd="0" presId="urn:microsoft.com/office/officeart/2005/8/layout/vList5"/>
    <dgm:cxn modelId="{AEE48C5B-B2C3-4BBA-AC1D-91A92F44F429}" type="presParOf" srcId="{31A80B04-A17C-4EDD-9BF5-70DA16F2CA40}" destId="{C27D8694-5F50-4E02-8538-520E14B2229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5586FE-4E48-4E10-9001-11CF8C2D1E5D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BD74D3-7B0C-49DE-978F-3F923528D07C}">
      <dgm:prSet custT="1"/>
      <dgm:spPr/>
      <dgm:t>
        <a:bodyPr/>
        <a:lstStyle/>
        <a:p>
          <a:r>
            <a:rPr lang="en-US" sz="2000" dirty="0"/>
            <a:t>So, is extinction just worthless? </a:t>
          </a:r>
        </a:p>
      </dgm:t>
    </dgm:pt>
    <dgm:pt modelId="{84652D04-F554-462F-A0EA-4B68A23449A7}" type="parTrans" cxnId="{AA8BC37B-8F47-43B9-B0F0-6B78210ECF72}">
      <dgm:prSet/>
      <dgm:spPr/>
      <dgm:t>
        <a:bodyPr/>
        <a:lstStyle/>
        <a:p>
          <a:endParaRPr lang="en-US"/>
        </a:p>
      </dgm:t>
    </dgm:pt>
    <dgm:pt modelId="{C8186CEE-B7DB-469F-ABD3-E82790296DF8}" type="sibTrans" cxnId="{AA8BC37B-8F47-43B9-B0F0-6B78210ECF72}">
      <dgm:prSet/>
      <dgm:spPr/>
      <dgm:t>
        <a:bodyPr/>
        <a:lstStyle/>
        <a:p>
          <a:endParaRPr lang="en-US"/>
        </a:p>
      </dgm:t>
    </dgm:pt>
    <dgm:pt modelId="{2B2F19D5-FF23-4F5F-85BB-DD016F3B6035}">
      <dgm:prSet/>
      <dgm:spPr/>
      <dgm:t>
        <a:bodyPr/>
        <a:lstStyle/>
        <a:p>
          <a:r>
            <a:rPr lang="en-US" dirty="0"/>
            <a:t>No, several things can be done to increase the effectiveness of extinction</a:t>
          </a:r>
        </a:p>
      </dgm:t>
    </dgm:pt>
    <dgm:pt modelId="{C326ECF0-AB3C-4881-8A0A-2FA2E6CFF6D3}" type="parTrans" cxnId="{A54EEB74-8151-46DA-A0BD-1D0E4D378898}">
      <dgm:prSet/>
      <dgm:spPr/>
      <dgm:t>
        <a:bodyPr/>
        <a:lstStyle/>
        <a:p>
          <a:endParaRPr lang="en-US"/>
        </a:p>
      </dgm:t>
    </dgm:pt>
    <dgm:pt modelId="{4B02EB94-0249-46E6-9A91-D5B4BF6AD4AD}" type="sibTrans" cxnId="{A54EEB74-8151-46DA-A0BD-1D0E4D378898}">
      <dgm:prSet/>
      <dgm:spPr/>
      <dgm:t>
        <a:bodyPr/>
        <a:lstStyle/>
        <a:p>
          <a:endParaRPr lang="en-US"/>
        </a:p>
      </dgm:t>
    </dgm:pt>
    <dgm:pt modelId="{535B01E3-020F-40A2-B76D-E38E40B9C470}">
      <dgm:prSet custT="1"/>
      <dgm:spPr/>
      <dgm:t>
        <a:bodyPr/>
        <a:lstStyle/>
        <a:p>
          <a:r>
            <a:rPr lang="en-US" sz="2000" b="1" dirty="0"/>
            <a:t>Procedures for enhancing extinction</a:t>
          </a:r>
          <a:endParaRPr lang="en-US" sz="2000" dirty="0"/>
        </a:p>
      </dgm:t>
    </dgm:pt>
    <dgm:pt modelId="{3B2759D7-FAE6-4802-AC4F-CCA182D0E0D3}" type="parTrans" cxnId="{52CC5D13-5DD6-4707-B383-F829B064F026}">
      <dgm:prSet/>
      <dgm:spPr/>
      <dgm:t>
        <a:bodyPr/>
        <a:lstStyle/>
        <a:p>
          <a:endParaRPr lang="en-US"/>
        </a:p>
      </dgm:t>
    </dgm:pt>
    <dgm:pt modelId="{8022D6A6-7641-4A81-9372-2B66A61577E2}" type="sibTrans" cxnId="{52CC5D13-5DD6-4707-B383-F829B064F026}">
      <dgm:prSet/>
      <dgm:spPr/>
      <dgm:t>
        <a:bodyPr/>
        <a:lstStyle/>
        <a:p>
          <a:endParaRPr lang="en-US"/>
        </a:p>
      </dgm:t>
    </dgm:pt>
    <dgm:pt modelId="{B51B4EE6-EE11-423A-8CB5-02A90E6F8E20}">
      <dgm:prSet/>
      <dgm:spPr/>
      <dgm:t>
        <a:bodyPr/>
        <a:lstStyle/>
        <a:p>
          <a:r>
            <a:rPr lang="en-US"/>
            <a:t>Carefully choose the number and spacing of extinction trials</a:t>
          </a:r>
        </a:p>
      </dgm:t>
    </dgm:pt>
    <dgm:pt modelId="{E19A735F-8598-4FB4-BDA1-3CF74B18E775}" type="parTrans" cxnId="{FBA9BF8B-B783-4330-8AE8-682960D09BA2}">
      <dgm:prSet/>
      <dgm:spPr/>
      <dgm:t>
        <a:bodyPr/>
        <a:lstStyle/>
        <a:p>
          <a:endParaRPr lang="en-US"/>
        </a:p>
      </dgm:t>
    </dgm:pt>
    <dgm:pt modelId="{6953B65E-482C-40CA-AE5C-7F4104DD0BDB}" type="sibTrans" cxnId="{FBA9BF8B-B783-4330-8AE8-682960D09BA2}">
      <dgm:prSet/>
      <dgm:spPr/>
      <dgm:t>
        <a:bodyPr/>
        <a:lstStyle/>
        <a:p>
          <a:endParaRPr lang="en-US"/>
        </a:p>
      </dgm:t>
    </dgm:pt>
    <dgm:pt modelId="{84A6690F-29DC-4EC1-BBBF-52EDEAD05576}">
      <dgm:prSet/>
      <dgm:spPr/>
      <dgm:t>
        <a:bodyPr/>
        <a:lstStyle/>
        <a:p>
          <a:r>
            <a:rPr lang="en-US" dirty="0"/>
            <a:t>Reduce opportunities for spontaneous recovery</a:t>
          </a:r>
        </a:p>
      </dgm:t>
    </dgm:pt>
    <dgm:pt modelId="{9C7FDF78-B61E-49E7-A740-319C8F5AD805}" type="parTrans" cxnId="{F3E9DA56-83B8-4EA1-B311-6A29E07E29EE}">
      <dgm:prSet/>
      <dgm:spPr/>
      <dgm:t>
        <a:bodyPr/>
        <a:lstStyle/>
        <a:p>
          <a:endParaRPr lang="en-US"/>
        </a:p>
      </dgm:t>
    </dgm:pt>
    <dgm:pt modelId="{08335AA4-DC1B-49E6-A46D-2039A9316512}" type="sibTrans" cxnId="{F3E9DA56-83B8-4EA1-B311-6A29E07E29EE}">
      <dgm:prSet/>
      <dgm:spPr/>
      <dgm:t>
        <a:bodyPr/>
        <a:lstStyle/>
        <a:p>
          <a:endParaRPr lang="en-US"/>
        </a:p>
      </dgm:t>
    </dgm:pt>
    <dgm:pt modelId="{1D2CD70C-2A3F-444D-B540-097E70F9843C}">
      <dgm:prSet/>
      <dgm:spPr/>
      <dgm:t>
        <a:bodyPr/>
        <a:lstStyle/>
        <a:p>
          <a:r>
            <a:rPr lang="en-US" dirty="0"/>
            <a:t>Reduce opportunities for renewal</a:t>
          </a:r>
        </a:p>
      </dgm:t>
    </dgm:pt>
    <dgm:pt modelId="{BFB2552C-977E-497B-842C-917D958013A6}" type="parTrans" cxnId="{8C1EF7A0-77C2-4C1A-BB80-31B65ACFA918}">
      <dgm:prSet/>
      <dgm:spPr/>
      <dgm:t>
        <a:bodyPr/>
        <a:lstStyle/>
        <a:p>
          <a:endParaRPr lang="en-US"/>
        </a:p>
      </dgm:t>
    </dgm:pt>
    <dgm:pt modelId="{B5C85935-AF3F-4F2D-BF56-828435B64CC6}" type="sibTrans" cxnId="{8C1EF7A0-77C2-4C1A-BB80-31B65ACFA918}">
      <dgm:prSet/>
      <dgm:spPr/>
      <dgm:t>
        <a:bodyPr/>
        <a:lstStyle/>
        <a:p>
          <a:endParaRPr lang="en-US"/>
        </a:p>
      </dgm:t>
    </dgm:pt>
    <dgm:pt modelId="{D9F6DA81-DC5F-4A9B-9E59-C73649E00E67}">
      <dgm:prSet/>
      <dgm:spPr/>
      <dgm:t>
        <a:bodyPr/>
        <a:lstStyle/>
        <a:p>
          <a:r>
            <a:rPr lang="en-US" dirty="0"/>
            <a:t>Use  compounding extinction stimuli</a:t>
          </a:r>
        </a:p>
      </dgm:t>
    </dgm:pt>
    <dgm:pt modelId="{033C5AB0-A1C7-4A45-8F52-8B47EDFBC8BC}" type="parTrans" cxnId="{94A40B9C-6AFD-49A0-B883-3AF8C651822E}">
      <dgm:prSet/>
      <dgm:spPr/>
      <dgm:t>
        <a:bodyPr/>
        <a:lstStyle/>
        <a:p>
          <a:endParaRPr lang="en-US"/>
        </a:p>
      </dgm:t>
    </dgm:pt>
    <dgm:pt modelId="{BD354AB3-D308-4D82-A9DF-3034181C413E}" type="sibTrans" cxnId="{94A40B9C-6AFD-49A0-B883-3AF8C651822E}">
      <dgm:prSet/>
      <dgm:spPr/>
      <dgm:t>
        <a:bodyPr/>
        <a:lstStyle/>
        <a:p>
          <a:endParaRPr lang="en-US"/>
        </a:p>
      </dgm:t>
    </dgm:pt>
    <dgm:pt modelId="{736E301D-5585-4285-964D-0D3EB18B4522}">
      <dgm:prSet/>
      <dgm:spPr/>
      <dgm:t>
        <a:bodyPr/>
        <a:lstStyle/>
        <a:p>
          <a:endParaRPr lang="en-US" dirty="0"/>
        </a:p>
      </dgm:t>
    </dgm:pt>
    <dgm:pt modelId="{A02EA451-01BD-4E57-906C-1985CC846A72}" type="parTrans" cxnId="{DD524940-21B1-426E-8C8B-C202CDEAD793}">
      <dgm:prSet/>
      <dgm:spPr/>
    </dgm:pt>
    <dgm:pt modelId="{EED10D72-A73F-462A-9771-D61F393FA310}" type="sibTrans" cxnId="{DD524940-21B1-426E-8C8B-C202CDEAD793}">
      <dgm:prSet/>
      <dgm:spPr/>
    </dgm:pt>
    <dgm:pt modelId="{10278270-AF0A-440A-A133-9F38439DEF2C}">
      <dgm:prSet/>
      <dgm:spPr/>
      <dgm:t>
        <a:bodyPr/>
        <a:lstStyle/>
        <a:p>
          <a:endParaRPr lang="en-US" dirty="0"/>
        </a:p>
      </dgm:t>
    </dgm:pt>
    <dgm:pt modelId="{2784CF1C-2BEF-47D9-A3F9-E9D267242B63}" type="parTrans" cxnId="{F7EE4232-D8C2-497A-B2B8-951413CFDA26}">
      <dgm:prSet/>
      <dgm:spPr/>
    </dgm:pt>
    <dgm:pt modelId="{AF2F09A7-C8FF-4C39-84E3-0A4C74568501}" type="sibTrans" cxnId="{F7EE4232-D8C2-497A-B2B8-951413CFDA26}">
      <dgm:prSet/>
      <dgm:spPr/>
    </dgm:pt>
    <dgm:pt modelId="{792DF129-BD58-43DE-8294-4022655CEC48}">
      <dgm:prSet/>
      <dgm:spPr/>
      <dgm:t>
        <a:bodyPr/>
        <a:lstStyle/>
        <a:p>
          <a:endParaRPr lang="en-US" dirty="0"/>
        </a:p>
      </dgm:t>
    </dgm:pt>
    <dgm:pt modelId="{90A5C5A6-9679-4086-8732-23DF91A2A002}" type="parTrans" cxnId="{9434D098-AC99-4459-9937-11F390C1047F}">
      <dgm:prSet/>
      <dgm:spPr/>
    </dgm:pt>
    <dgm:pt modelId="{02F4CDC6-4C22-4DDC-9FEE-6CCA2A63F212}" type="sibTrans" cxnId="{9434D098-AC99-4459-9937-11F390C1047F}">
      <dgm:prSet/>
      <dgm:spPr/>
    </dgm:pt>
    <dgm:pt modelId="{4D532BB9-0A08-415B-BDB4-358527AAC20F}" type="pres">
      <dgm:prSet presAssocID="{775586FE-4E48-4E10-9001-11CF8C2D1E5D}" presName="linear" presStyleCnt="0">
        <dgm:presLayoutVars>
          <dgm:dir/>
          <dgm:animLvl val="lvl"/>
          <dgm:resizeHandles val="exact"/>
        </dgm:presLayoutVars>
      </dgm:prSet>
      <dgm:spPr/>
    </dgm:pt>
    <dgm:pt modelId="{49B497FD-C2A0-4B8A-A927-3467999B302C}" type="pres">
      <dgm:prSet presAssocID="{D1BD74D3-7B0C-49DE-978F-3F923528D07C}" presName="parentLin" presStyleCnt="0"/>
      <dgm:spPr/>
    </dgm:pt>
    <dgm:pt modelId="{9CBE5A80-55B4-4B8C-9B74-4C8C493EFB10}" type="pres">
      <dgm:prSet presAssocID="{D1BD74D3-7B0C-49DE-978F-3F923528D07C}" presName="parentLeftMargin" presStyleLbl="node1" presStyleIdx="0" presStyleCnt="2"/>
      <dgm:spPr/>
    </dgm:pt>
    <dgm:pt modelId="{8FDC1B87-B089-488F-9F40-95C802F35884}" type="pres">
      <dgm:prSet presAssocID="{D1BD74D3-7B0C-49DE-978F-3F923528D07C}" presName="parentText" presStyleLbl="node1" presStyleIdx="0" presStyleCnt="2" custScaleX="141711" custScaleY="193015">
        <dgm:presLayoutVars>
          <dgm:chMax val="0"/>
          <dgm:bulletEnabled val="1"/>
        </dgm:presLayoutVars>
      </dgm:prSet>
      <dgm:spPr/>
    </dgm:pt>
    <dgm:pt modelId="{DF85BC2F-58AF-492F-83F0-030A3273FE10}" type="pres">
      <dgm:prSet presAssocID="{D1BD74D3-7B0C-49DE-978F-3F923528D07C}" presName="negativeSpace" presStyleCnt="0"/>
      <dgm:spPr/>
    </dgm:pt>
    <dgm:pt modelId="{0B42B8E8-435D-49D6-8485-5F1892F46C3A}" type="pres">
      <dgm:prSet presAssocID="{D1BD74D3-7B0C-49DE-978F-3F923528D07C}" presName="childText" presStyleLbl="conFgAcc1" presStyleIdx="0" presStyleCnt="2">
        <dgm:presLayoutVars>
          <dgm:bulletEnabled val="1"/>
        </dgm:presLayoutVars>
      </dgm:prSet>
      <dgm:spPr/>
    </dgm:pt>
    <dgm:pt modelId="{B0170C60-7A0C-40C4-8100-F6BF6D7A0614}" type="pres">
      <dgm:prSet presAssocID="{C8186CEE-B7DB-469F-ABD3-E82790296DF8}" presName="spaceBetweenRectangles" presStyleCnt="0"/>
      <dgm:spPr/>
    </dgm:pt>
    <dgm:pt modelId="{6CCB6EEA-0165-4426-9B22-E209EB96C0B7}" type="pres">
      <dgm:prSet presAssocID="{535B01E3-020F-40A2-B76D-E38E40B9C470}" presName="parentLin" presStyleCnt="0"/>
      <dgm:spPr/>
    </dgm:pt>
    <dgm:pt modelId="{DEC1BA61-6841-45F1-8840-5CF9F55D685D}" type="pres">
      <dgm:prSet presAssocID="{535B01E3-020F-40A2-B76D-E38E40B9C470}" presName="parentLeftMargin" presStyleLbl="node1" presStyleIdx="0" presStyleCnt="2"/>
      <dgm:spPr/>
    </dgm:pt>
    <dgm:pt modelId="{8C217CF1-B7A9-4F02-87A4-463DC23AC267}" type="pres">
      <dgm:prSet presAssocID="{535B01E3-020F-40A2-B76D-E38E40B9C47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6A1380-46DF-48C9-A3A5-E30B94B35D6D}" type="pres">
      <dgm:prSet presAssocID="{535B01E3-020F-40A2-B76D-E38E40B9C470}" presName="negativeSpace" presStyleCnt="0"/>
      <dgm:spPr/>
    </dgm:pt>
    <dgm:pt modelId="{B025079D-35BF-453C-A68C-46B79D0A3E09}" type="pres">
      <dgm:prSet presAssocID="{535B01E3-020F-40A2-B76D-E38E40B9C47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2CC5D13-5DD6-4707-B383-F829B064F026}" srcId="{775586FE-4E48-4E10-9001-11CF8C2D1E5D}" destId="{535B01E3-020F-40A2-B76D-E38E40B9C470}" srcOrd="1" destOrd="0" parTransId="{3B2759D7-FAE6-4802-AC4F-CCA182D0E0D3}" sibTransId="{8022D6A6-7641-4A81-9372-2B66A61577E2}"/>
    <dgm:cxn modelId="{2B329819-8902-44B1-9D52-8A9E9C19A98E}" type="presOf" srcId="{792DF129-BD58-43DE-8294-4022655CEC48}" destId="{B025079D-35BF-453C-A68C-46B79D0A3E09}" srcOrd="0" destOrd="5" presId="urn:microsoft.com/office/officeart/2005/8/layout/list1"/>
    <dgm:cxn modelId="{E05BDB28-5896-4EE1-8A59-74348DF84B19}" type="presOf" srcId="{1D2CD70C-2A3F-444D-B540-097E70F9843C}" destId="{B025079D-35BF-453C-A68C-46B79D0A3E09}" srcOrd="0" destOrd="4" presId="urn:microsoft.com/office/officeart/2005/8/layout/list1"/>
    <dgm:cxn modelId="{CEEA9B30-B161-4FB6-9A70-87E7EA857538}" type="presOf" srcId="{2B2F19D5-FF23-4F5F-85BB-DD016F3B6035}" destId="{0B42B8E8-435D-49D6-8485-5F1892F46C3A}" srcOrd="0" destOrd="0" presId="urn:microsoft.com/office/officeart/2005/8/layout/list1"/>
    <dgm:cxn modelId="{9590EE31-8F5B-4C0D-9740-60BB0355B26A}" type="presOf" srcId="{D1BD74D3-7B0C-49DE-978F-3F923528D07C}" destId="{8FDC1B87-B089-488F-9F40-95C802F35884}" srcOrd="1" destOrd="0" presId="urn:microsoft.com/office/officeart/2005/8/layout/list1"/>
    <dgm:cxn modelId="{F7EE4232-D8C2-497A-B2B8-951413CFDA26}" srcId="{535B01E3-020F-40A2-B76D-E38E40B9C470}" destId="{10278270-AF0A-440A-A133-9F38439DEF2C}" srcOrd="3" destOrd="0" parTransId="{2784CF1C-2BEF-47D9-A3F9-E9D267242B63}" sibTransId="{AF2F09A7-C8FF-4C39-84E3-0A4C74568501}"/>
    <dgm:cxn modelId="{DD524940-21B1-426E-8C8B-C202CDEAD793}" srcId="{535B01E3-020F-40A2-B76D-E38E40B9C470}" destId="{736E301D-5585-4285-964D-0D3EB18B4522}" srcOrd="1" destOrd="0" parTransId="{A02EA451-01BD-4E57-906C-1985CC846A72}" sibTransId="{EED10D72-A73F-462A-9771-D61F393FA310}"/>
    <dgm:cxn modelId="{A54EEB74-8151-46DA-A0BD-1D0E4D378898}" srcId="{D1BD74D3-7B0C-49DE-978F-3F923528D07C}" destId="{2B2F19D5-FF23-4F5F-85BB-DD016F3B6035}" srcOrd="0" destOrd="0" parTransId="{C326ECF0-AB3C-4881-8A0A-2FA2E6CFF6D3}" sibTransId="{4B02EB94-0249-46E6-9A91-D5B4BF6AD4AD}"/>
    <dgm:cxn modelId="{F3E9DA56-83B8-4EA1-B311-6A29E07E29EE}" srcId="{535B01E3-020F-40A2-B76D-E38E40B9C470}" destId="{84A6690F-29DC-4EC1-BBBF-52EDEAD05576}" srcOrd="2" destOrd="0" parTransId="{9C7FDF78-B61E-49E7-A740-319C8F5AD805}" sibTransId="{08335AA4-DC1B-49E6-A46D-2039A9316512}"/>
    <dgm:cxn modelId="{B4365F57-25FF-4BBD-90A8-B71FC94E84D2}" type="presOf" srcId="{B51B4EE6-EE11-423A-8CB5-02A90E6F8E20}" destId="{B025079D-35BF-453C-A68C-46B79D0A3E09}" srcOrd="0" destOrd="0" presId="urn:microsoft.com/office/officeart/2005/8/layout/list1"/>
    <dgm:cxn modelId="{AA8BC37B-8F47-43B9-B0F0-6B78210ECF72}" srcId="{775586FE-4E48-4E10-9001-11CF8C2D1E5D}" destId="{D1BD74D3-7B0C-49DE-978F-3F923528D07C}" srcOrd="0" destOrd="0" parTransId="{84652D04-F554-462F-A0EA-4B68A23449A7}" sibTransId="{C8186CEE-B7DB-469F-ABD3-E82790296DF8}"/>
    <dgm:cxn modelId="{EBB64383-50AC-4655-B740-7FB75D100E3E}" type="presOf" srcId="{736E301D-5585-4285-964D-0D3EB18B4522}" destId="{B025079D-35BF-453C-A68C-46B79D0A3E09}" srcOrd="0" destOrd="1" presId="urn:microsoft.com/office/officeart/2005/8/layout/list1"/>
    <dgm:cxn modelId="{AEE58884-164E-40C7-88EE-1F0C41D0F783}" type="presOf" srcId="{535B01E3-020F-40A2-B76D-E38E40B9C470}" destId="{DEC1BA61-6841-45F1-8840-5CF9F55D685D}" srcOrd="0" destOrd="0" presId="urn:microsoft.com/office/officeart/2005/8/layout/list1"/>
    <dgm:cxn modelId="{FBA9BF8B-B783-4330-8AE8-682960D09BA2}" srcId="{535B01E3-020F-40A2-B76D-E38E40B9C470}" destId="{B51B4EE6-EE11-423A-8CB5-02A90E6F8E20}" srcOrd="0" destOrd="0" parTransId="{E19A735F-8598-4FB4-BDA1-3CF74B18E775}" sibTransId="{6953B65E-482C-40CA-AE5C-7F4104DD0BDB}"/>
    <dgm:cxn modelId="{834CA594-EF4C-49C3-AC4A-2140E48939B5}" type="presOf" srcId="{84A6690F-29DC-4EC1-BBBF-52EDEAD05576}" destId="{B025079D-35BF-453C-A68C-46B79D0A3E09}" srcOrd="0" destOrd="2" presId="urn:microsoft.com/office/officeart/2005/8/layout/list1"/>
    <dgm:cxn modelId="{9434D098-AC99-4459-9937-11F390C1047F}" srcId="{535B01E3-020F-40A2-B76D-E38E40B9C470}" destId="{792DF129-BD58-43DE-8294-4022655CEC48}" srcOrd="5" destOrd="0" parTransId="{90A5C5A6-9679-4086-8732-23DF91A2A002}" sibTransId="{02F4CDC6-4C22-4DDC-9FEE-6CCA2A63F212}"/>
    <dgm:cxn modelId="{94A40B9C-6AFD-49A0-B883-3AF8C651822E}" srcId="{535B01E3-020F-40A2-B76D-E38E40B9C470}" destId="{D9F6DA81-DC5F-4A9B-9E59-C73649E00E67}" srcOrd="6" destOrd="0" parTransId="{033C5AB0-A1C7-4A45-8F52-8B47EDFBC8BC}" sibTransId="{BD354AB3-D308-4D82-A9DF-3034181C413E}"/>
    <dgm:cxn modelId="{8C1EF7A0-77C2-4C1A-BB80-31B65ACFA918}" srcId="{535B01E3-020F-40A2-B76D-E38E40B9C470}" destId="{1D2CD70C-2A3F-444D-B540-097E70F9843C}" srcOrd="4" destOrd="0" parTransId="{BFB2552C-977E-497B-842C-917D958013A6}" sibTransId="{B5C85935-AF3F-4F2D-BF56-828435B64CC6}"/>
    <dgm:cxn modelId="{AD8E3FAC-7F2B-4E59-B75B-9CAA3D4786E4}" type="presOf" srcId="{775586FE-4E48-4E10-9001-11CF8C2D1E5D}" destId="{4D532BB9-0A08-415B-BDB4-358527AAC20F}" srcOrd="0" destOrd="0" presId="urn:microsoft.com/office/officeart/2005/8/layout/list1"/>
    <dgm:cxn modelId="{B4F380B7-F41F-4004-8472-4521F73CD9CB}" type="presOf" srcId="{535B01E3-020F-40A2-B76D-E38E40B9C470}" destId="{8C217CF1-B7A9-4F02-87A4-463DC23AC267}" srcOrd="1" destOrd="0" presId="urn:microsoft.com/office/officeart/2005/8/layout/list1"/>
    <dgm:cxn modelId="{3D582DBD-EF65-403D-BBFE-E099DBA6FB34}" type="presOf" srcId="{D9F6DA81-DC5F-4A9B-9E59-C73649E00E67}" destId="{B025079D-35BF-453C-A68C-46B79D0A3E09}" srcOrd="0" destOrd="6" presId="urn:microsoft.com/office/officeart/2005/8/layout/list1"/>
    <dgm:cxn modelId="{9E8FAAD4-1D8B-46D9-96BF-4932195146DD}" type="presOf" srcId="{D1BD74D3-7B0C-49DE-978F-3F923528D07C}" destId="{9CBE5A80-55B4-4B8C-9B74-4C8C493EFB10}" srcOrd="0" destOrd="0" presId="urn:microsoft.com/office/officeart/2005/8/layout/list1"/>
    <dgm:cxn modelId="{C7B7AAFB-E3BD-4CDD-B8A7-2BA5C94F5D3D}" type="presOf" srcId="{10278270-AF0A-440A-A133-9F38439DEF2C}" destId="{B025079D-35BF-453C-A68C-46B79D0A3E09}" srcOrd="0" destOrd="3" presId="urn:microsoft.com/office/officeart/2005/8/layout/list1"/>
    <dgm:cxn modelId="{75A5C175-B7DA-4B88-B943-31956968B13C}" type="presParOf" srcId="{4D532BB9-0A08-415B-BDB4-358527AAC20F}" destId="{49B497FD-C2A0-4B8A-A927-3467999B302C}" srcOrd="0" destOrd="0" presId="urn:microsoft.com/office/officeart/2005/8/layout/list1"/>
    <dgm:cxn modelId="{E1DFF2F1-503E-4BB4-814C-F12365B70AD5}" type="presParOf" srcId="{49B497FD-C2A0-4B8A-A927-3467999B302C}" destId="{9CBE5A80-55B4-4B8C-9B74-4C8C493EFB10}" srcOrd="0" destOrd="0" presId="urn:microsoft.com/office/officeart/2005/8/layout/list1"/>
    <dgm:cxn modelId="{FDA747CA-8219-43A7-B150-6B1DDF13E865}" type="presParOf" srcId="{49B497FD-C2A0-4B8A-A927-3467999B302C}" destId="{8FDC1B87-B089-488F-9F40-95C802F35884}" srcOrd="1" destOrd="0" presId="urn:microsoft.com/office/officeart/2005/8/layout/list1"/>
    <dgm:cxn modelId="{0AE27D3D-4509-47CD-9BFC-6109FAC56940}" type="presParOf" srcId="{4D532BB9-0A08-415B-BDB4-358527AAC20F}" destId="{DF85BC2F-58AF-492F-83F0-030A3273FE10}" srcOrd="1" destOrd="0" presId="urn:microsoft.com/office/officeart/2005/8/layout/list1"/>
    <dgm:cxn modelId="{FBD606A1-3A94-4A63-A4DD-76F8DB1EC8E3}" type="presParOf" srcId="{4D532BB9-0A08-415B-BDB4-358527AAC20F}" destId="{0B42B8E8-435D-49D6-8485-5F1892F46C3A}" srcOrd="2" destOrd="0" presId="urn:microsoft.com/office/officeart/2005/8/layout/list1"/>
    <dgm:cxn modelId="{5A9815BF-13E3-445E-B8F0-6BB51FD9F150}" type="presParOf" srcId="{4D532BB9-0A08-415B-BDB4-358527AAC20F}" destId="{B0170C60-7A0C-40C4-8100-F6BF6D7A0614}" srcOrd="3" destOrd="0" presId="urn:microsoft.com/office/officeart/2005/8/layout/list1"/>
    <dgm:cxn modelId="{5CFF04FE-714C-4DDD-9D05-4BB57CE02F09}" type="presParOf" srcId="{4D532BB9-0A08-415B-BDB4-358527AAC20F}" destId="{6CCB6EEA-0165-4426-9B22-E209EB96C0B7}" srcOrd="4" destOrd="0" presId="urn:microsoft.com/office/officeart/2005/8/layout/list1"/>
    <dgm:cxn modelId="{48D2A70D-428E-441E-A31F-1CE0A38C9490}" type="presParOf" srcId="{6CCB6EEA-0165-4426-9B22-E209EB96C0B7}" destId="{DEC1BA61-6841-45F1-8840-5CF9F55D685D}" srcOrd="0" destOrd="0" presId="urn:microsoft.com/office/officeart/2005/8/layout/list1"/>
    <dgm:cxn modelId="{7C643FFC-A020-4D63-BD50-E6892781B85E}" type="presParOf" srcId="{6CCB6EEA-0165-4426-9B22-E209EB96C0B7}" destId="{8C217CF1-B7A9-4F02-87A4-463DC23AC267}" srcOrd="1" destOrd="0" presId="urn:microsoft.com/office/officeart/2005/8/layout/list1"/>
    <dgm:cxn modelId="{68546E21-9004-4B80-A78A-F7670FFFBA44}" type="presParOf" srcId="{4D532BB9-0A08-415B-BDB4-358527AAC20F}" destId="{FA6A1380-46DF-48C9-A3A5-E30B94B35D6D}" srcOrd="5" destOrd="0" presId="urn:microsoft.com/office/officeart/2005/8/layout/list1"/>
    <dgm:cxn modelId="{01B4AAE8-93D8-460B-A200-5B067A910512}" type="presParOf" srcId="{4D532BB9-0A08-415B-BDB4-358527AAC20F}" destId="{B025079D-35BF-453C-A68C-46B79D0A3E0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5EAA8-CF79-48D7-8732-AB4F5E90CEA6}">
      <dsp:nvSpPr>
        <dsp:cNvPr id="0" name=""/>
        <dsp:cNvSpPr/>
      </dsp:nvSpPr>
      <dsp:spPr>
        <a:xfrm>
          <a:off x="0" y="1412805"/>
          <a:ext cx="5462748" cy="1048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70" tIns="374904" rIns="42397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Decreased overall responses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/>
            <a:t>But INCREASED variability of those responses</a:t>
          </a:r>
          <a:endParaRPr lang="en-US" sz="1800" kern="1200"/>
        </a:p>
      </dsp:txBody>
      <dsp:txXfrm>
        <a:off x="0" y="1412805"/>
        <a:ext cx="5462748" cy="1048950"/>
      </dsp:txXfrm>
    </dsp:sp>
    <dsp:sp modelId="{8D9834B1-78F6-425D-8CAA-FAB77BD1EA48}">
      <dsp:nvSpPr>
        <dsp:cNvPr id="0" name=""/>
        <dsp:cNvSpPr/>
      </dsp:nvSpPr>
      <dsp:spPr>
        <a:xfrm>
          <a:off x="273137" y="1147124"/>
          <a:ext cx="3823923" cy="5313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535" tIns="0" rIns="1445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Extinction</a:t>
          </a:r>
          <a:r>
            <a:rPr lang="en-US" sz="1800" kern="1200"/>
            <a:t>:</a:t>
          </a:r>
        </a:p>
      </dsp:txBody>
      <dsp:txXfrm>
        <a:off x="299076" y="1173063"/>
        <a:ext cx="3772045" cy="479482"/>
      </dsp:txXfrm>
    </dsp:sp>
    <dsp:sp modelId="{D103A2A0-9A57-4572-9BEB-644F46623196}">
      <dsp:nvSpPr>
        <dsp:cNvPr id="0" name=""/>
        <dsp:cNvSpPr/>
      </dsp:nvSpPr>
      <dsp:spPr>
        <a:xfrm>
          <a:off x="0" y="2824635"/>
          <a:ext cx="5462748" cy="192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3970" tIns="374904" rIns="42397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Remember this is for operant conditioning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Animal is in control of contingency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C00000"/>
              </a:solidFill>
            </a:rPr>
            <a:t>Try something NEW in case the contingency changed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But quit with no reinforcement</a:t>
          </a:r>
        </a:p>
      </dsp:txBody>
      <dsp:txXfrm>
        <a:off x="0" y="2824635"/>
        <a:ext cx="5462748" cy="1927800"/>
      </dsp:txXfrm>
    </dsp:sp>
    <dsp:sp modelId="{C5EBE92C-682C-44F6-9E95-E5B71D51F5B8}">
      <dsp:nvSpPr>
        <dsp:cNvPr id="0" name=""/>
        <dsp:cNvSpPr/>
      </dsp:nvSpPr>
      <dsp:spPr>
        <a:xfrm>
          <a:off x="273137" y="2558955"/>
          <a:ext cx="3823923" cy="53136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535" tIns="0" rIns="14453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Animals </a:t>
          </a:r>
          <a:r>
            <a:rPr lang="en-US" sz="1800" b="1" kern="1200"/>
            <a:t>tried something DIFFERENT </a:t>
          </a:r>
          <a:endParaRPr lang="en-US" sz="1800" kern="1200"/>
        </a:p>
      </dsp:txBody>
      <dsp:txXfrm>
        <a:off x="299076" y="2584894"/>
        <a:ext cx="3772045" cy="4794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E6FF1-E510-46B4-8DB0-3935131AE0EE}">
      <dsp:nvSpPr>
        <dsp:cNvPr id="0" name=""/>
        <dsp:cNvSpPr/>
      </dsp:nvSpPr>
      <dsp:spPr>
        <a:xfrm>
          <a:off x="0" y="384943"/>
          <a:ext cx="7886700" cy="13028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1A4412-276D-4266-BCE2-F7848810B36B}">
      <dsp:nvSpPr>
        <dsp:cNvPr id="0" name=""/>
        <dsp:cNvSpPr/>
      </dsp:nvSpPr>
      <dsp:spPr>
        <a:xfrm>
          <a:off x="394113" y="678085"/>
          <a:ext cx="716569" cy="71656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CBD3D9-1469-476E-9859-200503AC7058}">
      <dsp:nvSpPr>
        <dsp:cNvPr id="0" name=""/>
        <dsp:cNvSpPr/>
      </dsp:nvSpPr>
      <dsp:spPr>
        <a:xfrm>
          <a:off x="1504795" y="384943"/>
          <a:ext cx="3549015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Increase the number of extinction trials</a:t>
          </a:r>
          <a:r>
            <a:rPr lang="en-US" sz="2400" kern="1200"/>
            <a:t>!</a:t>
          </a:r>
        </a:p>
      </dsp:txBody>
      <dsp:txXfrm>
        <a:off x="1504795" y="384943"/>
        <a:ext cx="3549015" cy="1302853"/>
      </dsp:txXfrm>
    </dsp:sp>
    <dsp:sp modelId="{BC8E565C-267D-4BB7-811E-336881A437FA}">
      <dsp:nvSpPr>
        <dsp:cNvPr id="0" name=""/>
        <dsp:cNvSpPr/>
      </dsp:nvSpPr>
      <dsp:spPr>
        <a:xfrm>
          <a:off x="5053810" y="384943"/>
          <a:ext cx="2831418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Results in further decrease in responding</a:t>
          </a:r>
        </a:p>
      </dsp:txBody>
      <dsp:txXfrm>
        <a:off x="5053810" y="384943"/>
        <a:ext cx="2831418" cy="1302853"/>
      </dsp:txXfrm>
    </dsp:sp>
    <dsp:sp modelId="{62C54EDD-7257-48AA-9F92-C49C998C8D87}">
      <dsp:nvSpPr>
        <dsp:cNvPr id="0" name=""/>
        <dsp:cNvSpPr/>
      </dsp:nvSpPr>
      <dsp:spPr>
        <a:xfrm>
          <a:off x="0" y="2013509"/>
          <a:ext cx="7886700" cy="19528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10855-63B7-4583-8317-E79949C5CB39}">
      <dsp:nvSpPr>
        <dsp:cNvPr id="0" name=""/>
        <dsp:cNvSpPr/>
      </dsp:nvSpPr>
      <dsp:spPr>
        <a:xfrm>
          <a:off x="394113" y="2631667"/>
          <a:ext cx="716569" cy="71656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1AA17-89C2-4E70-9F46-E64782EE1CD8}">
      <dsp:nvSpPr>
        <dsp:cNvPr id="0" name=""/>
        <dsp:cNvSpPr/>
      </dsp:nvSpPr>
      <dsp:spPr>
        <a:xfrm>
          <a:off x="1504795" y="2338525"/>
          <a:ext cx="3549015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Conduct extinction trials in </a:t>
          </a:r>
          <a:r>
            <a:rPr lang="en-US" sz="2400" b="1" kern="1200"/>
            <a:t>massed trials</a:t>
          </a:r>
          <a:r>
            <a:rPr lang="en-US" sz="2400" kern="1200"/>
            <a:t>, not spaced out</a:t>
          </a:r>
        </a:p>
      </dsp:txBody>
      <dsp:txXfrm>
        <a:off x="1504795" y="2338525"/>
        <a:ext cx="3549015" cy="1302853"/>
      </dsp:txXfrm>
    </dsp:sp>
    <dsp:sp modelId="{6DC71628-E079-4EEE-8FA8-79C2AA067BA8}">
      <dsp:nvSpPr>
        <dsp:cNvPr id="0" name=""/>
        <dsp:cNvSpPr/>
      </dsp:nvSpPr>
      <dsp:spPr>
        <a:xfrm>
          <a:off x="5053810" y="2338525"/>
          <a:ext cx="2831418" cy="1302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885" tIns="137885" rIns="137885" bIns="137885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opportunity for reinstatement or recovery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 other contextual pairings can occur</a:t>
          </a:r>
        </a:p>
      </dsp:txBody>
      <dsp:txXfrm>
        <a:off x="5053810" y="2338525"/>
        <a:ext cx="2831418" cy="13028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FA310-14CE-4B71-A762-4EB57F45DF47}">
      <dsp:nvSpPr>
        <dsp:cNvPr id="0" name=""/>
        <dsp:cNvSpPr/>
      </dsp:nvSpPr>
      <dsp:spPr>
        <a:xfrm>
          <a:off x="1577340" y="1359"/>
          <a:ext cx="6309360" cy="139378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354022" rIns="122419" bIns="354022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Repeat periods of extinction, rest and retest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Successive cycles reduce the likelihood of spontaneous recovery</a:t>
          </a:r>
        </a:p>
      </dsp:txBody>
      <dsp:txXfrm>
        <a:off x="1577340" y="1359"/>
        <a:ext cx="6309360" cy="1393787"/>
      </dsp:txXfrm>
    </dsp:sp>
    <dsp:sp modelId="{70A03FDF-E4B2-48E4-80E2-DA3ED71051EA}">
      <dsp:nvSpPr>
        <dsp:cNvPr id="0" name=""/>
        <dsp:cNvSpPr/>
      </dsp:nvSpPr>
      <dsp:spPr>
        <a:xfrm>
          <a:off x="0" y="1359"/>
          <a:ext cx="1577340" cy="13937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37675" rIns="83468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Repeat</a:t>
          </a:r>
        </a:p>
      </dsp:txBody>
      <dsp:txXfrm>
        <a:off x="0" y="1359"/>
        <a:ext cx="1577340" cy="1393787"/>
      </dsp:txXfrm>
    </dsp:sp>
    <dsp:sp modelId="{43D1F9EA-1F82-48BC-832D-6629AC4987E2}">
      <dsp:nvSpPr>
        <dsp:cNvPr id="0" name=""/>
        <dsp:cNvSpPr/>
      </dsp:nvSpPr>
      <dsp:spPr>
        <a:xfrm>
          <a:off x="1577340" y="1478775"/>
          <a:ext cx="6309360" cy="1393787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354022" rIns="122419" bIns="3540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Increase the interval between training and extinction </a:t>
          </a:r>
        </a:p>
      </dsp:txBody>
      <dsp:txXfrm>
        <a:off x="1577340" y="1478775"/>
        <a:ext cx="6309360" cy="1393787"/>
      </dsp:txXfrm>
    </dsp:sp>
    <dsp:sp modelId="{10D9BBE7-8EAD-4DAB-8223-C1DC72B6CA8D}">
      <dsp:nvSpPr>
        <dsp:cNvPr id="0" name=""/>
        <dsp:cNvSpPr/>
      </dsp:nvSpPr>
      <dsp:spPr>
        <a:xfrm>
          <a:off x="0" y="1478775"/>
          <a:ext cx="1577340" cy="139378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37675" rIns="83468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Increase</a:t>
          </a:r>
        </a:p>
      </dsp:txBody>
      <dsp:txXfrm>
        <a:off x="0" y="1478775"/>
        <a:ext cx="1577340" cy="1393787"/>
      </dsp:txXfrm>
    </dsp:sp>
    <dsp:sp modelId="{1B136E77-DCE0-462F-872A-88C9B3E29AFA}">
      <dsp:nvSpPr>
        <dsp:cNvPr id="0" name=""/>
        <dsp:cNvSpPr/>
      </dsp:nvSpPr>
      <dsp:spPr>
        <a:xfrm>
          <a:off x="1577340" y="2956190"/>
          <a:ext cx="6309360" cy="1393787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19" tIns="354022" rIns="122419" bIns="35402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Introduce cues associated with extinction</a:t>
          </a:r>
        </a:p>
      </dsp:txBody>
      <dsp:txXfrm>
        <a:off x="1577340" y="2956190"/>
        <a:ext cx="6309360" cy="1393787"/>
      </dsp:txXfrm>
    </dsp:sp>
    <dsp:sp modelId="{EEDF3578-CC77-4129-BEB8-E208F97A126A}">
      <dsp:nvSpPr>
        <dsp:cNvPr id="0" name=""/>
        <dsp:cNvSpPr/>
      </dsp:nvSpPr>
      <dsp:spPr>
        <a:xfrm>
          <a:off x="0" y="2956190"/>
          <a:ext cx="1577340" cy="139378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8" tIns="137675" rIns="83468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Introduce</a:t>
          </a:r>
        </a:p>
      </dsp:txBody>
      <dsp:txXfrm>
        <a:off x="0" y="2956190"/>
        <a:ext cx="1577340" cy="13937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E28F1-5009-4621-9E10-02ADFB5023D0}">
      <dsp:nvSpPr>
        <dsp:cNvPr id="0" name=""/>
        <dsp:cNvSpPr/>
      </dsp:nvSpPr>
      <dsp:spPr>
        <a:xfrm>
          <a:off x="0" y="22643"/>
          <a:ext cx="7886700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i="1" kern="1200"/>
            <a:t>Conduct extinction trials in a variety of contextual settings</a:t>
          </a:r>
          <a:endParaRPr lang="en-US" sz="3500" kern="1200"/>
        </a:p>
      </dsp:txBody>
      <dsp:txXfrm>
        <a:off x="67966" y="90609"/>
        <a:ext cx="7750768" cy="1256367"/>
      </dsp:txXfrm>
    </dsp:sp>
    <dsp:sp modelId="{70553D7C-3BD8-4383-8BCD-E9DC1E8FDD59}">
      <dsp:nvSpPr>
        <dsp:cNvPr id="0" name=""/>
        <dsp:cNvSpPr/>
      </dsp:nvSpPr>
      <dsp:spPr>
        <a:xfrm>
          <a:off x="0" y="1414943"/>
          <a:ext cx="7886700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Basically, generalization of extinction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Make extinction a generalized response</a:t>
          </a:r>
        </a:p>
      </dsp:txBody>
      <dsp:txXfrm>
        <a:off x="0" y="1414943"/>
        <a:ext cx="7886700" cy="941850"/>
      </dsp:txXfrm>
    </dsp:sp>
    <dsp:sp modelId="{7671D9CD-30C3-415F-BBE1-F4FB969C3B55}">
      <dsp:nvSpPr>
        <dsp:cNvPr id="0" name=""/>
        <dsp:cNvSpPr/>
      </dsp:nvSpPr>
      <dsp:spPr>
        <a:xfrm>
          <a:off x="0" y="2356794"/>
          <a:ext cx="7886700" cy="139229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Present </a:t>
          </a:r>
          <a:r>
            <a:rPr lang="en-US" sz="3500" b="1" i="1" kern="1200" dirty="0">
              <a:solidFill>
                <a:srgbClr val="C00000"/>
              </a:solidFill>
            </a:rPr>
            <a:t>reminder cues </a:t>
          </a:r>
          <a:r>
            <a:rPr lang="en-US" sz="3500" kern="1200" dirty="0"/>
            <a:t>that EXT is in effect</a:t>
          </a:r>
        </a:p>
      </dsp:txBody>
      <dsp:txXfrm>
        <a:off x="67966" y="2424760"/>
        <a:ext cx="7750768" cy="1256367"/>
      </dsp:txXfrm>
    </dsp:sp>
    <dsp:sp modelId="{8D189675-9D23-41E4-963A-4BD5DE4B2EA3}">
      <dsp:nvSpPr>
        <dsp:cNvPr id="0" name=""/>
        <dsp:cNvSpPr/>
      </dsp:nvSpPr>
      <dsp:spPr>
        <a:xfrm>
          <a:off x="0" y="3749094"/>
          <a:ext cx="78867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Again, providing specific cues NOT to respond</a:t>
          </a:r>
        </a:p>
      </dsp:txBody>
      <dsp:txXfrm>
        <a:off x="0" y="3749094"/>
        <a:ext cx="7886700" cy="5796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EEC3F-8AE5-492C-9B90-4B04C516BDCF}">
      <dsp:nvSpPr>
        <dsp:cNvPr id="0" name=""/>
        <dsp:cNvSpPr/>
      </dsp:nvSpPr>
      <dsp:spPr>
        <a:xfrm>
          <a:off x="0" y="59719"/>
          <a:ext cx="5000124" cy="17046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i="1" kern="1200"/>
            <a:t>Safety signal should BLOCK extinction of the fear stimulus</a:t>
          </a:r>
          <a:endParaRPr lang="en-US" sz="3100" kern="1200"/>
        </a:p>
      </dsp:txBody>
      <dsp:txXfrm>
        <a:off x="83216" y="142935"/>
        <a:ext cx="4833692" cy="1538258"/>
      </dsp:txXfrm>
    </dsp:sp>
    <dsp:sp modelId="{C0AB1FCC-9F8D-45D1-B841-1B7AFF0A7E07}">
      <dsp:nvSpPr>
        <dsp:cNvPr id="0" name=""/>
        <dsp:cNvSpPr/>
      </dsp:nvSpPr>
      <dsp:spPr>
        <a:xfrm>
          <a:off x="0" y="1764409"/>
          <a:ext cx="5000124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Remember blocking?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Can’t learn fear signal = no bad thing because </a:t>
          </a:r>
          <a:r>
            <a:rPr lang="en-US" sz="2400" b="1" kern="1200" dirty="0">
              <a:solidFill>
                <a:srgbClr val="C00000"/>
              </a:solidFill>
            </a:rPr>
            <a:t>safety signal means no bad thing.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b="1" kern="1200" dirty="0">
            <a:solidFill>
              <a:srgbClr val="C00000"/>
            </a:solidFill>
          </a:endParaRPr>
        </a:p>
      </dsp:txBody>
      <dsp:txXfrm>
        <a:off x="0" y="1764409"/>
        <a:ext cx="5000124" cy="1925100"/>
      </dsp:txXfrm>
    </dsp:sp>
    <dsp:sp modelId="{94E7CEE8-3948-489A-8815-D48D9A4767B6}">
      <dsp:nvSpPr>
        <dsp:cNvPr id="0" name=""/>
        <dsp:cNvSpPr/>
      </dsp:nvSpPr>
      <dsp:spPr>
        <a:xfrm>
          <a:off x="0" y="3689510"/>
          <a:ext cx="5000124" cy="17046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SHOULD be interference rather than facilitation of the EXT process</a:t>
          </a:r>
        </a:p>
      </dsp:txBody>
      <dsp:txXfrm>
        <a:off x="83216" y="3772726"/>
        <a:ext cx="4833692" cy="15382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EEC3F-8AE5-492C-9B90-4B04C516BDCF}">
      <dsp:nvSpPr>
        <dsp:cNvPr id="0" name=""/>
        <dsp:cNvSpPr/>
      </dsp:nvSpPr>
      <dsp:spPr>
        <a:xfrm>
          <a:off x="0" y="54859"/>
          <a:ext cx="5000124" cy="1989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Example: S+ (men in hats): R (bite men, feel fear) </a:t>
          </a:r>
          <a:r>
            <a:rPr lang="en-US" sz="2000" kern="1200" dirty="0">
              <a:sym typeface="Wingdings" panose="05000000000000000000" pitchFamily="2" charset="2"/>
            </a:rPr>
            <a:t> O (men go away)</a:t>
          </a:r>
          <a:endParaRPr lang="en-US" sz="2000" kern="1200" dirty="0"/>
        </a:p>
      </dsp:txBody>
      <dsp:txXfrm>
        <a:off x="97095" y="151954"/>
        <a:ext cx="4805934" cy="1794810"/>
      </dsp:txXfrm>
    </dsp:sp>
    <dsp:sp modelId="{C0AB1FCC-9F8D-45D1-B841-1B7AFF0A7E07}">
      <dsp:nvSpPr>
        <dsp:cNvPr id="0" name=""/>
        <dsp:cNvSpPr/>
      </dsp:nvSpPr>
      <dsp:spPr>
        <a:xfrm>
          <a:off x="0" y="2043859"/>
          <a:ext cx="5000124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Add safety signal: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Trainer says “look at me”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S+ (look)</a:t>
          </a:r>
          <a:r>
            <a:rPr lang="en-US" sz="1600" kern="1200" dirty="0">
              <a:sym typeface="Wingdings" panose="05000000000000000000" pitchFamily="2" charset="2"/>
            </a:rPr>
            <a:t> R (dog looks) O  (no fear)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600" b="1" kern="1200" dirty="0">
            <a:solidFill>
              <a:srgbClr val="C00000"/>
            </a:solidFill>
          </a:endParaRPr>
        </a:p>
      </dsp:txBody>
      <dsp:txXfrm>
        <a:off x="0" y="2043859"/>
        <a:ext cx="5000124" cy="1366200"/>
      </dsp:txXfrm>
    </dsp:sp>
    <dsp:sp modelId="{A05C47B1-F583-48F7-9E22-F651DFEEF7FB}">
      <dsp:nvSpPr>
        <dsp:cNvPr id="0" name=""/>
        <dsp:cNvSpPr/>
      </dsp:nvSpPr>
      <dsp:spPr>
        <a:xfrm>
          <a:off x="0" y="3410060"/>
          <a:ext cx="5000124" cy="19890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this EXT of fear to mean, or has dog learned that looking at trainer = safety?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happens if trainer forgets to prompt safety cue?</a:t>
          </a:r>
        </a:p>
      </dsp:txBody>
      <dsp:txXfrm>
        <a:off x="97095" y="3507155"/>
        <a:ext cx="4805934" cy="17948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6CC03-745C-4432-8034-C8BC04D0D1F6}">
      <dsp:nvSpPr>
        <dsp:cNvPr id="0" name=""/>
        <dsp:cNvSpPr/>
      </dsp:nvSpPr>
      <dsp:spPr>
        <a:xfrm>
          <a:off x="0" y="25910"/>
          <a:ext cx="4824292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Behavioral momentum</a:t>
          </a:r>
          <a:r>
            <a:rPr lang="en-US" sz="1900" kern="1200"/>
            <a:t>:</a:t>
          </a:r>
        </a:p>
      </dsp:txBody>
      <dsp:txXfrm>
        <a:off x="36845" y="62755"/>
        <a:ext cx="4750602" cy="681087"/>
      </dsp:txXfrm>
    </dsp:sp>
    <dsp:sp modelId="{737156F3-EF6F-435D-9783-4F3078DD9615}">
      <dsp:nvSpPr>
        <dsp:cNvPr id="0" name=""/>
        <dsp:cNvSpPr/>
      </dsp:nvSpPr>
      <dsp:spPr>
        <a:xfrm>
          <a:off x="0" y="830175"/>
          <a:ext cx="4824292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7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Degree to which behavior is susceptible to disruption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Based on physics: a rolling object continues until something disrupts it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</dsp:txBody>
      <dsp:txXfrm>
        <a:off x="0" y="830175"/>
        <a:ext cx="4824292" cy="983250"/>
      </dsp:txXfrm>
    </dsp:sp>
    <dsp:sp modelId="{D0A2633C-A443-40D6-AA40-C06DDD564D57}">
      <dsp:nvSpPr>
        <dsp:cNvPr id="0" name=""/>
        <dsp:cNvSpPr/>
      </dsp:nvSpPr>
      <dsp:spPr>
        <a:xfrm>
          <a:off x="0" y="1813425"/>
          <a:ext cx="4824292" cy="75477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Momentum of a physical object is the product of its mass and its speed</a:t>
          </a:r>
          <a:endParaRPr lang="en-US" sz="1900" kern="1200"/>
        </a:p>
      </dsp:txBody>
      <dsp:txXfrm>
        <a:off x="36845" y="1850270"/>
        <a:ext cx="4750602" cy="681087"/>
      </dsp:txXfrm>
    </dsp:sp>
    <dsp:sp modelId="{446FB832-0540-48B0-A2C1-19F442F99550}">
      <dsp:nvSpPr>
        <dsp:cNvPr id="0" name=""/>
        <dsp:cNvSpPr/>
      </dsp:nvSpPr>
      <dsp:spPr>
        <a:xfrm>
          <a:off x="0" y="2568203"/>
          <a:ext cx="4824292" cy="196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17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A fast moving bullet and a slow moving train both have high momentum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But a slow moving train has more mass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 dirty="0"/>
            <a:t>Both the bullet and the train are hard to stop because of their momentum times their mass</a:t>
          </a:r>
        </a:p>
      </dsp:txBody>
      <dsp:txXfrm>
        <a:off x="0" y="2568203"/>
        <a:ext cx="4824292" cy="19665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08090-7C03-4D6E-B9EC-69B0B357DF40}">
      <dsp:nvSpPr>
        <dsp:cNvPr id="0" name=""/>
        <dsp:cNvSpPr/>
      </dsp:nvSpPr>
      <dsp:spPr>
        <a:xfrm>
          <a:off x="0" y="198949"/>
          <a:ext cx="4876799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Two situations:</a:t>
          </a:r>
        </a:p>
      </dsp:txBody>
      <dsp:txXfrm>
        <a:off x="25759" y="224708"/>
        <a:ext cx="4825281" cy="476152"/>
      </dsp:txXfrm>
    </dsp:sp>
    <dsp:sp modelId="{B9EE6465-22CE-4A2B-871D-9E9763E5AFF4}">
      <dsp:nvSpPr>
        <dsp:cNvPr id="0" name=""/>
        <dsp:cNvSpPr/>
      </dsp:nvSpPr>
      <dsp:spPr>
        <a:xfrm>
          <a:off x="0" y="726619"/>
          <a:ext cx="4876799" cy="227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Situation 1: CRF with high rate of reinforcement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Situation 2: Partial reinforcement at lower rate of reinforcement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Lots of behavior in both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</dsp:txBody>
      <dsp:txXfrm>
        <a:off x="0" y="726619"/>
        <a:ext cx="4876799" cy="2277000"/>
      </dsp:txXfrm>
    </dsp:sp>
    <dsp:sp modelId="{38EF168C-F2E4-4933-B5E0-A89076769D39}">
      <dsp:nvSpPr>
        <dsp:cNvPr id="0" name=""/>
        <dsp:cNvSpPr/>
      </dsp:nvSpPr>
      <dsp:spPr>
        <a:xfrm>
          <a:off x="0" y="3003619"/>
          <a:ext cx="4876799" cy="52767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Now institute EXTINCTION</a:t>
          </a:r>
        </a:p>
      </dsp:txBody>
      <dsp:txXfrm>
        <a:off x="25759" y="3029378"/>
        <a:ext cx="4825281" cy="476152"/>
      </dsp:txXfrm>
    </dsp:sp>
    <dsp:sp modelId="{BE68AC3F-694B-4823-BA3F-1B9A37F520D0}">
      <dsp:nvSpPr>
        <dsp:cNvPr id="0" name=""/>
        <dsp:cNvSpPr/>
      </dsp:nvSpPr>
      <dsp:spPr>
        <a:xfrm>
          <a:off x="0" y="3531289"/>
          <a:ext cx="4876799" cy="1603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83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Which situation invokes a BIGGER disruptor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(think of the size of that bump for that rolling rock)</a:t>
          </a:r>
        </a:p>
      </dsp:txBody>
      <dsp:txXfrm>
        <a:off x="0" y="3531289"/>
        <a:ext cx="4876799" cy="16037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E39BB-6E6C-4E08-AED4-78EA0B556782}">
      <dsp:nvSpPr>
        <dsp:cNvPr id="0" name=""/>
        <dsp:cNvSpPr/>
      </dsp:nvSpPr>
      <dsp:spPr>
        <a:xfrm>
          <a:off x="0" y="232276"/>
          <a:ext cx="469773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It is far more difficult than “just forgetting”</a:t>
          </a:r>
        </a:p>
      </dsp:txBody>
      <dsp:txXfrm>
        <a:off x="60199" y="292475"/>
        <a:ext cx="4577332" cy="1112781"/>
      </dsp:txXfrm>
    </dsp:sp>
    <dsp:sp modelId="{B168DC5E-AFDE-4A69-8B15-91FE9F6E0534}">
      <dsp:nvSpPr>
        <dsp:cNvPr id="0" name=""/>
        <dsp:cNvSpPr/>
      </dsp:nvSpPr>
      <dsp:spPr>
        <a:xfrm>
          <a:off x="0" y="1465456"/>
          <a:ext cx="469773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153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/>
            <a:t>In fact, animal doesn’t “forget”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Animal learns new contingency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400" kern="1200" dirty="0"/>
        </a:p>
      </dsp:txBody>
      <dsp:txXfrm>
        <a:off x="0" y="1465456"/>
        <a:ext cx="4697730" cy="1251315"/>
      </dsp:txXfrm>
    </dsp:sp>
    <dsp:sp modelId="{5F7EF531-9E74-47FA-B6F4-037B920B6252}">
      <dsp:nvSpPr>
        <dsp:cNvPr id="0" name=""/>
        <dsp:cNvSpPr/>
      </dsp:nvSpPr>
      <dsp:spPr>
        <a:xfrm>
          <a:off x="0" y="2716771"/>
          <a:ext cx="469773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Many things can go wrong when using extinction</a:t>
          </a:r>
        </a:p>
      </dsp:txBody>
      <dsp:txXfrm>
        <a:off x="60199" y="2776970"/>
        <a:ext cx="4577332" cy="1112781"/>
      </dsp:txXfrm>
    </dsp:sp>
    <dsp:sp modelId="{4AD49E64-9F64-4AF2-9332-34809BF97A36}">
      <dsp:nvSpPr>
        <dsp:cNvPr id="0" name=""/>
        <dsp:cNvSpPr/>
      </dsp:nvSpPr>
      <dsp:spPr>
        <a:xfrm>
          <a:off x="0" y="4039231"/>
          <a:ext cx="4697730" cy="1233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Beware and be careful when using EXT!</a:t>
          </a:r>
        </a:p>
      </dsp:txBody>
      <dsp:txXfrm>
        <a:off x="60199" y="4099430"/>
        <a:ext cx="4577332" cy="1112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4FF8C-D859-4CDD-8532-1F2E04D74442}">
      <dsp:nvSpPr>
        <dsp:cNvPr id="0" name=""/>
        <dsp:cNvSpPr/>
      </dsp:nvSpPr>
      <dsp:spPr>
        <a:xfrm>
          <a:off x="0" y="96526"/>
          <a:ext cx="4933893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Frustration: Frustrative non-reward </a:t>
          </a:r>
          <a:r>
            <a:rPr lang="en-US" sz="2600" b="1" i="1" kern="1200" dirty="0">
              <a:solidFill>
                <a:srgbClr val="C00000"/>
              </a:solidFill>
            </a:rPr>
            <a:t>energizes</a:t>
          </a:r>
          <a:r>
            <a:rPr lang="en-US" sz="2600" kern="1200" dirty="0"/>
            <a:t> behavior!</a:t>
          </a:r>
        </a:p>
      </dsp:txBody>
      <dsp:txXfrm>
        <a:off x="50489" y="147015"/>
        <a:ext cx="4832915" cy="933302"/>
      </dsp:txXfrm>
    </dsp:sp>
    <dsp:sp modelId="{F4AA71D3-EF57-47BB-ACF7-7B5810368B12}">
      <dsp:nvSpPr>
        <dsp:cNvPr id="0" name=""/>
        <dsp:cNvSpPr/>
      </dsp:nvSpPr>
      <dsp:spPr>
        <a:xfrm>
          <a:off x="0" y="1205686"/>
          <a:ext cx="4933893" cy="10342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Aggression = Frustration aggression</a:t>
          </a:r>
          <a:endParaRPr lang="en-US" sz="2600" kern="1200" dirty="0"/>
        </a:p>
      </dsp:txBody>
      <dsp:txXfrm>
        <a:off x="50489" y="1256175"/>
        <a:ext cx="4832915" cy="933302"/>
      </dsp:txXfrm>
    </dsp:sp>
    <dsp:sp modelId="{87F14AA4-6BC6-4850-9D8F-DCD38853D700}">
      <dsp:nvSpPr>
        <dsp:cNvPr id="0" name=""/>
        <dsp:cNvSpPr/>
      </dsp:nvSpPr>
      <dsp:spPr>
        <a:xfrm>
          <a:off x="0" y="2239966"/>
          <a:ext cx="4933893" cy="15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65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Will aggress towards model if model placed in cage with rat or pigeon during initial extinction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Will bite or attack objects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Will attack a real cohort</a:t>
          </a:r>
        </a:p>
      </dsp:txBody>
      <dsp:txXfrm>
        <a:off x="0" y="2239966"/>
        <a:ext cx="4933893" cy="1587690"/>
      </dsp:txXfrm>
    </dsp:sp>
    <dsp:sp modelId="{1234DA29-DAB2-45EB-AD2C-533004205BD2}">
      <dsp:nvSpPr>
        <dsp:cNvPr id="0" name=""/>
        <dsp:cNvSpPr/>
      </dsp:nvSpPr>
      <dsp:spPr>
        <a:xfrm>
          <a:off x="0" y="3827656"/>
          <a:ext cx="4933893" cy="10342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Does this occur in humans?</a:t>
          </a:r>
        </a:p>
      </dsp:txBody>
      <dsp:txXfrm>
        <a:off x="50489" y="3878145"/>
        <a:ext cx="4832915" cy="933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948B7-5590-4564-9A0F-61C70F8AB8A2}">
      <dsp:nvSpPr>
        <dsp:cNvPr id="0" name=""/>
        <dsp:cNvSpPr/>
      </dsp:nvSpPr>
      <dsp:spPr>
        <a:xfrm rot="5400000">
          <a:off x="2387565" y="-369433"/>
          <a:ext cx="1934962" cy="3157691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Reduces responding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Elicits Emotional outcomes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1" kern="1200" dirty="0"/>
            <a:t>But does not erase learning!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We aren’t “forgetting” the contingency but learning a new one!</a:t>
          </a:r>
        </a:p>
      </dsp:txBody>
      <dsp:txXfrm rot="-5400000">
        <a:off x="1776201" y="336388"/>
        <a:ext cx="3063234" cy="1746048"/>
      </dsp:txXfrm>
    </dsp:sp>
    <dsp:sp modelId="{CF0B61F8-DDCF-4258-99FF-9E5325F907A7}">
      <dsp:nvSpPr>
        <dsp:cNvPr id="0" name=""/>
        <dsp:cNvSpPr/>
      </dsp:nvSpPr>
      <dsp:spPr>
        <a:xfrm>
          <a:off x="0" y="60"/>
          <a:ext cx="1776201" cy="24187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/>
            <a:t>Extinction does NOT reverse effects of acquisition</a:t>
          </a:r>
          <a:endParaRPr lang="en-US" sz="2100" u="sng" kern="1200" dirty="0"/>
        </a:p>
      </dsp:txBody>
      <dsp:txXfrm>
        <a:off x="86707" y="86767"/>
        <a:ext cx="1602787" cy="2245289"/>
      </dsp:txXfrm>
    </dsp:sp>
    <dsp:sp modelId="{EAD5808C-2491-4F96-954D-C0ECD85EB043}">
      <dsp:nvSpPr>
        <dsp:cNvPr id="0" name=""/>
        <dsp:cNvSpPr/>
      </dsp:nvSpPr>
      <dsp:spPr>
        <a:xfrm rot="5400000">
          <a:off x="2387565" y="2170205"/>
          <a:ext cx="1934962" cy="315769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Spontaneous recovery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Renewal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Reinstatement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Reinforcer devaluation</a:t>
          </a:r>
        </a:p>
      </dsp:txBody>
      <dsp:txXfrm rot="-5400000">
        <a:off x="1776201" y="2876027"/>
        <a:ext cx="3063234" cy="1746048"/>
      </dsp:txXfrm>
    </dsp:sp>
    <dsp:sp modelId="{A6FBC44F-484E-4761-8B00-B0901D6C546F}">
      <dsp:nvSpPr>
        <dsp:cNvPr id="0" name=""/>
        <dsp:cNvSpPr/>
      </dsp:nvSpPr>
      <dsp:spPr>
        <a:xfrm>
          <a:off x="0" y="2539699"/>
          <a:ext cx="1776201" cy="241870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Four lines of research demonstrate this:</a:t>
          </a:r>
        </a:p>
      </dsp:txBody>
      <dsp:txXfrm>
        <a:off x="86707" y="2626406"/>
        <a:ext cx="1602787" cy="22452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A5C52-D917-4DF8-9A2A-5A1EBCB4BD0D}">
      <dsp:nvSpPr>
        <dsp:cNvPr id="0" name=""/>
        <dsp:cNvSpPr/>
      </dsp:nvSpPr>
      <dsp:spPr>
        <a:xfrm>
          <a:off x="0" y="201633"/>
          <a:ext cx="4583222" cy="989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EXT produces decline in conditioned responding, but this decline dissipates with time</a:t>
          </a:r>
        </a:p>
      </dsp:txBody>
      <dsp:txXfrm>
        <a:off x="48319" y="249952"/>
        <a:ext cx="4486584" cy="893182"/>
      </dsp:txXfrm>
    </dsp:sp>
    <dsp:sp modelId="{3B1B555B-4353-4635-B29D-76A96F58F6C5}">
      <dsp:nvSpPr>
        <dsp:cNvPr id="0" name=""/>
        <dsp:cNvSpPr/>
      </dsp:nvSpPr>
      <dsp:spPr>
        <a:xfrm>
          <a:off x="0" y="1191453"/>
          <a:ext cx="4583222" cy="689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1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That is, the response begins to come back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Because there is no reinstatement of the contingency, this is called spontaneous recovery</a:t>
          </a:r>
        </a:p>
      </dsp:txBody>
      <dsp:txXfrm>
        <a:off x="0" y="1191453"/>
        <a:ext cx="4583222" cy="689310"/>
      </dsp:txXfrm>
    </dsp:sp>
    <dsp:sp modelId="{08248BA1-BECA-48FC-896C-A70777646DF8}">
      <dsp:nvSpPr>
        <dsp:cNvPr id="0" name=""/>
        <dsp:cNvSpPr/>
      </dsp:nvSpPr>
      <dsp:spPr>
        <a:xfrm>
          <a:off x="0" y="1880763"/>
          <a:ext cx="4583222" cy="9898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Spontaneous recovery = </a:t>
          </a:r>
          <a:r>
            <a:rPr lang="en-US" sz="1800" kern="1200"/>
            <a:t>return of previously extinguished response</a:t>
          </a:r>
        </a:p>
      </dsp:txBody>
      <dsp:txXfrm>
        <a:off x="48319" y="1929082"/>
        <a:ext cx="4486584" cy="893182"/>
      </dsp:txXfrm>
    </dsp:sp>
    <dsp:sp modelId="{50BA0FF8-0C81-4B78-ADA2-9AE0F9768B9D}">
      <dsp:nvSpPr>
        <dsp:cNvPr id="0" name=""/>
        <dsp:cNvSpPr/>
      </dsp:nvSpPr>
      <dsp:spPr>
        <a:xfrm>
          <a:off x="0" y="2870583"/>
          <a:ext cx="4583222" cy="875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1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b="1" kern="1200" dirty="0"/>
            <a:t>Critical factor</a:t>
          </a:r>
          <a:r>
            <a:rPr lang="en-US" sz="1400" kern="1200" dirty="0"/>
            <a:t>: </a:t>
          </a:r>
          <a:r>
            <a:rPr lang="en-US" sz="1400" b="1" i="1" kern="1200" dirty="0">
              <a:solidFill>
                <a:srgbClr val="C00000"/>
              </a:solidFill>
            </a:rPr>
            <a:t>introducing period of rest between end of extinction training and assessment of responding</a:t>
          </a:r>
          <a:endParaRPr lang="en-US" sz="1400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 dirty="0"/>
            <a:t>Behavior that is suppressed during extinction training recovers after a period of rest</a:t>
          </a:r>
        </a:p>
      </dsp:txBody>
      <dsp:txXfrm>
        <a:off x="0" y="2870583"/>
        <a:ext cx="4583222" cy="875610"/>
      </dsp:txXfrm>
    </dsp:sp>
    <dsp:sp modelId="{D8B116BA-4B34-4D95-9EA4-65E9837DAFF6}">
      <dsp:nvSpPr>
        <dsp:cNvPr id="0" name=""/>
        <dsp:cNvSpPr/>
      </dsp:nvSpPr>
      <dsp:spPr>
        <a:xfrm>
          <a:off x="0" y="3746193"/>
          <a:ext cx="4583222" cy="9898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Original learning trumps extinction condition</a:t>
          </a:r>
        </a:p>
      </dsp:txBody>
      <dsp:txXfrm>
        <a:off x="48319" y="3794512"/>
        <a:ext cx="4486584" cy="893182"/>
      </dsp:txXfrm>
    </dsp:sp>
    <dsp:sp modelId="{92FC1AD6-141A-48B0-A90B-9BA3769A3D30}">
      <dsp:nvSpPr>
        <dsp:cNvPr id="0" name=""/>
        <dsp:cNvSpPr/>
      </dsp:nvSpPr>
      <dsp:spPr>
        <a:xfrm>
          <a:off x="0" y="4736013"/>
          <a:ext cx="4583222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1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400" kern="1200"/>
            <a:t>Better the response is originally learned, and the shorter the extinction training, the more likely spontaneous recovery</a:t>
          </a:r>
        </a:p>
      </dsp:txBody>
      <dsp:txXfrm>
        <a:off x="0" y="4736013"/>
        <a:ext cx="4583222" cy="6334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35ACD-7310-412A-91CA-60782F4882A2}">
      <dsp:nvSpPr>
        <dsp:cNvPr id="0" name=""/>
        <dsp:cNvSpPr/>
      </dsp:nvSpPr>
      <dsp:spPr>
        <a:xfrm>
          <a:off x="0" y="613"/>
          <a:ext cx="8229600" cy="14365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17D43-47CE-4ADF-9752-A74F49DEEFA5}">
      <dsp:nvSpPr>
        <dsp:cNvPr id="0" name=""/>
        <dsp:cNvSpPr/>
      </dsp:nvSpPr>
      <dsp:spPr>
        <a:xfrm>
          <a:off x="434560" y="323840"/>
          <a:ext cx="790109" cy="79010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A40BC-0FA4-4198-B793-E7CEAE37AD84}">
      <dsp:nvSpPr>
        <dsp:cNvPr id="0" name=""/>
        <dsp:cNvSpPr/>
      </dsp:nvSpPr>
      <dsp:spPr>
        <a:xfrm>
          <a:off x="1659230" y="613"/>
          <a:ext cx="6570369" cy="143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36" tIns="152036" rIns="152036" bIns="1520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Important applied implications!</a:t>
          </a:r>
        </a:p>
      </dsp:txBody>
      <dsp:txXfrm>
        <a:off x="1659230" y="613"/>
        <a:ext cx="6570369" cy="1436563"/>
      </dsp:txXfrm>
    </dsp:sp>
    <dsp:sp modelId="{DC88CBF8-0CDE-4232-A60C-208DFC4A6F2D}">
      <dsp:nvSpPr>
        <dsp:cNvPr id="0" name=""/>
        <dsp:cNvSpPr/>
      </dsp:nvSpPr>
      <dsp:spPr>
        <a:xfrm>
          <a:off x="0" y="1796318"/>
          <a:ext cx="8229600" cy="14365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A5948-FEE0-49F3-96D6-F68644E3B459}">
      <dsp:nvSpPr>
        <dsp:cNvPr id="0" name=""/>
        <dsp:cNvSpPr/>
      </dsp:nvSpPr>
      <dsp:spPr>
        <a:xfrm>
          <a:off x="457197" y="3886199"/>
          <a:ext cx="790109" cy="79010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5B1E4-17A0-4C24-B2D6-08DBF0F433FD}">
      <dsp:nvSpPr>
        <dsp:cNvPr id="0" name=""/>
        <dsp:cNvSpPr/>
      </dsp:nvSpPr>
      <dsp:spPr>
        <a:xfrm>
          <a:off x="1659230" y="1796318"/>
          <a:ext cx="6570369" cy="143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36" tIns="152036" rIns="152036" bIns="1520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Even if a therapeutic intervention successfully results in extinction of a response, </a:t>
          </a:r>
          <a:r>
            <a:rPr lang="en-US" sz="1800" b="1" i="1" kern="1200" dirty="0">
              <a:solidFill>
                <a:srgbClr val="C00000"/>
              </a:solidFill>
            </a:rPr>
            <a:t>the original response may return if the person or animal encounters contexts that are highly similar to the original learning!</a:t>
          </a:r>
          <a:endParaRPr lang="en-US" sz="1800" b="1" kern="1200" dirty="0">
            <a:solidFill>
              <a:srgbClr val="C00000"/>
            </a:solidFill>
          </a:endParaRPr>
        </a:p>
      </dsp:txBody>
      <dsp:txXfrm>
        <a:off x="1659230" y="1796318"/>
        <a:ext cx="6570369" cy="1436563"/>
      </dsp:txXfrm>
    </dsp:sp>
    <dsp:sp modelId="{979DD863-8434-48DC-B51B-AA77BE606DAA}">
      <dsp:nvSpPr>
        <dsp:cNvPr id="0" name=""/>
        <dsp:cNvSpPr/>
      </dsp:nvSpPr>
      <dsp:spPr>
        <a:xfrm>
          <a:off x="0" y="3592022"/>
          <a:ext cx="8229600" cy="143656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  <a:alpha val="33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4D13F-2938-48EA-9816-B16A4D7CE49D}">
      <dsp:nvSpPr>
        <dsp:cNvPr id="0" name=""/>
        <dsp:cNvSpPr/>
      </dsp:nvSpPr>
      <dsp:spPr>
        <a:xfrm>
          <a:off x="533403" y="2057400"/>
          <a:ext cx="790109" cy="790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47008-1438-4B40-ACB1-BC1E2B1FBB60}">
      <dsp:nvSpPr>
        <dsp:cNvPr id="0" name=""/>
        <dsp:cNvSpPr/>
      </dsp:nvSpPr>
      <dsp:spPr>
        <a:xfrm>
          <a:off x="1659230" y="3592022"/>
          <a:ext cx="6570369" cy="143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036" tIns="152036" rIns="152036" bIns="15203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C00000"/>
              </a:solidFill>
            </a:rPr>
            <a:t>Extinction must be well generalized to overcome effects of response-reinforcer contingency!</a:t>
          </a:r>
        </a:p>
      </dsp:txBody>
      <dsp:txXfrm>
        <a:off x="1659230" y="3592022"/>
        <a:ext cx="6570369" cy="14365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E42C2-B5CC-472C-9DA8-56BAD14B34F6}">
      <dsp:nvSpPr>
        <dsp:cNvPr id="0" name=""/>
        <dsp:cNvSpPr/>
      </dsp:nvSpPr>
      <dsp:spPr>
        <a:xfrm>
          <a:off x="38" y="166526"/>
          <a:ext cx="3685337" cy="767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Reinstatement</a:t>
          </a:r>
          <a:r>
            <a:rPr lang="en-US" sz="2100" kern="1200"/>
            <a:t>	 </a:t>
          </a:r>
        </a:p>
      </dsp:txBody>
      <dsp:txXfrm>
        <a:off x="38" y="166526"/>
        <a:ext cx="3685337" cy="767800"/>
      </dsp:txXfrm>
    </dsp:sp>
    <dsp:sp modelId="{DF560A6E-1312-447F-B66B-D9797F7856A9}">
      <dsp:nvSpPr>
        <dsp:cNvPr id="0" name=""/>
        <dsp:cNvSpPr/>
      </dsp:nvSpPr>
      <dsp:spPr>
        <a:xfrm>
          <a:off x="38" y="934326"/>
          <a:ext cx="3685337" cy="284802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i="1" kern="1200" dirty="0"/>
            <a:t>Recovery of responding to an extinguished stimulus  produced by exposure to an unconditioned stimulus</a:t>
          </a:r>
          <a:endParaRPr lang="en-US" sz="2100" kern="1200" dirty="0"/>
        </a:p>
      </dsp:txBody>
      <dsp:txXfrm>
        <a:off x="38" y="934326"/>
        <a:ext cx="3685337" cy="2848023"/>
      </dsp:txXfrm>
    </dsp:sp>
    <dsp:sp modelId="{807B2163-593D-47A4-9CBD-7DBAF3C5F97F}">
      <dsp:nvSpPr>
        <dsp:cNvPr id="0" name=""/>
        <dsp:cNvSpPr/>
      </dsp:nvSpPr>
      <dsp:spPr>
        <a:xfrm>
          <a:off x="4201323" y="166526"/>
          <a:ext cx="3685337" cy="7678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Again- problematic for applied situations:</a:t>
          </a:r>
        </a:p>
      </dsp:txBody>
      <dsp:txXfrm>
        <a:off x="4201323" y="166526"/>
        <a:ext cx="3685337" cy="767800"/>
      </dsp:txXfrm>
    </dsp:sp>
    <dsp:sp modelId="{16D809AE-4135-46E2-A0FC-C5E0D2CB0A3E}">
      <dsp:nvSpPr>
        <dsp:cNvPr id="0" name=""/>
        <dsp:cNvSpPr/>
      </dsp:nvSpPr>
      <dsp:spPr>
        <a:xfrm>
          <a:off x="4201323" y="934326"/>
          <a:ext cx="3685337" cy="2848023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Reduce behavior through EXT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A pairing of the response and reinforcer occurs: R-O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You just “reinstated” the behavior by reinforcing the EXT response!</a:t>
          </a:r>
        </a:p>
      </dsp:txBody>
      <dsp:txXfrm>
        <a:off x="4201323" y="934326"/>
        <a:ext cx="3685337" cy="28480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B5B15-A000-4696-AECE-5918A296BE7C}">
      <dsp:nvSpPr>
        <dsp:cNvPr id="0" name=""/>
        <dsp:cNvSpPr/>
      </dsp:nvSpPr>
      <dsp:spPr>
        <a:xfrm>
          <a:off x="0" y="336703"/>
          <a:ext cx="82867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D453E-A0AA-4919-8679-0F95205B622B}">
      <dsp:nvSpPr>
        <dsp:cNvPr id="0" name=""/>
        <dsp:cNvSpPr/>
      </dsp:nvSpPr>
      <dsp:spPr>
        <a:xfrm>
          <a:off x="414337" y="71023"/>
          <a:ext cx="580072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254" tIns="0" rIns="2192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Tends to be somewhat </a:t>
          </a:r>
          <a:r>
            <a:rPr lang="en-US" sz="2000" b="1" kern="1200" dirty="0"/>
            <a:t>context specific</a:t>
          </a:r>
        </a:p>
      </dsp:txBody>
      <dsp:txXfrm>
        <a:off x="440276" y="96962"/>
        <a:ext cx="5748847" cy="479482"/>
      </dsp:txXfrm>
    </dsp:sp>
    <dsp:sp modelId="{E43D87AF-0C15-4DFF-A5CD-D614B8A8B898}">
      <dsp:nvSpPr>
        <dsp:cNvPr id="0" name=""/>
        <dsp:cNvSpPr/>
      </dsp:nvSpPr>
      <dsp:spPr>
        <a:xfrm>
          <a:off x="0" y="1153183"/>
          <a:ext cx="8286750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3144" tIns="374904" rIns="64314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S+ for reinforcement; S+ for extinction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Response-reinforcer situation is often fairly context- specific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i="1" kern="1200" dirty="0"/>
            <a:t>EXT then, is also context specific and may easily be reinstated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Context of conditioning PLUS any remaining excitement to CS/S+ could summate into a reinstatement of responding</a:t>
          </a:r>
        </a:p>
      </dsp:txBody>
      <dsp:txXfrm>
        <a:off x="0" y="1153183"/>
        <a:ext cx="8286750" cy="2494800"/>
      </dsp:txXfrm>
    </dsp:sp>
    <dsp:sp modelId="{C84FD52A-4ED9-4BCD-A62B-A57C4BFC55C8}">
      <dsp:nvSpPr>
        <dsp:cNvPr id="0" name=""/>
        <dsp:cNvSpPr/>
      </dsp:nvSpPr>
      <dsp:spPr>
        <a:xfrm>
          <a:off x="394510" y="887503"/>
          <a:ext cx="7890208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254" tIns="0" rIns="21925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Supports theory that </a:t>
          </a:r>
          <a:r>
            <a:rPr lang="en-US" sz="2000" b="1" kern="1200" dirty="0"/>
            <a:t>conditioning occurs due to </a:t>
          </a:r>
          <a:r>
            <a:rPr lang="en-US" sz="2000" b="1" kern="1200" dirty="0">
              <a:solidFill>
                <a:schemeClr val="tx1"/>
              </a:solidFill>
            </a:rPr>
            <a:t>contextual stimuli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20449" y="913442"/>
        <a:ext cx="7838330" cy="479482"/>
      </dsp:txXfrm>
    </dsp:sp>
    <dsp:sp modelId="{B2D7C529-6D84-441D-9BCC-8775A2CF8E2A}">
      <dsp:nvSpPr>
        <dsp:cNvPr id="0" name=""/>
        <dsp:cNvSpPr/>
      </dsp:nvSpPr>
      <dsp:spPr>
        <a:xfrm>
          <a:off x="0" y="4010863"/>
          <a:ext cx="82867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20AB7A-8F66-40E6-87D3-72E8AD6ED607}">
      <dsp:nvSpPr>
        <dsp:cNvPr id="0" name=""/>
        <dsp:cNvSpPr/>
      </dsp:nvSpPr>
      <dsp:spPr>
        <a:xfrm>
          <a:off x="414337" y="3745183"/>
          <a:ext cx="5800725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254" tIns="0" rIns="219254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 a way, is a more context specific form of renewal</a:t>
          </a:r>
        </a:p>
      </dsp:txBody>
      <dsp:txXfrm>
        <a:off x="440276" y="3771122"/>
        <a:ext cx="5748847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107AD-7A2E-4876-857D-D5E59FBC8DB6}">
      <dsp:nvSpPr>
        <dsp:cNvPr id="0" name=""/>
        <dsp:cNvSpPr/>
      </dsp:nvSpPr>
      <dsp:spPr>
        <a:xfrm rot="5400000">
          <a:off x="4380464" y="-1671727"/>
          <a:ext cx="1968031" cy="531571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Evidence suggests </a:t>
          </a:r>
          <a:r>
            <a:rPr lang="en-US" sz="1300" b="1" kern="1200"/>
            <a:t>YES!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i="1" kern="1200" dirty="0"/>
            <a:t>IF conditioned behavior reflects an S-O responding or R-O association, devaluation of the reinforcer should produce decrement in responding similar to that found in EXT!</a:t>
          </a:r>
          <a:endParaRPr lang="en-US" sz="1300" kern="1200" dirty="0"/>
        </a:p>
      </dsp:txBody>
      <dsp:txXfrm rot="-5400000">
        <a:off x="2706624" y="98184"/>
        <a:ext cx="5219641" cy="1775889"/>
      </dsp:txXfrm>
    </dsp:sp>
    <dsp:sp modelId="{F8612298-F190-4995-A465-94EC44CF790C}">
      <dsp:nvSpPr>
        <dsp:cNvPr id="0" name=""/>
        <dsp:cNvSpPr/>
      </dsp:nvSpPr>
      <dsp:spPr>
        <a:xfrm>
          <a:off x="57914" y="111375"/>
          <a:ext cx="2648709" cy="1749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Does the organism retain knowledge of the reinforcer?</a:t>
          </a:r>
        </a:p>
      </dsp:txBody>
      <dsp:txXfrm>
        <a:off x="143318" y="196779"/>
        <a:ext cx="2477901" cy="1578697"/>
      </dsp:txXfrm>
    </dsp:sp>
    <dsp:sp modelId="{C27D8694-5F50-4E02-8538-520E14B22292}">
      <dsp:nvSpPr>
        <dsp:cNvPr id="0" name=""/>
        <dsp:cNvSpPr/>
      </dsp:nvSpPr>
      <dsp:spPr>
        <a:xfrm rot="5400000">
          <a:off x="4459961" y="723224"/>
          <a:ext cx="2375964" cy="5199882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S-O associations are not forgotten or lost during CC procedures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/>
            <a:t>Example: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You enter the door (S+)</a:t>
          </a:r>
          <a:r>
            <a:rPr lang="en-US" sz="1300" kern="1200" dirty="0">
              <a:sym typeface="Wingdings" panose="05000000000000000000" pitchFamily="2" charset="2"/>
            </a:rPr>
            <a:t> Reinforcement (O) is not forgotten!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NEW contingency is learned: S+</a:t>
          </a:r>
          <a:r>
            <a:rPr lang="en-US" sz="1300" kern="1200" dirty="0">
              <a:sym typeface="Wingdings" panose="05000000000000000000" pitchFamily="2" charset="2"/>
            </a:rPr>
            <a:t> O , where O is no reinforcement</a:t>
          </a:r>
          <a:endParaRPr lang="en-US" sz="1300" kern="1200" dirty="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Remember both, but have to remember which is in place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Specificity of reinstatement behavior shows that </a:t>
          </a:r>
          <a:r>
            <a:rPr lang="en-US" sz="1300" b="1" i="1" kern="1200" dirty="0"/>
            <a:t>animal must have knowledge of the reinforcer</a:t>
          </a:r>
          <a:endParaRPr lang="en-US" sz="1300" b="1" kern="1200" dirty="0"/>
        </a:p>
      </dsp:txBody>
      <dsp:txXfrm rot="-5400000">
        <a:off x="3048003" y="2251168"/>
        <a:ext cx="5083897" cy="2143994"/>
      </dsp:txXfrm>
    </dsp:sp>
    <dsp:sp modelId="{C7B04E28-5086-4929-809B-74E5D54E91BE}">
      <dsp:nvSpPr>
        <dsp:cNvPr id="0" name=""/>
        <dsp:cNvSpPr/>
      </dsp:nvSpPr>
      <dsp:spPr>
        <a:xfrm>
          <a:off x="57914" y="2093146"/>
          <a:ext cx="2990088" cy="246003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 do the data say?</a:t>
          </a:r>
        </a:p>
      </dsp:txBody>
      <dsp:txXfrm>
        <a:off x="178003" y="2213235"/>
        <a:ext cx="2749910" cy="22198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2B8E8-435D-49D6-8485-5F1892F46C3A}">
      <dsp:nvSpPr>
        <dsp:cNvPr id="0" name=""/>
        <dsp:cNvSpPr/>
      </dsp:nvSpPr>
      <dsp:spPr>
        <a:xfrm>
          <a:off x="0" y="909666"/>
          <a:ext cx="4697730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596" tIns="374904" rIns="3645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No, several things can be done to increase the effectiveness of extinction</a:t>
          </a:r>
        </a:p>
      </dsp:txBody>
      <dsp:txXfrm>
        <a:off x="0" y="909666"/>
        <a:ext cx="4697730" cy="1020600"/>
      </dsp:txXfrm>
    </dsp:sp>
    <dsp:sp modelId="{8FDC1B87-B089-488F-9F40-95C802F35884}">
      <dsp:nvSpPr>
        <dsp:cNvPr id="0" name=""/>
        <dsp:cNvSpPr/>
      </dsp:nvSpPr>
      <dsp:spPr>
        <a:xfrm>
          <a:off x="225252" y="149741"/>
          <a:ext cx="4468905" cy="10256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So, is extinction just worthless? </a:t>
          </a:r>
        </a:p>
      </dsp:txBody>
      <dsp:txXfrm>
        <a:off x="275318" y="199807"/>
        <a:ext cx="4368773" cy="925472"/>
      </dsp:txXfrm>
    </dsp:sp>
    <dsp:sp modelId="{B025079D-35BF-453C-A68C-46B79D0A3E09}">
      <dsp:nvSpPr>
        <dsp:cNvPr id="0" name=""/>
        <dsp:cNvSpPr/>
      </dsp:nvSpPr>
      <dsp:spPr>
        <a:xfrm>
          <a:off x="0" y="2293146"/>
          <a:ext cx="4697730" cy="306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596" tIns="374904" rIns="3645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Carefully choose the number and spacing of extinction trials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Reduce opportunities for spontaneous recovery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Reduce opportunities for renewal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Use  compounding extinction stimuli</a:t>
          </a:r>
        </a:p>
      </dsp:txBody>
      <dsp:txXfrm>
        <a:off x="0" y="2293146"/>
        <a:ext cx="4697730" cy="3061800"/>
      </dsp:txXfrm>
    </dsp:sp>
    <dsp:sp modelId="{8C217CF1-B7A9-4F02-87A4-463DC23AC267}">
      <dsp:nvSpPr>
        <dsp:cNvPr id="0" name=""/>
        <dsp:cNvSpPr/>
      </dsp:nvSpPr>
      <dsp:spPr>
        <a:xfrm>
          <a:off x="234886" y="2027466"/>
          <a:ext cx="3288411" cy="531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294" tIns="0" rIns="12429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Procedures for enhancing extinction</a:t>
          </a:r>
          <a:endParaRPr lang="en-US" sz="2000" kern="1200" dirty="0"/>
        </a:p>
      </dsp:txBody>
      <dsp:txXfrm>
        <a:off x="260825" y="2053405"/>
        <a:ext cx="3236533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3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4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6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4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3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6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8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95DE6-E410-46C4-890A-81842DC2676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F0E82-E446-4749-9A4E-6319E49FD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1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hree polar bears by a log on a beach">
            <a:extLst>
              <a:ext uri="{FF2B5EF4-FFF2-40B4-BE49-F238E27FC236}">
                <a16:creationId xmlns:a16="http://schemas.microsoft.com/office/drawing/2014/main" id="{C0076708-2478-488F-A750-9D0BB4035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90" r="13230"/>
          <a:stretch/>
        </p:blipFill>
        <p:spPr>
          <a:xfrm>
            <a:off x="1891768" y="10"/>
            <a:ext cx="72522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171" y="743447"/>
            <a:ext cx="2980038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500"/>
              <a:t>Extinction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171" y="4629234"/>
            <a:ext cx="2980040" cy="1485319"/>
          </a:xfrm>
          <a:noFill/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500"/>
              <a:t>How do animals “know” when a schedule is on extinction?</a:t>
            </a:r>
          </a:p>
        </p:txBody>
      </p:sp>
    </p:spTree>
    <p:extLst>
      <p:ext uri="{BB962C8B-B14F-4D97-AF65-F5344CB8AC3E}">
        <p14:creationId xmlns:p14="http://schemas.microsoft.com/office/powerpoint/2010/main" val="126272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/>
              <a:t>Renewal of Responding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72" y="2861878"/>
            <a:ext cx="3850227" cy="32231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b="1" dirty="0"/>
              <a:t>Bouton and King, 1983</a:t>
            </a:r>
          </a:p>
          <a:p>
            <a:pPr lvl="1">
              <a:lnSpc>
                <a:spcPct val="90000"/>
              </a:lnSpc>
            </a:pPr>
            <a:r>
              <a:rPr lang="en-US" sz="1300" b="1" i="1" dirty="0"/>
              <a:t>Used conditioned suppression to study acquisition and extinction of conditioned fear in rats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r>
              <a:rPr lang="en-US" sz="1300" b="1" dirty="0"/>
              <a:t>Rats first trained to press response lever for food </a:t>
            </a:r>
          </a:p>
          <a:p>
            <a:pPr lvl="1">
              <a:lnSpc>
                <a:spcPct val="90000"/>
              </a:lnSpc>
            </a:pPr>
            <a:endParaRPr lang="en-US" sz="1300" b="1" dirty="0"/>
          </a:p>
          <a:p>
            <a:pPr lvl="1">
              <a:lnSpc>
                <a:spcPct val="90000"/>
              </a:lnSpc>
            </a:pPr>
            <a:r>
              <a:rPr lang="en-US" sz="1300" b="1" dirty="0"/>
              <a:t>Then paired CS with foot shock: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Trained in 1 of 2 operant chambers</a:t>
            </a:r>
          </a:p>
          <a:p>
            <a:pPr lvl="2">
              <a:lnSpc>
                <a:spcPct val="90000"/>
              </a:lnSpc>
            </a:pPr>
            <a:r>
              <a:rPr lang="en-US" sz="1300" i="1" dirty="0"/>
              <a:t>Shock condition had distinctively different contextual cues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2">
              <a:lnSpc>
                <a:spcPct val="90000"/>
              </a:lnSpc>
            </a:pPr>
            <a:endParaRPr lang="en-US" sz="1300" dirty="0"/>
          </a:p>
          <a:p>
            <a:pPr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5" name="Picture 4" descr="The mouse inside transparent cube looking up">
            <a:extLst>
              <a:ext uri="{FF2B5EF4-FFF2-40B4-BE49-F238E27FC236}">
                <a16:creationId xmlns:a16="http://schemas.microsoft.com/office/drawing/2014/main" id="{B20B488A-D42C-45D7-8B1A-504D5CDD1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59" r="2222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790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000"/>
              <a:t>Renewal of Responding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1272" y="548640"/>
            <a:ext cx="5154225" cy="5431536"/>
          </a:xfrm>
        </p:spPr>
        <p:txBody>
          <a:bodyPr anchor="ctr">
            <a:normAutofit/>
          </a:bodyPr>
          <a:lstStyle/>
          <a:p>
            <a:r>
              <a:rPr lang="en-US" sz="1900" b="1" dirty="0"/>
              <a:t>Bouton and King, 1983</a:t>
            </a:r>
          </a:p>
          <a:p>
            <a:pPr lvl="1"/>
            <a:r>
              <a:rPr lang="en-US" sz="1900" dirty="0"/>
              <a:t>Rats assigned to </a:t>
            </a:r>
            <a:r>
              <a:rPr lang="en-US" sz="1900" b="1" dirty="0"/>
              <a:t>1 of 3 groups for extinction phase:</a:t>
            </a:r>
          </a:p>
          <a:p>
            <a:pPr lvl="1"/>
            <a:endParaRPr lang="en-US" sz="1900" dirty="0"/>
          </a:p>
          <a:p>
            <a:pPr lvl="1"/>
            <a:r>
              <a:rPr lang="en-US" sz="2200" b="1" dirty="0"/>
              <a:t>2 groups: </a:t>
            </a:r>
            <a:r>
              <a:rPr lang="en-US" sz="2200" dirty="0"/>
              <a:t>20 EXT trials  of CS but no shock</a:t>
            </a:r>
          </a:p>
          <a:p>
            <a:pPr lvl="2"/>
            <a:r>
              <a:rPr lang="en-US" sz="1900" b="1" dirty="0">
                <a:solidFill>
                  <a:srgbClr val="C00000"/>
                </a:solidFill>
              </a:rPr>
              <a:t>Group A:</a:t>
            </a:r>
            <a:r>
              <a:rPr lang="en-US" sz="1900" dirty="0"/>
              <a:t> extinction in </a:t>
            </a:r>
            <a:r>
              <a:rPr lang="en-US" sz="1900" b="1" i="1" dirty="0">
                <a:solidFill>
                  <a:srgbClr val="C00000"/>
                </a:solidFill>
              </a:rPr>
              <a:t>SAME context</a:t>
            </a:r>
            <a:r>
              <a:rPr lang="en-US" sz="1900" i="1" dirty="0">
                <a:solidFill>
                  <a:srgbClr val="C00000"/>
                </a:solidFill>
              </a:rPr>
              <a:t> </a:t>
            </a:r>
            <a:r>
              <a:rPr lang="en-US" sz="1900" dirty="0"/>
              <a:t>as original fear conditioning</a:t>
            </a:r>
          </a:p>
          <a:p>
            <a:pPr lvl="2"/>
            <a:endParaRPr lang="en-US" sz="1900" dirty="0"/>
          </a:p>
          <a:p>
            <a:pPr lvl="2"/>
            <a:r>
              <a:rPr lang="en-US" sz="1900" b="1" dirty="0">
                <a:solidFill>
                  <a:srgbClr val="C00000"/>
                </a:solidFill>
              </a:rPr>
              <a:t>Group B</a:t>
            </a:r>
            <a:r>
              <a:rPr lang="en-US" sz="1900" dirty="0">
                <a:solidFill>
                  <a:srgbClr val="C00000"/>
                </a:solidFill>
              </a:rPr>
              <a:t>:</a:t>
            </a:r>
            <a:r>
              <a:rPr lang="en-US" sz="1900" dirty="0"/>
              <a:t> extinction in </a:t>
            </a:r>
            <a:r>
              <a:rPr lang="en-US" sz="1900" b="1" i="1" dirty="0">
                <a:solidFill>
                  <a:srgbClr val="C00000"/>
                </a:solidFill>
              </a:rPr>
              <a:t>different</a:t>
            </a:r>
          </a:p>
          <a:p>
            <a:pPr marL="914400" lvl="2" indent="0">
              <a:buNone/>
            </a:pPr>
            <a:r>
              <a:rPr lang="en-US" sz="1900" b="1" i="1" dirty="0">
                <a:solidFill>
                  <a:srgbClr val="C00000"/>
                </a:solidFill>
              </a:rPr>
              <a:t> context</a:t>
            </a:r>
            <a:r>
              <a:rPr lang="en-US" sz="1900" b="1" i="1" dirty="0"/>
              <a:t> </a:t>
            </a:r>
            <a:r>
              <a:rPr lang="en-US" sz="1900" dirty="0"/>
              <a:t>as original fear conditioning</a:t>
            </a:r>
          </a:p>
          <a:p>
            <a:pPr marL="914400" lvl="2" indent="0">
              <a:buNone/>
            </a:pPr>
            <a:endParaRPr lang="en-US" sz="1900" dirty="0"/>
          </a:p>
          <a:p>
            <a:pPr lvl="1"/>
            <a:r>
              <a:rPr lang="en-US" sz="2300" b="1" dirty="0">
                <a:solidFill>
                  <a:srgbClr val="C00000"/>
                </a:solidFill>
              </a:rPr>
              <a:t>Group C</a:t>
            </a:r>
            <a:r>
              <a:rPr lang="en-US" sz="2300" dirty="0"/>
              <a:t>: </a:t>
            </a:r>
            <a:r>
              <a:rPr lang="en-US" sz="2300" b="1" i="1" dirty="0">
                <a:solidFill>
                  <a:srgbClr val="C00000"/>
                </a:solidFill>
              </a:rPr>
              <a:t>no extinction trials </a:t>
            </a:r>
            <a:r>
              <a:rPr lang="en-US" sz="2300" dirty="0"/>
              <a:t>= control group</a:t>
            </a:r>
          </a:p>
          <a:p>
            <a:pPr lvl="2"/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68339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000"/>
              <a:t>Renewal of Responding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Results:</a:t>
            </a:r>
          </a:p>
          <a:p>
            <a:pPr lvl="1"/>
            <a:r>
              <a:rPr lang="en-US" sz="1900" dirty="0"/>
              <a:t>Great suppression at start of EXT for both groups A and B</a:t>
            </a:r>
          </a:p>
          <a:p>
            <a:pPr lvl="1"/>
            <a:endParaRPr lang="en-US" sz="1900" dirty="0"/>
          </a:p>
          <a:p>
            <a:pPr lvl="1"/>
            <a:r>
              <a:rPr lang="en-US" sz="1900" dirty="0"/>
              <a:t>NEXT: after EXT trials in either distinct or similar context: gave a series of test trials in ORIGINAL setting</a:t>
            </a:r>
          </a:p>
          <a:p>
            <a:pPr lvl="1"/>
            <a:endParaRPr lang="en-US" sz="1900" b="1" i="1" dirty="0"/>
          </a:p>
          <a:p>
            <a:pPr lvl="1"/>
            <a:r>
              <a:rPr lang="en-US" sz="1900" b="1" i="1" dirty="0">
                <a:solidFill>
                  <a:srgbClr val="C00000"/>
                </a:solidFill>
              </a:rPr>
              <a:t>LEAST suppression </a:t>
            </a:r>
            <a:r>
              <a:rPr lang="en-US" sz="1900" b="1" i="1" dirty="0"/>
              <a:t>for group that received training in </a:t>
            </a:r>
            <a:r>
              <a:rPr lang="en-US" sz="1900" b="1" i="1" dirty="0">
                <a:solidFill>
                  <a:srgbClr val="C00000"/>
                </a:solidFill>
              </a:rPr>
              <a:t>different context</a:t>
            </a:r>
          </a:p>
          <a:p>
            <a:pPr lvl="1"/>
            <a:endParaRPr lang="en-US" sz="1900" b="1" i="1" dirty="0"/>
          </a:p>
          <a:p>
            <a:pPr lvl="1"/>
            <a:r>
              <a:rPr lang="en-US" sz="1900" b="1" i="1" dirty="0">
                <a:solidFill>
                  <a:srgbClr val="C00000"/>
                </a:solidFill>
              </a:rPr>
              <a:t>Training in different context  resulted in less generalization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05363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000"/>
              <a:t>Renewal of Responding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1900" dirty="0"/>
              <a:t>Why?</a:t>
            </a:r>
          </a:p>
          <a:p>
            <a:endParaRPr lang="en-US" sz="1900" dirty="0"/>
          </a:p>
          <a:p>
            <a:r>
              <a:rPr lang="en-US" sz="1900" b="1" dirty="0"/>
              <a:t>Renewal effect occurs because </a:t>
            </a:r>
            <a:r>
              <a:rPr lang="en-US" sz="1900" b="1" i="1" dirty="0">
                <a:solidFill>
                  <a:srgbClr val="C00000"/>
                </a:solidFill>
              </a:rPr>
              <a:t>memory of extinction is specific to cues that were present during extinction trials</a:t>
            </a:r>
          </a:p>
          <a:p>
            <a:endParaRPr lang="en-US" sz="1900" dirty="0"/>
          </a:p>
          <a:p>
            <a:r>
              <a:rPr lang="en-US" sz="1900" dirty="0"/>
              <a:t>Shifting away from the context of extinction disrupts memory of extinction</a:t>
            </a:r>
          </a:p>
          <a:p>
            <a:endParaRPr lang="en-US" sz="1900" dirty="0"/>
          </a:p>
          <a:p>
            <a:r>
              <a:rPr lang="en-US" sz="1900" b="1" dirty="0"/>
              <a:t>Appears that </a:t>
            </a:r>
            <a:r>
              <a:rPr lang="en-US" sz="1900" b="1" i="1" dirty="0">
                <a:solidFill>
                  <a:srgbClr val="C00000"/>
                </a:solidFill>
              </a:rPr>
              <a:t>original learning of response-reinforcement is better remembered than sequence of extinction</a:t>
            </a:r>
          </a:p>
        </p:txBody>
      </p:sp>
    </p:spTree>
    <p:extLst>
      <p:ext uri="{BB962C8B-B14F-4D97-AF65-F5344CB8AC3E}">
        <p14:creationId xmlns:p14="http://schemas.microsoft.com/office/powerpoint/2010/main" val="503912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Renewal of Responding</a:t>
            </a:r>
            <a:endParaRPr lang="en-US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85013D6-83E4-4FB6-BFDB-4965FA2B60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610608"/>
              </p:ext>
            </p:extLst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029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Reinstatement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  <a:gd name="connsiteX0" fmla="*/ 0 w 7818120"/>
              <a:gd name="connsiteY0" fmla="*/ 0 h 18288"/>
              <a:gd name="connsiteX1" fmla="*/ 573329 w 7818120"/>
              <a:gd name="connsiteY1" fmla="*/ 0 h 18288"/>
              <a:gd name="connsiteX2" fmla="*/ 990295 w 7818120"/>
              <a:gd name="connsiteY2" fmla="*/ 0 h 18288"/>
              <a:gd name="connsiteX3" fmla="*/ 1394232 w 7818120"/>
              <a:gd name="connsiteY3" fmla="*/ 0 h 18288"/>
              <a:gd name="connsiteX4" fmla="*/ 1798168 w 7818120"/>
              <a:gd name="connsiteY4" fmla="*/ 0 h 18288"/>
              <a:gd name="connsiteX5" fmla="*/ 2371496 w 7818120"/>
              <a:gd name="connsiteY5" fmla="*/ 0 h 18288"/>
              <a:gd name="connsiteX6" fmla="*/ 2944825 w 7818120"/>
              <a:gd name="connsiteY6" fmla="*/ 0 h 18288"/>
              <a:gd name="connsiteX7" fmla="*/ 3752698 w 7818120"/>
              <a:gd name="connsiteY7" fmla="*/ 0 h 18288"/>
              <a:gd name="connsiteX8" fmla="*/ 4247845 w 7818120"/>
              <a:gd name="connsiteY8" fmla="*/ 0 h 18288"/>
              <a:gd name="connsiteX9" fmla="*/ 5055718 w 7818120"/>
              <a:gd name="connsiteY9" fmla="*/ 0 h 18288"/>
              <a:gd name="connsiteX10" fmla="*/ 5863590 w 7818120"/>
              <a:gd name="connsiteY10" fmla="*/ 0 h 18288"/>
              <a:gd name="connsiteX11" fmla="*/ 6515100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401154 w 7818120"/>
              <a:gd name="connsiteY14" fmla="*/ 18288 h 18288"/>
              <a:gd name="connsiteX15" fmla="*/ 6593281 w 7818120"/>
              <a:gd name="connsiteY15" fmla="*/ 18288 h 18288"/>
              <a:gd name="connsiteX16" fmla="*/ 6098134 w 7818120"/>
              <a:gd name="connsiteY16" fmla="*/ 18288 h 18288"/>
              <a:gd name="connsiteX17" fmla="*/ 5446624 w 7818120"/>
              <a:gd name="connsiteY17" fmla="*/ 18288 h 18288"/>
              <a:gd name="connsiteX18" fmla="*/ 4638751 w 7818120"/>
              <a:gd name="connsiteY18" fmla="*/ 18288 h 18288"/>
              <a:gd name="connsiteX19" fmla="*/ 3987241 w 7818120"/>
              <a:gd name="connsiteY19" fmla="*/ 18288 h 18288"/>
              <a:gd name="connsiteX20" fmla="*/ 3570275 w 7818120"/>
              <a:gd name="connsiteY20" fmla="*/ 18288 h 18288"/>
              <a:gd name="connsiteX21" fmla="*/ 3075127 w 7818120"/>
              <a:gd name="connsiteY21" fmla="*/ 18288 h 18288"/>
              <a:gd name="connsiteX22" fmla="*/ 2267255 w 7818120"/>
              <a:gd name="connsiteY22" fmla="*/ 18288 h 18288"/>
              <a:gd name="connsiteX23" fmla="*/ 1615745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01002" y="-20048"/>
                  <a:pt x="215808" y="13837"/>
                  <a:pt x="416966" y="0"/>
                </a:cubicBezTo>
                <a:cubicBezTo>
                  <a:pt x="573264" y="9422"/>
                  <a:pt x="897859" y="4188"/>
                  <a:pt x="1146658" y="0"/>
                </a:cubicBezTo>
                <a:cubicBezTo>
                  <a:pt x="1409722" y="12227"/>
                  <a:pt x="1377475" y="-3286"/>
                  <a:pt x="1563624" y="0"/>
                </a:cubicBezTo>
                <a:cubicBezTo>
                  <a:pt x="1758084" y="11330"/>
                  <a:pt x="1967746" y="-7403"/>
                  <a:pt x="2136953" y="0"/>
                </a:cubicBezTo>
                <a:cubicBezTo>
                  <a:pt x="2354826" y="-5751"/>
                  <a:pt x="2687014" y="20029"/>
                  <a:pt x="2944825" y="0"/>
                </a:cubicBezTo>
                <a:cubicBezTo>
                  <a:pt x="3238848" y="15226"/>
                  <a:pt x="3415761" y="33925"/>
                  <a:pt x="3596335" y="0"/>
                </a:cubicBezTo>
                <a:cubicBezTo>
                  <a:pt x="3815108" y="13362"/>
                  <a:pt x="3972448" y="-68797"/>
                  <a:pt x="4326026" y="0"/>
                </a:cubicBezTo>
                <a:cubicBezTo>
                  <a:pt x="4638028" y="39995"/>
                  <a:pt x="4794473" y="211"/>
                  <a:pt x="4899355" y="0"/>
                </a:cubicBezTo>
                <a:cubicBezTo>
                  <a:pt x="5037170" y="-13296"/>
                  <a:pt x="5289722" y="-48609"/>
                  <a:pt x="5550865" y="0"/>
                </a:cubicBezTo>
                <a:cubicBezTo>
                  <a:pt x="5740088" y="19163"/>
                  <a:pt x="6143605" y="-29909"/>
                  <a:pt x="6358738" y="0"/>
                </a:cubicBezTo>
                <a:cubicBezTo>
                  <a:pt x="6556443" y="18955"/>
                  <a:pt x="6741581" y="-22634"/>
                  <a:pt x="6853885" y="0"/>
                </a:cubicBezTo>
                <a:cubicBezTo>
                  <a:pt x="6996029" y="20497"/>
                  <a:pt x="7453286" y="6658"/>
                  <a:pt x="7818120" y="0"/>
                </a:cubicBezTo>
                <a:cubicBezTo>
                  <a:pt x="7817552" y="7862"/>
                  <a:pt x="7817901" y="13269"/>
                  <a:pt x="7818120" y="18288"/>
                </a:cubicBezTo>
                <a:cubicBezTo>
                  <a:pt x="7701883" y="-33961"/>
                  <a:pt x="7395843" y="8437"/>
                  <a:pt x="7244791" y="18288"/>
                </a:cubicBezTo>
                <a:cubicBezTo>
                  <a:pt x="7088282" y="14407"/>
                  <a:pt x="6958165" y="20902"/>
                  <a:pt x="6827825" y="18288"/>
                </a:cubicBezTo>
                <a:cubicBezTo>
                  <a:pt x="6715653" y="-2805"/>
                  <a:pt x="6356779" y="33124"/>
                  <a:pt x="6176315" y="18288"/>
                </a:cubicBezTo>
                <a:cubicBezTo>
                  <a:pt x="6015867" y="-5301"/>
                  <a:pt x="5852369" y="-275"/>
                  <a:pt x="5681167" y="18288"/>
                </a:cubicBezTo>
                <a:cubicBezTo>
                  <a:pt x="5508002" y="48742"/>
                  <a:pt x="5304989" y="-7247"/>
                  <a:pt x="5029657" y="18288"/>
                </a:cubicBezTo>
                <a:cubicBezTo>
                  <a:pt x="4760375" y="46790"/>
                  <a:pt x="4637400" y="35678"/>
                  <a:pt x="4378147" y="18288"/>
                </a:cubicBezTo>
                <a:cubicBezTo>
                  <a:pt x="4094943" y="8043"/>
                  <a:pt x="4037303" y="27568"/>
                  <a:pt x="3726637" y="18288"/>
                </a:cubicBezTo>
                <a:cubicBezTo>
                  <a:pt x="3400340" y="-2459"/>
                  <a:pt x="3320728" y="61058"/>
                  <a:pt x="3075127" y="18288"/>
                </a:cubicBezTo>
                <a:cubicBezTo>
                  <a:pt x="2809301" y="-25757"/>
                  <a:pt x="2702630" y="16477"/>
                  <a:pt x="2501798" y="18288"/>
                </a:cubicBezTo>
                <a:cubicBezTo>
                  <a:pt x="2308686" y="20751"/>
                  <a:pt x="2079466" y="5550"/>
                  <a:pt x="1772107" y="18288"/>
                </a:cubicBezTo>
                <a:cubicBezTo>
                  <a:pt x="1420202" y="47064"/>
                  <a:pt x="1431765" y="28913"/>
                  <a:pt x="1120597" y="18288"/>
                </a:cubicBezTo>
                <a:cubicBezTo>
                  <a:pt x="791266" y="31607"/>
                  <a:pt x="235945" y="82322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61767" y="-7030"/>
                  <a:pt x="286873" y="-11228"/>
                  <a:pt x="573329" y="0"/>
                </a:cubicBezTo>
                <a:cubicBezTo>
                  <a:pt x="860952" y="-8429"/>
                  <a:pt x="823968" y="-2420"/>
                  <a:pt x="990295" y="0"/>
                </a:cubicBezTo>
                <a:cubicBezTo>
                  <a:pt x="1144921" y="-13846"/>
                  <a:pt x="1288801" y="10931"/>
                  <a:pt x="1394232" y="0"/>
                </a:cubicBezTo>
                <a:cubicBezTo>
                  <a:pt x="1499663" y="-10931"/>
                  <a:pt x="1677634" y="10318"/>
                  <a:pt x="1798168" y="0"/>
                </a:cubicBezTo>
                <a:cubicBezTo>
                  <a:pt x="2021167" y="5465"/>
                  <a:pt x="2087775" y="-15972"/>
                  <a:pt x="2371496" y="0"/>
                </a:cubicBezTo>
                <a:cubicBezTo>
                  <a:pt x="2646084" y="3640"/>
                  <a:pt x="2709294" y="-15431"/>
                  <a:pt x="2944825" y="0"/>
                </a:cubicBezTo>
                <a:cubicBezTo>
                  <a:pt x="3182104" y="39801"/>
                  <a:pt x="3563508" y="7189"/>
                  <a:pt x="3752698" y="0"/>
                </a:cubicBezTo>
                <a:cubicBezTo>
                  <a:pt x="4004713" y="-51688"/>
                  <a:pt x="4111759" y="8465"/>
                  <a:pt x="4247845" y="0"/>
                </a:cubicBezTo>
                <a:cubicBezTo>
                  <a:pt x="4409051" y="-38636"/>
                  <a:pt x="4840912" y="-6880"/>
                  <a:pt x="5055718" y="0"/>
                </a:cubicBezTo>
                <a:cubicBezTo>
                  <a:pt x="5318987" y="12828"/>
                  <a:pt x="5464207" y="16349"/>
                  <a:pt x="5863590" y="0"/>
                </a:cubicBezTo>
                <a:cubicBezTo>
                  <a:pt x="6258188" y="21536"/>
                  <a:pt x="6373895" y="-20866"/>
                  <a:pt x="6515100" y="0"/>
                </a:cubicBezTo>
                <a:cubicBezTo>
                  <a:pt x="6673199" y="-42487"/>
                  <a:pt x="7368245" y="-124798"/>
                  <a:pt x="7818120" y="0"/>
                </a:cubicBezTo>
                <a:cubicBezTo>
                  <a:pt x="7818163" y="8895"/>
                  <a:pt x="7818750" y="9828"/>
                  <a:pt x="7818120" y="18288"/>
                </a:cubicBezTo>
                <a:cubicBezTo>
                  <a:pt x="7615777" y="-1071"/>
                  <a:pt x="7527543" y="-5750"/>
                  <a:pt x="7401154" y="18288"/>
                </a:cubicBezTo>
                <a:cubicBezTo>
                  <a:pt x="7322611" y="47896"/>
                  <a:pt x="6964426" y="-24966"/>
                  <a:pt x="6593281" y="18288"/>
                </a:cubicBezTo>
                <a:cubicBezTo>
                  <a:pt x="6260055" y="33833"/>
                  <a:pt x="6287545" y="-3963"/>
                  <a:pt x="6098134" y="18288"/>
                </a:cubicBezTo>
                <a:cubicBezTo>
                  <a:pt x="5900337" y="14995"/>
                  <a:pt x="5605990" y="72621"/>
                  <a:pt x="5446624" y="18288"/>
                </a:cubicBezTo>
                <a:cubicBezTo>
                  <a:pt x="5244167" y="-23104"/>
                  <a:pt x="4914971" y="-34358"/>
                  <a:pt x="4638751" y="18288"/>
                </a:cubicBezTo>
                <a:cubicBezTo>
                  <a:pt x="4353273" y="8380"/>
                  <a:pt x="4297533" y="13876"/>
                  <a:pt x="3987241" y="18288"/>
                </a:cubicBezTo>
                <a:cubicBezTo>
                  <a:pt x="3687723" y="41876"/>
                  <a:pt x="3776181" y="30039"/>
                  <a:pt x="3570275" y="18288"/>
                </a:cubicBezTo>
                <a:cubicBezTo>
                  <a:pt x="3396160" y="10249"/>
                  <a:pt x="3285909" y="48310"/>
                  <a:pt x="3075127" y="18288"/>
                </a:cubicBezTo>
                <a:cubicBezTo>
                  <a:pt x="2869474" y="41512"/>
                  <a:pt x="2676329" y="4972"/>
                  <a:pt x="2267255" y="18288"/>
                </a:cubicBezTo>
                <a:cubicBezTo>
                  <a:pt x="1866401" y="24532"/>
                  <a:pt x="1882987" y="25696"/>
                  <a:pt x="1615745" y="18288"/>
                </a:cubicBezTo>
                <a:cubicBezTo>
                  <a:pt x="1346085" y="13379"/>
                  <a:pt x="1323312" y="12392"/>
                  <a:pt x="1120597" y="18288"/>
                </a:cubicBezTo>
                <a:cubicBezTo>
                  <a:pt x="940237" y="-60975"/>
                  <a:pt x="569386" y="27591"/>
                  <a:pt x="0" y="18288"/>
                </a:cubicBezTo>
                <a:cubicBezTo>
                  <a:pt x="1751" y="14440"/>
                  <a:pt x="-1272" y="7740"/>
                  <a:pt x="0" y="0"/>
                </a:cubicBezTo>
                <a:close/>
              </a:path>
              <a:path w="7818120" h="18288" fill="none" stroke="0" extrusionOk="0">
                <a:moveTo>
                  <a:pt x="0" y="0"/>
                </a:moveTo>
                <a:cubicBezTo>
                  <a:pt x="102311" y="-24031"/>
                  <a:pt x="206428" y="20084"/>
                  <a:pt x="416966" y="0"/>
                </a:cubicBezTo>
                <a:cubicBezTo>
                  <a:pt x="662339" y="-9883"/>
                  <a:pt x="833564" y="-11910"/>
                  <a:pt x="1146658" y="0"/>
                </a:cubicBezTo>
                <a:cubicBezTo>
                  <a:pt x="1398993" y="16754"/>
                  <a:pt x="1378239" y="-4997"/>
                  <a:pt x="1563624" y="0"/>
                </a:cubicBezTo>
                <a:cubicBezTo>
                  <a:pt x="1738265" y="3015"/>
                  <a:pt x="2006667" y="23864"/>
                  <a:pt x="2136953" y="0"/>
                </a:cubicBezTo>
                <a:cubicBezTo>
                  <a:pt x="2338524" y="-3063"/>
                  <a:pt x="2693378" y="-15904"/>
                  <a:pt x="2944825" y="0"/>
                </a:cubicBezTo>
                <a:cubicBezTo>
                  <a:pt x="3201439" y="-13695"/>
                  <a:pt x="3379198" y="46243"/>
                  <a:pt x="3596335" y="0"/>
                </a:cubicBezTo>
                <a:cubicBezTo>
                  <a:pt x="3778868" y="-61549"/>
                  <a:pt x="3979469" y="3461"/>
                  <a:pt x="4326026" y="0"/>
                </a:cubicBezTo>
                <a:cubicBezTo>
                  <a:pt x="4670641" y="40397"/>
                  <a:pt x="4801160" y="2093"/>
                  <a:pt x="4899355" y="0"/>
                </a:cubicBezTo>
                <a:cubicBezTo>
                  <a:pt x="4972821" y="-4221"/>
                  <a:pt x="5326959" y="8892"/>
                  <a:pt x="5550865" y="0"/>
                </a:cubicBezTo>
                <a:cubicBezTo>
                  <a:pt x="5793178" y="12267"/>
                  <a:pt x="6146346" y="-4531"/>
                  <a:pt x="6358738" y="0"/>
                </a:cubicBezTo>
                <a:cubicBezTo>
                  <a:pt x="6580825" y="49349"/>
                  <a:pt x="6739467" y="13524"/>
                  <a:pt x="6853885" y="0"/>
                </a:cubicBezTo>
                <a:cubicBezTo>
                  <a:pt x="7057243" y="-60557"/>
                  <a:pt x="7415107" y="-58698"/>
                  <a:pt x="7818120" y="0"/>
                </a:cubicBezTo>
                <a:cubicBezTo>
                  <a:pt x="7817705" y="7748"/>
                  <a:pt x="7817189" y="13015"/>
                  <a:pt x="7818120" y="18288"/>
                </a:cubicBezTo>
                <a:cubicBezTo>
                  <a:pt x="7693944" y="-3615"/>
                  <a:pt x="7376376" y="-6677"/>
                  <a:pt x="7244791" y="18288"/>
                </a:cubicBezTo>
                <a:cubicBezTo>
                  <a:pt x="7100086" y="-5717"/>
                  <a:pt x="6942350" y="35421"/>
                  <a:pt x="6827825" y="18288"/>
                </a:cubicBezTo>
                <a:cubicBezTo>
                  <a:pt x="6691364" y="27873"/>
                  <a:pt x="6342432" y="37332"/>
                  <a:pt x="6176315" y="18288"/>
                </a:cubicBezTo>
                <a:cubicBezTo>
                  <a:pt x="6012850" y="28657"/>
                  <a:pt x="5862979" y="-980"/>
                  <a:pt x="5681167" y="18288"/>
                </a:cubicBezTo>
                <a:cubicBezTo>
                  <a:pt x="5485624" y="71662"/>
                  <a:pt x="5295851" y="1288"/>
                  <a:pt x="5029657" y="18288"/>
                </a:cubicBezTo>
                <a:cubicBezTo>
                  <a:pt x="4753680" y="49046"/>
                  <a:pt x="4640335" y="38506"/>
                  <a:pt x="4378147" y="18288"/>
                </a:cubicBezTo>
                <a:cubicBezTo>
                  <a:pt x="4103046" y="-4537"/>
                  <a:pt x="4022480" y="43848"/>
                  <a:pt x="3726637" y="18288"/>
                </a:cubicBezTo>
                <a:cubicBezTo>
                  <a:pt x="3429109" y="3476"/>
                  <a:pt x="3316488" y="61415"/>
                  <a:pt x="3075127" y="18288"/>
                </a:cubicBezTo>
                <a:cubicBezTo>
                  <a:pt x="2821014" y="6093"/>
                  <a:pt x="2665050" y="-11263"/>
                  <a:pt x="2501798" y="18288"/>
                </a:cubicBezTo>
                <a:cubicBezTo>
                  <a:pt x="2343345" y="29394"/>
                  <a:pt x="2120041" y="-50427"/>
                  <a:pt x="1772107" y="18288"/>
                </a:cubicBezTo>
                <a:cubicBezTo>
                  <a:pt x="1424078" y="50665"/>
                  <a:pt x="1427418" y="32572"/>
                  <a:pt x="1120597" y="18288"/>
                </a:cubicBezTo>
                <a:cubicBezTo>
                  <a:pt x="796486" y="45938"/>
                  <a:pt x="243712" y="47798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18120"/>
                      <a:gd name="connsiteY0" fmla="*/ 0 h 18288"/>
                      <a:gd name="connsiteX1" fmla="*/ 416966 w 7818120"/>
                      <a:gd name="connsiteY1" fmla="*/ 0 h 18288"/>
                      <a:gd name="connsiteX2" fmla="*/ 1146658 w 7818120"/>
                      <a:gd name="connsiteY2" fmla="*/ 0 h 18288"/>
                      <a:gd name="connsiteX3" fmla="*/ 1563624 w 7818120"/>
                      <a:gd name="connsiteY3" fmla="*/ 0 h 18288"/>
                      <a:gd name="connsiteX4" fmla="*/ 2136953 w 7818120"/>
                      <a:gd name="connsiteY4" fmla="*/ 0 h 18288"/>
                      <a:gd name="connsiteX5" fmla="*/ 2944825 w 7818120"/>
                      <a:gd name="connsiteY5" fmla="*/ 0 h 18288"/>
                      <a:gd name="connsiteX6" fmla="*/ 3596335 w 7818120"/>
                      <a:gd name="connsiteY6" fmla="*/ 0 h 18288"/>
                      <a:gd name="connsiteX7" fmla="*/ 4326026 w 7818120"/>
                      <a:gd name="connsiteY7" fmla="*/ 0 h 18288"/>
                      <a:gd name="connsiteX8" fmla="*/ 4899355 w 7818120"/>
                      <a:gd name="connsiteY8" fmla="*/ 0 h 18288"/>
                      <a:gd name="connsiteX9" fmla="*/ 5550865 w 7818120"/>
                      <a:gd name="connsiteY9" fmla="*/ 0 h 18288"/>
                      <a:gd name="connsiteX10" fmla="*/ 6358738 w 7818120"/>
                      <a:gd name="connsiteY10" fmla="*/ 0 h 18288"/>
                      <a:gd name="connsiteX11" fmla="*/ 6853885 w 7818120"/>
                      <a:gd name="connsiteY11" fmla="*/ 0 h 18288"/>
                      <a:gd name="connsiteX12" fmla="*/ 7818120 w 7818120"/>
                      <a:gd name="connsiteY12" fmla="*/ 0 h 18288"/>
                      <a:gd name="connsiteX13" fmla="*/ 7818120 w 7818120"/>
                      <a:gd name="connsiteY13" fmla="*/ 18288 h 18288"/>
                      <a:gd name="connsiteX14" fmla="*/ 7244791 w 7818120"/>
                      <a:gd name="connsiteY14" fmla="*/ 18288 h 18288"/>
                      <a:gd name="connsiteX15" fmla="*/ 6827825 w 7818120"/>
                      <a:gd name="connsiteY15" fmla="*/ 18288 h 18288"/>
                      <a:gd name="connsiteX16" fmla="*/ 6176315 w 7818120"/>
                      <a:gd name="connsiteY16" fmla="*/ 18288 h 18288"/>
                      <a:gd name="connsiteX17" fmla="*/ 5681167 w 7818120"/>
                      <a:gd name="connsiteY17" fmla="*/ 18288 h 18288"/>
                      <a:gd name="connsiteX18" fmla="*/ 5029657 w 7818120"/>
                      <a:gd name="connsiteY18" fmla="*/ 18288 h 18288"/>
                      <a:gd name="connsiteX19" fmla="*/ 4378147 w 7818120"/>
                      <a:gd name="connsiteY19" fmla="*/ 18288 h 18288"/>
                      <a:gd name="connsiteX20" fmla="*/ 3726637 w 7818120"/>
                      <a:gd name="connsiteY20" fmla="*/ 18288 h 18288"/>
                      <a:gd name="connsiteX21" fmla="*/ 3075127 w 7818120"/>
                      <a:gd name="connsiteY21" fmla="*/ 18288 h 18288"/>
                      <a:gd name="connsiteX22" fmla="*/ 2501798 w 7818120"/>
                      <a:gd name="connsiteY22" fmla="*/ 18288 h 18288"/>
                      <a:gd name="connsiteX23" fmla="*/ 1772107 w 7818120"/>
                      <a:gd name="connsiteY23" fmla="*/ 18288 h 18288"/>
                      <a:gd name="connsiteX24" fmla="*/ 1120597 w 7818120"/>
                      <a:gd name="connsiteY24" fmla="*/ 18288 h 18288"/>
                      <a:gd name="connsiteX25" fmla="*/ 0 w 7818120"/>
                      <a:gd name="connsiteY25" fmla="*/ 18288 h 18288"/>
                      <a:gd name="connsiteX26" fmla="*/ 0 w 781812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18120" h="18288" fill="none" extrusionOk="0">
                        <a:moveTo>
                          <a:pt x="0" y="0"/>
                        </a:moveTo>
                        <a:cubicBezTo>
                          <a:pt x="121520" y="-12182"/>
                          <a:pt x="211324" y="18247"/>
                          <a:pt x="416966" y="0"/>
                        </a:cubicBezTo>
                        <a:cubicBezTo>
                          <a:pt x="622608" y="-18247"/>
                          <a:pt x="891241" y="-13744"/>
                          <a:pt x="1146658" y="0"/>
                        </a:cubicBezTo>
                        <a:cubicBezTo>
                          <a:pt x="1402075" y="13744"/>
                          <a:pt x="1378880" y="-8543"/>
                          <a:pt x="1563624" y="0"/>
                        </a:cubicBezTo>
                        <a:cubicBezTo>
                          <a:pt x="1748368" y="8543"/>
                          <a:pt x="1972300" y="7443"/>
                          <a:pt x="2136953" y="0"/>
                        </a:cubicBezTo>
                        <a:cubicBezTo>
                          <a:pt x="2301606" y="-7443"/>
                          <a:pt x="2679634" y="12382"/>
                          <a:pt x="2944825" y="0"/>
                        </a:cubicBezTo>
                        <a:cubicBezTo>
                          <a:pt x="3210016" y="-12382"/>
                          <a:pt x="3409232" y="17967"/>
                          <a:pt x="3596335" y="0"/>
                        </a:cubicBezTo>
                        <a:cubicBezTo>
                          <a:pt x="3783438" y="-17967"/>
                          <a:pt x="4002523" y="-28578"/>
                          <a:pt x="4326026" y="0"/>
                        </a:cubicBezTo>
                        <a:cubicBezTo>
                          <a:pt x="4649529" y="28578"/>
                          <a:pt x="4777384" y="-3624"/>
                          <a:pt x="4899355" y="0"/>
                        </a:cubicBezTo>
                        <a:cubicBezTo>
                          <a:pt x="5021326" y="3624"/>
                          <a:pt x="5317653" y="1281"/>
                          <a:pt x="5550865" y="0"/>
                        </a:cubicBezTo>
                        <a:cubicBezTo>
                          <a:pt x="5784077" y="-1281"/>
                          <a:pt x="6142956" y="-39637"/>
                          <a:pt x="6358738" y="0"/>
                        </a:cubicBezTo>
                        <a:cubicBezTo>
                          <a:pt x="6574520" y="39637"/>
                          <a:pt x="6724785" y="-4460"/>
                          <a:pt x="6853885" y="0"/>
                        </a:cubicBezTo>
                        <a:cubicBezTo>
                          <a:pt x="6982985" y="4460"/>
                          <a:pt x="7403044" y="-1955"/>
                          <a:pt x="7818120" y="0"/>
                        </a:cubicBezTo>
                        <a:cubicBezTo>
                          <a:pt x="7817988" y="7702"/>
                          <a:pt x="7817908" y="13511"/>
                          <a:pt x="7818120" y="18288"/>
                        </a:cubicBezTo>
                        <a:cubicBezTo>
                          <a:pt x="7698847" y="-3267"/>
                          <a:pt x="7390924" y="22979"/>
                          <a:pt x="7244791" y="18288"/>
                        </a:cubicBezTo>
                        <a:cubicBezTo>
                          <a:pt x="7098658" y="13597"/>
                          <a:pt x="6952735" y="29357"/>
                          <a:pt x="6827825" y="18288"/>
                        </a:cubicBezTo>
                        <a:cubicBezTo>
                          <a:pt x="6702915" y="7219"/>
                          <a:pt x="6338661" y="34530"/>
                          <a:pt x="6176315" y="18288"/>
                        </a:cubicBezTo>
                        <a:cubicBezTo>
                          <a:pt x="6013969" y="2047"/>
                          <a:pt x="5850602" y="6362"/>
                          <a:pt x="5681167" y="18288"/>
                        </a:cubicBezTo>
                        <a:cubicBezTo>
                          <a:pt x="5511732" y="30214"/>
                          <a:pt x="5312143" y="419"/>
                          <a:pt x="5029657" y="18288"/>
                        </a:cubicBezTo>
                        <a:cubicBezTo>
                          <a:pt x="4747171" y="36158"/>
                          <a:pt x="4655062" y="30740"/>
                          <a:pt x="4378147" y="18288"/>
                        </a:cubicBezTo>
                        <a:cubicBezTo>
                          <a:pt x="4101232" y="5837"/>
                          <a:pt x="4037646" y="44706"/>
                          <a:pt x="3726637" y="18288"/>
                        </a:cubicBezTo>
                        <a:cubicBezTo>
                          <a:pt x="3415628" y="-8130"/>
                          <a:pt x="3321756" y="45507"/>
                          <a:pt x="3075127" y="18288"/>
                        </a:cubicBezTo>
                        <a:cubicBezTo>
                          <a:pt x="2828498" y="-8931"/>
                          <a:pt x="2684733" y="14853"/>
                          <a:pt x="2501798" y="18288"/>
                        </a:cubicBezTo>
                        <a:cubicBezTo>
                          <a:pt x="2318863" y="21723"/>
                          <a:pt x="2121844" y="-13013"/>
                          <a:pt x="1772107" y="18288"/>
                        </a:cubicBezTo>
                        <a:cubicBezTo>
                          <a:pt x="1422370" y="49589"/>
                          <a:pt x="1431548" y="31666"/>
                          <a:pt x="1120597" y="18288"/>
                        </a:cubicBezTo>
                        <a:cubicBezTo>
                          <a:pt x="809646" y="4911"/>
                          <a:pt x="246393" y="5624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7818120" h="18288" stroke="0" extrusionOk="0">
                        <a:moveTo>
                          <a:pt x="0" y="0"/>
                        </a:moveTo>
                        <a:cubicBezTo>
                          <a:pt x="177487" y="-4302"/>
                          <a:pt x="287499" y="4997"/>
                          <a:pt x="573329" y="0"/>
                        </a:cubicBezTo>
                        <a:cubicBezTo>
                          <a:pt x="859159" y="-4997"/>
                          <a:pt x="821965" y="-336"/>
                          <a:pt x="990295" y="0"/>
                        </a:cubicBezTo>
                        <a:cubicBezTo>
                          <a:pt x="1158625" y="336"/>
                          <a:pt x="1587918" y="-4681"/>
                          <a:pt x="1798168" y="0"/>
                        </a:cubicBezTo>
                        <a:cubicBezTo>
                          <a:pt x="2008418" y="4681"/>
                          <a:pt x="2088841" y="-2754"/>
                          <a:pt x="2371496" y="0"/>
                        </a:cubicBezTo>
                        <a:cubicBezTo>
                          <a:pt x="2654151" y="2754"/>
                          <a:pt x="2701462" y="-24976"/>
                          <a:pt x="2944825" y="0"/>
                        </a:cubicBezTo>
                        <a:cubicBezTo>
                          <a:pt x="3188188" y="24976"/>
                          <a:pt x="3511636" y="25407"/>
                          <a:pt x="3752698" y="0"/>
                        </a:cubicBezTo>
                        <a:cubicBezTo>
                          <a:pt x="3993760" y="-25407"/>
                          <a:pt x="4107153" y="6432"/>
                          <a:pt x="4247845" y="0"/>
                        </a:cubicBezTo>
                        <a:cubicBezTo>
                          <a:pt x="4388537" y="-6432"/>
                          <a:pt x="4835598" y="-5108"/>
                          <a:pt x="5055718" y="0"/>
                        </a:cubicBezTo>
                        <a:cubicBezTo>
                          <a:pt x="5275838" y="5108"/>
                          <a:pt x="5461006" y="-24536"/>
                          <a:pt x="5863590" y="0"/>
                        </a:cubicBezTo>
                        <a:cubicBezTo>
                          <a:pt x="6266174" y="24536"/>
                          <a:pt x="6355549" y="-19657"/>
                          <a:pt x="6515100" y="0"/>
                        </a:cubicBezTo>
                        <a:cubicBezTo>
                          <a:pt x="6674651" y="19657"/>
                          <a:pt x="7275423" y="-57462"/>
                          <a:pt x="7818120" y="0"/>
                        </a:cubicBezTo>
                        <a:cubicBezTo>
                          <a:pt x="7818132" y="8833"/>
                          <a:pt x="7818660" y="9830"/>
                          <a:pt x="7818120" y="18288"/>
                        </a:cubicBezTo>
                        <a:cubicBezTo>
                          <a:pt x="7610240" y="4606"/>
                          <a:pt x="7521789" y="7721"/>
                          <a:pt x="7401154" y="18288"/>
                        </a:cubicBezTo>
                        <a:cubicBezTo>
                          <a:pt x="7280519" y="28855"/>
                          <a:pt x="6930719" y="4225"/>
                          <a:pt x="6593281" y="18288"/>
                        </a:cubicBezTo>
                        <a:cubicBezTo>
                          <a:pt x="6255843" y="32351"/>
                          <a:pt x="6286682" y="1162"/>
                          <a:pt x="6098134" y="18288"/>
                        </a:cubicBezTo>
                        <a:cubicBezTo>
                          <a:pt x="5909586" y="35414"/>
                          <a:pt x="5602789" y="48596"/>
                          <a:pt x="5446624" y="18288"/>
                        </a:cubicBezTo>
                        <a:cubicBezTo>
                          <a:pt x="5290459" y="-12020"/>
                          <a:pt x="4917039" y="21960"/>
                          <a:pt x="4638751" y="18288"/>
                        </a:cubicBezTo>
                        <a:cubicBezTo>
                          <a:pt x="4360463" y="14616"/>
                          <a:pt x="4304690" y="5450"/>
                          <a:pt x="3987241" y="18288"/>
                        </a:cubicBezTo>
                        <a:cubicBezTo>
                          <a:pt x="3669792" y="31127"/>
                          <a:pt x="3758742" y="32551"/>
                          <a:pt x="3570275" y="18288"/>
                        </a:cubicBezTo>
                        <a:cubicBezTo>
                          <a:pt x="3381808" y="4025"/>
                          <a:pt x="3267153" y="36200"/>
                          <a:pt x="3075127" y="18288"/>
                        </a:cubicBezTo>
                        <a:cubicBezTo>
                          <a:pt x="2883101" y="376"/>
                          <a:pt x="2665825" y="10973"/>
                          <a:pt x="2267255" y="18288"/>
                        </a:cubicBezTo>
                        <a:cubicBezTo>
                          <a:pt x="1868685" y="25603"/>
                          <a:pt x="1884698" y="28410"/>
                          <a:pt x="1615745" y="18288"/>
                        </a:cubicBezTo>
                        <a:cubicBezTo>
                          <a:pt x="1346792" y="8167"/>
                          <a:pt x="1320952" y="10430"/>
                          <a:pt x="1120597" y="18288"/>
                        </a:cubicBezTo>
                        <a:cubicBezTo>
                          <a:pt x="920242" y="26146"/>
                          <a:pt x="556507" y="50790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3E5FEBE-171A-44AD-9CFF-6B0AF2449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218964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981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Reinstatement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  <a:gd name="connsiteX0" fmla="*/ 0 w 7818120"/>
              <a:gd name="connsiteY0" fmla="*/ 0 h 18288"/>
              <a:gd name="connsiteX1" fmla="*/ 573329 w 7818120"/>
              <a:gd name="connsiteY1" fmla="*/ 0 h 18288"/>
              <a:gd name="connsiteX2" fmla="*/ 990295 w 7818120"/>
              <a:gd name="connsiteY2" fmla="*/ 0 h 18288"/>
              <a:gd name="connsiteX3" fmla="*/ 1394232 w 7818120"/>
              <a:gd name="connsiteY3" fmla="*/ 0 h 18288"/>
              <a:gd name="connsiteX4" fmla="*/ 1798168 w 7818120"/>
              <a:gd name="connsiteY4" fmla="*/ 0 h 18288"/>
              <a:gd name="connsiteX5" fmla="*/ 2371496 w 7818120"/>
              <a:gd name="connsiteY5" fmla="*/ 0 h 18288"/>
              <a:gd name="connsiteX6" fmla="*/ 2944825 w 7818120"/>
              <a:gd name="connsiteY6" fmla="*/ 0 h 18288"/>
              <a:gd name="connsiteX7" fmla="*/ 3752698 w 7818120"/>
              <a:gd name="connsiteY7" fmla="*/ 0 h 18288"/>
              <a:gd name="connsiteX8" fmla="*/ 4247845 w 7818120"/>
              <a:gd name="connsiteY8" fmla="*/ 0 h 18288"/>
              <a:gd name="connsiteX9" fmla="*/ 5055718 w 7818120"/>
              <a:gd name="connsiteY9" fmla="*/ 0 h 18288"/>
              <a:gd name="connsiteX10" fmla="*/ 5863590 w 7818120"/>
              <a:gd name="connsiteY10" fmla="*/ 0 h 18288"/>
              <a:gd name="connsiteX11" fmla="*/ 6515100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401154 w 7818120"/>
              <a:gd name="connsiteY14" fmla="*/ 18288 h 18288"/>
              <a:gd name="connsiteX15" fmla="*/ 6593281 w 7818120"/>
              <a:gd name="connsiteY15" fmla="*/ 18288 h 18288"/>
              <a:gd name="connsiteX16" fmla="*/ 6098134 w 7818120"/>
              <a:gd name="connsiteY16" fmla="*/ 18288 h 18288"/>
              <a:gd name="connsiteX17" fmla="*/ 5446624 w 7818120"/>
              <a:gd name="connsiteY17" fmla="*/ 18288 h 18288"/>
              <a:gd name="connsiteX18" fmla="*/ 4638751 w 7818120"/>
              <a:gd name="connsiteY18" fmla="*/ 18288 h 18288"/>
              <a:gd name="connsiteX19" fmla="*/ 3987241 w 7818120"/>
              <a:gd name="connsiteY19" fmla="*/ 18288 h 18288"/>
              <a:gd name="connsiteX20" fmla="*/ 3570275 w 7818120"/>
              <a:gd name="connsiteY20" fmla="*/ 18288 h 18288"/>
              <a:gd name="connsiteX21" fmla="*/ 3075127 w 7818120"/>
              <a:gd name="connsiteY21" fmla="*/ 18288 h 18288"/>
              <a:gd name="connsiteX22" fmla="*/ 2267255 w 7818120"/>
              <a:gd name="connsiteY22" fmla="*/ 18288 h 18288"/>
              <a:gd name="connsiteX23" fmla="*/ 1615745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01002" y="-20048"/>
                  <a:pt x="215808" y="13837"/>
                  <a:pt x="416966" y="0"/>
                </a:cubicBezTo>
                <a:cubicBezTo>
                  <a:pt x="573264" y="9422"/>
                  <a:pt x="897859" y="4188"/>
                  <a:pt x="1146658" y="0"/>
                </a:cubicBezTo>
                <a:cubicBezTo>
                  <a:pt x="1409722" y="12227"/>
                  <a:pt x="1377475" y="-3286"/>
                  <a:pt x="1563624" y="0"/>
                </a:cubicBezTo>
                <a:cubicBezTo>
                  <a:pt x="1758084" y="11330"/>
                  <a:pt x="1967746" y="-7403"/>
                  <a:pt x="2136953" y="0"/>
                </a:cubicBezTo>
                <a:cubicBezTo>
                  <a:pt x="2354826" y="-5751"/>
                  <a:pt x="2687014" y="20029"/>
                  <a:pt x="2944825" y="0"/>
                </a:cubicBezTo>
                <a:cubicBezTo>
                  <a:pt x="3238848" y="15226"/>
                  <a:pt x="3415761" y="33925"/>
                  <a:pt x="3596335" y="0"/>
                </a:cubicBezTo>
                <a:cubicBezTo>
                  <a:pt x="3815108" y="13362"/>
                  <a:pt x="3972448" y="-68797"/>
                  <a:pt x="4326026" y="0"/>
                </a:cubicBezTo>
                <a:cubicBezTo>
                  <a:pt x="4638028" y="39995"/>
                  <a:pt x="4794473" y="211"/>
                  <a:pt x="4899355" y="0"/>
                </a:cubicBezTo>
                <a:cubicBezTo>
                  <a:pt x="5037170" y="-13296"/>
                  <a:pt x="5289722" y="-48609"/>
                  <a:pt x="5550865" y="0"/>
                </a:cubicBezTo>
                <a:cubicBezTo>
                  <a:pt x="5740088" y="19163"/>
                  <a:pt x="6143605" y="-29909"/>
                  <a:pt x="6358738" y="0"/>
                </a:cubicBezTo>
                <a:cubicBezTo>
                  <a:pt x="6556443" y="18955"/>
                  <a:pt x="6741581" y="-22634"/>
                  <a:pt x="6853885" y="0"/>
                </a:cubicBezTo>
                <a:cubicBezTo>
                  <a:pt x="6996029" y="20497"/>
                  <a:pt x="7453286" y="6658"/>
                  <a:pt x="7818120" y="0"/>
                </a:cubicBezTo>
                <a:cubicBezTo>
                  <a:pt x="7817552" y="7862"/>
                  <a:pt x="7817901" y="13269"/>
                  <a:pt x="7818120" y="18288"/>
                </a:cubicBezTo>
                <a:cubicBezTo>
                  <a:pt x="7701883" y="-33961"/>
                  <a:pt x="7395843" y="8437"/>
                  <a:pt x="7244791" y="18288"/>
                </a:cubicBezTo>
                <a:cubicBezTo>
                  <a:pt x="7088282" y="14407"/>
                  <a:pt x="6958165" y="20902"/>
                  <a:pt x="6827825" y="18288"/>
                </a:cubicBezTo>
                <a:cubicBezTo>
                  <a:pt x="6715653" y="-2805"/>
                  <a:pt x="6356779" y="33124"/>
                  <a:pt x="6176315" y="18288"/>
                </a:cubicBezTo>
                <a:cubicBezTo>
                  <a:pt x="6015867" y="-5301"/>
                  <a:pt x="5852369" y="-275"/>
                  <a:pt x="5681167" y="18288"/>
                </a:cubicBezTo>
                <a:cubicBezTo>
                  <a:pt x="5508002" y="48742"/>
                  <a:pt x="5304989" y="-7247"/>
                  <a:pt x="5029657" y="18288"/>
                </a:cubicBezTo>
                <a:cubicBezTo>
                  <a:pt x="4760375" y="46790"/>
                  <a:pt x="4637400" y="35678"/>
                  <a:pt x="4378147" y="18288"/>
                </a:cubicBezTo>
                <a:cubicBezTo>
                  <a:pt x="4094943" y="8043"/>
                  <a:pt x="4037303" y="27568"/>
                  <a:pt x="3726637" y="18288"/>
                </a:cubicBezTo>
                <a:cubicBezTo>
                  <a:pt x="3400340" y="-2459"/>
                  <a:pt x="3320728" y="61058"/>
                  <a:pt x="3075127" y="18288"/>
                </a:cubicBezTo>
                <a:cubicBezTo>
                  <a:pt x="2809301" y="-25757"/>
                  <a:pt x="2702630" y="16477"/>
                  <a:pt x="2501798" y="18288"/>
                </a:cubicBezTo>
                <a:cubicBezTo>
                  <a:pt x="2308686" y="20751"/>
                  <a:pt x="2079466" y="5550"/>
                  <a:pt x="1772107" y="18288"/>
                </a:cubicBezTo>
                <a:cubicBezTo>
                  <a:pt x="1420202" y="47064"/>
                  <a:pt x="1431765" y="28913"/>
                  <a:pt x="1120597" y="18288"/>
                </a:cubicBezTo>
                <a:cubicBezTo>
                  <a:pt x="791266" y="31607"/>
                  <a:pt x="235945" y="82322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61767" y="-7030"/>
                  <a:pt x="286873" y="-11228"/>
                  <a:pt x="573329" y="0"/>
                </a:cubicBezTo>
                <a:cubicBezTo>
                  <a:pt x="860952" y="-8429"/>
                  <a:pt x="823968" y="-2420"/>
                  <a:pt x="990295" y="0"/>
                </a:cubicBezTo>
                <a:cubicBezTo>
                  <a:pt x="1144921" y="-13846"/>
                  <a:pt x="1288801" y="10931"/>
                  <a:pt x="1394232" y="0"/>
                </a:cubicBezTo>
                <a:cubicBezTo>
                  <a:pt x="1499663" y="-10931"/>
                  <a:pt x="1677634" y="10318"/>
                  <a:pt x="1798168" y="0"/>
                </a:cubicBezTo>
                <a:cubicBezTo>
                  <a:pt x="2021167" y="5465"/>
                  <a:pt x="2087775" y="-15972"/>
                  <a:pt x="2371496" y="0"/>
                </a:cubicBezTo>
                <a:cubicBezTo>
                  <a:pt x="2646084" y="3640"/>
                  <a:pt x="2709294" y="-15431"/>
                  <a:pt x="2944825" y="0"/>
                </a:cubicBezTo>
                <a:cubicBezTo>
                  <a:pt x="3182104" y="39801"/>
                  <a:pt x="3563508" y="7189"/>
                  <a:pt x="3752698" y="0"/>
                </a:cubicBezTo>
                <a:cubicBezTo>
                  <a:pt x="4004713" y="-51688"/>
                  <a:pt x="4111759" y="8465"/>
                  <a:pt x="4247845" y="0"/>
                </a:cubicBezTo>
                <a:cubicBezTo>
                  <a:pt x="4409051" y="-38636"/>
                  <a:pt x="4840912" y="-6880"/>
                  <a:pt x="5055718" y="0"/>
                </a:cubicBezTo>
                <a:cubicBezTo>
                  <a:pt x="5318987" y="12828"/>
                  <a:pt x="5464207" y="16349"/>
                  <a:pt x="5863590" y="0"/>
                </a:cubicBezTo>
                <a:cubicBezTo>
                  <a:pt x="6258188" y="21536"/>
                  <a:pt x="6373895" y="-20866"/>
                  <a:pt x="6515100" y="0"/>
                </a:cubicBezTo>
                <a:cubicBezTo>
                  <a:pt x="6673199" y="-42487"/>
                  <a:pt x="7368245" y="-124798"/>
                  <a:pt x="7818120" y="0"/>
                </a:cubicBezTo>
                <a:cubicBezTo>
                  <a:pt x="7818163" y="8895"/>
                  <a:pt x="7818750" y="9828"/>
                  <a:pt x="7818120" y="18288"/>
                </a:cubicBezTo>
                <a:cubicBezTo>
                  <a:pt x="7615777" y="-1071"/>
                  <a:pt x="7527543" y="-5750"/>
                  <a:pt x="7401154" y="18288"/>
                </a:cubicBezTo>
                <a:cubicBezTo>
                  <a:pt x="7322611" y="47896"/>
                  <a:pt x="6964426" y="-24966"/>
                  <a:pt x="6593281" y="18288"/>
                </a:cubicBezTo>
                <a:cubicBezTo>
                  <a:pt x="6260055" y="33833"/>
                  <a:pt x="6287545" y="-3963"/>
                  <a:pt x="6098134" y="18288"/>
                </a:cubicBezTo>
                <a:cubicBezTo>
                  <a:pt x="5900337" y="14995"/>
                  <a:pt x="5605990" y="72621"/>
                  <a:pt x="5446624" y="18288"/>
                </a:cubicBezTo>
                <a:cubicBezTo>
                  <a:pt x="5244167" y="-23104"/>
                  <a:pt x="4914971" y="-34358"/>
                  <a:pt x="4638751" y="18288"/>
                </a:cubicBezTo>
                <a:cubicBezTo>
                  <a:pt x="4353273" y="8380"/>
                  <a:pt x="4297533" y="13876"/>
                  <a:pt x="3987241" y="18288"/>
                </a:cubicBezTo>
                <a:cubicBezTo>
                  <a:pt x="3687723" y="41876"/>
                  <a:pt x="3776181" y="30039"/>
                  <a:pt x="3570275" y="18288"/>
                </a:cubicBezTo>
                <a:cubicBezTo>
                  <a:pt x="3396160" y="10249"/>
                  <a:pt x="3285909" y="48310"/>
                  <a:pt x="3075127" y="18288"/>
                </a:cubicBezTo>
                <a:cubicBezTo>
                  <a:pt x="2869474" y="41512"/>
                  <a:pt x="2676329" y="4972"/>
                  <a:pt x="2267255" y="18288"/>
                </a:cubicBezTo>
                <a:cubicBezTo>
                  <a:pt x="1866401" y="24532"/>
                  <a:pt x="1882987" y="25696"/>
                  <a:pt x="1615745" y="18288"/>
                </a:cubicBezTo>
                <a:cubicBezTo>
                  <a:pt x="1346085" y="13379"/>
                  <a:pt x="1323312" y="12392"/>
                  <a:pt x="1120597" y="18288"/>
                </a:cubicBezTo>
                <a:cubicBezTo>
                  <a:pt x="940237" y="-60975"/>
                  <a:pt x="569386" y="27591"/>
                  <a:pt x="0" y="18288"/>
                </a:cubicBezTo>
                <a:cubicBezTo>
                  <a:pt x="1751" y="14440"/>
                  <a:pt x="-1272" y="7740"/>
                  <a:pt x="0" y="0"/>
                </a:cubicBezTo>
                <a:close/>
              </a:path>
              <a:path w="7818120" h="18288" fill="none" stroke="0" extrusionOk="0">
                <a:moveTo>
                  <a:pt x="0" y="0"/>
                </a:moveTo>
                <a:cubicBezTo>
                  <a:pt x="102311" y="-24031"/>
                  <a:pt x="206428" y="20084"/>
                  <a:pt x="416966" y="0"/>
                </a:cubicBezTo>
                <a:cubicBezTo>
                  <a:pt x="662339" y="-9883"/>
                  <a:pt x="833564" y="-11910"/>
                  <a:pt x="1146658" y="0"/>
                </a:cubicBezTo>
                <a:cubicBezTo>
                  <a:pt x="1398993" y="16754"/>
                  <a:pt x="1378239" y="-4997"/>
                  <a:pt x="1563624" y="0"/>
                </a:cubicBezTo>
                <a:cubicBezTo>
                  <a:pt x="1738265" y="3015"/>
                  <a:pt x="2006667" y="23864"/>
                  <a:pt x="2136953" y="0"/>
                </a:cubicBezTo>
                <a:cubicBezTo>
                  <a:pt x="2338524" y="-3063"/>
                  <a:pt x="2693378" y="-15904"/>
                  <a:pt x="2944825" y="0"/>
                </a:cubicBezTo>
                <a:cubicBezTo>
                  <a:pt x="3201439" y="-13695"/>
                  <a:pt x="3379198" y="46243"/>
                  <a:pt x="3596335" y="0"/>
                </a:cubicBezTo>
                <a:cubicBezTo>
                  <a:pt x="3778868" y="-61549"/>
                  <a:pt x="3979469" y="3461"/>
                  <a:pt x="4326026" y="0"/>
                </a:cubicBezTo>
                <a:cubicBezTo>
                  <a:pt x="4670641" y="40397"/>
                  <a:pt x="4801160" y="2093"/>
                  <a:pt x="4899355" y="0"/>
                </a:cubicBezTo>
                <a:cubicBezTo>
                  <a:pt x="4972821" y="-4221"/>
                  <a:pt x="5326959" y="8892"/>
                  <a:pt x="5550865" y="0"/>
                </a:cubicBezTo>
                <a:cubicBezTo>
                  <a:pt x="5793178" y="12267"/>
                  <a:pt x="6146346" y="-4531"/>
                  <a:pt x="6358738" y="0"/>
                </a:cubicBezTo>
                <a:cubicBezTo>
                  <a:pt x="6580825" y="49349"/>
                  <a:pt x="6739467" y="13524"/>
                  <a:pt x="6853885" y="0"/>
                </a:cubicBezTo>
                <a:cubicBezTo>
                  <a:pt x="7057243" y="-60557"/>
                  <a:pt x="7415107" y="-58698"/>
                  <a:pt x="7818120" y="0"/>
                </a:cubicBezTo>
                <a:cubicBezTo>
                  <a:pt x="7817705" y="7748"/>
                  <a:pt x="7817189" y="13015"/>
                  <a:pt x="7818120" y="18288"/>
                </a:cubicBezTo>
                <a:cubicBezTo>
                  <a:pt x="7693944" y="-3615"/>
                  <a:pt x="7376376" y="-6677"/>
                  <a:pt x="7244791" y="18288"/>
                </a:cubicBezTo>
                <a:cubicBezTo>
                  <a:pt x="7100086" y="-5717"/>
                  <a:pt x="6942350" y="35421"/>
                  <a:pt x="6827825" y="18288"/>
                </a:cubicBezTo>
                <a:cubicBezTo>
                  <a:pt x="6691364" y="27873"/>
                  <a:pt x="6342432" y="37332"/>
                  <a:pt x="6176315" y="18288"/>
                </a:cubicBezTo>
                <a:cubicBezTo>
                  <a:pt x="6012850" y="28657"/>
                  <a:pt x="5862979" y="-980"/>
                  <a:pt x="5681167" y="18288"/>
                </a:cubicBezTo>
                <a:cubicBezTo>
                  <a:pt x="5485624" y="71662"/>
                  <a:pt x="5295851" y="1288"/>
                  <a:pt x="5029657" y="18288"/>
                </a:cubicBezTo>
                <a:cubicBezTo>
                  <a:pt x="4753680" y="49046"/>
                  <a:pt x="4640335" y="38506"/>
                  <a:pt x="4378147" y="18288"/>
                </a:cubicBezTo>
                <a:cubicBezTo>
                  <a:pt x="4103046" y="-4537"/>
                  <a:pt x="4022480" y="43848"/>
                  <a:pt x="3726637" y="18288"/>
                </a:cubicBezTo>
                <a:cubicBezTo>
                  <a:pt x="3429109" y="3476"/>
                  <a:pt x="3316488" y="61415"/>
                  <a:pt x="3075127" y="18288"/>
                </a:cubicBezTo>
                <a:cubicBezTo>
                  <a:pt x="2821014" y="6093"/>
                  <a:pt x="2665050" y="-11263"/>
                  <a:pt x="2501798" y="18288"/>
                </a:cubicBezTo>
                <a:cubicBezTo>
                  <a:pt x="2343345" y="29394"/>
                  <a:pt x="2120041" y="-50427"/>
                  <a:pt x="1772107" y="18288"/>
                </a:cubicBezTo>
                <a:cubicBezTo>
                  <a:pt x="1424078" y="50665"/>
                  <a:pt x="1427418" y="32572"/>
                  <a:pt x="1120597" y="18288"/>
                </a:cubicBezTo>
                <a:cubicBezTo>
                  <a:pt x="796486" y="45938"/>
                  <a:pt x="243712" y="47798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18120"/>
                      <a:gd name="connsiteY0" fmla="*/ 0 h 18288"/>
                      <a:gd name="connsiteX1" fmla="*/ 416966 w 7818120"/>
                      <a:gd name="connsiteY1" fmla="*/ 0 h 18288"/>
                      <a:gd name="connsiteX2" fmla="*/ 1146658 w 7818120"/>
                      <a:gd name="connsiteY2" fmla="*/ 0 h 18288"/>
                      <a:gd name="connsiteX3" fmla="*/ 1563624 w 7818120"/>
                      <a:gd name="connsiteY3" fmla="*/ 0 h 18288"/>
                      <a:gd name="connsiteX4" fmla="*/ 2136953 w 7818120"/>
                      <a:gd name="connsiteY4" fmla="*/ 0 h 18288"/>
                      <a:gd name="connsiteX5" fmla="*/ 2944825 w 7818120"/>
                      <a:gd name="connsiteY5" fmla="*/ 0 h 18288"/>
                      <a:gd name="connsiteX6" fmla="*/ 3596335 w 7818120"/>
                      <a:gd name="connsiteY6" fmla="*/ 0 h 18288"/>
                      <a:gd name="connsiteX7" fmla="*/ 4326026 w 7818120"/>
                      <a:gd name="connsiteY7" fmla="*/ 0 h 18288"/>
                      <a:gd name="connsiteX8" fmla="*/ 4899355 w 7818120"/>
                      <a:gd name="connsiteY8" fmla="*/ 0 h 18288"/>
                      <a:gd name="connsiteX9" fmla="*/ 5550865 w 7818120"/>
                      <a:gd name="connsiteY9" fmla="*/ 0 h 18288"/>
                      <a:gd name="connsiteX10" fmla="*/ 6358738 w 7818120"/>
                      <a:gd name="connsiteY10" fmla="*/ 0 h 18288"/>
                      <a:gd name="connsiteX11" fmla="*/ 6853885 w 7818120"/>
                      <a:gd name="connsiteY11" fmla="*/ 0 h 18288"/>
                      <a:gd name="connsiteX12" fmla="*/ 7818120 w 7818120"/>
                      <a:gd name="connsiteY12" fmla="*/ 0 h 18288"/>
                      <a:gd name="connsiteX13" fmla="*/ 7818120 w 7818120"/>
                      <a:gd name="connsiteY13" fmla="*/ 18288 h 18288"/>
                      <a:gd name="connsiteX14" fmla="*/ 7244791 w 7818120"/>
                      <a:gd name="connsiteY14" fmla="*/ 18288 h 18288"/>
                      <a:gd name="connsiteX15" fmla="*/ 6827825 w 7818120"/>
                      <a:gd name="connsiteY15" fmla="*/ 18288 h 18288"/>
                      <a:gd name="connsiteX16" fmla="*/ 6176315 w 7818120"/>
                      <a:gd name="connsiteY16" fmla="*/ 18288 h 18288"/>
                      <a:gd name="connsiteX17" fmla="*/ 5681167 w 7818120"/>
                      <a:gd name="connsiteY17" fmla="*/ 18288 h 18288"/>
                      <a:gd name="connsiteX18" fmla="*/ 5029657 w 7818120"/>
                      <a:gd name="connsiteY18" fmla="*/ 18288 h 18288"/>
                      <a:gd name="connsiteX19" fmla="*/ 4378147 w 7818120"/>
                      <a:gd name="connsiteY19" fmla="*/ 18288 h 18288"/>
                      <a:gd name="connsiteX20" fmla="*/ 3726637 w 7818120"/>
                      <a:gd name="connsiteY20" fmla="*/ 18288 h 18288"/>
                      <a:gd name="connsiteX21" fmla="*/ 3075127 w 7818120"/>
                      <a:gd name="connsiteY21" fmla="*/ 18288 h 18288"/>
                      <a:gd name="connsiteX22" fmla="*/ 2501798 w 7818120"/>
                      <a:gd name="connsiteY22" fmla="*/ 18288 h 18288"/>
                      <a:gd name="connsiteX23" fmla="*/ 1772107 w 7818120"/>
                      <a:gd name="connsiteY23" fmla="*/ 18288 h 18288"/>
                      <a:gd name="connsiteX24" fmla="*/ 1120597 w 7818120"/>
                      <a:gd name="connsiteY24" fmla="*/ 18288 h 18288"/>
                      <a:gd name="connsiteX25" fmla="*/ 0 w 7818120"/>
                      <a:gd name="connsiteY25" fmla="*/ 18288 h 18288"/>
                      <a:gd name="connsiteX26" fmla="*/ 0 w 781812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18120" h="18288" fill="none" extrusionOk="0">
                        <a:moveTo>
                          <a:pt x="0" y="0"/>
                        </a:moveTo>
                        <a:cubicBezTo>
                          <a:pt x="121520" y="-12182"/>
                          <a:pt x="211324" y="18247"/>
                          <a:pt x="416966" y="0"/>
                        </a:cubicBezTo>
                        <a:cubicBezTo>
                          <a:pt x="622608" y="-18247"/>
                          <a:pt x="891241" y="-13744"/>
                          <a:pt x="1146658" y="0"/>
                        </a:cubicBezTo>
                        <a:cubicBezTo>
                          <a:pt x="1402075" y="13744"/>
                          <a:pt x="1378880" y="-8543"/>
                          <a:pt x="1563624" y="0"/>
                        </a:cubicBezTo>
                        <a:cubicBezTo>
                          <a:pt x="1748368" y="8543"/>
                          <a:pt x="1972300" y="7443"/>
                          <a:pt x="2136953" y="0"/>
                        </a:cubicBezTo>
                        <a:cubicBezTo>
                          <a:pt x="2301606" y="-7443"/>
                          <a:pt x="2679634" y="12382"/>
                          <a:pt x="2944825" y="0"/>
                        </a:cubicBezTo>
                        <a:cubicBezTo>
                          <a:pt x="3210016" y="-12382"/>
                          <a:pt x="3409232" y="17967"/>
                          <a:pt x="3596335" y="0"/>
                        </a:cubicBezTo>
                        <a:cubicBezTo>
                          <a:pt x="3783438" y="-17967"/>
                          <a:pt x="4002523" y="-28578"/>
                          <a:pt x="4326026" y="0"/>
                        </a:cubicBezTo>
                        <a:cubicBezTo>
                          <a:pt x="4649529" y="28578"/>
                          <a:pt x="4777384" y="-3624"/>
                          <a:pt x="4899355" y="0"/>
                        </a:cubicBezTo>
                        <a:cubicBezTo>
                          <a:pt x="5021326" y="3624"/>
                          <a:pt x="5317653" y="1281"/>
                          <a:pt x="5550865" y="0"/>
                        </a:cubicBezTo>
                        <a:cubicBezTo>
                          <a:pt x="5784077" y="-1281"/>
                          <a:pt x="6142956" y="-39637"/>
                          <a:pt x="6358738" y="0"/>
                        </a:cubicBezTo>
                        <a:cubicBezTo>
                          <a:pt x="6574520" y="39637"/>
                          <a:pt x="6724785" y="-4460"/>
                          <a:pt x="6853885" y="0"/>
                        </a:cubicBezTo>
                        <a:cubicBezTo>
                          <a:pt x="6982985" y="4460"/>
                          <a:pt x="7403044" y="-1955"/>
                          <a:pt x="7818120" y="0"/>
                        </a:cubicBezTo>
                        <a:cubicBezTo>
                          <a:pt x="7817988" y="7702"/>
                          <a:pt x="7817908" y="13511"/>
                          <a:pt x="7818120" y="18288"/>
                        </a:cubicBezTo>
                        <a:cubicBezTo>
                          <a:pt x="7698847" y="-3267"/>
                          <a:pt x="7390924" y="22979"/>
                          <a:pt x="7244791" y="18288"/>
                        </a:cubicBezTo>
                        <a:cubicBezTo>
                          <a:pt x="7098658" y="13597"/>
                          <a:pt x="6952735" y="29357"/>
                          <a:pt x="6827825" y="18288"/>
                        </a:cubicBezTo>
                        <a:cubicBezTo>
                          <a:pt x="6702915" y="7219"/>
                          <a:pt x="6338661" y="34530"/>
                          <a:pt x="6176315" y="18288"/>
                        </a:cubicBezTo>
                        <a:cubicBezTo>
                          <a:pt x="6013969" y="2047"/>
                          <a:pt x="5850602" y="6362"/>
                          <a:pt x="5681167" y="18288"/>
                        </a:cubicBezTo>
                        <a:cubicBezTo>
                          <a:pt x="5511732" y="30214"/>
                          <a:pt x="5312143" y="419"/>
                          <a:pt x="5029657" y="18288"/>
                        </a:cubicBezTo>
                        <a:cubicBezTo>
                          <a:pt x="4747171" y="36158"/>
                          <a:pt x="4655062" y="30740"/>
                          <a:pt x="4378147" y="18288"/>
                        </a:cubicBezTo>
                        <a:cubicBezTo>
                          <a:pt x="4101232" y="5837"/>
                          <a:pt x="4037646" y="44706"/>
                          <a:pt x="3726637" y="18288"/>
                        </a:cubicBezTo>
                        <a:cubicBezTo>
                          <a:pt x="3415628" y="-8130"/>
                          <a:pt x="3321756" y="45507"/>
                          <a:pt x="3075127" y="18288"/>
                        </a:cubicBezTo>
                        <a:cubicBezTo>
                          <a:pt x="2828498" y="-8931"/>
                          <a:pt x="2684733" y="14853"/>
                          <a:pt x="2501798" y="18288"/>
                        </a:cubicBezTo>
                        <a:cubicBezTo>
                          <a:pt x="2318863" y="21723"/>
                          <a:pt x="2121844" y="-13013"/>
                          <a:pt x="1772107" y="18288"/>
                        </a:cubicBezTo>
                        <a:cubicBezTo>
                          <a:pt x="1422370" y="49589"/>
                          <a:pt x="1431548" y="31666"/>
                          <a:pt x="1120597" y="18288"/>
                        </a:cubicBezTo>
                        <a:cubicBezTo>
                          <a:pt x="809646" y="4911"/>
                          <a:pt x="246393" y="5624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7818120" h="18288" stroke="0" extrusionOk="0">
                        <a:moveTo>
                          <a:pt x="0" y="0"/>
                        </a:moveTo>
                        <a:cubicBezTo>
                          <a:pt x="177487" y="-4302"/>
                          <a:pt x="287499" y="4997"/>
                          <a:pt x="573329" y="0"/>
                        </a:cubicBezTo>
                        <a:cubicBezTo>
                          <a:pt x="859159" y="-4997"/>
                          <a:pt x="821965" y="-336"/>
                          <a:pt x="990295" y="0"/>
                        </a:cubicBezTo>
                        <a:cubicBezTo>
                          <a:pt x="1158625" y="336"/>
                          <a:pt x="1587918" y="-4681"/>
                          <a:pt x="1798168" y="0"/>
                        </a:cubicBezTo>
                        <a:cubicBezTo>
                          <a:pt x="2008418" y="4681"/>
                          <a:pt x="2088841" y="-2754"/>
                          <a:pt x="2371496" y="0"/>
                        </a:cubicBezTo>
                        <a:cubicBezTo>
                          <a:pt x="2654151" y="2754"/>
                          <a:pt x="2701462" y="-24976"/>
                          <a:pt x="2944825" y="0"/>
                        </a:cubicBezTo>
                        <a:cubicBezTo>
                          <a:pt x="3188188" y="24976"/>
                          <a:pt x="3511636" y="25407"/>
                          <a:pt x="3752698" y="0"/>
                        </a:cubicBezTo>
                        <a:cubicBezTo>
                          <a:pt x="3993760" y="-25407"/>
                          <a:pt x="4107153" y="6432"/>
                          <a:pt x="4247845" y="0"/>
                        </a:cubicBezTo>
                        <a:cubicBezTo>
                          <a:pt x="4388537" y="-6432"/>
                          <a:pt x="4835598" y="-5108"/>
                          <a:pt x="5055718" y="0"/>
                        </a:cubicBezTo>
                        <a:cubicBezTo>
                          <a:pt x="5275838" y="5108"/>
                          <a:pt x="5461006" y="-24536"/>
                          <a:pt x="5863590" y="0"/>
                        </a:cubicBezTo>
                        <a:cubicBezTo>
                          <a:pt x="6266174" y="24536"/>
                          <a:pt x="6355549" y="-19657"/>
                          <a:pt x="6515100" y="0"/>
                        </a:cubicBezTo>
                        <a:cubicBezTo>
                          <a:pt x="6674651" y="19657"/>
                          <a:pt x="7275423" y="-57462"/>
                          <a:pt x="7818120" y="0"/>
                        </a:cubicBezTo>
                        <a:cubicBezTo>
                          <a:pt x="7818132" y="8833"/>
                          <a:pt x="7818660" y="9830"/>
                          <a:pt x="7818120" y="18288"/>
                        </a:cubicBezTo>
                        <a:cubicBezTo>
                          <a:pt x="7610240" y="4606"/>
                          <a:pt x="7521789" y="7721"/>
                          <a:pt x="7401154" y="18288"/>
                        </a:cubicBezTo>
                        <a:cubicBezTo>
                          <a:pt x="7280519" y="28855"/>
                          <a:pt x="6930719" y="4225"/>
                          <a:pt x="6593281" y="18288"/>
                        </a:cubicBezTo>
                        <a:cubicBezTo>
                          <a:pt x="6255843" y="32351"/>
                          <a:pt x="6286682" y="1162"/>
                          <a:pt x="6098134" y="18288"/>
                        </a:cubicBezTo>
                        <a:cubicBezTo>
                          <a:pt x="5909586" y="35414"/>
                          <a:pt x="5602789" y="48596"/>
                          <a:pt x="5446624" y="18288"/>
                        </a:cubicBezTo>
                        <a:cubicBezTo>
                          <a:pt x="5290459" y="-12020"/>
                          <a:pt x="4917039" y="21960"/>
                          <a:pt x="4638751" y="18288"/>
                        </a:cubicBezTo>
                        <a:cubicBezTo>
                          <a:pt x="4360463" y="14616"/>
                          <a:pt x="4304690" y="5450"/>
                          <a:pt x="3987241" y="18288"/>
                        </a:cubicBezTo>
                        <a:cubicBezTo>
                          <a:pt x="3669792" y="31127"/>
                          <a:pt x="3758742" y="32551"/>
                          <a:pt x="3570275" y="18288"/>
                        </a:cubicBezTo>
                        <a:cubicBezTo>
                          <a:pt x="3381808" y="4025"/>
                          <a:pt x="3267153" y="36200"/>
                          <a:pt x="3075127" y="18288"/>
                        </a:cubicBezTo>
                        <a:cubicBezTo>
                          <a:pt x="2883101" y="376"/>
                          <a:pt x="2665825" y="10973"/>
                          <a:pt x="2267255" y="18288"/>
                        </a:cubicBezTo>
                        <a:cubicBezTo>
                          <a:pt x="1868685" y="25603"/>
                          <a:pt x="1884698" y="28410"/>
                          <a:pt x="1615745" y="18288"/>
                        </a:cubicBezTo>
                        <a:cubicBezTo>
                          <a:pt x="1346792" y="8167"/>
                          <a:pt x="1320952" y="10430"/>
                          <a:pt x="1120597" y="18288"/>
                        </a:cubicBezTo>
                        <a:cubicBezTo>
                          <a:pt x="920242" y="26146"/>
                          <a:pt x="556507" y="50790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B6219AF-C04E-4DCE-86BF-30092F6BF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149987"/>
              </p:ext>
            </p:extLst>
          </p:nvPr>
        </p:nvGraphicFramePr>
        <p:xfrm>
          <a:off x="628650" y="1865312"/>
          <a:ext cx="8286750" cy="45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9518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300"/>
              <a:t>What happens to R-Sr relation </a:t>
            </a:r>
            <a:br>
              <a:rPr lang="en-US" sz="4300"/>
            </a:br>
            <a:r>
              <a:rPr lang="en-US" sz="4300"/>
              <a:t>during EXTINCTION?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  <a:gd name="connsiteX0" fmla="*/ 0 w 7818120"/>
              <a:gd name="connsiteY0" fmla="*/ 0 h 18288"/>
              <a:gd name="connsiteX1" fmla="*/ 573329 w 7818120"/>
              <a:gd name="connsiteY1" fmla="*/ 0 h 18288"/>
              <a:gd name="connsiteX2" fmla="*/ 990295 w 7818120"/>
              <a:gd name="connsiteY2" fmla="*/ 0 h 18288"/>
              <a:gd name="connsiteX3" fmla="*/ 1394232 w 7818120"/>
              <a:gd name="connsiteY3" fmla="*/ 0 h 18288"/>
              <a:gd name="connsiteX4" fmla="*/ 1798168 w 7818120"/>
              <a:gd name="connsiteY4" fmla="*/ 0 h 18288"/>
              <a:gd name="connsiteX5" fmla="*/ 2371496 w 7818120"/>
              <a:gd name="connsiteY5" fmla="*/ 0 h 18288"/>
              <a:gd name="connsiteX6" fmla="*/ 2944825 w 7818120"/>
              <a:gd name="connsiteY6" fmla="*/ 0 h 18288"/>
              <a:gd name="connsiteX7" fmla="*/ 3752698 w 7818120"/>
              <a:gd name="connsiteY7" fmla="*/ 0 h 18288"/>
              <a:gd name="connsiteX8" fmla="*/ 4247845 w 7818120"/>
              <a:gd name="connsiteY8" fmla="*/ 0 h 18288"/>
              <a:gd name="connsiteX9" fmla="*/ 5055718 w 7818120"/>
              <a:gd name="connsiteY9" fmla="*/ 0 h 18288"/>
              <a:gd name="connsiteX10" fmla="*/ 5863590 w 7818120"/>
              <a:gd name="connsiteY10" fmla="*/ 0 h 18288"/>
              <a:gd name="connsiteX11" fmla="*/ 6515100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401154 w 7818120"/>
              <a:gd name="connsiteY14" fmla="*/ 18288 h 18288"/>
              <a:gd name="connsiteX15" fmla="*/ 6593281 w 7818120"/>
              <a:gd name="connsiteY15" fmla="*/ 18288 h 18288"/>
              <a:gd name="connsiteX16" fmla="*/ 6098134 w 7818120"/>
              <a:gd name="connsiteY16" fmla="*/ 18288 h 18288"/>
              <a:gd name="connsiteX17" fmla="*/ 5446624 w 7818120"/>
              <a:gd name="connsiteY17" fmla="*/ 18288 h 18288"/>
              <a:gd name="connsiteX18" fmla="*/ 4638751 w 7818120"/>
              <a:gd name="connsiteY18" fmla="*/ 18288 h 18288"/>
              <a:gd name="connsiteX19" fmla="*/ 3987241 w 7818120"/>
              <a:gd name="connsiteY19" fmla="*/ 18288 h 18288"/>
              <a:gd name="connsiteX20" fmla="*/ 3570275 w 7818120"/>
              <a:gd name="connsiteY20" fmla="*/ 18288 h 18288"/>
              <a:gd name="connsiteX21" fmla="*/ 3075127 w 7818120"/>
              <a:gd name="connsiteY21" fmla="*/ 18288 h 18288"/>
              <a:gd name="connsiteX22" fmla="*/ 2267255 w 7818120"/>
              <a:gd name="connsiteY22" fmla="*/ 18288 h 18288"/>
              <a:gd name="connsiteX23" fmla="*/ 1615745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01002" y="-20048"/>
                  <a:pt x="215808" y="13837"/>
                  <a:pt x="416966" y="0"/>
                </a:cubicBezTo>
                <a:cubicBezTo>
                  <a:pt x="573264" y="9422"/>
                  <a:pt x="897859" y="4188"/>
                  <a:pt x="1146658" y="0"/>
                </a:cubicBezTo>
                <a:cubicBezTo>
                  <a:pt x="1409722" y="12227"/>
                  <a:pt x="1377475" y="-3286"/>
                  <a:pt x="1563624" y="0"/>
                </a:cubicBezTo>
                <a:cubicBezTo>
                  <a:pt x="1758084" y="11330"/>
                  <a:pt x="1967746" y="-7403"/>
                  <a:pt x="2136953" y="0"/>
                </a:cubicBezTo>
                <a:cubicBezTo>
                  <a:pt x="2354826" y="-5751"/>
                  <a:pt x="2687014" y="20029"/>
                  <a:pt x="2944825" y="0"/>
                </a:cubicBezTo>
                <a:cubicBezTo>
                  <a:pt x="3238848" y="15226"/>
                  <a:pt x="3415761" y="33925"/>
                  <a:pt x="3596335" y="0"/>
                </a:cubicBezTo>
                <a:cubicBezTo>
                  <a:pt x="3815108" y="13362"/>
                  <a:pt x="3972448" y="-68797"/>
                  <a:pt x="4326026" y="0"/>
                </a:cubicBezTo>
                <a:cubicBezTo>
                  <a:pt x="4638028" y="39995"/>
                  <a:pt x="4794473" y="211"/>
                  <a:pt x="4899355" y="0"/>
                </a:cubicBezTo>
                <a:cubicBezTo>
                  <a:pt x="5037170" y="-13296"/>
                  <a:pt x="5289722" y="-48609"/>
                  <a:pt x="5550865" y="0"/>
                </a:cubicBezTo>
                <a:cubicBezTo>
                  <a:pt x="5740088" y="19163"/>
                  <a:pt x="6143605" y="-29909"/>
                  <a:pt x="6358738" y="0"/>
                </a:cubicBezTo>
                <a:cubicBezTo>
                  <a:pt x="6556443" y="18955"/>
                  <a:pt x="6741581" y="-22634"/>
                  <a:pt x="6853885" y="0"/>
                </a:cubicBezTo>
                <a:cubicBezTo>
                  <a:pt x="6996029" y="20497"/>
                  <a:pt x="7453286" y="6658"/>
                  <a:pt x="7818120" y="0"/>
                </a:cubicBezTo>
                <a:cubicBezTo>
                  <a:pt x="7817552" y="7862"/>
                  <a:pt x="7817901" y="13269"/>
                  <a:pt x="7818120" y="18288"/>
                </a:cubicBezTo>
                <a:cubicBezTo>
                  <a:pt x="7701883" y="-33961"/>
                  <a:pt x="7395843" y="8437"/>
                  <a:pt x="7244791" y="18288"/>
                </a:cubicBezTo>
                <a:cubicBezTo>
                  <a:pt x="7088282" y="14407"/>
                  <a:pt x="6958165" y="20902"/>
                  <a:pt x="6827825" y="18288"/>
                </a:cubicBezTo>
                <a:cubicBezTo>
                  <a:pt x="6715653" y="-2805"/>
                  <a:pt x="6356779" y="33124"/>
                  <a:pt x="6176315" y="18288"/>
                </a:cubicBezTo>
                <a:cubicBezTo>
                  <a:pt x="6015867" y="-5301"/>
                  <a:pt x="5852369" y="-275"/>
                  <a:pt x="5681167" y="18288"/>
                </a:cubicBezTo>
                <a:cubicBezTo>
                  <a:pt x="5508002" y="48742"/>
                  <a:pt x="5304989" y="-7247"/>
                  <a:pt x="5029657" y="18288"/>
                </a:cubicBezTo>
                <a:cubicBezTo>
                  <a:pt x="4760375" y="46790"/>
                  <a:pt x="4637400" y="35678"/>
                  <a:pt x="4378147" y="18288"/>
                </a:cubicBezTo>
                <a:cubicBezTo>
                  <a:pt x="4094943" y="8043"/>
                  <a:pt x="4037303" y="27568"/>
                  <a:pt x="3726637" y="18288"/>
                </a:cubicBezTo>
                <a:cubicBezTo>
                  <a:pt x="3400340" y="-2459"/>
                  <a:pt x="3320728" y="61058"/>
                  <a:pt x="3075127" y="18288"/>
                </a:cubicBezTo>
                <a:cubicBezTo>
                  <a:pt x="2809301" y="-25757"/>
                  <a:pt x="2702630" y="16477"/>
                  <a:pt x="2501798" y="18288"/>
                </a:cubicBezTo>
                <a:cubicBezTo>
                  <a:pt x="2308686" y="20751"/>
                  <a:pt x="2079466" y="5550"/>
                  <a:pt x="1772107" y="18288"/>
                </a:cubicBezTo>
                <a:cubicBezTo>
                  <a:pt x="1420202" y="47064"/>
                  <a:pt x="1431765" y="28913"/>
                  <a:pt x="1120597" y="18288"/>
                </a:cubicBezTo>
                <a:cubicBezTo>
                  <a:pt x="791266" y="31607"/>
                  <a:pt x="235945" y="82322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61767" y="-7030"/>
                  <a:pt x="286873" y="-11228"/>
                  <a:pt x="573329" y="0"/>
                </a:cubicBezTo>
                <a:cubicBezTo>
                  <a:pt x="860952" y="-8429"/>
                  <a:pt x="823968" y="-2420"/>
                  <a:pt x="990295" y="0"/>
                </a:cubicBezTo>
                <a:cubicBezTo>
                  <a:pt x="1144921" y="-13846"/>
                  <a:pt x="1288801" y="10931"/>
                  <a:pt x="1394232" y="0"/>
                </a:cubicBezTo>
                <a:cubicBezTo>
                  <a:pt x="1499663" y="-10931"/>
                  <a:pt x="1677634" y="10318"/>
                  <a:pt x="1798168" y="0"/>
                </a:cubicBezTo>
                <a:cubicBezTo>
                  <a:pt x="2021167" y="5465"/>
                  <a:pt x="2087775" y="-15972"/>
                  <a:pt x="2371496" y="0"/>
                </a:cubicBezTo>
                <a:cubicBezTo>
                  <a:pt x="2646084" y="3640"/>
                  <a:pt x="2709294" y="-15431"/>
                  <a:pt x="2944825" y="0"/>
                </a:cubicBezTo>
                <a:cubicBezTo>
                  <a:pt x="3182104" y="39801"/>
                  <a:pt x="3563508" y="7189"/>
                  <a:pt x="3752698" y="0"/>
                </a:cubicBezTo>
                <a:cubicBezTo>
                  <a:pt x="4004713" y="-51688"/>
                  <a:pt x="4111759" y="8465"/>
                  <a:pt x="4247845" y="0"/>
                </a:cubicBezTo>
                <a:cubicBezTo>
                  <a:pt x="4409051" y="-38636"/>
                  <a:pt x="4840912" y="-6880"/>
                  <a:pt x="5055718" y="0"/>
                </a:cubicBezTo>
                <a:cubicBezTo>
                  <a:pt x="5318987" y="12828"/>
                  <a:pt x="5464207" y="16349"/>
                  <a:pt x="5863590" y="0"/>
                </a:cubicBezTo>
                <a:cubicBezTo>
                  <a:pt x="6258188" y="21536"/>
                  <a:pt x="6373895" y="-20866"/>
                  <a:pt x="6515100" y="0"/>
                </a:cubicBezTo>
                <a:cubicBezTo>
                  <a:pt x="6673199" y="-42487"/>
                  <a:pt x="7368245" y="-124798"/>
                  <a:pt x="7818120" y="0"/>
                </a:cubicBezTo>
                <a:cubicBezTo>
                  <a:pt x="7818163" y="8895"/>
                  <a:pt x="7818750" y="9828"/>
                  <a:pt x="7818120" y="18288"/>
                </a:cubicBezTo>
                <a:cubicBezTo>
                  <a:pt x="7615777" y="-1071"/>
                  <a:pt x="7527543" y="-5750"/>
                  <a:pt x="7401154" y="18288"/>
                </a:cubicBezTo>
                <a:cubicBezTo>
                  <a:pt x="7322611" y="47896"/>
                  <a:pt x="6964426" y="-24966"/>
                  <a:pt x="6593281" y="18288"/>
                </a:cubicBezTo>
                <a:cubicBezTo>
                  <a:pt x="6260055" y="33833"/>
                  <a:pt x="6287545" y="-3963"/>
                  <a:pt x="6098134" y="18288"/>
                </a:cubicBezTo>
                <a:cubicBezTo>
                  <a:pt x="5900337" y="14995"/>
                  <a:pt x="5605990" y="72621"/>
                  <a:pt x="5446624" y="18288"/>
                </a:cubicBezTo>
                <a:cubicBezTo>
                  <a:pt x="5244167" y="-23104"/>
                  <a:pt x="4914971" y="-34358"/>
                  <a:pt x="4638751" y="18288"/>
                </a:cubicBezTo>
                <a:cubicBezTo>
                  <a:pt x="4353273" y="8380"/>
                  <a:pt x="4297533" y="13876"/>
                  <a:pt x="3987241" y="18288"/>
                </a:cubicBezTo>
                <a:cubicBezTo>
                  <a:pt x="3687723" y="41876"/>
                  <a:pt x="3776181" y="30039"/>
                  <a:pt x="3570275" y="18288"/>
                </a:cubicBezTo>
                <a:cubicBezTo>
                  <a:pt x="3396160" y="10249"/>
                  <a:pt x="3285909" y="48310"/>
                  <a:pt x="3075127" y="18288"/>
                </a:cubicBezTo>
                <a:cubicBezTo>
                  <a:pt x="2869474" y="41512"/>
                  <a:pt x="2676329" y="4972"/>
                  <a:pt x="2267255" y="18288"/>
                </a:cubicBezTo>
                <a:cubicBezTo>
                  <a:pt x="1866401" y="24532"/>
                  <a:pt x="1882987" y="25696"/>
                  <a:pt x="1615745" y="18288"/>
                </a:cubicBezTo>
                <a:cubicBezTo>
                  <a:pt x="1346085" y="13379"/>
                  <a:pt x="1323312" y="12392"/>
                  <a:pt x="1120597" y="18288"/>
                </a:cubicBezTo>
                <a:cubicBezTo>
                  <a:pt x="940237" y="-60975"/>
                  <a:pt x="569386" y="27591"/>
                  <a:pt x="0" y="18288"/>
                </a:cubicBezTo>
                <a:cubicBezTo>
                  <a:pt x="1751" y="14440"/>
                  <a:pt x="-1272" y="7740"/>
                  <a:pt x="0" y="0"/>
                </a:cubicBezTo>
                <a:close/>
              </a:path>
              <a:path w="7818120" h="18288" fill="none" stroke="0" extrusionOk="0">
                <a:moveTo>
                  <a:pt x="0" y="0"/>
                </a:moveTo>
                <a:cubicBezTo>
                  <a:pt x="102311" y="-24031"/>
                  <a:pt x="206428" y="20084"/>
                  <a:pt x="416966" y="0"/>
                </a:cubicBezTo>
                <a:cubicBezTo>
                  <a:pt x="662339" y="-9883"/>
                  <a:pt x="833564" y="-11910"/>
                  <a:pt x="1146658" y="0"/>
                </a:cubicBezTo>
                <a:cubicBezTo>
                  <a:pt x="1398993" y="16754"/>
                  <a:pt x="1378239" y="-4997"/>
                  <a:pt x="1563624" y="0"/>
                </a:cubicBezTo>
                <a:cubicBezTo>
                  <a:pt x="1738265" y="3015"/>
                  <a:pt x="2006667" y="23864"/>
                  <a:pt x="2136953" y="0"/>
                </a:cubicBezTo>
                <a:cubicBezTo>
                  <a:pt x="2338524" y="-3063"/>
                  <a:pt x="2693378" y="-15904"/>
                  <a:pt x="2944825" y="0"/>
                </a:cubicBezTo>
                <a:cubicBezTo>
                  <a:pt x="3201439" y="-13695"/>
                  <a:pt x="3379198" y="46243"/>
                  <a:pt x="3596335" y="0"/>
                </a:cubicBezTo>
                <a:cubicBezTo>
                  <a:pt x="3778868" y="-61549"/>
                  <a:pt x="3979469" y="3461"/>
                  <a:pt x="4326026" y="0"/>
                </a:cubicBezTo>
                <a:cubicBezTo>
                  <a:pt x="4670641" y="40397"/>
                  <a:pt x="4801160" y="2093"/>
                  <a:pt x="4899355" y="0"/>
                </a:cubicBezTo>
                <a:cubicBezTo>
                  <a:pt x="4972821" y="-4221"/>
                  <a:pt x="5326959" y="8892"/>
                  <a:pt x="5550865" y="0"/>
                </a:cubicBezTo>
                <a:cubicBezTo>
                  <a:pt x="5793178" y="12267"/>
                  <a:pt x="6146346" y="-4531"/>
                  <a:pt x="6358738" y="0"/>
                </a:cubicBezTo>
                <a:cubicBezTo>
                  <a:pt x="6580825" y="49349"/>
                  <a:pt x="6739467" y="13524"/>
                  <a:pt x="6853885" y="0"/>
                </a:cubicBezTo>
                <a:cubicBezTo>
                  <a:pt x="7057243" y="-60557"/>
                  <a:pt x="7415107" y="-58698"/>
                  <a:pt x="7818120" y="0"/>
                </a:cubicBezTo>
                <a:cubicBezTo>
                  <a:pt x="7817705" y="7748"/>
                  <a:pt x="7817189" y="13015"/>
                  <a:pt x="7818120" y="18288"/>
                </a:cubicBezTo>
                <a:cubicBezTo>
                  <a:pt x="7693944" y="-3615"/>
                  <a:pt x="7376376" y="-6677"/>
                  <a:pt x="7244791" y="18288"/>
                </a:cubicBezTo>
                <a:cubicBezTo>
                  <a:pt x="7100086" y="-5717"/>
                  <a:pt x="6942350" y="35421"/>
                  <a:pt x="6827825" y="18288"/>
                </a:cubicBezTo>
                <a:cubicBezTo>
                  <a:pt x="6691364" y="27873"/>
                  <a:pt x="6342432" y="37332"/>
                  <a:pt x="6176315" y="18288"/>
                </a:cubicBezTo>
                <a:cubicBezTo>
                  <a:pt x="6012850" y="28657"/>
                  <a:pt x="5862979" y="-980"/>
                  <a:pt x="5681167" y="18288"/>
                </a:cubicBezTo>
                <a:cubicBezTo>
                  <a:pt x="5485624" y="71662"/>
                  <a:pt x="5295851" y="1288"/>
                  <a:pt x="5029657" y="18288"/>
                </a:cubicBezTo>
                <a:cubicBezTo>
                  <a:pt x="4753680" y="49046"/>
                  <a:pt x="4640335" y="38506"/>
                  <a:pt x="4378147" y="18288"/>
                </a:cubicBezTo>
                <a:cubicBezTo>
                  <a:pt x="4103046" y="-4537"/>
                  <a:pt x="4022480" y="43848"/>
                  <a:pt x="3726637" y="18288"/>
                </a:cubicBezTo>
                <a:cubicBezTo>
                  <a:pt x="3429109" y="3476"/>
                  <a:pt x="3316488" y="61415"/>
                  <a:pt x="3075127" y="18288"/>
                </a:cubicBezTo>
                <a:cubicBezTo>
                  <a:pt x="2821014" y="6093"/>
                  <a:pt x="2665050" y="-11263"/>
                  <a:pt x="2501798" y="18288"/>
                </a:cubicBezTo>
                <a:cubicBezTo>
                  <a:pt x="2343345" y="29394"/>
                  <a:pt x="2120041" y="-50427"/>
                  <a:pt x="1772107" y="18288"/>
                </a:cubicBezTo>
                <a:cubicBezTo>
                  <a:pt x="1424078" y="50665"/>
                  <a:pt x="1427418" y="32572"/>
                  <a:pt x="1120597" y="18288"/>
                </a:cubicBezTo>
                <a:cubicBezTo>
                  <a:pt x="796486" y="45938"/>
                  <a:pt x="243712" y="47798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18120"/>
                      <a:gd name="connsiteY0" fmla="*/ 0 h 18288"/>
                      <a:gd name="connsiteX1" fmla="*/ 416966 w 7818120"/>
                      <a:gd name="connsiteY1" fmla="*/ 0 h 18288"/>
                      <a:gd name="connsiteX2" fmla="*/ 1146658 w 7818120"/>
                      <a:gd name="connsiteY2" fmla="*/ 0 h 18288"/>
                      <a:gd name="connsiteX3" fmla="*/ 1563624 w 7818120"/>
                      <a:gd name="connsiteY3" fmla="*/ 0 h 18288"/>
                      <a:gd name="connsiteX4" fmla="*/ 2136953 w 7818120"/>
                      <a:gd name="connsiteY4" fmla="*/ 0 h 18288"/>
                      <a:gd name="connsiteX5" fmla="*/ 2944825 w 7818120"/>
                      <a:gd name="connsiteY5" fmla="*/ 0 h 18288"/>
                      <a:gd name="connsiteX6" fmla="*/ 3596335 w 7818120"/>
                      <a:gd name="connsiteY6" fmla="*/ 0 h 18288"/>
                      <a:gd name="connsiteX7" fmla="*/ 4326026 w 7818120"/>
                      <a:gd name="connsiteY7" fmla="*/ 0 h 18288"/>
                      <a:gd name="connsiteX8" fmla="*/ 4899355 w 7818120"/>
                      <a:gd name="connsiteY8" fmla="*/ 0 h 18288"/>
                      <a:gd name="connsiteX9" fmla="*/ 5550865 w 7818120"/>
                      <a:gd name="connsiteY9" fmla="*/ 0 h 18288"/>
                      <a:gd name="connsiteX10" fmla="*/ 6358738 w 7818120"/>
                      <a:gd name="connsiteY10" fmla="*/ 0 h 18288"/>
                      <a:gd name="connsiteX11" fmla="*/ 6853885 w 7818120"/>
                      <a:gd name="connsiteY11" fmla="*/ 0 h 18288"/>
                      <a:gd name="connsiteX12" fmla="*/ 7818120 w 7818120"/>
                      <a:gd name="connsiteY12" fmla="*/ 0 h 18288"/>
                      <a:gd name="connsiteX13" fmla="*/ 7818120 w 7818120"/>
                      <a:gd name="connsiteY13" fmla="*/ 18288 h 18288"/>
                      <a:gd name="connsiteX14" fmla="*/ 7244791 w 7818120"/>
                      <a:gd name="connsiteY14" fmla="*/ 18288 h 18288"/>
                      <a:gd name="connsiteX15" fmla="*/ 6827825 w 7818120"/>
                      <a:gd name="connsiteY15" fmla="*/ 18288 h 18288"/>
                      <a:gd name="connsiteX16" fmla="*/ 6176315 w 7818120"/>
                      <a:gd name="connsiteY16" fmla="*/ 18288 h 18288"/>
                      <a:gd name="connsiteX17" fmla="*/ 5681167 w 7818120"/>
                      <a:gd name="connsiteY17" fmla="*/ 18288 h 18288"/>
                      <a:gd name="connsiteX18" fmla="*/ 5029657 w 7818120"/>
                      <a:gd name="connsiteY18" fmla="*/ 18288 h 18288"/>
                      <a:gd name="connsiteX19" fmla="*/ 4378147 w 7818120"/>
                      <a:gd name="connsiteY19" fmla="*/ 18288 h 18288"/>
                      <a:gd name="connsiteX20" fmla="*/ 3726637 w 7818120"/>
                      <a:gd name="connsiteY20" fmla="*/ 18288 h 18288"/>
                      <a:gd name="connsiteX21" fmla="*/ 3075127 w 7818120"/>
                      <a:gd name="connsiteY21" fmla="*/ 18288 h 18288"/>
                      <a:gd name="connsiteX22" fmla="*/ 2501798 w 7818120"/>
                      <a:gd name="connsiteY22" fmla="*/ 18288 h 18288"/>
                      <a:gd name="connsiteX23" fmla="*/ 1772107 w 7818120"/>
                      <a:gd name="connsiteY23" fmla="*/ 18288 h 18288"/>
                      <a:gd name="connsiteX24" fmla="*/ 1120597 w 7818120"/>
                      <a:gd name="connsiteY24" fmla="*/ 18288 h 18288"/>
                      <a:gd name="connsiteX25" fmla="*/ 0 w 7818120"/>
                      <a:gd name="connsiteY25" fmla="*/ 18288 h 18288"/>
                      <a:gd name="connsiteX26" fmla="*/ 0 w 7818120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7818120" h="18288" fill="none" extrusionOk="0">
                        <a:moveTo>
                          <a:pt x="0" y="0"/>
                        </a:moveTo>
                        <a:cubicBezTo>
                          <a:pt x="121520" y="-12182"/>
                          <a:pt x="211324" y="18247"/>
                          <a:pt x="416966" y="0"/>
                        </a:cubicBezTo>
                        <a:cubicBezTo>
                          <a:pt x="622608" y="-18247"/>
                          <a:pt x="891241" y="-13744"/>
                          <a:pt x="1146658" y="0"/>
                        </a:cubicBezTo>
                        <a:cubicBezTo>
                          <a:pt x="1402075" y="13744"/>
                          <a:pt x="1378880" y="-8543"/>
                          <a:pt x="1563624" y="0"/>
                        </a:cubicBezTo>
                        <a:cubicBezTo>
                          <a:pt x="1748368" y="8543"/>
                          <a:pt x="1972300" y="7443"/>
                          <a:pt x="2136953" y="0"/>
                        </a:cubicBezTo>
                        <a:cubicBezTo>
                          <a:pt x="2301606" y="-7443"/>
                          <a:pt x="2679634" y="12382"/>
                          <a:pt x="2944825" y="0"/>
                        </a:cubicBezTo>
                        <a:cubicBezTo>
                          <a:pt x="3210016" y="-12382"/>
                          <a:pt x="3409232" y="17967"/>
                          <a:pt x="3596335" y="0"/>
                        </a:cubicBezTo>
                        <a:cubicBezTo>
                          <a:pt x="3783438" y="-17967"/>
                          <a:pt x="4002523" y="-28578"/>
                          <a:pt x="4326026" y="0"/>
                        </a:cubicBezTo>
                        <a:cubicBezTo>
                          <a:pt x="4649529" y="28578"/>
                          <a:pt x="4777384" y="-3624"/>
                          <a:pt x="4899355" y="0"/>
                        </a:cubicBezTo>
                        <a:cubicBezTo>
                          <a:pt x="5021326" y="3624"/>
                          <a:pt x="5317653" y="1281"/>
                          <a:pt x="5550865" y="0"/>
                        </a:cubicBezTo>
                        <a:cubicBezTo>
                          <a:pt x="5784077" y="-1281"/>
                          <a:pt x="6142956" y="-39637"/>
                          <a:pt x="6358738" y="0"/>
                        </a:cubicBezTo>
                        <a:cubicBezTo>
                          <a:pt x="6574520" y="39637"/>
                          <a:pt x="6724785" y="-4460"/>
                          <a:pt x="6853885" y="0"/>
                        </a:cubicBezTo>
                        <a:cubicBezTo>
                          <a:pt x="6982985" y="4460"/>
                          <a:pt x="7403044" y="-1955"/>
                          <a:pt x="7818120" y="0"/>
                        </a:cubicBezTo>
                        <a:cubicBezTo>
                          <a:pt x="7817988" y="7702"/>
                          <a:pt x="7817908" y="13511"/>
                          <a:pt x="7818120" y="18288"/>
                        </a:cubicBezTo>
                        <a:cubicBezTo>
                          <a:pt x="7698847" y="-3267"/>
                          <a:pt x="7390924" y="22979"/>
                          <a:pt x="7244791" y="18288"/>
                        </a:cubicBezTo>
                        <a:cubicBezTo>
                          <a:pt x="7098658" y="13597"/>
                          <a:pt x="6952735" y="29357"/>
                          <a:pt x="6827825" y="18288"/>
                        </a:cubicBezTo>
                        <a:cubicBezTo>
                          <a:pt x="6702915" y="7219"/>
                          <a:pt x="6338661" y="34530"/>
                          <a:pt x="6176315" y="18288"/>
                        </a:cubicBezTo>
                        <a:cubicBezTo>
                          <a:pt x="6013969" y="2047"/>
                          <a:pt x="5850602" y="6362"/>
                          <a:pt x="5681167" y="18288"/>
                        </a:cubicBezTo>
                        <a:cubicBezTo>
                          <a:pt x="5511732" y="30214"/>
                          <a:pt x="5312143" y="419"/>
                          <a:pt x="5029657" y="18288"/>
                        </a:cubicBezTo>
                        <a:cubicBezTo>
                          <a:pt x="4747171" y="36158"/>
                          <a:pt x="4655062" y="30740"/>
                          <a:pt x="4378147" y="18288"/>
                        </a:cubicBezTo>
                        <a:cubicBezTo>
                          <a:pt x="4101232" y="5837"/>
                          <a:pt x="4037646" y="44706"/>
                          <a:pt x="3726637" y="18288"/>
                        </a:cubicBezTo>
                        <a:cubicBezTo>
                          <a:pt x="3415628" y="-8130"/>
                          <a:pt x="3321756" y="45507"/>
                          <a:pt x="3075127" y="18288"/>
                        </a:cubicBezTo>
                        <a:cubicBezTo>
                          <a:pt x="2828498" y="-8931"/>
                          <a:pt x="2684733" y="14853"/>
                          <a:pt x="2501798" y="18288"/>
                        </a:cubicBezTo>
                        <a:cubicBezTo>
                          <a:pt x="2318863" y="21723"/>
                          <a:pt x="2121844" y="-13013"/>
                          <a:pt x="1772107" y="18288"/>
                        </a:cubicBezTo>
                        <a:cubicBezTo>
                          <a:pt x="1422370" y="49589"/>
                          <a:pt x="1431548" y="31666"/>
                          <a:pt x="1120597" y="18288"/>
                        </a:cubicBezTo>
                        <a:cubicBezTo>
                          <a:pt x="809646" y="4911"/>
                          <a:pt x="246393" y="5624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7818120" h="18288" stroke="0" extrusionOk="0">
                        <a:moveTo>
                          <a:pt x="0" y="0"/>
                        </a:moveTo>
                        <a:cubicBezTo>
                          <a:pt x="177487" y="-4302"/>
                          <a:pt x="287499" y="4997"/>
                          <a:pt x="573329" y="0"/>
                        </a:cubicBezTo>
                        <a:cubicBezTo>
                          <a:pt x="859159" y="-4997"/>
                          <a:pt x="821965" y="-336"/>
                          <a:pt x="990295" y="0"/>
                        </a:cubicBezTo>
                        <a:cubicBezTo>
                          <a:pt x="1158625" y="336"/>
                          <a:pt x="1587918" y="-4681"/>
                          <a:pt x="1798168" y="0"/>
                        </a:cubicBezTo>
                        <a:cubicBezTo>
                          <a:pt x="2008418" y="4681"/>
                          <a:pt x="2088841" y="-2754"/>
                          <a:pt x="2371496" y="0"/>
                        </a:cubicBezTo>
                        <a:cubicBezTo>
                          <a:pt x="2654151" y="2754"/>
                          <a:pt x="2701462" y="-24976"/>
                          <a:pt x="2944825" y="0"/>
                        </a:cubicBezTo>
                        <a:cubicBezTo>
                          <a:pt x="3188188" y="24976"/>
                          <a:pt x="3511636" y="25407"/>
                          <a:pt x="3752698" y="0"/>
                        </a:cubicBezTo>
                        <a:cubicBezTo>
                          <a:pt x="3993760" y="-25407"/>
                          <a:pt x="4107153" y="6432"/>
                          <a:pt x="4247845" y="0"/>
                        </a:cubicBezTo>
                        <a:cubicBezTo>
                          <a:pt x="4388537" y="-6432"/>
                          <a:pt x="4835598" y="-5108"/>
                          <a:pt x="5055718" y="0"/>
                        </a:cubicBezTo>
                        <a:cubicBezTo>
                          <a:pt x="5275838" y="5108"/>
                          <a:pt x="5461006" y="-24536"/>
                          <a:pt x="5863590" y="0"/>
                        </a:cubicBezTo>
                        <a:cubicBezTo>
                          <a:pt x="6266174" y="24536"/>
                          <a:pt x="6355549" y="-19657"/>
                          <a:pt x="6515100" y="0"/>
                        </a:cubicBezTo>
                        <a:cubicBezTo>
                          <a:pt x="6674651" y="19657"/>
                          <a:pt x="7275423" y="-57462"/>
                          <a:pt x="7818120" y="0"/>
                        </a:cubicBezTo>
                        <a:cubicBezTo>
                          <a:pt x="7818132" y="8833"/>
                          <a:pt x="7818660" y="9830"/>
                          <a:pt x="7818120" y="18288"/>
                        </a:cubicBezTo>
                        <a:cubicBezTo>
                          <a:pt x="7610240" y="4606"/>
                          <a:pt x="7521789" y="7721"/>
                          <a:pt x="7401154" y="18288"/>
                        </a:cubicBezTo>
                        <a:cubicBezTo>
                          <a:pt x="7280519" y="28855"/>
                          <a:pt x="6930719" y="4225"/>
                          <a:pt x="6593281" y="18288"/>
                        </a:cubicBezTo>
                        <a:cubicBezTo>
                          <a:pt x="6255843" y="32351"/>
                          <a:pt x="6286682" y="1162"/>
                          <a:pt x="6098134" y="18288"/>
                        </a:cubicBezTo>
                        <a:cubicBezTo>
                          <a:pt x="5909586" y="35414"/>
                          <a:pt x="5602789" y="48596"/>
                          <a:pt x="5446624" y="18288"/>
                        </a:cubicBezTo>
                        <a:cubicBezTo>
                          <a:pt x="5290459" y="-12020"/>
                          <a:pt x="4917039" y="21960"/>
                          <a:pt x="4638751" y="18288"/>
                        </a:cubicBezTo>
                        <a:cubicBezTo>
                          <a:pt x="4360463" y="14616"/>
                          <a:pt x="4304690" y="5450"/>
                          <a:pt x="3987241" y="18288"/>
                        </a:cubicBezTo>
                        <a:cubicBezTo>
                          <a:pt x="3669792" y="31127"/>
                          <a:pt x="3758742" y="32551"/>
                          <a:pt x="3570275" y="18288"/>
                        </a:cubicBezTo>
                        <a:cubicBezTo>
                          <a:pt x="3381808" y="4025"/>
                          <a:pt x="3267153" y="36200"/>
                          <a:pt x="3075127" y="18288"/>
                        </a:cubicBezTo>
                        <a:cubicBezTo>
                          <a:pt x="2883101" y="376"/>
                          <a:pt x="2665825" y="10973"/>
                          <a:pt x="2267255" y="18288"/>
                        </a:cubicBezTo>
                        <a:cubicBezTo>
                          <a:pt x="1868685" y="25603"/>
                          <a:pt x="1884698" y="28410"/>
                          <a:pt x="1615745" y="18288"/>
                        </a:cubicBezTo>
                        <a:cubicBezTo>
                          <a:pt x="1346792" y="8167"/>
                          <a:pt x="1320952" y="10430"/>
                          <a:pt x="1120597" y="18288"/>
                        </a:cubicBezTo>
                        <a:cubicBezTo>
                          <a:pt x="920242" y="26146"/>
                          <a:pt x="556507" y="50790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27CD21-272B-46E3-AFC7-D072345B0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615024"/>
              </p:ext>
            </p:extLst>
          </p:nvPr>
        </p:nvGraphicFramePr>
        <p:xfrm>
          <a:off x="381000" y="2055813"/>
          <a:ext cx="8305800" cy="4555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907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802955"/>
            <a:ext cx="5721096" cy="1454051"/>
          </a:xfrm>
        </p:spPr>
        <p:txBody>
          <a:bodyPr>
            <a:normAutofit/>
          </a:bodyPr>
          <a:lstStyle/>
          <a:p>
            <a:r>
              <a:rPr lang="en-US" sz="3100" dirty="0" err="1">
                <a:solidFill>
                  <a:schemeClr val="tx2"/>
                </a:solidFill>
              </a:rPr>
              <a:t>Ostlunk</a:t>
            </a:r>
            <a:r>
              <a:rPr lang="en-US" sz="3100" dirty="0">
                <a:solidFill>
                  <a:schemeClr val="tx2"/>
                </a:solidFill>
              </a:rPr>
              <a:t> &amp; </a:t>
            </a:r>
            <a:r>
              <a:rPr lang="en-US" sz="3100" dirty="0" err="1">
                <a:solidFill>
                  <a:schemeClr val="tx2"/>
                </a:solidFill>
              </a:rPr>
              <a:t>Balleine</a:t>
            </a:r>
            <a:r>
              <a:rPr lang="en-US" sz="3100" dirty="0">
                <a:solidFill>
                  <a:schemeClr val="tx2"/>
                </a:solidFill>
              </a:rPr>
              <a:t>, 2007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5105400" cy="46183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</a:rPr>
              <a:t>Rats trained to lever press for 2 reinforcers: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1 lever = food pellet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1 lever = sugar water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</a:rPr>
              <a:t>Quick extinction procedure for BOTH</a:t>
            </a:r>
          </a:p>
          <a:p>
            <a:pPr>
              <a:lnSpc>
                <a:spcPct val="90000"/>
              </a:lnSpc>
            </a:pPr>
            <a:endParaRPr lang="en-US" sz="14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tx2"/>
                </a:solidFill>
              </a:rPr>
              <a:t>Then gave 1 reinforcer for next lever press on either food lever or water lever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If food given: Responding on that lever increased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solidFill>
                  <a:schemeClr val="tx2"/>
                </a:solidFill>
              </a:rPr>
              <a:t>If water given: Responding on that lever increased</a:t>
            </a:r>
          </a:p>
          <a:p>
            <a:pPr>
              <a:lnSpc>
                <a:spcPct val="90000"/>
              </a:lnSpc>
            </a:pPr>
            <a:endParaRPr lang="en-US" sz="1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400" b="1" i="1" dirty="0">
                <a:solidFill>
                  <a:schemeClr val="tx2"/>
                </a:solidFill>
              </a:rPr>
              <a:t>NOT both or random lever: Rats remembered which lever that reinforcer was for</a:t>
            </a:r>
            <a:r>
              <a:rPr lang="en-US" sz="1400" dirty="0">
                <a:solidFill>
                  <a:schemeClr val="tx2"/>
                </a:solidFill>
              </a:rPr>
              <a:t>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77422" y="0"/>
            <a:ext cx="4366578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Rat">
            <a:extLst>
              <a:ext uri="{FF2B5EF4-FFF2-40B4-BE49-F238E27FC236}">
                <a16:creationId xmlns:a16="http://schemas.microsoft.com/office/drawing/2014/main" id="{8E088F1B-4C58-4F71-9131-DEADBF135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5615" y="2065912"/>
            <a:ext cx="2746374" cy="274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69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199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55" y="620392"/>
            <a:ext cx="2856201" cy="5504688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Enhancing Extinction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B50B85-DCD5-492C-9852-B2D3BE182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455184"/>
              </p:ext>
            </p:extLst>
          </p:nvPr>
        </p:nvGraphicFramePr>
        <p:xfrm>
          <a:off x="4101291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3008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346" y="638089"/>
            <a:ext cx="3614166" cy="1476801"/>
          </a:xfrm>
        </p:spPr>
        <p:txBody>
          <a:bodyPr anchor="b">
            <a:normAutofit/>
          </a:bodyPr>
          <a:lstStyle/>
          <a:p>
            <a:r>
              <a:rPr lang="en-US" sz="4700"/>
              <a:t>Remember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1C1BE-E3FC-4897-BEFA-8AC3CCCFD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02" y="2066390"/>
            <a:ext cx="4094226" cy="2725219"/>
          </a:xfrm>
          <a:prstGeom prst="rect">
            <a:avLst/>
          </a:pr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4346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23008 w 2441321"/>
              <a:gd name="connsiteY2" fmla="*/ 0 h 18288"/>
              <a:gd name="connsiteX3" fmla="*/ 1782164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79817 w 2441321"/>
              <a:gd name="connsiteY6" fmla="*/ 18288 h 18288"/>
              <a:gd name="connsiteX7" fmla="*/ 1318313 w 2441321"/>
              <a:gd name="connsiteY7" fmla="*/ 18288 h 18288"/>
              <a:gd name="connsiteX8" fmla="*/ 659157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80302" y="-6619"/>
                  <a:pt x="363201" y="4913"/>
                  <a:pt x="585917" y="0"/>
                </a:cubicBezTo>
                <a:cubicBezTo>
                  <a:pt x="832357" y="-10107"/>
                  <a:pt x="996738" y="-34312"/>
                  <a:pt x="1196247" y="0"/>
                </a:cubicBezTo>
                <a:cubicBezTo>
                  <a:pt x="1357180" y="16623"/>
                  <a:pt x="1575042" y="-11041"/>
                  <a:pt x="1806578" y="0"/>
                </a:cubicBezTo>
                <a:cubicBezTo>
                  <a:pt x="2016334" y="246"/>
                  <a:pt x="2239353" y="-8732"/>
                  <a:pt x="2441321" y="0"/>
                </a:cubicBezTo>
                <a:cubicBezTo>
                  <a:pt x="2441188" y="8366"/>
                  <a:pt x="2440365" y="10017"/>
                  <a:pt x="2441321" y="18288"/>
                </a:cubicBezTo>
                <a:cubicBezTo>
                  <a:pt x="2159375" y="49009"/>
                  <a:pt x="2054495" y="45666"/>
                  <a:pt x="1830991" y="18288"/>
                </a:cubicBezTo>
                <a:cubicBezTo>
                  <a:pt x="1615846" y="7509"/>
                  <a:pt x="1521674" y="-5422"/>
                  <a:pt x="1269487" y="18288"/>
                </a:cubicBezTo>
                <a:cubicBezTo>
                  <a:pt x="1019660" y="53960"/>
                  <a:pt x="886911" y="42351"/>
                  <a:pt x="707983" y="18288"/>
                </a:cubicBezTo>
                <a:cubicBezTo>
                  <a:pt x="523434" y="27321"/>
                  <a:pt x="307885" y="34316"/>
                  <a:pt x="0" y="18288"/>
                </a:cubicBezTo>
                <a:cubicBezTo>
                  <a:pt x="-595" y="11182"/>
                  <a:pt x="-5" y="630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12126" y="-10265"/>
                  <a:pt x="442910" y="-11728"/>
                  <a:pt x="585917" y="0"/>
                </a:cubicBezTo>
                <a:cubicBezTo>
                  <a:pt x="724579" y="21751"/>
                  <a:pt x="879365" y="-33198"/>
                  <a:pt x="1123008" y="0"/>
                </a:cubicBezTo>
                <a:cubicBezTo>
                  <a:pt x="1377247" y="11220"/>
                  <a:pt x="1597861" y="-34280"/>
                  <a:pt x="1782164" y="0"/>
                </a:cubicBezTo>
                <a:cubicBezTo>
                  <a:pt x="1975975" y="-3055"/>
                  <a:pt x="2116392" y="-15531"/>
                  <a:pt x="2441321" y="0"/>
                </a:cubicBezTo>
                <a:cubicBezTo>
                  <a:pt x="2441666" y="6144"/>
                  <a:pt x="2441358" y="10525"/>
                  <a:pt x="2441321" y="18288"/>
                </a:cubicBezTo>
                <a:cubicBezTo>
                  <a:pt x="2180658" y="18322"/>
                  <a:pt x="2084222" y="5934"/>
                  <a:pt x="1879817" y="18288"/>
                </a:cubicBezTo>
                <a:cubicBezTo>
                  <a:pt x="1668182" y="16222"/>
                  <a:pt x="1551159" y="-6477"/>
                  <a:pt x="1318313" y="18288"/>
                </a:cubicBezTo>
                <a:cubicBezTo>
                  <a:pt x="1059871" y="56395"/>
                  <a:pt x="901959" y="23831"/>
                  <a:pt x="659157" y="18288"/>
                </a:cubicBezTo>
                <a:cubicBezTo>
                  <a:pt x="444692" y="28483"/>
                  <a:pt x="245032" y="39882"/>
                  <a:pt x="0" y="18288"/>
                </a:cubicBezTo>
                <a:cubicBezTo>
                  <a:pt x="-11" y="10485"/>
                  <a:pt x="-221" y="3288"/>
                  <a:pt x="0" y="0"/>
                </a:cubicBezTo>
                <a:close/>
              </a:path>
              <a:path w="2441321" h="18288" fill="none" stroke="0" extrusionOk="0">
                <a:moveTo>
                  <a:pt x="0" y="0"/>
                </a:moveTo>
                <a:cubicBezTo>
                  <a:pt x="265389" y="-22361"/>
                  <a:pt x="344845" y="-65"/>
                  <a:pt x="585917" y="0"/>
                </a:cubicBezTo>
                <a:cubicBezTo>
                  <a:pt x="858472" y="13102"/>
                  <a:pt x="949265" y="-8078"/>
                  <a:pt x="1196247" y="0"/>
                </a:cubicBezTo>
                <a:cubicBezTo>
                  <a:pt x="1379248" y="30707"/>
                  <a:pt x="1585336" y="24963"/>
                  <a:pt x="1806578" y="0"/>
                </a:cubicBezTo>
                <a:cubicBezTo>
                  <a:pt x="1986731" y="-19207"/>
                  <a:pt x="2264933" y="16601"/>
                  <a:pt x="2441321" y="0"/>
                </a:cubicBezTo>
                <a:cubicBezTo>
                  <a:pt x="2441440" y="8687"/>
                  <a:pt x="2440452" y="9944"/>
                  <a:pt x="2441321" y="18288"/>
                </a:cubicBezTo>
                <a:cubicBezTo>
                  <a:pt x="2149099" y="27348"/>
                  <a:pt x="2027305" y="56470"/>
                  <a:pt x="1830991" y="18288"/>
                </a:cubicBezTo>
                <a:cubicBezTo>
                  <a:pt x="1614571" y="-18764"/>
                  <a:pt x="1500998" y="10727"/>
                  <a:pt x="1269487" y="18288"/>
                </a:cubicBezTo>
                <a:cubicBezTo>
                  <a:pt x="1042399" y="37834"/>
                  <a:pt x="927922" y="45822"/>
                  <a:pt x="707983" y="18288"/>
                </a:cubicBezTo>
                <a:cubicBezTo>
                  <a:pt x="502575" y="-5380"/>
                  <a:pt x="350393" y="34499"/>
                  <a:pt x="0" y="18288"/>
                </a:cubicBezTo>
                <a:cubicBezTo>
                  <a:pt x="-394" y="12154"/>
                  <a:pt x="907" y="668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41321"/>
                      <a:gd name="connsiteY0" fmla="*/ 0 h 18288"/>
                      <a:gd name="connsiteX1" fmla="*/ 585917 w 2441321"/>
                      <a:gd name="connsiteY1" fmla="*/ 0 h 18288"/>
                      <a:gd name="connsiteX2" fmla="*/ 1196247 w 2441321"/>
                      <a:gd name="connsiteY2" fmla="*/ 0 h 18288"/>
                      <a:gd name="connsiteX3" fmla="*/ 1806578 w 2441321"/>
                      <a:gd name="connsiteY3" fmla="*/ 0 h 18288"/>
                      <a:gd name="connsiteX4" fmla="*/ 2441321 w 2441321"/>
                      <a:gd name="connsiteY4" fmla="*/ 0 h 18288"/>
                      <a:gd name="connsiteX5" fmla="*/ 2441321 w 2441321"/>
                      <a:gd name="connsiteY5" fmla="*/ 18288 h 18288"/>
                      <a:gd name="connsiteX6" fmla="*/ 1830991 w 2441321"/>
                      <a:gd name="connsiteY6" fmla="*/ 18288 h 18288"/>
                      <a:gd name="connsiteX7" fmla="*/ 1269487 w 2441321"/>
                      <a:gd name="connsiteY7" fmla="*/ 18288 h 18288"/>
                      <a:gd name="connsiteX8" fmla="*/ 707983 w 2441321"/>
                      <a:gd name="connsiteY8" fmla="*/ 18288 h 18288"/>
                      <a:gd name="connsiteX9" fmla="*/ 0 w 2441321"/>
                      <a:gd name="connsiteY9" fmla="*/ 18288 h 18288"/>
                      <a:gd name="connsiteX10" fmla="*/ 0 w 2441321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1321" h="18288" fill="none" extrusionOk="0">
                        <a:moveTo>
                          <a:pt x="0" y="0"/>
                        </a:moveTo>
                        <a:cubicBezTo>
                          <a:pt x="273217" y="-17533"/>
                          <a:pt x="355785" y="-4171"/>
                          <a:pt x="585917" y="0"/>
                        </a:cubicBezTo>
                        <a:cubicBezTo>
                          <a:pt x="816049" y="4171"/>
                          <a:pt x="991446" y="-9419"/>
                          <a:pt x="1196247" y="0"/>
                        </a:cubicBezTo>
                        <a:cubicBezTo>
                          <a:pt x="1401048" y="9419"/>
                          <a:pt x="1589984" y="-731"/>
                          <a:pt x="1806578" y="0"/>
                        </a:cubicBezTo>
                        <a:cubicBezTo>
                          <a:pt x="2023172" y="731"/>
                          <a:pt x="2247754" y="8393"/>
                          <a:pt x="2441321" y="0"/>
                        </a:cubicBezTo>
                        <a:cubicBezTo>
                          <a:pt x="2441167" y="8655"/>
                          <a:pt x="2440437" y="9975"/>
                          <a:pt x="2441321" y="18288"/>
                        </a:cubicBezTo>
                        <a:cubicBezTo>
                          <a:pt x="2169723" y="30506"/>
                          <a:pt x="2045712" y="39140"/>
                          <a:pt x="1830991" y="18288"/>
                        </a:cubicBezTo>
                        <a:cubicBezTo>
                          <a:pt x="1616270" y="-2564"/>
                          <a:pt x="1505876" y="3949"/>
                          <a:pt x="1269487" y="18288"/>
                        </a:cubicBezTo>
                        <a:cubicBezTo>
                          <a:pt x="1033098" y="32627"/>
                          <a:pt x="908661" y="41191"/>
                          <a:pt x="707983" y="18288"/>
                        </a:cubicBezTo>
                        <a:cubicBezTo>
                          <a:pt x="507305" y="-4615"/>
                          <a:pt x="333592" y="20759"/>
                          <a:pt x="0" y="18288"/>
                        </a:cubicBezTo>
                        <a:cubicBezTo>
                          <a:pt x="-688" y="11716"/>
                          <a:pt x="875" y="6357"/>
                          <a:pt x="0" y="0"/>
                        </a:cubicBezTo>
                        <a:close/>
                      </a:path>
                      <a:path w="2441321" h="18288" stroke="0" extrusionOk="0">
                        <a:moveTo>
                          <a:pt x="0" y="0"/>
                        </a:moveTo>
                        <a:cubicBezTo>
                          <a:pt x="207071" y="-14617"/>
                          <a:pt x="444194" y="-15606"/>
                          <a:pt x="585917" y="0"/>
                        </a:cubicBezTo>
                        <a:cubicBezTo>
                          <a:pt x="727640" y="15606"/>
                          <a:pt x="904326" y="-79"/>
                          <a:pt x="1123008" y="0"/>
                        </a:cubicBezTo>
                        <a:cubicBezTo>
                          <a:pt x="1341690" y="79"/>
                          <a:pt x="1600014" y="10401"/>
                          <a:pt x="1782164" y="0"/>
                        </a:cubicBezTo>
                        <a:cubicBezTo>
                          <a:pt x="1964314" y="-10401"/>
                          <a:pt x="2143537" y="-21488"/>
                          <a:pt x="2441321" y="0"/>
                        </a:cubicBezTo>
                        <a:cubicBezTo>
                          <a:pt x="2441735" y="5928"/>
                          <a:pt x="2441551" y="11133"/>
                          <a:pt x="2441321" y="18288"/>
                        </a:cubicBezTo>
                        <a:cubicBezTo>
                          <a:pt x="2166745" y="28773"/>
                          <a:pt x="2078726" y="15476"/>
                          <a:pt x="1879817" y="18288"/>
                        </a:cubicBezTo>
                        <a:cubicBezTo>
                          <a:pt x="1680908" y="21100"/>
                          <a:pt x="1548770" y="-4127"/>
                          <a:pt x="1318313" y="18288"/>
                        </a:cubicBezTo>
                        <a:cubicBezTo>
                          <a:pt x="1087856" y="40703"/>
                          <a:pt x="894613" y="3927"/>
                          <a:pt x="659157" y="18288"/>
                        </a:cubicBezTo>
                        <a:cubicBezTo>
                          <a:pt x="423701" y="32649"/>
                          <a:pt x="246611" y="33975"/>
                          <a:pt x="0" y="18288"/>
                        </a:cubicBezTo>
                        <a:cubicBezTo>
                          <a:pt x="-348" y="10388"/>
                          <a:pt x="-12" y="396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346" y="2664886"/>
            <a:ext cx="3614166" cy="355078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Operant conditioning extinction differs from classical conditioning extinction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During extinction, responding decreases to baseline levels for both classical and operant conditioning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r>
              <a:rPr lang="en-US" sz="1500"/>
              <a:t>BUT: Operantly conditioned behavior shows:</a:t>
            </a:r>
          </a:p>
          <a:p>
            <a:pPr lvl="1">
              <a:lnSpc>
                <a:spcPct val="90000"/>
              </a:lnSpc>
            </a:pPr>
            <a:r>
              <a:rPr lang="en-US" sz="1500" i="1"/>
              <a:t>Transient increase</a:t>
            </a:r>
          </a:p>
          <a:p>
            <a:pPr lvl="1">
              <a:lnSpc>
                <a:spcPct val="90000"/>
              </a:lnSpc>
            </a:pPr>
            <a:r>
              <a:rPr lang="en-US" sz="1500" i="1"/>
              <a:t>Extinction induced aggression</a:t>
            </a:r>
          </a:p>
          <a:p>
            <a:pPr lvl="1">
              <a:lnSpc>
                <a:spcPct val="90000"/>
              </a:lnSpc>
            </a:pPr>
            <a:endParaRPr lang="en-US" sz="1500" i="1"/>
          </a:p>
          <a:p>
            <a:pPr>
              <a:lnSpc>
                <a:spcPct val="90000"/>
              </a:lnSpc>
            </a:pPr>
            <a:r>
              <a:rPr lang="en-US" sz="1500" i="1"/>
              <a:t>Question is: Why!?!</a:t>
            </a:r>
          </a:p>
        </p:txBody>
      </p:sp>
    </p:spTree>
    <p:extLst>
      <p:ext uri="{BB962C8B-B14F-4D97-AF65-F5344CB8AC3E}">
        <p14:creationId xmlns:p14="http://schemas.microsoft.com/office/powerpoint/2010/main" val="1211918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Number and spacing of EXT trials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85C4C2-5857-4F79-8824-1D144C849A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096722"/>
              </p:ext>
            </p:extLst>
          </p:nvPr>
        </p:nvGraphicFramePr>
        <p:xfrm>
          <a:off x="628650" y="179649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926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Reduce Spontaneous Recovery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5905FA-BE54-4B52-AA1B-EE9C1D1595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250870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5773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Reducing Renewal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6BAA824-AEEE-4C17-A3CE-3425E420B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4240842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983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Compounding Extinction Stimuli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/>
              <a:t>Present 2 stimuli at same time that both have undergone EXT: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Deepens the extinction cues for BOTH cues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1" dirty="0">
                <a:solidFill>
                  <a:srgbClr val="C00000"/>
                </a:solidFill>
              </a:rPr>
              <a:t>That 2 extinction cues increases the level of extinction suggests that extinction operates in an error-correction process (e.g., RW model)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If organism responds and gets what expected- </a:t>
            </a:r>
            <a:r>
              <a:rPr lang="en-US" sz="2000" b="1" i="1" dirty="0"/>
              <a:t>no change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If organism responds and gets MORE than expected- </a:t>
            </a:r>
            <a:r>
              <a:rPr lang="en-US" sz="2000" b="1" i="1" dirty="0"/>
              <a:t>more responding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If organism responds and gets LESS than expected- </a:t>
            </a:r>
            <a:r>
              <a:rPr lang="en-US" sz="2000" b="1" i="1" dirty="0"/>
              <a:t>EXT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</a:rPr>
              <a:t>2 cues provide better signaling of the outcome!</a:t>
            </a:r>
          </a:p>
        </p:txBody>
      </p:sp>
    </p:spTree>
    <p:extLst>
      <p:ext uri="{BB962C8B-B14F-4D97-AF65-F5344CB8AC3E}">
        <p14:creationId xmlns:p14="http://schemas.microsoft.com/office/powerpoint/2010/main" val="725155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91" y="1119031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305" y="1396686"/>
            <a:ext cx="2430380" cy="406462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Compounding Extinction Stimuli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6512790" y="941148"/>
            <a:ext cx="2240924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536" y="4780992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399" y="1841788"/>
            <a:ext cx="4814709" cy="47876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VERY interesting prediction here for treatment of fear: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>
                <a:solidFill>
                  <a:srgbClr val="C00000"/>
                </a:solidFill>
              </a:rPr>
              <a:t>Conditioned inhibitor cue </a:t>
            </a:r>
            <a:r>
              <a:rPr lang="en-US" sz="2000" b="1" i="1" dirty="0"/>
              <a:t>= “don’t do that” or “bad thing won’t happen” cue</a:t>
            </a:r>
          </a:p>
          <a:p>
            <a:pPr lvl="1">
              <a:lnSpc>
                <a:spcPct val="90000"/>
              </a:lnSpc>
            </a:pPr>
            <a:endParaRPr lang="en-US" sz="2000" b="1" i="1" dirty="0"/>
          </a:p>
          <a:p>
            <a:pPr>
              <a:lnSpc>
                <a:spcPct val="90000"/>
              </a:lnSpc>
            </a:pPr>
            <a:r>
              <a:rPr lang="en-US" sz="2400" dirty="0"/>
              <a:t>If EXT cue is compounded with (given with) a conditioned inhibitor cue during extinction training: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Conditioned inhibitor </a:t>
            </a:r>
            <a:r>
              <a:rPr lang="en-US" sz="2000" dirty="0"/>
              <a:t>= </a:t>
            </a:r>
            <a:r>
              <a:rPr lang="en-US" sz="2000" b="1" i="1" dirty="0"/>
              <a:t>signal for ABSCENCE of a US</a:t>
            </a:r>
          </a:p>
          <a:p>
            <a:pPr lvl="1">
              <a:lnSpc>
                <a:spcPct val="90000"/>
              </a:lnSpc>
            </a:pPr>
            <a:endParaRPr lang="en-US" sz="2000" b="1" i="1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000" b="1" i="1" dirty="0"/>
              <a:t>That is….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b="1" i="1" dirty="0">
                <a:solidFill>
                  <a:srgbClr val="C00000"/>
                </a:solidFill>
              </a:rPr>
              <a:t>Conditioned inhibitor </a:t>
            </a:r>
            <a:r>
              <a:rPr lang="en-US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2000" b="1" i="1" dirty="0">
                <a:solidFill>
                  <a:srgbClr val="C00000"/>
                </a:solidFill>
              </a:rPr>
              <a:t>safety signal </a:t>
            </a:r>
            <a:r>
              <a:rPr lang="en-US" sz="2000" b="1" i="1" dirty="0"/>
              <a:t>indicating that the aversive US won’t happen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01594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Compounding Extinction Stimuli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85000" lnSpcReduction="20000"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IF safety signal is compounded with (given with) the fear stimulus during extinction:</a:t>
            </a:r>
          </a:p>
          <a:p>
            <a:pPr lvl="1"/>
            <a:r>
              <a:rPr lang="en-US" sz="2400" dirty="0"/>
              <a:t>Absence of US (fear) is fully predicted by safety signal</a:t>
            </a:r>
          </a:p>
          <a:p>
            <a:pPr lvl="1"/>
            <a:endParaRPr lang="en-US" sz="2400" dirty="0"/>
          </a:p>
          <a:p>
            <a:pPr lvl="1"/>
            <a:r>
              <a:rPr lang="en-US" sz="2400" b="1" dirty="0"/>
              <a:t>Safety signal = </a:t>
            </a:r>
            <a:r>
              <a:rPr lang="en-US" sz="2400" b="1" dirty="0">
                <a:solidFill>
                  <a:srgbClr val="C00000"/>
                </a:solidFill>
              </a:rPr>
              <a:t>no fear signal</a:t>
            </a:r>
          </a:p>
          <a:p>
            <a:pPr lvl="1"/>
            <a:endParaRPr lang="en-US" sz="2400" dirty="0"/>
          </a:p>
          <a:p>
            <a:r>
              <a:rPr lang="en-US" sz="2800" i="1" dirty="0"/>
              <a:t>Won’t be any feedback error to encourage learning that the fear stimulus no longer ends in shock</a:t>
            </a:r>
          </a:p>
          <a:p>
            <a:endParaRPr lang="en-US" sz="2800" i="1" dirty="0"/>
          </a:p>
          <a:p>
            <a:r>
              <a:rPr lang="en-US" sz="2800" i="1" dirty="0"/>
              <a:t>Instead, learned that the safety signal predicts no fear</a:t>
            </a:r>
          </a:p>
          <a:p>
            <a:pPr lvl="1"/>
            <a:r>
              <a:rPr lang="en-US" sz="2400" dirty="0"/>
              <a:t>Haven’t learned that the fear stimulus no longer predicts fear</a:t>
            </a:r>
          </a:p>
          <a:p>
            <a:pPr lvl="1"/>
            <a:r>
              <a:rPr lang="en-US" sz="2400" dirty="0"/>
              <a:t>No extinction happens to the fear stimulus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70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700">
                <a:solidFill>
                  <a:srgbClr val="FFFFFF"/>
                </a:solidFill>
              </a:rPr>
              <a:t>Compounding Extinction Stimuli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BC9E71-8635-4B41-BC49-E027AE68A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431713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594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2700">
                <a:solidFill>
                  <a:srgbClr val="FFFFFF"/>
                </a:solidFill>
              </a:rPr>
              <a:t>Compounding Extinction Stimuli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BC9E71-8635-4B41-BC49-E027AE68A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45658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829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learned in EXT?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b="1" dirty="0"/>
              <a:t>Inhibitory S-R associations are critical</a:t>
            </a:r>
          </a:p>
          <a:p>
            <a:pPr lvl="1"/>
            <a:r>
              <a:rPr lang="en-US" dirty="0"/>
              <a:t>Remember: learning involves S-O, R-O and S-R associations</a:t>
            </a:r>
          </a:p>
          <a:p>
            <a:pPr lvl="2"/>
            <a:r>
              <a:rPr lang="en-US" dirty="0"/>
              <a:t>Stimulus-Outcome (consequence)</a:t>
            </a:r>
          </a:p>
          <a:p>
            <a:pPr lvl="2"/>
            <a:r>
              <a:rPr lang="en-US" dirty="0"/>
              <a:t>Response- Outcome (consequence)</a:t>
            </a:r>
          </a:p>
          <a:p>
            <a:pPr lvl="2"/>
            <a:r>
              <a:rPr lang="en-US" dirty="0"/>
              <a:t>Stimulus-Response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948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learned in EXT?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0" y="591344"/>
            <a:ext cx="5389895" cy="5585619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Extinction procedures appear to </a:t>
            </a:r>
            <a:r>
              <a:rPr lang="en-US" sz="2400" b="1" i="1" dirty="0">
                <a:solidFill>
                  <a:srgbClr val="C00000"/>
                </a:solidFill>
              </a:rPr>
              <a:t>not </a:t>
            </a:r>
            <a:r>
              <a:rPr lang="en-US" sz="2400" dirty="0">
                <a:solidFill>
                  <a:srgbClr val="C00000"/>
                </a:solidFill>
              </a:rPr>
              <a:t>change S-O and S-R associations </a:t>
            </a:r>
            <a:r>
              <a:rPr lang="en-US" sz="2400" dirty="0"/>
              <a:t>of original learning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Instead: </a:t>
            </a:r>
            <a:r>
              <a:rPr lang="en-US" sz="2400" b="1" dirty="0">
                <a:solidFill>
                  <a:srgbClr val="C00000"/>
                </a:solidFill>
              </a:rPr>
              <a:t>Changes in S-R associations occur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Non reinforcement produces </a:t>
            </a:r>
            <a:r>
              <a:rPr lang="en-US" sz="2400" b="1" i="1" dirty="0"/>
              <a:t>inhibitory S-R associations</a:t>
            </a:r>
          </a:p>
          <a:p>
            <a:pPr lvl="1">
              <a:lnSpc>
                <a:spcPct val="90000"/>
              </a:lnSpc>
            </a:pPr>
            <a:endParaRPr lang="en-US" sz="2400" b="1" i="1" dirty="0"/>
          </a:p>
          <a:p>
            <a:pPr lvl="1">
              <a:lnSpc>
                <a:spcPct val="90000"/>
              </a:lnSpc>
            </a:pPr>
            <a:r>
              <a:rPr lang="en-US" sz="2400" b="1" i="1" dirty="0"/>
              <a:t>Nonreinforcement of a response in the presence of </a:t>
            </a:r>
            <a:r>
              <a:rPr lang="en-US" sz="2400" b="1" i="1" dirty="0">
                <a:solidFill>
                  <a:srgbClr val="C00000"/>
                </a:solidFill>
              </a:rPr>
              <a:t>a specific stimulus </a:t>
            </a:r>
            <a:r>
              <a:rPr lang="en-US" sz="2400" b="1" i="1" dirty="0"/>
              <a:t>produces an </a:t>
            </a:r>
            <a:r>
              <a:rPr lang="en-US" sz="2400" b="1" i="1" dirty="0">
                <a:solidFill>
                  <a:srgbClr val="C00000"/>
                </a:solidFill>
              </a:rPr>
              <a:t>inhibitory S-R association </a:t>
            </a:r>
            <a:r>
              <a:rPr lang="en-US" sz="2400" b="1" i="1" dirty="0"/>
              <a:t>that serves to suppress that response whenever that S is present</a:t>
            </a:r>
          </a:p>
          <a:p>
            <a:pPr lvl="2">
              <a:lnSpc>
                <a:spcPct val="90000"/>
              </a:lnSpc>
            </a:pPr>
            <a:endParaRPr lang="en-US" i="1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What? Learn “don’t respond when presented with that S”</a:t>
            </a:r>
          </a:p>
        </p:txBody>
      </p:sp>
    </p:spTree>
    <p:extLst>
      <p:ext uri="{BB962C8B-B14F-4D97-AF65-F5344CB8AC3E}">
        <p14:creationId xmlns:p14="http://schemas.microsoft.com/office/powerpoint/2010/main" val="229218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Neuringer, Kornell &amp; Olufs, 2001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649480"/>
            <a:ext cx="5715000" cy="5546047"/>
          </a:xfrm>
        </p:spPr>
        <p:txBody>
          <a:bodyPr anchor="ctr">
            <a:normAutofit lnSpcReduction="10000"/>
          </a:bodyPr>
          <a:lstStyle/>
          <a:p>
            <a:r>
              <a:rPr lang="en-US" sz="1700" dirty="0"/>
              <a:t>2 groups of rats</a:t>
            </a:r>
          </a:p>
          <a:p>
            <a:r>
              <a:rPr lang="en-US" sz="1700" dirty="0"/>
              <a:t>Examined response variability</a:t>
            </a:r>
          </a:p>
          <a:p>
            <a:endParaRPr lang="en-US" sz="1700" dirty="0"/>
          </a:p>
          <a:p>
            <a:r>
              <a:rPr lang="en-US" sz="1700" b="1" dirty="0"/>
              <a:t>Experimental chamber:</a:t>
            </a:r>
          </a:p>
          <a:p>
            <a:pPr lvl="1"/>
            <a:r>
              <a:rPr lang="en-US" sz="1700" dirty="0"/>
              <a:t>2 response levers: one lever on opposite walls (front and back)</a:t>
            </a:r>
          </a:p>
          <a:p>
            <a:pPr lvl="1"/>
            <a:r>
              <a:rPr lang="en-US" sz="1700" dirty="0"/>
              <a:t>During reinforcement: 3 responses in row to obtain food pellet (in any combination)</a:t>
            </a:r>
          </a:p>
          <a:p>
            <a:endParaRPr lang="en-US" sz="1700" dirty="0"/>
          </a:p>
          <a:p>
            <a:r>
              <a:rPr lang="en-US" sz="1700" b="1" dirty="0"/>
              <a:t>One group </a:t>
            </a:r>
            <a:r>
              <a:rPr lang="en-US" sz="1700" b="1" i="1" dirty="0">
                <a:solidFill>
                  <a:srgbClr val="C00000"/>
                </a:solidFill>
              </a:rPr>
              <a:t>reinforced for variability of responses</a:t>
            </a:r>
          </a:p>
          <a:p>
            <a:pPr lvl="1"/>
            <a:r>
              <a:rPr lang="en-US" sz="1700" dirty="0"/>
              <a:t>Got food only if sequence was </a:t>
            </a:r>
            <a:r>
              <a:rPr lang="en-US" sz="1700" i="1" dirty="0"/>
              <a:t>different</a:t>
            </a:r>
            <a:r>
              <a:rPr lang="en-US" sz="1700" dirty="0"/>
              <a:t> that what did on an earlier trial</a:t>
            </a:r>
          </a:p>
          <a:p>
            <a:endParaRPr lang="en-US" sz="1700" dirty="0"/>
          </a:p>
          <a:p>
            <a:r>
              <a:rPr lang="en-US" sz="1700" b="1" dirty="0"/>
              <a:t>Second group: </a:t>
            </a:r>
            <a:r>
              <a:rPr lang="en-US" sz="1700" b="1" dirty="0">
                <a:solidFill>
                  <a:srgbClr val="C00000"/>
                </a:solidFill>
              </a:rPr>
              <a:t>just any 3 responses</a:t>
            </a:r>
          </a:p>
          <a:p>
            <a:endParaRPr lang="en-US" sz="1700" dirty="0"/>
          </a:p>
          <a:p>
            <a:r>
              <a:rPr lang="en-US" sz="1700" b="1" i="1" dirty="0"/>
              <a:t>Then both groups shifted to EXT condition:</a:t>
            </a:r>
          </a:p>
          <a:p>
            <a:endParaRPr lang="en-US" sz="1700" dirty="0"/>
          </a:p>
          <a:p>
            <a:r>
              <a:rPr lang="en-US" sz="2400" b="1" dirty="0">
                <a:solidFill>
                  <a:srgbClr val="C00000"/>
                </a:solidFill>
              </a:rPr>
              <a:t>Predictions on rate of EXT in each group?</a:t>
            </a:r>
          </a:p>
        </p:txBody>
      </p:sp>
    </p:spTree>
    <p:extLst>
      <p:ext uri="{BB962C8B-B14F-4D97-AF65-F5344CB8AC3E}">
        <p14:creationId xmlns:p14="http://schemas.microsoft.com/office/powerpoint/2010/main" val="35371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learned in EXT?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293394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Inhibitory S-R associations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helps to explain frustration and aggression</a:t>
            </a:r>
          </a:p>
          <a:p>
            <a:pPr lvl="2">
              <a:lnSpc>
                <a:spcPct val="90000"/>
              </a:lnSpc>
            </a:pPr>
            <a:r>
              <a:rPr lang="en-US" i="1" dirty="0"/>
              <a:t>Expect that S will have a certain outcome</a:t>
            </a:r>
          </a:p>
          <a:p>
            <a:pPr lvl="2">
              <a:lnSpc>
                <a:spcPct val="90000"/>
              </a:lnSpc>
            </a:pPr>
            <a:r>
              <a:rPr lang="en-US" i="1" dirty="0"/>
              <a:t>During extinction, that outcome for S changes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/>
              <a:t>Omission of expected reward creates disappointment and frustration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Nonreinforcement triggers aversive frustrative reaction, which in turn discourages responding </a:t>
            </a:r>
          </a:p>
          <a:p>
            <a:pPr lvl="1">
              <a:lnSpc>
                <a:spcPct val="90000"/>
              </a:lnSpc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09691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Pardoxical Reward Effects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IF assume that decline in responding during EXT is due to </a:t>
            </a:r>
            <a:r>
              <a:rPr lang="en-US" sz="2400" b="1" i="1" dirty="0" err="1"/>
              <a:t>frustative</a:t>
            </a:r>
            <a:r>
              <a:rPr lang="en-US" sz="2400" b="1" i="1" dirty="0"/>
              <a:t> effects </a:t>
            </a:r>
            <a:r>
              <a:rPr lang="en-US" sz="2400" dirty="0"/>
              <a:t>of an unexpected loss of reinforcement…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Then </a:t>
            </a:r>
            <a:r>
              <a:rPr lang="en-US" sz="2400" b="1" i="1" dirty="0"/>
              <a:t>would expect more rapid extinction following training that establishes GREATER expectations of reward.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This is supported by data showing the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Overtraining extinction effect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/>
              <a:t>Magnitude reinforcement extinction effect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C00000"/>
                </a:solidFill>
              </a:rPr>
              <a:t>Partial reinforcement extinction effect (PREE)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839582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Magnitude Reinforcement </a:t>
            </a:r>
            <a:br>
              <a:rPr lang="en-US" sz="2800" b="1">
                <a:solidFill>
                  <a:srgbClr val="FFFFFF"/>
                </a:solidFill>
              </a:rPr>
            </a:br>
            <a:r>
              <a:rPr lang="en-US" sz="2800" b="1">
                <a:solidFill>
                  <a:srgbClr val="FFFFFF"/>
                </a:solidFill>
              </a:rPr>
              <a:t>Extinction Effect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 </a:t>
            </a:r>
            <a:r>
              <a:rPr lang="en-US" sz="2500" i="1" dirty="0">
                <a:solidFill>
                  <a:srgbClr val="C00000"/>
                </a:solidFill>
              </a:rPr>
              <a:t>Less persistence of instrumental behavior in extinction following training with a large reinforcer </a:t>
            </a:r>
          </a:p>
          <a:p>
            <a:pPr>
              <a:lnSpc>
                <a:spcPct val="90000"/>
              </a:lnSpc>
            </a:pPr>
            <a:endParaRPr lang="en-US" sz="25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500" dirty="0"/>
              <a:t>More persistence of responding with a small or moderate reinforcer. </a:t>
            </a:r>
          </a:p>
          <a:p>
            <a:pPr>
              <a:lnSpc>
                <a:spcPct val="90000"/>
              </a:lnSpc>
            </a:pP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500" dirty="0"/>
              <a:t>Effect is most prominent with continuous reinforcement.</a:t>
            </a:r>
          </a:p>
          <a:p>
            <a:pPr>
              <a:lnSpc>
                <a:spcPct val="90000"/>
              </a:lnSpc>
            </a:pPr>
            <a:endParaRPr lang="en-US" sz="2500" dirty="0"/>
          </a:p>
          <a:p>
            <a:pPr>
              <a:lnSpc>
                <a:spcPct val="90000"/>
              </a:lnSpc>
            </a:pPr>
            <a:r>
              <a:rPr lang="en-US" sz="2500" b="1" i="1" dirty="0"/>
              <a:t>The bigger the reward for responding, the faster you quit when the reward stops coming.</a:t>
            </a:r>
          </a:p>
          <a:p>
            <a:pPr>
              <a:lnSpc>
                <a:spcPct val="90000"/>
              </a:lnSpc>
            </a:pPr>
            <a:endParaRPr lang="en-US" sz="2500" dirty="0"/>
          </a:p>
          <a:p>
            <a:pPr>
              <a:lnSpc>
                <a:spcPct val="9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39227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rgbClr val="FFFFFF"/>
                </a:solidFill>
              </a:rPr>
              <a:t>Overtraining extinction effect</a:t>
            </a:r>
            <a:r>
              <a:rPr lang="en-US" sz="3100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Less persistence of instrumental behavior in extinction (</a:t>
            </a:r>
            <a:r>
              <a:rPr lang="en-US" sz="2700" i="1" dirty="0"/>
              <a:t>faster extinction</a:t>
            </a:r>
            <a:r>
              <a:rPr lang="en-US" sz="2700" dirty="0"/>
              <a:t>) following extensive training with reinforcement than following only moderate levels of reinforcement training. </a:t>
            </a:r>
          </a:p>
          <a:p>
            <a:pPr>
              <a:lnSpc>
                <a:spcPct val="90000"/>
              </a:lnSpc>
            </a:pPr>
            <a:endParaRPr lang="en-US" sz="2700" dirty="0"/>
          </a:p>
          <a:p>
            <a:pPr>
              <a:lnSpc>
                <a:spcPct val="90000"/>
              </a:lnSpc>
            </a:pPr>
            <a:r>
              <a:rPr lang="en-US" sz="2700" dirty="0"/>
              <a:t>Again, effect most prominent with continuous reinforcement</a:t>
            </a:r>
          </a:p>
          <a:p>
            <a:pPr>
              <a:lnSpc>
                <a:spcPct val="90000"/>
              </a:lnSpc>
            </a:pPr>
            <a:endParaRPr lang="en-US" sz="2700" dirty="0"/>
          </a:p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C00000"/>
                </a:solidFill>
              </a:rPr>
              <a:t>The more you train, the faster you quit when the reinforcement goes away!</a:t>
            </a:r>
          </a:p>
        </p:txBody>
      </p:sp>
    </p:spTree>
    <p:extLst>
      <p:ext uri="{BB962C8B-B14F-4D97-AF65-F5344CB8AC3E}">
        <p14:creationId xmlns:p14="http://schemas.microsoft.com/office/powerpoint/2010/main" val="3445498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Partial Reinforcement </a:t>
            </a:r>
            <a:br>
              <a:rPr lang="en-US" sz="2800" b="1">
                <a:solidFill>
                  <a:srgbClr val="FFFFFF"/>
                </a:solidFill>
              </a:rPr>
            </a:br>
            <a:r>
              <a:rPr lang="en-US" sz="2800" b="1">
                <a:solidFill>
                  <a:srgbClr val="FFFFFF"/>
                </a:solidFill>
              </a:rPr>
              <a:t>Extinction Effect: PREE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Extinction occurs at different rates depending on the schedule: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/>
              <a:t>Continuous reinforcement: FAST extinction</a:t>
            </a:r>
          </a:p>
          <a:p>
            <a:pPr lvl="1">
              <a:lnSpc>
                <a:spcPct val="90000"/>
              </a:lnSpc>
            </a:pPr>
            <a:endParaRPr lang="en-US" sz="2000" b="1" i="1" dirty="0"/>
          </a:p>
          <a:p>
            <a:pPr lvl="1">
              <a:lnSpc>
                <a:spcPct val="90000"/>
              </a:lnSpc>
            </a:pPr>
            <a:r>
              <a:rPr lang="en-US" sz="2000" b="1" i="1" dirty="0"/>
              <a:t>Partial reinforcement schedules: SLOWER extinction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b="1" dirty="0"/>
              <a:t>Variable schedules show slower extinction than fixed (rate or time) schedules.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9624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FFFF"/>
                </a:solidFill>
              </a:rPr>
              <a:t>Partial Reinforcement </a:t>
            </a:r>
            <a:br>
              <a:rPr lang="en-US" sz="2800" b="1">
                <a:solidFill>
                  <a:srgbClr val="FFFFFF"/>
                </a:solidFill>
              </a:rPr>
            </a:br>
            <a:r>
              <a:rPr lang="en-US" sz="2800" b="1">
                <a:solidFill>
                  <a:srgbClr val="FFFFFF"/>
                </a:solidFill>
              </a:rPr>
              <a:t>Extinction Effect: PREE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Partial Reinforcement Extinction Effect: PREE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Used to describe </a:t>
            </a:r>
            <a:r>
              <a:rPr lang="en-US" sz="2000" b="1" i="1" dirty="0"/>
              <a:t>greater persistence in instrumental responding during extinction after partial (or intermittent) reinforcement training </a:t>
            </a:r>
          </a:p>
          <a:p>
            <a:pPr lvl="1">
              <a:lnSpc>
                <a:spcPct val="90000"/>
              </a:lnSpc>
            </a:pPr>
            <a:endParaRPr lang="en-US" sz="2000" b="1" i="1" dirty="0"/>
          </a:p>
          <a:p>
            <a:pPr lvl="1">
              <a:lnSpc>
                <a:spcPct val="90000"/>
              </a:lnSpc>
            </a:pPr>
            <a:r>
              <a:rPr lang="en-US" sz="2000" dirty="0"/>
              <a:t>Faster extinction after continuous reinforcement training.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Partial reinforcement schedules show RESISTANCE TO EXTINCTION</a:t>
            </a:r>
          </a:p>
        </p:txBody>
      </p:sp>
    </p:spTree>
    <p:extLst>
      <p:ext uri="{BB962C8B-B14F-4D97-AF65-F5344CB8AC3E}">
        <p14:creationId xmlns:p14="http://schemas.microsoft.com/office/powerpoint/2010/main" val="868276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 do we get these effects?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Several theories to suggest PREE and similar effects:</a:t>
            </a:r>
          </a:p>
          <a:p>
            <a:pPr lvl="1"/>
            <a:r>
              <a:rPr lang="en-US" dirty="0"/>
              <a:t>Discrimination hypothesis</a:t>
            </a:r>
          </a:p>
          <a:p>
            <a:pPr lvl="1"/>
            <a:r>
              <a:rPr lang="en-US" dirty="0"/>
              <a:t>Frustration theory</a:t>
            </a:r>
          </a:p>
          <a:p>
            <a:pPr lvl="1"/>
            <a:r>
              <a:rPr lang="en-US" dirty="0"/>
              <a:t>Sequential Theory</a:t>
            </a:r>
          </a:p>
          <a:p>
            <a:pPr lvl="1"/>
            <a:r>
              <a:rPr lang="en-US" dirty="0"/>
              <a:t>Behavioral momentum</a:t>
            </a:r>
          </a:p>
        </p:txBody>
      </p:sp>
    </p:spTree>
    <p:extLst>
      <p:ext uri="{BB962C8B-B14F-4D97-AF65-F5344CB8AC3E}">
        <p14:creationId xmlns:p14="http://schemas.microsoft.com/office/powerpoint/2010/main" val="31206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Discrimination and Frustration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Discrimination hypothesis</a:t>
            </a:r>
            <a:r>
              <a:rPr lang="en-US" sz="2000" dirty="0"/>
              <a:t>: Mowrer and Jones 1945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 order for subjects’ behavior to change during extinction, the </a:t>
            </a:r>
            <a:r>
              <a:rPr lang="en-US" sz="2000" b="1" dirty="0"/>
              <a:t>subject must be able to discriminate the change in reinforcement contingencies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With CRF: This is immediately noticeable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With PRF: not immediately noticeable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More discriminative on fixed schedules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Less discriminative on variable schedules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i="1" dirty="0">
                <a:solidFill>
                  <a:srgbClr val="C00000"/>
                </a:solidFill>
              </a:rPr>
              <a:t>Evidence does not completely support this</a:t>
            </a:r>
          </a:p>
        </p:txBody>
      </p:sp>
    </p:spTree>
    <p:extLst>
      <p:ext uri="{BB962C8B-B14F-4D97-AF65-F5344CB8AC3E}">
        <p14:creationId xmlns:p14="http://schemas.microsoft.com/office/powerpoint/2010/main" val="33993066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Generalization Decrement Hypothesis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Capaldi, 1966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</a:rPr>
              <a:t>Responding during extinction will be: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1" dirty="0"/>
              <a:t>Rapid if the stimuli present during extinction are different from those that occurred during reinforcement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b="1" dirty="0"/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i="1" dirty="0"/>
              <a:t>Slow if the stimuli are similar to those that occurred during reinforcement.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b="1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C00000"/>
                </a:solidFill>
              </a:rPr>
              <a:t>Get more resistance to extinction if the stimuli remain the same between reinforcement and extinction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More specific than the discrimination hypothesis, </a:t>
            </a:r>
            <a:r>
              <a:rPr lang="en-US" sz="2000" b="1" i="1" dirty="0"/>
              <a:t>in that states WHEN discrimination is likely to occur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989494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Sequential Theory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Sequential theory</a:t>
            </a:r>
            <a:r>
              <a:rPr lang="en-US" sz="2000" dirty="0"/>
              <a:t>: Memory of reward vs. non reward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dirty="0"/>
              <a:t>Cognitive theory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i="1" dirty="0">
                <a:solidFill>
                  <a:srgbClr val="C00000"/>
                </a:solidFill>
              </a:rPr>
              <a:t>Fast extinction after CRF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b="1" dirty="0"/>
              <a:t>Extinction occurs quickly because the instrumental response has NOT been conditioned to the memory of </a:t>
            </a:r>
            <a:r>
              <a:rPr lang="en-US" sz="2000" b="1" dirty="0" err="1"/>
              <a:t>nonreward</a:t>
            </a:r>
            <a:endParaRPr lang="en-US" sz="2000" b="1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</a:rPr>
              <a:t>Slow extinction during PREE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000" b="1" i="1" dirty="0"/>
              <a:t>Extinction is slowed after partial reinforcement because the instrumental response becomes conditioned to the memory of </a:t>
            </a:r>
            <a:r>
              <a:rPr lang="en-US" sz="2000" b="1" i="1" dirty="0" err="1"/>
              <a:t>nonreward</a:t>
            </a:r>
            <a:r>
              <a:rPr lang="en-US" sz="2000" b="1" i="1" dirty="0"/>
              <a:t>.</a:t>
            </a:r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5175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97" y="586855"/>
            <a:ext cx="3172575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Results: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24" y="304800"/>
            <a:ext cx="4184579" cy="5890727"/>
          </a:xfrm>
        </p:spPr>
        <p:txBody>
          <a:bodyPr anchor="ctr">
            <a:normAutofit/>
          </a:bodyPr>
          <a:lstStyle/>
          <a:p>
            <a:r>
              <a:rPr lang="en-US" sz="1700" dirty="0"/>
              <a:t>Examined </a:t>
            </a:r>
          </a:p>
          <a:p>
            <a:pPr lvl="1"/>
            <a:r>
              <a:rPr lang="en-US" sz="1700" dirty="0"/>
              <a:t>Last 4 sessions of reinforcement phase</a:t>
            </a:r>
          </a:p>
          <a:p>
            <a:pPr lvl="1"/>
            <a:r>
              <a:rPr lang="en-US" sz="1700" dirty="0"/>
              <a:t>First 4 sessions of EXT</a:t>
            </a:r>
          </a:p>
          <a:p>
            <a:endParaRPr lang="en-US" sz="1700" dirty="0"/>
          </a:p>
          <a:p>
            <a:r>
              <a:rPr lang="en-US" sz="1700" b="1" dirty="0">
                <a:solidFill>
                  <a:srgbClr val="C00000"/>
                </a:solidFill>
              </a:rPr>
              <a:t>Rats in variability group</a:t>
            </a:r>
          </a:p>
          <a:p>
            <a:pPr lvl="1"/>
            <a:r>
              <a:rPr lang="en-US" sz="1700" b="1" dirty="0"/>
              <a:t> </a:t>
            </a:r>
            <a:r>
              <a:rPr lang="en-US" sz="1700" b="1" dirty="0">
                <a:solidFill>
                  <a:srgbClr val="C00000"/>
                </a:solidFill>
              </a:rPr>
              <a:t>INCREASED</a:t>
            </a:r>
            <a:r>
              <a:rPr lang="en-US" sz="1700" b="1" dirty="0"/>
              <a:t> </a:t>
            </a:r>
            <a:r>
              <a:rPr lang="en-US" sz="1700" dirty="0"/>
              <a:t>variety of responses during initial extinction, </a:t>
            </a:r>
          </a:p>
          <a:p>
            <a:pPr lvl="1"/>
            <a:r>
              <a:rPr lang="en-US" sz="1700" dirty="0"/>
              <a:t>But </a:t>
            </a:r>
            <a:r>
              <a:rPr lang="en-US" sz="1700" b="1" i="1" dirty="0">
                <a:solidFill>
                  <a:srgbClr val="C00000"/>
                </a:solidFill>
              </a:rPr>
              <a:t>reduced responses </a:t>
            </a:r>
            <a:r>
              <a:rPr lang="en-US" sz="1700" b="1" dirty="0">
                <a:solidFill>
                  <a:srgbClr val="C00000"/>
                </a:solidFill>
              </a:rPr>
              <a:t>overall </a:t>
            </a:r>
            <a:r>
              <a:rPr lang="en-US" sz="1700" dirty="0"/>
              <a:t>(as predicted by extinction)</a:t>
            </a:r>
          </a:p>
          <a:p>
            <a:endParaRPr lang="en-US" sz="1700" dirty="0"/>
          </a:p>
          <a:p>
            <a:r>
              <a:rPr lang="en-US" sz="1700" b="1" dirty="0">
                <a:solidFill>
                  <a:srgbClr val="C00000"/>
                </a:solidFill>
              </a:rPr>
              <a:t>Rats in control group </a:t>
            </a:r>
            <a:r>
              <a:rPr lang="en-US" sz="1700" b="1" i="1" dirty="0">
                <a:solidFill>
                  <a:srgbClr val="C00000"/>
                </a:solidFill>
              </a:rPr>
              <a:t>showed increase in variability as well! </a:t>
            </a:r>
            <a:r>
              <a:rPr lang="en-US" sz="1700" i="1" dirty="0"/>
              <a:t>(but never reinforced for variability)</a:t>
            </a:r>
          </a:p>
        </p:txBody>
      </p:sp>
    </p:spTree>
    <p:extLst>
      <p:ext uri="{BB962C8B-B14F-4D97-AF65-F5344CB8AC3E}">
        <p14:creationId xmlns:p14="http://schemas.microsoft.com/office/powerpoint/2010/main" val="2075433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BF278-7D90-4537-9845-DE7E9AB14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solidFill>
                  <a:srgbClr val="FFFFFF"/>
                </a:solidFill>
              </a:rPr>
              <a:t>May be an alternative way to think about all of this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AE656-C221-4D23-BD55-F4082D527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Our behavior continues unless we have a cue or a “Reason” to alter it</a:t>
            </a:r>
          </a:p>
          <a:p>
            <a:endParaRPr lang="en-US" dirty="0"/>
          </a:p>
          <a:p>
            <a:r>
              <a:rPr lang="en-US" dirty="0"/>
              <a:t>Keep going unless otherwise signaled to change!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C00000"/>
                </a:solidFill>
              </a:rPr>
              <a:t>Our behavior has momentum</a:t>
            </a:r>
          </a:p>
        </p:txBody>
      </p:sp>
    </p:spTree>
    <p:extLst>
      <p:ext uri="{BB962C8B-B14F-4D97-AF65-F5344CB8AC3E}">
        <p14:creationId xmlns:p14="http://schemas.microsoft.com/office/powerpoint/2010/main" val="26158030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9"/>
            <a:ext cx="4501582" cy="571502"/>
          </a:xfrm>
        </p:spPr>
        <p:txBody>
          <a:bodyPr>
            <a:normAutofit fontScale="90000"/>
          </a:bodyPr>
          <a:lstStyle/>
          <a:p>
            <a:r>
              <a:rPr lang="en-US" sz="3500" dirty="0"/>
              <a:t>Behavioral Momentum</a:t>
            </a:r>
            <a:br>
              <a:rPr lang="en-US" sz="3500" dirty="0"/>
            </a:br>
            <a:endParaRPr lang="en-US" sz="3500" dirty="0"/>
          </a:p>
        </p:txBody>
      </p:sp>
      <p:pic>
        <p:nvPicPr>
          <p:cNvPr id="6" name="Picture 5" descr="Blurry train platform">
            <a:extLst>
              <a:ext uri="{FF2B5EF4-FFF2-40B4-BE49-F238E27FC236}">
                <a16:creationId xmlns:a16="http://schemas.microsoft.com/office/drawing/2014/main" id="{7EA3846C-E10B-436A-9305-A53182A5D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0" r="31820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7D0054-4FE0-452F-835A-F42F18F82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043011"/>
              </p:ext>
            </p:extLst>
          </p:nvPr>
        </p:nvGraphicFramePr>
        <p:xfrm>
          <a:off x="304800" y="1524000"/>
          <a:ext cx="4824292" cy="461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6618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09" y="723898"/>
            <a:ext cx="4501582" cy="1495425"/>
          </a:xfrm>
        </p:spPr>
        <p:txBody>
          <a:bodyPr>
            <a:normAutofit/>
          </a:bodyPr>
          <a:lstStyle/>
          <a:p>
            <a:r>
              <a:rPr lang="en-US" sz="3500"/>
              <a:t>Behavioral Momentum</a:t>
            </a:r>
            <a:br>
              <a:rPr lang="en-US" sz="3500"/>
            </a:br>
            <a:endParaRPr lang="en-US" sz="35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671892" cy="43815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Behavior has both speed and mass</a:t>
            </a:r>
          </a:p>
          <a:p>
            <a:pPr lvl="1">
              <a:lnSpc>
                <a:spcPct val="90000"/>
              </a:lnSpc>
            </a:pPr>
            <a:r>
              <a:rPr lang="en-US" sz="2000" b="1" i="1" dirty="0"/>
              <a:t>The better learned the response, the harder it is to stop (MASS)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higher the rate of </a:t>
            </a:r>
            <a:r>
              <a:rPr lang="en-US" sz="2000" b="1" dirty="0"/>
              <a:t>reinforcement</a:t>
            </a:r>
            <a:r>
              <a:rPr lang="en-US" sz="2000" dirty="0"/>
              <a:t>, the harder it is to stop </a:t>
            </a:r>
            <a:r>
              <a:rPr lang="en-US" sz="2000" b="1" dirty="0"/>
              <a:t>(SPEED)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hardest behavior to stop is one that is well learned with a high rate of reinforcement!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C00000"/>
                </a:solidFill>
              </a:rPr>
              <a:t>A behavior will continue unless it meets something that disrupts it!</a:t>
            </a:r>
          </a:p>
          <a:p>
            <a:pPr lvl="2">
              <a:lnSpc>
                <a:spcPct val="90000"/>
              </a:lnSpc>
            </a:pPr>
            <a:endParaRPr lang="en-US" sz="1700" dirty="0"/>
          </a:p>
          <a:p>
            <a:pPr lvl="2"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 lvl="1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7B6AC257-BA07-461B-BDEF-038F4C228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38" r="24916" b="-1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65778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23D10-5E7F-4EB1-BFAB-2EAD7C2C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2400"/>
            <a:ext cx="5791200" cy="1495425"/>
          </a:xfrm>
        </p:spPr>
        <p:txBody>
          <a:bodyPr>
            <a:normAutofit/>
          </a:bodyPr>
          <a:lstStyle/>
          <a:p>
            <a:pPr algn="l"/>
            <a:r>
              <a:rPr lang="en-US" sz="3200" dirty="0"/>
              <a:t>But think carefully about this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4A5B1-057D-4509-909A-60CECF82A0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70" r="7185" b="-1"/>
          <a:stretch/>
        </p:blipFill>
        <p:spPr>
          <a:xfrm>
            <a:off x="5399580" y="10"/>
            <a:ext cx="3744420" cy="6857990"/>
          </a:xfrm>
          <a:prstGeom prst="rect">
            <a:avLst/>
          </a:prstGeom>
          <a:effectLst/>
        </p:spPr>
      </p:pic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92E1FB7-5FAA-46A4-8DFF-E919A9E1BE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610323"/>
              </p:ext>
            </p:extLst>
          </p:nvPr>
        </p:nvGraphicFramePr>
        <p:xfrm>
          <a:off x="304800" y="1371600"/>
          <a:ext cx="4876799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9025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000"/>
              <a:t>Behavioral Momentum</a:t>
            </a:r>
            <a:br>
              <a:rPr lang="en-US" sz="4000"/>
            </a:br>
            <a:endParaRPr lang="en-US" sz="4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1004719"/>
            <a:ext cx="4668251" cy="5431536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Suggests that </a:t>
            </a:r>
            <a:r>
              <a:rPr lang="en-US" sz="2400" b="1" dirty="0"/>
              <a:t>PREE </a:t>
            </a:r>
            <a:r>
              <a:rPr lang="en-US" sz="2400" b="1" i="1" dirty="0"/>
              <a:t>occurs because the animal has a high momentum of responding and it is more difficult to stop this momentum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Two major conclusions about behavioral momentum</a:t>
            </a:r>
          </a:p>
          <a:p>
            <a:pPr lvl="1"/>
            <a:r>
              <a:rPr lang="en-US" sz="2400" dirty="0"/>
              <a:t>Behavioral momentum </a:t>
            </a:r>
            <a:r>
              <a:rPr lang="en-US" sz="2400" b="1" dirty="0"/>
              <a:t>is </a:t>
            </a:r>
            <a:r>
              <a:rPr lang="en-US" sz="2400" b="1" i="1" dirty="0"/>
              <a:t>directly related to the rate of reinforcement</a:t>
            </a:r>
          </a:p>
          <a:p>
            <a:pPr lvl="1"/>
            <a:endParaRPr lang="en-US" sz="2400" b="1" i="1" dirty="0"/>
          </a:p>
          <a:p>
            <a:pPr lvl="1"/>
            <a:r>
              <a:rPr lang="en-US" sz="2400" dirty="0"/>
              <a:t>Behavioral momentum </a:t>
            </a:r>
            <a:r>
              <a:rPr lang="en-US" sz="2400" b="1" dirty="0"/>
              <a:t>is </a:t>
            </a:r>
            <a:r>
              <a:rPr lang="en-US" sz="2400" b="1" i="1" dirty="0"/>
              <a:t>not tied to response rate alone!</a:t>
            </a:r>
          </a:p>
          <a:p>
            <a:pPr lvl="1"/>
            <a:endParaRPr lang="en-US" sz="1900" dirty="0"/>
          </a:p>
          <a:p>
            <a:endParaRPr lang="en-US" sz="1900" dirty="0"/>
          </a:p>
          <a:p>
            <a:endParaRPr lang="en-US" sz="1900" dirty="0"/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2378767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Behavioral Momentum</a:t>
            </a:r>
            <a:br>
              <a:rPr lang="en-US" sz="3400">
                <a:solidFill>
                  <a:srgbClr val="FFFFFF"/>
                </a:solidFill>
              </a:rPr>
            </a:br>
            <a:endParaRPr lang="en-US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What can disrupt behavioral momentum?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Extra food between experimental sessions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Drugs that alter value of reinforcement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Introduce alternative sources of reinforcement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Anything that devalues the S-O relationship!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1700" dirty="0"/>
          </a:p>
          <a:p>
            <a:pPr lvl="1">
              <a:lnSpc>
                <a:spcPct val="90000"/>
              </a:lnSpc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13909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000"/>
              <a:t>Behavioral Momentum</a:t>
            </a:r>
            <a:br>
              <a:rPr lang="en-US" sz="4000"/>
            </a:br>
            <a:endParaRPr lang="en-US" sz="4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1900" b="1" dirty="0">
                <a:solidFill>
                  <a:srgbClr val="C00000"/>
                </a:solidFill>
              </a:rPr>
              <a:t>Timberlake and Lucas 1985:</a:t>
            </a:r>
          </a:p>
          <a:p>
            <a:pPr lvl="1">
              <a:spcBef>
                <a:spcPts val="0"/>
              </a:spcBef>
            </a:pPr>
            <a:r>
              <a:rPr lang="en-US" sz="1900" dirty="0"/>
              <a:t>Ball bearing studies</a:t>
            </a:r>
          </a:p>
          <a:p>
            <a:pPr lvl="1">
              <a:spcBef>
                <a:spcPts val="0"/>
              </a:spcBef>
            </a:pP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1900" dirty="0"/>
              <a:t>Rolled ball bearing across cage; rats had to let it go past to receive reinforcer</a:t>
            </a:r>
          </a:p>
          <a:p>
            <a:pPr lvl="1">
              <a:spcBef>
                <a:spcPts val="0"/>
              </a:spcBef>
            </a:pP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1900" dirty="0"/>
              <a:t>Played with the ball bearing, slowing reinforcement</a:t>
            </a:r>
          </a:p>
          <a:p>
            <a:pPr lvl="1">
              <a:spcBef>
                <a:spcPts val="0"/>
              </a:spcBef>
            </a:pPr>
            <a:endParaRPr lang="en-US" sz="1900" dirty="0"/>
          </a:p>
          <a:p>
            <a:pPr lvl="1">
              <a:spcBef>
                <a:spcPts val="0"/>
              </a:spcBef>
            </a:pPr>
            <a:r>
              <a:rPr lang="en-US" sz="1900" dirty="0"/>
              <a:t>During extinction (ball bearing but no food): played with ball bearings MORE </a:t>
            </a:r>
          </a:p>
          <a:p>
            <a:pPr>
              <a:spcBef>
                <a:spcPts val="0"/>
              </a:spcBef>
            </a:pPr>
            <a:endParaRPr lang="en-US" sz="1900" dirty="0"/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176300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000"/>
              <a:t>Behavioral Momentum</a:t>
            </a:r>
            <a:br>
              <a:rPr lang="en-US" sz="4000"/>
            </a:br>
            <a:endParaRPr lang="en-US" sz="4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1900" dirty="0"/>
              <a:t>Suggested that animals show </a:t>
            </a:r>
            <a:r>
              <a:rPr lang="en-US" sz="1900" b="1" i="1" dirty="0">
                <a:solidFill>
                  <a:srgbClr val="C00000"/>
                </a:solidFill>
              </a:rPr>
              <a:t>strong patterns of behavior that may interfere and thus slow the extinction process</a:t>
            </a:r>
          </a:p>
          <a:p>
            <a:pPr>
              <a:spcBef>
                <a:spcPts val="0"/>
              </a:spcBef>
            </a:pPr>
            <a:endParaRPr lang="en-US" sz="1900" b="1" i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en-US" sz="1900" dirty="0"/>
          </a:p>
          <a:p>
            <a:pPr>
              <a:spcBef>
                <a:spcPts val="0"/>
              </a:spcBef>
            </a:pPr>
            <a:r>
              <a:rPr lang="en-US" sz="1900" b="1" u="sng" dirty="0"/>
              <a:t>Innate behavior (instinctive drift) was a disruptor for learned behavior; disrupted the behavioral momentum</a:t>
            </a:r>
          </a:p>
          <a:p>
            <a:pPr>
              <a:spcBef>
                <a:spcPts val="0"/>
              </a:spcBef>
            </a:pPr>
            <a:endParaRPr lang="en-US" sz="1900" b="1" u="sng" dirty="0"/>
          </a:p>
          <a:p>
            <a:pPr lvl="1"/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898527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1F46A-5032-4949-89F8-0CFDD1CF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591344"/>
            <a:ext cx="2400300" cy="5585619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</a:rPr>
              <a:t>Why is behavioral </a:t>
            </a:r>
            <a:br>
              <a:rPr lang="en-US" sz="3400">
                <a:solidFill>
                  <a:srgbClr val="FFFFFF"/>
                </a:solidFill>
              </a:rPr>
            </a:br>
            <a:r>
              <a:rPr lang="en-US" sz="3400">
                <a:solidFill>
                  <a:srgbClr val="FFFFFF"/>
                </a:solidFill>
              </a:rPr>
              <a:t>momentum important?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CC1BF-EE73-4249-A691-0A63C93A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0" y="591344"/>
            <a:ext cx="5389895" cy="5585619"/>
          </a:xfr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Give easy requests, then a harder request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Foot in the door in social psychology is an example of this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 a little bit, give a little bit, then ask for a lot!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/>
              <a:t>High-Probability Command Sequence (HPCS)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Give 3 to 5 high probability cues followed by a low probability cue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E.g., 5 easy math problems, then a harder problem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Got your flow going on the easy ones, so enough momentum to get through the hard ones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b="1" i="1" dirty="0"/>
              <a:t>Simon Says!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/>
              <a:t>Walk for 20, run for 10</a:t>
            </a:r>
          </a:p>
          <a:p>
            <a:pPr marL="0" indent="0">
              <a:lnSpc>
                <a:spcPct val="90000"/>
              </a:lnSpc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869711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/>
              <a:t>Bottom 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Rate of extinction is affected by:</a:t>
            </a:r>
          </a:p>
          <a:p>
            <a:pPr lvl="1"/>
            <a:r>
              <a:rPr lang="en-US" sz="2400" dirty="0"/>
              <a:t>Discriminability of the situation</a:t>
            </a:r>
          </a:p>
          <a:p>
            <a:pPr lvl="1"/>
            <a:r>
              <a:rPr lang="en-US" sz="2400" dirty="0"/>
              <a:t>Previous experience with non-reinforced responding</a:t>
            </a:r>
          </a:p>
          <a:p>
            <a:pPr lvl="1"/>
            <a:r>
              <a:rPr lang="en-US" sz="2400" dirty="0"/>
              <a:t>Possibly, memory of non-reinforced responding</a:t>
            </a:r>
          </a:p>
          <a:p>
            <a:pPr lvl="1"/>
            <a:endParaRPr lang="en-US" sz="2400" dirty="0"/>
          </a:p>
          <a:p>
            <a:r>
              <a:rPr lang="en-US" sz="2400" b="1" i="1" dirty="0"/>
              <a:t>Why frustration?</a:t>
            </a:r>
          </a:p>
          <a:p>
            <a:pPr lvl="1"/>
            <a:r>
              <a:rPr lang="en-US" sz="2400" dirty="0"/>
              <a:t>Not getting what expected</a:t>
            </a:r>
          </a:p>
          <a:p>
            <a:pPr lvl="1"/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1948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>
                <a:solidFill>
                  <a:srgbClr val="FFFFFF"/>
                </a:solidFill>
              </a:rPr>
              <a:t>So: Why is this study important?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E886B8-3B67-4152-864D-172299EFD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78101"/>
              </p:ext>
            </p:extLst>
          </p:nvPr>
        </p:nvGraphicFramePr>
        <p:xfrm>
          <a:off x="3216165" y="304800"/>
          <a:ext cx="5462748" cy="5899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19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/>
              <a:t>MORE Bottom 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b="1" dirty="0"/>
              <a:t>Because of the contingency between response and reinforcer: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Subject “controls” responding, and thus reward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9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b="1" i="1" dirty="0"/>
              <a:t>During EXT: this contingency is disrupted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900" b="1" i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b="1" i="1" dirty="0">
                <a:solidFill>
                  <a:srgbClr val="C00000"/>
                </a:solidFill>
              </a:rPr>
              <a:t>But it is the S-O relationship that is disrupted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900" i="1" dirty="0"/>
              <a:t>The </a:t>
            </a:r>
            <a:r>
              <a:rPr lang="en-US" sz="1900" b="1" i="1" dirty="0"/>
              <a:t>S</a:t>
            </a:r>
            <a:r>
              <a:rPr lang="en-US" sz="1900" i="1" dirty="0"/>
              <a:t>timulus no longer predicts the </a:t>
            </a:r>
            <a:r>
              <a:rPr lang="en-US" sz="1900" b="1" i="1" dirty="0"/>
              <a:t>O</a:t>
            </a:r>
            <a:r>
              <a:rPr lang="en-US" sz="1900" i="1" dirty="0"/>
              <a:t>utcome: Stimulus no longer predicts reward!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900" b="1" dirty="0"/>
              <a:t>That pisses the organism off!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944211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US" sz="4700"/>
              <a:t>Bottom Line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b="1" i="1" dirty="0"/>
              <a:t>Subject becomes “frustrated” and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Tries other responses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Increases magnitude of responding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Increases intensity of responding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Pushed into fear/flight/fight sequence: aggression is elicited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Aggression interferes with responding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9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900" b="1" i="1" dirty="0"/>
              <a:t>S-O relation takes on new meaning IN THAT CONTEXT</a:t>
            </a:r>
          </a:p>
        </p:txBody>
      </p:sp>
    </p:spTree>
    <p:extLst>
      <p:ext uri="{BB962C8B-B14F-4D97-AF65-F5344CB8AC3E}">
        <p14:creationId xmlns:p14="http://schemas.microsoft.com/office/powerpoint/2010/main" val="9785300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 make EXT effective: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Be sure to use: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Lots of EXTINCTION trials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Massed trials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Many training, extinction, retest trials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/>
              <a:t>Alter the cues that predict extinction so they become contextual cues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Then </a:t>
            </a:r>
            <a:r>
              <a:rPr lang="en-US" sz="2400" b="1" i="1" dirty="0">
                <a:solidFill>
                  <a:srgbClr val="C00000"/>
                </a:solidFill>
              </a:rPr>
              <a:t>generalize those cues to all the situations that EXT should be in effect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Remember the organism doesn’t forget the old S+:R-O situation, so if that reoccurs, the old response comes back!</a:t>
            </a:r>
          </a:p>
        </p:txBody>
      </p:sp>
    </p:spTree>
    <p:extLst>
      <p:ext uri="{BB962C8B-B14F-4D97-AF65-F5344CB8AC3E}">
        <p14:creationId xmlns:p14="http://schemas.microsoft.com/office/powerpoint/2010/main" val="34220759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44D448-998C-4988-9EE5-9120FA36C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US" sz="4500"/>
              <a:t>So… what DO we know about EXT?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9A6D0F-C60B-401F-9964-279DCCFA63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5047316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63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67" y="1780661"/>
            <a:ext cx="2686555" cy="3196856"/>
          </a:xfrm>
        </p:spPr>
        <p:txBody>
          <a:bodyPr anchor="t"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Emotional effects of Extinction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20A407-FD14-4B29-B998-B22F9FA9C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527696"/>
              </p:ext>
            </p:extLst>
          </p:nvPr>
        </p:nvGraphicFramePr>
        <p:xfrm>
          <a:off x="3837489" y="933454"/>
          <a:ext cx="4933893" cy="495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721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67" y="1780661"/>
            <a:ext cx="2686555" cy="319685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>
                <a:solidFill>
                  <a:schemeClr val="bg1"/>
                </a:solidFill>
              </a:rPr>
              <a:t>What happens to learning during EXT?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5267DB-B406-461F-9903-E122B5E52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495242"/>
              </p:ext>
            </p:extLst>
          </p:nvPr>
        </p:nvGraphicFramePr>
        <p:xfrm>
          <a:off x="3837489" y="933454"/>
          <a:ext cx="4933893" cy="495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844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792DF6-CC34-4DC4-9334-D43BB7836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5781" cy="6858000"/>
          </a:xfrm>
          <a:prstGeom prst="rect">
            <a:avLst/>
          </a:prstGeom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235" y="891539"/>
            <a:ext cx="2351105" cy="5071110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Extinction and </a:t>
            </a: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Spontaneous Recovery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660204-C393-4F3C-8ACC-5771824A2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23B731-7E4B-4AF2-A587-D593A4F32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396152"/>
              </p:ext>
            </p:extLst>
          </p:nvPr>
        </p:nvGraphicFramePr>
        <p:xfrm>
          <a:off x="3946147" y="643467"/>
          <a:ext cx="4583222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591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56007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27275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990600"/>
            <a:ext cx="84582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676400"/>
            <a:ext cx="2857500" cy="3505200"/>
          </a:xfrm>
        </p:spPr>
        <p:txBody>
          <a:bodyPr anchor="t">
            <a:normAutofit/>
          </a:bodyPr>
          <a:lstStyle/>
          <a:p>
            <a:r>
              <a:rPr lang="en-US" sz="3500"/>
              <a:t>Renewal of Responding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3" y="1676400"/>
            <a:ext cx="4229097" cy="350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b="1" dirty="0">
                <a:solidFill>
                  <a:srgbClr val="C00000">
                    <a:alpha val="55000"/>
                  </a:srgbClr>
                </a:solidFill>
              </a:rPr>
              <a:t>Renewal</a:t>
            </a:r>
            <a:r>
              <a:rPr lang="en-US" sz="1900" dirty="0">
                <a:solidFill>
                  <a:schemeClr val="tx1">
                    <a:alpha val="55000"/>
                  </a:schemeClr>
                </a:solidFill>
              </a:rPr>
              <a:t>	 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chemeClr val="tx1">
                    <a:alpha val="55000"/>
                  </a:schemeClr>
                </a:solidFill>
              </a:rPr>
              <a:t>Recovery of excitatory responding to an extinguished stimulus </a:t>
            </a:r>
          </a:p>
          <a:p>
            <a:pPr lvl="1">
              <a:lnSpc>
                <a:spcPct val="90000"/>
              </a:lnSpc>
            </a:pPr>
            <a:r>
              <a:rPr lang="en-US" sz="1900" b="1" i="1" dirty="0">
                <a:solidFill>
                  <a:srgbClr val="C00000">
                    <a:alpha val="55000"/>
                  </a:srgbClr>
                </a:solidFill>
              </a:rPr>
              <a:t>Produced by a shift </a:t>
            </a:r>
            <a:r>
              <a:rPr lang="en-US" sz="1900" b="1" i="1" u="sng" dirty="0">
                <a:solidFill>
                  <a:srgbClr val="C00000">
                    <a:alpha val="55000"/>
                  </a:srgbClr>
                </a:solidFill>
              </a:rPr>
              <a:t>away</a:t>
            </a:r>
            <a:r>
              <a:rPr lang="en-US" sz="1900" b="1" i="1" dirty="0">
                <a:solidFill>
                  <a:srgbClr val="C00000">
                    <a:alpha val="55000"/>
                  </a:srgbClr>
                </a:solidFill>
              </a:rPr>
              <a:t> from the contextual cues that were present during extinction</a:t>
            </a:r>
            <a:r>
              <a:rPr lang="en-US" sz="1900" dirty="0">
                <a:solidFill>
                  <a:srgbClr val="C00000">
                    <a:alpha val="55000"/>
                  </a:srgbClr>
                </a:solidFill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sz="1900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1900" dirty="0">
                <a:solidFill>
                  <a:schemeClr val="tx1">
                    <a:alpha val="55000"/>
                  </a:schemeClr>
                </a:solidFill>
              </a:rPr>
              <a:t>Responding will recover from extinction if extinction trials occur in a </a:t>
            </a:r>
            <a:r>
              <a:rPr lang="en-US" sz="1900" i="1" dirty="0">
                <a:solidFill>
                  <a:schemeClr val="tx1">
                    <a:alpha val="55000"/>
                  </a:schemeClr>
                </a:solidFill>
              </a:rPr>
              <a:t>contextually different situation </a:t>
            </a:r>
            <a:r>
              <a:rPr lang="en-US" sz="1900" dirty="0">
                <a:solidFill>
                  <a:schemeClr val="tx1">
                    <a:alpha val="55000"/>
                  </a:schemeClr>
                </a:solidFill>
              </a:rPr>
              <a:t>than original training</a:t>
            </a:r>
          </a:p>
          <a:p>
            <a:pPr lvl="1">
              <a:lnSpc>
                <a:spcPct val="90000"/>
              </a:lnSpc>
            </a:pPr>
            <a:endParaRPr lang="en-US" sz="1900" dirty="0">
              <a:solidFill>
                <a:schemeClr val="tx1">
                  <a:alpha val="5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US" sz="19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5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3208BFA2675A45B669321DDEED1BFF" ma:contentTypeVersion="1" ma:contentTypeDescription="Create a new document." ma:contentTypeScope="" ma:versionID="fe0f59546e6cf501de63755cfc15b174">
  <xsd:schema xmlns:xsd="http://www.w3.org/2001/XMLSchema" xmlns:xs="http://www.w3.org/2001/XMLSchema" xmlns:p="http://schemas.microsoft.com/office/2006/metadata/properties" xmlns:ns1="http://schemas.microsoft.com/sharepoint/v3" xmlns:ns2="95c273cc-9201-4c1e-8c9f-fe8c80cbe9de" targetNamespace="http://schemas.microsoft.com/office/2006/metadata/properties" ma:root="true" ma:fieldsID="3d5a32756865940de2755d150ba87df5" ns1:_="" ns2:_="">
    <xsd:import namespace="http://schemas.microsoft.com/sharepoint/v3"/>
    <xsd:import namespace="95c273cc-9201-4c1e-8c9f-fe8c80cbe9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273cc-9201-4c1e-8c9f-fe8c80cbe9d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95c273cc-9201-4c1e-8c9f-fe8c80cbe9de">XY5HK7YVDQWF-1196-987</_dlc_DocId>
    <_dlc_DocIdUrl xmlns="95c273cc-9201-4c1e-8c9f-fe8c80cbe9de">
      <Url>https://about.illinoisstate.edu/vfdouga/_layouts/DocIdRedir.aspx?ID=XY5HK7YVDQWF-1196-987</Url>
      <Description>XY5HK7YVDQWF-1196-987</Description>
    </_dlc_DocIdUrl>
  </documentManagement>
</p:properties>
</file>

<file path=customXml/itemProps1.xml><?xml version="1.0" encoding="utf-8"?>
<ds:datastoreItem xmlns:ds="http://schemas.openxmlformats.org/officeDocument/2006/customXml" ds:itemID="{1D151F88-2495-4ABD-859F-B7C8BBA0A2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c273cc-9201-4c1e-8c9f-fe8c80cbe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F9E9F6-73AD-47F0-80A6-D9BA99B0F0C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B9DDFFA-C60D-455C-8977-80640A1F72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7C37251-24BD-4C4D-AE16-9FB01CBFEADC}">
  <ds:schemaRefs>
    <ds:schemaRef ds:uri="http://purl.org/dc/elements/1.1/"/>
    <ds:schemaRef ds:uri="95c273cc-9201-4c1e-8c9f-fe8c80cbe9d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12084</TotalTime>
  <Words>2992</Words>
  <Application>Microsoft Office PowerPoint</Application>
  <PresentationFormat>On-screen Show (4:3)</PresentationFormat>
  <Paragraphs>457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Wingdings</vt:lpstr>
      <vt:lpstr>Office Theme</vt:lpstr>
      <vt:lpstr>Extinction</vt:lpstr>
      <vt:lpstr>Remember</vt:lpstr>
      <vt:lpstr>Neuringer, Kornell &amp; Olufs, 2001</vt:lpstr>
      <vt:lpstr>Results:</vt:lpstr>
      <vt:lpstr>So: Why is this study important?</vt:lpstr>
      <vt:lpstr>Emotional effects of Extinction</vt:lpstr>
      <vt:lpstr>What happens to learning during EXT?</vt:lpstr>
      <vt:lpstr>Extinction and  Spontaneous Recovery</vt:lpstr>
      <vt:lpstr>Renewal of Responding</vt:lpstr>
      <vt:lpstr>Renewal of Responding</vt:lpstr>
      <vt:lpstr>Renewal of Responding</vt:lpstr>
      <vt:lpstr>Renewal of Responding</vt:lpstr>
      <vt:lpstr>Renewal of Responding</vt:lpstr>
      <vt:lpstr>Renewal of Responding</vt:lpstr>
      <vt:lpstr>Reinstatement</vt:lpstr>
      <vt:lpstr>Reinstatement</vt:lpstr>
      <vt:lpstr>What happens to R-Sr relation  during EXTINCTION?</vt:lpstr>
      <vt:lpstr>Ostlunk &amp; Balleine, 2007</vt:lpstr>
      <vt:lpstr>Enhancing Extinction</vt:lpstr>
      <vt:lpstr>Number and spacing of EXT trials</vt:lpstr>
      <vt:lpstr>Reduce Spontaneous Recovery</vt:lpstr>
      <vt:lpstr>Reducing Renewal</vt:lpstr>
      <vt:lpstr>Compounding Extinction Stimuli</vt:lpstr>
      <vt:lpstr>Compounding Extinction Stimuli</vt:lpstr>
      <vt:lpstr>Compounding Extinction Stimuli</vt:lpstr>
      <vt:lpstr>Compounding Extinction Stimuli</vt:lpstr>
      <vt:lpstr>Compounding Extinction Stimuli</vt:lpstr>
      <vt:lpstr>What IS learned in EXT?</vt:lpstr>
      <vt:lpstr>What IS learned in EXT?</vt:lpstr>
      <vt:lpstr>What IS learned in EXT?</vt:lpstr>
      <vt:lpstr>Pardoxical Reward Effects</vt:lpstr>
      <vt:lpstr>Magnitude Reinforcement  Extinction Effect</vt:lpstr>
      <vt:lpstr>Overtraining extinction effect </vt:lpstr>
      <vt:lpstr>Partial Reinforcement  Extinction Effect: PREE</vt:lpstr>
      <vt:lpstr>Partial Reinforcement  Extinction Effect: PREE</vt:lpstr>
      <vt:lpstr>Why do we get these effects?</vt:lpstr>
      <vt:lpstr>Discrimination and Frustration</vt:lpstr>
      <vt:lpstr>Generalization Decrement Hypothesis</vt:lpstr>
      <vt:lpstr>Sequential Theory</vt:lpstr>
      <vt:lpstr>May be an alternative way to think about all of this</vt:lpstr>
      <vt:lpstr>Behavioral Momentum </vt:lpstr>
      <vt:lpstr>Behavioral Momentum </vt:lpstr>
      <vt:lpstr>But think carefully about this</vt:lpstr>
      <vt:lpstr>Behavioral Momentum </vt:lpstr>
      <vt:lpstr>Behavioral Momentum </vt:lpstr>
      <vt:lpstr>Behavioral Momentum </vt:lpstr>
      <vt:lpstr>Behavioral Momentum </vt:lpstr>
      <vt:lpstr>Why is behavioral  momentum important? </vt:lpstr>
      <vt:lpstr>Bottom Line</vt:lpstr>
      <vt:lpstr>MORE Bottom Line</vt:lpstr>
      <vt:lpstr>Bottom Line</vt:lpstr>
      <vt:lpstr>To make EXT effective:</vt:lpstr>
      <vt:lpstr>So… what DO we know about EXT? </vt:lpstr>
    </vt:vector>
  </TitlesOfParts>
  <Company>Illinois State University / 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Extinction</dc:title>
  <dc:creator>vfdouga</dc:creator>
  <cp:lastModifiedBy>Farmer-Dougan, Valeri</cp:lastModifiedBy>
  <cp:revision>37</cp:revision>
  <dcterms:created xsi:type="dcterms:W3CDTF">2012-11-07T13:57:45Z</dcterms:created>
  <dcterms:modified xsi:type="dcterms:W3CDTF">2021-10-28T14:31:56Z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e8ceafe5-11f8-49e9-916a-f822143a5284</vt:lpwstr>
  </property>
  <property fmtid="{D5CDD505-2E9C-101B-9397-08002B2CF9AE}" pid="3" name="ContentTypeId">
    <vt:lpwstr>0x010100B83208BFA2675A45B669321DDEED1BFF</vt:lpwstr>
  </property>
</Properties>
</file>