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0"/>
  </p:notesMasterIdLst>
  <p:sldIdLst>
    <p:sldId id="311" r:id="rId6"/>
    <p:sldId id="261"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258" r:id="rId25"/>
    <p:sldId id="259" r:id="rId26"/>
    <p:sldId id="260" r:id="rId27"/>
    <p:sldId id="293"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6" y="3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BB61B-D967-4D79-8F76-3DCD3DCA83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F60F9EB-A3CA-4EF5-873D-0B025FAE9451}">
      <dgm:prSet/>
      <dgm:spPr/>
      <dgm:t>
        <a:bodyPr/>
        <a:lstStyle/>
        <a:p>
          <a:r>
            <a:rPr lang="en-US"/>
            <a:t>Basic experiment:</a:t>
          </a:r>
        </a:p>
      </dgm:t>
    </dgm:pt>
    <dgm:pt modelId="{64D07D31-3615-45C8-8628-CCB326E57EF9}" type="parTrans" cxnId="{620DDA38-E672-4425-BF0D-096CBC25F2A8}">
      <dgm:prSet/>
      <dgm:spPr/>
      <dgm:t>
        <a:bodyPr/>
        <a:lstStyle/>
        <a:p>
          <a:endParaRPr lang="en-US"/>
        </a:p>
      </dgm:t>
    </dgm:pt>
    <dgm:pt modelId="{EB7F9BDF-EBD1-40EB-9636-95B3225EB02E}" type="sibTrans" cxnId="{620DDA38-E672-4425-BF0D-096CBC25F2A8}">
      <dgm:prSet/>
      <dgm:spPr/>
      <dgm:t>
        <a:bodyPr/>
        <a:lstStyle/>
        <a:p>
          <a:endParaRPr lang="en-US"/>
        </a:p>
      </dgm:t>
    </dgm:pt>
    <dgm:pt modelId="{5DF30736-A3C2-43CD-B982-8FF37A13FD16}">
      <dgm:prSet/>
      <dgm:spPr/>
      <dgm:t>
        <a:bodyPr/>
        <a:lstStyle/>
        <a:p>
          <a:r>
            <a:rPr lang="en-US" dirty="0"/>
            <a:t>Pigeons given 2 stimuli simultaneously</a:t>
          </a:r>
        </a:p>
      </dgm:t>
    </dgm:pt>
    <dgm:pt modelId="{4D71660C-676C-4763-B832-A6A72A71BDDA}" type="parTrans" cxnId="{E760150B-1996-4671-8B4A-BD8FEEE9C7DB}">
      <dgm:prSet/>
      <dgm:spPr/>
      <dgm:t>
        <a:bodyPr/>
        <a:lstStyle/>
        <a:p>
          <a:endParaRPr lang="en-US"/>
        </a:p>
      </dgm:t>
    </dgm:pt>
    <dgm:pt modelId="{B7CBD6C4-12F8-4D5C-ACE3-0CE6CFC8D0AD}" type="sibTrans" cxnId="{E760150B-1996-4671-8B4A-BD8FEEE9C7DB}">
      <dgm:prSet/>
      <dgm:spPr/>
      <dgm:t>
        <a:bodyPr/>
        <a:lstStyle/>
        <a:p>
          <a:endParaRPr lang="en-US"/>
        </a:p>
      </dgm:t>
    </dgm:pt>
    <dgm:pt modelId="{67A9955D-BC42-4DF7-877E-C5EF20A45456}">
      <dgm:prSet/>
      <dgm:spPr/>
      <dgm:t>
        <a:bodyPr/>
        <a:lstStyle/>
        <a:p>
          <a:r>
            <a:rPr lang="en-US" dirty="0"/>
            <a:t>S+ = lighted key w/dark spot</a:t>
          </a:r>
        </a:p>
      </dgm:t>
    </dgm:pt>
    <dgm:pt modelId="{1D68AB8F-C9C6-4ED3-87B1-003B27C7B3B5}" type="parTrans" cxnId="{8B6C6967-8900-4D47-B16E-63CF96E01707}">
      <dgm:prSet/>
      <dgm:spPr/>
      <dgm:t>
        <a:bodyPr/>
        <a:lstStyle/>
        <a:p>
          <a:endParaRPr lang="en-US"/>
        </a:p>
      </dgm:t>
    </dgm:pt>
    <dgm:pt modelId="{15B4D7C1-F408-4EEC-8CD5-60934F3B66A9}" type="sibTrans" cxnId="{8B6C6967-8900-4D47-B16E-63CF96E01707}">
      <dgm:prSet/>
      <dgm:spPr/>
      <dgm:t>
        <a:bodyPr/>
        <a:lstStyle/>
        <a:p>
          <a:endParaRPr lang="en-US"/>
        </a:p>
      </dgm:t>
    </dgm:pt>
    <dgm:pt modelId="{9E1A3302-F1D7-48E9-88CA-E8749DB1D1DB}">
      <dgm:prSet/>
      <dgm:spPr/>
      <dgm:t>
        <a:bodyPr/>
        <a:lstStyle/>
        <a:p>
          <a:r>
            <a:rPr lang="en-US"/>
            <a:t>S- = lighted key w/no dark spot</a:t>
          </a:r>
        </a:p>
      </dgm:t>
    </dgm:pt>
    <dgm:pt modelId="{3E42271F-5327-4775-8E51-11D4AB13A4E2}" type="parTrans" cxnId="{1FF8D638-6E58-41BF-BFBF-4239CFD57587}">
      <dgm:prSet/>
      <dgm:spPr/>
      <dgm:t>
        <a:bodyPr/>
        <a:lstStyle/>
        <a:p>
          <a:endParaRPr lang="en-US"/>
        </a:p>
      </dgm:t>
    </dgm:pt>
    <dgm:pt modelId="{20DD548E-B766-4F5C-A600-DE2AD707A70B}" type="sibTrans" cxnId="{1FF8D638-6E58-41BF-BFBF-4239CFD57587}">
      <dgm:prSet/>
      <dgm:spPr/>
      <dgm:t>
        <a:bodyPr/>
        <a:lstStyle/>
        <a:p>
          <a:endParaRPr lang="en-US"/>
        </a:p>
      </dgm:t>
    </dgm:pt>
    <dgm:pt modelId="{F56761B4-8B23-400A-B8AC-CE50B26A0948}">
      <dgm:prSet/>
      <dgm:spPr/>
      <dgm:t>
        <a:bodyPr/>
        <a:lstStyle/>
        <a:p>
          <a:r>
            <a:rPr lang="en-US"/>
            <a:t>Looked at discrimination ratio:</a:t>
          </a:r>
        </a:p>
      </dgm:t>
    </dgm:pt>
    <dgm:pt modelId="{8A679B28-FA2F-495B-BE8D-50757E3540B5}" type="parTrans" cxnId="{00F9746F-C7B3-41E6-B75D-33514FD3D3F6}">
      <dgm:prSet/>
      <dgm:spPr/>
      <dgm:t>
        <a:bodyPr/>
        <a:lstStyle/>
        <a:p>
          <a:endParaRPr lang="en-US"/>
        </a:p>
      </dgm:t>
    </dgm:pt>
    <dgm:pt modelId="{0616FFF3-5463-41A0-879C-ADBFFCE75E7E}" type="sibTrans" cxnId="{00F9746F-C7B3-41E6-B75D-33514FD3D3F6}">
      <dgm:prSet/>
      <dgm:spPr/>
      <dgm:t>
        <a:bodyPr/>
        <a:lstStyle/>
        <a:p>
          <a:endParaRPr lang="en-US"/>
        </a:p>
      </dgm:t>
    </dgm:pt>
    <dgm:pt modelId="{E0DAE2E4-4A1B-4B7A-9B64-694F9BD38821}">
      <dgm:prSet/>
      <dgm:spPr/>
      <dgm:t>
        <a:bodyPr/>
        <a:lstStyle/>
        <a:p>
          <a:r>
            <a:rPr lang="en-US"/>
            <a:t>key pecks to S+/ total key pecks                     S+                 S-</a:t>
          </a:r>
        </a:p>
      </dgm:t>
    </dgm:pt>
    <dgm:pt modelId="{8DA882E2-2169-4DB9-AD0B-8EC1EFC5BA85}" type="parTrans" cxnId="{23DB013F-72DD-44DD-BBFB-93BEB43E7B23}">
      <dgm:prSet/>
      <dgm:spPr/>
      <dgm:t>
        <a:bodyPr/>
        <a:lstStyle/>
        <a:p>
          <a:endParaRPr lang="en-US"/>
        </a:p>
      </dgm:t>
    </dgm:pt>
    <dgm:pt modelId="{67E2AAD3-9665-4709-9345-CDD21E975E7D}" type="sibTrans" cxnId="{23DB013F-72DD-44DD-BBFB-93BEB43E7B23}">
      <dgm:prSet/>
      <dgm:spPr/>
      <dgm:t>
        <a:bodyPr/>
        <a:lstStyle/>
        <a:p>
          <a:endParaRPr lang="en-US"/>
        </a:p>
      </dgm:t>
    </dgm:pt>
    <dgm:pt modelId="{1F081BF6-0908-46AC-BE17-09F07E464429}">
      <dgm:prSet/>
      <dgm:spPr/>
      <dgm:t>
        <a:bodyPr/>
        <a:lstStyle/>
        <a:p>
          <a:r>
            <a:rPr lang="en-US"/>
            <a:t>thus: perfect discrimination ratio = 1.0</a:t>
          </a:r>
        </a:p>
      </dgm:t>
    </dgm:pt>
    <dgm:pt modelId="{03F3C068-9D63-42B2-A3DA-2631558038BA}" type="parTrans" cxnId="{3EE92F06-7302-4727-96A4-288AA6AFABAF}">
      <dgm:prSet/>
      <dgm:spPr/>
      <dgm:t>
        <a:bodyPr/>
        <a:lstStyle/>
        <a:p>
          <a:endParaRPr lang="en-US"/>
        </a:p>
      </dgm:t>
    </dgm:pt>
    <dgm:pt modelId="{4CB37CBF-22E4-4DE2-B16E-C2357FB6EFD0}" type="sibTrans" cxnId="{3EE92F06-7302-4727-96A4-288AA6AFABAF}">
      <dgm:prSet/>
      <dgm:spPr/>
      <dgm:t>
        <a:bodyPr/>
        <a:lstStyle/>
        <a:p>
          <a:endParaRPr lang="en-US"/>
        </a:p>
      </dgm:t>
    </dgm:pt>
    <dgm:pt modelId="{A3981DAF-932E-4C09-98FC-3A4FF2BFB49D}">
      <dgm:prSet/>
      <dgm:spPr/>
      <dgm:t>
        <a:bodyPr/>
        <a:lstStyle/>
        <a:p>
          <a:r>
            <a:rPr lang="en-US"/>
            <a:t>no discrimination = 0.5</a:t>
          </a:r>
        </a:p>
      </dgm:t>
    </dgm:pt>
    <dgm:pt modelId="{B40B138A-21A5-4A36-A5E3-4128E0804AB0}" type="parTrans" cxnId="{2CBA72A5-5781-479B-8BD1-9FCBF56A5EF5}">
      <dgm:prSet/>
      <dgm:spPr/>
      <dgm:t>
        <a:bodyPr/>
        <a:lstStyle/>
        <a:p>
          <a:endParaRPr lang="en-US"/>
        </a:p>
      </dgm:t>
    </dgm:pt>
    <dgm:pt modelId="{1F30BF5F-5CD0-42BD-8A1D-6F88F72DEC5C}" type="sibTrans" cxnId="{2CBA72A5-5781-479B-8BD1-9FCBF56A5EF5}">
      <dgm:prSet/>
      <dgm:spPr/>
      <dgm:t>
        <a:bodyPr/>
        <a:lstStyle/>
        <a:p>
          <a:endParaRPr lang="en-US"/>
        </a:p>
      </dgm:t>
    </dgm:pt>
    <dgm:pt modelId="{69700F57-7BC0-4597-A584-DF34C85846D3}">
      <dgm:prSet/>
      <dgm:spPr/>
      <dgm:t>
        <a:bodyPr/>
        <a:lstStyle/>
        <a:p>
          <a:r>
            <a:rPr lang="en-US"/>
            <a:t>Results of initial experiment: </a:t>
          </a:r>
          <a:r>
            <a:rPr lang="en-US" i="1"/>
            <a:t>pigeons quickly learned to discriminate</a:t>
          </a:r>
          <a:endParaRPr lang="en-US"/>
        </a:p>
      </dgm:t>
    </dgm:pt>
    <dgm:pt modelId="{C5251F89-93E4-47B3-8AF5-7067C21288FE}" type="parTrans" cxnId="{DCA1A96A-4559-4057-8950-D82478163D42}">
      <dgm:prSet/>
      <dgm:spPr/>
      <dgm:t>
        <a:bodyPr/>
        <a:lstStyle/>
        <a:p>
          <a:endParaRPr lang="en-US"/>
        </a:p>
      </dgm:t>
    </dgm:pt>
    <dgm:pt modelId="{7EBA90DE-A322-49F8-BB03-EFAA34C1BC0C}" type="sibTrans" cxnId="{DCA1A96A-4559-4057-8950-D82478163D42}">
      <dgm:prSet/>
      <dgm:spPr/>
      <dgm:t>
        <a:bodyPr/>
        <a:lstStyle/>
        <a:p>
          <a:endParaRPr lang="en-US"/>
        </a:p>
      </dgm:t>
    </dgm:pt>
    <dgm:pt modelId="{D3B561BD-82FA-41DB-8752-5215A913D0A7}" type="pres">
      <dgm:prSet presAssocID="{2CEBB61B-D967-4D79-8F76-3DCD3DCA836C}" presName="linear" presStyleCnt="0">
        <dgm:presLayoutVars>
          <dgm:animLvl val="lvl"/>
          <dgm:resizeHandles val="exact"/>
        </dgm:presLayoutVars>
      </dgm:prSet>
      <dgm:spPr/>
    </dgm:pt>
    <dgm:pt modelId="{A61DCAD8-26AE-42FB-85DE-3441F08CF2AE}" type="pres">
      <dgm:prSet presAssocID="{7F60F9EB-A3CA-4EF5-873D-0B025FAE9451}" presName="parentText" presStyleLbl="node1" presStyleIdx="0" presStyleCnt="2">
        <dgm:presLayoutVars>
          <dgm:chMax val="0"/>
          <dgm:bulletEnabled val="1"/>
        </dgm:presLayoutVars>
      </dgm:prSet>
      <dgm:spPr/>
    </dgm:pt>
    <dgm:pt modelId="{101F2CBF-8B11-4901-85A0-9863BD65FBF9}" type="pres">
      <dgm:prSet presAssocID="{7F60F9EB-A3CA-4EF5-873D-0B025FAE9451}" presName="childText" presStyleLbl="revTx" presStyleIdx="0" presStyleCnt="1">
        <dgm:presLayoutVars>
          <dgm:bulletEnabled val="1"/>
        </dgm:presLayoutVars>
      </dgm:prSet>
      <dgm:spPr/>
    </dgm:pt>
    <dgm:pt modelId="{A0224942-9965-4AAE-91C7-5C06DFDB9587}" type="pres">
      <dgm:prSet presAssocID="{69700F57-7BC0-4597-A584-DF34C85846D3}" presName="parentText" presStyleLbl="node1" presStyleIdx="1" presStyleCnt="2">
        <dgm:presLayoutVars>
          <dgm:chMax val="0"/>
          <dgm:bulletEnabled val="1"/>
        </dgm:presLayoutVars>
      </dgm:prSet>
      <dgm:spPr/>
    </dgm:pt>
  </dgm:ptLst>
  <dgm:cxnLst>
    <dgm:cxn modelId="{3EE92F06-7302-4727-96A4-288AA6AFABAF}" srcId="{F56761B4-8B23-400A-B8AC-CE50B26A0948}" destId="{1F081BF6-0908-46AC-BE17-09F07E464429}" srcOrd="1" destOrd="0" parTransId="{03F3C068-9D63-42B2-A3DA-2631558038BA}" sibTransId="{4CB37CBF-22E4-4DE2-B16E-C2357FB6EFD0}"/>
    <dgm:cxn modelId="{E760150B-1996-4671-8B4A-BD8FEEE9C7DB}" srcId="{7F60F9EB-A3CA-4EF5-873D-0B025FAE9451}" destId="{5DF30736-A3C2-43CD-B982-8FF37A13FD16}" srcOrd="0" destOrd="0" parTransId="{4D71660C-676C-4763-B832-A6A72A71BDDA}" sibTransId="{B7CBD6C4-12F8-4D5C-ACE3-0CE6CFC8D0AD}"/>
    <dgm:cxn modelId="{7B421A2C-68B3-4CEB-8379-40D432D7A176}" type="presOf" srcId="{9E1A3302-F1D7-48E9-88CA-E8749DB1D1DB}" destId="{101F2CBF-8B11-4901-85A0-9863BD65FBF9}" srcOrd="0" destOrd="2" presId="urn:microsoft.com/office/officeart/2005/8/layout/vList2"/>
    <dgm:cxn modelId="{1D077836-85BE-4219-8C4E-736250FAA2B3}" type="presOf" srcId="{2CEBB61B-D967-4D79-8F76-3DCD3DCA836C}" destId="{D3B561BD-82FA-41DB-8752-5215A913D0A7}" srcOrd="0" destOrd="0" presId="urn:microsoft.com/office/officeart/2005/8/layout/vList2"/>
    <dgm:cxn modelId="{1FF8D638-6E58-41BF-BFBF-4239CFD57587}" srcId="{7F60F9EB-A3CA-4EF5-873D-0B025FAE9451}" destId="{9E1A3302-F1D7-48E9-88CA-E8749DB1D1DB}" srcOrd="2" destOrd="0" parTransId="{3E42271F-5327-4775-8E51-11D4AB13A4E2}" sibTransId="{20DD548E-B766-4F5C-A600-DE2AD707A70B}"/>
    <dgm:cxn modelId="{620DDA38-E672-4425-BF0D-096CBC25F2A8}" srcId="{2CEBB61B-D967-4D79-8F76-3DCD3DCA836C}" destId="{7F60F9EB-A3CA-4EF5-873D-0B025FAE9451}" srcOrd="0" destOrd="0" parTransId="{64D07D31-3615-45C8-8628-CCB326E57EF9}" sibTransId="{EB7F9BDF-EBD1-40EB-9636-95B3225EB02E}"/>
    <dgm:cxn modelId="{23DB013F-72DD-44DD-BBFB-93BEB43E7B23}" srcId="{F56761B4-8B23-400A-B8AC-CE50B26A0948}" destId="{E0DAE2E4-4A1B-4B7A-9B64-694F9BD38821}" srcOrd="0" destOrd="0" parTransId="{8DA882E2-2169-4DB9-AD0B-8EC1EFC5BA85}" sibTransId="{67E2AAD3-9665-4709-9345-CDD21E975E7D}"/>
    <dgm:cxn modelId="{8B6C6967-8900-4D47-B16E-63CF96E01707}" srcId="{7F60F9EB-A3CA-4EF5-873D-0B025FAE9451}" destId="{67A9955D-BC42-4DF7-877E-C5EF20A45456}" srcOrd="1" destOrd="0" parTransId="{1D68AB8F-C9C6-4ED3-87B1-003B27C7B3B5}" sibTransId="{15B4D7C1-F408-4EEC-8CD5-60934F3B66A9}"/>
    <dgm:cxn modelId="{2D46ED47-0254-43FC-AF4C-A862358A0007}" type="presOf" srcId="{67A9955D-BC42-4DF7-877E-C5EF20A45456}" destId="{101F2CBF-8B11-4901-85A0-9863BD65FBF9}" srcOrd="0" destOrd="1" presId="urn:microsoft.com/office/officeart/2005/8/layout/vList2"/>
    <dgm:cxn modelId="{DCA1A96A-4559-4057-8950-D82478163D42}" srcId="{2CEBB61B-D967-4D79-8F76-3DCD3DCA836C}" destId="{69700F57-7BC0-4597-A584-DF34C85846D3}" srcOrd="1" destOrd="0" parTransId="{C5251F89-93E4-47B3-8AF5-7067C21288FE}" sibTransId="{7EBA90DE-A322-49F8-BB03-EFAA34C1BC0C}"/>
    <dgm:cxn modelId="{00F9746F-C7B3-41E6-B75D-33514FD3D3F6}" srcId="{7F60F9EB-A3CA-4EF5-873D-0B025FAE9451}" destId="{F56761B4-8B23-400A-B8AC-CE50B26A0948}" srcOrd="3" destOrd="0" parTransId="{8A679B28-FA2F-495B-BE8D-50757E3540B5}" sibTransId="{0616FFF3-5463-41A0-879C-ADBFFCE75E7E}"/>
    <dgm:cxn modelId="{02F75F53-FA18-4A8C-A4F6-5AFC6188B7A9}" type="presOf" srcId="{69700F57-7BC0-4597-A584-DF34C85846D3}" destId="{A0224942-9965-4AAE-91C7-5C06DFDB9587}" srcOrd="0" destOrd="0" presId="urn:microsoft.com/office/officeart/2005/8/layout/vList2"/>
    <dgm:cxn modelId="{AA1C3455-3720-404D-B5C1-4BFAA00D5DEC}" type="presOf" srcId="{A3981DAF-932E-4C09-98FC-3A4FF2BFB49D}" destId="{101F2CBF-8B11-4901-85A0-9863BD65FBF9}" srcOrd="0" destOrd="6" presId="urn:microsoft.com/office/officeart/2005/8/layout/vList2"/>
    <dgm:cxn modelId="{91A1A77B-77C5-4204-B5B2-75739CDD3412}" type="presOf" srcId="{7F60F9EB-A3CA-4EF5-873D-0B025FAE9451}" destId="{A61DCAD8-26AE-42FB-85DE-3441F08CF2AE}" srcOrd="0" destOrd="0" presId="urn:microsoft.com/office/officeart/2005/8/layout/vList2"/>
    <dgm:cxn modelId="{05CF967E-191E-42DA-9A47-A4A2F6CCE13D}" type="presOf" srcId="{1F081BF6-0908-46AC-BE17-09F07E464429}" destId="{101F2CBF-8B11-4901-85A0-9863BD65FBF9}" srcOrd="0" destOrd="5" presId="urn:microsoft.com/office/officeart/2005/8/layout/vList2"/>
    <dgm:cxn modelId="{98AE8695-952F-4516-8094-D7265D76BB7F}" type="presOf" srcId="{5DF30736-A3C2-43CD-B982-8FF37A13FD16}" destId="{101F2CBF-8B11-4901-85A0-9863BD65FBF9}" srcOrd="0" destOrd="0" presId="urn:microsoft.com/office/officeart/2005/8/layout/vList2"/>
    <dgm:cxn modelId="{2CBA72A5-5781-479B-8BD1-9FCBF56A5EF5}" srcId="{F56761B4-8B23-400A-B8AC-CE50B26A0948}" destId="{A3981DAF-932E-4C09-98FC-3A4FF2BFB49D}" srcOrd="2" destOrd="0" parTransId="{B40B138A-21A5-4A36-A5E3-4128E0804AB0}" sibTransId="{1F30BF5F-5CD0-42BD-8A1D-6F88F72DEC5C}"/>
    <dgm:cxn modelId="{05E518AD-5056-4B82-A9FC-909401C70B0F}" type="presOf" srcId="{F56761B4-8B23-400A-B8AC-CE50B26A0948}" destId="{101F2CBF-8B11-4901-85A0-9863BD65FBF9}" srcOrd="0" destOrd="3" presId="urn:microsoft.com/office/officeart/2005/8/layout/vList2"/>
    <dgm:cxn modelId="{25CBB6E4-4438-46F9-8642-4F9C2D854A59}" type="presOf" srcId="{E0DAE2E4-4A1B-4B7A-9B64-694F9BD38821}" destId="{101F2CBF-8B11-4901-85A0-9863BD65FBF9}" srcOrd="0" destOrd="4" presId="urn:microsoft.com/office/officeart/2005/8/layout/vList2"/>
    <dgm:cxn modelId="{C4642463-E21F-4B5D-9FC6-B2F797108161}" type="presParOf" srcId="{D3B561BD-82FA-41DB-8752-5215A913D0A7}" destId="{A61DCAD8-26AE-42FB-85DE-3441F08CF2AE}" srcOrd="0" destOrd="0" presId="urn:microsoft.com/office/officeart/2005/8/layout/vList2"/>
    <dgm:cxn modelId="{EB1ABE9E-B1A0-4642-93A9-777981307614}" type="presParOf" srcId="{D3B561BD-82FA-41DB-8752-5215A913D0A7}" destId="{101F2CBF-8B11-4901-85A0-9863BD65FBF9}" srcOrd="1" destOrd="0" presId="urn:microsoft.com/office/officeart/2005/8/layout/vList2"/>
    <dgm:cxn modelId="{28AE5F45-D123-4C05-B2BE-F1D1421012E2}" type="presParOf" srcId="{D3B561BD-82FA-41DB-8752-5215A913D0A7}" destId="{A0224942-9965-4AAE-91C7-5C06DFDB958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DCAD8-26AE-42FB-85DE-3441F08CF2AE}">
      <dsp:nvSpPr>
        <dsp:cNvPr id="0" name=""/>
        <dsp:cNvSpPr/>
      </dsp:nvSpPr>
      <dsp:spPr>
        <a:xfrm>
          <a:off x="0" y="19177"/>
          <a:ext cx="8229600"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Basic experiment:</a:t>
          </a:r>
        </a:p>
      </dsp:txBody>
      <dsp:txXfrm>
        <a:off x="50420" y="69597"/>
        <a:ext cx="8128760" cy="932014"/>
      </dsp:txXfrm>
    </dsp:sp>
    <dsp:sp modelId="{101F2CBF-8B11-4901-85A0-9863BD65FBF9}">
      <dsp:nvSpPr>
        <dsp:cNvPr id="0" name=""/>
        <dsp:cNvSpPr/>
      </dsp:nvSpPr>
      <dsp:spPr>
        <a:xfrm>
          <a:off x="0" y="1052031"/>
          <a:ext cx="8229600" cy="242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Pigeons given 2 stimuli simultaneously</a:t>
          </a:r>
        </a:p>
        <a:p>
          <a:pPr marL="228600" lvl="1" indent="-228600" algn="l" defTabSz="889000">
            <a:lnSpc>
              <a:spcPct val="90000"/>
            </a:lnSpc>
            <a:spcBef>
              <a:spcPct val="0"/>
            </a:spcBef>
            <a:spcAft>
              <a:spcPct val="20000"/>
            </a:spcAft>
            <a:buChar char="•"/>
          </a:pPr>
          <a:r>
            <a:rPr lang="en-US" sz="2000" kern="1200" dirty="0"/>
            <a:t>S+ = lighted key w/dark spot</a:t>
          </a:r>
        </a:p>
        <a:p>
          <a:pPr marL="228600" lvl="1" indent="-228600" algn="l" defTabSz="889000">
            <a:lnSpc>
              <a:spcPct val="90000"/>
            </a:lnSpc>
            <a:spcBef>
              <a:spcPct val="0"/>
            </a:spcBef>
            <a:spcAft>
              <a:spcPct val="20000"/>
            </a:spcAft>
            <a:buChar char="•"/>
          </a:pPr>
          <a:r>
            <a:rPr lang="en-US" sz="2000" kern="1200"/>
            <a:t>S- = lighted key w/no dark spot</a:t>
          </a:r>
        </a:p>
        <a:p>
          <a:pPr marL="228600" lvl="1" indent="-228600" algn="l" defTabSz="889000">
            <a:lnSpc>
              <a:spcPct val="90000"/>
            </a:lnSpc>
            <a:spcBef>
              <a:spcPct val="0"/>
            </a:spcBef>
            <a:spcAft>
              <a:spcPct val="20000"/>
            </a:spcAft>
            <a:buChar char="•"/>
          </a:pPr>
          <a:r>
            <a:rPr lang="en-US" sz="2000" kern="1200"/>
            <a:t>Looked at discrimination ratio:</a:t>
          </a:r>
        </a:p>
        <a:p>
          <a:pPr marL="457200" lvl="2" indent="-228600" algn="l" defTabSz="889000">
            <a:lnSpc>
              <a:spcPct val="90000"/>
            </a:lnSpc>
            <a:spcBef>
              <a:spcPct val="0"/>
            </a:spcBef>
            <a:spcAft>
              <a:spcPct val="20000"/>
            </a:spcAft>
            <a:buChar char="•"/>
          </a:pPr>
          <a:r>
            <a:rPr lang="en-US" sz="2000" kern="1200"/>
            <a:t>key pecks to S+/ total key pecks                     S+                 S-</a:t>
          </a:r>
        </a:p>
        <a:p>
          <a:pPr marL="457200" lvl="2" indent="-228600" algn="l" defTabSz="889000">
            <a:lnSpc>
              <a:spcPct val="90000"/>
            </a:lnSpc>
            <a:spcBef>
              <a:spcPct val="0"/>
            </a:spcBef>
            <a:spcAft>
              <a:spcPct val="20000"/>
            </a:spcAft>
            <a:buChar char="•"/>
          </a:pPr>
          <a:r>
            <a:rPr lang="en-US" sz="2000" kern="1200"/>
            <a:t>thus: perfect discrimination ratio = 1.0</a:t>
          </a:r>
        </a:p>
        <a:p>
          <a:pPr marL="457200" lvl="2" indent="-228600" algn="l" defTabSz="889000">
            <a:lnSpc>
              <a:spcPct val="90000"/>
            </a:lnSpc>
            <a:spcBef>
              <a:spcPct val="0"/>
            </a:spcBef>
            <a:spcAft>
              <a:spcPct val="20000"/>
            </a:spcAft>
            <a:buChar char="•"/>
          </a:pPr>
          <a:r>
            <a:rPr lang="en-US" sz="2000" kern="1200"/>
            <a:t>no discrimination = 0.5</a:t>
          </a:r>
        </a:p>
      </dsp:txBody>
      <dsp:txXfrm>
        <a:off x="0" y="1052031"/>
        <a:ext cx="8229600" cy="2421899"/>
      </dsp:txXfrm>
    </dsp:sp>
    <dsp:sp modelId="{A0224942-9965-4AAE-91C7-5C06DFDB9587}">
      <dsp:nvSpPr>
        <dsp:cNvPr id="0" name=""/>
        <dsp:cNvSpPr/>
      </dsp:nvSpPr>
      <dsp:spPr>
        <a:xfrm>
          <a:off x="0" y="3473931"/>
          <a:ext cx="8229600"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Results of initial experiment: </a:t>
          </a:r>
          <a:r>
            <a:rPr lang="en-US" sz="2600" i="1" kern="1200"/>
            <a:t>pigeons quickly learned to discriminate</a:t>
          </a:r>
          <a:endParaRPr lang="en-US" sz="2600" kern="1200"/>
        </a:p>
      </dsp:txBody>
      <dsp:txXfrm>
        <a:off x="50420" y="3524351"/>
        <a:ext cx="8128760"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97DC8-8377-4498-8BED-61B0E612540C}" type="datetimeFigureOut">
              <a:rPr lang="en-US" smtClean="0"/>
              <a:t>10/20/2021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64EAB-3E4F-4BB2-ACDD-FFB3D8A44143}" type="slidenum">
              <a:rPr lang="en-US" smtClean="0"/>
              <a:t>‹#›</a:t>
            </a:fld>
            <a:endParaRPr lang="en-US"/>
          </a:p>
        </p:txBody>
      </p:sp>
    </p:spTree>
    <p:extLst>
      <p:ext uri="{BB962C8B-B14F-4D97-AF65-F5344CB8AC3E}">
        <p14:creationId xmlns:p14="http://schemas.microsoft.com/office/powerpoint/2010/main" val="33334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1B2A27E-8202-4BA8-9DD4-D0C3D8F2E02E}" type="slidenum">
              <a:rPr lang="en-US" altLang="en-US" smtClean="0"/>
              <a:pPr eaLnBrk="1" fontAlgn="base" hangingPunct="1">
                <a:spcBef>
                  <a:spcPct val="0"/>
                </a:spcBef>
                <a:spcAft>
                  <a:spcPct val="0"/>
                </a:spcAft>
              </a:pPr>
              <a:t>24</a:t>
            </a:fld>
            <a:endParaRPr lang="en-US" alt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1478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DE4E1AF-734A-476A-8013-713A88574532}" type="slidenum">
              <a:rPr lang="en-US" altLang="en-US" smtClean="0"/>
              <a:pPr eaLnBrk="1" fontAlgn="base" hangingPunct="1">
                <a:spcBef>
                  <a:spcPct val="0"/>
                </a:spcBef>
                <a:spcAft>
                  <a:spcPct val="0"/>
                </a:spcAft>
              </a:pPr>
              <a:t>34</a:t>
            </a:fld>
            <a:endParaRPr lang="en-US" alt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5752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810DFE8-6583-4DCE-B398-54225F0A60DB}" type="slidenum">
              <a:rPr lang="en-US" altLang="en-US" smtClean="0"/>
              <a:pPr eaLnBrk="1" fontAlgn="base" hangingPunct="1">
                <a:spcBef>
                  <a:spcPct val="0"/>
                </a:spcBef>
                <a:spcAft>
                  <a:spcPct val="0"/>
                </a:spcAft>
              </a:pPr>
              <a:t>35</a:t>
            </a:fld>
            <a:endParaRPr lang="en-US" alt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7671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06D8500-4395-40A7-98B5-E71B0196851D}" type="slidenum">
              <a:rPr lang="en-US" altLang="en-US" smtClean="0"/>
              <a:pPr eaLnBrk="1" fontAlgn="base" hangingPunct="1">
                <a:spcBef>
                  <a:spcPct val="0"/>
                </a:spcBef>
                <a:spcAft>
                  <a:spcPct val="0"/>
                </a:spcAft>
              </a:pPr>
              <a:t>36</a:t>
            </a:fld>
            <a:endParaRPr lang="en-US" alt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7745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C2E4AA7-E51C-459F-AA67-B21769EE0CFB}" type="slidenum">
              <a:rPr lang="en-US" altLang="en-US" smtClean="0"/>
              <a:pPr eaLnBrk="1" fontAlgn="base" hangingPunct="1">
                <a:spcBef>
                  <a:spcPct val="0"/>
                </a:spcBef>
                <a:spcAft>
                  <a:spcPct val="0"/>
                </a:spcAft>
              </a:pPr>
              <a:t>37</a:t>
            </a:fld>
            <a:endParaRPr lang="en-US" alt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4687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5489659-E260-4B5B-8DFB-379F507BE88F}" type="slidenum">
              <a:rPr lang="en-US" altLang="en-US" smtClean="0"/>
              <a:pPr eaLnBrk="1" fontAlgn="base" hangingPunct="1">
                <a:spcBef>
                  <a:spcPct val="0"/>
                </a:spcBef>
                <a:spcAft>
                  <a:spcPct val="0"/>
                </a:spcAft>
              </a:pPr>
              <a:t>38</a:t>
            </a:fld>
            <a:endParaRPr lang="en-US" alt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8339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BE64455-C7EA-4BAD-B51A-2CF7489C3771}" type="slidenum">
              <a:rPr lang="en-US" altLang="en-US" smtClean="0"/>
              <a:pPr eaLnBrk="1" fontAlgn="base" hangingPunct="1">
                <a:spcBef>
                  <a:spcPct val="0"/>
                </a:spcBef>
                <a:spcAft>
                  <a:spcPct val="0"/>
                </a:spcAft>
              </a:pPr>
              <a:t>40</a:t>
            </a:fld>
            <a:endParaRPr lang="en-US" alt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8482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A07EACF-D2EB-4227-9B0C-2153CCC60133}" type="slidenum">
              <a:rPr lang="en-US" altLang="en-US" smtClean="0"/>
              <a:pPr eaLnBrk="1" fontAlgn="base" hangingPunct="1">
                <a:spcBef>
                  <a:spcPct val="0"/>
                </a:spcBef>
                <a:spcAft>
                  <a:spcPct val="0"/>
                </a:spcAft>
              </a:pPr>
              <a:t>41</a:t>
            </a:fld>
            <a:endParaRPr lang="en-US" alt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7629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191A209-4781-47A1-84DF-7BCE7B5565F4}" type="slidenum">
              <a:rPr lang="en-US" altLang="en-US" smtClean="0"/>
              <a:pPr eaLnBrk="1" fontAlgn="base" hangingPunct="1">
                <a:spcBef>
                  <a:spcPct val="0"/>
                </a:spcBef>
                <a:spcAft>
                  <a:spcPct val="0"/>
                </a:spcAft>
              </a:pPr>
              <a:t>42</a:t>
            </a:fld>
            <a:endParaRPr lang="en-US" alt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7529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78AB7ED-15DE-4AD6-B6ED-D3838E1B3EC6}" type="slidenum">
              <a:rPr lang="en-US" altLang="en-US" smtClean="0"/>
              <a:pPr eaLnBrk="1" fontAlgn="base" hangingPunct="1">
                <a:spcBef>
                  <a:spcPct val="0"/>
                </a:spcBef>
                <a:spcAft>
                  <a:spcPct val="0"/>
                </a:spcAft>
              </a:pPr>
              <a:t>43</a:t>
            </a:fld>
            <a:endParaRPr lang="en-US" alt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7036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96FD9BB-3312-47A3-A1C4-A32FDFD840D3}" type="slidenum">
              <a:rPr lang="en-US" altLang="en-US" smtClean="0"/>
              <a:pPr eaLnBrk="1" fontAlgn="base" hangingPunct="1">
                <a:spcBef>
                  <a:spcPct val="0"/>
                </a:spcBef>
                <a:spcAft>
                  <a:spcPct val="0"/>
                </a:spcAft>
              </a:pPr>
              <a:t>44</a:t>
            </a:fld>
            <a:endParaRPr lang="en-US" alt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5083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E71A0DD-BCF0-4E81-BEEA-A04C5B9B2C36}" type="slidenum">
              <a:rPr lang="en-US" altLang="en-US" smtClean="0"/>
              <a:pPr eaLnBrk="1" fontAlgn="base" hangingPunct="1">
                <a:spcBef>
                  <a:spcPct val="0"/>
                </a:spcBef>
                <a:spcAft>
                  <a:spcPct val="0"/>
                </a:spcAft>
              </a:pPr>
              <a:t>25</a:t>
            </a:fld>
            <a:endParaRPr lang="en-US" alt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8039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6139229-F77A-4B33-8446-933F64B596DA}" type="slidenum">
              <a:rPr lang="en-US" altLang="en-US" smtClean="0"/>
              <a:pPr eaLnBrk="1" fontAlgn="base" hangingPunct="1">
                <a:spcBef>
                  <a:spcPct val="0"/>
                </a:spcBef>
                <a:spcAft>
                  <a:spcPct val="0"/>
                </a:spcAft>
              </a:pPr>
              <a:t>45</a:t>
            </a:fld>
            <a:endParaRPr lang="en-US" alt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5926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398A08C-5CE1-475C-81AB-320E7471AD60}" type="slidenum">
              <a:rPr lang="en-US" altLang="en-US" smtClean="0"/>
              <a:pPr eaLnBrk="1" fontAlgn="base" hangingPunct="1">
                <a:spcBef>
                  <a:spcPct val="0"/>
                </a:spcBef>
                <a:spcAft>
                  <a:spcPct val="0"/>
                </a:spcAft>
              </a:pPr>
              <a:t>46</a:t>
            </a:fld>
            <a:endParaRPr lang="en-US" altLang="en-US"/>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6210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18CA39F-3642-438C-AAD3-320FF83B59D3}" type="slidenum">
              <a:rPr lang="en-US" altLang="en-US" smtClean="0"/>
              <a:pPr eaLnBrk="1" fontAlgn="base" hangingPunct="1">
                <a:spcBef>
                  <a:spcPct val="0"/>
                </a:spcBef>
                <a:spcAft>
                  <a:spcPct val="0"/>
                </a:spcAft>
              </a:pPr>
              <a:t>47</a:t>
            </a:fld>
            <a:endParaRPr lang="en-US" alt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67010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B63F0BF-80A7-42A7-B99B-848E7A097C60}" type="slidenum">
              <a:rPr lang="en-US" altLang="en-US" smtClean="0"/>
              <a:pPr eaLnBrk="1" fontAlgn="base" hangingPunct="1">
                <a:spcBef>
                  <a:spcPct val="0"/>
                </a:spcBef>
                <a:spcAft>
                  <a:spcPct val="0"/>
                </a:spcAft>
              </a:pPr>
              <a:t>48</a:t>
            </a:fld>
            <a:endParaRPr lang="en-US" alt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6521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E87572E-2708-46B3-8BE7-0A9952ADC5FF}" type="slidenum">
              <a:rPr lang="en-US" altLang="en-US" smtClean="0"/>
              <a:pPr eaLnBrk="1" fontAlgn="base" hangingPunct="1">
                <a:spcBef>
                  <a:spcPct val="0"/>
                </a:spcBef>
                <a:spcAft>
                  <a:spcPct val="0"/>
                </a:spcAft>
              </a:pPr>
              <a:t>49</a:t>
            </a:fld>
            <a:endParaRPr lang="en-US" alt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16546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613E0D2-87AB-4446-B091-E129F46010EA}" type="slidenum">
              <a:rPr lang="en-US" altLang="en-US" smtClean="0"/>
              <a:pPr eaLnBrk="1" fontAlgn="base" hangingPunct="1">
                <a:spcBef>
                  <a:spcPct val="0"/>
                </a:spcBef>
                <a:spcAft>
                  <a:spcPct val="0"/>
                </a:spcAft>
              </a:pPr>
              <a:t>50</a:t>
            </a:fld>
            <a:endParaRPr lang="en-US" alt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51031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D429F6D-FBC0-4C09-A9F6-EF0D0F32ACB5}" type="slidenum">
              <a:rPr lang="en-US" altLang="en-US" smtClean="0"/>
              <a:pPr eaLnBrk="1" fontAlgn="base" hangingPunct="1">
                <a:spcBef>
                  <a:spcPct val="0"/>
                </a:spcBef>
                <a:spcAft>
                  <a:spcPct val="0"/>
                </a:spcAft>
              </a:pPr>
              <a:t>51</a:t>
            </a:fld>
            <a:endParaRPr lang="en-US" alt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10747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05A6AAF-CA16-45CA-85AB-510C76000BA2}" type="slidenum">
              <a:rPr lang="en-US" altLang="en-US" smtClean="0"/>
              <a:pPr eaLnBrk="1" fontAlgn="base" hangingPunct="1">
                <a:spcBef>
                  <a:spcPct val="0"/>
                </a:spcBef>
                <a:spcAft>
                  <a:spcPct val="0"/>
                </a:spcAft>
              </a:pPr>
              <a:t>52</a:t>
            </a:fld>
            <a:endParaRPr lang="en-US" alt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70220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1AB172C-5F2A-4D8E-8A90-4C49A7CA78FF}" type="slidenum">
              <a:rPr lang="en-US" altLang="en-US" smtClean="0"/>
              <a:pPr eaLnBrk="1" fontAlgn="base" hangingPunct="1">
                <a:spcBef>
                  <a:spcPct val="0"/>
                </a:spcBef>
                <a:spcAft>
                  <a:spcPct val="0"/>
                </a:spcAft>
              </a:pPr>
              <a:t>53</a:t>
            </a:fld>
            <a:endParaRPr lang="en-US" altLang="en-US"/>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9069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F8E8C7B-F15F-46BC-B8A6-A7B646140E36}" type="slidenum">
              <a:rPr lang="en-US" altLang="en-US" smtClean="0"/>
              <a:pPr eaLnBrk="1" fontAlgn="base" hangingPunct="1">
                <a:spcBef>
                  <a:spcPct val="0"/>
                </a:spcBef>
                <a:spcAft>
                  <a:spcPct val="0"/>
                </a:spcAft>
              </a:pPr>
              <a:t>26</a:t>
            </a:fld>
            <a:endParaRPr lang="en-US" alt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7580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1337C1B-F652-4CF0-B751-8DD2B493EBE5}" type="slidenum">
              <a:rPr lang="en-US" altLang="en-US" smtClean="0"/>
              <a:pPr eaLnBrk="1" fontAlgn="base" hangingPunct="1">
                <a:spcBef>
                  <a:spcPct val="0"/>
                </a:spcBef>
                <a:spcAft>
                  <a:spcPct val="0"/>
                </a:spcAft>
              </a:pPr>
              <a:t>27</a:t>
            </a:fld>
            <a:endParaRPr lang="en-US" alt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1200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FA853F6-4074-4A05-9D9C-B7449AE8F11E}" type="slidenum">
              <a:rPr lang="en-US" altLang="en-US" smtClean="0"/>
              <a:pPr eaLnBrk="1" fontAlgn="base" hangingPunct="1">
                <a:spcBef>
                  <a:spcPct val="0"/>
                </a:spcBef>
                <a:spcAft>
                  <a:spcPct val="0"/>
                </a:spcAft>
              </a:pPr>
              <a:t>28</a:t>
            </a:fld>
            <a:endParaRPr lang="en-US" alt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8191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9F87159-E4BA-4DDE-A60D-7C325A384345}" type="slidenum">
              <a:rPr lang="en-US" altLang="en-US" smtClean="0"/>
              <a:pPr eaLnBrk="1" fontAlgn="base" hangingPunct="1">
                <a:spcBef>
                  <a:spcPct val="0"/>
                </a:spcBef>
                <a:spcAft>
                  <a:spcPct val="0"/>
                </a:spcAft>
              </a:pPr>
              <a:t>29</a:t>
            </a:fld>
            <a:endParaRPr lang="en-US" alt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98083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49FE0E8-421C-4A92-9357-08CE26AB5430}" type="slidenum">
              <a:rPr lang="en-US" altLang="en-US" smtClean="0"/>
              <a:pPr eaLnBrk="1" fontAlgn="base" hangingPunct="1">
                <a:spcBef>
                  <a:spcPct val="0"/>
                </a:spcBef>
                <a:spcAft>
                  <a:spcPct val="0"/>
                </a:spcAft>
              </a:pPr>
              <a:t>30</a:t>
            </a:fld>
            <a:endParaRPr lang="en-US" alt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6188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D668F23-5DBE-47B5-82D4-03579EAD5AF4}" type="slidenum">
              <a:rPr lang="en-US" altLang="en-US" smtClean="0"/>
              <a:pPr eaLnBrk="1" fontAlgn="base" hangingPunct="1">
                <a:spcBef>
                  <a:spcPct val="0"/>
                </a:spcBef>
                <a:spcAft>
                  <a:spcPct val="0"/>
                </a:spcAft>
              </a:pPr>
              <a:t>32</a:t>
            </a:fld>
            <a:endParaRPr lang="en-US" alt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9341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BEB6341-0B69-41C9-8240-5ABBCC31FC2B}" type="slidenum">
              <a:rPr lang="en-US" altLang="en-US" smtClean="0"/>
              <a:pPr eaLnBrk="1" fontAlgn="base" hangingPunct="1">
                <a:spcBef>
                  <a:spcPct val="0"/>
                </a:spcBef>
                <a:spcAft>
                  <a:spcPct val="0"/>
                </a:spcAft>
              </a:pPr>
              <a:t>33</a:t>
            </a:fld>
            <a:endParaRPr lang="en-US" alt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3017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DB025C-2E12-432F-B228-C0B4C18AC66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279900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DB025C-2E12-432F-B228-C0B4C18AC66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386758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DB025C-2E12-432F-B228-C0B4C18AC66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260477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DB025C-2E12-432F-B228-C0B4C18AC66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71535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DB025C-2E12-432F-B228-C0B4C18AC66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394865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DB025C-2E12-432F-B228-C0B4C18AC668}"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73163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DB025C-2E12-432F-B228-C0B4C18AC668}"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347889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DB025C-2E12-432F-B228-C0B4C18AC668}"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68558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B025C-2E12-432F-B228-C0B4C18AC668}"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148362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DB025C-2E12-432F-B228-C0B4C18AC668}"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381826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DB025C-2E12-432F-B228-C0B4C18AC668}"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41665-7B2F-444A-931F-C15D5425B72A}" type="slidenum">
              <a:rPr lang="en-US" smtClean="0"/>
              <a:t>‹#›</a:t>
            </a:fld>
            <a:endParaRPr lang="en-US"/>
          </a:p>
        </p:txBody>
      </p:sp>
    </p:spTree>
    <p:extLst>
      <p:ext uri="{BB962C8B-B14F-4D97-AF65-F5344CB8AC3E}">
        <p14:creationId xmlns:p14="http://schemas.microsoft.com/office/powerpoint/2010/main" val="321757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B025C-2E12-432F-B228-C0B4C18AC668}" type="datetimeFigureOut">
              <a:rPr lang="en-US" smtClean="0"/>
              <a:t>10/20/2021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41665-7B2F-444A-931F-C15D5425B72A}" type="slidenum">
              <a:rPr lang="en-US" smtClean="0"/>
              <a:t>‹#›</a:t>
            </a:fld>
            <a:endParaRPr lang="en-US"/>
          </a:p>
        </p:txBody>
      </p:sp>
    </p:spTree>
    <p:extLst>
      <p:ext uri="{BB962C8B-B14F-4D97-AF65-F5344CB8AC3E}">
        <p14:creationId xmlns:p14="http://schemas.microsoft.com/office/powerpoint/2010/main" val="4258822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photoseek.com/05ARG-10454-Doors-LaBoca.jpg&amp;imgrefurl=http://www.photoseek.com/Cityscapes.html&amp;h=430&amp;w=325&amp;sz=53&amp;hl=en&amp;start=8&amp;um=1&amp;tbnid=qo4SWc_jNGdAUM:&amp;tbnh=126&amp;tbnw=95&amp;prev=/images?q%3Dhouses%2Bwith%2Bred%2Bdoors%26svnum%3D10%26um%3D1%26hl%3Den%26rls%3Dcom.microsoft:en-us:%7breferrer:source?%7d%26sa%3D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imgres?imgurl=http://www.msdacademy.org/_borders/bluedoors.gif&amp;imgrefurl=http://www.msdacademy.org/Admission.htm&amp;h=165&amp;w=133&amp;sz=8&amp;hl=en&amp;start=5&amp;um=1&amp;tbnid=A8HyM59yDopjCM:&amp;tbnh=99&amp;tbnw=80&amp;prev=/images?q%3Dhouses%2Bwith%2Bbluedoors%26svnum%3D10%26um%3D1%26hl%3Den%26rls%3Dcom.microsoft:en-us:%7breferrer:source?%7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hyperlink" Target="http://www.gildasclubseattle.org/images/ClubHouse293x300b.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m/imgres?imgurl=http://www.terragalleria.com/images/us-ca/usca35548.jpeg&amp;imgrefurl=http://www.terragalleria.com/pictures-subjects/painted-buildings/picture.painted-buildings.usca35548.html&amp;h=393&amp;w=576&amp;sz=51&amp;hl=en&amp;start=3&amp;um=1&amp;tbnid=Zp9d8bagzxJB3M:&amp;tbnh=91&amp;tbnw=134&amp;prev=/images?q%3Dhouses%2Bwith%2Bblue%2Bdoors%26svnum%3D10%26um%3D1%26hl%3Den%26rls%3Dcom.microsoft:en-us:%7breferrer:source?%7d%26sa%3D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ww.csus.edu/indiv/o/oreyd/images/Uruguay3.JPG&amp;imgrefurl=http://www.csus.edu/indiv/o/oreyd/images/portas.doors.htm&amp;h=1536&amp;w=2048&amp;sz=1334&amp;hl=en&amp;start=30&amp;um=1&amp;tbnid=WROyRHSlDFCQoM:&amp;tbnh=113&amp;tbnw=150&amp;prev=/images?q%3Dhouses%2Bwith%2Bred%2Bdoors%26start%3D18%26ndsp%3D18%26svnum%3D10%26um%3D1%26hl%3Den%26rls%3Dcom.microsoft:en-us:%7breferrer:source?%7d%26sa%3D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m/imgres?imgurl=http://meekmok.com/muaddib/images/blog/house2.jpg&amp;imgrefurl=http://meekmok.com/muaddib/2005/06/01/our-new-house/&amp;h=438&amp;w=600&amp;sz=61&amp;hl=en&amp;start=14&amp;um=1&amp;tbnid=YsBH-GqaKYFlIM:&amp;tbnh=99&amp;tbnw=135&amp;prev=/images?q%3Dhouses%2Bwith%2Bblue%2Bdoors%26svnum%3D10%26um%3D1%26hl%3Den%26rls%3Dcom.microsoft:en-us:%7breferrer:source?%7d%26sa%3D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imgres?imgurl=http://www.littlesunlighthomes.com/images/3.29.03/RedDoor2.lg.jpg&amp;imgrefurl=http://www.littlesunlighthomes.com/e17.html&amp;h=608&amp;w=391&amp;sz=54&amp;hl=en&amp;start=43&amp;um=1&amp;tbnid=RyyAR9sZK-A0kM:&amp;tbnh=136&amp;tbnw=87&amp;prev=/images?q%3Dhouses%2Bwith%2Bred%2Bdoors%26start%3D36%26ndsp%3D18%26svnum%3D10%26um%3D1%26hl%3Den%26rls%3Dcom.microsoft:en-us:%7breferrer:source?%7d%26sa%3D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imgres?imgurl=http://www.bayhorse.com/images/Sheds/vinylcottage.jpg&amp;imgrefurl=http://www.bayhorse.com/sheds.html&amp;h=430&amp;w=713&amp;sz=477&amp;hl=en&amp;start=25&amp;um=1&amp;tbnid=r4vUhXgIbHlsfM:&amp;tbnh=84&amp;tbnw=140&amp;prev=/images?q%3Dsheds%26start%3D18%26ndsp%3D18%26svnum%3D10%26um%3D1%26hl%3Den%26rls%3Dcom.microsoft:en-us:%7breferrer:source?%7d%26sa%3D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m/imgres?imgurl=http://hearth.com/gallery/pics/chimney/image/newport45.jpg&amp;imgrefurl=http://hearth.com/gallery/pics/chimney/source/newport45.html&amp;h=591&amp;w=800&amp;sz=63&amp;hl=en&amp;start=1&amp;um=1&amp;tbnid=het43pk6jn7pcM:&amp;tbnh=106&amp;tbnw=143&amp;prev=/images?q%3Dhouses%2Bwith%2Bchimneys%26svnum%3D10%26um%3D1%26hl%3Den%26rls%3Dcom.microsoft:en-us:%7breferrer:source?%7d"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hyperlink" Target="http://images.google.com/imgres?imgurl=http://www.laserkit.com/images/175.jpg&amp;imgrefurl=http://www.laserkit.com/bldgho.htm&amp;h=467&amp;w=800&amp;sz=258&amp;hl=en&amp;start=15&amp;um=1&amp;tbnid=taq5k6vM3i562M:&amp;tbnh=83&amp;tbnw=143&amp;prev=/images?q%3Dhouses%2Bwithout%2Bchimneys%26svnum%3D10%26um%3D1%26hl%3Den%26rls%3Dcom.microsoft:en-us:%7breferrer:source?%7d"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hyperlink" Target="http://images.google.com/imgres?imgurl=http://www.portlandlandmarks.org/images/wadsworth_longfellow.jpg&amp;imgrefurl=http://www.portlandlandmarks.org/fifteen_places.shtml&amp;h=297&amp;w=300&amp;sz=36&amp;hl=en&amp;start=5&amp;um=1&amp;tbnid=_LtW6ee-oQ7v4M:&amp;tbnh=115&amp;tbnw=116&amp;prev=/images?q%3Dhouses%2Bwith%2Bchimneys%26svnum%3D10%26um%3D1%26hl%3Den%26rls%3Dcom.microsoft:en-us:%7breferrer:source?%7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hyperlink" Target="http://images.google.com/imgres?imgurl=http://www.jamaicacottageshop.com/images/g12x14writerscottage.jpg&amp;imgrefurl=http://www.jamaicacottageshop.com/product.asp&amp;h=350&amp;w=385&amp;sz=65&amp;hl=en&amp;start=11&amp;um=1&amp;tbnid=r0hVLZxo5mODbM:&amp;tbnh=112&amp;tbnw=123&amp;prev=/images?q%3Dsheds%26svnum%3D10%26um%3D1%26hl%3Den%26rls%3Dcom.microsoft:en-us:%7breferrer:source?%7d%26sa%3D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hyperlink" Target="http://images.google.com/imgres?imgurl=http://www.wealddown.co.uk/images%20historic%20building/pendean-farmhouse-with-chimney.JPG&amp;imgrefurl=http://www.wealddown.co.uk/pendean-16th-century-house-chimney.htm&amp;h=337&amp;w=450&amp;sz=43&amp;hl=en&amp;start=14&amp;um=1&amp;tbnid=C-i7ZfDTNcR2mM:&amp;tbnh=95&amp;tbnw=127&amp;prev=/images?q%3Dhouses%2Bwith%2Bchimneys%26svnum%3D10%26um%3D1%26hl%3Den%26rls%3Dcom.microsoft:en-us:%7breferrer:source?%7d"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hyperlink" Target="http://images.google.com/imgres?imgurl=http://www.giorealtor.com/listings/light/Deluxe-Wood-Sheds.jpg&amp;imgrefurl=http://www.giorealtor.com/listings/light/a.html&amp;h=332&amp;w=500&amp;sz=47&amp;hl=en&amp;start=13&amp;um=1&amp;tbnid=M1f7WR7qRiGTxM:&amp;tbnh=86&amp;tbnw=130&amp;prev=/images?q%3Dsheds%26svnum%3D10%26um%3D1%26hl%3Den%26rls%3Dcom.microsoft:en-us:%7breferrer:source?%7d%26sa%3D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3B6CAC99-7AA2-47ED-86CD-4E2488F207B6}"/>
              </a:ext>
            </a:extLst>
          </p:cNvPr>
          <p:cNvPicPr>
            <a:picLocks noGrp="1" noChangeAspect="1"/>
          </p:cNvPicPr>
          <p:nvPr>
            <p:ph idx="1"/>
          </p:nvPr>
        </p:nvPicPr>
        <p:blipFill rotWithShape="1">
          <a:blip r:embed="rId2"/>
          <a:srcRect t="17449" b="8577"/>
          <a:stretch/>
        </p:blipFill>
        <p:spPr>
          <a:xfrm>
            <a:off x="1095447" y="10"/>
            <a:ext cx="6953105"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64050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661" name="Rectangle 135">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62" name="Freeform: Shape 137">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098" name="Rectangle 2"/>
          <p:cNvSpPr>
            <a:spLocks noGrp="1" noChangeArrowheads="1"/>
          </p:cNvSpPr>
          <p:nvPr>
            <p:ph type="title"/>
          </p:nvPr>
        </p:nvSpPr>
        <p:spPr>
          <a:xfrm>
            <a:off x="628650" y="401221"/>
            <a:ext cx="7886700" cy="1348065"/>
          </a:xfrm>
        </p:spPr>
        <p:txBody>
          <a:bodyPr rtlCol="0">
            <a:normAutofit/>
          </a:bodyPr>
          <a:lstStyle/>
          <a:p>
            <a:pPr eaLnBrk="1" fontAlgn="auto" hangingPunct="1">
              <a:lnSpc>
                <a:spcPct val="90000"/>
              </a:lnSpc>
              <a:spcAft>
                <a:spcPts val="0"/>
              </a:spcAft>
              <a:defRPr/>
            </a:pPr>
            <a:r>
              <a:rPr lang="en-US" sz="4300">
                <a:solidFill>
                  <a:srgbClr val="FFFFFF"/>
                </a:solidFill>
              </a:rPr>
              <a:t>example: teach </a:t>
            </a:r>
            <a:br>
              <a:rPr lang="en-US" sz="4300">
                <a:solidFill>
                  <a:srgbClr val="FFFFFF"/>
                </a:solidFill>
              </a:rPr>
            </a:br>
            <a:r>
              <a:rPr lang="en-US" sz="4300">
                <a:solidFill>
                  <a:srgbClr val="FFFFFF"/>
                </a:solidFill>
              </a:rPr>
              <a:t>S+ = red; S- = green</a:t>
            </a:r>
          </a:p>
        </p:txBody>
      </p:sp>
      <p:sp>
        <p:nvSpPr>
          <p:cNvPr id="70659" name="Rectangle 3"/>
          <p:cNvSpPr>
            <a:spLocks noGrp="1" noChangeArrowheads="1"/>
          </p:cNvSpPr>
          <p:nvPr>
            <p:ph type="body" idx="1"/>
          </p:nvPr>
        </p:nvSpPr>
        <p:spPr>
          <a:xfrm>
            <a:off x="628650" y="2586789"/>
            <a:ext cx="7886700" cy="3590174"/>
          </a:xfrm>
        </p:spPr>
        <p:txBody>
          <a:bodyPr>
            <a:normAutofit/>
          </a:bodyPr>
          <a:lstStyle/>
          <a:p>
            <a:pPr eaLnBrk="1" hangingPunct="1">
              <a:lnSpc>
                <a:spcPct val="90000"/>
              </a:lnSpc>
            </a:pPr>
            <a:endParaRPr lang="en-US" altLang="en-US" sz="1900" dirty="0"/>
          </a:p>
          <a:p>
            <a:pPr eaLnBrk="1" hangingPunct="1">
              <a:lnSpc>
                <a:spcPct val="90000"/>
              </a:lnSpc>
            </a:pPr>
            <a:r>
              <a:rPr lang="en-US" altLang="en-US" sz="1900" b="1" dirty="0">
                <a:latin typeface="Arial" panose="020B0604020202020204" pitchFamily="34" charset="0"/>
                <a:cs typeface="Arial" panose="020B0604020202020204" pitchFamily="34" charset="0"/>
              </a:rPr>
              <a:t>Teaching red vs. green discrimination</a:t>
            </a:r>
          </a:p>
          <a:p>
            <a:pPr lvl="1" eaLnBrk="1" hangingPunct="1">
              <a:lnSpc>
                <a:spcPct val="90000"/>
              </a:lnSpc>
            </a:pPr>
            <a:r>
              <a:rPr lang="en-US" altLang="en-US" sz="1900" dirty="0">
                <a:latin typeface="Arial" panose="020B0604020202020204" pitchFamily="34" charset="0"/>
                <a:cs typeface="Arial" panose="020B0604020202020204" pitchFamily="34" charset="0"/>
              </a:rPr>
              <a:t>S- presented for only 5 or so seconds</a:t>
            </a:r>
          </a:p>
          <a:p>
            <a:pPr lvl="1" eaLnBrk="1" hangingPunct="1">
              <a:lnSpc>
                <a:spcPct val="90000"/>
              </a:lnSpc>
            </a:pPr>
            <a:r>
              <a:rPr lang="en-US" altLang="en-US" sz="1900" dirty="0">
                <a:latin typeface="Arial" panose="020B0604020202020204" pitchFamily="34" charset="0"/>
                <a:cs typeface="Arial" panose="020B0604020202020204" pitchFamily="34" charset="0"/>
              </a:rPr>
              <a:t>S+ presented for 3 minutes</a:t>
            </a:r>
          </a:p>
          <a:p>
            <a:pPr lvl="1" eaLnBrk="1" hangingPunct="1">
              <a:lnSpc>
                <a:spcPct val="90000"/>
              </a:lnSpc>
            </a:pPr>
            <a:r>
              <a:rPr lang="en-US" altLang="en-US" sz="1900" dirty="0">
                <a:latin typeface="Arial" panose="020B0604020202020204" pitchFamily="34" charset="0"/>
                <a:cs typeface="Arial" panose="020B0604020202020204" pitchFamily="34" charset="0"/>
              </a:rPr>
              <a:t>S- begins as unlit (dark) key: pigeons much less likely to peck it</a:t>
            </a:r>
          </a:p>
          <a:p>
            <a:pPr lvl="1" eaLnBrk="1" hangingPunct="1">
              <a:lnSpc>
                <a:spcPct val="90000"/>
              </a:lnSpc>
            </a:pPr>
            <a:endParaRPr lang="en-US" altLang="en-US" sz="1900" dirty="0">
              <a:latin typeface="Arial" panose="020B0604020202020204" pitchFamily="34" charset="0"/>
              <a:cs typeface="Arial" panose="020B0604020202020204" pitchFamily="34" charset="0"/>
            </a:endParaRPr>
          </a:p>
          <a:p>
            <a:pPr eaLnBrk="1" hangingPunct="1">
              <a:lnSpc>
                <a:spcPct val="90000"/>
              </a:lnSpc>
            </a:pPr>
            <a:r>
              <a:rPr lang="en-US" altLang="en-US" sz="1900" dirty="0">
                <a:latin typeface="Arial" panose="020B0604020202020204" pitchFamily="34" charset="0"/>
                <a:cs typeface="Arial" panose="020B0604020202020204" pitchFamily="34" charset="0"/>
              </a:rPr>
              <a:t>S- gradually fades to green key</a:t>
            </a:r>
          </a:p>
          <a:p>
            <a:pPr eaLnBrk="1" hangingPunct="1">
              <a:lnSpc>
                <a:spcPct val="90000"/>
              </a:lnSpc>
            </a:pPr>
            <a:endParaRPr lang="en-US" altLang="en-US" sz="1900" dirty="0">
              <a:latin typeface="Arial" panose="020B0604020202020204" pitchFamily="34" charset="0"/>
              <a:cs typeface="Arial" panose="020B0604020202020204" pitchFamily="34" charset="0"/>
            </a:endParaRPr>
          </a:p>
          <a:p>
            <a:pPr eaLnBrk="1" hangingPunct="1">
              <a:lnSpc>
                <a:spcPct val="90000"/>
              </a:lnSpc>
            </a:pPr>
            <a:r>
              <a:rPr lang="en-US" altLang="en-US" sz="1900" dirty="0">
                <a:latin typeface="Arial" panose="020B0604020202020204" pitchFamily="34" charset="0"/>
                <a:cs typeface="Arial" panose="020B0604020202020204" pitchFamily="34" charset="0"/>
              </a:rPr>
              <a:t>Human example: teaching MR children sight words</a:t>
            </a:r>
          </a:p>
          <a:p>
            <a:pPr lvl="1" eaLnBrk="1" hangingPunct="1">
              <a:lnSpc>
                <a:spcPct val="90000"/>
              </a:lnSpc>
            </a:pPr>
            <a:r>
              <a:rPr lang="en-US" altLang="en-US" sz="1900" dirty="0">
                <a:latin typeface="Arial" panose="020B0604020202020204" pitchFamily="34" charset="0"/>
                <a:cs typeface="Arial" panose="020B0604020202020204" pitchFamily="34" charset="0"/>
              </a:rPr>
              <a:t>Word + picture on slide</a:t>
            </a:r>
          </a:p>
          <a:p>
            <a:pPr lvl="1" eaLnBrk="1" hangingPunct="1">
              <a:lnSpc>
                <a:spcPct val="90000"/>
              </a:lnSpc>
            </a:pPr>
            <a:r>
              <a:rPr lang="en-US" altLang="en-US" sz="1900" dirty="0">
                <a:latin typeface="Arial" panose="020B0604020202020204" pitchFamily="34" charset="0"/>
                <a:cs typeface="Arial" panose="020B0604020202020204" pitchFamily="34" charset="0"/>
              </a:rPr>
              <a:t>Gradually fade the picture, leaving only the word</a:t>
            </a:r>
          </a:p>
        </p:txBody>
      </p:sp>
    </p:spTree>
    <p:extLst>
      <p:ext uri="{BB962C8B-B14F-4D97-AF65-F5344CB8AC3E}">
        <p14:creationId xmlns:p14="http://schemas.microsoft.com/office/powerpoint/2010/main" val="165503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76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1682" name="Picture 2" descr="small ra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95189" y="1172029"/>
            <a:ext cx="4468802" cy="45139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95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2706" name="Picture 2" descr="small r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6096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2819400" y="4800600"/>
            <a:ext cx="29876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00" dirty="0">
                <a:solidFill>
                  <a:schemeClr val="bg1"/>
                </a:solidFill>
                <a:latin typeface="Calibri" panose="020F0502020204030204" pitchFamily="34" charset="0"/>
              </a:rPr>
              <a:t>RAT</a:t>
            </a:r>
          </a:p>
        </p:txBody>
      </p:sp>
    </p:spTree>
    <p:extLst>
      <p:ext uri="{BB962C8B-B14F-4D97-AF65-F5344CB8AC3E}">
        <p14:creationId xmlns:p14="http://schemas.microsoft.com/office/powerpoint/2010/main" val="106563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3730" name="Picture 2" descr="small rat"/>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1066800" y="381000"/>
            <a:ext cx="6096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2819400" y="4800600"/>
            <a:ext cx="29876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00" b="1">
                <a:latin typeface="Calibri" panose="020F0502020204030204" pitchFamily="34" charset="0"/>
              </a:rPr>
              <a:t>RAT</a:t>
            </a:r>
            <a:endParaRPr lang="en-US" altLang="en-US" sz="8800" b="1" dirty="0">
              <a:latin typeface="Calibri" panose="020F0502020204030204" pitchFamily="34" charset="0"/>
            </a:endParaRPr>
          </a:p>
        </p:txBody>
      </p:sp>
    </p:spTree>
    <p:extLst>
      <p:ext uri="{BB962C8B-B14F-4D97-AF65-F5344CB8AC3E}">
        <p14:creationId xmlns:p14="http://schemas.microsoft.com/office/powerpoint/2010/main" val="370986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4754" name="Picture 2" descr="small rat"/>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1066800" y="381000"/>
            <a:ext cx="6096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2819400" y="4800600"/>
            <a:ext cx="29876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00" b="1" dirty="0">
                <a:solidFill>
                  <a:srgbClr val="777777"/>
                </a:solidFill>
                <a:latin typeface="Calibri" panose="020F0502020204030204" pitchFamily="34" charset="0"/>
              </a:rPr>
              <a:t>RAT</a:t>
            </a:r>
          </a:p>
        </p:txBody>
      </p:sp>
    </p:spTree>
    <p:extLst>
      <p:ext uri="{BB962C8B-B14F-4D97-AF65-F5344CB8AC3E}">
        <p14:creationId xmlns:p14="http://schemas.microsoft.com/office/powerpoint/2010/main" val="4051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5778" name="Picture 2" descr="small rat"/>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1066800" y="381000"/>
            <a:ext cx="6096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2819400" y="4800600"/>
            <a:ext cx="29876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00" b="1" dirty="0">
                <a:solidFill>
                  <a:srgbClr val="777777"/>
                </a:solidFill>
                <a:latin typeface="Calibri" panose="020F0502020204030204" pitchFamily="34" charset="0"/>
              </a:rPr>
              <a:t>RAT</a:t>
            </a:r>
          </a:p>
        </p:txBody>
      </p:sp>
    </p:spTree>
    <p:extLst>
      <p:ext uri="{BB962C8B-B14F-4D97-AF65-F5344CB8AC3E}">
        <p14:creationId xmlns:p14="http://schemas.microsoft.com/office/powerpoint/2010/main" val="165723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6802" name="Picture 2" descr="small rat"/>
          <p:cNvPicPr>
            <a:picLocks noChangeAspect="1"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1066800" y="381000"/>
            <a:ext cx="6096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3"/>
          <p:cNvSpPr txBox="1">
            <a:spLocks noChangeArrowheads="1"/>
          </p:cNvSpPr>
          <p:nvPr/>
        </p:nvSpPr>
        <p:spPr bwMode="auto">
          <a:xfrm>
            <a:off x="2819400" y="4800600"/>
            <a:ext cx="29876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00" b="1" dirty="0">
                <a:solidFill>
                  <a:srgbClr val="777777"/>
                </a:solidFill>
                <a:latin typeface="Calibri" panose="020F0502020204030204" pitchFamily="34" charset="0"/>
              </a:rPr>
              <a:t>RAT</a:t>
            </a:r>
          </a:p>
        </p:txBody>
      </p:sp>
    </p:spTree>
    <p:extLst>
      <p:ext uri="{BB962C8B-B14F-4D97-AF65-F5344CB8AC3E}">
        <p14:creationId xmlns:p14="http://schemas.microsoft.com/office/powerpoint/2010/main" val="189426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7826" name="Picture 2" descr="small rat"/>
          <p:cNvPicPr>
            <a:picLocks noChangeAspect="1" noChangeArrowheads="1"/>
          </p:cNvPicPr>
          <p:nvPr/>
        </p:nvPicPr>
        <p:blipFill>
          <a:blip r:embed="rId2">
            <a:lum bright="72000"/>
            <a:extLst>
              <a:ext uri="{28A0092B-C50C-407E-A947-70E740481C1C}">
                <a14:useLocalDpi xmlns:a14="http://schemas.microsoft.com/office/drawing/2010/main" val="0"/>
              </a:ext>
            </a:extLst>
          </a:blip>
          <a:srcRect/>
          <a:stretch>
            <a:fillRect/>
          </a:stretch>
        </p:blipFill>
        <p:spPr bwMode="auto">
          <a:xfrm>
            <a:off x="1066800" y="381000"/>
            <a:ext cx="6096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p:cNvSpPr txBox="1">
            <a:spLocks noChangeArrowheads="1"/>
          </p:cNvSpPr>
          <p:nvPr/>
        </p:nvSpPr>
        <p:spPr bwMode="auto">
          <a:xfrm>
            <a:off x="2819400" y="4800600"/>
            <a:ext cx="29876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00">
                <a:solidFill>
                  <a:srgbClr val="777777"/>
                </a:solidFill>
                <a:latin typeface="Calibri" panose="020F0502020204030204" pitchFamily="34" charset="0"/>
              </a:rPr>
              <a:t>RAT</a:t>
            </a:r>
          </a:p>
        </p:txBody>
      </p:sp>
    </p:spTree>
    <p:extLst>
      <p:ext uri="{BB962C8B-B14F-4D97-AF65-F5344CB8AC3E}">
        <p14:creationId xmlns:p14="http://schemas.microsoft.com/office/powerpoint/2010/main" val="216614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8850" name="Picture 2" descr="small rat"/>
          <p:cNvPicPr>
            <a:picLocks noChangeAspect="1" noChangeArrowheads="1"/>
          </p:cNvPicPr>
          <p:nvPr/>
        </p:nvPicPr>
        <p:blipFill>
          <a:blip r:embed="rId2">
            <a:lum bright="90000"/>
            <a:extLst>
              <a:ext uri="{28A0092B-C50C-407E-A947-70E740481C1C}">
                <a14:useLocalDpi xmlns:a14="http://schemas.microsoft.com/office/drawing/2010/main" val="0"/>
              </a:ext>
            </a:extLst>
          </a:blip>
          <a:srcRect/>
          <a:stretch>
            <a:fillRect/>
          </a:stretch>
        </p:blipFill>
        <p:spPr bwMode="auto">
          <a:xfrm>
            <a:off x="1066800" y="381000"/>
            <a:ext cx="6096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2819400" y="4800600"/>
            <a:ext cx="29876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00" b="1" dirty="0">
                <a:solidFill>
                  <a:srgbClr val="777777"/>
                </a:solidFill>
                <a:latin typeface="Calibri" panose="020F0502020204030204" pitchFamily="34" charset="0"/>
              </a:rPr>
              <a:t>RAT</a:t>
            </a:r>
          </a:p>
        </p:txBody>
      </p:sp>
    </p:spTree>
    <p:extLst>
      <p:ext uri="{BB962C8B-B14F-4D97-AF65-F5344CB8AC3E}">
        <p14:creationId xmlns:p14="http://schemas.microsoft.com/office/powerpoint/2010/main" val="412663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p:nvPr>
        </p:nvSpPr>
        <p:spPr>
          <a:xfrm>
            <a:off x="628650" y="365125"/>
            <a:ext cx="7886700" cy="1325563"/>
          </a:xfrm>
        </p:spPr>
        <p:txBody>
          <a:bodyPr rtlCol="0">
            <a:normAutofit/>
          </a:bodyPr>
          <a:lstStyle/>
          <a:p>
            <a:pPr eaLnBrk="1" fontAlgn="auto" hangingPunct="1">
              <a:lnSpc>
                <a:spcPct val="90000"/>
              </a:lnSpc>
              <a:spcAft>
                <a:spcPts val="0"/>
              </a:spcAft>
              <a:defRPr/>
            </a:pPr>
            <a:r>
              <a:rPr lang="en-US" sz="4300"/>
              <a:t>Several important characteristics about procedure: </a:t>
            </a:r>
          </a:p>
        </p:txBody>
      </p:sp>
      <p:sp>
        <p:nvSpPr>
          <p:cNvPr id="7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Rectangle 3"/>
          <p:cNvSpPr>
            <a:spLocks noGrp="1" noChangeArrowheads="1"/>
          </p:cNvSpPr>
          <p:nvPr>
            <p:ph type="body" idx="1"/>
          </p:nvPr>
        </p:nvSpPr>
        <p:spPr>
          <a:xfrm>
            <a:off x="628650" y="1929384"/>
            <a:ext cx="7886700" cy="4251960"/>
          </a:xfrm>
        </p:spPr>
        <p:txBody>
          <a:bodyPr>
            <a:normAutofit/>
          </a:bodyPr>
          <a:lstStyle/>
          <a:p>
            <a:pPr eaLnBrk="1" hangingPunct="1"/>
            <a:r>
              <a:rPr lang="en-US" altLang="en-US" sz="1900" dirty="0"/>
              <a:t>Is very effective in </a:t>
            </a:r>
            <a:r>
              <a:rPr lang="en-US" altLang="en-US" sz="1900" i="1" dirty="0">
                <a:solidFill>
                  <a:srgbClr val="C00000"/>
                </a:solidFill>
              </a:rPr>
              <a:t>reducing number of responses to the S-</a:t>
            </a:r>
          </a:p>
          <a:p>
            <a:pPr eaLnBrk="1" hangingPunct="1"/>
            <a:endParaRPr lang="en-US" altLang="en-US" sz="1900" dirty="0"/>
          </a:p>
          <a:p>
            <a:pPr eaLnBrk="1" hangingPunct="1"/>
            <a:r>
              <a:rPr lang="en-US" altLang="en-US" sz="1900" i="1" dirty="0">
                <a:solidFill>
                  <a:srgbClr val="C00000"/>
                </a:solidFill>
              </a:rPr>
              <a:t>Improves long term discrimination</a:t>
            </a:r>
          </a:p>
          <a:p>
            <a:pPr eaLnBrk="1" hangingPunct="1"/>
            <a:endParaRPr lang="en-US" altLang="en-US" sz="1900" dirty="0"/>
          </a:p>
          <a:p>
            <a:pPr eaLnBrk="1" hangingPunct="1"/>
            <a:r>
              <a:rPr lang="en-US" altLang="en-US" sz="1900" dirty="0"/>
              <a:t>Terrace claims </a:t>
            </a:r>
            <a:r>
              <a:rPr lang="en-US" altLang="en-US" sz="1900" i="1" dirty="0">
                <a:solidFill>
                  <a:srgbClr val="C00000"/>
                </a:solidFill>
              </a:rPr>
              <a:t>not get aggressive behaviors </a:t>
            </a:r>
            <a:r>
              <a:rPr lang="en-US" altLang="en-US" sz="1900" dirty="0"/>
              <a:t>w/fading procedure</a:t>
            </a:r>
          </a:p>
          <a:p>
            <a:pPr eaLnBrk="1" hangingPunct="1"/>
            <a:endParaRPr lang="en-US" altLang="en-US" sz="1900" dirty="0"/>
          </a:p>
          <a:p>
            <a:pPr eaLnBrk="1" hangingPunct="1"/>
            <a:r>
              <a:rPr lang="en-US" altLang="en-US" sz="1900" dirty="0"/>
              <a:t>S- not develop inhibitory properties- thus </a:t>
            </a:r>
            <a:r>
              <a:rPr lang="en-US" altLang="en-US" sz="1900" i="1" dirty="0">
                <a:solidFill>
                  <a:srgbClr val="C00000"/>
                </a:solidFill>
              </a:rPr>
              <a:t>eliminates peak shift effect</a:t>
            </a:r>
          </a:p>
          <a:p>
            <a:pPr eaLnBrk="1" hangingPunct="1"/>
            <a:endParaRPr lang="en-US" altLang="en-US" sz="1900" dirty="0">
              <a:solidFill>
                <a:srgbClr val="C00000"/>
              </a:solidFill>
            </a:endParaRPr>
          </a:p>
          <a:p>
            <a:pPr eaLnBrk="1" hangingPunct="1"/>
            <a:r>
              <a:rPr lang="en-US" altLang="en-US" sz="1900" i="1" dirty="0">
                <a:solidFill>
                  <a:srgbClr val="C00000"/>
                </a:solidFill>
              </a:rPr>
              <a:t>Not get behavioral contrast</a:t>
            </a:r>
          </a:p>
        </p:txBody>
      </p:sp>
    </p:spTree>
    <p:extLst>
      <p:ext uri="{BB962C8B-B14F-4D97-AF65-F5344CB8AC3E}">
        <p14:creationId xmlns:p14="http://schemas.microsoft.com/office/powerpoint/2010/main" val="343910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088" y="0"/>
            <a:ext cx="7177823"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39938" name="Rectangle 4"/>
          <p:cNvSpPr>
            <a:spLocks noGrp="1" noChangeArrowheads="1"/>
          </p:cNvSpPr>
          <p:nvPr>
            <p:ph type="ctrTitle"/>
          </p:nvPr>
        </p:nvSpPr>
        <p:spPr>
          <a:xfrm>
            <a:off x="1919037" y="955309"/>
            <a:ext cx="5305926" cy="2898975"/>
          </a:xfrm>
        </p:spPr>
        <p:txBody>
          <a:bodyPr>
            <a:normAutofit/>
          </a:bodyPr>
          <a:lstStyle/>
          <a:p>
            <a:pPr eaLnBrk="1" hangingPunct="1">
              <a:lnSpc>
                <a:spcPct val="90000"/>
              </a:lnSpc>
            </a:pPr>
            <a:r>
              <a:rPr lang="en-US" altLang="en-US" sz="4800">
                <a:solidFill>
                  <a:srgbClr val="FFFFFF"/>
                </a:solidFill>
              </a:rPr>
              <a:t>Errorless Learning</a:t>
            </a:r>
            <a:br>
              <a:rPr lang="en-US" altLang="en-US" sz="4800">
                <a:solidFill>
                  <a:srgbClr val="FFFFFF"/>
                </a:solidFill>
              </a:rPr>
            </a:br>
            <a:r>
              <a:rPr lang="en-US" altLang="en-US" sz="4800">
                <a:solidFill>
                  <a:srgbClr val="FFFFFF"/>
                </a:solidFill>
              </a:rPr>
              <a:t>and the </a:t>
            </a:r>
            <a:br>
              <a:rPr lang="en-US" altLang="en-US" sz="4800">
                <a:solidFill>
                  <a:srgbClr val="FFFFFF"/>
                </a:solidFill>
              </a:rPr>
            </a:br>
            <a:r>
              <a:rPr lang="en-US" altLang="en-US" sz="4800">
                <a:solidFill>
                  <a:srgbClr val="FFFFFF"/>
                </a:solidFill>
              </a:rPr>
              <a:t>Feature Positive Effect</a:t>
            </a:r>
          </a:p>
        </p:txBody>
      </p:sp>
      <p:sp>
        <p:nvSpPr>
          <p:cNvPr id="32773" name="Rectangle 5"/>
          <p:cNvSpPr>
            <a:spLocks noGrp="1" noChangeArrowheads="1"/>
          </p:cNvSpPr>
          <p:nvPr>
            <p:ph type="subTitle" idx="1"/>
          </p:nvPr>
        </p:nvSpPr>
        <p:spPr>
          <a:xfrm>
            <a:off x="1976187" y="4533813"/>
            <a:ext cx="5197641" cy="938463"/>
          </a:xfrm>
        </p:spPr>
        <p:txBody>
          <a:bodyPr rtlCol="0">
            <a:normAutofit/>
          </a:bodyPr>
          <a:lstStyle/>
          <a:p>
            <a:pPr eaLnBrk="1" fontAlgn="auto" hangingPunct="1">
              <a:spcAft>
                <a:spcPts val="0"/>
              </a:spcAft>
              <a:buFont typeface="Arial" pitchFamily="34" charset="0"/>
              <a:buNone/>
              <a:defRPr/>
            </a:pPr>
            <a:endParaRPr lang="en-US">
              <a:solidFill>
                <a:srgbClr val="FFFFFF"/>
              </a:solidFill>
            </a:endParaRPr>
          </a:p>
        </p:txBody>
      </p:sp>
      <p:sp>
        <p:nvSpPr>
          <p:cNvPr id="76"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173498"/>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7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title"/>
          </p:nvPr>
        </p:nvSpPr>
        <p:spPr>
          <a:xfrm>
            <a:off x="630936" y="548640"/>
            <a:ext cx="2700645" cy="5431536"/>
          </a:xfrm>
        </p:spPr>
        <p:txBody>
          <a:bodyPr>
            <a:normAutofit/>
          </a:bodyPr>
          <a:lstStyle/>
          <a:p>
            <a:pPr eaLnBrk="1" hangingPunct="1"/>
            <a:r>
              <a:rPr lang="en-US" altLang="en-US" sz="4700"/>
              <a:t>Feature Positive Effect </a:t>
            </a:r>
          </a:p>
        </p:txBody>
      </p:sp>
      <p:sp>
        <p:nvSpPr>
          <p:cNvPr id="7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3"/>
          <p:cNvSpPr>
            <a:spLocks noGrp="1" noChangeArrowheads="1"/>
          </p:cNvSpPr>
          <p:nvPr>
            <p:ph type="body" idx="1"/>
          </p:nvPr>
        </p:nvSpPr>
        <p:spPr>
          <a:xfrm>
            <a:off x="3844813" y="552091"/>
            <a:ext cx="4668251" cy="5431536"/>
          </a:xfrm>
        </p:spPr>
        <p:txBody>
          <a:bodyPr anchor="ctr">
            <a:normAutofit/>
          </a:bodyPr>
          <a:lstStyle/>
          <a:p>
            <a:pPr eaLnBrk="1" hangingPunct="1"/>
            <a:r>
              <a:rPr lang="en-US" altLang="en-US" sz="1900" b="1" dirty="0"/>
              <a:t>Several limitations on effectiveness of discrimination training:</a:t>
            </a:r>
          </a:p>
          <a:p>
            <a:pPr lvl="1" eaLnBrk="1" hangingPunct="1"/>
            <a:r>
              <a:rPr lang="en-US" altLang="en-US" sz="1900" i="1" dirty="0">
                <a:solidFill>
                  <a:srgbClr val="C00000"/>
                </a:solidFill>
              </a:rPr>
              <a:t>Discrimination will not occur if animal cannot detect difference between stimuli</a:t>
            </a:r>
          </a:p>
          <a:p>
            <a:pPr lvl="1" eaLnBrk="1" hangingPunct="1"/>
            <a:endParaRPr lang="en-US" altLang="en-US" sz="1900" dirty="0">
              <a:solidFill>
                <a:srgbClr val="C00000"/>
              </a:solidFill>
            </a:endParaRPr>
          </a:p>
          <a:p>
            <a:pPr lvl="1" eaLnBrk="1" hangingPunct="1"/>
            <a:r>
              <a:rPr lang="en-US" altLang="en-US" sz="1900" i="1" dirty="0">
                <a:solidFill>
                  <a:srgbClr val="C00000"/>
                </a:solidFill>
              </a:rPr>
              <a:t>Animal won't form discrimination if not attend to proper stimuli</a:t>
            </a:r>
          </a:p>
          <a:p>
            <a:pPr lvl="1" eaLnBrk="1" hangingPunct="1"/>
            <a:endParaRPr lang="en-US" altLang="en-US" sz="1900" dirty="0"/>
          </a:p>
          <a:p>
            <a:pPr eaLnBrk="1" hangingPunct="1"/>
            <a:r>
              <a:rPr lang="en-US" altLang="en-US" sz="1900" dirty="0"/>
              <a:t>The stimulus that an animal attends to is determined by many factors, including:</a:t>
            </a:r>
          </a:p>
          <a:p>
            <a:pPr lvl="2" eaLnBrk="1" hangingPunct="1"/>
            <a:r>
              <a:rPr lang="en-US" altLang="en-US" sz="1900" dirty="0"/>
              <a:t> Species differences</a:t>
            </a:r>
          </a:p>
          <a:p>
            <a:pPr lvl="2" eaLnBrk="1" hangingPunct="1"/>
            <a:r>
              <a:rPr lang="en-US" altLang="en-US" sz="1900" dirty="0"/>
              <a:t> Salience of stimuli</a:t>
            </a:r>
          </a:p>
          <a:p>
            <a:pPr lvl="2" eaLnBrk="1" hangingPunct="1"/>
            <a:r>
              <a:rPr lang="en-US" altLang="en-US" sz="1900" dirty="0"/>
              <a:t> Past experiences: learning history</a:t>
            </a:r>
          </a:p>
        </p:txBody>
      </p:sp>
    </p:spTree>
    <p:extLst>
      <p:ext uri="{BB962C8B-B14F-4D97-AF65-F5344CB8AC3E}">
        <p14:creationId xmlns:p14="http://schemas.microsoft.com/office/powerpoint/2010/main" val="96129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t>Feature Positive effect: Jenkins and Hearst</a:t>
            </a:r>
          </a:p>
        </p:txBody>
      </p:sp>
      <p:sp>
        <p:nvSpPr>
          <p:cNvPr id="2" name="Oval 1">
            <a:extLst>
              <a:ext uri="{FF2B5EF4-FFF2-40B4-BE49-F238E27FC236}">
                <a16:creationId xmlns:a16="http://schemas.microsoft.com/office/drawing/2014/main" id="{464C39ED-4E03-4DE8-9681-DA878EBA2A51}"/>
              </a:ext>
            </a:extLst>
          </p:cNvPr>
          <p:cNvSpPr/>
          <p:nvPr/>
        </p:nvSpPr>
        <p:spPr>
          <a:xfrm rot="14711841">
            <a:off x="5458683" y="3280063"/>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85B9B91-707D-49E3-BCE3-0BA842AE5980}"/>
              </a:ext>
            </a:extLst>
          </p:cNvPr>
          <p:cNvSpPr/>
          <p:nvPr/>
        </p:nvSpPr>
        <p:spPr>
          <a:xfrm>
            <a:off x="6858000" y="3280062"/>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893" name="Rectangle 3">
            <a:extLst>
              <a:ext uri="{FF2B5EF4-FFF2-40B4-BE49-F238E27FC236}">
                <a16:creationId xmlns:a16="http://schemas.microsoft.com/office/drawing/2014/main" id="{A0B6F707-F623-4F68-A372-27CB185CEC6A}"/>
              </a:ext>
            </a:extLst>
          </p:cNvPr>
          <p:cNvGraphicFramePr/>
          <p:nvPr>
            <p:extLst>
              <p:ext uri="{D42A27DB-BD31-4B8C-83A1-F6EECF244321}">
                <p14:modId xmlns:p14="http://schemas.microsoft.com/office/powerpoint/2010/main" val="3688007310"/>
              </p:ext>
            </p:extLst>
          </p:nvPr>
        </p:nvGraphicFramePr>
        <p:xfrm>
          <a:off x="609600" y="177908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5FB1993-1777-4D38-88E8-63D17670D549}"/>
              </a:ext>
            </a:extLst>
          </p:cNvPr>
          <p:cNvPicPr>
            <a:picLocks noChangeAspect="1"/>
          </p:cNvPicPr>
          <p:nvPr/>
        </p:nvPicPr>
        <p:blipFill>
          <a:blip r:embed="rId7"/>
          <a:stretch>
            <a:fillRect/>
          </a:stretch>
        </p:blipFill>
        <p:spPr>
          <a:xfrm>
            <a:off x="5751283" y="3572663"/>
            <a:ext cx="176799" cy="176799"/>
          </a:xfrm>
          <a:prstGeom prst="rect">
            <a:avLst/>
          </a:prstGeom>
        </p:spPr>
      </p:pic>
    </p:spTree>
    <p:extLst>
      <p:ext uri="{BB962C8B-B14F-4D97-AF65-F5344CB8AC3E}">
        <p14:creationId xmlns:p14="http://schemas.microsoft.com/office/powerpoint/2010/main" val="78530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Feature Negative Effect</a:t>
            </a:r>
          </a:p>
        </p:txBody>
      </p:sp>
      <p:sp>
        <p:nvSpPr>
          <p:cNvPr id="38915" name="Rectangle 3"/>
          <p:cNvSpPr>
            <a:spLocks noGrp="1" noChangeArrowheads="1"/>
          </p:cNvSpPr>
          <p:nvPr>
            <p:ph type="body" idx="1"/>
          </p:nvPr>
        </p:nvSpPr>
        <p:spPr/>
        <p:txBody>
          <a:bodyPr>
            <a:normAutofit fontScale="85000" lnSpcReduction="20000"/>
          </a:bodyPr>
          <a:lstStyle/>
          <a:p>
            <a:r>
              <a:rPr lang="en-US" altLang="en-US" dirty="0">
                <a:solidFill>
                  <a:srgbClr val="C00000"/>
                </a:solidFill>
              </a:rPr>
              <a:t>Then: switched stimuli around:</a:t>
            </a:r>
          </a:p>
          <a:p>
            <a:pPr lvl="1" eaLnBrk="1" hangingPunct="1"/>
            <a:r>
              <a:rPr lang="en-US" altLang="en-US" dirty="0"/>
              <a:t>S+ = lighted key w/NO dark spot</a:t>
            </a:r>
          </a:p>
          <a:p>
            <a:pPr lvl="1" eaLnBrk="1" hangingPunct="1"/>
            <a:r>
              <a:rPr lang="en-US" altLang="en-US" dirty="0"/>
              <a:t>S- = lighted key w/dark spot                         </a:t>
            </a:r>
          </a:p>
          <a:p>
            <a:pPr marL="457200" lvl="1" indent="0" eaLnBrk="1" hangingPunct="1">
              <a:buNone/>
            </a:pPr>
            <a:r>
              <a:rPr lang="en-US" altLang="en-US" dirty="0"/>
              <a:t>                                                                                  S+                 S-</a:t>
            </a:r>
          </a:p>
          <a:p>
            <a:pPr lvl="1" eaLnBrk="1" hangingPunct="1"/>
            <a:endParaRPr lang="en-US" altLang="en-US" dirty="0"/>
          </a:p>
          <a:p>
            <a:pPr eaLnBrk="1" hangingPunct="1"/>
            <a:r>
              <a:rPr lang="en-US" altLang="en-US" dirty="0"/>
              <a:t>Found NO discrimination in this case</a:t>
            </a:r>
          </a:p>
          <a:p>
            <a:pPr eaLnBrk="1" hangingPunct="1"/>
            <a:endParaRPr lang="en-US" altLang="en-US" dirty="0"/>
          </a:p>
          <a:p>
            <a:pPr eaLnBrk="1" hangingPunct="1"/>
            <a:r>
              <a:rPr lang="en-US" altLang="en-US" dirty="0"/>
              <a:t>Why? </a:t>
            </a:r>
            <a:r>
              <a:rPr lang="en-US" altLang="en-US" b="1" dirty="0">
                <a:solidFill>
                  <a:srgbClr val="C00000"/>
                </a:solidFill>
              </a:rPr>
              <a:t>Feature Positive Feature Negative effect!</a:t>
            </a:r>
          </a:p>
          <a:p>
            <a:pPr eaLnBrk="1" hangingPunct="1"/>
            <a:endParaRPr lang="en-US" altLang="en-US" dirty="0"/>
          </a:p>
          <a:p>
            <a:pPr eaLnBrk="1" hangingPunct="1"/>
            <a:r>
              <a:rPr lang="en-US" altLang="en-US" b="1" i="1" dirty="0">
                <a:solidFill>
                  <a:srgbClr val="C00000"/>
                </a:solidFill>
              </a:rPr>
              <a:t>We remember and attend to the positive aspects of the stimuli, not the “negative” or “what’s missing”!!!!</a:t>
            </a:r>
          </a:p>
        </p:txBody>
      </p:sp>
      <p:pic>
        <p:nvPicPr>
          <p:cNvPr id="2" name="Picture 1">
            <a:extLst>
              <a:ext uri="{FF2B5EF4-FFF2-40B4-BE49-F238E27FC236}">
                <a16:creationId xmlns:a16="http://schemas.microsoft.com/office/drawing/2014/main" id="{E47DE995-BF77-4175-A6D0-2CB7452672F7}"/>
              </a:ext>
            </a:extLst>
          </p:cNvPr>
          <p:cNvPicPr>
            <a:picLocks noChangeAspect="1"/>
          </p:cNvPicPr>
          <p:nvPr/>
        </p:nvPicPr>
        <p:blipFill>
          <a:blip r:embed="rId2"/>
          <a:stretch>
            <a:fillRect/>
          </a:stretch>
        </p:blipFill>
        <p:spPr>
          <a:xfrm>
            <a:off x="6324600" y="1905000"/>
            <a:ext cx="786452" cy="786452"/>
          </a:xfrm>
          <a:prstGeom prst="rect">
            <a:avLst/>
          </a:prstGeom>
        </p:spPr>
      </p:pic>
      <p:pic>
        <p:nvPicPr>
          <p:cNvPr id="5" name="Picture 4">
            <a:extLst>
              <a:ext uri="{FF2B5EF4-FFF2-40B4-BE49-F238E27FC236}">
                <a16:creationId xmlns:a16="http://schemas.microsoft.com/office/drawing/2014/main" id="{AC5B4005-64B6-4F03-86AD-131A3CC628AC}"/>
              </a:ext>
            </a:extLst>
          </p:cNvPr>
          <p:cNvPicPr>
            <a:picLocks noChangeAspect="1"/>
          </p:cNvPicPr>
          <p:nvPr/>
        </p:nvPicPr>
        <p:blipFill>
          <a:blip r:embed="rId2"/>
          <a:stretch>
            <a:fillRect/>
          </a:stretch>
        </p:blipFill>
        <p:spPr>
          <a:xfrm>
            <a:off x="7772400" y="1905000"/>
            <a:ext cx="786452" cy="786452"/>
          </a:xfrm>
          <a:prstGeom prst="rect">
            <a:avLst/>
          </a:prstGeom>
        </p:spPr>
      </p:pic>
      <p:sp>
        <p:nvSpPr>
          <p:cNvPr id="6" name="Oval 5">
            <a:extLst>
              <a:ext uri="{FF2B5EF4-FFF2-40B4-BE49-F238E27FC236}">
                <a16:creationId xmlns:a16="http://schemas.microsoft.com/office/drawing/2014/main" id="{F50B0854-6C91-4A99-B542-7575F7713FF7}"/>
              </a:ext>
            </a:extLst>
          </p:cNvPr>
          <p:cNvSpPr/>
          <p:nvPr/>
        </p:nvSpPr>
        <p:spPr>
          <a:xfrm flipH="1">
            <a:off x="8077200" y="220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21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6" name="Rectangle 200">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Picture 39939" descr="Light bulb on yellow background with sketched light beams and cord">
            <a:extLst>
              <a:ext uri="{FF2B5EF4-FFF2-40B4-BE49-F238E27FC236}">
                <a16:creationId xmlns:a16="http://schemas.microsoft.com/office/drawing/2014/main" id="{D2FD18B9-B52C-46AE-A1C8-4A223303ACD4}"/>
              </a:ext>
            </a:extLst>
          </p:cNvPr>
          <p:cNvPicPr>
            <a:picLocks noChangeAspect="1"/>
          </p:cNvPicPr>
          <p:nvPr/>
        </p:nvPicPr>
        <p:blipFill rotWithShape="1">
          <a:blip r:embed="rId2"/>
          <a:srcRect l="18000"/>
          <a:stretch/>
        </p:blipFill>
        <p:spPr>
          <a:xfrm>
            <a:off x="20" y="10"/>
            <a:ext cx="9143980" cy="6857989"/>
          </a:xfrm>
          <a:prstGeom prst="rect">
            <a:avLst/>
          </a:prstGeom>
        </p:spPr>
      </p:pic>
      <p:sp>
        <p:nvSpPr>
          <p:cNvPr id="203" name="Rectangle 202">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2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4"/>
          <p:cNvSpPr>
            <a:spLocks noGrp="1" noChangeArrowheads="1"/>
          </p:cNvSpPr>
          <p:nvPr>
            <p:ph type="ctrTitle"/>
          </p:nvPr>
        </p:nvSpPr>
        <p:spPr>
          <a:xfrm>
            <a:off x="834390" y="2152955"/>
            <a:ext cx="7475220" cy="2552091"/>
          </a:xfrm>
        </p:spPr>
        <p:txBody>
          <a:bodyPr anchor="ctr">
            <a:normAutofit/>
          </a:bodyPr>
          <a:lstStyle/>
          <a:p>
            <a:pPr eaLnBrk="1" hangingPunct="1"/>
            <a:r>
              <a:rPr lang="en-US" altLang="en-US" sz="7000" dirty="0">
                <a:solidFill>
                  <a:srgbClr val="FFFFFF"/>
                </a:solidFill>
              </a:rPr>
              <a:t>Feature Positive Effect</a:t>
            </a:r>
          </a:p>
        </p:txBody>
      </p:sp>
      <p:sp>
        <p:nvSpPr>
          <p:cNvPr id="32773" name="Rectangle 5"/>
          <p:cNvSpPr>
            <a:spLocks noGrp="1" noChangeArrowheads="1"/>
          </p:cNvSpPr>
          <p:nvPr>
            <p:ph type="subTitle" idx="1"/>
          </p:nvPr>
        </p:nvSpPr>
        <p:spPr>
          <a:xfrm>
            <a:off x="1612773" y="5342072"/>
            <a:ext cx="5918454" cy="707465"/>
          </a:xfrm>
          <a:ln>
            <a:noFill/>
          </a:ln>
        </p:spPr>
        <p:txBody>
          <a:bodyPr rtlCol="0">
            <a:normAutofit/>
          </a:bodyPr>
          <a:lstStyle/>
          <a:p>
            <a:pPr eaLnBrk="1" fontAlgn="auto" hangingPunct="1">
              <a:spcAft>
                <a:spcPts val="0"/>
              </a:spcAft>
              <a:buFont typeface="Arial" pitchFamily="34" charset="0"/>
              <a:buNone/>
              <a:defRPr/>
            </a:pPr>
            <a:endParaRPr lang="en-US">
              <a:solidFill>
                <a:srgbClr val="FFFFFF"/>
              </a:solidFill>
            </a:endParaRPr>
          </a:p>
        </p:txBody>
      </p:sp>
      <p:sp>
        <p:nvSpPr>
          <p:cNvPr id="39947" name="Rectangle 204">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1955749"/>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8" name="Rectangle 206">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808342"/>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702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9938"/>
                                        </p:tgtEl>
                                        <p:attrNameLst>
                                          <p:attrName>style.visibility</p:attrName>
                                        </p:attrNameLst>
                                      </p:cBhvr>
                                      <p:to>
                                        <p:strVal val="visible"/>
                                      </p:to>
                                    </p:set>
                                    <p:animEffect transition="in" filter="fade">
                                      <p:cBhvr>
                                        <p:cTn id="7" dur="7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0962" name="Picture 2" descr="05ARG-10454-Doors-LaBoc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95400"/>
            <a:ext cx="2701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5470525" y="2066925"/>
            <a:ext cx="1582738" cy="1433513"/>
          </a:xfrm>
          <a:prstGeom prst="rect">
            <a:avLst/>
          </a:prstGeom>
          <a:solidFill>
            <a:schemeClr val="bg1">
              <a:alpha val="0"/>
            </a:schemeClr>
          </a:solidFill>
          <a:ln>
            <a:noFill/>
          </a:ln>
          <a:effec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dirty="0"/>
              <a:t>S+</a:t>
            </a:r>
          </a:p>
        </p:txBody>
      </p:sp>
    </p:spTree>
    <p:extLst>
      <p:ext uri="{BB962C8B-B14F-4D97-AF65-F5344CB8AC3E}">
        <p14:creationId xmlns:p14="http://schemas.microsoft.com/office/powerpoint/2010/main" val="930615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1986" name="Picture 2" descr="bluedoo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39417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6629400" y="2133600"/>
            <a:ext cx="13017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spTree>
    <p:extLst>
      <p:ext uri="{BB962C8B-B14F-4D97-AF65-F5344CB8AC3E}">
        <p14:creationId xmlns:p14="http://schemas.microsoft.com/office/powerpoint/2010/main" val="237122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3010" name="Picture 2" descr="ClubHouse293x300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3632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5470525" y="2066925"/>
            <a:ext cx="158273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spTree>
    <p:extLst>
      <p:ext uri="{BB962C8B-B14F-4D97-AF65-F5344CB8AC3E}">
        <p14:creationId xmlns:p14="http://schemas.microsoft.com/office/powerpoint/2010/main" val="3715703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4034" name="Picture 2" descr="usca3554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46482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6629400" y="2133600"/>
            <a:ext cx="13017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spTree>
    <p:extLst>
      <p:ext uri="{BB962C8B-B14F-4D97-AF65-F5344CB8AC3E}">
        <p14:creationId xmlns:p14="http://schemas.microsoft.com/office/powerpoint/2010/main" val="86997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5058" name="Picture 2" descr="Uruguay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59436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7010400" y="2133600"/>
            <a:ext cx="158273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spTree>
    <p:extLst>
      <p:ext uri="{BB962C8B-B14F-4D97-AF65-F5344CB8AC3E}">
        <p14:creationId xmlns:p14="http://schemas.microsoft.com/office/powerpoint/2010/main" val="405564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6082" name="Picture 2" descr="house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44958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6629400" y="2133600"/>
            <a:ext cx="13017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spTree>
    <p:extLst>
      <p:ext uri="{BB962C8B-B14F-4D97-AF65-F5344CB8AC3E}">
        <p14:creationId xmlns:p14="http://schemas.microsoft.com/office/powerpoint/2010/main" val="323436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Title 1"/>
          <p:cNvSpPr>
            <a:spLocks noGrp="1"/>
          </p:cNvSpPr>
          <p:nvPr>
            <p:ph type="title"/>
          </p:nvPr>
        </p:nvSpPr>
        <p:spPr>
          <a:xfrm>
            <a:off x="630936" y="548640"/>
            <a:ext cx="2700645" cy="5431536"/>
          </a:xfrm>
        </p:spPr>
        <p:txBody>
          <a:bodyPr>
            <a:normAutofit/>
          </a:bodyPr>
          <a:lstStyle/>
          <a:p>
            <a:pPr eaLnBrk="1" hangingPunct="1"/>
            <a:r>
              <a:rPr lang="en-US" altLang="en-US" sz="3600">
                <a:latin typeface="Arial" panose="020B0604020202020204" pitchFamily="34" charset="0"/>
                <a:cs typeface="Arial" panose="020B0604020202020204" pitchFamily="34" charset="0"/>
              </a:rPr>
              <a:t>Transferring stimuli</a:t>
            </a:r>
          </a:p>
        </p:txBody>
      </p:sp>
      <p:sp>
        <p:nvSpPr>
          <p:cNvPr id="7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9" name="Content Placeholder 2"/>
          <p:cNvSpPr>
            <a:spLocks noGrp="1"/>
          </p:cNvSpPr>
          <p:nvPr>
            <p:ph idx="1"/>
          </p:nvPr>
        </p:nvSpPr>
        <p:spPr>
          <a:xfrm>
            <a:off x="3844813" y="552091"/>
            <a:ext cx="4668251" cy="5431536"/>
          </a:xfrm>
        </p:spPr>
        <p:txBody>
          <a:bodyPr anchor="ctr">
            <a:normAutofit/>
          </a:bodyPr>
          <a:lstStyle/>
          <a:p>
            <a:pPr eaLnBrk="1" hangingPunct="1"/>
            <a:r>
              <a:rPr lang="en-US" altLang="en-US" sz="1900" i="1">
                <a:latin typeface="Arial" panose="020B0604020202020204" pitchFamily="34" charset="0"/>
                <a:cs typeface="Arial" panose="020B0604020202020204" pitchFamily="34" charset="0"/>
              </a:rPr>
              <a:t>Once establish one cue, can add a second cue for the same behavior</a:t>
            </a:r>
          </a:p>
          <a:p>
            <a:pPr lvl="1" eaLnBrk="1" hangingPunct="1"/>
            <a:r>
              <a:rPr lang="en-US" altLang="en-US" sz="1900">
                <a:latin typeface="Arial" panose="020B0604020202020204" pitchFamily="34" charset="0"/>
                <a:cs typeface="Arial" panose="020B0604020202020204" pitchFamily="34" charset="0"/>
              </a:rPr>
              <a:t>Again, use only for THAT behavior</a:t>
            </a:r>
          </a:p>
          <a:p>
            <a:pPr lvl="1" eaLnBrk="1" hangingPunct="1"/>
            <a:endParaRPr lang="en-US" altLang="en-US" sz="1900">
              <a:latin typeface="Arial" panose="020B0604020202020204" pitchFamily="34" charset="0"/>
              <a:cs typeface="Arial" panose="020B0604020202020204" pitchFamily="34" charset="0"/>
            </a:endParaRPr>
          </a:p>
          <a:p>
            <a:pPr lvl="1" eaLnBrk="1" hangingPunct="1"/>
            <a:r>
              <a:rPr lang="en-US" altLang="en-US" sz="1900">
                <a:latin typeface="Arial" panose="020B0604020202020204" pitchFamily="34" charset="0"/>
                <a:cs typeface="Arial" panose="020B0604020202020204" pitchFamily="34" charset="0"/>
              </a:rPr>
              <a:t>Keep stimuli separate. </a:t>
            </a:r>
          </a:p>
          <a:p>
            <a:pPr lvl="1" eaLnBrk="1" hangingPunct="1"/>
            <a:endParaRPr lang="en-US" altLang="en-US" sz="1900">
              <a:latin typeface="Arial" panose="020B0604020202020204" pitchFamily="34" charset="0"/>
              <a:cs typeface="Arial" panose="020B0604020202020204" pitchFamily="34" charset="0"/>
            </a:endParaRPr>
          </a:p>
          <a:p>
            <a:pPr lvl="1" eaLnBrk="1" hangingPunct="1"/>
            <a:r>
              <a:rPr lang="en-US" altLang="en-US" sz="1900">
                <a:latin typeface="Arial" panose="020B0604020202020204" pitchFamily="34" charset="0"/>
                <a:cs typeface="Arial" panose="020B0604020202020204" pitchFamily="34" charset="0"/>
              </a:rPr>
              <a:t>E.g., does </a:t>
            </a:r>
            <a:r>
              <a:rPr lang="en-US" altLang="en-US" sz="1900" b="1">
                <a:latin typeface="Arial" panose="020B0604020202020204" pitchFamily="34" charset="0"/>
                <a:cs typeface="Arial" panose="020B0604020202020204" pitchFamily="34" charset="0"/>
              </a:rPr>
              <a:t>down</a:t>
            </a:r>
            <a:r>
              <a:rPr lang="en-US" altLang="en-US" sz="1900">
                <a:latin typeface="Arial" panose="020B0604020202020204" pitchFamily="34" charset="0"/>
                <a:cs typeface="Arial" panose="020B0604020202020204" pitchFamily="34" charset="0"/>
              </a:rPr>
              <a:t> mean </a:t>
            </a:r>
            <a:r>
              <a:rPr lang="en-US" altLang="en-US" sz="1900" i="1">
                <a:latin typeface="Arial" panose="020B0604020202020204" pitchFamily="34" charset="0"/>
                <a:cs typeface="Arial" panose="020B0604020202020204" pitchFamily="34" charset="0"/>
              </a:rPr>
              <a:t>stop jumping </a:t>
            </a:r>
            <a:r>
              <a:rPr lang="en-US" altLang="en-US" sz="1900">
                <a:latin typeface="Arial" panose="020B0604020202020204" pitchFamily="34" charset="0"/>
                <a:cs typeface="Arial" panose="020B0604020202020204" pitchFamily="34" charset="0"/>
              </a:rPr>
              <a:t>on me or </a:t>
            </a:r>
            <a:r>
              <a:rPr lang="en-US" altLang="en-US" sz="1900" i="1">
                <a:latin typeface="Arial" panose="020B0604020202020204" pitchFamily="34" charset="0"/>
                <a:cs typeface="Arial" panose="020B0604020202020204" pitchFamily="34" charset="0"/>
              </a:rPr>
              <a:t>lie down </a:t>
            </a:r>
            <a:r>
              <a:rPr lang="en-US" altLang="en-US" sz="1900">
                <a:latin typeface="Arial" panose="020B0604020202020204" pitchFamily="34" charset="0"/>
                <a:cs typeface="Arial" panose="020B0604020202020204" pitchFamily="34" charset="0"/>
              </a:rPr>
              <a:t>on the ground?</a:t>
            </a:r>
          </a:p>
        </p:txBody>
      </p:sp>
    </p:spTree>
    <p:extLst>
      <p:ext uri="{BB962C8B-B14F-4D97-AF65-F5344CB8AC3E}">
        <p14:creationId xmlns:p14="http://schemas.microsoft.com/office/powerpoint/2010/main" val="628036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7106" name="Picture 2" descr="RedDoor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62000"/>
            <a:ext cx="31194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5470525" y="2066925"/>
            <a:ext cx="158273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spTree>
    <p:extLst>
      <p:ext uri="{BB962C8B-B14F-4D97-AF65-F5344CB8AC3E}">
        <p14:creationId xmlns:p14="http://schemas.microsoft.com/office/powerpoint/2010/main" val="2053419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4"/>
          <p:cNvSpPr>
            <a:spLocks noGrp="1" noChangeArrowheads="1"/>
          </p:cNvSpPr>
          <p:nvPr>
            <p:ph type="ctrTitle"/>
          </p:nvPr>
        </p:nvSpPr>
        <p:spPr>
          <a:xfrm>
            <a:off x="728181" y="1220919"/>
            <a:ext cx="4069335" cy="2387600"/>
          </a:xfrm>
        </p:spPr>
        <p:txBody>
          <a:bodyPr>
            <a:normAutofit/>
          </a:bodyPr>
          <a:lstStyle/>
          <a:p>
            <a:pPr algn="l" eaLnBrk="1" hangingPunct="1"/>
            <a:r>
              <a:rPr lang="en-US" altLang="en-US"/>
              <a:t>Feature Negative Effect</a:t>
            </a:r>
          </a:p>
        </p:txBody>
      </p:sp>
      <p:sp>
        <p:nvSpPr>
          <p:cNvPr id="34821" name="Rectangle 5"/>
          <p:cNvSpPr>
            <a:spLocks noGrp="1" noChangeArrowheads="1"/>
          </p:cNvSpPr>
          <p:nvPr>
            <p:ph type="subTitle" idx="1"/>
          </p:nvPr>
        </p:nvSpPr>
        <p:spPr>
          <a:xfrm>
            <a:off x="728181" y="3700594"/>
            <a:ext cx="4069335" cy="1655762"/>
          </a:xfrm>
        </p:spPr>
        <p:txBody>
          <a:bodyPr rtlCol="0">
            <a:normAutofit/>
          </a:bodyPr>
          <a:lstStyle/>
          <a:p>
            <a:pPr algn="l" eaLnBrk="1" fontAlgn="auto" hangingPunct="1">
              <a:spcAft>
                <a:spcPts val="0"/>
              </a:spcAft>
              <a:buFont typeface="Arial" pitchFamily="34" charset="0"/>
              <a:buNone/>
              <a:defRPr/>
            </a:pPr>
            <a:endParaRPr lang="en-US"/>
          </a:p>
        </p:txBody>
      </p:sp>
      <p:sp>
        <p:nvSpPr>
          <p:cNvPr id="74" name="Freeform: Shape 73">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Block Arc 77">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00844"/>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eeform: Shape 79">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82" name="Straight Connector 8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6" name="Arc 85">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45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470525" y="2066925"/>
            <a:ext cx="158273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pic>
        <p:nvPicPr>
          <p:cNvPr id="49155" name="Picture 3" descr="vinylcott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3733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87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629400" y="2133600"/>
            <a:ext cx="13017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pic>
        <p:nvPicPr>
          <p:cNvPr id="50179" name="Picture 3" descr="newport4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342900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057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470525" y="2066925"/>
            <a:ext cx="158273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dirty="0"/>
              <a:t>S+</a:t>
            </a:r>
          </a:p>
        </p:txBody>
      </p:sp>
      <p:pic>
        <p:nvPicPr>
          <p:cNvPr id="51203" name="Picture 3" descr="17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9" y="1600200"/>
            <a:ext cx="538323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052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629400" y="2133600"/>
            <a:ext cx="13017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pic>
        <p:nvPicPr>
          <p:cNvPr id="52227" name="Picture 3" descr="wadsworth_longfello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31838"/>
            <a:ext cx="37338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645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010400" y="2133600"/>
            <a:ext cx="158273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pic>
        <p:nvPicPr>
          <p:cNvPr id="53251" name="Picture 3" descr="g12x14writerscott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3786188"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436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629400" y="2133600"/>
            <a:ext cx="13017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pic>
        <p:nvPicPr>
          <p:cNvPr id="54275" name="Picture 3" descr="pendean-farmhouse-with-chimne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4414838"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98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470525" y="2066925"/>
            <a:ext cx="158273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8800"/>
              <a:t>S+</a:t>
            </a:r>
          </a:p>
        </p:txBody>
      </p:sp>
      <p:pic>
        <p:nvPicPr>
          <p:cNvPr id="55299" name="Picture 3" descr="Deluxe-Wood-She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39624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071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6324" name="Picture 56323" descr="Close-up of a stopwatch">
            <a:extLst>
              <a:ext uri="{FF2B5EF4-FFF2-40B4-BE49-F238E27FC236}">
                <a16:creationId xmlns:a16="http://schemas.microsoft.com/office/drawing/2014/main" id="{3B6A632E-256C-4E55-91F6-A3BC9EE49D30}"/>
              </a:ext>
            </a:extLst>
          </p:cNvPr>
          <p:cNvPicPr>
            <a:picLocks noChangeAspect="1"/>
          </p:cNvPicPr>
          <p:nvPr/>
        </p:nvPicPr>
        <p:blipFill rotWithShape="1">
          <a:blip r:embed="rId2">
            <a:duotone>
              <a:schemeClr val="accent1">
                <a:shade val="45000"/>
                <a:satMod val="135000"/>
              </a:schemeClr>
              <a:prstClr val="white"/>
            </a:duotone>
            <a:alphaModFix amt="35000"/>
          </a:blip>
          <a:srcRect r="10999" b="-1"/>
          <a:stretch/>
        </p:blipFill>
        <p:spPr>
          <a:xfrm>
            <a:off x="20" y="10"/>
            <a:ext cx="9143980" cy="6857989"/>
          </a:xfrm>
          <a:prstGeom prst="rect">
            <a:avLst/>
          </a:prstGeom>
        </p:spPr>
      </p:pic>
      <p:sp>
        <p:nvSpPr>
          <p:cNvPr id="56322" name="Rectangle 4"/>
          <p:cNvSpPr>
            <a:spLocks noGrp="1" noChangeArrowheads="1"/>
          </p:cNvSpPr>
          <p:nvPr>
            <p:ph type="ctrTitle"/>
          </p:nvPr>
        </p:nvSpPr>
        <p:spPr>
          <a:xfrm>
            <a:off x="2910322" y="583345"/>
            <a:ext cx="5370268" cy="4164820"/>
          </a:xfrm>
        </p:spPr>
        <p:txBody>
          <a:bodyPr anchor="t">
            <a:normAutofit/>
          </a:bodyPr>
          <a:lstStyle/>
          <a:p>
            <a:pPr algn="r" eaLnBrk="1" hangingPunct="1"/>
            <a:r>
              <a:rPr lang="en-US" altLang="en-US" sz="7000">
                <a:solidFill>
                  <a:srgbClr val="FFFFFF"/>
                </a:solidFill>
              </a:rPr>
              <a:t>One more try!</a:t>
            </a:r>
          </a:p>
        </p:txBody>
      </p:sp>
      <p:sp>
        <p:nvSpPr>
          <p:cNvPr id="51205" name="Rectangle 5"/>
          <p:cNvSpPr>
            <a:spLocks noGrp="1" noChangeArrowheads="1"/>
          </p:cNvSpPr>
          <p:nvPr>
            <p:ph type="subTitle" idx="1"/>
          </p:nvPr>
        </p:nvSpPr>
        <p:spPr>
          <a:xfrm>
            <a:off x="906171" y="5972174"/>
            <a:ext cx="6434024" cy="504825"/>
          </a:xfrm>
        </p:spPr>
        <p:txBody>
          <a:bodyPr rtlCol="0">
            <a:normAutofit/>
          </a:bodyPr>
          <a:lstStyle/>
          <a:p>
            <a:pPr algn="l" eaLnBrk="1" fontAlgn="auto" hangingPunct="1">
              <a:spcAft>
                <a:spcPts val="0"/>
              </a:spcAft>
              <a:buFont typeface="Arial" pitchFamily="34" charset="0"/>
              <a:buNone/>
              <a:defRPr/>
            </a:pPr>
            <a:endParaRPr lang="en-US" sz="1700">
              <a:solidFill>
                <a:srgbClr val="FFFFFF"/>
              </a:solidFill>
            </a:endParaRPr>
          </a:p>
        </p:txBody>
      </p:sp>
      <p:sp>
        <p:nvSpPr>
          <p:cNvPr id="14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58334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8126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1037066"/>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6" name="Straight Connector 14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5636680"/>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609675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6238029"/>
            <a:ext cx="7181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73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Title 1"/>
          <p:cNvSpPr>
            <a:spLocks noGrp="1"/>
          </p:cNvSpPr>
          <p:nvPr>
            <p:ph type="title"/>
          </p:nvPr>
        </p:nvSpPr>
        <p:spPr>
          <a:xfrm>
            <a:off x="630936" y="548640"/>
            <a:ext cx="2700645" cy="5431536"/>
          </a:xfrm>
        </p:spPr>
        <p:txBody>
          <a:bodyPr>
            <a:normAutofit/>
          </a:bodyPr>
          <a:lstStyle/>
          <a:p>
            <a:pPr eaLnBrk="1" hangingPunct="1"/>
            <a:r>
              <a:rPr lang="en-US" altLang="en-US" sz="4300">
                <a:latin typeface="Arial" panose="020B0604020202020204" pitchFamily="34" charset="0"/>
                <a:cs typeface="Arial" panose="020B0604020202020204" pitchFamily="34" charset="0"/>
              </a:rPr>
              <a:t>Prompting</a:t>
            </a:r>
          </a:p>
        </p:txBody>
      </p:sp>
      <p:sp>
        <p:nvSpPr>
          <p:cNvPr id="7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rtlCol="0" anchor="ctr">
            <a:normAutofit/>
          </a:bodyPr>
          <a:lstStyle/>
          <a:p>
            <a:pPr eaLnBrk="1" fontAlgn="auto" hangingPunct="1">
              <a:spcBef>
                <a:spcPts val="0"/>
              </a:spcBef>
              <a:spcAft>
                <a:spcPts val="600"/>
              </a:spcAft>
              <a:buFont typeface="Arial" pitchFamily="34" charset="0"/>
              <a:buChar char="•"/>
              <a:defRPr/>
            </a:pPr>
            <a:r>
              <a:rPr lang="en-US" sz="1900" dirty="0">
                <a:latin typeface="Arial" panose="020B0604020202020204" pitchFamily="34" charset="0"/>
                <a:cs typeface="Arial" panose="020B0604020202020204" pitchFamily="34" charset="0"/>
              </a:rPr>
              <a:t>Prompts are used to increase probability that organism will engage in correct response</a:t>
            </a:r>
          </a:p>
          <a:p>
            <a:pPr eaLnBrk="1" fontAlgn="auto" hangingPunct="1">
              <a:spcBef>
                <a:spcPts val="0"/>
              </a:spcBef>
              <a:spcAft>
                <a:spcPts val="600"/>
              </a:spcAft>
              <a:buFont typeface="Arial" pitchFamily="34" charset="0"/>
              <a:buChar char="•"/>
              <a:defRPr/>
            </a:pPr>
            <a:endParaRPr lang="en-US" sz="1900" dirty="0">
              <a:latin typeface="Arial" panose="020B0604020202020204" pitchFamily="34" charset="0"/>
              <a:cs typeface="Arial" panose="020B0604020202020204" pitchFamily="34" charset="0"/>
            </a:endParaRPr>
          </a:p>
          <a:p>
            <a:pPr eaLnBrk="1" fontAlgn="auto" hangingPunct="1">
              <a:spcBef>
                <a:spcPts val="0"/>
              </a:spcBef>
              <a:spcAft>
                <a:spcPts val="600"/>
              </a:spcAft>
              <a:buFont typeface="Arial" pitchFamily="34" charset="0"/>
              <a:buChar char="•"/>
              <a:defRPr/>
            </a:pPr>
            <a:r>
              <a:rPr lang="en-US" sz="1900" dirty="0">
                <a:latin typeface="Arial" panose="020B0604020202020204" pitchFamily="34" charset="0"/>
                <a:cs typeface="Arial" panose="020B0604020202020204" pitchFamily="34" charset="0"/>
              </a:rPr>
              <a:t>Use during discrimination training</a:t>
            </a:r>
          </a:p>
          <a:p>
            <a:pPr lvl="1" eaLnBrk="1" fontAlgn="auto" hangingPunct="1">
              <a:spcBef>
                <a:spcPts val="0"/>
              </a:spcBef>
              <a:spcAft>
                <a:spcPts val="600"/>
              </a:spcAft>
              <a:buFont typeface="Arial" pitchFamily="34" charset="0"/>
              <a:buChar char="–"/>
              <a:defRPr/>
            </a:pPr>
            <a:r>
              <a:rPr lang="en-US" sz="1900" dirty="0">
                <a:latin typeface="Arial" panose="020B0604020202020204" pitchFamily="34" charset="0"/>
                <a:cs typeface="Arial" panose="020B0604020202020204" pitchFamily="34" charset="0"/>
              </a:rPr>
              <a:t>S</a:t>
            </a:r>
            <a:r>
              <a:rPr lang="en-US" sz="1900" baseline="30000" dirty="0">
                <a:latin typeface="Arial" panose="020B0604020202020204" pitchFamily="34" charset="0"/>
                <a:cs typeface="Arial" panose="020B0604020202020204" pitchFamily="34" charset="0"/>
              </a:rPr>
              <a:t>D</a:t>
            </a:r>
            <a:r>
              <a:rPr lang="en-US" sz="1900" dirty="0">
                <a:latin typeface="Arial" panose="020B0604020202020204" pitchFamily="34" charset="0"/>
                <a:cs typeface="Arial" panose="020B0604020202020204" pitchFamily="34" charset="0"/>
              </a:rPr>
              <a:t> or S</a:t>
            </a:r>
            <a:r>
              <a:rPr lang="en-US" sz="1900" baseline="30000" dirty="0">
                <a:latin typeface="Arial" panose="020B0604020202020204" pitchFamily="34" charset="0"/>
                <a:cs typeface="Arial" panose="020B0604020202020204" pitchFamily="34" charset="0"/>
              </a:rPr>
              <a:t>+</a:t>
            </a:r>
            <a:r>
              <a:rPr lang="en-US" sz="1900" dirty="0">
                <a:latin typeface="Arial" panose="020B0604020202020204" pitchFamily="34" charset="0"/>
                <a:cs typeface="Arial" panose="020B0604020202020204" pitchFamily="34" charset="0"/>
              </a:rPr>
              <a:t>: in presence of this stimulus, do the behavior</a:t>
            </a:r>
          </a:p>
          <a:p>
            <a:pPr lvl="1" eaLnBrk="1" fontAlgn="auto" hangingPunct="1">
              <a:spcBef>
                <a:spcPts val="0"/>
              </a:spcBef>
              <a:spcAft>
                <a:spcPts val="600"/>
              </a:spcAft>
              <a:buFont typeface="Arial" pitchFamily="34" charset="0"/>
              <a:buChar char="–"/>
              <a:defRPr/>
            </a:pPr>
            <a:r>
              <a:rPr lang="en-US" sz="1900" b="1" dirty="0">
                <a:latin typeface="Arial" panose="020B0604020202020204" pitchFamily="34" charset="0"/>
                <a:cs typeface="Arial" panose="020B0604020202020204" pitchFamily="34" charset="0"/>
              </a:rPr>
              <a:t>S   or S-</a:t>
            </a:r>
            <a:r>
              <a:rPr lang="en-US" sz="1900" dirty="0">
                <a:latin typeface="Arial" panose="020B0604020202020204" pitchFamily="34" charset="0"/>
                <a:cs typeface="Arial" panose="020B0604020202020204" pitchFamily="34" charset="0"/>
              </a:rPr>
              <a:t>: in the presence of this stimulus, do NOT do the behavior</a:t>
            </a:r>
          </a:p>
          <a:p>
            <a:pPr eaLnBrk="1" fontAlgn="auto" hangingPunct="1">
              <a:spcBef>
                <a:spcPts val="0"/>
              </a:spcBef>
              <a:spcAft>
                <a:spcPts val="600"/>
              </a:spcAft>
              <a:buFont typeface="Arial" pitchFamily="34" charset="0"/>
              <a:buChar char="•"/>
              <a:defRPr/>
            </a:pPr>
            <a:endParaRPr lang="en-US" sz="1900" dirty="0">
              <a:latin typeface="Arial" panose="020B0604020202020204" pitchFamily="34" charset="0"/>
              <a:cs typeface="Arial" panose="020B0604020202020204" pitchFamily="34" charset="0"/>
            </a:endParaRPr>
          </a:p>
          <a:p>
            <a:pPr eaLnBrk="1" fontAlgn="auto" hangingPunct="1">
              <a:spcBef>
                <a:spcPts val="0"/>
              </a:spcBef>
              <a:spcAft>
                <a:spcPts val="600"/>
              </a:spcAft>
              <a:buFont typeface="Arial" pitchFamily="34" charset="0"/>
              <a:buChar char="•"/>
              <a:defRPr/>
            </a:pPr>
            <a:r>
              <a:rPr lang="en-US" sz="1900" dirty="0">
                <a:latin typeface="Arial" panose="020B0604020202020204" pitchFamily="34" charset="0"/>
                <a:cs typeface="Arial" panose="020B0604020202020204" pitchFamily="34" charset="0"/>
              </a:rPr>
              <a:t>Function of prompts is to produce instance of correct behavior so it can be reinforced</a:t>
            </a:r>
          </a:p>
          <a:p>
            <a:pPr eaLnBrk="1" fontAlgn="auto" hangingPunct="1">
              <a:spcBef>
                <a:spcPts val="0"/>
              </a:spcBef>
              <a:spcAft>
                <a:spcPts val="600"/>
              </a:spcAft>
              <a:buFont typeface="Arial" pitchFamily="34" charset="0"/>
              <a:buChar char="•"/>
              <a:defRPr/>
            </a:pPr>
            <a:endParaRPr lang="en-US" sz="1900" dirty="0">
              <a:latin typeface="Arial" panose="020B0604020202020204" pitchFamily="34" charset="0"/>
              <a:cs typeface="Arial" panose="020B0604020202020204" pitchFamily="34" charset="0"/>
            </a:endParaRPr>
          </a:p>
        </p:txBody>
      </p:sp>
      <p:sp>
        <p:nvSpPr>
          <p:cNvPr id="2" name="Isosceles Triangle 1">
            <a:extLst>
              <a:ext uri="{FF2B5EF4-FFF2-40B4-BE49-F238E27FC236}">
                <a16:creationId xmlns:a16="http://schemas.microsoft.com/office/drawing/2014/main" id="{E8BABDD0-E658-4197-B9EC-64929C6FF48F}"/>
              </a:ext>
            </a:extLst>
          </p:cNvPr>
          <p:cNvSpPr/>
          <p:nvPr/>
        </p:nvSpPr>
        <p:spPr>
          <a:xfrm>
            <a:off x="4876800" y="3352800"/>
            <a:ext cx="97532" cy="762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099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49" name="Rectangle 72">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7" name="Text Box 3"/>
          <p:cNvSpPr txBox="1">
            <a:spLocks noChangeArrowheads="1"/>
          </p:cNvSpPr>
          <p:nvPr/>
        </p:nvSpPr>
        <p:spPr bwMode="auto">
          <a:xfrm>
            <a:off x="3640491" y="320041"/>
            <a:ext cx="5030313" cy="38926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0"/>
              </a:spcBef>
              <a:spcAft>
                <a:spcPts val="600"/>
              </a:spcAft>
            </a:pPr>
            <a:r>
              <a:rPr lang="en-US" altLang="en-US" sz="5700" kern="1200">
                <a:solidFill>
                  <a:schemeClr val="tx1"/>
                </a:solidFill>
                <a:latin typeface="+mj-lt"/>
                <a:ea typeface="+mj-ea"/>
                <a:cs typeface="+mj-cs"/>
              </a:rPr>
              <a:t>S-</a:t>
            </a:r>
          </a:p>
        </p:txBody>
      </p:sp>
      <p:pic>
        <p:nvPicPr>
          <p:cNvPr id="57346" name="Picture 2" descr="kids_w_piglet"/>
          <p:cNvPicPr>
            <a:picLocks noChangeAspect="1" noChangeArrowheads="1"/>
          </p:cNvPicPr>
          <p:nvPr/>
        </p:nvPicPr>
        <p:blipFill rotWithShape="1">
          <a:blip r:embed="rId3">
            <a:extLst>
              <a:ext uri="{28A0092B-C50C-407E-A947-70E740481C1C}">
                <a14:useLocalDpi xmlns:a14="http://schemas.microsoft.com/office/drawing/2010/main" val="0"/>
              </a:ext>
            </a:extLst>
          </a:blip>
          <a:srcRect r="822"/>
          <a:stretch/>
        </p:blipFill>
        <p:spPr bwMode="auto">
          <a:xfrm>
            <a:off x="240030" y="919412"/>
            <a:ext cx="3065526" cy="4701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490" y="4409267"/>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 name="connsiteX0" fmla="*/ 0 w 3182692"/>
              <a:gd name="connsiteY0" fmla="*/ 0 h 27432"/>
              <a:gd name="connsiteX1" fmla="*/ 604711 w 3182692"/>
              <a:gd name="connsiteY1" fmla="*/ 0 h 27432"/>
              <a:gd name="connsiteX2" fmla="*/ 1145769 w 3182692"/>
              <a:gd name="connsiteY2" fmla="*/ 0 h 27432"/>
              <a:gd name="connsiteX3" fmla="*/ 1845961 w 3182692"/>
              <a:gd name="connsiteY3" fmla="*/ 0 h 27432"/>
              <a:gd name="connsiteX4" fmla="*/ 2450673 w 3182692"/>
              <a:gd name="connsiteY4" fmla="*/ 0 h 27432"/>
              <a:gd name="connsiteX5" fmla="*/ 3182692 w 3182692"/>
              <a:gd name="connsiteY5" fmla="*/ 0 h 27432"/>
              <a:gd name="connsiteX6" fmla="*/ 3182692 w 3182692"/>
              <a:gd name="connsiteY6" fmla="*/ 27432 h 27432"/>
              <a:gd name="connsiteX7" fmla="*/ 2546154 w 3182692"/>
              <a:gd name="connsiteY7" fmla="*/ 27432 h 27432"/>
              <a:gd name="connsiteX8" fmla="*/ 1845961 w 3182692"/>
              <a:gd name="connsiteY8" fmla="*/ 27432 h 27432"/>
              <a:gd name="connsiteX9" fmla="*/ 1304904 w 3182692"/>
              <a:gd name="connsiteY9" fmla="*/ 27432 h 27432"/>
              <a:gd name="connsiteX10" fmla="*/ 668365 w 3182692"/>
              <a:gd name="connsiteY10" fmla="*/ 27432 h 27432"/>
              <a:gd name="connsiteX11" fmla="*/ 0 w 3182692"/>
              <a:gd name="connsiteY11" fmla="*/ 27432 h 27432"/>
              <a:gd name="connsiteX12" fmla="*/ 0 w 3182692"/>
              <a:gd name="connsiteY1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27432"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483" y="8407"/>
                  <a:pt x="3183078" y="21662"/>
                  <a:pt x="3182692" y="27432"/>
                </a:cubicBezTo>
                <a:cubicBezTo>
                  <a:pt x="2975928" y="66594"/>
                  <a:pt x="2667693" y="28550"/>
                  <a:pt x="2482500" y="27432"/>
                </a:cubicBezTo>
                <a:cubicBezTo>
                  <a:pt x="2299734" y="46056"/>
                  <a:pt x="1925962" y="18447"/>
                  <a:pt x="1782308" y="27432"/>
                </a:cubicBezTo>
                <a:cubicBezTo>
                  <a:pt x="1635580" y="29690"/>
                  <a:pt x="1257854" y="5481"/>
                  <a:pt x="1145769" y="27432"/>
                </a:cubicBezTo>
                <a:cubicBezTo>
                  <a:pt x="1025065" y="65718"/>
                  <a:pt x="247799" y="-2392"/>
                  <a:pt x="0" y="27432"/>
                </a:cubicBezTo>
                <a:cubicBezTo>
                  <a:pt x="-877" y="21414"/>
                  <a:pt x="691" y="5222"/>
                  <a:pt x="0" y="0"/>
                </a:cubicBezTo>
                <a:close/>
              </a:path>
              <a:path w="3182692" h="27432"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719" y="12742"/>
                  <a:pt x="3182063" y="18962"/>
                  <a:pt x="3182692" y="27432"/>
                </a:cubicBezTo>
                <a:cubicBezTo>
                  <a:pt x="3091120" y="-13878"/>
                  <a:pt x="2811074" y="70837"/>
                  <a:pt x="2546154" y="27432"/>
                </a:cubicBezTo>
                <a:cubicBezTo>
                  <a:pt x="2285186" y="36673"/>
                  <a:pt x="2090205" y="-13177"/>
                  <a:pt x="1845961" y="27432"/>
                </a:cubicBezTo>
                <a:cubicBezTo>
                  <a:pt x="1599794" y="40637"/>
                  <a:pt x="1466284" y="46591"/>
                  <a:pt x="1304904" y="27432"/>
                </a:cubicBezTo>
                <a:cubicBezTo>
                  <a:pt x="1189365" y="52919"/>
                  <a:pt x="952251" y="32605"/>
                  <a:pt x="668365" y="27432"/>
                </a:cubicBezTo>
                <a:cubicBezTo>
                  <a:pt x="407868" y="52739"/>
                  <a:pt x="284672" y="-261"/>
                  <a:pt x="0" y="27432"/>
                </a:cubicBezTo>
                <a:cubicBezTo>
                  <a:pt x="744" y="20230"/>
                  <a:pt x="1744" y="12455"/>
                  <a:pt x="0" y="0"/>
                </a:cubicBezTo>
                <a:close/>
              </a:path>
              <a:path w="3182692" h="27432"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318" y="7363"/>
                  <a:pt x="3182017" y="22542"/>
                  <a:pt x="3182692" y="27432"/>
                </a:cubicBezTo>
                <a:cubicBezTo>
                  <a:pt x="2996012" y="7913"/>
                  <a:pt x="2669008" y="36539"/>
                  <a:pt x="2482500" y="27432"/>
                </a:cubicBezTo>
                <a:cubicBezTo>
                  <a:pt x="2296543" y="30390"/>
                  <a:pt x="1935236" y="17082"/>
                  <a:pt x="1782308" y="27432"/>
                </a:cubicBezTo>
                <a:cubicBezTo>
                  <a:pt x="1607683" y="34634"/>
                  <a:pt x="1291498" y="10513"/>
                  <a:pt x="1145769" y="27432"/>
                </a:cubicBezTo>
                <a:cubicBezTo>
                  <a:pt x="1015407" y="64469"/>
                  <a:pt x="262557" y="35715"/>
                  <a:pt x="0" y="27432"/>
                </a:cubicBezTo>
                <a:cubicBezTo>
                  <a:pt x="-328" y="20933"/>
                  <a:pt x="1941" y="68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522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Text Box 3"/>
          <p:cNvSpPr txBox="1">
            <a:spLocks noChangeArrowheads="1"/>
          </p:cNvSpPr>
          <p:nvPr/>
        </p:nvSpPr>
        <p:spPr bwMode="auto">
          <a:xfrm>
            <a:off x="5281392" y="3113415"/>
            <a:ext cx="3027250"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0"/>
              </a:spcBef>
              <a:spcAft>
                <a:spcPts val="600"/>
              </a:spcAft>
            </a:pPr>
            <a:r>
              <a:rPr lang="en-US" altLang="en-US" sz="4700">
                <a:latin typeface="+mj-lt"/>
                <a:ea typeface="+mj-ea"/>
                <a:cs typeface="+mj-cs"/>
              </a:rPr>
              <a:t>S+</a:t>
            </a:r>
          </a:p>
        </p:txBody>
      </p:sp>
      <p:sp>
        <p:nvSpPr>
          <p:cNvPr id="138" name="Rectangle 1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0" name="Picture 2" descr="castle"/>
          <p:cNvPicPr>
            <a:picLocks noChangeAspect="1" noChangeArrowheads="1"/>
          </p:cNvPicPr>
          <p:nvPr/>
        </p:nvPicPr>
        <p:blipFill rotWithShape="1">
          <a:blip r:embed="rId3">
            <a:extLst>
              <a:ext uri="{28A0092B-C50C-407E-A947-70E740481C1C}">
                <a14:useLocalDpi xmlns:a14="http://schemas.microsoft.com/office/drawing/2010/main" val="0"/>
              </a:ext>
            </a:extLst>
          </a:blip>
          <a:srcRect t="2107" r="3" b="5746"/>
          <a:stretch/>
        </p:blipFill>
        <p:spPr bwMode="auto">
          <a:xfrm>
            <a:off x="550130" y="666728"/>
            <a:ext cx="4152001" cy="54657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 name="Group 14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3154317"/>
            <a:ext cx="548639" cy="673460"/>
            <a:chOff x="3940602" y="308034"/>
            <a:chExt cx="2116791" cy="3428999"/>
          </a:xfrm>
          <a:solidFill>
            <a:schemeClr val="accent4"/>
          </a:solidFill>
        </p:grpSpPr>
        <p:sp>
          <p:nvSpPr>
            <p:cNvPr id="143" name="Rectangle 14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4949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5" name="Text Box 3"/>
          <p:cNvSpPr txBox="1">
            <a:spLocks noChangeArrowheads="1"/>
          </p:cNvSpPr>
          <p:nvPr/>
        </p:nvSpPr>
        <p:spPr bwMode="auto">
          <a:xfrm>
            <a:off x="5281392" y="3113415"/>
            <a:ext cx="3027250"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0"/>
              </a:spcBef>
              <a:spcAft>
                <a:spcPts val="600"/>
              </a:spcAft>
            </a:pPr>
            <a:r>
              <a:rPr lang="en-US" altLang="en-US" sz="4700">
                <a:latin typeface="+mj-lt"/>
                <a:ea typeface="+mj-ea"/>
                <a:cs typeface="+mj-cs"/>
              </a:rPr>
              <a:t>S-</a:t>
            </a:r>
          </a:p>
        </p:txBody>
      </p:sp>
      <p:sp>
        <p:nvSpPr>
          <p:cNvPr id="138" name="Rectangle 1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4" name="Picture 2" descr="emi_mac_lyssa_tigger"/>
          <p:cNvPicPr>
            <a:picLocks noChangeAspect="1" noChangeArrowheads="1"/>
          </p:cNvPicPr>
          <p:nvPr/>
        </p:nvPicPr>
        <p:blipFill rotWithShape="1">
          <a:blip r:embed="rId3">
            <a:extLst>
              <a:ext uri="{28A0092B-C50C-407E-A947-70E740481C1C}">
                <a14:useLocalDpi xmlns:a14="http://schemas.microsoft.com/office/drawing/2010/main" val="0"/>
              </a:ext>
            </a:extLst>
          </a:blip>
          <a:srcRect t="2502" r="2" b="15552"/>
          <a:stretch/>
        </p:blipFill>
        <p:spPr bwMode="auto">
          <a:xfrm>
            <a:off x="550130" y="666728"/>
            <a:ext cx="4152001" cy="54657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 name="Group 14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3154317"/>
            <a:ext cx="548639" cy="673460"/>
            <a:chOff x="3940602" y="308034"/>
            <a:chExt cx="2116791" cy="3428999"/>
          </a:xfrm>
          <a:solidFill>
            <a:schemeClr val="accent4"/>
          </a:solidFill>
        </p:grpSpPr>
        <p:sp>
          <p:nvSpPr>
            <p:cNvPr id="143" name="Rectangle 14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1033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9" name="Text Box 3"/>
          <p:cNvSpPr txBox="1">
            <a:spLocks noChangeArrowheads="1"/>
          </p:cNvSpPr>
          <p:nvPr/>
        </p:nvSpPr>
        <p:spPr bwMode="auto">
          <a:xfrm>
            <a:off x="5281392" y="3113415"/>
            <a:ext cx="3027250"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0"/>
              </a:spcBef>
              <a:spcAft>
                <a:spcPts val="600"/>
              </a:spcAft>
            </a:pPr>
            <a:r>
              <a:rPr lang="en-US" altLang="en-US" sz="4700">
                <a:latin typeface="+mj-lt"/>
                <a:ea typeface="+mj-ea"/>
                <a:cs typeface="+mj-cs"/>
              </a:rPr>
              <a:t>S+</a:t>
            </a:r>
          </a:p>
        </p:txBody>
      </p:sp>
      <p:sp>
        <p:nvSpPr>
          <p:cNvPr id="138" name="Rectangle 1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8" name="Picture 2" descr="emily_lyssa_dale"/>
          <p:cNvPicPr>
            <a:picLocks noChangeAspect="1" noChangeArrowheads="1"/>
          </p:cNvPicPr>
          <p:nvPr/>
        </p:nvPicPr>
        <p:blipFill rotWithShape="1">
          <a:blip r:embed="rId3">
            <a:extLst>
              <a:ext uri="{28A0092B-C50C-407E-A947-70E740481C1C}">
                <a14:useLocalDpi xmlns:a14="http://schemas.microsoft.com/office/drawing/2010/main" val="0"/>
              </a:ext>
            </a:extLst>
          </a:blip>
          <a:srcRect l="31437" r="19566" b="-1"/>
          <a:stretch/>
        </p:blipFill>
        <p:spPr bwMode="auto">
          <a:xfrm>
            <a:off x="550130" y="666728"/>
            <a:ext cx="4152001" cy="54657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 name="Group 14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3154317"/>
            <a:ext cx="548639" cy="673460"/>
            <a:chOff x="3940602" y="308034"/>
            <a:chExt cx="2116791" cy="3428999"/>
          </a:xfrm>
          <a:solidFill>
            <a:schemeClr val="accent4"/>
          </a:solidFill>
        </p:grpSpPr>
        <p:sp>
          <p:nvSpPr>
            <p:cNvPr id="143" name="Rectangle 14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1514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3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4C3748"/>
            </a:solidFill>
          </a:ln>
        </p:spPr>
        <p:style>
          <a:lnRef idx="1">
            <a:schemeClr val="accent1"/>
          </a:lnRef>
          <a:fillRef idx="0">
            <a:schemeClr val="accent1"/>
          </a:fillRef>
          <a:effectRef idx="0">
            <a:schemeClr val="accent1"/>
          </a:effectRef>
          <a:fontRef idx="minor">
            <a:schemeClr val="tx1"/>
          </a:fontRef>
        </p:style>
      </p:cxnSp>
      <p:sp>
        <p:nvSpPr>
          <p:cNvPr id="61443" name="Text Box 3"/>
          <p:cNvSpPr txBox="1">
            <a:spLocks noChangeArrowheads="1"/>
          </p:cNvSpPr>
          <p:nvPr/>
        </p:nvSpPr>
        <p:spPr bwMode="auto">
          <a:xfrm>
            <a:off x="832485" y="4277356"/>
            <a:ext cx="7475220" cy="15603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ct val="0"/>
              </a:spcBef>
              <a:spcAft>
                <a:spcPts val="600"/>
              </a:spcAft>
            </a:pPr>
            <a:r>
              <a:rPr lang="en-US" altLang="en-US" sz="5000">
                <a:solidFill>
                  <a:srgbClr val="4C3748"/>
                </a:solidFill>
                <a:latin typeface="+mj-lt"/>
                <a:ea typeface="+mj-ea"/>
                <a:cs typeface="+mj-cs"/>
              </a:rPr>
              <a:t>S-</a:t>
            </a:r>
          </a:p>
        </p:txBody>
      </p:sp>
      <p:pic>
        <p:nvPicPr>
          <p:cNvPr id="61442" name="Picture 2" descr="family_on_boat"/>
          <p:cNvPicPr>
            <a:picLocks noChangeAspect="1" noChangeArrowheads="1"/>
          </p:cNvPicPr>
          <p:nvPr/>
        </p:nvPicPr>
        <p:blipFill rotWithShape="1">
          <a:blip r:embed="rId3">
            <a:extLst>
              <a:ext uri="{28A0092B-C50C-407E-A947-70E740481C1C}">
                <a14:useLocalDpi xmlns:a14="http://schemas.microsoft.com/office/drawing/2010/main" val="0"/>
              </a:ext>
            </a:extLst>
          </a:blip>
          <a:srcRect t="28330" r="2" b="6452"/>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32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9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493150"/>
            </a:solidFill>
          </a:ln>
        </p:spPr>
        <p:style>
          <a:lnRef idx="1">
            <a:schemeClr val="accent1"/>
          </a:lnRef>
          <a:fillRef idx="0">
            <a:schemeClr val="accent1"/>
          </a:fillRef>
          <a:effectRef idx="0">
            <a:schemeClr val="accent1"/>
          </a:effectRef>
          <a:fontRef idx="minor">
            <a:schemeClr val="tx1"/>
          </a:fontRef>
        </p:style>
      </p:cxnSp>
      <p:sp>
        <p:nvSpPr>
          <p:cNvPr id="62467" name="Text Box 3"/>
          <p:cNvSpPr txBox="1">
            <a:spLocks noChangeArrowheads="1"/>
          </p:cNvSpPr>
          <p:nvPr/>
        </p:nvSpPr>
        <p:spPr bwMode="auto">
          <a:xfrm>
            <a:off x="832485" y="4277356"/>
            <a:ext cx="7475220" cy="15603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ct val="0"/>
              </a:spcBef>
              <a:spcAft>
                <a:spcPts val="600"/>
              </a:spcAft>
            </a:pPr>
            <a:r>
              <a:rPr lang="en-US" altLang="en-US" sz="5000">
                <a:solidFill>
                  <a:srgbClr val="493150"/>
                </a:solidFill>
                <a:latin typeface="+mj-lt"/>
                <a:ea typeface="+mj-ea"/>
                <a:cs typeface="+mj-cs"/>
              </a:rPr>
              <a:t>S+</a:t>
            </a:r>
          </a:p>
        </p:txBody>
      </p:sp>
      <p:pic>
        <p:nvPicPr>
          <p:cNvPr id="62466" name="Picture 2" descr="emily_in_pool"/>
          <p:cNvPicPr>
            <a:picLocks noChangeAspect="1" noChangeArrowheads="1"/>
          </p:cNvPicPr>
          <p:nvPr/>
        </p:nvPicPr>
        <p:blipFill rotWithShape="1">
          <a:blip r:embed="rId3">
            <a:extLst>
              <a:ext uri="{28A0092B-C50C-407E-A947-70E740481C1C}">
                <a14:useLocalDpi xmlns:a14="http://schemas.microsoft.com/office/drawing/2010/main" val="0"/>
              </a:ext>
            </a:extLst>
          </a:blip>
          <a:srcRect t="10162" r="2" b="31297"/>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484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24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32494D"/>
            </a:solidFill>
          </a:ln>
        </p:spPr>
        <p:style>
          <a:lnRef idx="1">
            <a:schemeClr val="accent1"/>
          </a:lnRef>
          <a:fillRef idx="0">
            <a:schemeClr val="accent1"/>
          </a:fillRef>
          <a:effectRef idx="0">
            <a:schemeClr val="accent1"/>
          </a:effectRef>
          <a:fontRef idx="minor">
            <a:schemeClr val="tx1"/>
          </a:fontRef>
        </p:style>
      </p:cxnSp>
      <p:sp>
        <p:nvSpPr>
          <p:cNvPr id="63491" name="Text Box 3"/>
          <p:cNvSpPr txBox="1">
            <a:spLocks noChangeArrowheads="1"/>
          </p:cNvSpPr>
          <p:nvPr/>
        </p:nvSpPr>
        <p:spPr bwMode="auto">
          <a:xfrm>
            <a:off x="832485" y="4277356"/>
            <a:ext cx="7475220" cy="15603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ct val="0"/>
              </a:spcBef>
              <a:spcAft>
                <a:spcPts val="600"/>
              </a:spcAft>
            </a:pPr>
            <a:r>
              <a:rPr lang="en-US" altLang="en-US" sz="5000">
                <a:solidFill>
                  <a:srgbClr val="32494D"/>
                </a:solidFill>
                <a:latin typeface="+mj-lt"/>
                <a:ea typeface="+mj-ea"/>
                <a:cs typeface="+mj-cs"/>
              </a:rPr>
              <a:t>S-</a:t>
            </a:r>
          </a:p>
        </p:txBody>
      </p:sp>
      <p:pic>
        <p:nvPicPr>
          <p:cNvPr id="63490" name="Picture 2" descr="grandma_kids_Val"/>
          <p:cNvPicPr>
            <a:picLocks noChangeAspect="1" noChangeArrowheads="1"/>
          </p:cNvPicPr>
          <p:nvPr/>
        </p:nvPicPr>
        <p:blipFill rotWithShape="1">
          <a:blip r:embed="rId3">
            <a:extLst>
              <a:ext uri="{28A0092B-C50C-407E-A947-70E740481C1C}">
                <a14:useLocalDpi xmlns:a14="http://schemas.microsoft.com/office/drawing/2010/main" val="0"/>
              </a:ext>
            </a:extLst>
          </a:blip>
          <a:srcRect t="12247" r="2" b="29806"/>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921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7" name="Rectangle 71">
            <a:extLst>
              <a:ext uri="{FF2B5EF4-FFF2-40B4-BE49-F238E27FC236}">
                <a16:creationId xmlns:a16="http://schemas.microsoft.com/office/drawing/2014/main" id="{47BDE95F-650B-4D12-A3A5-975E461D2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5" name="Text Box 3"/>
          <p:cNvSpPr txBox="1">
            <a:spLocks noChangeArrowheads="1"/>
          </p:cNvSpPr>
          <p:nvPr/>
        </p:nvSpPr>
        <p:spPr bwMode="auto">
          <a:xfrm>
            <a:off x="484393" y="5110423"/>
            <a:ext cx="8179546" cy="6715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ct val="0"/>
              </a:spcBef>
              <a:spcAft>
                <a:spcPts val="600"/>
              </a:spcAft>
            </a:pPr>
            <a:r>
              <a:rPr lang="en-US" altLang="en-US" sz="4200">
                <a:latin typeface="+mj-lt"/>
                <a:ea typeface="+mj-ea"/>
                <a:cs typeface="+mj-cs"/>
              </a:rPr>
              <a:t>S+</a:t>
            </a:r>
          </a:p>
        </p:txBody>
      </p:sp>
      <p:sp>
        <p:nvSpPr>
          <p:cNvPr id="64518" name="Rectangle 7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1" y="640091"/>
            <a:ext cx="613715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514" name="Picture 2" descr="erin_n_minnie"/>
          <p:cNvPicPr>
            <a:picLocks noChangeAspect="1" noChangeArrowheads="1"/>
          </p:cNvPicPr>
          <p:nvPr/>
        </p:nvPicPr>
        <p:blipFill rotWithShape="1">
          <a:blip r:embed="rId3">
            <a:extLst>
              <a:ext uri="{28A0092B-C50C-407E-A947-70E740481C1C}">
                <a14:useLocalDpi xmlns:a14="http://schemas.microsoft.com/office/drawing/2010/main" val="0"/>
              </a:ext>
            </a:extLst>
          </a:blip>
          <a:srcRect t="14381" r="-3" b="-3"/>
          <a:stretch/>
        </p:blipFill>
        <p:spPr bwMode="auto">
          <a:xfrm>
            <a:off x="1627521" y="804672"/>
            <a:ext cx="5888958" cy="355467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597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7BDE95F-650B-4D12-A3A5-975E461D2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9" name="Text Box 3"/>
          <p:cNvSpPr txBox="1">
            <a:spLocks noChangeArrowheads="1"/>
          </p:cNvSpPr>
          <p:nvPr/>
        </p:nvSpPr>
        <p:spPr bwMode="auto">
          <a:xfrm>
            <a:off x="484393" y="5110423"/>
            <a:ext cx="8179546" cy="6715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ct val="0"/>
              </a:spcBef>
              <a:spcAft>
                <a:spcPts val="600"/>
              </a:spcAft>
            </a:pPr>
            <a:r>
              <a:rPr lang="en-US" altLang="en-US" sz="4200">
                <a:latin typeface="+mj-lt"/>
                <a:ea typeface="+mj-ea"/>
                <a:cs typeface="+mj-cs"/>
              </a:rPr>
              <a:t>S-</a:t>
            </a:r>
          </a:p>
        </p:txBody>
      </p:sp>
      <p:sp>
        <p:nvSpPr>
          <p:cNvPr id="74" name="Rectangle 7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1" y="640091"/>
            <a:ext cx="613715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538" name="Picture 2" descr="kids_on_porch"/>
          <p:cNvPicPr>
            <a:picLocks noChangeAspect="1" noChangeArrowheads="1"/>
          </p:cNvPicPr>
          <p:nvPr/>
        </p:nvPicPr>
        <p:blipFill rotWithShape="1">
          <a:blip r:embed="rId3">
            <a:extLst>
              <a:ext uri="{28A0092B-C50C-407E-A947-70E740481C1C}">
                <a14:useLocalDpi xmlns:a14="http://schemas.microsoft.com/office/drawing/2010/main" val="0"/>
              </a:ext>
            </a:extLst>
          </a:blip>
          <a:srcRect r="-3" b="22112"/>
          <a:stretch/>
        </p:blipFill>
        <p:spPr bwMode="auto">
          <a:xfrm>
            <a:off x="1627521" y="804672"/>
            <a:ext cx="5888958" cy="355467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419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E88A012-21CA-4D96-9AAB-CA3E1786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63" name="Text Box 3"/>
          <p:cNvSpPr txBox="1">
            <a:spLocks noChangeArrowheads="1"/>
          </p:cNvSpPr>
          <p:nvPr/>
        </p:nvSpPr>
        <p:spPr bwMode="auto">
          <a:xfrm>
            <a:off x="4809833" y="640081"/>
            <a:ext cx="3854106" cy="35927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ct val="0"/>
              </a:spcBef>
              <a:spcAft>
                <a:spcPts val="600"/>
              </a:spcAft>
            </a:pPr>
            <a:r>
              <a:rPr lang="en-US" altLang="en-US" sz="6000">
                <a:latin typeface="+mj-lt"/>
                <a:ea typeface="+mj-ea"/>
                <a:cs typeface="+mj-cs"/>
              </a:rPr>
              <a:t>S+</a:t>
            </a:r>
          </a:p>
        </p:txBody>
      </p:sp>
      <p:sp>
        <p:nvSpPr>
          <p:cNvPr id="74" name="Rectangle 73">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562" name="Picture 2" descr="princess_Lyssa"/>
          <p:cNvPicPr>
            <a:picLocks noChangeAspect="1" noChangeArrowheads="1"/>
          </p:cNvPicPr>
          <p:nvPr/>
        </p:nvPicPr>
        <p:blipFill rotWithShape="1">
          <a:blip r:embed="rId3">
            <a:extLst>
              <a:ext uri="{28A0092B-C50C-407E-A947-70E740481C1C}">
                <a14:useLocalDpi xmlns:a14="http://schemas.microsoft.com/office/drawing/2010/main" val="0"/>
              </a:ext>
            </a:extLst>
          </a:blip>
          <a:srcRect r="3" b="15088"/>
          <a:stretch/>
        </p:blipFill>
        <p:spPr bwMode="auto">
          <a:xfrm>
            <a:off x="608289" y="804661"/>
            <a:ext cx="3360420" cy="524865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77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Title 1"/>
          <p:cNvSpPr>
            <a:spLocks noGrp="1"/>
          </p:cNvSpPr>
          <p:nvPr>
            <p:ph type="title"/>
          </p:nvPr>
        </p:nvSpPr>
        <p:spPr>
          <a:xfrm>
            <a:off x="630936" y="548640"/>
            <a:ext cx="2700645" cy="5431536"/>
          </a:xfrm>
        </p:spPr>
        <p:txBody>
          <a:bodyPr>
            <a:normAutofit/>
          </a:bodyPr>
          <a:lstStyle/>
          <a:p>
            <a:pPr eaLnBrk="1" hangingPunct="1"/>
            <a:r>
              <a:rPr lang="en-US" altLang="en-US" sz="4300">
                <a:latin typeface="Arial" panose="020B0604020202020204" pitchFamily="34" charset="0"/>
                <a:cs typeface="Arial" panose="020B0604020202020204" pitchFamily="34" charset="0"/>
              </a:rPr>
              <a:t>Types of Response prompts</a:t>
            </a:r>
          </a:p>
        </p:txBody>
      </p:sp>
      <p:sp>
        <p:nvSpPr>
          <p:cNvPr id="7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rtlCol="0" anchor="ctr">
            <a:normAutofit/>
          </a:bodyPr>
          <a:lstStyle/>
          <a:p>
            <a:pPr eaLnBrk="1" fontAlgn="auto" hangingPunct="1">
              <a:spcAft>
                <a:spcPts val="0"/>
              </a:spcAft>
              <a:buFont typeface="Arial" pitchFamily="34" charset="0"/>
              <a:buChar char="•"/>
              <a:defRPr/>
            </a:pPr>
            <a:r>
              <a:rPr lang="en-US" sz="1900">
                <a:latin typeface="Arial" panose="020B0604020202020204" pitchFamily="34" charset="0"/>
                <a:cs typeface="Arial" panose="020B0604020202020204" pitchFamily="34" charset="0"/>
              </a:rPr>
              <a:t>Response prompts: behavior of another evokes desired response in presence of S</a:t>
            </a:r>
            <a:r>
              <a:rPr lang="en-US" sz="1900" baseline="30000">
                <a:latin typeface="Arial" panose="020B0604020202020204" pitchFamily="34" charset="0"/>
                <a:cs typeface="Arial" panose="020B0604020202020204" pitchFamily="34" charset="0"/>
              </a:rPr>
              <a:t>D</a:t>
            </a:r>
          </a:p>
          <a:p>
            <a:pPr eaLnBrk="1" fontAlgn="auto" hangingPunct="1">
              <a:spcAft>
                <a:spcPts val="0"/>
              </a:spcAft>
              <a:buFont typeface="Arial" pitchFamily="34" charset="0"/>
              <a:buChar char="•"/>
              <a:defRPr/>
            </a:pPr>
            <a:endParaRPr lang="en-US" sz="1900">
              <a:latin typeface="Arial" panose="020B0604020202020204" pitchFamily="34" charset="0"/>
              <a:cs typeface="Arial" panose="020B0604020202020204" pitchFamily="34" charset="0"/>
            </a:endParaRPr>
          </a:p>
          <a:p>
            <a:pPr eaLnBrk="1" fontAlgn="auto" hangingPunct="1">
              <a:spcAft>
                <a:spcPts val="0"/>
              </a:spcAft>
              <a:buFont typeface="Arial" pitchFamily="34" charset="0"/>
              <a:buChar char="•"/>
              <a:defRPr/>
            </a:pPr>
            <a:r>
              <a:rPr lang="en-US" sz="1900" b="1">
                <a:latin typeface="Arial" panose="020B0604020202020204" pitchFamily="34" charset="0"/>
                <a:cs typeface="Arial" panose="020B0604020202020204" pitchFamily="34" charset="0"/>
              </a:rPr>
              <a:t>Verbal prompts</a:t>
            </a:r>
            <a:r>
              <a:rPr lang="en-US" sz="1900">
                <a:latin typeface="Arial" panose="020B0604020202020204" pitchFamily="34" charset="0"/>
                <a:cs typeface="Arial" panose="020B0604020202020204" pitchFamily="34" charset="0"/>
              </a:rPr>
              <a:t>: voice command</a:t>
            </a:r>
          </a:p>
          <a:p>
            <a:pPr eaLnBrk="1" fontAlgn="auto" hangingPunct="1">
              <a:spcAft>
                <a:spcPts val="0"/>
              </a:spcAft>
              <a:buFont typeface="Arial" pitchFamily="34" charset="0"/>
              <a:buChar char="•"/>
              <a:defRPr/>
            </a:pPr>
            <a:endParaRPr lang="en-US" sz="1900">
              <a:latin typeface="Arial" panose="020B0604020202020204" pitchFamily="34" charset="0"/>
              <a:cs typeface="Arial" panose="020B0604020202020204" pitchFamily="34" charset="0"/>
            </a:endParaRPr>
          </a:p>
          <a:p>
            <a:pPr eaLnBrk="1" fontAlgn="auto" hangingPunct="1">
              <a:spcAft>
                <a:spcPts val="0"/>
              </a:spcAft>
              <a:buFont typeface="Arial" pitchFamily="34" charset="0"/>
              <a:buChar char="•"/>
              <a:defRPr/>
            </a:pPr>
            <a:r>
              <a:rPr lang="en-US" sz="1900" b="1">
                <a:latin typeface="Arial" panose="020B0604020202020204" pitchFamily="34" charset="0"/>
                <a:cs typeface="Arial" panose="020B0604020202020204" pitchFamily="34" charset="0"/>
              </a:rPr>
              <a:t>Gestural prompts</a:t>
            </a:r>
            <a:r>
              <a:rPr lang="en-US" sz="1900">
                <a:latin typeface="Arial" panose="020B0604020202020204" pitchFamily="34" charset="0"/>
                <a:cs typeface="Arial" panose="020B0604020202020204" pitchFamily="34" charset="0"/>
              </a:rPr>
              <a:t>: physical movement or gesture of trainer</a:t>
            </a:r>
          </a:p>
          <a:p>
            <a:pPr eaLnBrk="1" fontAlgn="auto" hangingPunct="1">
              <a:spcAft>
                <a:spcPts val="0"/>
              </a:spcAft>
              <a:buFont typeface="Arial" pitchFamily="34" charset="0"/>
              <a:buChar char="•"/>
              <a:defRPr/>
            </a:pPr>
            <a:endParaRPr lang="en-US" sz="1900">
              <a:latin typeface="Arial" panose="020B0604020202020204" pitchFamily="34" charset="0"/>
              <a:cs typeface="Arial" panose="020B0604020202020204" pitchFamily="34" charset="0"/>
            </a:endParaRPr>
          </a:p>
          <a:p>
            <a:pPr eaLnBrk="1" fontAlgn="auto" hangingPunct="1">
              <a:spcAft>
                <a:spcPts val="0"/>
              </a:spcAft>
              <a:buFont typeface="Arial" pitchFamily="34" charset="0"/>
              <a:buChar char="•"/>
              <a:defRPr/>
            </a:pPr>
            <a:r>
              <a:rPr lang="en-US" sz="1900" b="1">
                <a:latin typeface="Arial" panose="020B0604020202020204" pitchFamily="34" charset="0"/>
                <a:cs typeface="Arial" panose="020B0604020202020204" pitchFamily="34" charset="0"/>
              </a:rPr>
              <a:t>Modeling prompts</a:t>
            </a:r>
            <a:r>
              <a:rPr lang="en-US" sz="1900">
                <a:latin typeface="Arial" panose="020B0604020202020204" pitchFamily="34" charset="0"/>
                <a:cs typeface="Arial" panose="020B0604020202020204" pitchFamily="34" charset="0"/>
              </a:rPr>
              <a:t>: observe model and imitate (not really used with rats)</a:t>
            </a:r>
          </a:p>
          <a:p>
            <a:pPr eaLnBrk="1" fontAlgn="auto" hangingPunct="1">
              <a:spcAft>
                <a:spcPts val="0"/>
              </a:spcAft>
              <a:buFont typeface="Arial" pitchFamily="34" charset="0"/>
              <a:buChar char="•"/>
              <a:defRPr/>
            </a:pPr>
            <a:endParaRPr lang="en-US" sz="1900">
              <a:latin typeface="Arial" panose="020B0604020202020204" pitchFamily="34" charset="0"/>
              <a:cs typeface="Arial" panose="020B0604020202020204" pitchFamily="34" charset="0"/>
            </a:endParaRPr>
          </a:p>
          <a:p>
            <a:pPr eaLnBrk="1" fontAlgn="auto" hangingPunct="1">
              <a:spcAft>
                <a:spcPts val="0"/>
              </a:spcAft>
              <a:buFont typeface="Arial" pitchFamily="34" charset="0"/>
              <a:buChar char="•"/>
              <a:defRPr/>
            </a:pPr>
            <a:r>
              <a:rPr lang="en-US" sz="1900" b="1">
                <a:latin typeface="Arial" panose="020B0604020202020204" pitchFamily="34" charset="0"/>
                <a:cs typeface="Arial" panose="020B0604020202020204" pitchFamily="34" charset="0"/>
              </a:rPr>
              <a:t>Physical prompts</a:t>
            </a:r>
            <a:r>
              <a:rPr lang="en-US" sz="1900">
                <a:latin typeface="Arial" panose="020B0604020202020204" pitchFamily="34" charset="0"/>
                <a:cs typeface="Arial" panose="020B0604020202020204" pitchFamily="34" charset="0"/>
              </a:rPr>
              <a:t>: physically assisting rat to engage in behavior</a:t>
            </a:r>
          </a:p>
        </p:txBody>
      </p:sp>
    </p:spTree>
    <p:extLst>
      <p:ext uri="{BB962C8B-B14F-4D97-AF65-F5344CB8AC3E}">
        <p14:creationId xmlns:p14="http://schemas.microsoft.com/office/powerpoint/2010/main" val="1832050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E6CB440-3AAD-400D-B71B-499BC718C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7" name="Text Box 3"/>
          <p:cNvSpPr txBox="1">
            <a:spLocks noChangeArrowheads="1"/>
          </p:cNvSpPr>
          <p:nvPr/>
        </p:nvSpPr>
        <p:spPr bwMode="auto">
          <a:xfrm>
            <a:off x="5962650" y="640081"/>
            <a:ext cx="2701289" cy="37934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0"/>
              </a:spcBef>
              <a:spcAft>
                <a:spcPts val="600"/>
              </a:spcAft>
            </a:pPr>
            <a:r>
              <a:rPr lang="en-US" altLang="en-US" sz="4200">
                <a:latin typeface="+mj-lt"/>
                <a:ea typeface="+mj-ea"/>
                <a:cs typeface="+mj-cs"/>
              </a:rPr>
              <a:t>S-</a:t>
            </a:r>
          </a:p>
        </p:txBody>
      </p:sp>
      <p:sp>
        <p:nvSpPr>
          <p:cNvPr id="74" name="Rectangle 7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74555"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1" y="640091"/>
            <a:ext cx="469959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86" name="Picture 2" descr="Mac_n_buzz"/>
          <p:cNvPicPr>
            <a:picLocks noChangeAspect="1" noChangeArrowheads="1"/>
          </p:cNvPicPr>
          <p:nvPr/>
        </p:nvPicPr>
        <p:blipFill rotWithShape="1">
          <a:blip r:embed="rId3">
            <a:extLst>
              <a:ext uri="{28A0092B-C50C-407E-A947-70E740481C1C}">
                <a14:useLocalDpi xmlns:a14="http://schemas.microsoft.com/office/drawing/2010/main" val="0"/>
              </a:ext>
            </a:extLst>
          </a:blip>
          <a:srcRect r="-1" b="15388"/>
          <a:stretch/>
        </p:blipFill>
        <p:spPr bwMode="auto">
          <a:xfrm>
            <a:off x="611855" y="804672"/>
            <a:ext cx="4450842" cy="524865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389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E6CB440-3AAD-400D-B71B-499BC718C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1" name="Text Box 3"/>
          <p:cNvSpPr txBox="1">
            <a:spLocks noChangeArrowheads="1"/>
          </p:cNvSpPr>
          <p:nvPr/>
        </p:nvSpPr>
        <p:spPr bwMode="auto">
          <a:xfrm>
            <a:off x="5962650" y="640081"/>
            <a:ext cx="2701289" cy="37934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0"/>
              </a:spcBef>
              <a:spcAft>
                <a:spcPts val="600"/>
              </a:spcAft>
            </a:pPr>
            <a:r>
              <a:rPr lang="en-US" altLang="en-US" sz="4200">
                <a:latin typeface="+mj-lt"/>
                <a:ea typeface="+mj-ea"/>
                <a:cs typeface="+mj-cs"/>
              </a:rPr>
              <a:t>S-</a:t>
            </a:r>
          </a:p>
        </p:txBody>
      </p:sp>
      <p:sp>
        <p:nvSpPr>
          <p:cNvPr id="74" name="Rectangle 7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74555"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1" y="640091"/>
            <a:ext cx="469959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0" name="Picture 2" descr="mac_n_chip"/>
          <p:cNvPicPr>
            <a:picLocks noChangeAspect="1" noChangeArrowheads="1"/>
          </p:cNvPicPr>
          <p:nvPr/>
        </p:nvPicPr>
        <p:blipFill rotWithShape="1">
          <a:blip r:embed="rId3">
            <a:extLst>
              <a:ext uri="{28A0092B-C50C-407E-A947-70E740481C1C}">
                <a14:useLocalDpi xmlns:a14="http://schemas.microsoft.com/office/drawing/2010/main" val="0"/>
              </a:ext>
            </a:extLst>
          </a:blip>
          <a:srcRect t="6575" r="1" b="6751"/>
          <a:stretch/>
        </p:blipFill>
        <p:spPr bwMode="auto">
          <a:xfrm>
            <a:off x="611855" y="804672"/>
            <a:ext cx="4450842" cy="524865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721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636" name="Picture 69635" descr="Question mark on green pastel background">
            <a:extLst>
              <a:ext uri="{FF2B5EF4-FFF2-40B4-BE49-F238E27FC236}">
                <a16:creationId xmlns:a16="http://schemas.microsoft.com/office/drawing/2014/main" id="{21FB66A7-919D-4592-B7AB-FB2180DB9161}"/>
              </a:ext>
            </a:extLst>
          </p:cNvPr>
          <p:cNvPicPr>
            <a:picLocks noChangeAspect="1"/>
          </p:cNvPicPr>
          <p:nvPr/>
        </p:nvPicPr>
        <p:blipFill rotWithShape="1">
          <a:blip r:embed="rId3"/>
          <a:srcRect l="20689"/>
          <a:stretch/>
        </p:blipFill>
        <p:spPr>
          <a:xfrm>
            <a:off x="20" y="10"/>
            <a:ext cx="7252212" cy="6857990"/>
          </a:xfrm>
          <a:prstGeom prst="rect">
            <a:avLst/>
          </a:prstGeom>
        </p:spPr>
      </p:pic>
      <p:sp>
        <p:nvSpPr>
          <p:cNvPr id="74" name="Rectangle 7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34" name="Text Box 2"/>
          <p:cNvSpPr txBox="1">
            <a:spLocks noChangeArrowheads="1"/>
          </p:cNvSpPr>
          <p:nvPr/>
        </p:nvSpPr>
        <p:spPr bwMode="auto">
          <a:xfrm>
            <a:off x="5951551" y="743447"/>
            <a:ext cx="2584324" cy="36920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0"/>
              </a:spcBef>
              <a:spcAft>
                <a:spcPts val="600"/>
              </a:spcAft>
            </a:pPr>
            <a:r>
              <a:rPr lang="en-US" altLang="en-US" sz="4500">
                <a:latin typeface="+mj-lt"/>
                <a:ea typeface="+mj-ea"/>
                <a:cs typeface="+mj-cs"/>
              </a:rPr>
              <a:t>So, what is the concept?</a:t>
            </a:r>
          </a:p>
        </p:txBody>
      </p:sp>
    </p:spTree>
    <p:extLst>
      <p:ext uri="{BB962C8B-B14F-4D97-AF65-F5344CB8AC3E}">
        <p14:creationId xmlns:p14="http://schemas.microsoft.com/office/powerpoint/2010/main" val="1345599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0" name="Group 13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41" name="Freeform: Shape 14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 name="Freeform: Shape 14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658" name="Rectangle 2"/>
          <p:cNvSpPr>
            <a:spLocks noGrp="1" noChangeArrowheads="1"/>
          </p:cNvSpPr>
          <p:nvPr>
            <p:ph type="title"/>
          </p:nvPr>
        </p:nvSpPr>
        <p:spPr>
          <a:xfrm>
            <a:off x="480060" y="1243013"/>
            <a:ext cx="2891790" cy="4371974"/>
          </a:xfrm>
        </p:spPr>
        <p:txBody>
          <a:bodyPr>
            <a:normAutofit/>
          </a:bodyPr>
          <a:lstStyle/>
          <a:p>
            <a:pPr eaLnBrk="1" hangingPunct="1"/>
            <a:r>
              <a:rPr lang="en-US" altLang="en-US" sz="3100">
                <a:solidFill>
                  <a:schemeClr val="tx2"/>
                </a:solidFill>
              </a:rPr>
              <a:t> An Unusual Paragraph!</a:t>
            </a:r>
          </a:p>
        </p:txBody>
      </p:sp>
      <p:sp>
        <p:nvSpPr>
          <p:cNvPr id="70659" name="Rectangle 3"/>
          <p:cNvSpPr>
            <a:spLocks noGrp="1" noChangeArrowheads="1"/>
          </p:cNvSpPr>
          <p:nvPr>
            <p:ph type="body" idx="1"/>
          </p:nvPr>
        </p:nvSpPr>
        <p:spPr>
          <a:xfrm>
            <a:off x="3911857" y="685800"/>
            <a:ext cx="4927343" cy="5349240"/>
          </a:xfrm>
        </p:spPr>
        <p:txBody>
          <a:bodyPr anchor="ctr">
            <a:normAutofit/>
          </a:bodyPr>
          <a:lstStyle/>
          <a:p>
            <a:pPr marL="0" indent="0" eaLnBrk="1" hangingPunct="1">
              <a:buNone/>
            </a:pPr>
            <a:r>
              <a:rPr lang="en-US" altLang="en-US" sz="2400" dirty="0">
                <a:solidFill>
                  <a:schemeClr val="tx2"/>
                </a:solidFill>
              </a:rPr>
              <a:t>     How quickly can you find out what is so unusual about this paragraph? It looks so ordinary that you would think that nothing is wrong with it at all, and, in fact, nothing is. But it is unusual. Why? If you study it and think about it, you may find out, but I am not going to assist you in any way. You must do it without coaching. No doubt, if you work at it for long, it will dawn on you. Who knows? Go to work and try your skill. Par is about half an hour. </a:t>
            </a:r>
          </a:p>
        </p:txBody>
      </p:sp>
    </p:spTree>
    <p:extLst>
      <p:ext uri="{BB962C8B-B14F-4D97-AF65-F5344CB8AC3E}">
        <p14:creationId xmlns:p14="http://schemas.microsoft.com/office/powerpoint/2010/main" val="2082621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71682" name="Rectangle 2"/>
          <p:cNvSpPr>
            <a:spLocks noGrp="1" noChangeArrowheads="1"/>
          </p:cNvSpPr>
          <p:nvPr>
            <p:ph type="title"/>
          </p:nvPr>
        </p:nvSpPr>
        <p:spPr>
          <a:xfrm>
            <a:off x="630934" y="673770"/>
            <a:ext cx="2733367" cy="2414488"/>
          </a:xfrm>
        </p:spPr>
        <p:txBody>
          <a:bodyPr anchor="t">
            <a:normAutofit/>
          </a:bodyPr>
          <a:lstStyle/>
          <a:p>
            <a:pPr eaLnBrk="1" hangingPunct="1"/>
            <a:r>
              <a:rPr lang="en-US" altLang="en-US" sz="4700">
                <a:solidFill>
                  <a:srgbClr val="FFFFFF"/>
                </a:solidFill>
              </a:rPr>
              <a:t>A Clue</a:t>
            </a:r>
          </a:p>
        </p:txBody>
      </p:sp>
      <p:sp>
        <p:nvSpPr>
          <p:cNvPr id="71683" name="Rectangle 3"/>
          <p:cNvSpPr>
            <a:spLocks noGrp="1" noChangeArrowheads="1"/>
          </p:cNvSpPr>
          <p:nvPr>
            <p:ph type="body" idx="1"/>
          </p:nvPr>
        </p:nvSpPr>
        <p:spPr>
          <a:xfrm>
            <a:off x="4571999" y="882315"/>
            <a:ext cx="3941065" cy="5294647"/>
          </a:xfrm>
        </p:spPr>
        <p:txBody>
          <a:bodyPr>
            <a:normAutofit/>
          </a:bodyPr>
          <a:lstStyle/>
          <a:p>
            <a:pPr eaLnBrk="1" hangingPunct="1"/>
            <a:r>
              <a:rPr lang="en-US" altLang="en-US" sz="1900"/>
              <a:t>The author, </a:t>
            </a:r>
            <a:r>
              <a:rPr lang="en-US" altLang="en-US" sz="1900" b="1"/>
              <a:t>Eliot Hearst</a:t>
            </a:r>
            <a:r>
              <a:rPr lang="en-US" altLang="en-US" sz="1900"/>
              <a:t>, could not add his name to the paragraph and maintain the concept!</a:t>
            </a:r>
          </a:p>
        </p:txBody>
      </p:sp>
    </p:spTree>
    <p:extLst>
      <p:ext uri="{BB962C8B-B14F-4D97-AF65-F5344CB8AC3E}">
        <p14:creationId xmlns:p14="http://schemas.microsoft.com/office/powerpoint/2010/main" val="266074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Title 1"/>
          <p:cNvSpPr>
            <a:spLocks noGrp="1"/>
          </p:cNvSpPr>
          <p:nvPr>
            <p:ph type="title"/>
          </p:nvPr>
        </p:nvSpPr>
        <p:spPr>
          <a:xfrm>
            <a:off x="628650" y="365125"/>
            <a:ext cx="7886700" cy="1325563"/>
          </a:xfrm>
        </p:spPr>
        <p:txBody>
          <a:bodyPr>
            <a:normAutofit/>
          </a:bodyPr>
          <a:lstStyle/>
          <a:p>
            <a:pPr eaLnBrk="1" hangingPunct="1"/>
            <a:r>
              <a:rPr lang="en-US" altLang="en-US" sz="4700"/>
              <a:t>Types of Stimulus prompts</a:t>
            </a:r>
          </a:p>
        </p:txBody>
      </p:sp>
      <p:sp>
        <p:nvSpPr>
          <p:cNvPr id="7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rtlCol="0">
            <a:normAutofit/>
          </a:bodyPr>
          <a:lstStyle/>
          <a:p>
            <a:pPr eaLnBrk="1" fontAlgn="auto" hangingPunct="1">
              <a:spcAft>
                <a:spcPts val="0"/>
              </a:spcAft>
              <a:buFont typeface="Arial" pitchFamily="34" charset="0"/>
              <a:buChar char="•"/>
              <a:defRPr/>
            </a:pPr>
            <a:r>
              <a:rPr lang="en-US" sz="1900">
                <a:latin typeface="Arial" panose="020B0604020202020204" pitchFamily="34" charset="0"/>
                <a:cs typeface="Arial" panose="020B0604020202020204" pitchFamily="34" charset="0"/>
              </a:rPr>
              <a:t>Stimulus prompts: change in stimulus or addition/removal of stimulus increases likelihood of desired response in presence of S</a:t>
            </a:r>
            <a:r>
              <a:rPr lang="en-US" sz="1900" baseline="30000">
                <a:latin typeface="Arial" panose="020B0604020202020204" pitchFamily="34" charset="0"/>
                <a:cs typeface="Arial" panose="020B0604020202020204" pitchFamily="34" charset="0"/>
              </a:rPr>
              <a:t>D</a:t>
            </a:r>
          </a:p>
          <a:p>
            <a:pPr eaLnBrk="1" fontAlgn="auto" hangingPunct="1">
              <a:spcAft>
                <a:spcPts val="0"/>
              </a:spcAft>
              <a:buFont typeface="Arial" pitchFamily="34" charset="0"/>
              <a:buChar char="•"/>
              <a:defRPr/>
            </a:pPr>
            <a:endParaRPr lang="en-US" sz="1900">
              <a:latin typeface="Arial" panose="020B0604020202020204" pitchFamily="34" charset="0"/>
              <a:cs typeface="Arial" panose="020B0604020202020204" pitchFamily="34" charset="0"/>
            </a:endParaRPr>
          </a:p>
          <a:p>
            <a:pPr eaLnBrk="1" fontAlgn="auto" hangingPunct="1">
              <a:spcAft>
                <a:spcPts val="0"/>
              </a:spcAft>
              <a:buFont typeface="Arial" pitchFamily="34" charset="0"/>
              <a:buChar char="•"/>
              <a:defRPr/>
            </a:pPr>
            <a:r>
              <a:rPr lang="en-US" sz="1900" b="1">
                <a:latin typeface="Arial" panose="020B0604020202020204" pitchFamily="34" charset="0"/>
                <a:cs typeface="Arial" panose="020B0604020202020204" pitchFamily="34" charset="0"/>
              </a:rPr>
              <a:t>Within-Stimulus prompts</a:t>
            </a:r>
            <a:r>
              <a:rPr lang="en-US" sz="1900">
                <a:latin typeface="Arial" panose="020B0604020202020204" pitchFamily="34" charset="0"/>
                <a:cs typeface="Arial" panose="020B0604020202020204" pitchFamily="34" charset="0"/>
              </a:rPr>
              <a:t>: change the salience of a prompt</a:t>
            </a:r>
          </a:p>
          <a:p>
            <a:pPr lvl="1" eaLnBrk="1" fontAlgn="auto" hangingPunct="1">
              <a:spcAft>
                <a:spcPts val="0"/>
              </a:spcAft>
              <a:buFont typeface="Arial" pitchFamily="34" charset="0"/>
              <a:buChar char="–"/>
              <a:defRPr/>
            </a:pPr>
            <a:r>
              <a:rPr lang="en-US" sz="1900">
                <a:latin typeface="Arial" panose="020B0604020202020204" pitchFamily="34" charset="0"/>
                <a:cs typeface="Arial" panose="020B0604020202020204" pitchFamily="34" charset="0"/>
              </a:rPr>
              <a:t>Bigger or smaller</a:t>
            </a:r>
          </a:p>
          <a:p>
            <a:pPr lvl="1" eaLnBrk="1" fontAlgn="auto" hangingPunct="1">
              <a:spcAft>
                <a:spcPts val="0"/>
              </a:spcAft>
              <a:buFont typeface="Arial" pitchFamily="34" charset="0"/>
              <a:buChar char="–"/>
              <a:defRPr/>
            </a:pPr>
            <a:r>
              <a:rPr lang="en-US" sz="1900">
                <a:latin typeface="Arial" panose="020B0604020202020204" pitchFamily="34" charset="0"/>
                <a:cs typeface="Arial" panose="020B0604020202020204" pitchFamily="34" charset="0"/>
              </a:rPr>
              <a:t>Louder or softer</a:t>
            </a:r>
          </a:p>
          <a:p>
            <a:pPr lvl="1" eaLnBrk="1" fontAlgn="auto" hangingPunct="1">
              <a:spcAft>
                <a:spcPts val="0"/>
              </a:spcAft>
              <a:buFont typeface="Arial" pitchFamily="34" charset="0"/>
              <a:buChar char="–"/>
              <a:defRPr/>
            </a:pPr>
            <a:r>
              <a:rPr lang="en-US" sz="1900">
                <a:latin typeface="Arial" panose="020B0604020202020204" pitchFamily="34" charset="0"/>
                <a:cs typeface="Arial" panose="020B0604020202020204" pitchFamily="34" charset="0"/>
              </a:rPr>
              <a:t>More or less</a:t>
            </a:r>
          </a:p>
          <a:p>
            <a:pPr eaLnBrk="1" fontAlgn="auto" hangingPunct="1">
              <a:spcAft>
                <a:spcPts val="0"/>
              </a:spcAft>
              <a:buFont typeface="Arial" pitchFamily="34" charset="0"/>
              <a:buChar char="•"/>
              <a:defRPr/>
            </a:pPr>
            <a:endParaRPr lang="en-US" sz="1900">
              <a:latin typeface="Arial" panose="020B0604020202020204" pitchFamily="34" charset="0"/>
              <a:cs typeface="Arial" panose="020B0604020202020204" pitchFamily="34" charset="0"/>
            </a:endParaRPr>
          </a:p>
          <a:p>
            <a:pPr eaLnBrk="1" fontAlgn="auto" hangingPunct="1">
              <a:spcAft>
                <a:spcPts val="0"/>
              </a:spcAft>
              <a:buFont typeface="Arial" pitchFamily="34" charset="0"/>
              <a:buChar char="•"/>
              <a:defRPr/>
            </a:pPr>
            <a:r>
              <a:rPr lang="en-US" sz="1900" b="1">
                <a:latin typeface="Arial" panose="020B0604020202020204" pitchFamily="34" charset="0"/>
                <a:cs typeface="Arial" panose="020B0604020202020204" pitchFamily="34" charset="0"/>
              </a:rPr>
              <a:t>Extra-stimulus prompts</a:t>
            </a:r>
            <a:r>
              <a:rPr lang="en-US" sz="1900">
                <a:latin typeface="Arial" panose="020B0604020202020204" pitchFamily="34" charset="0"/>
                <a:cs typeface="Arial" panose="020B0604020202020204" pitchFamily="34" charset="0"/>
              </a:rPr>
              <a:t>:</a:t>
            </a:r>
          </a:p>
          <a:p>
            <a:pPr lvl="1" eaLnBrk="1" fontAlgn="auto" hangingPunct="1">
              <a:spcAft>
                <a:spcPts val="0"/>
              </a:spcAft>
              <a:buFont typeface="Arial" pitchFamily="34" charset="0"/>
              <a:buChar char="–"/>
              <a:defRPr/>
            </a:pPr>
            <a:r>
              <a:rPr lang="en-US" sz="1900">
                <a:latin typeface="Arial" panose="020B0604020202020204" pitchFamily="34" charset="0"/>
                <a:cs typeface="Arial" panose="020B0604020202020204" pitchFamily="34" charset="0"/>
              </a:rPr>
              <a:t>Adding a stimulus to increase likelihood of correct discrimination</a:t>
            </a:r>
          </a:p>
          <a:p>
            <a:pPr lvl="1" eaLnBrk="1" fontAlgn="auto" hangingPunct="1">
              <a:spcAft>
                <a:spcPts val="0"/>
              </a:spcAft>
              <a:buFont typeface="Arial" pitchFamily="34" charset="0"/>
              <a:buChar char="–"/>
              <a:defRPr/>
            </a:pPr>
            <a:r>
              <a:rPr lang="en-US" sz="1900">
                <a:latin typeface="Arial" panose="020B0604020202020204" pitchFamily="34" charset="0"/>
                <a:cs typeface="Arial" panose="020B0604020202020204" pitchFamily="34" charset="0"/>
              </a:rPr>
              <a:t>Picture prompts</a:t>
            </a:r>
          </a:p>
          <a:p>
            <a:pPr lvl="1" eaLnBrk="1" fontAlgn="auto" hangingPunct="1">
              <a:spcAft>
                <a:spcPts val="0"/>
              </a:spcAft>
              <a:buFont typeface="Arial" pitchFamily="34" charset="0"/>
              <a:buChar char="–"/>
              <a:defRPr/>
            </a:pPr>
            <a:r>
              <a:rPr lang="en-US" sz="1900">
                <a:latin typeface="Arial" panose="020B0604020202020204" pitchFamily="34" charset="0"/>
                <a:cs typeface="Arial" panose="020B0604020202020204" pitchFamily="34" charset="0"/>
              </a:rPr>
              <a:t>Putting line of food pellets for rat to follow</a:t>
            </a:r>
          </a:p>
        </p:txBody>
      </p:sp>
    </p:spTree>
    <p:extLst>
      <p:ext uri="{BB962C8B-B14F-4D97-AF65-F5344CB8AC3E}">
        <p14:creationId xmlns:p14="http://schemas.microsoft.com/office/powerpoint/2010/main" val="88422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1"/>
          <p:cNvSpPr>
            <a:spLocks noGrp="1"/>
          </p:cNvSpPr>
          <p:nvPr>
            <p:ph type="title"/>
          </p:nvPr>
        </p:nvSpPr>
        <p:spPr>
          <a:xfrm>
            <a:off x="630936" y="548640"/>
            <a:ext cx="2700645" cy="5431536"/>
          </a:xfrm>
        </p:spPr>
        <p:txBody>
          <a:bodyPr>
            <a:normAutofit/>
          </a:bodyPr>
          <a:lstStyle/>
          <a:p>
            <a:pPr eaLnBrk="1" hangingPunct="1"/>
            <a:r>
              <a:rPr lang="en-US" altLang="en-US" sz="4700"/>
              <a:t>Behavior chains	</a:t>
            </a:r>
          </a:p>
        </p:txBody>
      </p:sp>
      <p:sp>
        <p:nvSpPr>
          <p:cNvPr id="7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rtlCol="0" anchor="ctr">
            <a:normAutofit/>
          </a:bodyPr>
          <a:lstStyle/>
          <a:p>
            <a:pPr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One behavior can be a cue for the next response</a:t>
            </a:r>
          </a:p>
          <a:p>
            <a:pPr eaLnBrk="1" fontAlgn="auto" hangingPunct="1">
              <a:lnSpc>
                <a:spcPct val="90000"/>
              </a:lnSpc>
              <a:spcAft>
                <a:spcPts val="0"/>
              </a:spcAft>
              <a:buFont typeface="Arial" pitchFamily="34" charset="0"/>
              <a:buChar char="•"/>
              <a:defRPr/>
            </a:pPr>
            <a:endParaRPr lang="en-US" sz="1800">
              <a:latin typeface="Arial" panose="020B0604020202020204" pitchFamily="34" charset="0"/>
              <a:cs typeface="Arial" panose="020B0604020202020204" pitchFamily="34" charset="0"/>
            </a:endParaRPr>
          </a:p>
          <a:p>
            <a:pPr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This is a behavior chain</a:t>
            </a:r>
          </a:p>
          <a:p>
            <a:pPr lvl="1"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E.g., run through the tunnel, over the balance beam and then through the weave poles</a:t>
            </a:r>
          </a:p>
          <a:p>
            <a:pPr eaLnBrk="1" fontAlgn="auto" hangingPunct="1">
              <a:lnSpc>
                <a:spcPct val="90000"/>
              </a:lnSpc>
              <a:spcAft>
                <a:spcPts val="0"/>
              </a:spcAft>
              <a:buFont typeface="Arial" pitchFamily="34" charset="0"/>
              <a:buChar char="•"/>
              <a:defRPr/>
            </a:pPr>
            <a:endParaRPr lang="en-US" sz="1800">
              <a:latin typeface="Arial" panose="020B0604020202020204" pitchFamily="34" charset="0"/>
              <a:cs typeface="Arial" panose="020B0604020202020204" pitchFamily="34" charset="0"/>
            </a:endParaRPr>
          </a:p>
          <a:p>
            <a:pPr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Can teach </a:t>
            </a:r>
            <a:r>
              <a:rPr lang="en-US" sz="1800" b="1">
                <a:latin typeface="Arial" panose="020B0604020202020204" pitchFamily="34" charset="0"/>
                <a:cs typeface="Arial" panose="020B0604020202020204" pitchFamily="34" charset="0"/>
              </a:rPr>
              <a:t>forward chain:</a:t>
            </a:r>
          </a:p>
          <a:p>
            <a:pPr lvl="1"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Start with first, then add second, third, etc.</a:t>
            </a:r>
          </a:p>
          <a:p>
            <a:pPr lvl="1"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Reinforce after successful behavior for criterion</a:t>
            </a:r>
          </a:p>
          <a:p>
            <a:pPr lvl="1" eaLnBrk="1" fontAlgn="auto" hangingPunct="1">
              <a:lnSpc>
                <a:spcPct val="90000"/>
              </a:lnSpc>
              <a:spcAft>
                <a:spcPts val="0"/>
              </a:spcAft>
              <a:buFont typeface="Arial" pitchFamily="34" charset="0"/>
              <a:buChar char="–"/>
              <a:defRPr/>
            </a:pPr>
            <a:endParaRPr lang="en-US" sz="1800">
              <a:latin typeface="Arial" panose="020B0604020202020204" pitchFamily="34" charset="0"/>
              <a:cs typeface="Arial" panose="020B0604020202020204" pitchFamily="34" charset="0"/>
            </a:endParaRPr>
          </a:p>
          <a:p>
            <a:pPr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Or </a:t>
            </a:r>
            <a:r>
              <a:rPr lang="en-US" sz="1800" b="1">
                <a:latin typeface="Arial" panose="020B0604020202020204" pitchFamily="34" charset="0"/>
                <a:cs typeface="Arial" panose="020B0604020202020204" pitchFamily="34" charset="0"/>
              </a:rPr>
              <a:t>backwards chain:</a:t>
            </a:r>
          </a:p>
          <a:p>
            <a:pPr lvl="1"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Start with last response, then next to last, and so on</a:t>
            </a:r>
          </a:p>
          <a:p>
            <a:pPr lvl="1"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Reinforce after successful behavior for criterion</a:t>
            </a:r>
          </a:p>
        </p:txBody>
      </p:sp>
    </p:spTree>
    <p:extLst>
      <p:ext uri="{BB962C8B-B14F-4D97-AF65-F5344CB8AC3E}">
        <p14:creationId xmlns:p14="http://schemas.microsoft.com/office/powerpoint/2010/main" val="53558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Title 1"/>
          <p:cNvSpPr>
            <a:spLocks noGrp="1"/>
          </p:cNvSpPr>
          <p:nvPr>
            <p:ph type="title"/>
          </p:nvPr>
        </p:nvSpPr>
        <p:spPr>
          <a:xfrm>
            <a:off x="628650" y="365125"/>
            <a:ext cx="7886700" cy="1325563"/>
          </a:xfrm>
        </p:spPr>
        <p:txBody>
          <a:bodyPr>
            <a:normAutofit/>
          </a:bodyPr>
          <a:lstStyle/>
          <a:p>
            <a:pPr eaLnBrk="1" hangingPunct="1"/>
            <a:r>
              <a:rPr lang="en-US" altLang="en-US" sz="4700"/>
              <a:t>Fading prompts</a:t>
            </a:r>
          </a:p>
        </p:txBody>
      </p:sp>
      <p:sp>
        <p:nvSpPr>
          <p:cNvPr id="7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rtlCol="0">
            <a:normAutofit/>
          </a:bodyPr>
          <a:lstStyle/>
          <a:p>
            <a:pPr eaLnBrk="1" fontAlgn="auto" hangingPunct="1">
              <a:lnSpc>
                <a:spcPct val="90000"/>
              </a:lnSpc>
              <a:spcAft>
                <a:spcPts val="0"/>
              </a:spcAft>
              <a:buFont typeface="Arial" pitchFamily="34" charset="0"/>
              <a:buChar char="•"/>
              <a:defRPr/>
            </a:pPr>
            <a:r>
              <a:rPr lang="en-US" sz="1800">
                <a:latin typeface="Arial" panose="020B0604020202020204" pitchFamily="34" charset="0"/>
                <a:cs typeface="Arial" panose="020B0604020202020204" pitchFamily="34" charset="0"/>
              </a:rPr>
              <a:t>Several ways to fade prompts</a:t>
            </a:r>
          </a:p>
          <a:p>
            <a:pPr eaLnBrk="1" fontAlgn="auto" hangingPunct="1">
              <a:lnSpc>
                <a:spcPct val="90000"/>
              </a:lnSpc>
              <a:spcAft>
                <a:spcPts val="0"/>
              </a:spcAft>
              <a:buFont typeface="Arial" pitchFamily="34" charset="0"/>
              <a:buChar char="•"/>
              <a:defRPr/>
            </a:pPr>
            <a:endParaRPr lang="en-US" sz="1800">
              <a:latin typeface="Arial" panose="020B0604020202020204" pitchFamily="34" charset="0"/>
              <a:cs typeface="Arial" panose="020B0604020202020204" pitchFamily="34" charset="0"/>
            </a:endParaRPr>
          </a:p>
          <a:p>
            <a:pPr>
              <a:lnSpc>
                <a:spcPct val="90000"/>
              </a:lnSpc>
              <a:defRPr/>
            </a:pPr>
            <a:r>
              <a:rPr lang="en-US" sz="1800" b="1">
                <a:latin typeface="Arial" panose="020B0604020202020204" pitchFamily="34" charset="0"/>
                <a:cs typeface="Arial" panose="020B0604020202020204" pitchFamily="34" charset="0"/>
              </a:rPr>
              <a:t>Transferring stimulus control</a:t>
            </a:r>
          </a:p>
          <a:p>
            <a:pPr lvl="1">
              <a:lnSpc>
                <a:spcPct val="90000"/>
              </a:lnSpc>
              <a:defRPr/>
            </a:pPr>
            <a:r>
              <a:rPr lang="en-US" sz="1800">
                <a:latin typeface="Arial" panose="020B0604020202020204" pitchFamily="34" charset="0"/>
                <a:cs typeface="Arial" panose="020B0604020202020204" pitchFamily="34" charset="0"/>
              </a:rPr>
              <a:t>Remove one stimulus cue, then another</a:t>
            </a:r>
          </a:p>
          <a:p>
            <a:pPr>
              <a:lnSpc>
                <a:spcPct val="90000"/>
              </a:lnSpc>
              <a:defRPr/>
            </a:pPr>
            <a:endParaRPr lang="en-US" sz="1800">
              <a:latin typeface="Arial" panose="020B0604020202020204" pitchFamily="34" charset="0"/>
              <a:cs typeface="Arial" panose="020B0604020202020204" pitchFamily="34" charset="0"/>
            </a:endParaRPr>
          </a:p>
          <a:p>
            <a:pPr>
              <a:lnSpc>
                <a:spcPct val="90000"/>
              </a:lnSpc>
              <a:defRPr/>
            </a:pPr>
            <a:r>
              <a:rPr lang="en-US" sz="1800" b="1">
                <a:latin typeface="Arial" panose="020B0604020202020204" pitchFamily="34" charset="0"/>
                <a:cs typeface="Arial" panose="020B0604020202020204" pitchFamily="34" charset="0"/>
              </a:rPr>
              <a:t>Fading across different types of prompts or fading across prompts</a:t>
            </a:r>
          </a:p>
          <a:p>
            <a:pPr lvl="1">
              <a:lnSpc>
                <a:spcPct val="90000"/>
              </a:lnSpc>
              <a:defRPr/>
            </a:pPr>
            <a:r>
              <a:rPr lang="en-US" sz="1800">
                <a:latin typeface="Arial" panose="020B0604020202020204" pitchFamily="34" charset="0"/>
                <a:cs typeface="Arial" panose="020B0604020202020204" pitchFamily="34" charset="0"/>
              </a:rPr>
              <a:t>Least to most: fade least invasive prompt first</a:t>
            </a:r>
          </a:p>
          <a:p>
            <a:pPr lvl="1">
              <a:lnSpc>
                <a:spcPct val="90000"/>
              </a:lnSpc>
              <a:defRPr/>
            </a:pPr>
            <a:r>
              <a:rPr lang="en-US" sz="1800">
                <a:latin typeface="Arial" panose="020B0604020202020204" pitchFamily="34" charset="0"/>
                <a:cs typeface="Arial" panose="020B0604020202020204" pitchFamily="34" charset="0"/>
              </a:rPr>
              <a:t>Most-to-least fading: fade most invasive prompt first</a:t>
            </a:r>
          </a:p>
          <a:p>
            <a:pPr>
              <a:lnSpc>
                <a:spcPct val="90000"/>
              </a:lnSpc>
              <a:defRPr/>
            </a:pPr>
            <a:endParaRPr lang="en-US" sz="1800">
              <a:latin typeface="Arial" panose="020B0604020202020204" pitchFamily="34" charset="0"/>
              <a:cs typeface="Arial" panose="020B0604020202020204" pitchFamily="34" charset="0"/>
            </a:endParaRPr>
          </a:p>
          <a:p>
            <a:pPr>
              <a:lnSpc>
                <a:spcPct val="90000"/>
              </a:lnSpc>
              <a:defRPr/>
            </a:pPr>
            <a:r>
              <a:rPr lang="en-US" sz="1800" b="1">
                <a:latin typeface="Arial" panose="020B0604020202020204" pitchFamily="34" charset="0"/>
                <a:cs typeface="Arial" panose="020B0604020202020204" pitchFamily="34" charset="0"/>
              </a:rPr>
              <a:t>Prompt delay</a:t>
            </a:r>
          </a:p>
          <a:p>
            <a:pPr lvl="1">
              <a:lnSpc>
                <a:spcPct val="90000"/>
              </a:lnSpc>
              <a:defRPr/>
            </a:pPr>
            <a:r>
              <a:rPr lang="en-US" sz="1800">
                <a:latin typeface="Arial" panose="020B0604020202020204" pitchFamily="34" charset="0"/>
                <a:cs typeface="Arial" panose="020B0604020202020204" pitchFamily="34" charset="0"/>
              </a:rPr>
              <a:t>Delay the prompt</a:t>
            </a:r>
          </a:p>
          <a:p>
            <a:pPr lvl="1">
              <a:lnSpc>
                <a:spcPct val="90000"/>
              </a:lnSpc>
              <a:defRPr/>
            </a:pPr>
            <a:r>
              <a:rPr lang="en-US" sz="1800">
                <a:latin typeface="Arial" panose="020B0604020202020204" pitchFamily="34" charset="0"/>
                <a:cs typeface="Arial" panose="020B0604020202020204" pitchFamily="34" charset="0"/>
              </a:rPr>
              <a:t>Increase delay until behavior occurs before prompt would have been given</a:t>
            </a:r>
          </a:p>
        </p:txBody>
      </p:sp>
    </p:spTree>
    <p:extLst>
      <p:ext uri="{BB962C8B-B14F-4D97-AF65-F5344CB8AC3E}">
        <p14:creationId xmlns:p14="http://schemas.microsoft.com/office/powerpoint/2010/main" val="84681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Rectangle 4"/>
          <p:cNvSpPr>
            <a:spLocks noGrp="1" noChangeArrowheads="1"/>
          </p:cNvSpPr>
          <p:nvPr>
            <p:ph type="title"/>
          </p:nvPr>
        </p:nvSpPr>
        <p:spPr>
          <a:xfrm>
            <a:off x="628650" y="365125"/>
            <a:ext cx="7886700" cy="1325563"/>
          </a:xfrm>
        </p:spPr>
        <p:txBody>
          <a:bodyPr>
            <a:normAutofit/>
          </a:bodyPr>
          <a:lstStyle/>
          <a:p>
            <a:r>
              <a:rPr lang="en-US" altLang="en-US" sz="4300"/>
              <a:t>Errorless Discrimination Learning:</a:t>
            </a:r>
          </a:p>
        </p:txBody>
      </p:sp>
      <p:sp>
        <p:nvSpPr>
          <p:cNvPr id="7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5"/>
          <p:cNvSpPr>
            <a:spLocks noGrp="1" noChangeArrowheads="1"/>
          </p:cNvSpPr>
          <p:nvPr>
            <p:ph type="body" idx="1"/>
          </p:nvPr>
        </p:nvSpPr>
        <p:spPr>
          <a:xfrm>
            <a:off x="628650" y="1929384"/>
            <a:ext cx="7886700" cy="4251960"/>
          </a:xfrm>
        </p:spPr>
        <p:txBody>
          <a:bodyPr>
            <a:normAutofit/>
          </a:bodyPr>
          <a:lstStyle/>
          <a:p>
            <a:r>
              <a:rPr lang="en-US" altLang="en-US" sz="1800" dirty="0"/>
              <a:t>Herb Terrace: Criticized way most discrimination learning or training is conducted:</a:t>
            </a:r>
          </a:p>
          <a:p>
            <a:pPr lvl="1"/>
            <a:r>
              <a:rPr lang="en-US" altLang="en-US" sz="1800" dirty="0"/>
              <a:t>Subjects allowed to make many, </a:t>
            </a:r>
            <a:r>
              <a:rPr lang="en-US" altLang="en-US" sz="1800" i="1" dirty="0"/>
              <a:t>many errors</a:t>
            </a:r>
          </a:p>
          <a:p>
            <a:pPr lvl="1"/>
            <a:r>
              <a:rPr lang="en-US" altLang="en-US" sz="1800" dirty="0"/>
              <a:t>Often get </a:t>
            </a:r>
            <a:r>
              <a:rPr lang="en-US" altLang="en-US" sz="1800" i="1" dirty="0"/>
              <a:t>aggressive behavior </a:t>
            </a:r>
            <a:r>
              <a:rPr lang="en-US" altLang="en-US" sz="1800" dirty="0"/>
              <a:t>occurring soon after transition from S+ to S-</a:t>
            </a:r>
          </a:p>
          <a:p>
            <a:pPr lvl="1"/>
            <a:r>
              <a:rPr lang="en-US" altLang="en-US" sz="1800" dirty="0"/>
              <a:t>Even after many, many training sessions, subjects till make many errors</a:t>
            </a:r>
          </a:p>
          <a:p>
            <a:pPr lvl="1"/>
            <a:endParaRPr lang="en-US" altLang="en-US" sz="1800" dirty="0"/>
          </a:p>
          <a:p>
            <a:r>
              <a:rPr lang="en-US" altLang="en-US" sz="1800" b="1" dirty="0">
                <a:solidFill>
                  <a:srgbClr val="C00000"/>
                </a:solidFill>
              </a:rPr>
              <a:t>Alternative suggestion: Errorless learning</a:t>
            </a:r>
          </a:p>
          <a:p>
            <a:pPr lvl="1"/>
            <a:r>
              <a:rPr lang="en-US" altLang="en-US" sz="1800" b="1" dirty="0"/>
              <a:t>Subjects typically make </a:t>
            </a:r>
            <a:r>
              <a:rPr lang="en-US" altLang="en-US" sz="1800" b="1" i="1" dirty="0"/>
              <a:t>fewer or no responses to S-</a:t>
            </a:r>
          </a:p>
          <a:p>
            <a:pPr lvl="1"/>
            <a:r>
              <a:rPr lang="en-US" altLang="en-US" sz="1800" dirty="0"/>
              <a:t>Differs from traditional approach in two major ways:</a:t>
            </a:r>
          </a:p>
          <a:p>
            <a:pPr lvl="2"/>
            <a:r>
              <a:rPr lang="en-US" altLang="en-US" sz="1800" dirty="0"/>
              <a:t>Rather than waiting for steady responding to S</a:t>
            </a:r>
            <a:r>
              <a:rPr lang="en-US" altLang="en-US" sz="1800" b="1" dirty="0"/>
              <a:t>+, introduces S- early in learning</a:t>
            </a:r>
          </a:p>
          <a:p>
            <a:pPr lvl="2"/>
            <a:r>
              <a:rPr lang="en-US" altLang="en-US" sz="1800" b="1" dirty="0"/>
              <a:t>Fading procedure </a:t>
            </a:r>
            <a:r>
              <a:rPr lang="en-US" altLang="en-US" sz="1800" dirty="0"/>
              <a:t>used to make it unlikely that subjects will respond to S- </a:t>
            </a:r>
          </a:p>
        </p:txBody>
      </p:sp>
    </p:spTree>
    <p:extLst>
      <p:ext uri="{BB962C8B-B14F-4D97-AF65-F5344CB8AC3E}">
        <p14:creationId xmlns:p14="http://schemas.microsoft.com/office/powerpoint/2010/main" val="2927144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5c273cc-9201-4c1e-8c9f-fe8c80cbe9de">XY5HK7YVDQWF-1196-1469</_dlc_DocId>
    <_dlc_DocIdUrl xmlns="95c273cc-9201-4c1e-8c9f-fe8c80cbe9de">
      <Url>https://about.illinoisstate.edu/vfdouga/_layouts/DocIdRedir.aspx?ID=XY5HK7YVDQWF-1196-1469</Url>
      <Description>XY5HK7YVDQWF-1196-1469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83208BFA2675A45B669321DDEED1BFF" ma:contentTypeVersion="1" ma:contentTypeDescription="Create a new document." ma:contentTypeScope="" ma:versionID="fe0f59546e6cf501de63755cfc15b174">
  <xsd:schema xmlns:xsd="http://www.w3.org/2001/XMLSchema" xmlns:xs="http://www.w3.org/2001/XMLSchema" xmlns:p="http://schemas.microsoft.com/office/2006/metadata/properties" xmlns:ns1="http://schemas.microsoft.com/sharepoint/v3" xmlns:ns2="95c273cc-9201-4c1e-8c9f-fe8c80cbe9de" targetNamespace="http://schemas.microsoft.com/office/2006/metadata/properties" ma:root="true" ma:fieldsID="3d5a32756865940de2755d150ba87df5" ns1:_="" ns2:_="">
    <xsd:import namespace="http://schemas.microsoft.com/sharepoint/v3"/>
    <xsd:import namespace="95c273cc-9201-4c1e-8c9f-fe8c80cbe9d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c273cc-9201-4c1e-8c9f-fe8c80cbe9d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D9CC3A-871D-4DD9-B300-6EA5A61E8C3D}">
  <ds:schemaRefs>
    <ds:schemaRef ds:uri="http://schemas.microsoft.com/office/2006/metadata/properties"/>
    <ds:schemaRef ds:uri="http://schemas.microsoft.com/office/infopath/2007/PartnerControls"/>
    <ds:schemaRef ds:uri="http://schemas.microsoft.com/sharepoint/v3"/>
    <ds:schemaRef ds:uri="95c273cc-9201-4c1e-8c9f-fe8c80cbe9de"/>
  </ds:schemaRefs>
</ds:datastoreItem>
</file>

<file path=customXml/itemProps2.xml><?xml version="1.0" encoding="utf-8"?>
<ds:datastoreItem xmlns:ds="http://schemas.openxmlformats.org/officeDocument/2006/customXml" ds:itemID="{6575DD22-979D-4D6F-A403-EA8DE3BF6BA8}">
  <ds:schemaRefs>
    <ds:schemaRef ds:uri="http://schemas.microsoft.com/sharepoint/v3/contenttype/forms"/>
  </ds:schemaRefs>
</ds:datastoreItem>
</file>

<file path=customXml/itemProps3.xml><?xml version="1.0" encoding="utf-8"?>
<ds:datastoreItem xmlns:ds="http://schemas.openxmlformats.org/officeDocument/2006/customXml" ds:itemID="{BA29FE9A-3A83-431A-A424-0925FF15392E}">
  <ds:schemaRefs>
    <ds:schemaRef ds:uri="http://schemas.microsoft.com/sharepoint/events"/>
  </ds:schemaRefs>
</ds:datastoreItem>
</file>

<file path=customXml/itemProps4.xml><?xml version="1.0" encoding="utf-8"?>
<ds:datastoreItem xmlns:ds="http://schemas.openxmlformats.org/officeDocument/2006/customXml" ds:itemID="{6A24311D-0C5E-46DF-888A-4C9CED06E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c273cc-9201-4c1e-8c9f-fe8c80cbe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TotalTime>
  <Words>1031</Words>
  <Application>Microsoft Office PowerPoint</Application>
  <PresentationFormat>On-screen Show (4:3)</PresentationFormat>
  <Paragraphs>197</Paragraphs>
  <Slides>54</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PowerPoint Presentation</vt:lpstr>
      <vt:lpstr>Errorless Learning and the  Feature Positive Effect</vt:lpstr>
      <vt:lpstr>Transferring stimuli</vt:lpstr>
      <vt:lpstr>Prompting</vt:lpstr>
      <vt:lpstr>Types of Response prompts</vt:lpstr>
      <vt:lpstr>Types of Stimulus prompts</vt:lpstr>
      <vt:lpstr>Behavior chains </vt:lpstr>
      <vt:lpstr>Fading prompts</vt:lpstr>
      <vt:lpstr>Errorless Discrimination Learning:</vt:lpstr>
      <vt:lpstr>example: teach  S+ = red; S- =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important characteristics about procedure: </vt:lpstr>
      <vt:lpstr>Feature Positive Effect </vt:lpstr>
      <vt:lpstr>Feature Positive effect: Jenkins and Hearst</vt:lpstr>
      <vt:lpstr>Feature Negative Effect</vt:lpstr>
      <vt:lpstr>Feature Positive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 Negative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more 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 Unusual Paragraph!</vt:lpstr>
      <vt:lpstr>A Clue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Positive Effect</dc:title>
  <dc:creator>Val Farmer-Dougan</dc:creator>
  <cp:lastModifiedBy>Farmer-Dougan, Valeri</cp:lastModifiedBy>
  <cp:revision>8</cp:revision>
  <dcterms:created xsi:type="dcterms:W3CDTF">2013-10-13T20:10:58Z</dcterms:created>
  <dcterms:modified xsi:type="dcterms:W3CDTF">2021-10-20T16:57:33Z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0x010100B83208BFA2675A45B669321DDEED1BFF</vt:lpwstr>
  </property>
  <property fmtid="{D5CDD505-2E9C-101B-9397-08002B2CF9AE}" pid="3" name="_dlc_DocIdItemGuid">
    <vt:lpwstr>1d4a5296-a560-4396-b4f0-de83b3ab973a</vt:lpwstr>
  </property>
</Properties>
</file>