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70" r:id="rId7"/>
    <p:sldId id="271" r:id="rId8"/>
    <p:sldId id="272" r:id="rId9"/>
    <p:sldId id="273" r:id="rId10"/>
    <p:sldId id="274" r:id="rId11"/>
    <p:sldId id="287" r:id="rId12"/>
    <p:sldId id="286" r:id="rId13"/>
    <p:sldId id="275" r:id="rId14"/>
    <p:sldId id="276" r:id="rId15"/>
    <p:sldId id="277" r:id="rId16"/>
    <p:sldId id="278" r:id="rId17"/>
    <p:sldId id="289" r:id="rId18"/>
    <p:sldId id="280" r:id="rId19"/>
    <p:sldId id="288" r:id="rId20"/>
    <p:sldId id="281" r:id="rId21"/>
    <p:sldId id="282" r:id="rId22"/>
    <p:sldId id="290" r:id="rId23"/>
    <p:sldId id="284" r:id="rId24"/>
    <p:sldId id="283" r:id="rId25"/>
    <p:sldId id="291" r:id="rId26"/>
    <p:sldId id="293" r:id="rId27"/>
    <p:sldId id="265" r:id="rId28"/>
    <p:sldId id="295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52B7-62BC-411D-85EC-1E891C035BC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3FB59A-681C-413A-A44E-B1F4329E3515}">
      <dgm:prSet/>
      <dgm:spPr/>
      <dgm:t>
        <a:bodyPr/>
        <a:lstStyle/>
        <a:p>
          <a:r>
            <a:rPr lang="en-US"/>
            <a:t>Application of economic theory to predict and control behavior</a:t>
          </a:r>
        </a:p>
      </dgm:t>
    </dgm:pt>
    <dgm:pt modelId="{3D376773-2392-4B31-9A67-C9514588B04E}" type="parTrans" cxnId="{DE7E39FF-9BFE-4438-8E64-49B3870FBFCA}">
      <dgm:prSet/>
      <dgm:spPr/>
      <dgm:t>
        <a:bodyPr/>
        <a:lstStyle/>
        <a:p>
          <a:endParaRPr lang="en-US"/>
        </a:p>
      </dgm:t>
    </dgm:pt>
    <dgm:pt modelId="{4C6CCA56-2367-453B-B3C3-64ABD1AC92F5}" type="sibTrans" cxnId="{DE7E39FF-9BFE-4438-8E64-49B3870FBFCA}">
      <dgm:prSet/>
      <dgm:spPr/>
      <dgm:t>
        <a:bodyPr/>
        <a:lstStyle/>
        <a:p>
          <a:endParaRPr lang="en-US"/>
        </a:p>
      </dgm:t>
    </dgm:pt>
    <dgm:pt modelId="{93F8C3CA-B87C-4DB4-80CD-B6F6490BCB0D}">
      <dgm:prSet/>
      <dgm:spPr/>
      <dgm:t>
        <a:bodyPr/>
        <a:lstStyle/>
        <a:p>
          <a:r>
            <a:rPr lang="en-US"/>
            <a:t>Microeconomics</a:t>
          </a:r>
        </a:p>
      </dgm:t>
    </dgm:pt>
    <dgm:pt modelId="{4E588634-70D1-4A4A-9791-43A4EA9A2E48}" type="parTrans" cxnId="{C30D65B7-7CF2-481E-A052-70D8D44CC022}">
      <dgm:prSet/>
      <dgm:spPr/>
      <dgm:t>
        <a:bodyPr/>
        <a:lstStyle/>
        <a:p>
          <a:endParaRPr lang="en-US"/>
        </a:p>
      </dgm:t>
    </dgm:pt>
    <dgm:pt modelId="{A1EA5A90-4463-4707-AC5E-1289EE693A7D}" type="sibTrans" cxnId="{C30D65B7-7CF2-481E-A052-70D8D44CC022}">
      <dgm:prSet/>
      <dgm:spPr/>
      <dgm:t>
        <a:bodyPr/>
        <a:lstStyle/>
        <a:p>
          <a:endParaRPr lang="en-US"/>
        </a:p>
      </dgm:t>
    </dgm:pt>
    <dgm:pt modelId="{920F8BEA-00BA-4B13-9357-2ECA27F0BAA9}">
      <dgm:prSet/>
      <dgm:spPr/>
      <dgm:t>
        <a:bodyPr/>
        <a:lstStyle/>
        <a:p>
          <a:r>
            <a:rPr lang="en-US" dirty="0"/>
            <a:t>Assumes law of supply and demand applies to behavior and reinforcement</a:t>
          </a:r>
        </a:p>
      </dgm:t>
    </dgm:pt>
    <dgm:pt modelId="{1D39F07D-64A8-4C9A-A427-532CB20BB98B}" type="parTrans" cxnId="{D0A87D03-F3AF-4EA4-9E8C-0131910D4F77}">
      <dgm:prSet/>
      <dgm:spPr/>
      <dgm:t>
        <a:bodyPr/>
        <a:lstStyle/>
        <a:p>
          <a:endParaRPr lang="en-US"/>
        </a:p>
      </dgm:t>
    </dgm:pt>
    <dgm:pt modelId="{93570680-F92D-4800-97D9-D2FC69ED04C8}" type="sibTrans" cxnId="{D0A87D03-F3AF-4EA4-9E8C-0131910D4F77}">
      <dgm:prSet/>
      <dgm:spPr/>
      <dgm:t>
        <a:bodyPr/>
        <a:lstStyle/>
        <a:p>
          <a:endParaRPr lang="en-US"/>
        </a:p>
      </dgm:t>
    </dgm:pt>
    <dgm:pt modelId="{8DB72082-6627-4DE2-96D5-53B4419EE91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Is an outgrowth of unidimensional explanations of reinforced behavior</a:t>
          </a:r>
        </a:p>
      </dgm:t>
    </dgm:pt>
    <dgm:pt modelId="{E68DF9F4-3617-4692-8FB1-ED63BF280CEA}" type="parTrans" cxnId="{0C15307C-2493-4D28-ACB7-11994C93FF46}">
      <dgm:prSet/>
      <dgm:spPr/>
      <dgm:t>
        <a:bodyPr/>
        <a:lstStyle/>
        <a:p>
          <a:endParaRPr lang="en-US"/>
        </a:p>
      </dgm:t>
    </dgm:pt>
    <dgm:pt modelId="{B8C471DB-A51E-4975-B4FF-A512F969A5B5}" type="sibTrans" cxnId="{0C15307C-2493-4D28-ACB7-11994C93FF46}">
      <dgm:prSet/>
      <dgm:spPr/>
      <dgm:t>
        <a:bodyPr/>
        <a:lstStyle/>
        <a:p>
          <a:endParaRPr lang="en-US"/>
        </a:p>
      </dgm:t>
    </dgm:pt>
    <dgm:pt modelId="{8C145A1B-7D71-4B64-80EE-F96D063AD1F1}">
      <dgm:prSet/>
      <dgm:spPr/>
      <dgm:t>
        <a:bodyPr/>
        <a:lstStyle/>
        <a:p>
          <a:endParaRPr lang="en-US" dirty="0"/>
        </a:p>
      </dgm:t>
    </dgm:pt>
    <dgm:pt modelId="{D71EBFC8-54AA-4B96-AFA2-D56195E08B09}" type="parTrans" cxnId="{89EDB19B-C99A-4DA6-BE8C-617FE57E1042}">
      <dgm:prSet/>
      <dgm:spPr/>
    </dgm:pt>
    <dgm:pt modelId="{9575C7F9-1F16-4E1A-9A93-3BDC773E68DA}" type="sibTrans" cxnId="{89EDB19B-C99A-4DA6-BE8C-617FE57E1042}">
      <dgm:prSet/>
      <dgm:spPr/>
    </dgm:pt>
    <dgm:pt modelId="{B4D1C6C1-FBCE-4698-92C3-1033FB5FBF47}" type="pres">
      <dgm:prSet presAssocID="{843B52B7-62BC-411D-85EC-1E891C035BC0}" presName="linear" presStyleCnt="0">
        <dgm:presLayoutVars>
          <dgm:animLvl val="lvl"/>
          <dgm:resizeHandles val="exact"/>
        </dgm:presLayoutVars>
      </dgm:prSet>
      <dgm:spPr/>
    </dgm:pt>
    <dgm:pt modelId="{642500FD-DE37-443F-A9CC-CE3BEE39276C}" type="pres">
      <dgm:prSet presAssocID="{A13FB59A-681C-413A-A44E-B1F4329E351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1CB4B8D-5667-46C3-A10B-B172CEAB0125}" type="pres">
      <dgm:prSet presAssocID="{A13FB59A-681C-413A-A44E-B1F4329E3515}" presName="childText" presStyleLbl="revTx" presStyleIdx="0" presStyleCnt="1">
        <dgm:presLayoutVars>
          <dgm:bulletEnabled val="1"/>
        </dgm:presLayoutVars>
      </dgm:prSet>
      <dgm:spPr/>
    </dgm:pt>
    <dgm:pt modelId="{78C64D74-15D3-46B0-889A-7AC8F2ECCE6D}" type="pres">
      <dgm:prSet presAssocID="{8DB72082-6627-4DE2-96D5-53B4419EE91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33DD900-E5B4-437F-89B2-99885D3EF9CF}" type="presOf" srcId="{8DB72082-6627-4DE2-96D5-53B4419EE91F}" destId="{78C64D74-15D3-46B0-889A-7AC8F2ECCE6D}" srcOrd="0" destOrd="0" presId="urn:microsoft.com/office/officeart/2005/8/layout/vList2"/>
    <dgm:cxn modelId="{D0A87D03-F3AF-4EA4-9E8C-0131910D4F77}" srcId="{A13FB59A-681C-413A-A44E-B1F4329E3515}" destId="{920F8BEA-00BA-4B13-9357-2ECA27F0BAA9}" srcOrd="1" destOrd="0" parTransId="{1D39F07D-64A8-4C9A-A427-532CB20BB98B}" sibTransId="{93570680-F92D-4800-97D9-D2FC69ED04C8}"/>
    <dgm:cxn modelId="{D9E09109-0754-4642-B149-E369304CF09B}" type="presOf" srcId="{93F8C3CA-B87C-4DB4-80CD-B6F6490BCB0D}" destId="{B1CB4B8D-5667-46C3-A10B-B172CEAB0125}" srcOrd="0" destOrd="0" presId="urn:microsoft.com/office/officeart/2005/8/layout/vList2"/>
    <dgm:cxn modelId="{74B7590A-26D8-4693-A6B2-9537D6A7D321}" type="presOf" srcId="{8C145A1B-7D71-4B64-80EE-F96D063AD1F1}" destId="{B1CB4B8D-5667-46C3-A10B-B172CEAB0125}" srcOrd="0" destOrd="2" presId="urn:microsoft.com/office/officeart/2005/8/layout/vList2"/>
    <dgm:cxn modelId="{04F20923-A0E3-4177-9DCC-B05274774C22}" type="presOf" srcId="{A13FB59A-681C-413A-A44E-B1F4329E3515}" destId="{642500FD-DE37-443F-A9CC-CE3BEE39276C}" srcOrd="0" destOrd="0" presId="urn:microsoft.com/office/officeart/2005/8/layout/vList2"/>
    <dgm:cxn modelId="{0C15307C-2493-4D28-ACB7-11994C93FF46}" srcId="{843B52B7-62BC-411D-85EC-1E891C035BC0}" destId="{8DB72082-6627-4DE2-96D5-53B4419EE91F}" srcOrd="1" destOrd="0" parTransId="{E68DF9F4-3617-4692-8FB1-ED63BF280CEA}" sibTransId="{B8C471DB-A51E-4975-B4FF-A512F969A5B5}"/>
    <dgm:cxn modelId="{89EDB19B-C99A-4DA6-BE8C-617FE57E1042}" srcId="{A13FB59A-681C-413A-A44E-B1F4329E3515}" destId="{8C145A1B-7D71-4B64-80EE-F96D063AD1F1}" srcOrd="2" destOrd="0" parTransId="{D71EBFC8-54AA-4B96-AFA2-D56195E08B09}" sibTransId="{9575C7F9-1F16-4E1A-9A93-3BDC773E68DA}"/>
    <dgm:cxn modelId="{C30D65B7-7CF2-481E-A052-70D8D44CC022}" srcId="{A13FB59A-681C-413A-A44E-B1F4329E3515}" destId="{93F8C3CA-B87C-4DB4-80CD-B6F6490BCB0D}" srcOrd="0" destOrd="0" parTransId="{4E588634-70D1-4A4A-9791-43A4EA9A2E48}" sibTransId="{A1EA5A90-4463-4707-AC5E-1289EE693A7D}"/>
    <dgm:cxn modelId="{EF59C7B8-B17E-42C6-A70D-E4C27135A82C}" type="presOf" srcId="{843B52B7-62BC-411D-85EC-1E891C035BC0}" destId="{B4D1C6C1-FBCE-4698-92C3-1033FB5FBF47}" srcOrd="0" destOrd="0" presId="urn:microsoft.com/office/officeart/2005/8/layout/vList2"/>
    <dgm:cxn modelId="{3A40CFD1-5732-4578-AC14-18FA24264FF6}" type="presOf" srcId="{920F8BEA-00BA-4B13-9357-2ECA27F0BAA9}" destId="{B1CB4B8D-5667-46C3-A10B-B172CEAB0125}" srcOrd="0" destOrd="1" presId="urn:microsoft.com/office/officeart/2005/8/layout/vList2"/>
    <dgm:cxn modelId="{DE7E39FF-9BFE-4438-8E64-49B3870FBFCA}" srcId="{843B52B7-62BC-411D-85EC-1E891C035BC0}" destId="{A13FB59A-681C-413A-A44E-B1F4329E3515}" srcOrd="0" destOrd="0" parTransId="{3D376773-2392-4B31-9A67-C9514588B04E}" sibTransId="{4C6CCA56-2367-453B-B3C3-64ABD1AC92F5}"/>
    <dgm:cxn modelId="{405956A2-C5BD-4BA6-A022-DA05CC711FD2}" type="presParOf" srcId="{B4D1C6C1-FBCE-4698-92C3-1033FB5FBF47}" destId="{642500FD-DE37-443F-A9CC-CE3BEE39276C}" srcOrd="0" destOrd="0" presId="urn:microsoft.com/office/officeart/2005/8/layout/vList2"/>
    <dgm:cxn modelId="{85A84DE4-1187-42A9-A893-B1EBBA9F7075}" type="presParOf" srcId="{B4D1C6C1-FBCE-4698-92C3-1033FB5FBF47}" destId="{B1CB4B8D-5667-46C3-A10B-B172CEAB0125}" srcOrd="1" destOrd="0" presId="urn:microsoft.com/office/officeart/2005/8/layout/vList2"/>
    <dgm:cxn modelId="{B758E7D4-1B5F-4A9A-848D-F877B8473A78}" type="presParOf" srcId="{B4D1C6C1-FBCE-4698-92C3-1033FB5FBF47}" destId="{78C64D74-15D3-46B0-889A-7AC8F2ECCE6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AB4A2-8A0D-4FDA-A01F-B60CCF5822DE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C78D13B9-3B42-427C-B9AE-D89DBAC187B8}">
      <dgm:prSet/>
      <dgm:spPr/>
      <dgm:t>
        <a:bodyPr/>
        <a:lstStyle/>
        <a:p>
          <a:r>
            <a:rPr lang="en-US" dirty="0"/>
            <a:t>A behavioral experiment is </a:t>
          </a:r>
          <a:r>
            <a:rPr lang="en-US" dirty="0">
              <a:solidFill>
                <a:srgbClr val="C00000"/>
              </a:solidFill>
            </a:rPr>
            <a:t>an </a:t>
          </a:r>
          <a:r>
            <a:rPr lang="en-US" b="1" dirty="0">
              <a:solidFill>
                <a:srgbClr val="C00000"/>
              </a:solidFill>
            </a:rPr>
            <a:t>economic system</a:t>
          </a:r>
          <a:r>
            <a:rPr lang="en-US" dirty="0">
              <a:solidFill>
                <a:srgbClr val="C00000"/>
              </a:solidFill>
            </a:rPr>
            <a:t>. </a:t>
          </a:r>
          <a:r>
            <a:rPr lang="en-US" dirty="0"/>
            <a:t>As such, the characteristics of the experiment can strongly determine the results</a:t>
          </a:r>
        </a:p>
      </dgm:t>
    </dgm:pt>
    <dgm:pt modelId="{DFAEFB5F-4091-4089-95AD-3F3B058FBED0}" type="parTrans" cxnId="{DFEE39F3-BA96-425F-A234-0502CFB8B061}">
      <dgm:prSet/>
      <dgm:spPr/>
      <dgm:t>
        <a:bodyPr/>
        <a:lstStyle/>
        <a:p>
          <a:endParaRPr lang="en-US"/>
        </a:p>
      </dgm:t>
    </dgm:pt>
    <dgm:pt modelId="{BAD685DA-D189-419D-95E3-0AEA56C7A847}" type="sibTrans" cxnId="{DFEE39F3-BA96-425F-A234-0502CFB8B061}">
      <dgm:prSet/>
      <dgm:spPr/>
      <dgm:t>
        <a:bodyPr/>
        <a:lstStyle/>
        <a:p>
          <a:endParaRPr lang="en-US"/>
        </a:p>
      </dgm:t>
    </dgm:pt>
    <dgm:pt modelId="{31770850-F6CC-4C0E-9D25-98781B247C28}">
      <dgm:prSet/>
      <dgm:spPr/>
      <dgm:t>
        <a:bodyPr/>
        <a:lstStyle/>
        <a:p>
          <a:r>
            <a:rPr lang="en-US" dirty="0"/>
            <a:t>Reinforcers can be distinguished by a functional property called </a:t>
          </a:r>
          <a:r>
            <a:rPr lang="en-US" b="1" dirty="0">
              <a:solidFill>
                <a:srgbClr val="C00000"/>
              </a:solidFill>
            </a:rPr>
            <a:t>“elasticity of demand” </a:t>
          </a:r>
          <a:r>
            <a:rPr lang="en-US" dirty="0"/>
            <a:t>that is independent of relative value</a:t>
          </a:r>
        </a:p>
      </dgm:t>
    </dgm:pt>
    <dgm:pt modelId="{D4A140FC-3239-40B3-BC12-FC78DFA32000}" type="parTrans" cxnId="{90CC7C91-A015-48AC-B1A3-1F8507B4AED0}">
      <dgm:prSet/>
      <dgm:spPr/>
      <dgm:t>
        <a:bodyPr/>
        <a:lstStyle/>
        <a:p>
          <a:endParaRPr lang="en-US"/>
        </a:p>
      </dgm:t>
    </dgm:pt>
    <dgm:pt modelId="{6A9CB2ED-4DEB-4BD6-A3FA-BC5C8D315BC0}" type="sibTrans" cxnId="{90CC7C91-A015-48AC-B1A3-1F8507B4AED0}">
      <dgm:prSet/>
      <dgm:spPr/>
      <dgm:t>
        <a:bodyPr/>
        <a:lstStyle/>
        <a:p>
          <a:endParaRPr lang="en-US"/>
        </a:p>
      </dgm:t>
    </dgm:pt>
    <dgm:pt modelId="{98B8EB1E-0533-4A0C-B8C0-7A88B7C0692F}">
      <dgm:prSet/>
      <dgm:spPr/>
      <dgm:t>
        <a:bodyPr/>
        <a:lstStyle/>
        <a:p>
          <a:r>
            <a:rPr lang="en-US" dirty="0"/>
            <a:t>Reinforcers may interact as </a:t>
          </a:r>
          <a:r>
            <a:rPr lang="en-US" b="1" dirty="0">
              <a:solidFill>
                <a:srgbClr val="C00000"/>
              </a:solidFill>
            </a:rPr>
            <a:t>complements </a:t>
          </a:r>
          <a:r>
            <a:rPr lang="en-US" dirty="0"/>
            <a:t>as well as </a:t>
          </a:r>
          <a:r>
            <a:rPr lang="en-US" b="1" dirty="0">
              <a:solidFill>
                <a:srgbClr val="C00000"/>
              </a:solidFill>
            </a:rPr>
            <a:t>substitutes</a:t>
          </a:r>
          <a:endParaRPr lang="en-US" dirty="0">
            <a:solidFill>
              <a:srgbClr val="C00000"/>
            </a:solidFill>
          </a:endParaRPr>
        </a:p>
      </dgm:t>
    </dgm:pt>
    <dgm:pt modelId="{B65AECFD-9A20-481C-B307-6A7D17C4428D}" type="parTrans" cxnId="{22D03A1E-3F3C-408B-9B06-695CD3319A74}">
      <dgm:prSet/>
      <dgm:spPr/>
      <dgm:t>
        <a:bodyPr/>
        <a:lstStyle/>
        <a:p>
          <a:endParaRPr lang="en-US"/>
        </a:p>
      </dgm:t>
    </dgm:pt>
    <dgm:pt modelId="{84131E2D-749F-4E2C-8CDF-82E4F53FD0CA}" type="sibTrans" cxnId="{22D03A1E-3F3C-408B-9B06-695CD3319A74}">
      <dgm:prSet/>
      <dgm:spPr/>
      <dgm:t>
        <a:bodyPr/>
        <a:lstStyle/>
        <a:p>
          <a:endParaRPr lang="en-US"/>
        </a:p>
      </dgm:t>
    </dgm:pt>
    <dgm:pt modelId="{277635C1-A0FE-4217-809A-7FFB1110ACBD}">
      <dgm:prSet/>
      <dgm:spPr/>
      <dgm:t>
        <a:bodyPr/>
        <a:lstStyle/>
        <a:p>
          <a:r>
            <a:rPr lang="en-US" dirty="0"/>
            <a:t>Because reinforcers differ in elasticity and because reinforcers can be complementary, </a:t>
          </a:r>
          <a:r>
            <a:rPr lang="en-US" b="1" dirty="0">
              <a:solidFill>
                <a:srgbClr val="C00000"/>
              </a:solidFill>
            </a:rPr>
            <a:t>no simple unidimensional choice ru</a:t>
          </a:r>
          <a:r>
            <a:rPr lang="en-US" b="1" dirty="0"/>
            <a:t>le</a:t>
          </a:r>
          <a:r>
            <a:rPr lang="en-US" dirty="0"/>
            <a:t> can account for all choice behavior</a:t>
          </a:r>
        </a:p>
      </dgm:t>
    </dgm:pt>
    <dgm:pt modelId="{21C23954-1B09-424A-AA15-164E1E62FC85}" type="parTrans" cxnId="{95BE11D5-5878-4E66-A3EF-84FCB7D9ACA9}">
      <dgm:prSet/>
      <dgm:spPr/>
      <dgm:t>
        <a:bodyPr/>
        <a:lstStyle/>
        <a:p>
          <a:endParaRPr lang="en-US"/>
        </a:p>
      </dgm:t>
    </dgm:pt>
    <dgm:pt modelId="{A144D044-812D-4C70-9F98-46E254317E62}" type="sibTrans" cxnId="{95BE11D5-5878-4E66-A3EF-84FCB7D9ACA9}">
      <dgm:prSet/>
      <dgm:spPr/>
      <dgm:t>
        <a:bodyPr/>
        <a:lstStyle/>
        <a:p>
          <a:endParaRPr lang="en-US"/>
        </a:p>
      </dgm:t>
    </dgm:pt>
    <dgm:pt modelId="{0B65460E-5A29-412B-8F21-3E0F5DA6C219}" type="pres">
      <dgm:prSet presAssocID="{074AB4A2-8A0D-4FDA-A01F-B60CCF5822DE}" presName="vert0" presStyleCnt="0">
        <dgm:presLayoutVars>
          <dgm:dir/>
          <dgm:animOne val="branch"/>
          <dgm:animLvl val="lvl"/>
        </dgm:presLayoutVars>
      </dgm:prSet>
      <dgm:spPr/>
    </dgm:pt>
    <dgm:pt modelId="{444667BD-C60F-4C7F-A8D1-450E9720F053}" type="pres">
      <dgm:prSet presAssocID="{C78D13B9-3B42-427C-B9AE-D89DBAC187B8}" presName="thickLine" presStyleLbl="alignNode1" presStyleIdx="0" presStyleCnt="4"/>
      <dgm:spPr/>
    </dgm:pt>
    <dgm:pt modelId="{A1ADF327-F5C9-484E-B676-D29D7092BF04}" type="pres">
      <dgm:prSet presAssocID="{C78D13B9-3B42-427C-B9AE-D89DBAC187B8}" presName="horz1" presStyleCnt="0"/>
      <dgm:spPr/>
    </dgm:pt>
    <dgm:pt modelId="{FDC7CD89-5D0F-4555-A443-2F39971C1587}" type="pres">
      <dgm:prSet presAssocID="{C78D13B9-3B42-427C-B9AE-D89DBAC187B8}" presName="tx1" presStyleLbl="revTx" presStyleIdx="0" presStyleCnt="4"/>
      <dgm:spPr/>
    </dgm:pt>
    <dgm:pt modelId="{2D48609D-68A5-4078-BA75-AF0DC3071D1F}" type="pres">
      <dgm:prSet presAssocID="{C78D13B9-3B42-427C-B9AE-D89DBAC187B8}" presName="vert1" presStyleCnt="0"/>
      <dgm:spPr/>
    </dgm:pt>
    <dgm:pt modelId="{4F32D738-CF45-40A6-9899-50EF0D92FE1C}" type="pres">
      <dgm:prSet presAssocID="{31770850-F6CC-4C0E-9D25-98781B247C28}" presName="thickLine" presStyleLbl="alignNode1" presStyleIdx="1" presStyleCnt="4"/>
      <dgm:spPr/>
    </dgm:pt>
    <dgm:pt modelId="{ED7F498F-1168-41C6-828E-9E52EDA47DE1}" type="pres">
      <dgm:prSet presAssocID="{31770850-F6CC-4C0E-9D25-98781B247C28}" presName="horz1" presStyleCnt="0"/>
      <dgm:spPr/>
    </dgm:pt>
    <dgm:pt modelId="{447CEFC7-9F0E-4CC4-927A-121F13A747B1}" type="pres">
      <dgm:prSet presAssocID="{31770850-F6CC-4C0E-9D25-98781B247C28}" presName="tx1" presStyleLbl="revTx" presStyleIdx="1" presStyleCnt="4"/>
      <dgm:spPr/>
    </dgm:pt>
    <dgm:pt modelId="{781780EC-7390-4407-BB6F-4FCAE51D7E8B}" type="pres">
      <dgm:prSet presAssocID="{31770850-F6CC-4C0E-9D25-98781B247C28}" presName="vert1" presStyleCnt="0"/>
      <dgm:spPr/>
    </dgm:pt>
    <dgm:pt modelId="{F4E9A8D6-B466-40AC-AE24-B13A00F15B6E}" type="pres">
      <dgm:prSet presAssocID="{98B8EB1E-0533-4A0C-B8C0-7A88B7C0692F}" presName="thickLine" presStyleLbl="alignNode1" presStyleIdx="2" presStyleCnt="4"/>
      <dgm:spPr/>
    </dgm:pt>
    <dgm:pt modelId="{E0429385-BD9C-44EA-840D-84E1E6F49001}" type="pres">
      <dgm:prSet presAssocID="{98B8EB1E-0533-4A0C-B8C0-7A88B7C0692F}" presName="horz1" presStyleCnt="0"/>
      <dgm:spPr/>
    </dgm:pt>
    <dgm:pt modelId="{9A08DDE1-589E-4483-B07A-53206AC768FC}" type="pres">
      <dgm:prSet presAssocID="{98B8EB1E-0533-4A0C-B8C0-7A88B7C0692F}" presName="tx1" presStyleLbl="revTx" presStyleIdx="2" presStyleCnt="4"/>
      <dgm:spPr/>
    </dgm:pt>
    <dgm:pt modelId="{2B954000-0E90-4D22-90BF-1267D7CA9F61}" type="pres">
      <dgm:prSet presAssocID="{98B8EB1E-0533-4A0C-B8C0-7A88B7C0692F}" presName="vert1" presStyleCnt="0"/>
      <dgm:spPr/>
    </dgm:pt>
    <dgm:pt modelId="{6CCCF399-980E-4492-A114-044760AD8B30}" type="pres">
      <dgm:prSet presAssocID="{277635C1-A0FE-4217-809A-7FFB1110ACBD}" presName="thickLine" presStyleLbl="alignNode1" presStyleIdx="3" presStyleCnt="4"/>
      <dgm:spPr/>
    </dgm:pt>
    <dgm:pt modelId="{BDBB594D-6D3D-489A-9163-5FEE020B7ED8}" type="pres">
      <dgm:prSet presAssocID="{277635C1-A0FE-4217-809A-7FFB1110ACBD}" presName="horz1" presStyleCnt="0"/>
      <dgm:spPr/>
    </dgm:pt>
    <dgm:pt modelId="{358B5911-1149-44DC-AA44-D1EF2C9DEFFE}" type="pres">
      <dgm:prSet presAssocID="{277635C1-A0FE-4217-809A-7FFB1110ACBD}" presName="tx1" presStyleLbl="revTx" presStyleIdx="3" presStyleCnt="4"/>
      <dgm:spPr/>
    </dgm:pt>
    <dgm:pt modelId="{E27C88DB-7D7E-439B-8673-43DE1E4DD281}" type="pres">
      <dgm:prSet presAssocID="{277635C1-A0FE-4217-809A-7FFB1110ACBD}" presName="vert1" presStyleCnt="0"/>
      <dgm:spPr/>
    </dgm:pt>
  </dgm:ptLst>
  <dgm:cxnLst>
    <dgm:cxn modelId="{72FB3F0E-0BEB-4DED-95DA-3270865EB3D9}" type="presOf" srcId="{277635C1-A0FE-4217-809A-7FFB1110ACBD}" destId="{358B5911-1149-44DC-AA44-D1EF2C9DEFFE}" srcOrd="0" destOrd="0" presId="urn:microsoft.com/office/officeart/2008/layout/LinedList"/>
    <dgm:cxn modelId="{22D03A1E-3F3C-408B-9B06-695CD3319A74}" srcId="{074AB4A2-8A0D-4FDA-A01F-B60CCF5822DE}" destId="{98B8EB1E-0533-4A0C-B8C0-7A88B7C0692F}" srcOrd="2" destOrd="0" parTransId="{B65AECFD-9A20-481C-B307-6A7D17C4428D}" sibTransId="{84131E2D-749F-4E2C-8CDF-82E4F53FD0CA}"/>
    <dgm:cxn modelId="{BAE2FF26-56C5-416E-920E-671FF8D0BE1C}" type="presOf" srcId="{31770850-F6CC-4C0E-9D25-98781B247C28}" destId="{447CEFC7-9F0E-4CC4-927A-121F13A747B1}" srcOrd="0" destOrd="0" presId="urn:microsoft.com/office/officeart/2008/layout/LinedList"/>
    <dgm:cxn modelId="{BB291A38-D8D0-4DE7-8135-385014101B2D}" type="presOf" srcId="{074AB4A2-8A0D-4FDA-A01F-B60CCF5822DE}" destId="{0B65460E-5A29-412B-8F21-3E0F5DA6C219}" srcOrd="0" destOrd="0" presId="urn:microsoft.com/office/officeart/2008/layout/LinedList"/>
    <dgm:cxn modelId="{90CC7C91-A015-48AC-B1A3-1F8507B4AED0}" srcId="{074AB4A2-8A0D-4FDA-A01F-B60CCF5822DE}" destId="{31770850-F6CC-4C0E-9D25-98781B247C28}" srcOrd="1" destOrd="0" parTransId="{D4A140FC-3239-40B3-BC12-FC78DFA32000}" sibTransId="{6A9CB2ED-4DEB-4BD6-A3FA-BC5C8D315BC0}"/>
    <dgm:cxn modelId="{382F7DC6-46C4-4201-B0C1-99D373CFC01B}" type="presOf" srcId="{C78D13B9-3B42-427C-B9AE-D89DBAC187B8}" destId="{FDC7CD89-5D0F-4555-A443-2F39971C1587}" srcOrd="0" destOrd="0" presId="urn:microsoft.com/office/officeart/2008/layout/LinedList"/>
    <dgm:cxn modelId="{95BE11D5-5878-4E66-A3EF-84FCB7D9ACA9}" srcId="{074AB4A2-8A0D-4FDA-A01F-B60CCF5822DE}" destId="{277635C1-A0FE-4217-809A-7FFB1110ACBD}" srcOrd="3" destOrd="0" parTransId="{21C23954-1B09-424A-AA15-164E1E62FC85}" sibTransId="{A144D044-812D-4C70-9F98-46E254317E62}"/>
    <dgm:cxn modelId="{A8C465ED-F65B-43AB-B9D2-18346217114E}" type="presOf" srcId="{98B8EB1E-0533-4A0C-B8C0-7A88B7C0692F}" destId="{9A08DDE1-589E-4483-B07A-53206AC768FC}" srcOrd="0" destOrd="0" presId="urn:microsoft.com/office/officeart/2008/layout/LinedList"/>
    <dgm:cxn modelId="{DFEE39F3-BA96-425F-A234-0502CFB8B061}" srcId="{074AB4A2-8A0D-4FDA-A01F-B60CCF5822DE}" destId="{C78D13B9-3B42-427C-B9AE-D89DBAC187B8}" srcOrd="0" destOrd="0" parTransId="{DFAEFB5F-4091-4089-95AD-3F3B058FBED0}" sibTransId="{BAD685DA-D189-419D-95E3-0AEA56C7A847}"/>
    <dgm:cxn modelId="{FF2600C6-E8EF-4911-8B26-90F63947D526}" type="presParOf" srcId="{0B65460E-5A29-412B-8F21-3E0F5DA6C219}" destId="{444667BD-C60F-4C7F-A8D1-450E9720F053}" srcOrd="0" destOrd="0" presId="urn:microsoft.com/office/officeart/2008/layout/LinedList"/>
    <dgm:cxn modelId="{10827692-34EE-4131-B653-1E4D8939723E}" type="presParOf" srcId="{0B65460E-5A29-412B-8F21-3E0F5DA6C219}" destId="{A1ADF327-F5C9-484E-B676-D29D7092BF04}" srcOrd="1" destOrd="0" presId="urn:microsoft.com/office/officeart/2008/layout/LinedList"/>
    <dgm:cxn modelId="{794B3347-639B-45A3-923C-9279CE2D25B7}" type="presParOf" srcId="{A1ADF327-F5C9-484E-B676-D29D7092BF04}" destId="{FDC7CD89-5D0F-4555-A443-2F39971C1587}" srcOrd="0" destOrd="0" presId="urn:microsoft.com/office/officeart/2008/layout/LinedList"/>
    <dgm:cxn modelId="{467AE892-DD5C-4E41-89E3-A6C4D13DC009}" type="presParOf" srcId="{A1ADF327-F5C9-484E-B676-D29D7092BF04}" destId="{2D48609D-68A5-4078-BA75-AF0DC3071D1F}" srcOrd="1" destOrd="0" presId="urn:microsoft.com/office/officeart/2008/layout/LinedList"/>
    <dgm:cxn modelId="{62ED90E2-AFDD-46C1-BA0D-0397AA7549FE}" type="presParOf" srcId="{0B65460E-5A29-412B-8F21-3E0F5DA6C219}" destId="{4F32D738-CF45-40A6-9899-50EF0D92FE1C}" srcOrd="2" destOrd="0" presId="urn:microsoft.com/office/officeart/2008/layout/LinedList"/>
    <dgm:cxn modelId="{E91223C0-464D-4D93-8242-0F764D1A08B3}" type="presParOf" srcId="{0B65460E-5A29-412B-8F21-3E0F5DA6C219}" destId="{ED7F498F-1168-41C6-828E-9E52EDA47DE1}" srcOrd="3" destOrd="0" presId="urn:microsoft.com/office/officeart/2008/layout/LinedList"/>
    <dgm:cxn modelId="{08F26F4D-CF2E-4F7F-9D0B-97280FFF82C9}" type="presParOf" srcId="{ED7F498F-1168-41C6-828E-9E52EDA47DE1}" destId="{447CEFC7-9F0E-4CC4-927A-121F13A747B1}" srcOrd="0" destOrd="0" presId="urn:microsoft.com/office/officeart/2008/layout/LinedList"/>
    <dgm:cxn modelId="{C2104E2D-03D3-4D18-9B13-28D815938429}" type="presParOf" srcId="{ED7F498F-1168-41C6-828E-9E52EDA47DE1}" destId="{781780EC-7390-4407-BB6F-4FCAE51D7E8B}" srcOrd="1" destOrd="0" presId="urn:microsoft.com/office/officeart/2008/layout/LinedList"/>
    <dgm:cxn modelId="{050D8FA8-466F-45A6-A0F0-BFA50714D0A4}" type="presParOf" srcId="{0B65460E-5A29-412B-8F21-3E0F5DA6C219}" destId="{F4E9A8D6-B466-40AC-AE24-B13A00F15B6E}" srcOrd="4" destOrd="0" presId="urn:microsoft.com/office/officeart/2008/layout/LinedList"/>
    <dgm:cxn modelId="{716E867C-DBAF-4CF1-A437-C92D726A4BEE}" type="presParOf" srcId="{0B65460E-5A29-412B-8F21-3E0F5DA6C219}" destId="{E0429385-BD9C-44EA-840D-84E1E6F49001}" srcOrd="5" destOrd="0" presId="urn:microsoft.com/office/officeart/2008/layout/LinedList"/>
    <dgm:cxn modelId="{536B092F-4543-4047-8044-5F1DD25D1B86}" type="presParOf" srcId="{E0429385-BD9C-44EA-840D-84E1E6F49001}" destId="{9A08DDE1-589E-4483-B07A-53206AC768FC}" srcOrd="0" destOrd="0" presId="urn:microsoft.com/office/officeart/2008/layout/LinedList"/>
    <dgm:cxn modelId="{AEDFE2AA-C930-46B1-A7D1-3C92D8E5E3B4}" type="presParOf" srcId="{E0429385-BD9C-44EA-840D-84E1E6F49001}" destId="{2B954000-0E90-4D22-90BF-1267D7CA9F61}" srcOrd="1" destOrd="0" presId="urn:microsoft.com/office/officeart/2008/layout/LinedList"/>
    <dgm:cxn modelId="{C9A5C94F-18FE-4742-A01B-8FA369FE3C8A}" type="presParOf" srcId="{0B65460E-5A29-412B-8F21-3E0F5DA6C219}" destId="{6CCCF399-980E-4492-A114-044760AD8B30}" srcOrd="6" destOrd="0" presId="urn:microsoft.com/office/officeart/2008/layout/LinedList"/>
    <dgm:cxn modelId="{6C3B3CEB-AAC0-4EAA-92E7-9218A868CA39}" type="presParOf" srcId="{0B65460E-5A29-412B-8F21-3E0F5DA6C219}" destId="{BDBB594D-6D3D-489A-9163-5FEE020B7ED8}" srcOrd="7" destOrd="0" presId="urn:microsoft.com/office/officeart/2008/layout/LinedList"/>
    <dgm:cxn modelId="{AF49D967-46CB-4E73-9D25-AACD639022D0}" type="presParOf" srcId="{BDBB594D-6D3D-489A-9163-5FEE020B7ED8}" destId="{358B5911-1149-44DC-AA44-D1EF2C9DEFFE}" srcOrd="0" destOrd="0" presId="urn:microsoft.com/office/officeart/2008/layout/LinedList"/>
    <dgm:cxn modelId="{8DC7B9E9-7A76-4490-8D93-3882B3FCDEFB}" type="presParOf" srcId="{BDBB594D-6D3D-489A-9163-5FEE020B7ED8}" destId="{E27C88DB-7D7E-439B-8673-43DE1E4DD28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09FC5A-B5AF-465F-95BF-AF787C7FFB3C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8AC1F33D-B71B-4637-A91D-39872CCCF373}">
      <dgm:prSet/>
      <dgm:spPr/>
      <dgm:t>
        <a:bodyPr/>
        <a:lstStyle/>
        <a:p>
          <a:r>
            <a:rPr lang="en-US"/>
            <a:t>Open economies and closed economies have different effects on consumption</a:t>
          </a:r>
        </a:p>
      </dgm:t>
    </dgm:pt>
    <dgm:pt modelId="{6BD1A7A4-B8E8-469B-A67F-7554D189E0D3}" type="parTrans" cxnId="{37D17F18-96B0-45CA-BA5A-15B55E3F58BE}">
      <dgm:prSet/>
      <dgm:spPr/>
      <dgm:t>
        <a:bodyPr/>
        <a:lstStyle/>
        <a:p>
          <a:endParaRPr lang="en-US"/>
        </a:p>
      </dgm:t>
    </dgm:pt>
    <dgm:pt modelId="{CFD1A3AD-4128-40BB-BFDF-6F5E15D261E2}" type="sibTrans" cxnId="{37D17F18-96B0-45CA-BA5A-15B55E3F58BE}">
      <dgm:prSet/>
      <dgm:spPr/>
      <dgm:t>
        <a:bodyPr/>
        <a:lstStyle/>
        <a:p>
          <a:endParaRPr lang="en-US"/>
        </a:p>
      </dgm:t>
    </dgm:pt>
    <dgm:pt modelId="{03F92EEB-DA3C-4315-860F-177BE6115CFE}">
      <dgm:prSet/>
      <dgm:spPr/>
      <dgm:t>
        <a:bodyPr/>
        <a:lstStyle/>
        <a:p>
          <a:r>
            <a:rPr lang="en-US" i="1" dirty="0">
              <a:solidFill>
                <a:srgbClr val="C00000"/>
              </a:solidFill>
            </a:rPr>
            <a:t>Response rates in </a:t>
          </a:r>
          <a:r>
            <a:rPr lang="en-US" b="1" i="1" dirty="0">
              <a:solidFill>
                <a:srgbClr val="C00000"/>
              </a:solidFill>
            </a:rPr>
            <a:t>closed economies</a:t>
          </a:r>
          <a:r>
            <a:rPr lang="en-US" i="1" dirty="0">
              <a:solidFill>
                <a:srgbClr val="C00000"/>
              </a:solidFill>
            </a:rPr>
            <a:t> INCREASE as price increases;</a:t>
          </a:r>
          <a:r>
            <a:rPr lang="en-US" dirty="0"/>
            <a:t> must respond more to maintain consumption</a:t>
          </a:r>
        </a:p>
      </dgm:t>
    </dgm:pt>
    <dgm:pt modelId="{C4807680-27FA-4CD3-A4F1-7A90C2A5470B}" type="parTrans" cxnId="{1F8BEA53-9E9E-40D0-A01D-140539155C07}">
      <dgm:prSet/>
      <dgm:spPr/>
      <dgm:t>
        <a:bodyPr/>
        <a:lstStyle/>
        <a:p>
          <a:endParaRPr lang="en-US"/>
        </a:p>
      </dgm:t>
    </dgm:pt>
    <dgm:pt modelId="{66B8BE29-979C-49FA-8569-1D34CF20669E}" type="sibTrans" cxnId="{1F8BEA53-9E9E-40D0-A01D-140539155C07}">
      <dgm:prSet/>
      <dgm:spPr/>
      <dgm:t>
        <a:bodyPr/>
        <a:lstStyle/>
        <a:p>
          <a:endParaRPr lang="en-US"/>
        </a:p>
      </dgm:t>
    </dgm:pt>
    <dgm:pt modelId="{A574E69A-56ED-444E-9A61-16DB51F32ADE}">
      <dgm:prSet/>
      <dgm:spPr/>
      <dgm:t>
        <a:bodyPr/>
        <a:lstStyle/>
        <a:p>
          <a:r>
            <a:rPr lang="en-US" i="1" dirty="0">
              <a:solidFill>
                <a:srgbClr val="C00000"/>
              </a:solidFill>
            </a:rPr>
            <a:t>Response rates  in </a:t>
          </a:r>
          <a:r>
            <a:rPr lang="en-US" b="1" i="1" dirty="0">
              <a:solidFill>
                <a:srgbClr val="C00000"/>
              </a:solidFill>
            </a:rPr>
            <a:t>open economies</a:t>
          </a:r>
          <a:r>
            <a:rPr lang="en-US" i="1" dirty="0">
              <a:solidFill>
                <a:srgbClr val="C00000"/>
              </a:solidFill>
            </a:rPr>
            <a:t> DECREASE as price increases; </a:t>
          </a:r>
          <a:r>
            <a:rPr lang="en-US" dirty="0"/>
            <a:t>do not maintain consumption</a:t>
          </a:r>
        </a:p>
      </dgm:t>
    </dgm:pt>
    <dgm:pt modelId="{31F7095E-1242-415D-8E22-371F800E1231}" type="parTrans" cxnId="{6CD2E882-0EEA-418E-A5B3-61D75F6BC5B2}">
      <dgm:prSet/>
      <dgm:spPr/>
      <dgm:t>
        <a:bodyPr/>
        <a:lstStyle/>
        <a:p>
          <a:endParaRPr lang="en-US"/>
        </a:p>
      </dgm:t>
    </dgm:pt>
    <dgm:pt modelId="{59A9F3CB-1B3F-461B-927C-16968E1C03B9}" type="sibTrans" cxnId="{6CD2E882-0EEA-418E-A5B3-61D75F6BC5B2}">
      <dgm:prSet/>
      <dgm:spPr/>
      <dgm:t>
        <a:bodyPr/>
        <a:lstStyle/>
        <a:p>
          <a:endParaRPr lang="en-US"/>
        </a:p>
      </dgm:t>
    </dgm:pt>
    <dgm:pt modelId="{242CD6FC-2C23-4826-884D-ACAD60A46D5F}" type="pres">
      <dgm:prSet presAssocID="{F709FC5A-B5AF-465F-95BF-AF787C7FFB3C}" presName="vert0" presStyleCnt="0">
        <dgm:presLayoutVars>
          <dgm:dir/>
          <dgm:animOne val="branch"/>
          <dgm:animLvl val="lvl"/>
        </dgm:presLayoutVars>
      </dgm:prSet>
      <dgm:spPr/>
    </dgm:pt>
    <dgm:pt modelId="{17900D00-431C-4FD7-938E-09B2C9D1963C}" type="pres">
      <dgm:prSet presAssocID="{8AC1F33D-B71B-4637-A91D-39872CCCF373}" presName="thickLine" presStyleLbl="alignNode1" presStyleIdx="0" presStyleCnt="3"/>
      <dgm:spPr/>
    </dgm:pt>
    <dgm:pt modelId="{A80FC602-EA5D-4AA8-88DB-44B04CCC737C}" type="pres">
      <dgm:prSet presAssocID="{8AC1F33D-B71B-4637-A91D-39872CCCF373}" presName="horz1" presStyleCnt="0"/>
      <dgm:spPr/>
    </dgm:pt>
    <dgm:pt modelId="{68251EE8-C42A-4C80-8A2A-9D43385C01D3}" type="pres">
      <dgm:prSet presAssocID="{8AC1F33D-B71B-4637-A91D-39872CCCF373}" presName="tx1" presStyleLbl="revTx" presStyleIdx="0" presStyleCnt="3"/>
      <dgm:spPr/>
    </dgm:pt>
    <dgm:pt modelId="{B5CF4A49-D19E-4295-9384-6E3C0018DA74}" type="pres">
      <dgm:prSet presAssocID="{8AC1F33D-B71B-4637-A91D-39872CCCF373}" presName="vert1" presStyleCnt="0"/>
      <dgm:spPr/>
    </dgm:pt>
    <dgm:pt modelId="{7986924E-7214-45A2-BD76-DC0AEA869A3D}" type="pres">
      <dgm:prSet presAssocID="{03F92EEB-DA3C-4315-860F-177BE6115CFE}" presName="thickLine" presStyleLbl="alignNode1" presStyleIdx="1" presStyleCnt="3"/>
      <dgm:spPr/>
    </dgm:pt>
    <dgm:pt modelId="{19C76105-A342-432F-A80C-29CD857C31A3}" type="pres">
      <dgm:prSet presAssocID="{03F92EEB-DA3C-4315-860F-177BE6115CFE}" presName="horz1" presStyleCnt="0"/>
      <dgm:spPr/>
    </dgm:pt>
    <dgm:pt modelId="{E21FB1E6-F935-4A78-814D-AB9BD6AFED21}" type="pres">
      <dgm:prSet presAssocID="{03F92EEB-DA3C-4315-860F-177BE6115CFE}" presName="tx1" presStyleLbl="revTx" presStyleIdx="1" presStyleCnt="3"/>
      <dgm:spPr/>
    </dgm:pt>
    <dgm:pt modelId="{27379646-9D76-4246-B758-B863C15C8593}" type="pres">
      <dgm:prSet presAssocID="{03F92EEB-DA3C-4315-860F-177BE6115CFE}" presName="vert1" presStyleCnt="0"/>
      <dgm:spPr/>
    </dgm:pt>
    <dgm:pt modelId="{084CA5F7-D419-4B45-BAEF-A481101ED096}" type="pres">
      <dgm:prSet presAssocID="{A574E69A-56ED-444E-9A61-16DB51F32ADE}" presName="thickLine" presStyleLbl="alignNode1" presStyleIdx="2" presStyleCnt="3"/>
      <dgm:spPr/>
    </dgm:pt>
    <dgm:pt modelId="{10283467-A53C-47A9-89CE-CB33CCA09CC5}" type="pres">
      <dgm:prSet presAssocID="{A574E69A-56ED-444E-9A61-16DB51F32ADE}" presName="horz1" presStyleCnt="0"/>
      <dgm:spPr/>
    </dgm:pt>
    <dgm:pt modelId="{47B4B02E-3AF2-454D-B302-51803F3F7CFE}" type="pres">
      <dgm:prSet presAssocID="{A574E69A-56ED-444E-9A61-16DB51F32ADE}" presName="tx1" presStyleLbl="revTx" presStyleIdx="2" presStyleCnt="3"/>
      <dgm:spPr/>
    </dgm:pt>
    <dgm:pt modelId="{EB80E02F-04C5-4CED-9F82-7CF0EDFED848}" type="pres">
      <dgm:prSet presAssocID="{A574E69A-56ED-444E-9A61-16DB51F32ADE}" presName="vert1" presStyleCnt="0"/>
      <dgm:spPr/>
    </dgm:pt>
  </dgm:ptLst>
  <dgm:cxnLst>
    <dgm:cxn modelId="{37D17F18-96B0-45CA-BA5A-15B55E3F58BE}" srcId="{F709FC5A-B5AF-465F-95BF-AF787C7FFB3C}" destId="{8AC1F33D-B71B-4637-A91D-39872CCCF373}" srcOrd="0" destOrd="0" parTransId="{6BD1A7A4-B8E8-469B-A67F-7554D189E0D3}" sibTransId="{CFD1A3AD-4128-40BB-BFDF-6F5E15D261E2}"/>
    <dgm:cxn modelId="{D9D8121C-492B-4559-82B5-70F9D8136609}" type="presOf" srcId="{8AC1F33D-B71B-4637-A91D-39872CCCF373}" destId="{68251EE8-C42A-4C80-8A2A-9D43385C01D3}" srcOrd="0" destOrd="0" presId="urn:microsoft.com/office/officeart/2008/layout/LinedList"/>
    <dgm:cxn modelId="{6C459B5B-0271-446C-9462-A6F91A7A85B2}" type="presOf" srcId="{A574E69A-56ED-444E-9A61-16DB51F32ADE}" destId="{47B4B02E-3AF2-454D-B302-51803F3F7CFE}" srcOrd="0" destOrd="0" presId="urn:microsoft.com/office/officeart/2008/layout/LinedList"/>
    <dgm:cxn modelId="{1F8BEA53-9E9E-40D0-A01D-140539155C07}" srcId="{F709FC5A-B5AF-465F-95BF-AF787C7FFB3C}" destId="{03F92EEB-DA3C-4315-860F-177BE6115CFE}" srcOrd="1" destOrd="0" parTransId="{C4807680-27FA-4CD3-A4F1-7A90C2A5470B}" sibTransId="{66B8BE29-979C-49FA-8569-1D34CF20669E}"/>
    <dgm:cxn modelId="{6CD2E882-0EEA-418E-A5B3-61D75F6BC5B2}" srcId="{F709FC5A-B5AF-465F-95BF-AF787C7FFB3C}" destId="{A574E69A-56ED-444E-9A61-16DB51F32ADE}" srcOrd="2" destOrd="0" parTransId="{31F7095E-1242-415D-8E22-371F800E1231}" sibTransId="{59A9F3CB-1B3F-461B-927C-16968E1C03B9}"/>
    <dgm:cxn modelId="{08BC4C92-2650-48F7-AF4B-9EF86107909D}" type="presOf" srcId="{F709FC5A-B5AF-465F-95BF-AF787C7FFB3C}" destId="{242CD6FC-2C23-4826-884D-ACAD60A46D5F}" srcOrd="0" destOrd="0" presId="urn:microsoft.com/office/officeart/2008/layout/LinedList"/>
    <dgm:cxn modelId="{786BE698-550B-4A54-9DC6-6AC5E6B28843}" type="presOf" srcId="{03F92EEB-DA3C-4315-860F-177BE6115CFE}" destId="{E21FB1E6-F935-4A78-814D-AB9BD6AFED21}" srcOrd="0" destOrd="0" presId="urn:microsoft.com/office/officeart/2008/layout/LinedList"/>
    <dgm:cxn modelId="{CE64A0BC-9E55-4EC0-85EC-F25AAD08C85E}" type="presParOf" srcId="{242CD6FC-2C23-4826-884D-ACAD60A46D5F}" destId="{17900D00-431C-4FD7-938E-09B2C9D1963C}" srcOrd="0" destOrd="0" presId="urn:microsoft.com/office/officeart/2008/layout/LinedList"/>
    <dgm:cxn modelId="{789918EE-EC61-408C-8D46-CB45FDCBFD02}" type="presParOf" srcId="{242CD6FC-2C23-4826-884D-ACAD60A46D5F}" destId="{A80FC602-EA5D-4AA8-88DB-44B04CCC737C}" srcOrd="1" destOrd="0" presId="urn:microsoft.com/office/officeart/2008/layout/LinedList"/>
    <dgm:cxn modelId="{343CC6F3-00A1-4E68-9E47-C6286F6C6A98}" type="presParOf" srcId="{A80FC602-EA5D-4AA8-88DB-44B04CCC737C}" destId="{68251EE8-C42A-4C80-8A2A-9D43385C01D3}" srcOrd="0" destOrd="0" presId="urn:microsoft.com/office/officeart/2008/layout/LinedList"/>
    <dgm:cxn modelId="{376DD273-6097-474A-9A26-B89A72B883D4}" type="presParOf" srcId="{A80FC602-EA5D-4AA8-88DB-44B04CCC737C}" destId="{B5CF4A49-D19E-4295-9384-6E3C0018DA74}" srcOrd="1" destOrd="0" presId="urn:microsoft.com/office/officeart/2008/layout/LinedList"/>
    <dgm:cxn modelId="{621714A0-4839-47A7-8A33-836D53F6928E}" type="presParOf" srcId="{242CD6FC-2C23-4826-884D-ACAD60A46D5F}" destId="{7986924E-7214-45A2-BD76-DC0AEA869A3D}" srcOrd="2" destOrd="0" presId="urn:microsoft.com/office/officeart/2008/layout/LinedList"/>
    <dgm:cxn modelId="{A662304A-E8BC-4A58-B5F7-07419B807370}" type="presParOf" srcId="{242CD6FC-2C23-4826-884D-ACAD60A46D5F}" destId="{19C76105-A342-432F-A80C-29CD857C31A3}" srcOrd="3" destOrd="0" presId="urn:microsoft.com/office/officeart/2008/layout/LinedList"/>
    <dgm:cxn modelId="{0592A67D-81CE-428D-A8FD-C4EEBA4D81EB}" type="presParOf" srcId="{19C76105-A342-432F-A80C-29CD857C31A3}" destId="{E21FB1E6-F935-4A78-814D-AB9BD6AFED21}" srcOrd="0" destOrd="0" presId="urn:microsoft.com/office/officeart/2008/layout/LinedList"/>
    <dgm:cxn modelId="{C0E53C4D-E393-41EA-937D-FA6D2B3C4059}" type="presParOf" srcId="{19C76105-A342-432F-A80C-29CD857C31A3}" destId="{27379646-9D76-4246-B758-B863C15C8593}" srcOrd="1" destOrd="0" presId="urn:microsoft.com/office/officeart/2008/layout/LinedList"/>
    <dgm:cxn modelId="{9C11D286-063B-466A-B289-099ECB7C03F6}" type="presParOf" srcId="{242CD6FC-2C23-4826-884D-ACAD60A46D5F}" destId="{084CA5F7-D419-4B45-BAEF-A481101ED096}" srcOrd="4" destOrd="0" presId="urn:microsoft.com/office/officeart/2008/layout/LinedList"/>
    <dgm:cxn modelId="{279D3705-79C8-4A8D-B47C-F293C55C4ABE}" type="presParOf" srcId="{242CD6FC-2C23-4826-884D-ACAD60A46D5F}" destId="{10283467-A53C-47A9-89CE-CB33CCA09CC5}" srcOrd="5" destOrd="0" presId="urn:microsoft.com/office/officeart/2008/layout/LinedList"/>
    <dgm:cxn modelId="{8902B6C8-ED82-4163-B4BF-60E75C7648F7}" type="presParOf" srcId="{10283467-A53C-47A9-89CE-CB33CCA09CC5}" destId="{47B4B02E-3AF2-454D-B302-51803F3F7CFE}" srcOrd="0" destOrd="0" presId="urn:microsoft.com/office/officeart/2008/layout/LinedList"/>
    <dgm:cxn modelId="{ADF9AFF1-5A3C-469F-BC90-D4E9341511E8}" type="presParOf" srcId="{10283467-A53C-47A9-89CE-CB33CCA09CC5}" destId="{EB80E02F-04C5-4CED-9F82-7CF0EDFED8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F32020-0E1E-41FA-98D4-C44AAD90E8B0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9231E1CB-F9FD-4856-BA4A-B8405BF1CEEB}">
      <dgm:prSet/>
      <dgm:spPr/>
      <dgm:t>
        <a:bodyPr/>
        <a:lstStyle/>
        <a:p>
          <a:r>
            <a:rPr lang="en-US"/>
            <a:t>How design an inpatient unit?</a:t>
          </a:r>
        </a:p>
      </dgm:t>
    </dgm:pt>
    <dgm:pt modelId="{F2F1AF16-6ACA-4852-B279-52D08058EC39}" type="parTrans" cxnId="{BD2F167B-3348-4049-BA0B-4EEB728B0E7D}">
      <dgm:prSet/>
      <dgm:spPr/>
      <dgm:t>
        <a:bodyPr/>
        <a:lstStyle/>
        <a:p>
          <a:endParaRPr lang="en-US"/>
        </a:p>
      </dgm:t>
    </dgm:pt>
    <dgm:pt modelId="{EF8CBA0B-23D6-4A98-8A56-18BDEECC1216}" type="sibTrans" cxnId="{BD2F167B-3348-4049-BA0B-4EEB728B0E7D}">
      <dgm:prSet/>
      <dgm:spPr/>
      <dgm:t>
        <a:bodyPr/>
        <a:lstStyle/>
        <a:p>
          <a:endParaRPr lang="en-US"/>
        </a:p>
      </dgm:t>
    </dgm:pt>
    <dgm:pt modelId="{A4B0C8BF-3B24-422B-8BD3-B7C94798BCF9}">
      <dgm:prSet/>
      <dgm:spPr/>
      <dgm:t>
        <a:bodyPr/>
        <a:lstStyle/>
        <a:p>
          <a:r>
            <a:rPr lang="en-US"/>
            <a:t>How transition to outpatient?</a:t>
          </a:r>
        </a:p>
      </dgm:t>
    </dgm:pt>
    <dgm:pt modelId="{D2859A26-7F10-429F-BFBE-63FE3CDB2753}" type="parTrans" cxnId="{E02B667F-2E2C-454B-953E-FB8F6467AE35}">
      <dgm:prSet/>
      <dgm:spPr/>
      <dgm:t>
        <a:bodyPr/>
        <a:lstStyle/>
        <a:p>
          <a:endParaRPr lang="en-US"/>
        </a:p>
      </dgm:t>
    </dgm:pt>
    <dgm:pt modelId="{60A25384-3672-436F-9C85-5C796B464186}" type="sibTrans" cxnId="{E02B667F-2E2C-454B-953E-FB8F6467AE35}">
      <dgm:prSet/>
      <dgm:spPr/>
      <dgm:t>
        <a:bodyPr/>
        <a:lstStyle/>
        <a:p>
          <a:endParaRPr lang="en-US"/>
        </a:p>
      </dgm:t>
    </dgm:pt>
    <dgm:pt modelId="{5EC8A459-8BAF-4ACB-B7EA-115058EA5E6B}">
      <dgm:prSet/>
      <dgm:spPr/>
      <dgm:t>
        <a:bodyPr/>
        <a:lstStyle/>
        <a:p>
          <a:r>
            <a:rPr lang="en-US"/>
            <a:t>How control drug flow into country; how deal with accessibility to drugs?</a:t>
          </a:r>
        </a:p>
      </dgm:t>
    </dgm:pt>
    <dgm:pt modelId="{B02731F2-3E3D-47BE-8511-21E5F933C5A5}" type="parTrans" cxnId="{E5FED8A2-B3D8-45BF-ACB2-37CACCC3D903}">
      <dgm:prSet/>
      <dgm:spPr/>
      <dgm:t>
        <a:bodyPr/>
        <a:lstStyle/>
        <a:p>
          <a:endParaRPr lang="en-US"/>
        </a:p>
      </dgm:t>
    </dgm:pt>
    <dgm:pt modelId="{82F02547-3F5F-4752-BBE8-58D6B9C84823}" type="sibTrans" cxnId="{E5FED8A2-B3D8-45BF-ACB2-37CACCC3D903}">
      <dgm:prSet/>
      <dgm:spPr/>
      <dgm:t>
        <a:bodyPr/>
        <a:lstStyle/>
        <a:p>
          <a:endParaRPr lang="en-US"/>
        </a:p>
      </dgm:t>
    </dgm:pt>
    <dgm:pt modelId="{442716EA-37AC-4091-896B-006E1D6240E4}" type="pres">
      <dgm:prSet presAssocID="{77F32020-0E1E-41FA-98D4-C44AAD90E8B0}" presName="vert0" presStyleCnt="0">
        <dgm:presLayoutVars>
          <dgm:dir/>
          <dgm:animOne val="branch"/>
          <dgm:animLvl val="lvl"/>
        </dgm:presLayoutVars>
      </dgm:prSet>
      <dgm:spPr/>
    </dgm:pt>
    <dgm:pt modelId="{8A05F723-8F4E-4AF2-9764-F2E9B270C4A8}" type="pres">
      <dgm:prSet presAssocID="{9231E1CB-F9FD-4856-BA4A-B8405BF1CEEB}" presName="thickLine" presStyleLbl="alignNode1" presStyleIdx="0" presStyleCnt="3"/>
      <dgm:spPr/>
    </dgm:pt>
    <dgm:pt modelId="{5B2CFE5B-6756-401E-BE98-C744CB9D1440}" type="pres">
      <dgm:prSet presAssocID="{9231E1CB-F9FD-4856-BA4A-B8405BF1CEEB}" presName="horz1" presStyleCnt="0"/>
      <dgm:spPr/>
    </dgm:pt>
    <dgm:pt modelId="{16E550C9-29A1-4713-9A1F-4EBE19AB83B2}" type="pres">
      <dgm:prSet presAssocID="{9231E1CB-F9FD-4856-BA4A-B8405BF1CEEB}" presName="tx1" presStyleLbl="revTx" presStyleIdx="0" presStyleCnt="3"/>
      <dgm:spPr/>
    </dgm:pt>
    <dgm:pt modelId="{33968527-F35A-4E6A-97D4-95B34124AB90}" type="pres">
      <dgm:prSet presAssocID="{9231E1CB-F9FD-4856-BA4A-B8405BF1CEEB}" presName="vert1" presStyleCnt="0"/>
      <dgm:spPr/>
    </dgm:pt>
    <dgm:pt modelId="{49949A58-886B-4DE4-86A5-E65B3EE16623}" type="pres">
      <dgm:prSet presAssocID="{A4B0C8BF-3B24-422B-8BD3-B7C94798BCF9}" presName="thickLine" presStyleLbl="alignNode1" presStyleIdx="1" presStyleCnt="3"/>
      <dgm:spPr/>
    </dgm:pt>
    <dgm:pt modelId="{8B6FBFF4-98A2-4514-BFDF-0263D1862A19}" type="pres">
      <dgm:prSet presAssocID="{A4B0C8BF-3B24-422B-8BD3-B7C94798BCF9}" presName="horz1" presStyleCnt="0"/>
      <dgm:spPr/>
    </dgm:pt>
    <dgm:pt modelId="{3A41D414-7B32-4B68-B957-E855416D7720}" type="pres">
      <dgm:prSet presAssocID="{A4B0C8BF-3B24-422B-8BD3-B7C94798BCF9}" presName="tx1" presStyleLbl="revTx" presStyleIdx="1" presStyleCnt="3"/>
      <dgm:spPr/>
    </dgm:pt>
    <dgm:pt modelId="{00E76870-62DB-4ADB-B84E-D88A2972C8C7}" type="pres">
      <dgm:prSet presAssocID="{A4B0C8BF-3B24-422B-8BD3-B7C94798BCF9}" presName="vert1" presStyleCnt="0"/>
      <dgm:spPr/>
    </dgm:pt>
    <dgm:pt modelId="{702972F3-9571-44E1-BA10-E8A607480AAD}" type="pres">
      <dgm:prSet presAssocID="{5EC8A459-8BAF-4ACB-B7EA-115058EA5E6B}" presName="thickLine" presStyleLbl="alignNode1" presStyleIdx="2" presStyleCnt="3"/>
      <dgm:spPr/>
    </dgm:pt>
    <dgm:pt modelId="{DAE5ECE1-E75B-48A8-8982-1F073900BB79}" type="pres">
      <dgm:prSet presAssocID="{5EC8A459-8BAF-4ACB-B7EA-115058EA5E6B}" presName="horz1" presStyleCnt="0"/>
      <dgm:spPr/>
    </dgm:pt>
    <dgm:pt modelId="{2330D09E-3678-4AF8-B28A-95CBA7057E44}" type="pres">
      <dgm:prSet presAssocID="{5EC8A459-8BAF-4ACB-B7EA-115058EA5E6B}" presName="tx1" presStyleLbl="revTx" presStyleIdx="2" presStyleCnt="3"/>
      <dgm:spPr/>
    </dgm:pt>
    <dgm:pt modelId="{4A1B887A-3690-4E12-8B82-967D5AC10050}" type="pres">
      <dgm:prSet presAssocID="{5EC8A459-8BAF-4ACB-B7EA-115058EA5E6B}" presName="vert1" presStyleCnt="0"/>
      <dgm:spPr/>
    </dgm:pt>
  </dgm:ptLst>
  <dgm:cxnLst>
    <dgm:cxn modelId="{C22F5303-A6C6-43A7-B9AC-C421CC566B3E}" type="presOf" srcId="{9231E1CB-F9FD-4856-BA4A-B8405BF1CEEB}" destId="{16E550C9-29A1-4713-9A1F-4EBE19AB83B2}" srcOrd="0" destOrd="0" presId="urn:microsoft.com/office/officeart/2008/layout/LinedList"/>
    <dgm:cxn modelId="{16221721-1FD8-45BD-8B56-4E769C98957C}" type="presOf" srcId="{77F32020-0E1E-41FA-98D4-C44AAD90E8B0}" destId="{442716EA-37AC-4091-896B-006E1D6240E4}" srcOrd="0" destOrd="0" presId="urn:microsoft.com/office/officeart/2008/layout/LinedList"/>
    <dgm:cxn modelId="{E85DC035-C18A-49E0-8292-B660E37CF26B}" type="presOf" srcId="{5EC8A459-8BAF-4ACB-B7EA-115058EA5E6B}" destId="{2330D09E-3678-4AF8-B28A-95CBA7057E44}" srcOrd="0" destOrd="0" presId="urn:microsoft.com/office/officeart/2008/layout/LinedList"/>
    <dgm:cxn modelId="{BD2F167B-3348-4049-BA0B-4EEB728B0E7D}" srcId="{77F32020-0E1E-41FA-98D4-C44AAD90E8B0}" destId="{9231E1CB-F9FD-4856-BA4A-B8405BF1CEEB}" srcOrd="0" destOrd="0" parTransId="{F2F1AF16-6ACA-4852-B279-52D08058EC39}" sibTransId="{EF8CBA0B-23D6-4A98-8A56-18BDEECC1216}"/>
    <dgm:cxn modelId="{E02B667F-2E2C-454B-953E-FB8F6467AE35}" srcId="{77F32020-0E1E-41FA-98D4-C44AAD90E8B0}" destId="{A4B0C8BF-3B24-422B-8BD3-B7C94798BCF9}" srcOrd="1" destOrd="0" parTransId="{D2859A26-7F10-429F-BFBE-63FE3CDB2753}" sibTransId="{60A25384-3672-436F-9C85-5C796B464186}"/>
    <dgm:cxn modelId="{E5FED8A2-B3D8-45BF-ACB2-37CACCC3D903}" srcId="{77F32020-0E1E-41FA-98D4-C44AAD90E8B0}" destId="{5EC8A459-8BAF-4ACB-B7EA-115058EA5E6B}" srcOrd="2" destOrd="0" parTransId="{B02731F2-3E3D-47BE-8511-21E5F933C5A5}" sibTransId="{82F02547-3F5F-4752-BBE8-58D6B9C84823}"/>
    <dgm:cxn modelId="{A02862EB-F4FE-4D07-B1C4-2E3E3543A3E6}" type="presOf" srcId="{A4B0C8BF-3B24-422B-8BD3-B7C94798BCF9}" destId="{3A41D414-7B32-4B68-B957-E855416D7720}" srcOrd="0" destOrd="0" presId="urn:microsoft.com/office/officeart/2008/layout/LinedList"/>
    <dgm:cxn modelId="{450B2BF4-1B44-4BB1-9120-2CA25E8209A7}" type="presParOf" srcId="{442716EA-37AC-4091-896B-006E1D6240E4}" destId="{8A05F723-8F4E-4AF2-9764-F2E9B270C4A8}" srcOrd="0" destOrd="0" presId="urn:microsoft.com/office/officeart/2008/layout/LinedList"/>
    <dgm:cxn modelId="{53C0C16A-B676-4223-8F8F-AB77EB3C70BA}" type="presParOf" srcId="{442716EA-37AC-4091-896B-006E1D6240E4}" destId="{5B2CFE5B-6756-401E-BE98-C744CB9D1440}" srcOrd="1" destOrd="0" presId="urn:microsoft.com/office/officeart/2008/layout/LinedList"/>
    <dgm:cxn modelId="{2A23FD07-3E1E-4CD5-B2DA-E138036D459B}" type="presParOf" srcId="{5B2CFE5B-6756-401E-BE98-C744CB9D1440}" destId="{16E550C9-29A1-4713-9A1F-4EBE19AB83B2}" srcOrd="0" destOrd="0" presId="urn:microsoft.com/office/officeart/2008/layout/LinedList"/>
    <dgm:cxn modelId="{972ED496-214C-4A4F-8786-0685C2646884}" type="presParOf" srcId="{5B2CFE5B-6756-401E-BE98-C744CB9D1440}" destId="{33968527-F35A-4E6A-97D4-95B34124AB90}" srcOrd="1" destOrd="0" presId="urn:microsoft.com/office/officeart/2008/layout/LinedList"/>
    <dgm:cxn modelId="{E26D602E-8A10-4ADA-9B30-78EA53C9BFDC}" type="presParOf" srcId="{442716EA-37AC-4091-896B-006E1D6240E4}" destId="{49949A58-886B-4DE4-86A5-E65B3EE16623}" srcOrd="2" destOrd="0" presId="urn:microsoft.com/office/officeart/2008/layout/LinedList"/>
    <dgm:cxn modelId="{B6A7261C-A7D6-4C5E-AB2B-EDA4ABDC7A27}" type="presParOf" srcId="{442716EA-37AC-4091-896B-006E1D6240E4}" destId="{8B6FBFF4-98A2-4514-BFDF-0263D1862A19}" srcOrd="3" destOrd="0" presId="urn:microsoft.com/office/officeart/2008/layout/LinedList"/>
    <dgm:cxn modelId="{4C19804B-23C1-48F2-A773-67A0D69D2B08}" type="presParOf" srcId="{8B6FBFF4-98A2-4514-BFDF-0263D1862A19}" destId="{3A41D414-7B32-4B68-B957-E855416D7720}" srcOrd="0" destOrd="0" presId="urn:microsoft.com/office/officeart/2008/layout/LinedList"/>
    <dgm:cxn modelId="{2E0C6C4A-00F1-434F-9883-BFBEB6274DD4}" type="presParOf" srcId="{8B6FBFF4-98A2-4514-BFDF-0263D1862A19}" destId="{00E76870-62DB-4ADB-B84E-D88A2972C8C7}" srcOrd="1" destOrd="0" presId="urn:microsoft.com/office/officeart/2008/layout/LinedList"/>
    <dgm:cxn modelId="{92009A46-2CE0-420B-8382-2160F1F4BF7A}" type="presParOf" srcId="{442716EA-37AC-4091-896B-006E1D6240E4}" destId="{702972F3-9571-44E1-BA10-E8A607480AAD}" srcOrd="4" destOrd="0" presId="urn:microsoft.com/office/officeart/2008/layout/LinedList"/>
    <dgm:cxn modelId="{83ACD1E1-ADBC-4EDB-96DA-425208A64DE7}" type="presParOf" srcId="{442716EA-37AC-4091-896B-006E1D6240E4}" destId="{DAE5ECE1-E75B-48A8-8982-1F073900BB79}" srcOrd="5" destOrd="0" presId="urn:microsoft.com/office/officeart/2008/layout/LinedList"/>
    <dgm:cxn modelId="{F677639B-D316-448B-80B5-B4C2CCBDC87B}" type="presParOf" srcId="{DAE5ECE1-E75B-48A8-8982-1F073900BB79}" destId="{2330D09E-3678-4AF8-B28A-95CBA7057E44}" srcOrd="0" destOrd="0" presId="urn:microsoft.com/office/officeart/2008/layout/LinedList"/>
    <dgm:cxn modelId="{2567853C-4672-4048-9F38-8417E2AB4634}" type="presParOf" srcId="{DAE5ECE1-E75B-48A8-8982-1F073900BB79}" destId="{4A1B887A-3690-4E12-8B82-967D5AC100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BDAC5C-3154-4659-BB4F-22B23BB44B61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097576A0-8A77-45DC-97F6-567EA418D27E}">
      <dgm:prSet/>
      <dgm:spPr/>
      <dgm:t>
        <a:bodyPr/>
        <a:lstStyle/>
        <a:p>
          <a:r>
            <a:rPr lang="en-US" dirty="0"/>
            <a:t>Evidence suggests that behavior of animals in conditioning experiments </a:t>
          </a:r>
          <a:r>
            <a:rPr lang="en-US" dirty="0">
              <a:solidFill>
                <a:srgbClr val="C00000"/>
              </a:solidFill>
            </a:rPr>
            <a:t>conforms to economic predictions</a:t>
          </a:r>
        </a:p>
      </dgm:t>
    </dgm:pt>
    <dgm:pt modelId="{ADB71A64-B086-49A9-8B4E-358BF5D7FC83}" type="parTrans" cxnId="{28C528D9-826B-4A05-A832-CF899B545C30}">
      <dgm:prSet/>
      <dgm:spPr/>
      <dgm:t>
        <a:bodyPr/>
        <a:lstStyle/>
        <a:p>
          <a:endParaRPr lang="en-US"/>
        </a:p>
      </dgm:t>
    </dgm:pt>
    <dgm:pt modelId="{47FCFBA7-B2C6-438C-9E66-C83A81031593}" type="sibTrans" cxnId="{28C528D9-826B-4A05-A832-CF899B545C30}">
      <dgm:prSet/>
      <dgm:spPr/>
      <dgm:t>
        <a:bodyPr/>
        <a:lstStyle/>
        <a:p>
          <a:endParaRPr lang="en-US"/>
        </a:p>
      </dgm:t>
    </dgm:pt>
    <dgm:pt modelId="{A9327292-3ED9-4C02-9033-F29F78E58FB1}">
      <dgm:prSet/>
      <dgm:spPr/>
      <dgm:t>
        <a:bodyPr/>
        <a:lstStyle/>
        <a:p>
          <a:r>
            <a:rPr lang="en-US" dirty="0"/>
            <a:t>Implies that </a:t>
          </a:r>
          <a:r>
            <a:rPr lang="en-US" dirty="0">
              <a:solidFill>
                <a:srgbClr val="C00000"/>
              </a:solidFill>
            </a:rPr>
            <a:t>operant conditioning constitutes a kind of economic decision making</a:t>
          </a:r>
        </a:p>
      </dgm:t>
    </dgm:pt>
    <dgm:pt modelId="{56759516-0262-4AA5-9BE0-EEED24CD4DAD}" type="parTrans" cxnId="{1389A929-B88D-43C9-871B-D8214FC0C53C}">
      <dgm:prSet/>
      <dgm:spPr/>
      <dgm:t>
        <a:bodyPr/>
        <a:lstStyle/>
        <a:p>
          <a:endParaRPr lang="en-US"/>
        </a:p>
      </dgm:t>
    </dgm:pt>
    <dgm:pt modelId="{89B92496-68B9-4A37-8C31-E54DA9FEA734}" type="sibTrans" cxnId="{1389A929-B88D-43C9-871B-D8214FC0C53C}">
      <dgm:prSet/>
      <dgm:spPr/>
      <dgm:t>
        <a:bodyPr/>
        <a:lstStyle/>
        <a:p>
          <a:endParaRPr lang="en-US"/>
        </a:p>
      </dgm:t>
    </dgm:pt>
    <dgm:pt modelId="{9CBBE905-357C-44C5-BE9B-B7EC6E1306B1}">
      <dgm:prSet/>
      <dgm:spPr/>
      <dgm:t>
        <a:bodyPr/>
        <a:lstStyle/>
        <a:p>
          <a:r>
            <a:rPr lang="en-US"/>
            <a:t>Like other modern theories in operant conditioning, allows prediction of reinforcement effect</a:t>
          </a:r>
        </a:p>
      </dgm:t>
    </dgm:pt>
    <dgm:pt modelId="{87BAEDDF-33A2-41CF-A35D-4B154CF634EF}" type="parTrans" cxnId="{53EFA770-B98F-47B0-A42D-A1118A8CD719}">
      <dgm:prSet/>
      <dgm:spPr/>
      <dgm:t>
        <a:bodyPr/>
        <a:lstStyle/>
        <a:p>
          <a:endParaRPr lang="en-US"/>
        </a:p>
      </dgm:t>
    </dgm:pt>
    <dgm:pt modelId="{19779F86-F54E-48F3-A509-E6F6B745C919}" type="sibTrans" cxnId="{53EFA770-B98F-47B0-A42D-A1118A8CD719}">
      <dgm:prSet/>
      <dgm:spPr/>
      <dgm:t>
        <a:bodyPr/>
        <a:lstStyle/>
        <a:p>
          <a:endParaRPr lang="en-US"/>
        </a:p>
      </dgm:t>
    </dgm:pt>
    <dgm:pt modelId="{DF411B09-CC01-434B-A85D-6B56C0D2B20E}" type="pres">
      <dgm:prSet presAssocID="{86BDAC5C-3154-4659-BB4F-22B23BB44B61}" presName="vert0" presStyleCnt="0">
        <dgm:presLayoutVars>
          <dgm:dir/>
          <dgm:animOne val="branch"/>
          <dgm:animLvl val="lvl"/>
        </dgm:presLayoutVars>
      </dgm:prSet>
      <dgm:spPr/>
    </dgm:pt>
    <dgm:pt modelId="{EB7B472B-EB61-42F2-A8BF-32D9A5FD99F1}" type="pres">
      <dgm:prSet presAssocID="{097576A0-8A77-45DC-97F6-567EA418D27E}" presName="thickLine" presStyleLbl="alignNode1" presStyleIdx="0" presStyleCnt="3"/>
      <dgm:spPr/>
    </dgm:pt>
    <dgm:pt modelId="{CE6E97F1-0367-40A5-8B9A-6B38CA8DDC28}" type="pres">
      <dgm:prSet presAssocID="{097576A0-8A77-45DC-97F6-567EA418D27E}" presName="horz1" presStyleCnt="0"/>
      <dgm:spPr/>
    </dgm:pt>
    <dgm:pt modelId="{8371CB13-7520-4A16-BBF5-FF9FB06DA448}" type="pres">
      <dgm:prSet presAssocID="{097576A0-8A77-45DC-97F6-567EA418D27E}" presName="tx1" presStyleLbl="revTx" presStyleIdx="0" presStyleCnt="3"/>
      <dgm:spPr/>
    </dgm:pt>
    <dgm:pt modelId="{232A3564-1E12-4B4A-8AE1-9FD82CBA4036}" type="pres">
      <dgm:prSet presAssocID="{097576A0-8A77-45DC-97F6-567EA418D27E}" presName="vert1" presStyleCnt="0"/>
      <dgm:spPr/>
    </dgm:pt>
    <dgm:pt modelId="{20A708EA-669C-4FC3-885F-9BFA584BDCF2}" type="pres">
      <dgm:prSet presAssocID="{A9327292-3ED9-4C02-9033-F29F78E58FB1}" presName="thickLine" presStyleLbl="alignNode1" presStyleIdx="1" presStyleCnt="3"/>
      <dgm:spPr/>
    </dgm:pt>
    <dgm:pt modelId="{7AD0A943-8BFF-4853-B613-6A2F933F8A5A}" type="pres">
      <dgm:prSet presAssocID="{A9327292-3ED9-4C02-9033-F29F78E58FB1}" presName="horz1" presStyleCnt="0"/>
      <dgm:spPr/>
    </dgm:pt>
    <dgm:pt modelId="{29A31482-2A1C-4E3C-92A8-9329DD1E5D64}" type="pres">
      <dgm:prSet presAssocID="{A9327292-3ED9-4C02-9033-F29F78E58FB1}" presName="tx1" presStyleLbl="revTx" presStyleIdx="1" presStyleCnt="3"/>
      <dgm:spPr/>
    </dgm:pt>
    <dgm:pt modelId="{335A3A46-8EE6-4B15-9897-CAEA178FBCF1}" type="pres">
      <dgm:prSet presAssocID="{A9327292-3ED9-4C02-9033-F29F78E58FB1}" presName="vert1" presStyleCnt="0"/>
      <dgm:spPr/>
    </dgm:pt>
    <dgm:pt modelId="{061863EA-D8FB-4A5E-BAED-E7718DC57BF2}" type="pres">
      <dgm:prSet presAssocID="{9CBBE905-357C-44C5-BE9B-B7EC6E1306B1}" presName="thickLine" presStyleLbl="alignNode1" presStyleIdx="2" presStyleCnt="3"/>
      <dgm:spPr/>
    </dgm:pt>
    <dgm:pt modelId="{CDDBA3B7-57D5-43EB-B6EA-7EB046AE1306}" type="pres">
      <dgm:prSet presAssocID="{9CBBE905-357C-44C5-BE9B-B7EC6E1306B1}" presName="horz1" presStyleCnt="0"/>
      <dgm:spPr/>
    </dgm:pt>
    <dgm:pt modelId="{C7636368-C02D-4210-A6FB-745BB98525DB}" type="pres">
      <dgm:prSet presAssocID="{9CBBE905-357C-44C5-BE9B-B7EC6E1306B1}" presName="tx1" presStyleLbl="revTx" presStyleIdx="2" presStyleCnt="3"/>
      <dgm:spPr/>
    </dgm:pt>
    <dgm:pt modelId="{A8E6558C-672D-48B5-B90A-74701EDA30D9}" type="pres">
      <dgm:prSet presAssocID="{9CBBE905-357C-44C5-BE9B-B7EC6E1306B1}" presName="vert1" presStyleCnt="0"/>
      <dgm:spPr/>
    </dgm:pt>
  </dgm:ptLst>
  <dgm:cxnLst>
    <dgm:cxn modelId="{1389A929-B88D-43C9-871B-D8214FC0C53C}" srcId="{86BDAC5C-3154-4659-BB4F-22B23BB44B61}" destId="{A9327292-3ED9-4C02-9033-F29F78E58FB1}" srcOrd="1" destOrd="0" parTransId="{56759516-0262-4AA5-9BE0-EEED24CD4DAD}" sibTransId="{89B92496-68B9-4A37-8C31-E54DA9FEA734}"/>
    <dgm:cxn modelId="{E544C233-7E3F-4539-B75D-108798AFCF66}" type="presOf" srcId="{86BDAC5C-3154-4659-BB4F-22B23BB44B61}" destId="{DF411B09-CC01-434B-A85D-6B56C0D2B20E}" srcOrd="0" destOrd="0" presId="urn:microsoft.com/office/officeart/2008/layout/LinedList"/>
    <dgm:cxn modelId="{53EFA770-B98F-47B0-A42D-A1118A8CD719}" srcId="{86BDAC5C-3154-4659-BB4F-22B23BB44B61}" destId="{9CBBE905-357C-44C5-BE9B-B7EC6E1306B1}" srcOrd="2" destOrd="0" parTransId="{87BAEDDF-33A2-41CF-A35D-4B154CF634EF}" sibTransId="{19779F86-F54E-48F3-A509-E6F6B745C919}"/>
    <dgm:cxn modelId="{33A0887F-14D6-4F3F-A76A-68313BAD78C4}" type="presOf" srcId="{A9327292-3ED9-4C02-9033-F29F78E58FB1}" destId="{29A31482-2A1C-4E3C-92A8-9329DD1E5D64}" srcOrd="0" destOrd="0" presId="urn:microsoft.com/office/officeart/2008/layout/LinedList"/>
    <dgm:cxn modelId="{E669C8AC-131A-4BFF-9D7A-CB576B29E5FA}" type="presOf" srcId="{097576A0-8A77-45DC-97F6-567EA418D27E}" destId="{8371CB13-7520-4A16-BBF5-FF9FB06DA448}" srcOrd="0" destOrd="0" presId="urn:microsoft.com/office/officeart/2008/layout/LinedList"/>
    <dgm:cxn modelId="{28C528D9-826B-4A05-A832-CF899B545C30}" srcId="{86BDAC5C-3154-4659-BB4F-22B23BB44B61}" destId="{097576A0-8A77-45DC-97F6-567EA418D27E}" srcOrd="0" destOrd="0" parTransId="{ADB71A64-B086-49A9-8B4E-358BF5D7FC83}" sibTransId="{47FCFBA7-B2C6-438C-9E66-C83A81031593}"/>
    <dgm:cxn modelId="{F1AD98F6-2448-493D-9CD4-B60D07E7D809}" type="presOf" srcId="{9CBBE905-357C-44C5-BE9B-B7EC6E1306B1}" destId="{C7636368-C02D-4210-A6FB-745BB98525DB}" srcOrd="0" destOrd="0" presId="urn:microsoft.com/office/officeart/2008/layout/LinedList"/>
    <dgm:cxn modelId="{E65334C7-3165-423E-92A0-0F83FFBC94D6}" type="presParOf" srcId="{DF411B09-CC01-434B-A85D-6B56C0D2B20E}" destId="{EB7B472B-EB61-42F2-A8BF-32D9A5FD99F1}" srcOrd="0" destOrd="0" presId="urn:microsoft.com/office/officeart/2008/layout/LinedList"/>
    <dgm:cxn modelId="{0FDBD59D-1D15-4006-9C9C-D9DD00A4F128}" type="presParOf" srcId="{DF411B09-CC01-434B-A85D-6B56C0D2B20E}" destId="{CE6E97F1-0367-40A5-8B9A-6B38CA8DDC28}" srcOrd="1" destOrd="0" presId="urn:microsoft.com/office/officeart/2008/layout/LinedList"/>
    <dgm:cxn modelId="{2C888866-5FC1-48F1-ABC5-92DB660DE300}" type="presParOf" srcId="{CE6E97F1-0367-40A5-8B9A-6B38CA8DDC28}" destId="{8371CB13-7520-4A16-BBF5-FF9FB06DA448}" srcOrd="0" destOrd="0" presId="urn:microsoft.com/office/officeart/2008/layout/LinedList"/>
    <dgm:cxn modelId="{0D1BFCFF-C09D-41B3-8829-0AC63B540294}" type="presParOf" srcId="{CE6E97F1-0367-40A5-8B9A-6B38CA8DDC28}" destId="{232A3564-1E12-4B4A-8AE1-9FD82CBA4036}" srcOrd="1" destOrd="0" presId="urn:microsoft.com/office/officeart/2008/layout/LinedList"/>
    <dgm:cxn modelId="{21F7D00B-8A0D-4733-945D-96919D40F098}" type="presParOf" srcId="{DF411B09-CC01-434B-A85D-6B56C0D2B20E}" destId="{20A708EA-669C-4FC3-885F-9BFA584BDCF2}" srcOrd="2" destOrd="0" presId="urn:microsoft.com/office/officeart/2008/layout/LinedList"/>
    <dgm:cxn modelId="{F38C8D24-242D-4A9A-A800-92865616EEAB}" type="presParOf" srcId="{DF411B09-CC01-434B-A85D-6B56C0D2B20E}" destId="{7AD0A943-8BFF-4853-B613-6A2F933F8A5A}" srcOrd="3" destOrd="0" presId="urn:microsoft.com/office/officeart/2008/layout/LinedList"/>
    <dgm:cxn modelId="{8282AA54-765A-4018-86E6-61128AD92A0F}" type="presParOf" srcId="{7AD0A943-8BFF-4853-B613-6A2F933F8A5A}" destId="{29A31482-2A1C-4E3C-92A8-9329DD1E5D64}" srcOrd="0" destOrd="0" presId="urn:microsoft.com/office/officeart/2008/layout/LinedList"/>
    <dgm:cxn modelId="{52D3C561-C638-448D-8AE1-B710C10145F7}" type="presParOf" srcId="{7AD0A943-8BFF-4853-B613-6A2F933F8A5A}" destId="{335A3A46-8EE6-4B15-9897-CAEA178FBCF1}" srcOrd="1" destOrd="0" presId="urn:microsoft.com/office/officeart/2008/layout/LinedList"/>
    <dgm:cxn modelId="{844034C2-7022-4560-AE5E-5E626B732B28}" type="presParOf" srcId="{DF411B09-CC01-434B-A85D-6B56C0D2B20E}" destId="{061863EA-D8FB-4A5E-BAED-E7718DC57BF2}" srcOrd="4" destOrd="0" presId="urn:microsoft.com/office/officeart/2008/layout/LinedList"/>
    <dgm:cxn modelId="{3CBBBBEF-0529-42FD-B036-674F1AAEC697}" type="presParOf" srcId="{DF411B09-CC01-434B-A85D-6B56C0D2B20E}" destId="{CDDBA3B7-57D5-43EB-B6EA-7EB046AE1306}" srcOrd="5" destOrd="0" presId="urn:microsoft.com/office/officeart/2008/layout/LinedList"/>
    <dgm:cxn modelId="{67C9C6CA-25B5-46BD-9DE6-421095E26DDF}" type="presParOf" srcId="{CDDBA3B7-57D5-43EB-B6EA-7EB046AE1306}" destId="{C7636368-C02D-4210-A6FB-745BB98525DB}" srcOrd="0" destOrd="0" presId="urn:microsoft.com/office/officeart/2008/layout/LinedList"/>
    <dgm:cxn modelId="{BE2A5E30-3A33-4D1F-8771-A87AB9F03585}" type="presParOf" srcId="{CDDBA3B7-57D5-43EB-B6EA-7EB046AE1306}" destId="{A8E6558C-672D-48B5-B90A-74701EDA30D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500FD-DE37-443F-A9CC-CE3BEE39276C}">
      <dsp:nvSpPr>
        <dsp:cNvPr id="0" name=""/>
        <dsp:cNvSpPr/>
      </dsp:nvSpPr>
      <dsp:spPr>
        <a:xfrm>
          <a:off x="0" y="14790"/>
          <a:ext cx="5175384" cy="1759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Application of economic theory to predict and control behavior</a:t>
          </a:r>
        </a:p>
      </dsp:txBody>
      <dsp:txXfrm>
        <a:off x="85900" y="100690"/>
        <a:ext cx="5003584" cy="1587880"/>
      </dsp:txXfrm>
    </dsp:sp>
    <dsp:sp modelId="{B1CB4B8D-5667-46C3-A10B-B172CEAB0125}">
      <dsp:nvSpPr>
        <dsp:cNvPr id="0" name=""/>
        <dsp:cNvSpPr/>
      </dsp:nvSpPr>
      <dsp:spPr>
        <a:xfrm>
          <a:off x="0" y="1774470"/>
          <a:ext cx="5175384" cy="198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318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Microeconomics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Assumes law of supply and demand applies to behavior and reinforcement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500" kern="1200" dirty="0"/>
        </a:p>
      </dsp:txBody>
      <dsp:txXfrm>
        <a:off x="0" y="1774470"/>
        <a:ext cx="5175384" cy="1987200"/>
      </dsp:txXfrm>
    </dsp:sp>
    <dsp:sp modelId="{78C64D74-15D3-46B0-889A-7AC8F2ECCE6D}">
      <dsp:nvSpPr>
        <dsp:cNvPr id="0" name=""/>
        <dsp:cNvSpPr/>
      </dsp:nvSpPr>
      <dsp:spPr>
        <a:xfrm>
          <a:off x="0" y="3761670"/>
          <a:ext cx="5175384" cy="17596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Is an outgrowth of unidimensional explanations of reinforced behavior</a:t>
          </a:r>
        </a:p>
      </dsp:txBody>
      <dsp:txXfrm>
        <a:off x="85900" y="3847570"/>
        <a:ext cx="5003584" cy="1587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667BD-C60F-4C7F-A8D1-450E9720F053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7CD89-5D0F-4555-A443-2F39971C1587}">
      <dsp:nvSpPr>
        <dsp:cNvPr id="0" name=""/>
        <dsp:cNvSpPr/>
      </dsp:nvSpPr>
      <dsp:spPr>
        <a:xfrm>
          <a:off x="0" y="0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 behavioral experiment is </a:t>
          </a:r>
          <a:r>
            <a:rPr lang="en-US" sz="2100" kern="1200" dirty="0">
              <a:solidFill>
                <a:srgbClr val="C00000"/>
              </a:solidFill>
            </a:rPr>
            <a:t>an </a:t>
          </a:r>
          <a:r>
            <a:rPr lang="en-US" sz="2100" b="1" kern="1200" dirty="0">
              <a:solidFill>
                <a:srgbClr val="C00000"/>
              </a:solidFill>
            </a:rPr>
            <a:t>economic system</a:t>
          </a:r>
          <a:r>
            <a:rPr lang="en-US" sz="2100" kern="1200" dirty="0">
              <a:solidFill>
                <a:srgbClr val="C00000"/>
              </a:solidFill>
            </a:rPr>
            <a:t>. </a:t>
          </a:r>
          <a:r>
            <a:rPr lang="en-US" sz="2100" kern="1200" dirty="0"/>
            <a:t>As such, the characteristics of the experiment can strongly determine the results</a:t>
          </a:r>
        </a:p>
      </dsp:txBody>
      <dsp:txXfrm>
        <a:off x="0" y="0"/>
        <a:ext cx="5175384" cy="1384035"/>
      </dsp:txXfrm>
    </dsp:sp>
    <dsp:sp modelId="{4F32D738-CF45-40A6-9899-50EF0D92FE1C}">
      <dsp:nvSpPr>
        <dsp:cNvPr id="0" name=""/>
        <dsp:cNvSpPr/>
      </dsp:nvSpPr>
      <dsp:spPr>
        <a:xfrm>
          <a:off x="0" y="138403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CEFC7-9F0E-4CC4-927A-121F13A747B1}">
      <dsp:nvSpPr>
        <dsp:cNvPr id="0" name=""/>
        <dsp:cNvSpPr/>
      </dsp:nvSpPr>
      <dsp:spPr>
        <a:xfrm>
          <a:off x="0" y="1384035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Reinforcers can be distinguished by a functional property called </a:t>
          </a:r>
          <a:r>
            <a:rPr lang="en-US" sz="2100" b="1" kern="1200" dirty="0">
              <a:solidFill>
                <a:srgbClr val="C00000"/>
              </a:solidFill>
            </a:rPr>
            <a:t>“elasticity of demand” </a:t>
          </a:r>
          <a:r>
            <a:rPr lang="en-US" sz="2100" kern="1200" dirty="0"/>
            <a:t>that is independent of relative value</a:t>
          </a:r>
        </a:p>
      </dsp:txBody>
      <dsp:txXfrm>
        <a:off x="0" y="1384035"/>
        <a:ext cx="5175384" cy="1384035"/>
      </dsp:txXfrm>
    </dsp:sp>
    <dsp:sp modelId="{F4E9A8D6-B466-40AC-AE24-B13A00F15B6E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8DDE1-589E-4483-B07A-53206AC768FC}">
      <dsp:nvSpPr>
        <dsp:cNvPr id="0" name=""/>
        <dsp:cNvSpPr/>
      </dsp:nvSpPr>
      <dsp:spPr>
        <a:xfrm>
          <a:off x="0" y="2768070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Reinforcers may interact as </a:t>
          </a:r>
          <a:r>
            <a:rPr lang="en-US" sz="2100" b="1" kern="1200" dirty="0">
              <a:solidFill>
                <a:srgbClr val="C00000"/>
              </a:solidFill>
            </a:rPr>
            <a:t>complements </a:t>
          </a:r>
          <a:r>
            <a:rPr lang="en-US" sz="2100" kern="1200" dirty="0"/>
            <a:t>as well as </a:t>
          </a:r>
          <a:r>
            <a:rPr lang="en-US" sz="2100" b="1" kern="1200" dirty="0">
              <a:solidFill>
                <a:srgbClr val="C00000"/>
              </a:solidFill>
            </a:rPr>
            <a:t>substitutes</a:t>
          </a:r>
          <a:endParaRPr lang="en-US" sz="2100" kern="1200" dirty="0">
            <a:solidFill>
              <a:srgbClr val="C00000"/>
            </a:solidFill>
          </a:endParaRPr>
        </a:p>
      </dsp:txBody>
      <dsp:txXfrm>
        <a:off x="0" y="2768070"/>
        <a:ext cx="5175384" cy="1384035"/>
      </dsp:txXfrm>
    </dsp:sp>
    <dsp:sp modelId="{6CCCF399-980E-4492-A114-044760AD8B30}">
      <dsp:nvSpPr>
        <dsp:cNvPr id="0" name=""/>
        <dsp:cNvSpPr/>
      </dsp:nvSpPr>
      <dsp:spPr>
        <a:xfrm>
          <a:off x="0" y="415210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B5911-1149-44DC-AA44-D1EF2C9DEFFE}">
      <dsp:nvSpPr>
        <dsp:cNvPr id="0" name=""/>
        <dsp:cNvSpPr/>
      </dsp:nvSpPr>
      <dsp:spPr>
        <a:xfrm>
          <a:off x="0" y="4152105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Because reinforcers differ in elasticity and because reinforcers can be complementary, </a:t>
          </a:r>
          <a:r>
            <a:rPr lang="en-US" sz="2100" b="1" kern="1200" dirty="0">
              <a:solidFill>
                <a:srgbClr val="C00000"/>
              </a:solidFill>
            </a:rPr>
            <a:t>no simple unidimensional choice ru</a:t>
          </a:r>
          <a:r>
            <a:rPr lang="en-US" sz="2100" b="1" kern="1200" dirty="0"/>
            <a:t>le</a:t>
          </a:r>
          <a:r>
            <a:rPr lang="en-US" sz="2100" kern="1200" dirty="0"/>
            <a:t> can account for all choice behavior</a:t>
          </a:r>
        </a:p>
      </dsp:txBody>
      <dsp:txXfrm>
        <a:off x="0" y="4152105"/>
        <a:ext cx="5175384" cy="1384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00D00-431C-4FD7-938E-09B2C9D1963C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51EE8-C42A-4C80-8A2A-9D43385C01D3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Open economies and closed economies have different effects on consumption</a:t>
          </a:r>
        </a:p>
      </dsp:txBody>
      <dsp:txXfrm>
        <a:off x="0" y="2703"/>
        <a:ext cx="5175384" cy="1843578"/>
      </dsp:txXfrm>
    </dsp:sp>
    <dsp:sp modelId="{7986924E-7214-45A2-BD76-DC0AEA869A3D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FB1E6-F935-4A78-814D-AB9BD6AFED21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i="1" kern="1200" dirty="0">
              <a:solidFill>
                <a:srgbClr val="C00000"/>
              </a:solidFill>
            </a:rPr>
            <a:t>Response rates in </a:t>
          </a:r>
          <a:r>
            <a:rPr lang="en-US" sz="2900" b="1" i="1" kern="1200" dirty="0">
              <a:solidFill>
                <a:srgbClr val="C00000"/>
              </a:solidFill>
            </a:rPr>
            <a:t>closed economies</a:t>
          </a:r>
          <a:r>
            <a:rPr lang="en-US" sz="2900" i="1" kern="1200" dirty="0">
              <a:solidFill>
                <a:srgbClr val="C00000"/>
              </a:solidFill>
            </a:rPr>
            <a:t> INCREASE as price increases;</a:t>
          </a:r>
          <a:r>
            <a:rPr lang="en-US" sz="2900" kern="1200" dirty="0"/>
            <a:t> must respond more to maintain consumption</a:t>
          </a:r>
        </a:p>
      </dsp:txBody>
      <dsp:txXfrm>
        <a:off x="0" y="1846281"/>
        <a:ext cx="5175384" cy="1843578"/>
      </dsp:txXfrm>
    </dsp:sp>
    <dsp:sp modelId="{084CA5F7-D419-4B45-BAEF-A481101ED096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4B02E-3AF2-454D-B302-51803F3F7CFE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i="1" kern="1200" dirty="0">
              <a:solidFill>
                <a:srgbClr val="C00000"/>
              </a:solidFill>
            </a:rPr>
            <a:t>Response rates  in </a:t>
          </a:r>
          <a:r>
            <a:rPr lang="en-US" sz="2900" b="1" i="1" kern="1200" dirty="0">
              <a:solidFill>
                <a:srgbClr val="C00000"/>
              </a:solidFill>
            </a:rPr>
            <a:t>open economies</a:t>
          </a:r>
          <a:r>
            <a:rPr lang="en-US" sz="2900" i="1" kern="1200" dirty="0">
              <a:solidFill>
                <a:srgbClr val="C00000"/>
              </a:solidFill>
            </a:rPr>
            <a:t> DECREASE as price increases; </a:t>
          </a:r>
          <a:r>
            <a:rPr lang="en-US" sz="2900" kern="1200" dirty="0"/>
            <a:t>do not maintain consumption</a:t>
          </a:r>
        </a:p>
      </dsp:txBody>
      <dsp:txXfrm>
        <a:off x="0" y="3689859"/>
        <a:ext cx="5175384" cy="1843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5F723-8F4E-4AF2-9764-F2E9B270C4A8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550C9-29A1-4713-9A1F-4EBE19AB83B2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How design an inpatient unit?</a:t>
          </a:r>
        </a:p>
      </dsp:txBody>
      <dsp:txXfrm>
        <a:off x="0" y="2703"/>
        <a:ext cx="5175384" cy="1843578"/>
      </dsp:txXfrm>
    </dsp:sp>
    <dsp:sp modelId="{49949A58-886B-4DE4-86A5-E65B3EE16623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1D414-7B32-4B68-B957-E855416D7720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How transition to outpatient?</a:t>
          </a:r>
        </a:p>
      </dsp:txBody>
      <dsp:txXfrm>
        <a:off x="0" y="1846281"/>
        <a:ext cx="5175384" cy="1843578"/>
      </dsp:txXfrm>
    </dsp:sp>
    <dsp:sp modelId="{702972F3-9571-44E1-BA10-E8A607480AAD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0D09E-3678-4AF8-B28A-95CBA7057E44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How control drug flow into country; how deal with accessibility to drugs?</a:t>
          </a:r>
        </a:p>
      </dsp:txBody>
      <dsp:txXfrm>
        <a:off x="0" y="3689859"/>
        <a:ext cx="5175384" cy="1843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B472B-EB61-42F2-A8BF-32D9A5FD99F1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1CB13-7520-4A16-BBF5-FF9FB06DA448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Evidence suggests that behavior of animals in conditioning experiments </a:t>
          </a:r>
          <a:r>
            <a:rPr lang="en-US" sz="2900" kern="1200" dirty="0">
              <a:solidFill>
                <a:srgbClr val="C00000"/>
              </a:solidFill>
            </a:rPr>
            <a:t>conforms to economic predictions</a:t>
          </a:r>
        </a:p>
      </dsp:txBody>
      <dsp:txXfrm>
        <a:off x="0" y="2703"/>
        <a:ext cx="5175384" cy="1843578"/>
      </dsp:txXfrm>
    </dsp:sp>
    <dsp:sp modelId="{20A708EA-669C-4FC3-885F-9BFA584BDCF2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31482-2A1C-4E3C-92A8-9329DD1E5D64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Implies that </a:t>
          </a:r>
          <a:r>
            <a:rPr lang="en-US" sz="2900" kern="1200" dirty="0">
              <a:solidFill>
                <a:srgbClr val="C00000"/>
              </a:solidFill>
            </a:rPr>
            <a:t>operant conditioning constitutes a kind of economic decision making</a:t>
          </a:r>
        </a:p>
      </dsp:txBody>
      <dsp:txXfrm>
        <a:off x="0" y="1846281"/>
        <a:ext cx="5175384" cy="1843578"/>
      </dsp:txXfrm>
    </dsp:sp>
    <dsp:sp modelId="{061863EA-D8FB-4A5E-BAED-E7718DC57BF2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36368-C02D-4210-A6FB-745BB98525DB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Like other modern theories in operant conditioning, allows prediction of reinforcement effect</a:t>
          </a:r>
        </a:p>
      </dsp:txBody>
      <dsp:txXfrm>
        <a:off x="0" y="3689859"/>
        <a:ext cx="5175384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0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6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5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7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1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4142-6D78-435B-8058-C4AFFF2D79AF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9A87-4B9B-44F4-A60B-B7BFF766C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3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CD0350E2-4630-4D00-8EAF-36F7645683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10999" b="-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Behavioral Economics!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9404"/>
            <a:ext cx="6858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66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428AC11-BFDF-42EF-80FF-717BBF909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3721" y="1913722"/>
            <a:ext cx="6858000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CC56AF6-38E4-490B-8E2B-1A1037B4E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925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339A6F5-AD6A-4D80-8AD9-6290D13AC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6188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61000"/>
                </a:srgbClr>
              </a:gs>
              <a:gs pos="95000">
                <a:schemeClr val="accent5">
                  <a:alpha val="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031" y="2945176"/>
            <a:ext cx="2159016" cy="27579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000">
                <a:solidFill>
                  <a:srgbClr val="FFFFFF"/>
                </a:solidFill>
              </a:rPr>
              <a:t>Hypothetical Budget Lines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2343" y="1643790"/>
            <a:ext cx="2769629" cy="311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9" name="Picture 7" descr="C:\Val\ISU\Garris lab stuff\budget lin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9809" y="1219200"/>
            <a:ext cx="2636709" cy="39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06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300"/>
              <a:t>Demand interacting with Price:  Elasticity Curves.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 b="1" dirty="0">
                <a:solidFill>
                  <a:srgbClr val="C00000"/>
                </a:solidFill>
              </a:rPr>
              <a:t>INELASTIC</a:t>
            </a:r>
            <a:r>
              <a:rPr lang="en-US" sz="1900" dirty="0">
                <a:solidFill>
                  <a:srgbClr val="C00000"/>
                </a:solidFill>
              </a:rPr>
              <a:t>: </a:t>
            </a:r>
            <a:r>
              <a:rPr lang="en-US" sz="1900" dirty="0"/>
              <a:t>Quantity demand decays gradually with increases in price. Note that R-rate will be an increasing function of price</a:t>
            </a:r>
          </a:p>
          <a:p>
            <a:endParaRPr lang="en-US" sz="1900" dirty="0"/>
          </a:p>
          <a:p>
            <a:r>
              <a:rPr lang="en-US" sz="1900" b="1" dirty="0">
                <a:solidFill>
                  <a:srgbClr val="C00000"/>
                </a:solidFill>
              </a:rPr>
              <a:t>ELASTIC</a:t>
            </a:r>
            <a:r>
              <a:rPr lang="en-US" sz="1900" dirty="0">
                <a:solidFill>
                  <a:srgbClr val="C00000"/>
                </a:solidFill>
              </a:rPr>
              <a:t>: </a:t>
            </a:r>
            <a:r>
              <a:rPr lang="en-US" sz="1900" dirty="0"/>
              <a:t>Demand decays steeply with increases in price. Note that  R-rate will be a decreasing function of price</a:t>
            </a:r>
          </a:p>
          <a:p>
            <a:endParaRPr lang="en-US" sz="1900" dirty="0"/>
          </a:p>
          <a:p>
            <a:r>
              <a:rPr lang="en-US" sz="1900" b="1" dirty="0">
                <a:solidFill>
                  <a:srgbClr val="C00000"/>
                </a:solidFill>
              </a:rPr>
              <a:t>A UNIT demand curve </a:t>
            </a:r>
            <a:r>
              <a:rPr lang="en-US" sz="1900" dirty="0"/>
              <a:t>generates a precisely flat level of expenditure or R-rate with increasing price:</a:t>
            </a:r>
          </a:p>
          <a:p>
            <a:pPr lvl="1"/>
            <a:r>
              <a:rPr lang="en-US" sz="1500" dirty="0"/>
              <a:t>Each increase in price is precisely balanced by a decrease in consumption</a:t>
            </a:r>
          </a:p>
        </p:txBody>
      </p:sp>
    </p:spTree>
    <p:extLst>
      <p:ext uri="{BB962C8B-B14F-4D97-AF65-F5344CB8AC3E}">
        <p14:creationId xmlns:p14="http://schemas.microsoft.com/office/powerpoint/2010/main" val="88914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700"/>
              <a:t>Curvature of Demand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ELASTICITY COEFFICIENT = absolute value of that  slope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</a:p>
          <a:p>
            <a:pPr lvl="2"/>
            <a:r>
              <a:rPr lang="en-US" dirty="0"/>
              <a:t>   &lt;1 for inelastic demand</a:t>
            </a:r>
          </a:p>
          <a:p>
            <a:pPr lvl="2"/>
            <a:r>
              <a:rPr lang="en-US" dirty="0"/>
              <a:t>  = 1 for unit demand</a:t>
            </a:r>
          </a:p>
          <a:p>
            <a:pPr lvl="2"/>
            <a:r>
              <a:rPr lang="en-US" dirty="0"/>
              <a:t>  &gt;1 for elastic demand</a:t>
            </a:r>
          </a:p>
          <a:p>
            <a:pPr lvl="2"/>
            <a:endParaRPr lang="en-US" dirty="0"/>
          </a:p>
          <a:p>
            <a:r>
              <a:rPr lang="en-US" sz="2400" b="1" dirty="0">
                <a:solidFill>
                  <a:srgbClr val="C00000"/>
                </a:solidFill>
              </a:rPr>
              <a:t>The closer the curve comes to the axes, the more demand there is for the commodity</a:t>
            </a:r>
          </a:p>
          <a:p>
            <a:pPr lvl="1"/>
            <a:r>
              <a:rPr lang="en-US" sz="2400" dirty="0"/>
              <a:t>Deep curvature = more demand</a:t>
            </a:r>
          </a:p>
          <a:p>
            <a:pPr lvl="1"/>
            <a:r>
              <a:rPr lang="en-US" sz="2400" dirty="0"/>
              <a:t>Less curvature = less demand</a:t>
            </a:r>
          </a:p>
        </p:txBody>
      </p:sp>
    </p:spTree>
    <p:extLst>
      <p:ext uri="{BB962C8B-B14F-4D97-AF65-F5344CB8AC3E}">
        <p14:creationId xmlns:p14="http://schemas.microsoft.com/office/powerpoint/2010/main" val="2098730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lowchart: Document 7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631" y="0"/>
            <a:ext cx="2436019" cy="3400426"/>
          </a:xfrm>
          <a:prstGeom prst="flowChartDocument">
            <a:avLst/>
          </a:prstGeom>
          <a:solidFill>
            <a:srgbClr val="3D49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1162"/>
            <a:ext cx="2130136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Differences in demand alter</a:t>
            </a:r>
            <a:b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behavior on a given budget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0204" y="639592"/>
            <a:ext cx="4965146" cy="55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731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3300"/>
              <a:t>Reinforcers interact as substitutes or complements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 b="1" dirty="0">
                <a:solidFill>
                  <a:srgbClr val="C00000"/>
                </a:solidFill>
              </a:rPr>
              <a:t>Substitutes:   </a:t>
            </a:r>
            <a:r>
              <a:rPr lang="en-US" sz="1900" dirty="0"/>
              <a:t>reduction in demand of one commodity as the supply for a second commodity increased</a:t>
            </a:r>
          </a:p>
          <a:p>
            <a:endParaRPr lang="en-US" sz="1900" dirty="0"/>
          </a:p>
          <a:p>
            <a:r>
              <a:rPr lang="en-US" sz="1900" b="1" i="1" dirty="0">
                <a:solidFill>
                  <a:srgbClr val="C00000"/>
                </a:solidFill>
              </a:rPr>
              <a:t>Complete substitutability </a:t>
            </a:r>
            <a:r>
              <a:rPr lang="en-US" sz="1900" dirty="0"/>
              <a:t>suggests the two reinforcers are equivalent</a:t>
            </a:r>
          </a:p>
          <a:p>
            <a:pPr lvl="1"/>
            <a:r>
              <a:rPr lang="en-US" sz="1900" dirty="0"/>
              <a:t>One commodity is as good as another</a:t>
            </a:r>
          </a:p>
          <a:p>
            <a:endParaRPr lang="en-US" sz="1900" dirty="0"/>
          </a:p>
          <a:p>
            <a:r>
              <a:rPr lang="en-US" sz="1900" dirty="0"/>
              <a:t>Pepsi vs. Coke ?</a:t>
            </a:r>
          </a:p>
          <a:p>
            <a:endParaRPr lang="en-US" sz="1900" dirty="0"/>
          </a:p>
          <a:p>
            <a:r>
              <a:rPr lang="en-US" sz="1900" dirty="0"/>
              <a:t>Store brand vs. generic brand?</a:t>
            </a:r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516333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3300"/>
              <a:t>Reinforcers interact as substitutes or complements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Complements</a:t>
            </a:r>
            <a:r>
              <a:rPr lang="en-US" sz="2400" dirty="0">
                <a:solidFill>
                  <a:srgbClr val="C00000"/>
                </a:solidFill>
              </a:rPr>
              <a:t>:</a:t>
            </a:r>
            <a:r>
              <a:rPr lang="en-US" sz="2400" dirty="0"/>
              <a:t>  increase in demand of one commodity as supply for a second commodity increased</a:t>
            </a:r>
          </a:p>
          <a:p>
            <a:pPr lvl="1"/>
            <a:endParaRPr lang="en-US" sz="2400" dirty="0"/>
          </a:p>
          <a:p>
            <a:r>
              <a:rPr lang="en-US" sz="2400" dirty="0"/>
              <a:t>Complete complementarity suggests the two reinforcers are </a:t>
            </a:r>
            <a:r>
              <a:rPr lang="en-US" sz="2400" b="1" i="1" dirty="0" err="1">
                <a:solidFill>
                  <a:srgbClr val="C00000"/>
                </a:solidFill>
              </a:rPr>
              <a:t>nonsubstitutable</a:t>
            </a:r>
            <a:r>
              <a:rPr lang="en-US" sz="2400" dirty="0"/>
              <a:t> or complements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Peanut Butter and Jelly</a:t>
            </a:r>
          </a:p>
          <a:p>
            <a:endParaRPr lang="en-US" sz="2400" dirty="0"/>
          </a:p>
          <a:p>
            <a:r>
              <a:rPr lang="en-US" sz="2400" dirty="0"/>
              <a:t>Water vs. food</a:t>
            </a:r>
          </a:p>
          <a:p>
            <a:pPr marL="457200" lvl="1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27750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2900"/>
              <a:t>Calculating Substitutability: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 dirty="0"/>
              <a:t>Substitutability is obtained by a </a:t>
            </a:r>
            <a:r>
              <a:rPr lang="en-US" sz="1900" b="1" dirty="0">
                <a:solidFill>
                  <a:srgbClr val="C00000"/>
                </a:solidFill>
              </a:rPr>
              <a:t>linear regression between relative price and relative allocation</a:t>
            </a:r>
          </a:p>
          <a:p>
            <a:pPr lvl="1"/>
            <a:r>
              <a:rPr lang="en-US" sz="1900" dirty="0"/>
              <a:t>Price</a:t>
            </a:r>
          </a:p>
          <a:p>
            <a:pPr lvl="1"/>
            <a:r>
              <a:rPr lang="en-US" sz="1900" dirty="0"/>
              <a:t>How you spend your $$</a:t>
            </a:r>
          </a:p>
          <a:p>
            <a:endParaRPr lang="en-US" sz="1900" dirty="0"/>
          </a:p>
          <a:p>
            <a:r>
              <a:rPr lang="en-US" sz="1900" dirty="0"/>
              <a:t>The slope of the regression equation is then used to estimate substitutability or s</a:t>
            </a:r>
          </a:p>
          <a:p>
            <a:endParaRPr lang="en-US" sz="1900" dirty="0"/>
          </a:p>
          <a:p>
            <a:r>
              <a:rPr lang="en-US" sz="1900" b="1" i="1" dirty="0">
                <a:solidFill>
                  <a:srgbClr val="C00000"/>
                </a:solidFill>
              </a:rPr>
              <a:t>Reinforcers are substitutable  if s&gt;0</a:t>
            </a:r>
            <a:r>
              <a:rPr lang="en-US" sz="1900" b="1" dirty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sz="1900" dirty="0"/>
              <a:t>s=1 is completely substitutable </a:t>
            </a:r>
          </a:p>
          <a:p>
            <a:pPr lvl="1"/>
            <a:r>
              <a:rPr lang="en-US" sz="1900" dirty="0"/>
              <a:t>Complementary: s&lt;0</a:t>
            </a:r>
          </a:p>
        </p:txBody>
      </p:sp>
    </p:spTree>
    <p:extLst>
      <p:ext uri="{BB962C8B-B14F-4D97-AF65-F5344CB8AC3E}">
        <p14:creationId xmlns:p14="http://schemas.microsoft.com/office/powerpoint/2010/main" val="2906607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300"/>
              <a:t>Open versus Closed Economies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 b="1" dirty="0">
                <a:solidFill>
                  <a:srgbClr val="C00000"/>
                </a:solidFill>
              </a:rPr>
              <a:t>Open Economy: </a:t>
            </a:r>
          </a:p>
          <a:p>
            <a:pPr lvl="1"/>
            <a:r>
              <a:rPr lang="en-US" sz="1900" dirty="0"/>
              <a:t>Extra sources of reward are available outside the experimental (or real) session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Can get more commodities outside your budget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Rats are supplementally fed after the daily session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You can call your parents when run out of money at end of month</a:t>
            </a:r>
          </a:p>
          <a:p>
            <a:pPr lvl="1"/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460168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300"/>
              <a:t>Open versus Closed Economies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 b="1" dirty="0">
                <a:solidFill>
                  <a:srgbClr val="C00000"/>
                </a:solidFill>
              </a:rPr>
              <a:t>Closed  Economy: </a:t>
            </a:r>
          </a:p>
          <a:p>
            <a:pPr lvl="1"/>
            <a:r>
              <a:rPr lang="en-US" sz="1900" dirty="0"/>
              <a:t>Extra sources of reward are available outside the experimental (or real) session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Can NOT get more commodities outside your budget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Rats must work for all of their food during an experimental session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Your monthly budget is as it is: no extra sources of income</a:t>
            </a:r>
          </a:p>
        </p:txBody>
      </p:sp>
    </p:spTree>
    <p:extLst>
      <p:ext uri="{BB962C8B-B14F-4D97-AF65-F5344CB8AC3E}">
        <p14:creationId xmlns:p14="http://schemas.microsoft.com/office/powerpoint/2010/main" val="357967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/>
              <a:t>Differences in consumption for </a:t>
            </a:r>
            <a:br>
              <a:rPr lang="en-US" sz="3300"/>
            </a:br>
            <a:r>
              <a:rPr lang="en-US" sz="3300"/>
              <a:t>Open versus Closed Economies:</a:t>
            </a:r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013" name="Rectangle 1027">
            <a:extLst>
              <a:ext uri="{FF2B5EF4-FFF2-40B4-BE49-F238E27FC236}">
                <a16:creationId xmlns:a16="http://schemas.microsoft.com/office/drawing/2014/main" id="{6EFF507B-23A3-49AE-BFAB-EEF6CCB37A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7792419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300"/>
              <a:t>Behavioral Economics</a:t>
            </a:r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557" name="Rectangle 3">
            <a:extLst>
              <a:ext uri="{FF2B5EF4-FFF2-40B4-BE49-F238E27FC236}">
                <a16:creationId xmlns:a16="http://schemas.microsoft.com/office/drawing/2014/main" id="{7E28FF1C-74D8-4922-B7B8-7D684107DA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09409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3356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53581" y="685800"/>
            <a:ext cx="3264837" cy="1474666"/>
          </a:xfrm>
        </p:spPr>
        <p:txBody>
          <a:bodyPr anchor="b">
            <a:normAutofit/>
          </a:bodyPr>
          <a:lstStyle/>
          <a:p>
            <a:r>
              <a:rPr lang="en-US" sz="2800">
                <a:solidFill>
                  <a:srgbClr val="595959"/>
                </a:solidFill>
              </a:rPr>
              <a:t>Responding on </a:t>
            </a:r>
            <a:br>
              <a:rPr lang="en-US" sz="2800">
                <a:solidFill>
                  <a:srgbClr val="595959"/>
                </a:solidFill>
              </a:rPr>
            </a:br>
            <a:r>
              <a:rPr lang="en-US" sz="2800">
                <a:solidFill>
                  <a:srgbClr val="595959"/>
                </a:solidFill>
              </a:rPr>
              <a:t>Open versus Closed Economies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53581" y="2447337"/>
            <a:ext cx="3264837" cy="3770434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595959"/>
                </a:solidFill>
              </a:rPr>
              <a:t>In an open economy, responding can increase with price increases</a:t>
            </a:r>
          </a:p>
          <a:p>
            <a:endParaRPr lang="en-US" sz="2400" dirty="0">
              <a:solidFill>
                <a:srgbClr val="595959"/>
              </a:solidFill>
            </a:endParaRPr>
          </a:p>
          <a:p>
            <a:r>
              <a:rPr lang="en-US" sz="2400" dirty="0">
                <a:solidFill>
                  <a:srgbClr val="595959"/>
                </a:solidFill>
              </a:rPr>
              <a:t>In a closed economy, as price increases, responding may </a:t>
            </a:r>
            <a:r>
              <a:rPr lang="en-US" sz="1700" dirty="0">
                <a:solidFill>
                  <a:srgbClr val="595959"/>
                </a:solidFill>
              </a:rPr>
              <a:t>decrease for that commodity.</a:t>
            </a:r>
          </a:p>
        </p:txBody>
      </p:sp>
      <p:pic>
        <p:nvPicPr>
          <p:cNvPr id="41989" name="Picture 1029" descr="C:\Val\ISU\Garris lab stuff\open vs closed econ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6350" y="935847"/>
            <a:ext cx="3597792" cy="503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013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300"/>
              <a:t>Why is this distinction important?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 dirty="0"/>
              <a:t>Drug addict behavior in open vs. closed economies </a:t>
            </a:r>
          </a:p>
          <a:p>
            <a:pPr lvl="1"/>
            <a:r>
              <a:rPr lang="en-US" sz="1900" b="1" dirty="0">
                <a:solidFill>
                  <a:srgbClr val="C00000"/>
                </a:solidFill>
              </a:rPr>
              <a:t>Open Economy</a:t>
            </a:r>
            <a:r>
              <a:rPr lang="en-US" sz="1900" dirty="0">
                <a:solidFill>
                  <a:srgbClr val="C00000"/>
                </a:solidFill>
              </a:rPr>
              <a:t>:</a:t>
            </a:r>
          </a:p>
          <a:p>
            <a:pPr lvl="2"/>
            <a:r>
              <a:rPr lang="en-US" sz="1900" dirty="0"/>
              <a:t>Many outside sources of “commodities”</a:t>
            </a:r>
          </a:p>
          <a:p>
            <a:pPr lvl="2"/>
            <a:r>
              <a:rPr lang="en-US" sz="1900" dirty="0"/>
              <a:t>Parents will enable, pay rent</a:t>
            </a:r>
          </a:p>
          <a:p>
            <a:pPr lvl="2"/>
            <a:r>
              <a:rPr lang="en-US" sz="1900" dirty="0"/>
              <a:t>Can beg, steal, rob for money</a:t>
            </a:r>
          </a:p>
          <a:p>
            <a:pPr lvl="2"/>
            <a:r>
              <a:rPr lang="en-US" sz="1900" dirty="0"/>
              <a:t>No reason to allocate money for food, as can always get more</a:t>
            </a:r>
          </a:p>
          <a:p>
            <a:pPr lvl="2"/>
            <a:r>
              <a:rPr lang="en-US" sz="1900" dirty="0"/>
              <a:t>As a result, spend more of $$ on drugs</a:t>
            </a:r>
          </a:p>
          <a:p>
            <a:pPr lvl="2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939930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300"/>
              <a:t>Why is this distinction important?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 dirty="0"/>
              <a:t>Drug addict behavior in open vs. closed economies </a:t>
            </a:r>
          </a:p>
          <a:p>
            <a:pPr lvl="1"/>
            <a:r>
              <a:rPr lang="en-US" sz="1900" b="1" dirty="0">
                <a:solidFill>
                  <a:srgbClr val="C00000"/>
                </a:solidFill>
              </a:rPr>
              <a:t>Closed Economy</a:t>
            </a:r>
            <a:r>
              <a:rPr lang="en-US" sz="1900" dirty="0">
                <a:solidFill>
                  <a:srgbClr val="C00000"/>
                </a:solidFill>
              </a:rPr>
              <a:t>:</a:t>
            </a:r>
          </a:p>
          <a:p>
            <a:pPr lvl="2"/>
            <a:r>
              <a:rPr lang="en-US" sz="1900" dirty="0"/>
              <a:t>No or limited  outside sources of “commodities”</a:t>
            </a:r>
          </a:p>
          <a:p>
            <a:pPr lvl="2"/>
            <a:r>
              <a:rPr lang="en-US" sz="1900" dirty="0"/>
              <a:t>No one to enable, pay rent</a:t>
            </a:r>
          </a:p>
          <a:p>
            <a:pPr lvl="2"/>
            <a:r>
              <a:rPr lang="en-US" sz="1900" dirty="0"/>
              <a:t>No opportunity to beg, steal, rob for money</a:t>
            </a:r>
          </a:p>
          <a:p>
            <a:pPr lvl="2"/>
            <a:r>
              <a:rPr lang="en-US" sz="1900" dirty="0"/>
              <a:t>Must allocate money for food,  must eat</a:t>
            </a:r>
          </a:p>
          <a:p>
            <a:pPr lvl="2"/>
            <a:r>
              <a:rPr lang="en-US" sz="1900" dirty="0"/>
              <a:t>As a result, spend little to no $$ on drugs</a:t>
            </a:r>
          </a:p>
          <a:p>
            <a:pPr lvl="2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734724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Hursh, 1980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929384"/>
            <a:ext cx="8140445" cy="47000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Gave baboons choice between food and heroin infusion: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Early data sessions shown both commodities relatively inelastic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C00000"/>
                </a:solidFill>
              </a:rPr>
              <a:t>When no restriction on income: Open economy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Supplemental feeding at end of session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Responding roughly equal for both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Relatively inelastic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Would choose to take heroin infusions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rgbClr val="C00000"/>
                </a:solidFill>
              </a:rPr>
              <a:t>When restriction income: # of R's/day: Closed economy: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When price = low: baboons still choose roughly equal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When price = high: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Demand for heroin dropped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rgbClr val="C00000"/>
                </a:solidFill>
              </a:rPr>
              <a:t>Demand for food increased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6736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300"/>
              <a:t>What does this suggest for Drug Treatment programs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C3B2EE7-CE6B-4E1B-8E39-52415BC163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239039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822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Summary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D551E8-EFC0-4FEF-BDBE-0FED351AB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2975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936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Four Major Premises</a:t>
            </a:r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581" name="Rectangle 3">
            <a:extLst>
              <a:ext uri="{FF2B5EF4-FFF2-40B4-BE49-F238E27FC236}">
                <a16:creationId xmlns:a16="http://schemas.microsoft.com/office/drawing/2014/main" id="{EF92E8CB-4312-4B65-A9C1-E7AEE420BD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5606203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511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700"/>
              <a:t>Define Terms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1900" b="1" dirty="0">
                <a:solidFill>
                  <a:srgbClr val="C00000"/>
                </a:solidFill>
              </a:rPr>
              <a:t>Demand</a:t>
            </a:r>
            <a:r>
              <a:rPr lang="en-US" sz="1900" dirty="0">
                <a:solidFill>
                  <a:srgbClr val="C00000"/>
                </a:solidFill>
              </a:rPr>
              <a:t>: </a:t>
            </a:r>
          </a:p>
          <a:p>
            <a:pPr lvl="1"/>
            <a:r>
              <a:rPr lang="en-US" sz="2100" dirty="0"/>
              <a:t>How much of a product (commodity) will be purchased” by the organism at a given price </a:t>
            </a:r>
          </a:p>
          <a:p>
            <a:endParaRPr lang="en-US" sz="1900" dirty="0"/>
          </a:p>
          <a:p>
            <a:r>
              <a:rPr lang="en-US" sz="1900" b="1" dirty="0">
                <a:solidFill>
                  <a:srgbClr val="C00000"/>
                </a:solidFill>
              </a:rPr>
              <a:t>Product or Commodity</a:t>
            </a:r>
            <a:r>
              <a:rPr lang="en-US" sz="1900" b="1" dirty="0"/>
              <a:t>:</a:t>
            </a:r>
            <a:r>
              <a:rPr lang="en-US" sz="1900" dirty="0"/>
              <a:t> </a:t>
            </a:r>
          </a:p>
          <a:p>
            <a:pPr lvl="1"/>
            <a:r>
              <a:rPr lang="en-US" sz="1900" dirty="0"/>
              <a:t>The Reinforcer </a:t>
            </a:r>
          </a:p>
          <a:p>
            <a:pPr lvl="1"/>
            <a:r>
              <a:rPr lang="en-US" sz="1900" dirty="0"/>
              <a:t>How Purchase Commodities?: </a:t>
            </a:r>
          </a:p>
          <a:p>
            <a:pPr lvl="2"/>
            <a:r>
              <a:rPr lang="en-US" sz="1900" dirty="0"/>
              <a:t>A contingent behavioral response</a:t>
            </a:r>
          </a:p>
          <a:p>
            <a:pPr lvl="2"/>
            <a:r>
              <a:rPr lang="en-US" sz="1900" dirty="0"/>
              <a:t>E.g., bar press</a:t>
            </a:r>
          </a:p>
          <a:p>
            <a:r>
              <a:rPr lang="en-US" sz="1900" b="1" dirty="0">
                <a:solidFill>
                  <a:srgbClr val="C00000"/>
                </a:solidFill>
              </a:rPr>
              <a:t>Price</a:t>
            </a:r>
            <a:r>
              <a:rPr lang="en-US" sz="1900" dirty="0">
                <a:solidFill>
                  <a:srgbClr val="C00000"/>
                </a:solidFill>
              </a:rPr>
              <a:t>: </a:t>
            </a:r>
          </a:p>
          <a:p>
            <a:pPr lvl="1"/>
            <a:r>
              <a:rPr lang="en-US" sz="1900" dirty="0"/>
              <a:t>Schedule of reinforcement or more commonly</a:t>
            </a:r>
          </a:p>
          <a:p>
            <a:pPr lvl="1"/>
            <a:r>
              <a:rPr lang="en-US" sz="1900" dirty="0"/>
              <a:t>Response/reinforcer (cost): e.g. for a FR5: 5/1</a:t>
            </a:r>
          </a:p>
          <a:p>
            <a:pPr lvl="1"/>
            <a:endParaRPr lang="en-US" sz="1900" dirty="0"/>
          </a:p>
          <a:p>
            <a:r>
              <a:rPr lang="en-US" sz="1900" b="1" dirty="0">
                <a:solidFill>
                  <a:srgbClr val="C00000"/>
                </a:solidFill>
              </a:rPr>
              <a:t>Budget</a:t>
            </a:r>
            <a:r>
              <a:rPr lang="en-US" sz="1900" dirty="0">
                <a:solidFill>
                  <a:srgbClr val="C00000"/>
                </a:solidFill>
              </a:rPr>
              <a:t>:</a:t>
            </a:r>
            <a:r>
              <a:rPr lang="en-US" sz="1900" dirty="0"/>
              <a:t> </a:t>
            </a:r>
          </a:p>
          <a:p>
            <a:pPr lvl="1"/>
            <a:r>
              <a:rPr lang="en-US" sz="1900" dirty="0"/>
              <a:t>Total number of responses allowed per session</a:t>
            </a:r>
            <a:r>
              <a:rPr lang="en-US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224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Changing Price alters behavior: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r>
              <a:rPr lang="en-US" sz="1900" i="1" dirty="0"/>
              <a:t>Changes in price = changes in the reinforcement schedule</a:t>
            </a:r>
          </a:p>
          <a:p>
            <a:endParaRPr lang="en-US" sz="1900" dirty="0"/>
          </a:p>
          <a:p>
            <a:r>
              <a:rPr lang="en-US" sz="1900" dirty="0"/>
              <a:t>E.g. Fixed Ratio schedules:</a:t>
            </a:r>
          </a:p>
          <a:p>
            <a:pPr lvl="1"/>
            <a:r>
              <a:rPr lang="en-US" sz="1900" dirty="0"/>
              <a:t>FR1: one response = 1 commodity or reward</a:t>
            </a:r>
          </a:p>
          <a:p>
            <a:pPr lvl="1"/>
            <a:r>
              <a:rPr lang="en-US" sz="1900" dirty="0"/>
              <a:t>FR 5: five responses = 1 commodity or reward</a:t>
            </a:r>
          </a:p>
          <a:p>
            <a:pPr lvl="1"/>
            <a:r>
              <a:rPr lang="en-US" sz="1900" b="1" i="1" dirty="0">
                <a:solidFill>
                  <a:srgbClr val="C00000"/>
                </a:solidFill>
              </a:rPr>
              <a:t>Changes the COST or PRICE of the Commodity</a:t>
            </a:r>
          </a:p>
          <a:p>
            <a:endParaRPr lang="en-US" sz="1900" dirty="0"/>
          </a:p>
          <a:p>
            <a:r>
              <a:rPr lang="en-US" sz="1900" b="1" dirty="0">
                <a:solidFill>
                  <a:srgbClr val="C00000"/>
                </a:solidFill>
              </a:rPr>
              <a:t>This can both effect and be affected by </a:t>
            </a:r>
          </a:p>
          <a:p>
            <a:pPr lvl="1"/>
            <a:r>
              <a:rPr lang="en-US" sz="1900" dirty="0"/>
              <a:t>Demand elasticity, </a:t>
            </a:r>
          </a:p>
          <a:p>
            <a:pPr lvl="1"/>
            <a:r>
              <a:rPr lang="en-US" sz="1900" dirty="0"/>
              <a:t>Substitutability and </a:t>
            </a:r>
          </a:p>
          <a:p>
            <a:pPr lvl="1"/>
            <a:r>
              <a:rPr lang="en-US" sz="1900" dirty="0"/>
              <a:t>Open vs. closed economies</a:t>
            </a:r>
          </a:p>
        </p:txBody>
      </p:sp>
    </p:spTree>
    <p:extLst>
      <p:ext uri="{BB962C8B-B14F-4D97-AF65-F5344CB8AC3E}">
        <p14:creationId xmlns:p14="http://schemas.microsoft.com/office/powerpoint/2010/main" val="395294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3581" y="685800"/>
            <a:ext cx="3264837" cy="1474666"/>
          </a:xfrm>
        </p:spPr>
        <p:txBody>
          <a:bodyPr anchor="b">
            <a:normAutofit/>
          </a:bodyPr>
          <a:lstStyle/>
          <a:p>
            <a:r>
              <a:rPr lang="en-US" sz="2800">
                <a:solidFill>
                  <a:srgbClr val="595959"/>
                </a:solidFill>
              </a:rPr>
              <a:t>Supply, Demand, and  Equilibrium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581" y="2447337"/>
            <a:ext cx="3264837" cy="3770434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100" b="1" dirty="0">
                <a:solidFill>
                  <a:srgbClr val="595959"/>
                </a:solidFill>
              </a:rPr>
              <a:t>Supply curve</a:t>
            </a:r>
            <a:r>
              <a:rPr lang="en-US" sz="2100" dirty="0">
                <a:solidFill>
                  <a:srgbClr val="595959"/>
                </a:solidFill>
              </a:rPr>
              <a:t>:</a:t>
            </a:r>
          </a:p>
          <a:p>
            <a:pPr lvl="1"/>
            <a:r>
              <a:rPr lang="en-US" sz="2100" dirty="0">
                <a:solidFill>
                  <a:srgbClr val="595959"/>
                </a:solidFill>
              </a:rPr>
              <a:t>S</a:t>
            </a:r>
            <a:r>
              <a:rPr lang="en-US" sz="2100" baseline="30000" dirty="0">
                <a:solidFill>
                  <a:srgbClr val="595959"/>
                </a:solidFill>
              </a:rPr>
              <a:t>r </a:t>
            </a:r>
            <a:r>
              <a:rPr lang="en-US" sz="2100" dirty="0">
                <a:solidFill>
                  <a:srgbClr val="595959"/>
                </a:solidFill>
              </a:rPr>
              <a:t>schedule or environmental constraint for obtaining the commodity</a:t>
            </a:r>
          </a:p>
          <a:p>
            <a:pPr lvl="1"/>
            <a:endParaRPr lang="en-US" sz="1700" dirty="0">
              <a:solidFill>
                <a:srgbClr val="595959"/>
              </a:solidFill>
            </a:endParaRPr>
          </a:p>
          <a:p>
            <a:r>
              <a:rPr lang="en-US" sz="2100" dirty="0">
                <a:solidFill>
                  <a:srgbClr val="595959"/>
                </a:solidFill>
              </a:rPr>
              <a:t>Quantity per unit time provided at given price</a:t>
            </a:r>
          </a:p>
          <a:p>
            <a:endParaRPr lang="en-US" sz="2100" dirty="0">
              <a:solidFill>
                <a:srgbClr val="595959"/>
              </a:solidFill>
            </a:endParaRPr>
          </a:p>
          <a:p>
            <a:r>
              <a:rPr lang="en-US" sz="2100" b="1" i="1" dirty="0">
                <a:solidFill>
                  <a:srgbClr val="595959"/>
                </a:solidFill>
              </a:rPr>
              <a:t>As price per unit increases, rate of production increases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2627" y="533400"/>
            <a:ext cx="3597792" cy="348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AA8AE0-3682-4B8D-A6C3-6CBE7DF2996E}"/>
              </a:ext>
            </a:extLst>
          </p:cNvPr>
          <p:cNvSpPr txBox="1"/>
          <p:nvPr/>
        </p:nvSpPr>
        <p:spPr>
          <a:xfrm>
            <a:off x="4824285" y="4345290"/>
            <a:ext cx="41360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P1 = Response cost for Choice 1</a:t>
            </a:r>
          </a:p>
          <a:p>
            <a:r>
              <a:rPr lang="en-US" sz="1400" dirty="0"/>
              <a:t>P2 = Response cost for Choice 2</a:t>
            </a:r>
          </a:p>
          <a:p>
            <a:r>
              <a:rPr lang="en-US" sz="1400" dirty="0"/>
              <a:t>Q1 = Quantity purchased for Choice 1</a:t>
            </a:r>
          </a:p>
          <a:p>
            <a:r>
              <a:rPr lang="en-US" sz="1400" dirty="0"/>
              <a:t>Q2 = Quantity purchased for Choice 2</a:t>
            </a:r>
          </a:p>
          <a:p>
            <a:r>
              <a:rPr lang="en-US" sz="1400" dirty="0"/>
              <a:t>S = Supply of the commodity</a:t>
            </a:r>
          </a:p>
          <a:p>
            <a:r>
              <a:rPr lang="en-US" sz="1400" dirty="0"/>
              <a:t>D1 = Demand curve for P1</a:t>
            </a:r>
          </a:p>
          <a:p>
            <a:r>
              <a:rPr lang="en-US" sz="1400" dirty="0"/>
              <a:t>D2 = Demand curve for P2</a:t>
            </a:r>
          </a:p>
          <a:p>
            <a:endParaRPr lang="en-US" sz="1400" dirty="0"/>
          </a:p>
          <a:p>
            <a:r>
              <a:rPr lang="en-US" sz="1400" dirty="0"/>
              <a:t>Intersection is point where get most quantity/responses given the supply</a:t>
            </a:r>
          </a:p>
        </p:txBody>
      </p:sp>
    </p:spTree>
    <p:extLst>
      <p:ext uri="{BB962C8B-B14F-4D97-AF65-F5344CB8AC3E}">
        <p14:creationId xmlns:p14="http://schemas.microsoft.com/office/powerpoint/2010/main" val="276871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3581" y="685800"/>
            <a:ext cx="3264837" cy="1474666"/>
          </a:xfrm>
        </p:spPr>
        <p:txBody>
          <a:bodyPr anchor="b">
            <a:normAutofit/>
          </a:bodyPr>
          <a:lstStyle/>
          <a:p>
            <a:r>
              <a:rPr lang="en-US" sz="2800">
                <a:solidFill>
                  <a:srgbClr val="595959"/>
                </a:solidFill>
              </a:rPr>
              <a:t>Supply, Demand, and  Equilibrium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581" y="2447337"/>
            <a:ext cx="3264837" cy="3770434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100" b="1" dirty="0">
                <a:solidFill>
                  <a:srgbClr val="595959"/>
                </a:solidFill>
              </a:rPr>
              <a:t>Demand curve</a:t>
            </a:r>
            <a:endParaRPr lang="en-US" sz="2100" dirty="0">
              <a:solidFill>
                <a:srgbClr val="595959"/>
              </a:solidFill>
            </a:endParaRPr>
          </a:p>
          <a:p>
            <a:pPr lvl="1"/>
            <a:r>
              <a:rPr lang="en-US" sz="2100" dirty="0">
                <a:solidFill>
                  <a:srgbClr val="595959"/>
                </a:solidFill>
              </a:rPr>
              <a:t>Amount that the subject will consume at a given price or the price that will be paid for a given rate of consumption</a:t>
            </a:r>
          </a:p>
          <a:p>
            <a:r>
              <a:rPr lang="en-US" sz="2100" dirty="0">
                <a:solidFill>
                  <a:srgbClr val="595959"/>
                </a:solidFill>
              </a:rPr>
              <a:t>As price increases, consumption generally decreases</a:t>
            </a:r>
          </a:p>
          <a:p>
            <a:endParaRPr lang="en-US" sz="2100" dirty="0">
              <a:solidFill>
                <a:srgbClr val="595959"/>
              </a:solidFill>
            </a:endParaRPr>
          </a:p>
          <a:p>
            <a:r>
              <a:rPr lang="en-US" sz="2100" dirty="0">
                <a:solidFill>
                  <a:srgbClr val="595959"/>
                </a:solidFill>
              </a:rPr>
              <a:t>Measured in terms of consumption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6350" y="1708118"/>
            <a:ext cx="3597792" cy="348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30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3581" y="685800"/>
            <a:ext cx="3264837" cy="1474666"/>
          </a:xfrm>
        </p:spPr>
        <p:txBody>
          <a:bodyPr anchor="b">
            <a:normAutofit/>
          </a:bodyPr>
          <a:lstStyle/>
          <a:p>
            <a:r>
              <a:rPr lang="en-US" sz="2800">
                <a:solidFill>
                  <a:srgbClr val="595959"/>
                </a:solidFill>
              </a:rPr>
              <a:t>Supply, Demand, and  Equilibrium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581" y="2447337"/>
            <a:ext cx="3385019" cy="3770434"/>
          </a:xfrm>
        </p:spPr>
        <p:txBody>
          <a:bodyPr anchor="t">
            <a:normAutofit fontScale="92500"/>
          </a:bodyPr>
          <a:lstStyle/>
          <a:p>
            <a:r>
              <a:rPr lang="en-US" b="1" dirty="0">
                <a:solidFill>
                  <a:srgbClr val="595959"/>
                </a:solidFill>
              </a:rPr>
              <a:t> Equilibrium:</a:t>
            </a:r>
            <a:r>
              <a:rPr lang="en-US" dirty="0">
                <a:solidFill>
                  <a:srgbClr val="595959"/>
                </a:solidFill>
              </a:rPr>
              <a:t> </a:t>
            </a:r>
          </a:p>
          <a:p>
            <a:pPr lvl="1"/>
            <a:r>
              <a:rPr lang="en-US" sz="3200" dirty="0">
                <a:solidFill>
                  <a:srgbClr val="595959"/>
                </a:solidFill>
              </a:rPr>
              <a:t>Stable outcome of these two curves</a:t>
            </a:r>
          </a:p>
          <a:p>
            <a:pPr lvl="1"/>
            <a:endParaRPr lang="en-US" sz="3200" dirty="0">
              <a:solidFill>
                <a:srgbClr val="595959"/>
              </a:solidFill>
            </a:endParaRPr>
          </a:p>
          <a:p>
            <a:pPr lvl="1"/>
            <a:r>
              <a:rPr lang="en-US" sz="3200" dirty="0">
                <a:solidFill>
                  <a:srgbClr val="595959"/>
                </a:solidFill>
              </a:rPr>
              <a:t>Where they intersect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6350" y="1658000"/>
            <a:ext cx="3597792" cy="358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25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700"/>
              <a:t>Budget Lines</a:t>
            </a:r>
          </a:p>
        </p:txBody>
      </p:sp>
      <p:sp>
        <p:nvSpPr>
          <p:cNvPr id="7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dirty="0"/>
              <a:t>Changes the amount the organism is allowed to “spend”</a:t>
            </a:r>
          </a:p>
          <a:p>
            <a:pPr>
              <a:lnSpc>
                <a:spcPct val="90000"/>
              </a:lnSpc>
            </a:pPr>
            <a:endParaRPr lang="en-US" sz="1900" dirty="0"/>
          </a:p>
          <a:p>
            <a:pPr>
              <a:lnSpc>
                <a:spcPct val="90000"/>
              </a:lnSpc>
            </a:pPr>
            <a:r>
              <a:rPr lang="en-US" sz="1900" dirty="0"/>
              <a:t>Alters the number of responses allowed across the session</a:t>
            </a:r>
          </a:p>
          <a:p>
            <a:pPr>
              <a:lnSpc>
                <a:spcPct val="90000"/>
              </a:lnSpc>
            </a:pPr>
            <a:endParaRPr lang="en-US" sz="1900" dirty="0"/>
          </a:p>
          <a:p>
            <a:pPr>
              <a:lnSpc>
                <a:spcPct val="90000"/>
              </a:lnSpc>
            </a:pPr>
            <a:r>
              <a:rPr lang="en-US" sz="1900" dirty="0"/>
              <a:t>Yields different “constraint” or budget lines</a:t>
            </a:r>
          </a:p>
          <a:p>
            <a:pPr>
              <a:lnSpc>
                <a:spcPct val="90000"/>
              </a:lnSpc>
            </a:pPr>
            <a:endParaRPr lang="en-US" sz="1900" dirty="0"/>
          </a:p>
          <a:p>
            <a:pPr>
              <a:lnSpc>
                <a:spcPct val="90000"/>
              </a:lnSpc>
            </a:pPr>
            <a:r>
              <a:rPr lang="en-US" sz="1900" b="1" i="1" dirty="0">
                <a:solidFill>
                  <a:srgbClr val="C00000"/>
                </a:solidFill>
              </a:rPr>
              <a:t>Differs from price</a:t>
            </a:r>
            <a:r>
              <a:rPr lang="en-US" sz="1900" dirty="0">
                <a:solidFill>
                  <a:srgbClr val="C00000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 is not just the price of an individual item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but the </a:t>
            </a:r>
            <a:r>
              <a:rPr lang="en-US" sz="1900" b="1" i="1" dirty="0">
                <a:solidFill>
                  <a:srgbClr val="C00000"/>
                </a:solidFill>
              </a:rPr>
              <a:t>total amount the animal has to “spend</a:t>
            </a:r>
            <a:r>
              <a:rPr lang="en-US" sz="1900" b="1" dirty="0">
                <a:solidFill>
                  <a:srgbClr val="C00000"/>
                </a:solidFill>
              </a:rPr>
              <a:t>”. 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These factors (price and budget) interact with the animals “preference” or demand</a:t>
            </a:r>
          </a:p>
        </p:txBody>
      </p:sp>
    </p:spTree>
    <p:extLst>
      <p:ext uri="{BB962C8B-B14F-4D97-AF65-F5344CB8AC3E}">
        <p14:creationId xmlns:p14="http://schemas.microsoft.com/office/powerpoint/2010/main" val="287110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XY5HK7YVDQWF-1196-983</_dlc_DocId>
    <_dlc_DocIdUrl xmlns="95c273cc-9201-4c1e-8c9f-fe8c80cbe9de">
      <Url>https://about.illinoisstate.edu/vfdouga/_layouts/DocIdRedir.aspx?ID=XY5HK7YVDQWF-1196-983</Url>
      <Description>XY5HK7YVDQWF-1196-983</Description>
    </_dlc_DocIdUrl>
    <_dlc_DocIdPersistId xmlns="95c273cc-9201-4c1e-8c9f-fe8c80cbe9de">false</_dlc_DocIdPersistI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4609B52-66BB-4C46-8D68-4637D1F6C8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54240D-B7C8-4EB3-A490-AB08A952201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5c273cc-9201-4c1e-8c9f-fe8c80cbe9de"/>
  </ds:schemaRefs>
</ds:datastoreItem>
</file>

<file path=customXml/itemProps3.xml><?xml version="1.0" encoding="utf-8"?>
<ds:datastoreItem xmlns:ds="http://schemas.openxmlformats.org/officeDocument/2006/customXml" ds:itemID="{9A50E3CF-04E6-41BB-848C-04EA505FD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12B5E7B-7C6D-4A72-AED4-6A944243CEA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1235</Words>
  <Application>Microsoft Office PowerPoint</Application>
  <PresentationFormat>On-screen Show (4:3)</PresentationFormat>
  <Paragraphs>186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Behavioral Economics!</vt:lpstr>
      <vt:lpstr>Behavioral Economics</vt:lpstr>
      <vt:lpstr>Four Major Premises</vt:lpstr>
      <vt:lpstr>Define Terms</vt:lpstr>
      <vt:lpstr>Changing Price alters behavior:</vt:lpstr>
      <vt:lpstr>Supply, Demand, and  Equilibrium</vt:lpstr>
      <vt:lpstr>Supply, Demand, and  Equilibrium</vt:lpstr>
      <vt:lpstr>Supply, Demand, and  Equilibrium</vt:lpstr>
      <vt:lpstr>Budget Lines</vt:lpstr>
      <vt:lpstr>Hypothetical Budget Lines</vt:lpstr>
      <vt:lpstr>Demand interacting with Price:  Elasticity Curves.</vt:lpstr>
      <vt:lpstr>Curvature of Demand</vt:lpstr>
      <vt:lpstr>Differences in demand alter behavior on a given budget </vt:lpstr>
      <vt:lpstr>Reinforcers interact as substitutes or complements</vt:lpstr>
      <vt:lpstr>Reinforcers interact as substitutes or complements</vt:lpstr>
      <vt:lpstr>Calculating Substitutability:</vt:lpstr>
      <vt:lpstr>Open versus Closed Economies</vt:lpstr>
      <vt:lpstr>Open versus Closed Economies</vt:lpstr>
      <vt:lpstr>Differences in consumption for  Open versus Closed Economies:</vt:lpstr>
      <vt:lpstr>Responding on  Open versus Closed Economies</vt:lpstr>
      <vt:lpstr>Why is this distinction important?</vt:lpstr>
      <vt:lpstr>Why is this distinction important?</vt:lpstr>
      <vt:lpstr>Hursh, 1980</vt:lpstr>
      <vt:lpstr>What does this suggest for Drug Treatment programs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</dc:creator>
  <cp:lastModifiedBy>Valeri Farmer-Dougan</cp:lastModifiedBy>
  <cp:revision>11</cp:revision>
  <dcterms:created xsi:type="dcterms:W3CDTF">2012-10-24T00:37:59Z</dcterms:created>
  <dcterms:modified xsi:type="dcterms:W3CDTF">2021-10-10T03:18:08Z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38ae6220-592f-4cfc-a95f-bd7c49471823</vt:lpwstr>
  </property>
  <property fmtid="{D5CDD505-2E9C-101B-9397-08002B2CF9AE}" pid="4" name="TemplateUrl">
    <vt:lpwstr/>
  </property>
  <property fmtid="{D5CDD505-2E9C-101B-9397-08002B2CF9AE}" pid="5" name="Order">
    <vt:r8>21100</vt:r8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