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8"/>
  </p:notesMasterIdLst>
  <p:sldIdLst>
    <p:sldId id="295" r:id="rId6"/>
    <p:sldId id="342" r:id="rId7"/>
    <p:sldId id="343" r:id="rId8"/>
    <p:sldId id="344" r:id="rId9"/>
    <p:sldId id="345" r:id="rId10"/>
    <p:sldId id="347" r:id="rId11"/>
    <p:sldId id="348" r:id="rId12"/>
    <p:sldId id="349" r:id="rId13"/>
    <p:sldId id="298" r:id="rId14"/>
    <p:sldId id="351" r:id="rId15"/>
    <p:sldId id="346" r:id="rId16"/>
    <p:sldId id="353" r:id="rId17"/>
    <p:sldId id="352" r:id="rId18"/>
    <p:sldId id="354" r:id="rId19"/>
    <p:sldId id="324" r:id="rId20"/>
    <p:sldId id="325" r:id="rId21"/>
    <p:sldId id="338" r:id="rId22"/>
    <p:sldId id="355" r:id="rId23"/>
    <p:sldId id="326" r:id="rId24"/>
    <p:sldId id="337" r:id="rId25"/>
    <p:sldId id="336" r:id="rId26"/>
    <p:sldId id="339" r:id="rId27"/>
    <p:sldId id="327" r:id="rId28"/>
    <p:sldId id="328" r:id="rId29"/>
    <p:sldId id="340" r:id="rId30"/>
    <p:sldId id="308" r:id="rId31"/>
    <p:sldId id="309" r:id="rId32"/>
    <p:sldId id="299" r:id="rId33"/>
    <p:sldId id="310" r:id="rId34"/>
    <p:sldId id="320" r:id="rId35"/>
    <p:sldId id="316" r:id="rId36"/>
    <p:sldId id="35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G7LN96jEXHc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G7LN96jEXHc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11370A-3BCE-4C8C-898E-C0F8AEB8F3C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481EE3E-474E-479C-86DE-92310E53A9F0}">
      <dgm:prSet/>
      <dgm:spPr/>
      <dgm:t>
        <a:bodyPr/>
        <a:lstStyle/>
        <a:p>
          <a:r>
            <a:rPr lang="en-US"/>
            <a:t>Molecular Maximizing</a:t>
          </a:r>
        </a:p>
      </dgm:t>
    </dgm:pt>
    <dgm:pt modelId="{D96A7B65-FF46-4316-8E73-B4698CF24D3A}" type="parTrans" cxnId="{41D7C976-7197-4FC1-B886-AA006ED79566}">
      <dgm:prSet/>
      <dgm:spPr/>
      <dgm:t>
        <a:bodyPr/>
        <a:lstStyle/>
        <a:p>
          <a:endParaRPr lang="en-US"/>
        </a:p>
      </dgm:t>
    </dgm:pt>
    <dgm:pt modelId="{100B9C7B-DB6C-4689-A224-37C830889238}" type="sibTrans" cxnId="{41D7C976-7197-4FC1-B886-AA006ED79566}">
      <dgm:prSet/>
      <dgm:spPr/>
      <dgm:t>
        <a:bodyPr/>
        <a:lstStyle/>
        <a:p>
          <a:endParaRPr lang="en-US"/>
        </a:p>
      </dgm:t>
    </dgm:pt>
    <dgm:pt modelId="{205EFBCB-B388-4984-A827-9CC38F9FE520}">
      <dgm:prSet/>
      <dgm:spPr/>
      <dgm:t>
        <a:bodyPr/>
        <a:lstStyle/>
        <a:p>
          <a:r>
            <a:rPr lang="en-US"/>
            <a:t>Molar Maximizing</a:t>
          </a:r>
        </a:p>
      </dgm:t>
    </dgm:pt>
    <dgm:pt modelId="{046979B8-417D-4891-AA2F-395B3BEA4E24}" type="parTrans" cxnId="{2CC08E52-6537-4152-B116-4FA591B58E23}">
      <dgm:prSet/>
      <dgm:spPr/>
      <dgm:t>
        <a:bodyPr/>
        <a:lstStyle/>
        <a:p>
          <a:endParaRPr lang="en-US"/>
        </a:p>
      </dgm:t>
    </dgm:pt>
    <dgm:pt modelId="{4B2B2CE4-CB6B-4CDD-BF73-C6D43B1FD0E5}" type="sibTrans" cxnId="{2CC08E52-6537-4152-B116-4FA591B58E23}">
      <dgm:prSet/>
      <dgm:spPr/>
      <dgm:t>
        <a:bodyPr/>
        <a:lstStyle/>
        <a:p>
          <a:endParaRPr lang="en-US"/>
        </a:p>
      </dgm:t>
    </dgm:pt>
    <dgm:pt modelId="{90CFCC4D-ABB6-412C-B2B2-ADF4EFE35C7E}">
      <dgm:prSet/>
      <dgm:spPr/>
      <dgm:t>
        <a:bodyPr/>
        <a:lstStyle/>
        <a:p>
          <a:r>
            <a:rPr lang="en-US"/>
            <a:t>Melioration</a:t>
          </a:r>
        </a:p>
      </dgm:t>
    </dgm:pt>
    <dgm:pt modelId="{4F1E8087-5E70-4D22-9F31-3E617D1CB871}" type="parTrans" cxnId="{39B456EF-4FA2-4DCB-9BAA-E85531C3A7EF}">
      <dgm:prSet/>
      <dgm:spPr/>
      <dgm:t>
        <a:bodyPr/>
        <a:lstStyle/>
        <a:p>
          <a:endParaRPr lang="en-US"/>
        </a:p>
      </dgm:t>
    </dgm:pt>
    <dgm:pt modelId="{9EFB3BE6-F944-4149-9A86-A698437BD3CD}" type="sibTrans" cxnId="{39B456EF-4FA2-4DCB-9BAA-E85531C3A7EF}">
      <dgm:prSet/>
      <dgm:spPr/>
      <dgm:t>
        <a:bodyPr/>
        <a:lstStyle/>
        <a:p>
          <a:endParaRPr lang="en-US"/>
        </a:p>
      </dgm:t>
    </dgm:pt>
    <dgm:pt modelId="{20C6CEFA-6158-4D71-A381-83203144A33C}">
      <dgm:prSet/>
      <dgm:spPr/>
      <dgm:t>
        <a:bodyPr/>
        <a:lstStyle/>
        <a:p>
          <a:r>
            <a:rPr lang="en-US"/>
            <a:t>Temporal discounting: how time to the reward affects choice</a:t>
          </a:r>
        </a:p>
      </dgm:t>
    </dgm:pt>
    <dgm:pt modelId="{6E751FF4-0E87-4655-A01E-F25F287D0268}" type="parTrans" cxnId="{5C98F96B-3C49-4685-ABF4-6E93E2440387}">
      <dgm:prSet/>
      <dgm:spPr/>
      <dgm:t>
        <a:bodyPr/>
        <a:lstStyle/>
        <a:p>
          <a:endParaRPr lang="en-US"/>
        </a:p>
      </dgm:t>
    </dgm:pt>
    <dgm:pt modelId="{C9B8DBF1-BBB7-41A0-B52C-316C26A06F80}" type="sibTrans" cxnId="{5C98F96B-3C49-4685-ABF4-6E93E2440387}">
      <dgm:prSet/>
      <dgm:spPr/>
      <dgm:t>
        <a:bodyPr/>
        <a:lstStyle/>
        <a:p>
          <a:endParaRPr lang="en-US"/>
        </a:p>
      </dgm:t>
    </dgm:pt>
    <dgm:pt modelId="{7701FE70-AA59-4ADF-82A3-EE54CFEA748E}">
      <dgm:prSet/>
      <dgm:spPr/>
      <dgm:t>
        <a:bodyPr/>
        <a:lstStyle/>
        <a:p>
          <a:r>
            <a:rPr lang="en-US"/>
            <a:t>Self control: how organisms learn to have “self control:</a:t>
          </a:r>
        </a:p>
      </dgm:t>
    </dgm:pt>
    <dgm:pt modelId="{6FAF3CEF-12E9-480A-9D0E-DBA6FD25E349}" type="parTrans" cxnId="{7F20C983-394A-4F45-8315-CEE7AA60C3A5}">
      <dgm:prSet/>
      <dgm:spPr/>
      <dgm:t>
        <a:bodyPr/>
        <a:lstStyle/>
        <a:p>
          <a:endParaRPr lang="en-US"/>
        </a:p>
      </dgm:t>
    </dgm:pt>
    <dgm:pt modelId="{CBA57CFE-6C8E-4621-AFD4-C92E154D6CAB}" type="sibTrans" cxnId="{7F20C983-394A-4F45-8315-CEE7AA60C3A5}">
      <dgm:prSet/>
      <dgm:spPr/>
      <dgm:t>
        <a:bodyPr/>
        <a:lstStyle/>
        <a:p>
          <a:endParaRPr lang="en-US"/>
        </a:p>
      </dgm:t>
    </dgm:pt>
    <dgm:pt modelId="{F83C32B0-4B09-4AD0-B253-1926B3C29FD4}" type="pres">
      <dgm:prSet presAssocID="{5411370A-3BCE-4C8C-898E-C0F8AEB8F3C6}" presName="linear" presStyleCnt="0">
        <dgm:presLayoutVars>
          <dgm:animLvl val="lvl"/>
          <dgm:resizeHandles val="exact"/>
        </dgm:presLayoutVars>
      </dgm:prSet>
      <dgm:spPr/>
    </dgm:pt>
    <dgm:pt modelId="{452CB21B-AC29-467A-B798-33A27741682E}" type="pres">
      <dgm:prSet presAssocID="{5481EE3E-474E-479C-86DE-92310E53A9F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7DE2239-195C-4A90-960C-4702CE402EBD}" type="pres">
      <dgm:prSet presAssocID="{100B9C7B-DB6C-4689-A224-37C830889238}" presName="spacer" presStyleCnt="0"/>
      <dgm:spPr/>
    </dgm:pt>
    <dgm:pt modelId="{F7703AEC-351D-4911-BF33-1824BB3E5FE5}" type="pres">
      <dgm:prSet presAssocID="{205EFBCB-B388-4984-A827-9CC38F9FE52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4769782-0B60-4CCA-8C52-4FBCF817B8A6}" type="pres">
      <dgm:prSet presAssocID="{4B2B2CE4-CB6B-4CDD-BF73-C6D43B1FD0E5}" presName="spacer" presStyleCnt="0"/>
      <dgm:spPr/>
    </dgm:pt>
    <dgm:pt modelId="{09B04223-3B1E-4D46-872C-91EF93F9C87D}" type="pres">
      <dgm:prSet presAssocID="{90CFCC4D-ABB6-412C-B2B2-ADF4EFE35C7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5EED70-8337-4953-995F-AAD376E92E8F}" type="pres">
      <dgm:prSet presAssocID="{9EFB3BE6-F944-4149-9A86-A698437BD3CD}" presName="spacer" presStyleCnt="0"/>
      <dgm:spPr/>
    </dgm:pt>
    <dgm:pt modelId="{9169538E-335C-4D97-98E9-EE2E2DC91A1B}" type="pres">
      <dgm:prSet presAssocID="{20C6CEFA-6158-4D71-A381-83203144A33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A06B10A-94BB-4ECD-862E-114136522E5F}" type="pres">
      <dgm:prSet presAssocID="{C9B8DBF1-BBB7-41A0-B52C-316C26A06F80}" presName="spacer" presStyleCnt="0"/>
      <dgm:spPr/>
    </dgm:pt>
    <dgm:pt modelId="{52EACCE7-4264-4CCF-9521-151F6A1CC3F6}" type="pres">
      <dgm:prSet presAssocID="{7701FE70-AA59-4ADF-82A3-EE54CFEA748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B37680E-D17E-426A-B182-52FB34787E96}" type="presOf" srcId="{90CFCC4D-ABB6-412C-B2B2-ADF4EFE35C7E}" destId="{09B04223-3B1E-4D46-872C-91EF93F9C87D}" srcOrd="0" destOrd="0" presId="urn:microsoft.com/office/officeart/2005/8/layout/vList2"/>
    <dgm:cxn modelId="{02BBCE23-3FED-422E-AC2D-8366E4891A6F}" type="presOf" srcId="{7701FE70-AA59-4ADF-82A3-EE54CFEA748E}" destId="{52EACCE7-4264-4CCF-9521-151F6A1CC3F6}" srcOrd="0" destOrd="0" presId="urn:microsoft.com/office/officeart/2005/8/layout/vList2"/>
    <dgm:cxn modelId="{816ABA67-AF48-4E20-9358-DEDACE4E4293}" type="presOf" srcId="{5481EE3E-474E-479C-86DE-92310E53A9F0}" destId="{452CB21B-AC29-467A-B798-33A27741682E}" srcOrd="0" destOrd="0" presId="urn:microsoft.com/office/officeart/2005/8/layout/vList2"/>
    <dgm:cxn modelId="{5C98F96B-3C49-4685-ABF4-6E93E2440387}" srcId="{5411370A-3BCE-4C8C-898E-C0F8AEB8F3C6}" destId="{20C6CEFA-6158-4D71-A381-83203144A33C}" srcOrd="3" destOrd="0" parTransId="{6E751FF4-0E87-4655-A01E-F25F287D0268}" sibTransId="{C9B8DBF1-BBB7-41A0-B52C-316C26A06F80}"/>
    <dgm:cxn modelId="{2CC08E52-6537-4152-B116-4FA591B58E23}" srcId="{5411370A-3BCE-4C8C-898E-C0F8AEB8F3C6}" destId="{205EFBCB-B388-4984-A827-9CC38F9FE520}" srcOrd="1" destOrd="0" parTransId="{046979B8-417D-4891-AA2F-395B3BEA4E24}" sibTransId="{4B2B2CE4-CB6B-4CDD-BF73-C6D43B1FD0E5}"/>
    <dgm:cxn modelId="{41D7C976-7197-4FC1-B886-AA006ED79566}" srcId="{5411370A-3BCE-4C8C-898E-C0F8AEB8F3C6}" destId="{5481EE3E-474E-479C-86DE-92310E53A9F0}" srcOrd="0" destOrd="0" parTransId="{D96A7B65-FF46-4316-8E73-B4698CF24D3A}" sibTransId="{100B9C7B-DB6C-4689-A224-37C830889238}"/>
    <dgm:cxn modelId="{47FA0B7A-4957-41A5-8431-6B31924A5800}" type="presOf" srcId="{20C6CEFA-6158-4D71-A381-83203144A33C}" destId="{9169538E-335C-4D97-98E9-EE2E2DC91A1B}" srcOrd="0" destOrd="0" presId="urn:microsoft.com/office/officeart/2005/8/layout/vList2"/>
    <dgm:cxn modelId="{009C127F-F335-4C74-B7F7-2FBDA777F968}" type="presOf" srcId="{5411370A-3BCE-4C8C-898E-C0F8AEB8F3C6}" destId="{F83C32B0-4B09-4AD0-B253-1926B3C29FD4}" srcOrd="0" destOrd="0" presId="urn:microsoft.com/office/officeart/2005/8/layout/vList2"/>
    <dgm:cxn modelId="{7F20C983-394A-4F45-8315-CEE7AA60C3A5}" srcId="{5411370A-3BCE-4C8C-898E-C0F8AEB8F3C6}" destId="{7701FE70-AA59-4ADF-82A3-EE54CFEA748E}" srcOrd="4" destOrd="0" parTransId="{6FAF3CEF-12E9-480A-9D0E-DBA6FD25E349}" sibTransId="{CBA57CFE-6C8E-4621-AFD4-C92E154D6CAB}"/>
    <dgm:cxn modelId="{C569F089-2EDC-48FB-9A0A-62C5155DA7B0}" type="presOf" srcId="{205EFBCB-B388-4984-A827-9CC38F9FE520}" destId="{F7703AEC-351D-4911-BF33-1824BB3E5FE5}" srcOrd="0" destOrd="0" presId="urn:microsoft.com/office/officeart/2005/8/layout/vList2"/>
    <dgm:cxn modelId="{39B456EF-4FA2-4DCB-9BAA-E85531C3A7EF}" srcId="{5411370A-3BCE-4C8C-898E-C0F8AEB8F3C6}" destId="{90CFCC4D-ABB6-412C-B2B2-ADF4EFE35C7E}" srcOrd="2" destOrd="0" parTransId="{4F1E8087-5E70-4D22-9F31-3E617D1CB871}" sibTransId="{9EFB3BE6-F944-4149-9A86-A698437BD3CD}"/>
    <dgm:cxn modelId="{4F7789A7-BFA5-40FA-B4F0-9277976B6E30}" type="presParOf" srcId="{F83C32B0-4B09-4AD0-B253-1926B3C29FD4}" destId="{452CB21B-AC29-467A-B798-33A27741682E}" srcOrd="0" destOrd="0" presId="urn:microsoft.com/office/officeart/2005/8/layout/vList2"/>
    <dgm:cxn modelId="{5E269A67-CEA5-401C-AF91-6BA2E6F5BAD2}" type="presParOf" srcId="{F83C32B0-4B09-4AD0-B253-1926B3C29FD4}" destId="{97DE2239-195C-4A90-960C-4702CE402EBD}" srcOrd="1" destOrd="0" presId="urn:microsoft.com/office/officeart/2005/8/layout/vList2"/>
    <dgm:cxn modelId="{C70742AB-BC3D-4A70-B6E7-50EF90F48A03}" type="presParOf" srcId="{F83C32B0-4B09-4AD0-B253-1926B3C29FD4}" destId="{F7703AEC-351D-4911-BF33-1824BB3E5FE5}" srcOrd="2" destOrd="0" presId="urn:microsoft.com/office/officeart/2005/8/layout/vList2"/>
    <dgm:cxn modelId="{9A57BA1E-2E37-4B34-BD1D-39A6F8E4E282}" type="presParOf" srcId="{F83C32B0-4B09-4AD0-B253-1926B3C29FD4}" destId="{E4769782-0B60-4CCA-8C52-4FBCF817B8A6}" srcOrd="3" destOrd="0" presId="urn:microsoft.com/office/officeart/2005/8/layout/vList2"/>
    <dgm:cxn modelId="{63700858-EE06-41C6-AC49-F5E7E81A8929}" type="presParOf" srcId="{F83C32B0-4B09-4AD0-B253-1926B3C29FD4}" destId="{09B04223-3B1E-4D46-872C-91EF93F9C87D}" srcOrd="4" destOrd="0" presId="urn:microsoft.com/office/officeart/2005/8/layout/vList2"/>
    <dgm:cxn modelId="{41CC424A-48BB-4B00-9054-2F6133935872}" type="presParOf" srcId="{F83C32B0-4B09-4AD0-B253-1926B3C29FD4}" destId="{575EED70-8337-4953-995F-AAD376E92E8F}" srcOrd="5" destOrd="0" presId="urn:microsoft.com/office/officeart/2005/8/layout/vList2"/>
    <dgm:cxn modelId="{6A348C70-6222-4178-B39C-169E94E3C1CE}" type="presParOf" srcId="{F83C32B0-4B09-4AD0-B253-1926B3C29FD4}" destId="{9169538E-335C-4D97-98E9-EE2E2DC91A1B}" srcOrd="6" destOrd="0" presId="urn:microsoft.com/office/officeart/2005/8/layout/vList2"/>
    <dgm:cxn modelId="{FF007E8A-FB70-4D6C-8896-7E0CD4F88E2F}" type="presParOf" srcId="{F83C32B0-4B09-4AD0-B253-1926B3C29FD4}" destId="{CA06B10A-94BB-4ECD-862E-114136522E5F}" srcOrd="7" destOrd="0" presId="urn:microsoft.com/office/officeart/2005/8/layout/vList2"/>
    <dgm:cxn modelId="{A406BB05-1498-4215-8296-83E0057A2732}" type="presParOf" srcId="{F83C32B0-4B09-4AD0-B253-1926B3C29FD4}" destId="{52EACCE7-4264-4CCF-9521-151F6A1CC3F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18273A-95DF-448A-B0CC-1BEE933EA1D8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44F30B3-A886-436E-AE84-945E07282014}">
      <dgm:prSet/>
      <dgm:spPr/>
      <dgm:t>
        <a:bodyPr/>
        <a:lstStyle/>
        <a:p>
          <a:r>
            <a:rPr lang="en-US"/>
            <a:t>Len Green; Mark Dixon; Tom Critchfield</a:t>
          </a:r>
        </a:p>
      </dgm:t>
    </dgm:pt>
    <dgm:pt modelId="{A486246E-247A-4EDA-AAE0-A56727E372A2}" type="parTrans" cxnId="{934D0102-D27E-4C70-B176-892B4FFDB283}">
      <dgm:prSet/>
      <dgm:spPr/>
      <dgm:t>
        <a:bodyPr/>
        <a:lstStyle/>
        <a:p>
          <a:endParaRPr lang="en-US"/>
        </a:p>
      </dgm:t>
    </dgm:pt>
    <dgm:pt modelId="{DFC11E13-1955-4115-95B2-34DB7D908B7B}" type="sibTrans" cxnId="{934D0102-D27E-4C70-B176-892B4FFDB283}">
      <dgm:prSet/>
      <dgm:spPr/>
      <dgm:t>
        <a:bodyPr/>
        <a:lstStyle/>
        <a:p>
          <a:endParaRPr lang="en-US"/>
        </a:p>
      </dgm:t>
    </dgm:pt>
    <dgm:pt modelId="{EF79E453-9E02-4809-A263-163E3C026034}">
      <dgm:prSet/>
      <dgm:spPr/>
      <dgm:t>
        <a:bodyPr/>
        <a:lstStyle/>
        <a:p>
          <a:r>
            <a:rPr lang="en-US" b="1" i="1" dirty="0">
              <a:solidFill>
                <a:srgbClr val="C00000"/>
              </a:solidFill>
            </a:rPr>
            <a:t>Theory or model which examines time frame under which people choose larger/later  (LL) vs. Sooner/smaller (SS)</a:t>
          </a:r>
          <a:endParaRPr lang="en-US" b="1" dirty="0">
            <a:solidFill>
              <a:srgbClr val="C00000"/>
            </a:solidFill>
          </a:endParaRPr>
        </a:p>
      </dgm:t>
    </dgm:pt>
    <dgm:pt modelId="{FC06E827-54E6-4E3B-8E19-2B3E652C73A6}" type="parTrans" cxnId="{A091F308-726A-4ED2-8847-ECBE658A346C}">
      <dgm:prSet/>
      <dgm:spPr/>
      <dgm:t>
        <a:bodyPr/>
        <a:lstStyle/>
        <a:p>
          <a:endParaRPr lang="en-US"/>
        </a:p>
      </dgm:t>
    </dgm:pt>
    <dgm:pt modelId="{5A10E86F-5854-4E00-BA93-59DD9922D937}" type="sibTrans" cxnId="{A091F308-726A-4ED2-8847-ECBE658A346C}">
      <dgm:prSet/>
      <dgm:spPr/>
      <dgm:t>
        <a:bodyPr/>
        <a:lstStyle/>
        <a:p>
          <a:endParaRPr lang="en-US"/>
        </a:p>
      </dgm:t>
    </dgm:pt>
    <dgm:pt modelId="{2FFADC5B-FA56-48AF-89FC-AD869525CE52}">
      <dgm:prSet/>
      <dgm:spPr/>
      <dgm:t>
        <a:bodyPr/>
        <a:lstStyle/>
        <a:p>
          <a:r>
            <a:rPr lang="en-US"/>
            <a:t>How long are you willing to wait for a reward</a:t>
          </a:r>
        </a:p>
      </dgm:t>
    </dgm:pt>
    <dgm:pt modelId="{738FCD7A-11D8-4796-BDB0-8CCC46CF274C}" type="parTrans" cxnId="{AD8762DF-82C9-4FD3-AC83-163E6361502D}">
      <dgm:prSet/>
      <dgm:spPr/>
      <dgm:t>
        <a:bodyPr/>
        <a:lstStyle/>
        <a:p>
          <a:endParaRPr lang="en-US"/>
        </a:p>
      </dgm:t>
    </dgm:pt>
    <dgm:pt modelId="{FB5764D0-34A0-4493-AB64-CFBF369113BE}" type="sibTrans" cxnId="{AD8762DF-82C9-4FD3-AC83-163E6361502D}">
      <dgm:prSet/>
      <dgm:spPr/>
      <dgm:t>
        <a:bodyPr/>
        <a:lstStyle/>
        <a:p>
          <a:endParaRPr lang="en-US"/>
        </a:p>
      </dgm:t>
    </dgm:pt>
    <dgm:pt modelId="{5E1BFED4-CBA1-4CAE-82A4-2689B3179548}">
      <dgm:prSet/>
      <dgm:spPr/>
      <dgm:t>
        <a:bodyPr/>
        <a:lstStyle/>
        <a:p>
          <a:r>
            <a:rPr lang="en-US"/>
            <a:t>Assumes that the value of a reward is discounting (decreases) as time between response and reinforcer increase</a:t>
          </a:r>
        </a:p>
      </dgm:t>
    </dgm:pt>
    <dgm:pt modelId="{37F82D62-FED7-4927-8EB3-DABD09557548}" type="parTrans" cxnId="{2CA1E4E7-FBD9-498B-8ECE-CEEDF961A346}">
      <dgm:prSet/>
      <dgm:spPr/>
      <dgm:t>
        <a:bodyPr/>
        <a:lstStyle/>
        <a:p>
          <a:endParaRPr lang="en-US"/>
        </a:p>
      </dgm:t>
    </dgm:pt>
    <dgm:pt modelId="{91D1D065-BC6F-4C30-83D0-7BCC90918C30}" type="sibTrans" cxnId="{2CA1E4E7-FBD9-498B-8ECE-CEEDF961A346}">
      <dgm:prSet/>
      <dgm:spPr/>
      <dgm:t>
        <a:bodyPr/>
        <a:lstStyle/>
        <a:p>
          <a:endParaRPr lang="en-US"/>
        </a:p>
      </dgm:t>
    </dgm:pt>
    <dgm:pt modelId="{76192EAF-BB14-48F3-B81E-0D0D38744AA0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http://www.youtube.com/watch?v=G7LN96jEXHc</a:t>
          </a:r>
          <a:endParaRPr lang="en-US"/>
        </a:p>
      </dgm:t>
    </dgm:pt>
    <dgm:pt modelId="{7238CCBC-151F-4DC2-895A-11F559A00206}" type="parTrans" cxnId="{D6561A5E-818D-4B16-A29A-7C4031C90BA5}">
      <dgm:prSet/>
      <dgm:spPr/>
      <dgm:t>
        <a:bodyPr/>
        <a:lstStyle/>
        <a:p>
          <a:endParaRPr lang="en-US"/>
        </a:p>
      </dgm:t>
    </dgm:pt>
    <dgm:pt modelId="{8BA2DB74-AB1E-48CA-8AAD-CFC9872C1EBC}" type="sibTrans" cxnId="{D6561A5E-818D-4B16-A29A-7C4031C90BA5}">
      <dgm:prSet/>
      <dgm:spPr/>
      <dgm:t>
        <a:bodyPr/>
        <a:lstStyle/>
        <a:p>
          <a:endParaRPr lang="en-US"/>
        </a:p>
      </dgm:t>
    </dgm:pt>
    <dgm:pt modelId="{96F701F4-E0FC-49FC-9EF9-484DDF535AE4}" type="pres">
      <dgm:prSet presAssocID="{F918273A-95DF-448A-B0CC-1BEE933EA1D8}" presName="vert0" presStyleCnt="0">
        <dgm:presLayoutVars>
          <dgm:dir/>
          <dgm:animOne val="branch"/>
          <dgm:animLvl val="lvl"/>
        </dgm:presLayoutVars>
      </dgm:prSet>
      <dgm:spPr/>
    </dgm:pt>
    <dgm:pt modelId="{1DB88242-F719-418A-8D7F-7F29741EBB14}" type="pres">
      <dgm:prSet presAssocID="{E44F30B3-A886-436E-AE84-945E07282014}" presName="thickLine" presStyleLbl="alignNode1" presStyleIdx="0" presStyleCnt="5"/>
      <dgm:spPr/>
    </dgm:pt>
    <dgm:pt modelId="{A52A7872-25FD-41FF-9EC1-24CFC67D5527}" type="pres">
      <dgm:prSet presAssocID="{E44F30B3-A886-436E-AE84-945E07282014}" presName="horz1" presStyleCnt="0"/>
      <dgm:spPr/>
    </dgm:pt>
    <dgm:pt modelId="{DEBFBAFA-14FA-4904-B823-3BE4A390A4E6}" type="pres">
      <dgm:prSet presAssocID="{E44F30B3-A886-436E-AE84-945E07282014}" presName="tx1" presStyleLbl="revTx" presStyleIdx="0" presStyleCnt="5"/>
      <dgm:spPr/>
    </dgm:pt>
    <dgm:pt modelId="{6115CBC1-FFA4-43E9-B835-CD441815FC6E}" type="pres">
      <dgm:prSet presAssocID="{E44F30B3-A886-436E-AE84-945E07282014}" presName="vert1" presStyleCnt="0"/>
      <dgm:spPr/>
    </dgm:pt>
    <dgm:pt modelId="{800832BA-7ED5-4B38-BC9F-463BA5A85AE5}" type="pres">
      <dgm:prSet presAssocID="{EF79E453-9E02-4809-A263-163E3C026034}" presName="thickLine" presStyleLbl="alignNode1" presStyleIdx="1" presStyleCnt="5"/>
      <dgm:spPr/>
    </dgm:pt>
    <dgm:pt modelId="{437797A9-E001-4FB7-BBE0-6C6FA5231382}" type="pres">
      <dgm:prSet presAssocID="{EF79E453-9E02-4809-A263-163E3C026034}" presName="horz1" presStyleCnt="0"/>
      <dgm:spPr/>
    </dgm:pt>
    <dgm:pt modelId="{B00A56E2-0040-4430-BE6B-AA55115915E6}" type="pres">
      <dgm:prSet presAssocID="{EF79E453-9E02-4809-A263-163E3C026034}" presName="tx1" presStyleLbl="revTx" presStyleIdx="1" presStyleCnt="5"/>
      <dgm:spPr/>
    </dgm:pt>
    <dgm:pt modelId="{AFDC335F-9F40-4938-A59C-D9A69569D1FF}" type="pres">
      <dgm:prSet presAssocID="{EF79E453-9E02-4809-A263-163E3C026034}" presName="vert1" presStyleCnt="0"/>
      <dgm:spPr/>
    </dgm:pt>
    <dgm:pt modelId="{F2EC5882-DF46-41FF-9BD4-9E26E25368A0}" type="pres">
      <dgm:prSet presAssocID="{2FFADC5B-FA56-48AF-89FC-AD869525CE52}" presName="thickLine" presStyleLbl="alignNode1" presStyleIdx="2" presStyleCnt="5"/>
      <dgm:spPr/>
    </dgm:pt>
    <dgm:pt modelId="{9C6444A3-448F-435A-B8F6-8D2BF6D5BA4D}" type="pres">
      <dgm:prSet presAssocID="{2FFADC5B-FA56-48AF-89FC-AD869525CE52}" presName="horz1" presStyleCnt="0"/>
      <dgm:spPr/>
    </dgm:pt>
    <dgm:pt modelId="{56686659-D1F8-4CEE-BA93-FE2A46338364}" type="pres">
      <dgm:prSet presAssocID="{2FFADC5B-FA56-48AF-89FC-AD869525CE52}" presName="tx1" presStyleLbl="revTx" presStyleIdx="2" presStyleCnt="5"/>
      <dgm:spPr/>
    </dgm:pt>
    <dgm:pt modelId="{3DEDD479-47B4-481D-A692-1576A9ECDBF6}" type="pres">
      <dgm:prSet presAssocID="{2FFADC5B-FA56-48AF-89FC-AD869525CE52}" presName="vert1" presStyleCnt="0"/>
      <dgm:spPr/>
    </dgm:pt>
    <dgm:pt modelId="{93A17032-F5C9-4CC1-B351-F539FCF35FAD}" type="pres">
      <dgm:prSet presAssocID="{5E1BFED4-CBA1-4CAE-82A4-2689B3179548}" presName="thickLine" presStyleLbl="alignNode1" presStyleIdx="3" presStyleCnt="5"/>
      <dgm:spPr/>
    </dgm:pt>
    <dgm:pt modelId="{6A1C5321-7125-4877-BE6C-BC38B750ADD7}" type="pres">
      <dgm:prSet presAssocID="{5E1BFED4-CBA1-4CAE-82A4-2689B3179548}" presName="horz1" presStyleCnt="0"/>
      <dgm:spPr/>
    </dgm:pt>
    <dgm:pt modelId="{0F3B783B-B764-474B-8EF9-19A30E50F582}" type="pres">
      <dgm:prSet presAssocID="{5E1BFED4-CBA1-4CAE-82A4-2689B3179548}" presName="tx1" presStyleLbl="revTx" presStyleIdx="3" presStyleCnt="5"/>
      <dgm:spPr/>
    </dgm:pt>
    <dgm:pt modelId="{A00E4F91-7AD0-4647-8269-695900191C70}" type="pres">
      <dgm:prSet presAssocID="{5E1BFED4-CBA1-4CAE-82A4-2689B3179548}" presName="vert1" presStyleCnt="0"/>
      <dgm:spPr/>
    </dgm:pt>
    <dgm:pt modelId="{1CB4C3E8-4891-42CB-A9A2-817B7D45E8C8}" type="pres">
      <dgm:prSet presAssocID="{76192EAF-BB14-48F3-B81E-0D0D38744AA0}" presName="thickLine" presStyleLbl="alignNode1" presStyleIdx="4" presStyleCnt="5"/>
      <dgm:spPr/>
    </dgm:pt>
    <dgm:pt modelId="{06D762D0-1AF1-4BB5-A52F-28B193931C35}" type="pres">
      <dgm:prSet presAssocID="{76192EAF-BB14-48F3-B81E-0D0D38744AA0}" presName="horz1" presStyleCnt="0"/>
      <dgm:spPr/>
    </dgm:pt>
    <dgm:pt modelId="{D55528CD-0F88-4A95-B701-B279BE72956A}" type="pres">
      <dgm:prSet presAssocID="{76192EAF-BB14-48F3-B81E-0D0D38744AA0}" presName="tx1" presStyleLbl="revTx" presStyleIdx="4" presStyleCnt="5"/>
      <dgm:spPr/>
    </dgm:pt>
    <dgm:pt modelId="{7D950ABE-CD07-4B78-86A2-D94674AFD045}" type="pres">
      <dgm:prSet presAssocID="{76192EAF-BB14-48F3-B81E-0D0D38744AA0}" presName="vert1" presStyleCnt="0"/>
      <dgm:spPr/>
    </dgm:pt>
  </dgm:ptLst>
  <dgm:cxnLst>
    <dgm:cxn modelId="{934D0102-D27E-4C70-B176-892B4FFDB283}" srcId="{F918273A-95DF-448A-B0CC-1BEE933EA1D8}" destId="{E44F30B3-A886-436E-AE84-945E07282014}" srcOrd="0" destOrd="0" parTransId="{A486246E-247A-4EDA-AAE0-A56727E372A2}" sibTransId="{DFC11E13-1955-4115-95B2-34DB7D908B7B}"/>
    <dgm:cxn modelId="{A091F308-726A-4ED2-8847-ECBE658A346C}" srcId="{F918273A-95DF-448A-B0CC-1BEE933EA1D8}" destId="{EF79E453-9E02-4809-A263-163E3C026034}" srcOrd="1" destOrd="0" parTransId="{FC06E827-54E6-4E3B-8E19-2B3E652C73A6}" sibTransId="{5A10E86F-5854-4E00-BA93-59DD9922D937}"/>
    <dgm:cxn modelId="{AAD08735-EB49-49A1-AC83-82650001281B}" type="presOf" srcId="{E44F30B3-A886-436E-AE84-945E07282014}" destId="{DEBFBAFA-14FA-4904-B823-3BE4A390A4E6}" srcOrd="0" destOrd="0" presId="urn:microsoft.com/office/officeart/2008/layout/LinedList"/>
    <dgm:cxn modelId="{D6561A5E-818D-4B16-A29A-7C4031C90BA5}" srcId="{F918273A-95DF-448A-B0CC-1BEE933EA1D8}" destId="{76192EAF-BB14-48F3-B81E-0D0D38744AA0}" srcOrd="4" destOrd="0" parTransId="{7238CCBC-151F-4DC2-895A-11F559A00206}" sibTransId="{8BA2DB74-AB1E-48CA-8AAD-CFC9872C1EBC}"/>
    <dgm:cxn modelId="{02F5107B-149A-409B-8426-A25C58AF9AE7}" type="presOf" srcId="{2FFADC5B-FA56-48AF-89FC-AD869525CE52}" destId="{56686659-D1F8-4CEE-BA93-FE2A46338364}" srcOrd="0" destOrd="0" presId="urn:microsoft.com/office/officeart/2008/layout/LinedList"/>
    <dgm:cxn modelId="{BE7D2290-7D51-4702-BB00-00E7BD5D869B}" type="presOf" srcId="{F918273A-95DF-448A-B0CC-1BEE933EA1D8}" destId="{96F701F4-E0FC-49FC-9EF9-484DDF535AE4}" srcOrd="0" destOrd="0" presId="urn:microsoft.com/office/officeart/2008/layout/LinedList"/>
    <dgm:cxn modelId="{BEB48A9A-79DA-4069-82E3-B8D862D08CB4}" type="presOf" srcId="{76192EAF-BB14-48F3-B81E-0D0D38744AA0}" destId="{D55528CD-0F88-4A95-B701-B279BE72956A}" srcOrd="0" destOrd="0" presId="urn:microsoft.com/office/officeart/2008/layout/LinedList"/>
    <dgm:cxn modelId="{DD061ABF-96A1-4768-991F-01342A480DF0}" type="presOf" srcId="{5E1BFED4-CBA1-4CAE-82A4-2689B3179548}" destId="{0F3B783B-B764-474B-8EF9-19A30E50F582}" srcOrd="0" destOrd="0" presId="urn:microsoft.com/office/officeart/2008/layout/LinedList"/>
    <dgm:cxn modelId="{AD8762DF-82C9-4FD3-AC83-163E6361502D}" srcId="{F918273A-95DF-448A-B0CC-1BEE933EA1D8}" destId="{2FFADC5B-FA56-48AF-89FC-AD869525CE52}" srcOrd="2" destOrd="0" parTransId="{738FCD7A-11D8-4796-BDB0-8CCC46CF274C}" sibTransId="{FB5764D0-34A0-4493-AB64-CFBF369113BE}"/>
    <dgm:cxn modelId="{2CA1E4E7-FBD9-498B-8ECE-CEEDF961A346}" srcId="{F918273A-95DF-448A-B0CC-1BEE933EA1D8}" destId="{5E1BFED4-CBA1-4CAE-82A4-2689B3179548}" srcOrd="3" destOrd="0" parTransId="{37F82D62-FED7-4927-8EB3-DABD09557548}" sibTransId="{91D1D065-BC6F-4C30-83D0-7BCC90918C30}"/>
    <dgm:cxn modelId="{1B6C66F0-D6BE-4F27-8CFF-F0D53E8EBBD6}" type="presOf" srcId="{EF79E453-9E02-4809-A263-163E3C026034}" destId="{B00A56E2-0040-4430-BE6B-AA55115915E6}" srcOrd="0" destOrd="0" presId="urn:microsoft.com/office/officeart/2008/layout/LinedList"/>
    <dgm:cxn modelId="{DD8482A7-CA32-4181-BA90-965C46F102B2}" type="presParOf" srcId="{96F701F4-E0FC-49FC-9EF9-484DDF535AE4}" destId="{1DB88242-F719-418A-8D7F-7F29741EBB14}" srcOrd="0" destOrd="0" presId="urn:microsoft.com/office/officeart/2008/layout/LinedList"/>
    <dgm:cxn modelId="{A7906577-D6A1-438D-9A0A-9DF5CA3954AC}" type="presParOf" srcId="{96F701F4-E0FC-49FC-9EF9-484DDF535AE4}" destId="{A52A7872-25FD-41FF-9EC1-24CFC67D5527}" srcOrd="1" destOrd="0" presId="urn:microsoft.com/office/officeart/2008/layout/LinedList"/>
    <dgm:cxn modelId="{81865159-226E-4294-9388-0BEAD967AA8A}" type="presParOf" srcId="{A52A7872-25FD-41FF-9EC1-24CFC67D5527}" destId="{DEBFBAFA-14FA-4904-B823-3BE4A390A4E6}" srcOrd="0" destOrd="0" presId="urn:microsoft.com/office/officeart/2008/layout/LinedList"/>
    <dgm:cxn modelId="{5ECE11A2-B18E-4384-8534-6EF12FF0AF1D}" type="presParOf" srcId="{A52A7872-25FD-41FF-9EC1-24CFC67D5527}" destId="{6115CBC1-FFA4-43E9-B835-CD441815FC6E}" srcOrd="1" destOrd="0" presId="urn:microsoft.com/office/officeart/2008/layout/LinedList"/>
    <dgm:cxn modelId="{2EFB9EDB-9C5E-411C-A23E-641913DB7CFE}" type="presParOf" srcId="{96F701F4-E0FC-49FC-9EF9-484DDF535AE4}" destId="{800832BA-7ED5-4B38-BC9F-463BA5A85AE5}" srcOrd="2" destOrd="0" presId="urn:microsoft.com/office/officeart/2008/layout/LinedList"/>
    <dgm:cxn modelId="{BE50374F-DA29-4F73-8F93-43C8E11B0093}" type="presParOf" srcId="{96F701F4-E0FC-49FC-9EF9-484DDF535AE4}" destId="{437797A9-E001-4FB7-BBE0-6C6FA5231382}" srcOrd="3" destOrd="0" presId="urn:microsoft.com/office/officeart/2008/layout/LinedList"/>
    <dgm:cxn modelId="{55A14C91-5BA9-4871-81E0-57EEC643C4A6}" type="presParOf" srcId="{437797A9-E001-4FB7-BBE0-6C6FA5231382}" destId="{B00A56E2-0040-4430-BE6B-AA55115915E6}" srcOrd="0" destOrd="0" presId="urn:microsoft.com/office/officeart/2008/layout/LinedList"/>
    <dgm:cxn modelId="{EFED23ED-D94A-4605-B384-BAC7AF4753BB}" type="presParOf" srcId="{437797A9-E001-4FB7-BBE0-6C6FA5231382}" destId="{AFDC335F-9F40-4938-A59C-D9A69569D1FF}" srcOrd="1" destOrd="0" presId="urn:microsoft.com/office/officeart/2008/layout/LinedList"/>
    <dgm:cxn modelId="{A7E8C90D-C9DB-4AA1-A3AA-744BDC295B53}" type="presParOf" srcId="{96F701F4-E0FC-49FC-9EF9-484DDF535AE4}" destId="{F2EC5882-DF46-41FF-9BD4-9E26E25368A0}" srcOrd="4" destOrd="0" presId="urn:microsoft.com/office/officeart/2008/layout/LinedList"/>
    <dgm:cxn modelId="{DF1B81C5-92C6-4CAD-B356-D152C03CC241}" type="presParOf" srcId="{96F701F4-E0FC-49FC-9EF9-484DDF535AE4}" destId="{9C6444A3-448F-435A-B8F6-8D2BF6D5BA4D}" srcOrd="5" destOrd="0" presId="urn:microsoft.com/office/officeart/2008/layout/LinedList"/>
    <dgm:cxn modelId="{A194EC1F-5086-4702-9E4D-A07D6D505DD6}" type="presParOf" srcId="{9C6444A3-448F-435A-B8F6-8D2BF6D5BA4D}" destId="{56686659-D1F8-4CEE-BA93-FE2A46338364}" srcOrd="0" destOrd="0" presId="urn:microsoft.com/office/officeart/2008/layout/LinedList"/>
    <dgm:cxn modelId="{4D1B81F6-20E3-4DBC-8489-96CA96F3FB52}" type="presParOf" srcId="{9C6444A3-448F-435A-B8F6-8D2BF6D5BA4D}" destId="{3DEDD479-47B4-481D-A692-1576A9ECDBF6}" srcOrd="1" destOrd="0" presId="urn:microsoft.com/office/officeart/2008/layout/LinedList"/>
    <dgm:cxn modelId="{E36B1587-14CB-4538-9D54-7CC717F51F13}" type="presParOf" srcId="{96F701F4-E0FC-49FC-9EF9-484DDF535AE4}" destId="{93A17032-F5C9-4CC1-B351-F539FCF35FAD}" srcOrd="6" destOrd="0" presId="urn:microsoft.com/office/officeart/2008/layout/LinedList"/>
    <dgm:cxn modelId="{00795264-E227-4A9D-9B1B-EEAAA0D9020B}" type="presParOf" srcId="{96F701F4-E0FC-49FC-9EF9-484DDF535AE4}" destId="{6A1C5321-7125-4877-BE6C-BC38B750ADD7}" srcOrd="7" destOrd="0" presId="urn:microsoft.com/office/officeart/2008/layout/LinedList"/>
    <dgm:cxn modelId="{4564EB1E-01AC-4AC4-88B4-274F35EA7E0A}" type="presParOf" srcId="{6A1C5321-7125-4877-BE6C-BC38B750ADD7}" destId="{0F3B783B-B764-474B-8EF9-19A30E50F582}" srcOrd="0" destOrd="0" presId="urn:microsoft.com/office/officeart/2008/layout/LinedList"/>
    <dgm:cxn modelId="{082BB884-6BF4-4B41-8EEC-99B9DFE4AA51}" type="presParOf" srcId="{6A1C5321-7125-4877-BE6C-BC38B750ADD7}" destId="{A00E4F91-7AD0-4647-8269-695900191C70}" srcOrd="1" destOrd="0" presId="urn:microsoft.com/office/officeart/2008/layout/LinedList"/>
    <dgm:cxn modelId="{A914D618-BCE8-4505-80F6-CA36EFFF1534}" type="presParOf" srcId="{96F701F4-E0FC-49FC-9EF9-484DDF535AE4}" destId="{1CB4C3E8-4891-42CB-A9A2-817B7D45E8C8}" srcOrd="8" destOrd="0" presId="urn:microsoft.com/office/officeart/2008/layout/LinedList"/>
    <dgm:cxn modelId="{A67F2D1E-95D5-4A13-9D23-154E85886CF4}" type="presParOf" srcId="{96F701F4-E0FC-49FC-9EF9-484DDF535AE4}" destId="{06D762D0-1AF1-4BB5-A52F-28B193931C35}" srcOrd="9" destOrd="0" presId="urn:microsoft.com/office/officeart/2008/layout/LinedList"/>
    <dgm:cxn modelId="{AFF18456-E712-4431-BA3F-599610E41FEF}" type="presParOf" srcId="{06D762D0-1AF1-4BB5-A52F-28B193931C35}" destId="{D55528CD-0F88-4A95-B701-B279BE72956A}" srcOrd="0" destOrd="0" presId="urn:microsoft.com/office/officeart/2008/layout/LinedList"/>
    <dgm:cxn modelId="{77AFEFEC-2143-4B78-80A6-2F232BC13690}" type="presParOf" srcId="{06D762D0-1AF1-4BB5-A52F-28B193931C35}" destId="{7D950ABE-CD07-4B78-86A2-D94674AFD0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D7FBC7-A060-4579-A034-BA60D00F3E46}" type="doc">
      <dgm:prSet loTypeId="urn:microsoft.com/office/officeart/2005/8/layout/list1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48DCB21-2F34-4A8F-A601-FB6CFBA33836}">
      <dgm:prSet/>
      <dgm:spPr/>
      <dgm:t>
        <a:bodyPr/>
        <a:lstStyle/>
        <a:p>
          <a:r>
            <a:rPr lang="en-US"/>
            <a:t>Children were exposed to a discounting task</a:t>
          </a:r>
        </a:p>
      </dgm:t>
    </dgm:pt>
    <dgm:pt modelId="{44C568F6-9C56-4C70-85CC-0DAFF07D13C3}" type="parTrans" cxnId="{61F0C298-AD9C-48DD-A921-6E4412D3A023}">
      <dgm:prSet/>
      <dgm:spPr/>
      <dgm:t>
        <a:bodyPr/>
        <a:lstStyle/>
        <a:p>
          <a:endParaRPr lang="en-US"/>
        </a:p>
      </dgm:t>
    </dgm:pt>
    <dgm:pt modelId="{A653590A-1479-4DC0-A235-B3DE694337A9}" type="sibTrans" cxnId="{61F0C298-AD9C-48DD-A921-6E4412D3A023}">
      <dgm:prSet/>
      <dgm:spPr/>
      <dgm:t>
        <a:bodyPr/>
        <a:lstStyle/>
        <a:p>
          <a:endParaRPr lang="en-US"/>
        </a:p>
      </dgm:t>
    </dgm:pt>
    <dgm:pt modelId="{99EA926D-76F0-4F4D-8D06-276BA43B834F}">
      <dgm:prSet custT="1"/>
      <dgm:spPr/>
      <dgm:t>
        <a:bodyPr/>
        <a:lstStyle/>
        <a:p>
          <a:r>
            <a:rPr lang="en-US" sz="1800" dirty="0"/>
            <a:t>Choose 5 cents now (SS)</a:t>
          </a:r>
        </a:p>
      </dgm:t>
    </dgm:pt>
    <dgm:pt modelId="{6E4FCB3F-BCD7-4703-BB15-815BE9916D17}" type="parTrans" cxnId="{CCB7207B-C618-44BB-95F1-20A2A9110E64}">
      <dgm:prSet/>
      <dgm:spPr/>
      <dgm:t>
        <a:bodyPr/>
        <a:lstStyle/>
        <a:p>
          <a:endParaRPr lang="en-US"/>
        </a:p>
      </dgm:t>
    </dgm:pt>
    <dgm:pt modelId="{58D88E86-8E93-4DE8-9008-D472FBAC020A}" type="sibTrans" cxnId="{CCB7207B-C618-44BB-95F1-20A2A9110E64}">
      <dgm:prSet/>
      <dgm:spPr/>
      <dgm:t>
        <a:bodyPr/>
        <a:lstStyle/>
        <a:p>
          <a:endParaRPr lang="en-US"/>
        </a:p>
      </dgm:t>
    </dgm:pt>
    <dgm:pt modelId="{CAE3FCBE-ABD4-4B5C-A867-803707881799}">
      <dgm:prSet custT="1"/>
      <dgm:spPr/>
      <dgm:t>
        <a:bodyPr/>
        <a:lstStyle/>
        <a:p>
          <a:r>
            <a:rPr lang="en-US" sz="1800" dirty="0"/>
            <a:t>Choose 30 cents later (LL)</a:t>
          </a:r>
        </a:p>
      </dgm:t>
    </dgm:pt>
    <dgm:pt modelId="{3E840479-683B-45CB-A64A-F2A67DF3B515}" type="parTrans" cxnId="{C052011E-8F15-4193-BDC8-6C16BDE2BC49}">
      <dgm:prSet/>
      <dgm:spPr/>
      <dgm:t>
        <a:bodyPr/>
        <a:lstStyle/>
        <a:p>
          <a:endParaRPr lang="en-US"/>
        </a:p>
      </dgm:t>
    </dgm:pt>
    <dgm:pt modelId="{AD5D5906-CF74-4017-84DF-F31018AB5757}" type="sibTrans" cxnId="{C052011E-8F15-4193-BDC8-6C16BDE2BC49}">
      <dgm:prSet/>
      <dgm:spPr/>
      <dgm:t>
        <a:bodyPr/>
        <a:lstStyle/>
        <a:p>
          <a:endParaRPr lang="en-US"/>
        </a:p>
      </dgm:t>
    </dgm:pt>
    <dgm:pt modelId="{75A5DD5D-A247-47F5-BEC8-8A0D51320954}">
      <dgm:prSet custT="1"/>
      <dgm:spPr/>
      <dgm:t>
        <a:bodyPr/>
        <a:lstStyle/>
        <a:p>
          <a:r>
            <a:rPr lang="en-US" sz="1800" dirty="0"/>
            <a:t>Delayed option was manipulated probabilistically </a:t>
          </a:r>
        </a:p>
      </dgm:t>
    </dgm:pt>
    <dgm:pt modelId="{71EFB1DA-D797-4566-8B37-0FA233C37217}" type="parTrans" cxnId="{22EB820B-71C2-4900-9BFA-EF992CD770A6}">
      <dgm:prSet/>
      <dgm:spPr/>
      <dgm:t>
        <a:bodyPr/>
        <a:lstStyle/>
        <a:p>
          <a:endParaRPr lang="en-US"/>
        </a:p>
      </dgm:t>
    </dgm:pt>
    <dgm:pt modelId="{67DBBE3B-0596-40E5-AEBC-2AA53068E955}" type="sibTrans" cxnId="{22EB820B-71C2-4900-9BFA-EF992CD770A6}">
      <dgm:prSet/>
      <dgm:spPr/>
      <dgm:t>
        <a:bodyPr/>
        <a:lstStyle/>
        <a:p>
          <a:endParaRPr lang="en-US"/>
        </a:p>
      </dgm:t>
    </dgm:pt>
    <dgm:pt modelId="{2501A889-B109-478F-B3D7-5832661414AD}">
      <dgm:prSet custT="1"/>
      <dgm:spPr/>
      <dgm:t>
        <a:bodyPr/>
        <a:lstStyle/>
        <a:p>
          <a:r>
            <a:rPr lang="en-US" sz="1800" dirty="0"/>
            <a:t>7s, 14s, or 28s delay</a:t>
          </a:r>
        </a:p>
      </dgm:t>
    </dgm:pt>
    <dgm:pt modelId="{EFDA25CD-89CB-4BB3-8B24-984A5F8E1F04}" type="parTrans" cxnId="{54DEC6BF-F335-45E4-9F14-3B5311D52B6F}">
      <dgm:prSet/>
      <dgm:spPr/>
      <dgm:t>
        <a:bodyPr/>
        <a:lstStyle/>
        <a:p>
          <a:endParaRPr lang="en-US"/>
        </a:p>
      </dgm:t>
    </dgm:pt>
    <dgm:pt modelId="{E4D78BF2-583B-426D-A24B-E2AE6DB2D679}" type="sibTrans" cxnId="{54DEC6BF-F335-45E4-9F14-3B5311D52B6F}">
      <dgm:prSet/>
      <dgm:spPr/>
      <dgm:t>
        <a:bodyPr/>
        <a:lstStyle/>
        <a:p>
          <a:endParaRPr lang="en-US"/>
        </a:p>
      </dgm:t>
    </dgm:pt>
    <dgm:pt modelId="{D709B892-E4A2-42D9-8A1A-75D7CD57E7B3}">
      <dgm:prSet custT="1"/>
      <dgm:spPr/>
      <dgm:t>
        <a:bodyPr/>
        <a:lstStyle/>
        <a:p>
          <a:r>
            <a:rPr lang="en-US" sz="1800" dirty="0"/>
            <a:t>With a constant 35% of rewards being delivered, 65% not being delivered</a:t>
          </a:r>
        </a:p>
      </dgm:t>
    </dgm:pt>
    <dgm:pt modelId="{8451597B-C2F4-4E22-B3A3-5C1C49D7E407}" type="parTrans" cxnId="{28AE446B-8347-4491-B9A3-2BAAE2C35CEF}">
      <dgm:prSet/>
      <dgm:spPr/>
      <dgm:t>
        <a:bodyPr/>
        <a:lstStyle/>
        <a:p>
          <a:endParaRPr lang="en-US"/>
        </a:p>
      </dgm:t>
    </dgm:pt>
    <dgm:pt modelId="{0BF7D339-C070-4D78-BDFE-FA537CEA67A2}" type="sibTrans" cxnId="{28AE446B-8347-4491-B9A3-2BAAE2C35CEF}">
      <dgm:prSet/>
      <dgm:spPr/>
      <dgm:t>
        <a:bodyPr/>
        <a:lstStyle/>
        <a:p>
          <a:endParaRPr lang="en-US"/>
        </a:p>
      </dgm:t>
    </dgm:pt>
    <dgm:pt modelId="{E557F9CF-069C-487C-B1DB-AA574AEBBE41}">
      <dgm:prSet/>
      <dgm:spPr/>
      <dgm:t>
        <a:bodyPr/>
        <a:lstStyle/>
        <a:p>
          <a:r>
            <a:rPr lang="en-US"/>
            <a:t>Results concluded that:</a:t>
          </a:r>
        </a:p>
      </dgm:t>
    </dgm:pt>
    <dgm:pt modelId="{330BF1A5-9F56-443B-9C9C-6D28C33E27FB}" type="parTrans" cxnId="{52DEC165-7353-482F-8637-EC898C600C92}">
      <dgm:prSet/>
      <dgm:spPr/>
      <dgm:t>
        <a:bodyPr/>
        <a:lstStyle/>
        <a:p>
          <a:endParaRPr lang="en-US"/>
        </a:p>
      </dgm:t>
    </dgm:pt>
    <dgm:pt modelId="{ACE1D245-7535-4641-8D82-1582570AA59F}" type="sibTrans" cxnId="{52DEC165-7353-482F-8637-EC898C600C92}">
      <dgm:prSet/>
      <dgm:spPr/>
      <dgm:t>
        <a:bodyPr/>
        <a:lstStyle/>
        <a:p>
          <a:endParaRPr lang="en-US"/>
        </a:p>
      </dgm:t>
    </dgm:pt>
    <dgm:pt modelId="{9EFE1FBA-E502-40E0-9AA5-34349ED1B0CA}">
      <dgm:prSet custT="1"/>
      <dgm:spPr/>
      <dgm:t>
        <a:bodyPr/>
        <a:lstStyle/>
        <a:p>
          <a:r>
            <a:rPr lang="en-US" sz="1800" dirty="0"/>
            <a:t>Children with ADHD significantly chose SS over LL</a:t>
          </a:r>
        </a:p>
      </dgm:t>
    </dgm:pt>
    <dgm:pt modelId="{3C8D0EB2-DF4F-44B1-A370-08EC8F49DA02}" type="parTrans" cxnId="{60DDE729-32FA-47D2-BC72-B29454DA01E6}">
      <dgm:prSet/>
      <dgm:spPr/>
      <dgm:t>
        <a:bodyPr/>
        <a:lstStyle/>
        <a:p>
          <a:endParaRPr lang="en-US"/>
        </a:p>
      </dgm:t>
    </dgm:pt>
    <dgm:pt modelId="{C82427AF-328F-4D28-BD8A-1F483B53691C}" type="sibTrans" cxnId="{60DDE729-32FA-47D2-BC72-B29454DA01E6}">
      <dgm:prSet/>
      <dgm:spPr/>
      <dgm:t>
        <a:bodyPr/>
        <a:lstStyle/>
        <a:p>
          <a:endParaRPr lang="en-US"/>
        </a:p>
      </dgm:t>
    </dgm:pt>
    <dgm:pt modelId="{9F0B2ADD-8F54-4C37-9DD8-90A9884BDC78}">
      <dgm:prSet custT="1"/>
      <dgm:spPr/>
      <dgm:t>
        <a:bodyPr/>
        <a:lstStyle/>
        <a:p>
          <a:r>
            <a:rPr lang="en-US" sz="1800" dirty="0"/>
            <a:t>Each dose of </a:t>
          </a:r>
          <a:r>
            <a:rPr lang="en-US" sz="1800" dirty="0" err="1"/>
            <a:t>Concerta</a:t>
          </a:r>
          <a:r>
            <a:rPr lang="en-US" sz="1800" dirty="0"/>
            <a:t> significantly lowered preference for SS in ADHD children </a:t>
          </a:r>
        </a:p>
      </dgm:t>
    </dgm:pt>
    <dgm:pt modelId="{41DCE695-B2B8-4AF2-8561-8297CCD588E8}" type="parTrans" cxnId="{16BCD854-58E0-4273-AA7F-40958C007546}">
      <dgm:prSet/>
      <dgm:spPr/>
      <dgm:t>
        <a:bodyPr/>
        <a:lstStyle/>
        <a:p>
          <a:endParaRPr lang="en-US"/>
        </a:p>
      </dgm:t>
    </dgm:pt>
    <dgm:pt modelId="{7B80D50A-F165-4FB6-9EDB-53D4E1E6CEFF}" type="sibTrans" cxnId="{16BCD854-58E0-4273-AA7F-40958C007546}">
      <dgm:prSet/>
      <dgm:spPr/>
      <dgm:t>
        <a:bodyPr/>
        <a:lstStyle/>
        <a:p>
          <a:endParaRPr lang="en-US"/>
        </a:p>
      </dgm:t>
    </dgm:pt>
    <dgm:pt modelId="{9455843E-8B59-4801-9216-739F1E7EE9E7}">
      <dgm:prSet custT="1"/>
      <dgm:spPr/>
      <dgm:t>
        <a:bodyPr/>
        <a:lstStyle/>
        <a:p>
          <a:r>
            <a:rPr lang="en-US" sz="1800" dirty="0"/>
            <a:t>With medication, the ADHD children similarly to their typical peer controls </a:t>
          </a:r>
        </a:p>
      </dgm:t>
    </dgm:pt>
    <dgm:pt modelId="{C50001A0-0922-414E-8C4D-D5F8DDB74EC0}" type="parTrans" cxnId="{FD19301B-949B-4C3E-BEBC-BB42134980B7}">
      <dgm:prSet/>
      <dgm:spPr/>
      <dgm:t>
        <a:bodyPr/>
        <a:lstStyle/>
        <a:p>
          <a:endParaRPr lang="en-US"/>
        </a:p>
      </dgm:t>
    </dgm:pt>
    <dgm:pt modelId="{FDCD0FA6-7F3D-4FEC-BC1B-47F781196FEC}" type="sibTrans" cxnId="{FD19301B-949B-4C3E-BEBC-BB42134980B7}">
      <dgm:prSet/>
      <dgm:spPr/>
      <dgm:t>
        <a:bodyPr/>
        <a:lstStyle/>
        <a:p>
          <a:endParaRPr lang="en-US"/>
        </a:p>
      </dgm:t>
    </dgm:pt>
    <dgm:pt modelId="{30A0913A-770A-43B5-911A-0CB97E606734}" type="pres">
      <dgm:prSet presAssocID="{45D7FBC7-A060-4579-A034-BA60D00F3E46}" presName="linear" presStyleCnt="0">
        <dgm:presLayoutVars>
          <dgm:dir/>
          <dgm:animLvl val="lvl"/>
          <dgm:resizeHandles val="exact"/>
        </dgm:presLayoutVars>
      </dgm:prSet>
      <dgm:spPr/>
    </dgm:pt>
    <dgm:pt modelId="{C79FE1DE-E5D0-4AB1-A113-BC28ED92E3F2}" type="pres">
      <dgm:prSet presAssocID="{148DCB21-2F34-4A8F-A601-FB6CFBA33836}" presName="parentLin" presStyleCnt="0"/>
      <dgm:spPr/>
    </dgm:pt>
    <dgm:pt modelId="{57389584-2C10-481D-92F6-6A7D2C3BD048}" type="pres">
      <dgm:prSet presAssocID="{148DCB21-2F34-4A8F-A601-FB6CFBA33836}" presName="parentLeftMargin" presStyleLbl="node1" presStyleIdx="0" presStyleCnt="2"/>
      <dgm:spPr/>
    </dgm:pt>
    <dgm:pt modelId="{8E5CF9CA-2FC4-475B-BBC3-7ADA05BB9004}" type="pres">
      <dgm:prSet presAssocID="{148DCB21-2F34-4A8F-A601-FB6CFBA33836}" presName="parentText" presStyleLbl="node1" presStyleIdx="0" presStyleCnt="2" custScaleX="105207" custScaleY="193134" custLinFactY="-85117" custLinFactNeighborX="2805" custLinFactNeighborY="-100000">
        <dgm:presLayoutVars>
          <dgm:chMax val="0"/>
          <dgm:bulletEnabled val="1"/>
        </dgm:presLayoutVars>
      </dgm:prSet>
      <dgm:spPr/>
    </dgm:pt>
    <dgm:pt modelId="{71A4127E-2854-4D18-9CF9-16C01FEFC39C}" type="pres">
      <dgm:prSet presAssocID="{148DCB21-2F34-4A8F-A601-FB6CFBA33836}" presName="negativeSpace" presStyleCnt="0"/>
      <dgm:spPr/>
    </dgm:pt>
    <dgm:pt modelId="{9C4B21C3-0674-4070-BAFD-8B3962DF939F}" type="pres">
      <dgm:prSet presAssocID="{148DCB21-2F34-4A8F-A601-FB6CFBA33836}" presName="childText" presStyleLbl="conFgAcc1" presStyleIdx="0" presStyleCnt="2" custLinFactY="-18052" custLinFactNeighborX="-2402" custLinFactNeighborY="-100000">
        <dgm:presLayoutVars>
          <dgm:bulletEnabled val="1"/>
        </dgm:presLayoutVars>
      </dgm:prSet>
      <dgm:spPr/>
    </dgm:pt>
    <dgm:pt modelId="{085827E1-972F-4651-B276-C605C55FBE8C}" type="pres">
      <dgm:prSet presAssocID="{A653590A-1479-4DC0-A235-B3DE694337A9}" presName="spaceBetweenRectangles" presStyleCnt="0"/>
      <dgm:spPr/>
    </dgm:pt>
    <dgm:pt modelId="{7D845D39-C683-40E8-9DCC-6925AC54AE22}" type="pres">
      <dgm:prSet presAssocID="{E557F9CF-069C-487C-B1DB-AA574AEBBE41}" presName="parentLin" presStyleCnt="0"/>
      <dgm:spPr/>
    </dgm:pt>
    <dgm:pt modelId="{BBE9D498-5B33-4B6B-B6CC-13ED0D09716E}" type="pres">
      <dgm:prSet presAssocID="{E557F9CF-069C-487C-B1DB-AA574AEBBE41}" presName="parentLeftMargin" presStyleLbl="node1" presStyleIdx="0" presStyleCnt="2"/>
      <dgm:spPr/>
    </dgm:pt>
    <dgm:pt modelId="{A71C054C-19CF-4B2C-B28D-CA3A88AA7886}" type="pres">
      <dgm:prSet presAssocID="{E557F9CF-069C-487C-B1DB-AA574AEBBE41}" presName="parentText" presStyleLbl="node1" presStyleIdx="1" presStyleCnt="2" custScaleX="105608" custScaleY="206616">
        <dgm:presLayoutVars>
          <dgm:chMax val="0"/>
          <dgm:bulletEnabled val="1"/>
        </dgm:presLayoutVars>
      </dgm:prSet>
      <dgm:spPr/>
    </dgm:pt>
    <dgm:pt modelId="{16AC70E9-FD7E-4B4F-AFF3-131A102DCD38}" type="pres">
      <dgm:prSet presAssocID="{E557F9CF-069C-487C-B1DB-AA574AEBBE41}" presName="negativeSpace" presStyleCnt="0"/>
      <dgm:spPr/>
    </dgm:pt>
    <dgm:pt modelId="{5850B1AE-6493-4E8D-8645-6B519450A826}" type="pres">
      <dgm:prSet presAssocID="{E557F9CF-069C-487C-B1DB-AA574AEBBE4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2EB820B-71C2-4900-9BFA-EF992CD770A6}" srcId="{148DCB21-2F34-4A8F-A601-FB6CFBA33836}" destId="{75A5DD5D-A247-47F5-BEC8-8A0D51320954}" srcOrd="2" destOrd="0" parTransId="{71EFB1DA-D797-4566-8B37-0FA233C37217}" sibTransId="{67DBBE3B-0596-40E5-AEBC-2AA53068E955}"/>
    <dgm:cxn modelId="{C0A87212-1BC4-46ED-9E54-612F5531B249}" type="presOf" srcId="{E557F9CF-069C-487C-B1DB-AA574AEBBE41}" destId="{BBE9D498-5B33-4B6B-B6CC-13ED0D09716E}" srcOrd="0" destOrd="0" presId="urn:microsoft.com/office/officeart/2005/8/layout/list1"/>
    <dgm:cxn modelId="{405D1113-E6DA-4979-B9D2-BA50C60CCDA5}" type="presOf" srcId="{148DCB21-2F34-4A8F-A601-FB6CFBA33836}" destId="{57389584-2C10-481D-92F6-6A7D2C3BD048}" srcOrd="0" destOrd="0" presId="urn:microsoft.com/office/officeart/2005/8/layout/list1"/>
    <dgm:cxn modelId="{41F1BE17-9CD9-4344-B96F-6E29B7FCF44A}" type="presOf" srcId="{9455843E-8B59-4801-9216-739F1E7EE9E7}" destId="{5850B1AE-6493-4E8D-8645-6B519450A826}" srcOrd="0" destOrd="2" presId="urn:microsoft.com/office/officeart/2005/8/layout/list1"/>
    <dgm:cxn modelId="{FD19301B-949B-4C3E-BEBC-BB42134980B7}" srcId="{E557F9CF-069C-487C-B1DB-AA574AEBBE41}" destId="{9455843E-8B59-4801-9216-739F1E7EE9E7}" srcOrd="2" destOrd="0" parTransId="{C50001A0-0922-414E-8C4D-D5F8DDB74EC0}" sibTransId="{FDCD0FA6-7F3D-4FEC-BC1B-47F781196FEC}"/>
    <dgm:cxn modelId="{C052011E-8F15-4193-BDC8-6C16BDE2BC49}" srcId="{148DCB21-2F34-4A8F-A601-FB6CFBA33836}" destId="{CAE3FCBE-ABD4-4B5C-A867-803707881799}" srcOrd="1" destOrd="0" parTransId="{3E840479-683B-45CB-A64A-F2A67DF3B515}" sibTransId="{AD5D5906-CF74-4017-84DF-F31018AB5757}"/>
    <dgm:cxn modelId="{60DDE729-32FA-47D2-BC72-B29454DA01E6}" srcId="{E557F9CF-069C-487C-B1DB-AA574AEBBE41}" destId="{9EFE1FBA-E502-40E0-9AA5-34349ED1B0CA}" srcOrd="0" destOrd="0" parTransId="{3C8D0EB2-DF4F-44B1-A370-08EC8F49DA02}" sibTransId="{C82427AF-328F-4D28-BD8A-1F483B53691C}"/>
    <dgm:cxn modelId="{2505DB39-0F5B-44B1-A5B2-0182326C39A0}" type="presOf" srcId="{148DCB21-2F34-4A8F-A601-FB6CFBA33836}" destId="{8E5CF9CA-2FC4-475B-BBC3-7ADA05BB9004}" srcOrd="1" destOrd="0" presId="urn:microsoft.com/office/officeart/2005/8/layout/list1"/>
    <dgm:cxn modelId="{B4922444-0303-4206-9267-7DC21B40C256}" type="presOf" srcId="{45D7FBC7-A060-4579-A034-BA60D00F3E46}" destId="{30A0913A-770A-43B5-911A-0CB97E606734}" srcOrd="0" destOrd="0" presId="urn:microsoft.com/office/officeart/2005/8/layout/list1"/>
    <dgm:cxn modelId="{52DEC165-7353-482F-8637-EC898C600C92}" srcId="{45D7FBC7-A060-4579-A034-BA60D00F3E46}" destId="{E557F9CF-069C-487C-B1DB-AA574AEBBE41}" srcOrd="1" destOrd="0" parTransId="{330BF1A5-9F56-443B-9C9C-6D28C33E27FB}" sibTransId="{ACE1D245-7535-4641-8D82-1582570AA59F}"/>
    <dgm:cxn modelId="{28AE446B-8347-4491-B9A3-2BAAE2C35CEF}" srcId="{75A5DD5D-A247-47F5-BEC8-8A0D51320954}" destId="{D709B892-E4A2-42D9-8A1A-75D7CD57E7B3}" srcOrd="1" destOrd="0" parTransId="{8451597B-C2F4-4E22-B3A3-5C1C49D7E407}" sibTransId="{0BF7D339-C070-4D78-BDFE-FA537CEA67A2}"/>
    <dgm:cxn modelId="{16BCD854-58E0-4273-AA7F-40958C007546}" srcId="{E557F9CF-069C-487C-B1DB-AA574AEBBE41}" destId="{9F0B2ADD-8F54-4C37-9DD8-90A9884BDC78}" srcOrd="1" destOrd="0" parTransId="{41DCE695-B2B8-4AF2-8561-8297CCD588E8}" sibTransId="{7B80D50A-F165-4FB6-9EDB-53D4E1E6CEFF}"/>
    <dgm:cxn modelId="{CCB7207B-C618-44BB-95F1-20A2A9110E64}" srcId="{148DCB21-2F34-4A8F-A601-FB6CFBA33836}" destId="{99EA926D-76F0-4F4D-8D06-276BA43B834F}" srcOrd="0" destOrd="0" parTransId="{6E4FCB3F-BCD7-4703-BB15-815BE9916D17}" sibTransId="{58D88E86-8E93-4DE8-9008-D472FBAC020A}"/>
    <dgm:cxn modelId="{61F0C298-AD9C-48DD-A921-6E4412D3A023}" srcId="{45D7FBC7-A060-4579-A034-BA60D00F3E46}" destId="{148DCB21-2F34-4A8F-A601-FB6CFBA33836}" srcOrd="0" destOrd="0" parTransId="{44C568F6-9C56-4C70-85CC-0DAFF07D13C3}" sibTransId="{A653590A-1479-4DC0-A235-B3DE694337A9}"/>
    <dgm:cxn modelId="{5CA3C49A-FA3F-4528-BB6B-529741E59E78}" type="presOf" srcId="{CAE3FCBE-ABD4-4B5C-A867-803707881799}" destId="{9C4B21C3-0674-4070-BAFD-8B3962DF939F}" srcOrd="0" destOrd="1" presId="urn:microsoft.com/office/officeart/2005/8/layout/list1"/>
    <dgm:cxn modelId="{1FAF2F9F-A5FA-4161-A8CC-19FB13DBA839}" type="presOf" srcId="{E557F9CF-069C-487C-B1DB-AA574AEBBE41}" destId="{A71C054C-19CF-4B2C-B28D-CA3A88AA7886}" srcOrd="1" destOrd="0" presId="urn:microsoft.com/office/officeart/2005/8/layout/list1"/>
    <dgm:cxn modelId="{54DEC6BF-F335-45E4-9F14-3B5311D52B6F}" srcId="{75A5DD5D-A247-47F5-BEC8-8A0D51320954}" destId="{2501A889-B109-478F-B3D7-5832661414AD}" srcOrd="0" destOrd="0" parTransId="{EFDA25CD-89CB-4BB3-8B24-984A5F8E1F04}" sibTransId="{E4D78BF2-583B-426D-A24B-E2AE6DB2D679}"/>
    <dgm:cxn modelId="{50D78FE6-49F8-4D7A-AB46-424B7F1D93D2}" type="presOf" srcId="{D709B892-E4A2-42D9-8A1A-75D7CD57E7B3}" destId="{9C4B21C3-0674-4070-BAFD-8B3962DF939F}" srcOrd="0" destOrd="4" presId="urn:microsoft.com/office/officeart/2005/8/layout/list1"/>
    <dgm:cxn modelId="{62D3B1EB-DD3F-4B5B-BD73-11E68829D1CF}" type="presOf" srcId="{75A5DD5D-A247-47F5-BEC8-8A0D51320954}" destId="{9C4B21C3-0674-4070-BAFD-8B3962DF939F}" srcOrd="0" destOrd="2" presId="urn:microsoft.com/office/officeart/2005/8/layout/list1"/>
    <dgm:cxn modelId="{F6BAB5EE-20EC-4F26-A04E-FF0430A97E6A}" type="presOf" srcId="{99EA926D-76F0-4F4D-8D06-276BA43B834F}" destId="{9C4B21C3-0674-4070-BAFD-8B3962DF939F}" srcOrd="0" destOrd="0" presId="urn:microsoft.com/office/officeart/2005/8/layout/list1"/>
    <dgm:cxn modelId="{F7B0F4FB-9B78-41D2-A6A3-D2B511E4A4F1}" type="presOf" srcId="{9F0B2ADD-8F54-4C37-9DD8-90A9884BDC78}" destId="{5850B1AE-6493-4E8D-8645-6B519450A826}" srcOrd="0" destOrd="1" presId="urn:microsoft.com/office/officeart/2005/8/layout/list1"/>
    <dgm:cxn modelId="{F7227DFC-1338-40AF-90D8-6FEE39C71C59}" type="presOf" srcId="{9EFE1FBA-E502-40E0-9AA5-34349ED1B0CA}" destId="{5850B1AE-6493-4E8D-8645-6B519450A826}" srcOrd="0" destOrd="0" presId="urn:microsoft.com/office/officeart/2005/8/layout/list1"/>
    <dgm:cxn modelId="{6CC4EEFC-73F9-4059-98DE-2F195DE4E7A9}" type="presOf" srcId="{2501A889-B109-478F-B3D7-5832661414AD}" destId="{9C4B21C3-0674-4070-BAFD-8B3962DF939F}" srcOrd="0" destOrd="3" presId="urn:microsoft.com/office/officeart/2005/8/layout/list1"/>
    <dgm:cxn modelId="{C2689FFB-4AE0-4943-B558-C163152062FC}" type="presParOf" srcId="{30A0913A-770A-43B5-911A-0CB97E606734}" destId="{C79FE1DE-E5D0-4AB1-A113-BC28ED92E3F2}" srcOrd="0" destOrd="0" presId="urn:microsoft.com/office/officeart/2005/8/layout/list1"/>
    <dgm:cxn modelId="{83C5C992-9AB6-4801-AFE4-6312657BAC3F}" type="presParOf" srcId="{C79FE1DE-E5D0-4AB1-A113-BC28ED92E3F2}" destId="{57389584-2C10-481D-92F6-6A7D2C3BD048}" srcOrd="0" destOrd="0" presId="urn:microsoft.com/office/officeart/2005/8/layout/list1"/>
    <dgm:cxn modelId="{FDFEE8B8-8A9E-46F3-9185-2F3E714C0E87}" type="presParOf" srcId="{C79FE1DE-E5D0-4AB1-A113-BC28ED92E3F2}" destId="{8E5CF9CA-2FC4-475B-BBC3-7ADA05BB9004}" srcOrd="1" destOrd="0" presId="urn:microsoft.com/office/officeart/2005/8/layout/list1"/>
    <dgm:cxn modelId="{847D99EB-4540-45F3-A950-3469AD8721B4}" type="presParOf" srcId="{30A0913A-770A-43B5-911A-0CB97E606734}" destId="{71A4127E-2854-4D18-9CF9-16C01FEFC39C}" srcOrd="1" destOrd="0" presId="urn:microsoft.com/office/officeart/2005/8/layout/list1"/>
    <dgm:cxn modelId="{30DB1399-BD33-440F-8951-C4E3B32A6638}" type="presParOf" srcId="{30A0913A-770A-43B5-911A-0CB97E606734}" destId="{9C4B21C3-0674-4070-BAFD-8B3962DF939F}" srcOrd="2" destOrd="0" presId="urn:microsoft.com/office/officeart/2005/8/layout/list1"/>
    <dgm:cxn modelId="{06E43497-059B-4851-A057-1118108E59E4}" type="presParOf" srcId="{30A0913A-770A-43B5-911A-0CB97E606734}" destId="{085827E1-972F-4651-B276-C605C55FBE8C}" srcOrd="3" destOrd="0" presId="urn:microsoft.com/office/officeart/2005/8/layout/list1"/>
    <dgm:cxn modelId="{18221C7A-2BB5-4517-A1B7-0979F472F8A2}" type="presParOf" srcId="{30A0913A-770A-43B5-911A-0CB97E606734}" destId="{7D845D39-C683-40E8-9DCC-6925AC54AE22}" srcOrd="4" destOrd="0" presId="urn:microsoft.com/office/officeart/2005/8/layout/list1"/>
    <dgm:cxn modelId="{244C6E65-9260-4DAB-9892-CB1E7076FB96}" type="presParOf" srcId="{7D845D39-C683-40E8-9DCC-6925AC54AE22}" destId="{BBE9D498-5B33-4B6B-B6CC-13ED0D09716E}" srcOrd="0" destOrd="0" presId="urn:microsoft.com/office/officeart/2005/8/layout/list1"/>
    <dgm:cxn modelId="{F4643458-62D1-414C-859F-FE4EB003F03A}" type="presParOf" srcId="{7D845D39-C683-40E8-9DCC-6925AC54AE22}" destId="{A71C054C-19CF-4B2C-B28D-CA3A88AA7886}" srcOrd="1" destOrd="0" presId="urn:microsoft.com/office/officeart/2005/8/layout/list1"/>
    <dgm:cxn modelId="{1DDF27D3-AC17-4F0E-9AA1-2661B39C9939}" type="presParOf" srcId="{30A0913A-770A-43B5-911A-0CB97E606734}" destId="{16AC70E9-FD7E-4B4F-AFF3-131A102DCD38}" srcOrd="5" destOrd="0" presId="urn:microsoft.com/office/officeart/2005/8/layout/list1"/>
    <dgm:cxn modelId="{F3115A9F-64B7-4CB8-A20A-0E86946D82F1}" type="presParOf" srcId="{30A0913A-770A-43B5-911A-0CB97E606734}" destId="{5850B1AE-6493-4E8D-8645-6B519450A82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BD1E78-1F7B-4C89-B585-159C18F6B24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A0D85EA-3869-4A78-B6FF-37A6797F06AE}">
      <dgm:prSet/>
      <dgm:spPr/>
      <dgm:t>
        <a:bodyPr/>
        <a:lstStyle/>
        <a:p>
          <a:r>
            <a:rPr lang="en-US"/>
            <a:t>Used to understand and predict</a:t>
          </a:r>
        </a:p>
      </dgm:t>
    </dgm:pt>
    <dgm:pt modelId="{C81731AD-C725-4177-8B67-A4BF92FE66C6}" type="parTrans" cxnId="{A37D13AF-F052-464D-943B-A59A2FEF21F7}">
      <dgm:prSet/>
      <dgm:spPr/>
      <dgm:t>
        <a:bodyPr/>
        <a:lstStyle/>
        <a:p>
          <a:endParaRPr lang="en-US"/>
        </a:p>
      </dgm:t>
    </dgm:pt>
    <dgm:pt modelId="{BA1AA0F8-388A-4084-823A-37E83967771D}" type="sibTrans" cxnId="{A37D13AF-F052-464D-943B-A59A2FEF21F7}">
      <dgm:prSet/>
      <dgm:spPr/>
      <dgm:t>
        <a:bodyPr/>
        <a:lstStyle/>
        <a:p>
          <a:endParaRPr lang="en-US"/>
        </a:p>
      </dgm:t>
    </dgm:pt>
    <dgm:pt modelId="{3B498DDE-29E9-4F53-BDF5-F24DCA8B924F}">
      <dgm:prSet/>
      <dgm:spPr/>
      <dgm:t>
        <a:bodyPr/>
        <a:lstStyle/>
        <a:p>
          <a:r>
            <a:rPr lang="en-US"/>
            <a:t>Gambling behavior</a:t>
          </a:r>
        </a:p>
      </dgm:t>
    </dgm:pt>
    <dgm:pt modelId="{996637B9-5109-4889-B05C-E58D688DAA63}" type="parTrans" cxnId="{4CCFA41C-43FC-42B6-AAF1-577AD87562B1}">
      <dgm:prSet/>
      <dgm:spPr/>
      <dgm:t>
        <a:bodyPr/>
        <a:lstStyle/>
        <a:p>
          <a:endParaRPr lang="en-US"/>
        </a:p>
      </dgm:t>
    </dgm:pt>
    <dgm:pt modelId="{95995528-B562-4AF6-B12B-412AAE508173}" type="sibTrans" cxnId="{4CCFA41C-43FC-42B6-AAF1-577AD87562B1}">
      <dgm:prSet/>
      <dgm:spPr/>
      <dgm:t>
        <a:bodyPr/>
        <a:lstStyle/>
        <a:p>
          <a:endParaRPr lang="en-US"/>
        </a:p>
      </dgm:t>
    </dgm:pt>
    <dgm:pt modelId="{C0E73DAA-5DC5-4F1C-A3BB-EB318175CC48}">
      <dgm:prSet/>
      <dgm:spPr/>
      <dgm:t>
        <a:bodyPr/>
        <a:lstStyle/>
        <a:p>
          <a:r>
            <a:rPr lang="en-US"/>
            <a:t>Addiction</a:t>
          </a:r>
        </a:p>
      </dgm:t>
    </dgm:pt>
    <dgm:pt modelId="{ACDE8A97-7EAE-43B4-AE14-B9D3AAB93166}" type="parTrans" cxnId="{0D536DB7-3C8A-4498-82B5-E520B4FED886}">
      <dgm:prSet/>
      <dgm:spPr/>
      <dgm:t>
        <a:bodyPr/>
        <a:lstStyle/>
        <a:p>
          <a:endParaRPr lang="en-US"/>
        </a:p>
      </dgm:t>
    </dgm:pt>
    <dgm:pt modelId="{04E87894-C6B7-4A9A-B971-80BC647DDD09}" type="sibTrans" cxnId="{0D536DB7-3C8A-4498-82B5-E520B4FED886}">
      <dgm:prSet/>
      <dgm:spPr/>
      <dgm:t>
        <a:bodyPr/>
        <a:lstStyle/>
        <a:p>
          <a:endParaRPr lang="en-US"/>
        </a:p>
      </dgm:t>
    </dgm:pt>
    <dgm:pt modelId="{27AC8666-E568-428C-871B-AD1D0118C08D}">
      <dgm:prSet/>
      <dgm:spPr/>
      <dgm:t>
        <a:bodyPr/>
        <a:lstStyle/>
        <a:p>
          <a:r>
            <a:rPr lang="en-US"/>
            <a:t>Impulsivity</a:t>
          </a:r>
        </a:p>
      </dgm:t>
    </dgm:pt>
    <dgm:pt modelId="{B87CF604-FFFD-460A-86CA-B4D460002F0A}" type="parTrans" cxnId="{34E0F360-4CAD-4E88-92E3-A780E6156C61}">
      <dgm:prSet/>
      <dgm:spPr/>
      <dgm:t>
        <a:bodyPr/>
        <a:lstStyle/>
        <a:p>
          <a:endParaRPr lang="en-US"/>
        </a:p>
      </dgm:t>
    </dgm:pt>
    <dgm:pt modelId="{919C1AE6-3C0D-4327-978A-8C89306CD021}" type="sibTrans" cxnId="{34E0F360-4CAD-4E88-92E3-A780E6156C61}">
      <dgm:prSet/>
      <dgm:spPr/>
      <dgm:t>
        <a:bodyPr/>
        <a:lstStyle/>
        <a:p>
          <a:endParaRPr lang="en-US"/>
        </a:p>
      </dgm:t>
    </dgm:pt>
    <dgm:pt modelId="{3813E444-1C1E-4261-A29E-6630B42CE9FC}">
      <dgm:prSet/>
      <dgm:spPr/>
      <dgm:t>
        <a:bodyPr/>
        <a:lstStyle/>
        <a:p>
          <a:r>
            <a:rPr lang="en-US"/>
            <a:t>Self Control</a:t>
          </a:r>
        </a:p>
      </dgm:t>
    </dgm:pt>
    <dgm:pt modelId="{57F59505-4C19-4BFC-80D6-D1F6157C1A77}" type="parTrans" cxnId="{43803E0B-7165-4A18-8460-1EFAE1892D30}">
      <dgm:prSet/>
      <dgm:spPr/>
      <dgm:t>
        <a:bodyPr/>
        <a:lstStyle/>
        <a:p>
          <a:endParaRPr lang="en-US"/>
        </a:p>
      </dgm:t>
    </dgm:pt>
    <dgm:pt modelId="{7F1A7FC9-4E67-4C37-B678-48AD06050DDD}" type="sibTrans" cxnId="{43803E0B-7165-4A18-8460-1EFAE1892D30}">
      <dgm:prSet/>
      <dgm:spPr/>
      <dgm:t>
        <a:bodyPr/>
        <a:lstStyle/>
        <a:p>
          <a:endParaRPr lang="en-US"/>
        </a:p>
      </dgm:t>
    </dgm:pt>
    <dgm:pt modelId="{8AACC083-F28F-4C47-944D-2E5756F979CC}">
      <dgm:prSet/>
      <dgm:spPr/>
      <dgm:t>
        <a:bodyPr/>
        <a:lstStyle/>
        <a:p>
          <a:r>
            <a:rPr lang="en-US"/>
            <a:t>Important in that can predict the value of reward across different individuals and settings</a:t>
          </a:r>
        </a:p>
      </dgm:t>
    </dgm:pt>
    <dgm:pt modelId="{3EC4FEA0-E9EF-4305-889D-96EC4F7DD55C}" type="parTrans" cxnId="{C6D6FDBA-0600-486B-87BD-D2F1906C875E}">
      <dgm:prSet/>
      <dgm:spPr/>
      <dgm:t>
        <a:bodyPr/>
        <a:lstStyle/>
        <a:p>
          <a:endParaRPr lang="en-US"/>
        </a:p>
      </dgm:t>
    </dgm:pt>
    <dgm:pt modelId="{DE615D57-59E7-4AFD-99A4-B067561DE8A1}" type="sibTrans" cxnId="{C6D6FDBA-0600-486B-87BD-D2F1906C875E}">
      <dgm:prSet/>
      <dgm:spPr/>
      <dgm:t>
        <a:bodyPr/>
        <a:lstStyle/>
        <a:p>
          <a:endParaRPr lang="en-US"/>
        </a:p>
      </dgm:t>
    </dgm:pt>
    <dgm:pt modelId="{00CCD8DD-F7B1-4912-A4C7-DCB9CD1DDDD0}" type="pres">
      <dgm:prSet presAssocID="{67BD1E78-1F7B-4C89-B585-159C18F6B241}" presName="linear" presStyleCnt="0">
        <dgm:presLayoutVars>
          <dgm:animLvl val="lvl"/>
          <dgm:resizeHandles val="exact"/>
        </dgm:presLayoutVars>
      </dgm:prSet>
      <dgm:spPr/>
    </dgm:pt>
    <dgm:pt modelId="{75F1FC2D-E965-4EDE-9A00-B42083876A84}" type="pres">
      <dgm:prSet presAssocID="{AA0D85EA-3869-4A78-B6FF-37A6797F06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4AD1EE5-C3D2-4E66-BBC2-BDD1348E455B}" type="pres">
      <dgm:prSet presAssocID="{AA0D85EA-3869-4A78-B6FF-37A6797F06AE}" presName="childText" presStyleLbl="revTx" presStyleIdx="0" presStyleCnt="1">
        <dgm:presLayoutVars>
          <dgm:bulletEnabled val="1"/>
        </dgm:presLayoutVars>
      </dgm:prSet>
      <dgm:spPr/>
    </dgm:pt>
    <dgm:pt modelId="{98B1364F-B8E6-4B36-9837-287D83485651}" type="pres">
      <dgm:prSet presAssocID="{8AACC083-F28F-4C47-944D-2E5756F979C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3803E0B-7165-4A18-8460-1EFAE1892D30}" srcId="{AA0D85EA-3869-4A78-B6FF-37A6797F06AE}" destId="{3813E444-1C1E-4261-A29E-6630B42CE9FC}" srcOrd="3" destOrd="0" parTransId="{57F59505-4C19-4BFC-80D6-D1F6157C1A77}" sibTransId="{7F1A7FC9-4E67-4C37-B678-48AD06050DDD}"/>
    <dgm:cxn modelId="{F4598A0C-A802-478D-9A5E-9381CBE2BBB4}" type="presOf" srcId="{27AC8666-E568-428C-871B-AD1D0118C08D}" destId="{04AD1EE5-C3D2-4E66-BBC2-BDD1348E455B}" srcOrd="0" destOrd="2" presId="urn:microsoft.com/office/officeart/2005/8/layout/vList2"/>
    <dgm:cxn modelId="{4CCFA41C-43FC-42B6-AAF1-577AD87562B1}" srcId="{AA0D85EA-3869-4A78-B6FF-37A6797F06AE}" destId="{3B498DDE-29E9-4F53-BDF5-F24DCA8B924F}" srcOrd="0" destOrd="0" parTransId="{996637B9-5109-4889-B05C-E58D688DAA63}" sibTransId="{95995528-B562-4AF6-B12B-412AAE508173}"/>
    <dgm:cxn modelId="{7F7F155D-9A1E-45A6-9F2F-2E7ECE618AF0}" type="presOf" srcId="{3B498DDE-29E9-4F53-BDF5-F24DCA8B924F}" destId="{04AD1EE5-C3D2-4E66-BBC2-BDD1348E455B}" srcOrd="0" destOrd="0" presId="urn:microsoft.com/office/officeart/2005/8/layout/vList2"/>
    <dgm:cxn modelId="{34E0F360-4CAD-4E88-92E3-A780E6156C61}" srcId="{AA0D85EA-3869-4A78-B6FF-37A6797F06AE}" destId="{27AC8666-E568-428C-871B-AD1D0118C08D}" srcOrd="2" destOrd="0" parTransId="{B87CF604-FFFD-460A-86CA-B4D460002F0A}" sibTransId="{919C1AE6-3C0D-4327-978A-8C89306CD021}"/>
    <dgm:cxn modelId="{6A5D1E65-99CB-4D40-8738-972A5318480B}" type="presOf" srcId="{8AACC083-F28F-4C47-944D-2E5756F979CC}" destId="{98B1364F-B8E6-4B36-9837-287D83485651}" srcOrd="0" destOrd="0" presId="urn:microsoft.com/office/officeart/2005/8/layout/vList2"/>
    <dgm:cxn modelId="{138B57A8-CAB9-4D92-A475-8D90E0CE6D8D}" type="presOf" srcId="{C0E73DAA-5DC5-4F1C-A3BB-EB318175CC48}" destId="{04AD1EE5-C3D2-4E66-BBC2-BDD1348E455B}" srcOrd="0" destOrd="1" presId="urn:microsoft.com/office/officeart/2005/8/layout/vList2"/>
    <dgm:cxn modelId="{A37D13AF-F052-464D-943B-A59A2FEF21F7}" srcId="{67BD1E78-1F7B-4C89-B585-159C18F6B241}" destId="{AA0D85EA-3869-4A78-B6FF-37A6797F06AE}" srcOrd="0" destOrd="0" parTransId="{C81731AD-C725-4177-8B67-A4BF92FE66C6}" sibTransId="{BA1AA0F8-388A-4084-823A-37E83967771D}"/>
    <dgm:cxn modelId="{0D536DB7-3C8A-4498-82B5-E520B4FED886}" srcId="{AA0D85EA-3869-4A78-B6FF-37A6797F06AE}" destId="{C0E73DAA-5DC5-4F1C-A3BB-EB318175CC48}" srcOrd="1" destOrd="0" parTransId="{ACDE8A97-7EAE-43B4-AE14-B9D3AAB93166}" sibTransId="{04E87894-C6B7-4A9A-B971-80BC647DDD09}"/>
    <dgm:cxn modelId="{DD4321B9-C4D7-4E15-9139-0C00D53A8BCE}" type="presOf" srcId="{AA0D85EA-3869-4A78-B6FF-37A6797F06AE}" destId="{75F1FC2D-E965-4EDE-9A00-B42083876A84}" srcOrd="0" destOrd="0" presId="urn:microsoft.com/office/officeart/2005/8/layout/vList2"/>
    <dgm:cxn modelId="{C6D6FDBA-0600-486B-87BD-D2F1906C875E}" srcId="{67BD1E78-1F7B-4C89-B585-159C18F6B241}" destId="{8AACC083-F28F-4C47-944D-2E5756F979CC}" srcOrd="1" destOrd="0" parTransId="{3EC4FEA0-E9EF-4305-889D-96EC4F7DD55C}" sibTransId="{DE615D57-59E7-4AFD-99A4-B067561DE8A1}"/>
    <dgm:cxn modelId="{DFF42AC4-212E-46BF-8238-71F38BD249C1}" type="presOf" srcId="{67BD1E78-1F7B-4C89-B585-159C18F6B241}" destId="{00CCD8DD-F7B1-4912-A4C7-DCB9CD1DDDD0}" srcOrd="0" destOrd="0" presId="urn:microsoft.com/office/officeart/2005/8/layout/vList2"/>
    <dgm:cxn modelId="{647B8FE0-C05C-41FC-BB4A-758451F0160E}" type="presOf" srcId="{3813E444-1C1E-4261-A29E-6630B42CE9FC}" destId="{04AD1EE5-C3D2-4E66-BBC2-BDD1348E455B}" srcOrd="0" destOrd="3" presId="urn:microsoft.com/office/officeart/2005/8/layout/vList2"/>
    <dgm:cxn modelId="{2C12DAB2-CA46-4181-AB5C-E719AE623769}" type="presParOf" srcId="{00CCD8DD-F7B1-4912-A4C7-DCB9CD1DDDD0}" destId="{75F1FC2D-E965-4EDE-9A00-B42083876A84}" srcOrd="0" destOrd="0" presId="urn:microsoft.com/office/officeart/2005/8/layout/vList2"/>
    <dgm:cxn modelId="{B6EDFD84-D677-4D88-AE4F-2F8CBF96D8EB}" type="presParOf" srcId="{00CCD8DD-F7B1-4912-A4C7-DCB9CD1DDDD0}" destId="{04AD1EE5-C3D2-4E66-BBC2-BDD1348E455B}" srcOrd="1" destOrd="0" presId="urn:microsoft.com/office/officeart/2005/8/layout/vList2"/>
    <dgm:cxn modelId="{5C8611A5-47CD-4431-873F-85D34AF766F5}" type="presParOf" srcId="{00CCD8DD-F7B1-4912-A4C7-DCB9CD1DDDD0}" destId="{98B1364F-B8E6-4B36-9837-287D8348565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A2A47B7-ABE7-4363-967E-0B20645BB3F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698499B-6C6F-4252-83FF-41CC77F828DF}">
      <dgm:prSet/>
      <dgm:spPr/>
      <dgm:t>
        <a:bodyPr/>
        <a:lstStyle/>
        <a:p>
          <a:r>
            <a:rPr lang="en-US"/>
            <a:t>Learning to choose delayed/”later” but larger consequences over shorter but smaller consequences</a:t>
          </a:r>
        </a:p>
      </dgm:t>
    </dgm:pt>
    <dgm:pt modelId="{E6829A69-886E-49C4-B980-3FB9A317B96C}" type="parTrans" cxnId="{468C3ED7-05B2-4878-86DC-25AF79351E34}">
      <dgm:prSet/>
      <dgm:spPr/>
      <dgm:t>
        <a:bodyPr/>
        <a:lstStyle/>
        <a:p>
          <a:endParaRPr lang="en-US"/>
        </a:p>
      </dgm:t>
    </dgm:pt>
    <dgm:pt modelId="{44BDFBD9-4A3F-4E3A-AE87-FC2E11652645}" type="sibTrans" cxnId="{468C3ED7-05B2-4878-86DC-25AF79351E34}">
      <dgm:prSet/>
      <dgm:spPr/>
      <dgm:t>
        <a:bodyPr/>
        <a:lstStyle/>
        <a:p>
          <a:endParaRPr lang="en-US"/>
        </a:p>
      </dgm:t>
    </dgm:pt>
    <dgm:pt modelId="{3276525E-F9D7-423E-B23E-497C703DF529}">
      <dgm:prSet/>
      <dgm:spPr/>
      <dgm:t>
        <a:bodyPr/>
        <a:lstStyle/>
        <a:p>
          <a:r>
            <a:rPr lang="en-US"/>
            <a:t>Assumes that LL reward has greater value</a:t>
          </a:r>
        </a:p>
      </dgm:t>
    </dgm:pt>
    <dgm:pt modelId="{1603D635-AB19-4E35-8237-0BBD99A5D194}" type="parTrans" cxnId="{28F75306-01B0-4916-9671-808960E025B3}">
      <dgm:prSet/>
      <dgm:spPr/>
      <dgm:t>
        <a:bodyPr/>
        <a:lstStyle/>
        <a:p>
          <a:endParaRPr lang="en-US"/>
        </a:p>
      </dgm:t>
    </dgm:pt>
    <dgm:pt modelId="{3FAF8ADA-A542-43DC-914B-EF55EA0A871C}" type="sibTrans" cxnId="{28F75306-01B0-4916-9671-808960E025B3}">
      <dgm:prSet/>
      <dgm:spPr/>
      <dgm:t>
        <a:bodyPr/>
        <a:lstStyle/>
        <a:p>
          <a:endParaRPr lang="en-US"/>
        </a:p>
      </dgm:t>
    </dgm:pt>
    <dgm:pt modelId="{2561E529-D41F-402E-BD6C-DA1AEC2CE324}">
      <dgm:prSet/>
      <dgm:spPr/>
      <dgm:t>
        <a:bodyPr/>
        <a:lstStyle/>
        <a:p>
          <a:r>
            <a:rPr lang="en-US"/>
            <a:t>Very difficult for animals to do</a:t>
          </a:r>
        </a:p>
      </dgm:t>
    </dgm:pt>
    <dgm:pt modelId="{14088778-D526-4524-A98A-C43F4B312ADD}" type="parTrans" cxnId="{00B43F45-91F5-47F6-AEB8-04B7195EEBEE}">
      <dgm:prSet/>
      <dgm:spPr/>
      <dgm:t>
        <a:bodyPr/>
        <a:lstStyle/>
        <a:p>
          <a:endParaRPr lang="en-US"/>
        </a:p>
      </dgm:t>
    </dgm:pt>
    <dgm:pt modelId="{F6EA2D82-76BE-48FF-8A0C-445478461C5B}" type="sibTrans" cxnId="{00B43F45-91F5-47F6-AEB8-04B7195EEBEE}">
      <dgm:prSet/>
      <dgm:spPr/>
      <dgm:t>
        <a:bodyPr/>
        <a:lstStyle/>
        <a:p>
          <a:endParaRPr lang="en-US"/>
        </a:p>
      </dgm:t>
    </dgm:pt>
    <dgm:pt modelId="{6846AE2F-3B15-49E4-8ED0-B4168F70D037}">
      <dgm:prSet/>
      <dgm:spPr/>
      <dgm:t>
        <a:bodyPr/>
        <a:lstStyle/>
        <a:p>
          <a:r>
            <a:rPr lang="en-US"/>
            <a:t>May be biological: take what can get, not wait for “unknown”</a:t>
          </a:r>
        </a:p>
      </dgm:t>
    </dgm:pt>
    <dgm:pt modelId="{45B9EB24-AF5E-4DB7-9E4D-4A5F17CE3C90}" type="parTrans" cxnId="{9641EFEC-A1DB-4B9C-988E-06F70FAA1A83}">
      <dgm:prSet/>
      <dgm:spPr/>
      <dgm:t>
        <a:bodyPr/>
        <a:lstStyle/>
        <a:p>
          <a:endParaRPr lang="en-US"/>
        </a:p>
      </dgm:t>
    </dgm:pt>
    <dgm:pt modelId="{A5BF39B6-C721-4C3E-A754-F2EB8554FBA5}" type="sibTrans" cxnId="{9641EFEC-A1DB-4B9C-988E-06F70FAA1A83}">
      <dgm:prSet/>
      <dgm:spPr/>
      <dgm:t>
        <a:bodyPr/>
        <a:lstStyle/>
        <a:p>
          <a:endParaRPr lang="en-US"/>
        </a:p>
      </dgm:t>
    </dgm:pt>
    <dgm:pt modelId="{FD3D690E-9207-41A1-B045-2CC4A7F7D1A3}">
      <dgm:prSet/>
      <dgm:spPr/>
      <dgm:t>
        <a:bodyPr/>
        <a:lstStyle/>
        <a:p>
          <a:r>
            <a:rPr lang="en-US"/>
            <a:t>Important human (and animal) behavior</a:t>
          </a:r>
        </a:p>
      </dgm:t>
    </dgm:pt>
    <dgm:pt modelId="{8B899D4C-B98F-4F80-9F2C-F3459A09976A}" type="parTrans" cxnId="{0409E741-6F9F-40CA-A22E-7E9CC45FE440}">
      <dgm:prSet/>
      <dgm:spPr/>
      <dgm:t>
        <a:bodyPr/>
        <a:lstStyle/>
        <a:p>
          <a:endParaRPr lang="en-US"/>
        </a:p>
      </dgm:t>
    </dgm:pt>
    <dgm:pt modelId="{00FE99CA-E940-4B0A-B272-04CFB327694F}" type="sibTrans" cxnId="{0409E741-6F9F-40CA-A22E-7E9CC45FE440}">
      <dgm:prSet/>
      <dgm:spPr/>
      <dgm:t>
        <a:bodyPr/>
        <a:lstStyle/>
        <a:p>
          <a:endParaRPr lang="en-US"/>
        </a:p>
      </dgm:t>
    </dgm:pt>
    <dgm:pt modelId="{CABF289F-1EFC-4779-BBB3-8CDB8C1CA1B9}">
      <dgm:prSet/>
      <dgm:spPr/>
      <dgm:t>
        <a:bodyPr/>
        <a:lstStyle/>
        <a:p>
          <a:r>
            <a:rPr lang="en-US"/>
            <a:t>We can learn to delay reward</a:t>
          </a:r>
        </a:p>
      </dgm:t>
    </dgm:pt>
    <dgm:pt modelId="{C34FBCED-5562-499B-A331-C418298B7E10}" type="parTrans" cxnId="{F31F96C0-696A-4854-839F-21C33D4F11F6}">
      <dgm:prSet/>
      <dgm:spPr/>
      <dgm:t>
        <a:bodyPr/>
        <a:lstStyle/>
        <a:p>
          <a:endParaRPr lang="en-US"/>
        </a:p>
      </dgm:t>
    </dgm:pt>
    <dgm:pt modelId="{9EAF082F-038D-4244-97E0-9B4E3199D2C3}" type="sibTrans" cxnId="{F31F96C0-696A-4854-839F-21C33D4F11F6}">
      <dgm:prSet/>
      <dgm:spPr/>
      <dgm:t>
        <a:bodyPr/>
        <a:lstStyle/>
        <a:p>
          <a:endParaRPr lang="en-US"/>
        </a:p>
      </dgm:t>
    </dgm:pt>
    <dgm:pt modelId="{D7D61345-B424-4413-A236-F259F06641F0}">
      <dgm:prSet/>
      <dgm:spPr/>
      <dgm:t>
        <a:bodyPr/>
        <a:lstStyle/>
        <a:p>
          <a:r>
            <a:rPr lang="en-US"/>
            <a:t>Question is: how long are we willing to wait</a:t>
          </a:r>
        </a:p>
      </dgm:t>
    </dgm:pt>
    <dgm:pt modelId="{978D1DB1-1693-49DC-A8E0-FA8E10DD5C15}" type="parTrans" cxnId="{61CA34D7-EDB0-46C4-8B27-A87944F33141}">
      <dgm:prSet/>
      <dgm:spPr/>
      <dgm:t>
        <a:bodyPr/>
        <a:lstStyle/>
        <a:p>
          <a:endParaRPr lang="en-US"/>
        </a:p>
      </dgm:t>
    </dgm:pt>
    <dgm:pt modelId="{49B827D4-72BC-4488-834F-CEC23A4DA04B}" type="sibTrans" cxnId="{61CA34D7-EDB0-46C4-8B27-A87944F33141}">
      <dgm:prSet/>
      <dgm:spPr/>
      <dgm:t>
        <a:bodyPr/>
        <a:lstStyle/>
        <a:p>
          <a:endParaRPr lang="en-US"/>
        </a:p>
      </dgm:t>
    </dgm:pt>
    <dgm:pt modelId="{330F8B61-EBBB-4C6C-B0B2-006BA7893B57}" type="pres">
      <dgm:prSet presAssocID="{DA2A47B7-ABE7-4363-967E-0B20645BB3F4}" presName="linear" presStyleCnt="0">
        <dgm:presLayoutVars>
          <dgm:animLvl val="lvl"/>
          <dgm:resizeHandles val="exact"/>
        </dgm:presLayoutVars>
      </dgm:prSet>
      <dgm:spPr/>
    </dgm:pt>
    <dgm:pt modelId="{1A57D333-71DD-4D23-B0C3-FEABB8EBF78E}" type="pres">
      <dgm:prSet presAssocID="{3698499B-6C6F-4252-83FF-41CC77F828D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602222-11A0-415B-B17A-347B1652A7BB}" type="pres">
      <dgm:prSet presAssocID="{3698499B-6C6F-4252-83FF-41CC77F828DF}" presName="childText" presStyleLbl="revTx" presStyleIdx="0" presStyleCnt="2">
        <dgm:presLayoutVars>
          <dgm:bulletEnabled val="1"/>
        </dgm:presLayoutVars>
      </dgm:prSet>
      <dgm:spPr/>
    </dgm:pt>
    <dgm:pt modelId="{EE91D211-47D8-4ED6-B7DE-F407E0454045}" type="pres">
      <dgm:prSet presAssocID="{FD3D690E-9207-41A1-B045-2CC4A7F7D1A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E44CD16-E370-4344-8EE2-EC1DE5200A98}" type="pres">
      <dgm:prSet presAssocID="{FD3D690E-9207-41A1-B045-2CC4A7F7D1A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8F75306-01B0-4916-9671-808960E025B3}" srcId="{3698499B-6C6F-4252-83FF-41CC77F828DF}" destId="{3276525E-F9D7-423E-B23E-497C703DF529}" srcOrd="0" destOrd="0" parTransId="{1603D635-AB19-4E35-8237-0BBD99A5D194}" sibTransId="{3FAF8ADA-A542-43DC-914B-EF55EA0A871C}"/>
    <dgm:cxn modelId="{0409E741-6F9F-40CA-A22E-7E9CC45FE440}" srcId="{DA2A47B7-ABE7-4363-967E-0B20645BB3F4}" destId="{FD3D690E-9207-41A1-B045-2CC4A7F7D1A3}" srcOrd="1" destOrd="0" parTransId="{8B899D4C-B98F-4F80-9F2C-F3459A09976A}" sibTransId="{00FE99CA-E940-4B0A-B272-04CFB327694F}"/>
    <dgm:cxn modelId="{00B43F45-91F5-47F6-AEB8-04B7195EEBEE}" srcId="{3698499B-6C6F-4252-83FF-41CC77F828DF}" destId="{2561E529-D41F-402E-BD6C-DA1AEC2CE324}" srcOrd="1" destOrd="0" parTransId="{14088778-D526-4524-A98A-C43F4B312ADD}" sibTransId="{F6EA2D82-76BE-48FF-8A0C-445478461C5B}"/>
    <dgm:cxn modelId="{2D550E68-3016-4594-9304-34F47073C19A}" type="presOf" srcId="{3276525E-F9D7-423E-B23E-497C703DF529}" destId="{C3602222-11A0-415B-B17A-347B1652A7BB}" srcOrd="0" destOrd="0" presId="urn:microsoft.com/office/officeart/2005/8/layout/vList2"/>
    <dgm:cxn modelId="{71BE2E6C-CEEA-409C-8F05-706A975AFFAB}" type="presOf" srcId="{6846AE2F-3B15-49E4-8ED0-B4168F70D037}" destId="{C3602222-11A0-415B-B17A-347B1652A7BB}" srcOrd="0" destOrd="2" presId="urn:microsoft.com/office/officeart/2005/8/layout/vList2"/>
    <dgm:cxn modelId="{EDF4AA55-CC23-402B-A2EB-69AEA8031935}" type="presOf" srcId="{DA2A47B7-ABE7-4363-967E-0B20645BB3F4}" destId="{330F8B61-EBBB-4C6C-B0B2-006BA7893B57}" srcOrd="0" destOrd="0" presId="urn:microsoft.com/office/officeart/2005/8/layout/vList2"/>
    <dgm:cxn modelId="{1DF2805A-BF48-4097-8BAA-DF5122D4AEF5}" type="presOf" srcId="{2561E529-D41F-402E-BD6C-DA1AEC2CE324}" destId="{C3602222-11A0-415B-B17A-347B1652A7BB}" srcOrd="0" destOrd="1" presId="urn:microsoft.com/office/officeart/2005/8/layout/vList2"/>
    <dgm:cxn modelId="{385F3BA3-E1AA-49C0-AD6F-A2753F72A731}" type="presOf" srcId="{FD3D690E-9207-41A1-B045-2CC4A7F7D1A3}" destId="{EE91D211-47D8-4ED6-B7DE-F407E0454045}" srcOrd="0" destOrd="0" presId="urn:microsoft.com/office/officeart/2005/8/layout/vList2"/>
    <dgm:cxn modelId="{AABA5BB9-198A-4835-A181-F1A1CC0627EE}" type="presOf" srcId="{D7D61345-B424-4413-A236-F259F06641F0}" destId="{9E44CD16-E370-4344-8EE2-EC1DE5200A98}" srcOrd="0" destOrd="1" presId="urn:microsoft.com/office/officeart/2005/8/layout/vList2"/>
    <dgm:cxn modelId="{F31F96C0-696A-4854-839F-21C33D4F11F6}" srcId="{FD3D690E-9207-41A1-B045-2CC4A7F7D1A3}" destId="{CABF289F-1EFC-4779-BBB3-8CDB8C1CA1B9}" srcOrd="0" destOrd="0" parTransId="{C34FBCED-5562-499B-A331-C418298B7E10}" sibTransId="{9EAF082F-038D-4244-97E0-9B4E3199D2C3}"/>
    <dgm:cxn modelId="{5F9166CD-C1B0-48B9-BFD6-D8A9CB57A76A}" type="presOf" srcId="{CABF289F-1EFC-4779-BBB3-8CDB8C1CA1B9}" destId="{9E44CD16-E370-4344-8EE2-EC1DE5200A98}" srcOrd="0" destOrd="0" presId="urn:microsoft.com/office/officeart/2005/8/layout/vList2"/>
    <dgm:cxn modelId="{61CA34D7-EDB0-46C4-8B27-A87944F33141}" srcId="{FD3D690E-9207-41A1-B045-2CC4A7F7D1A3}" destId="{D7D61345-B424-4413-A236-F259F06641F0}" srcOrd="1" destOrd="0" parTransId="{978D1DB1-1693-49DC-A8E0-FA8E10DD5C15}" sibTransId="{49B827D4-72BC-4488-834F-CEC23A4DA04B}"/>
    <dgm:cxn modelId="{468C3ED7-05B2-4878-86DC-25AF79351E34}" srcId="{DA2A47B7-ABE7-4363-967E-0B20645BB3F4}" destId="{3698499B-6C6F-4252-83FF-41CC77F828DF}" srcOrd="0" destOrd="0" parTransId="{E6829A69-886E-49C4-B980-3FB9A317B96C}" sibTransId="{44BDFBD9-4A3F-4E3A-AE87-FC2E11652645}"/>
    <dgm:cxn modelId="{5839C0E5-6234-440D-AAA6-C0ACA6DB99BB}" type="presOf" srcId="{3698499B-6C6F-4252-83FF-41CC77F828DF}" destId="{1A57D333-71DD-4D23-B0C3-FEABB8EBF78E}" srcOrd="0" destOrd="0" presId="urn:microsoft.com/office/officeart/2005/8/layout/vList2"/>
    <dgm:cxn modelId="{9641EFEC-A1DB-4B9C-988E-06F70FAA1A83}" srcId="{3698499B-6C6F-4252-83FF-41CC77F828DF}" destId="{6846AE2F-3B15-49E4-8ED0-B4168F70D037}" srcOrd="2" destOrd="0" parTransId="{45B9EB24-AF5E-4DB7-9E4D-4A5F17CE3C90}" sibTransId="{A5BF39B6-C721-4C3E-A754-F2EB8554FBA5}"/>
    <dgm:cxn modelId="{7ABB40BB-700B-40EC-A81C-E3731FDDE2B7}" type="presParOf" srcId="{330F8B61-EBBB-4C6C-B0B2-006BA7893B57}" destId="{1A57D333-71DD-4D23-B0C3-FEABB8EBF78E}" srcOrd="0" destOrd="0" presId="urn:microsoft.com/office/officeart/2005/8/layout/vList2"/>
    <dgm:cxn modelId="{9BCBBD11-6254-4782-BCBE-3E9EDCED82D4}" type="presParOf" srcId="{330F8B61-EBBB-4C6C-B0B2-006BA7893B57}" destId="{C3602222-11A0-415B-B17A-347B1652A7BB}" srcOrd="1" destOrd="0" presId="urn:microsoft.com/office/officeart/2005/8/layout/vList2"/>
    <dgm:cxn modelId="{273ECBF5-7954-42EC-9427-C1100D01A8B4}" type="presParOf" srcId="{330F8B61-EBBB-4C6C-B0B2-006BA7893B57}" destId="{EE91D211-47D8-4ED6-B7DE-F407E0454045}" srcOrd="2" destOrd="0" presId="urn:microsoft.com/office/officeart/2005/8/layout/vList2"/>
    <dgm:cxn modelId="{4F617237-658B-4F8E-9931-265E67252CDC}" type="presParOf" srcId="{330F8B61-EBBB-4C6C-B0B2-006BA7893B57}" destId="{9E44CD16-E370-4344-8EE2-EC1DE5200A9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6F82B-398F-4B9B-BD85-6A71FAFCFC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E16E47D-D310-4BAE-83EE-18A9E7B735F0}">
      <dgm:prSet/>
      <dgm:spPr/>
      <dgm:t>
        <a:bodyPr/>
        <a:lstStyle/>
        <a:p>
          <a:r>
            <a:rPr lang="en-US"/>
            <a:t>Vaughn suggests is more complicated than simple 2-way choice: </a:t>
          </a:r>
          <a:r>
            <a:rPr lang="en-US" b="1"/>
            <a:t>4 choices at any time:</a:t>
          </a:r>
          <a:endParaRPr lang="en-US"/>
        </a:p>
      </dgm:t>
    </dgm:pt>
    <dgm:pt modelId="{D8613BDF-A537-4F71-A8CC-1E7A0FDE9936}" type="parTrans" cxnId="{F95355C8-D42F-42E9-A147-E1124CF96E49}">
      <dgm:prSet/>
      <dgm:spPr/>
      <dgm:t>
        <a:bodyPr/>
        <a:lstStyle/>
        <a:p>
          <a:endParaRPr lang="en-US"/>
        </a:p>
      </dgm:t>
    </dgm:pt>
    <dgm:pt modelId="{39914F15-1F87-4829-9EF2-BEC8F22F4655}" type="sibTrans" cxnId="{F95355C8-D42F-42E9-A147-E1124CF96E49}">
      <dgm:prSet/>
      <dgm:spPr/>
      <dgm:t>
        <a:bodyPr/>
        <a:lstStyle/>
        <a:p>
          <a:endParaRPr lang="en-US"/>
        </a:p>
      </dgm:t>
    </dgm:pt>
    <dgm:pt modelId="{EECF3EA7-F861-45E6-A47C-F94A34E4321A}">
      <dgm:prSet/>
      <dgm:spPr/>
      <dgm:t>
        <a:bodyPr/>
        <a:lstStyle/>
        <a:p>
          <a:r>
            <a:rPr lang="en-US" i="1"/>
            <a:t>Staying on Schedule A</a:t>
          </a:r>
          <a:endParaRPr lang="en-US"/>
        </a:p>
      </dgm:t>
    </dgm:pt>
    <dgm:pt modelId="{6FF9EF43-DBE2-4A3A-B9EC-01AF31F4047A}" type="parTrans" cxnId="{E4E5E337-2C69-4B69-9F35-8C73E5A213CE}">
      <dgm:prSet/>
      <dgm:spPr/>
      <dgm:t>
        <a:bodyPr/>
        <a:lstStyle/>
        <a:p>
          <a:endParaRPr lang="en-US"/>
        </a:p>
      </dgm:t>
    </dgm:pt>
    <dgm:pt modelId="{91ADD70F-0834-48AE-99C4-6D036FC2466E}" type="sibTrans" cxnId="{E4E5E337-2C69-4B69-9F35-8C73E5A213CE}">
      <dgm:prSet/>
      <dgm:spPr/>
      <dgm:t>
        <a:bodyPr/>
        <a:lstStyle/>
        <a:p>
          <a:endParaRPr lang="en-US"/>
        </a:p>
      </dgm:t>
    </dgm:pt>
    <dgm:pt modelId="{F9FC1A41-AC5A-4ADB-85EE-6D637DAE0CC5}">
      <dgm:prSet/>
      <dgm:spPr/>
      <dgm:t>
        <a:bodyPr/>
        <a:lstStyle/>
        <a:p>
          <a:r>
            <a:rPr lang="en-US" i="1"/>
            <a:t>Switching from Schedule A to Schedule B</a:t>
          </a:r>
          <a:endParaRPr lang="en-US"/>
        </a:p>
      </dgm:t>
    </dgm:pt>
    <dgm:pt modelId="{958ED41B-0FA0-4E89-B6DB-1BACC8538405}" type="parTrans" cxnId="{FC48592D-3569-41DB-968C-FC27E0CE260F}">
      <dgm:prSet/>
      <dgm:spPr/>
      <dgm:t>
        <a:bodyPr/>
        <a:lstStyle/>
        <a:p>
          <a:endParaRPr lang="en-US"/>
        </a:p>
      </dgm:t>
    </dgm:pt>
    <dgm:pt modelId="{6F417B8F-D3BF-44A7-A1C3-E104A446D3F0}" type="sibTrans" cxnId="{FC48592D-3569-41DB-968C-FC27E0CE260F}">
      <dgm:prSet/>
      <dgm:spPr/>
      <dgm:t>
        <a:bodyPr/>
        <a:lstStyle/>
        <a:p>
          <a:endParaRPr lang="en-US"/>
        </a:p>
      </dgm:t>
    </dgm:pt>
    <dgm:pt modelId="{C8C12427-0580-419F-9A7A-860EDC355CE4}">
      <dgm:prSet/>
      <dgm:spPr/>
      <dgm:t>
        <a:bodyPr/>
        <a:lstStyle/>
        <a:p>
          <a:r>
            <a:rPr lang="en-US" i="1"/>
            <a:t>Staying on Schedule B</a:t>
          </a:r>
          <a:endParaRPr lang="en-US"/>
        </a:p>
      </dgm:t>
    </dgm:pt>
    <dgm:pt modelId="{75058DB3-7D71-4610-9FD6-150DD2FB9E0A}" type="parTrans" cxnId="{2BA838AF-A574-482D-B08B-775B310696E6}">
      <dgm:prSet/>
      <dgm:spPr/>
      <dgm:t>
        <a:bodyPr/>
        <a:lstStyle/>
        <a:p>
          <a:endParaRPr lang="en-US"/>
        </a:p>
      </dgm:t>
    </dgm:pt>
    <dgm:pt modelId="{91D578CB-F4EB-4554-8AD7-26773E10E41D}" type="sibTrans" cxnId="{2BA838AF-A574-482D-B08B-775B310696E6}">
      <dgm:prSet/>
      <dgm:spPr/>
      <dgm:t>
        <a:bodyPr/>
        <a:lstStyle/>
        <a:p>
          <a:endParaRPr lang="en-US"/>
        </a:p>
      </dgm:t>
    </dgm:pt>
    <dgm:pt modelId="{6804624B-7D6C-45AB-AF11-D4B056F02A3F}">
      <dgm:prSet/>
      <dgm:spPr/>
      <dgm:t>
        <a:bodyPr/>
        <a:lstStyle/>
        <a:p>
          <a:r>
            <a:rPr lang="en-US" i="1"/>
            <a:t>Switching from Schedule B to Schedule A</a:t>
          </a:r>
          <a:endParaRPr lang="en-US"/>
        </a:p>
      </dgm:t>
    </dgm:pt>
    <dgm:pt modelId="{3FB749DB-01F6-456D-B007-979DDBB63BA9}" type="parTrans" cxnId="{AA631F1D-2CB4-4BB8-B511-11645CF86ED4}">
      <dgm:prSet/>
      <dgm:spPr/>
      <dgm:t>
        <a:bodyPr/>
        <a:lstStyle/>
        <a:p>
          <a:endParaRPr lang="en-US"/>
        </a:p>
      </dgm:t>
    </dgm:pt>
    <dgm:pt modelId="{6458B086-1C31-4723-9A6E-846B7D49009D}" type="sibTrans" cxnId="{AA631F1D-2CB4-4BB8-B511-11645CF86ED4}">
      <dgm:prSet/>
      <dgm:spPr/>
      <dgm:t>
        <a:bodyPr/>
        <a:lstStyle/>
        <a:p>
          <a:endParaRPr lang="en-US"/>
        </a:p>
      </dgm:t>
    </dgm:pt>
    <dgm:pt modelId="{D26D3807-1ED9-4C12-B114-C381C2E5CFF1}">
      <dgm:prSet/>
      <dgm:spPr/>
      <dgm:t>
        <a:bodyPr/>
        <a:lstStyle/>
        <a:p>
          <a:r>
            <a:rPr lang="en-US"/>
            <a:t>Must take into consideration the effects of switching as well as the rate of payoff</a:t>
          </a:r>
        </a:p>
      </dgm:t>
    </dgm:pt>
    <dgm:pt modelId="{494A4C95-12BE-4FBC-A932-689D1EB5297A}" type="parTrans" cxnId="{4355303F-7D19-4437-846F-0848BBDDB184}">
      <dgm:prSet/>
      <dgm:spPr/>
      <dgm:t>
        <a:bodyPr/>
        <a:lstStyle/>
        <a:p>
          <a:endParaRPr lang="en-US"/>
        </a:p>
      </dgm:t>
    </dgm:pt>
    <dgm:pt modelId="{56C9F2FC-BBE7-4E45-9704-D9599A441E4A}" type="sibTrans" cxnId="{4355303F-7D19-4437-846F-0848BBDDB184}">
      <dgm:prSet/>
      <dgm:spPr/>
      <dgm:t>
        <a:bodyPr/>
        <a:lstStyle/>
        <a:p>
          <a:endParaRPr lang="en-US"/>
        </a:p>
      </dgm:t>
    </dgm:pt>
    <dgm:pt modelId="{A6732A88-D04D-4D72-B674-C8E883785EA6}">
      <dgm:prSet/>
      <dgm:spPr/>
      <dgm:t>
        <a:bodyPr/>
        <a:lstStyle/>
        <a:p>
          <a:r>
            <a:rPr lang="en-US"/>
            <a:t>Data not strongly support this model</a:t>
          </a:r>
        </a:p>
      </dgm:t>
    </dgm:pt>
    <dgm:pt modelId="{749F4519-2392-4935-AB9A-D1CA03A0BD4A}" type="parTrans" cxnId="{A292FE51-4CF4-4951-8FEC-52F4693BE2A8}">
      <dgm:prSet/>
      <dgm:spPr/>
      <dgm:t>
        <a:bodyPr/>
        <a:lstStyle/>
        <a:p>
          <a:endParaRPr lang="en-US"/>
        </a:p>
      </dgm:t>
    </dgm:pt>
    <dgm:pt modelId="{DAD86132-0A01-4939-9D6D-7DE0A418BE3E}" type="sibTrans" cxnId="{A292FE51-4CF4-4951-8FEC-52F4693BE2A8}">
      <dgm:prSet/>
      <dgm:spPr/>
      <dgm:t>
        <a:bodyPr/>
        <a:lstStyle/>
        <a:p>
          <a:endParaRPr lang="en-US"/>
        </a:p>
      </dgm:t>
    </dgm:pt>
    <dgm:pt modelId="{A92B65D4-18BD-4AFC-80E6-4456B666FA45}" type="pres">
      <dgm:prSet presAssocID="{A716F82B-398F-4B9B-BD85-6A71FAFCFCED}" presName="linear" presStyleCnt="0">
        <dgm:presLayoutVars>
          <dgm:animLvl val="lvl"/>
          <dgm:resizeHandles val="exact"/>
        </dgm:presLayoutVars>
      </dgm:prSet>
      <dgm:spPr/>
    </dgm:pt>
    <dgm:pt modelId="{916273EE-9E10-49BB-BE06-B3613BBA8E12}" type="pres">
      <dgm:prSet presAssocID="{0E16E47D-D310-4BAE-83EE-18A9E7B735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91CC65A-E66E-4E71-82E0-AAF9367995B6}" type="pres">
      <dgm:prSet presAssocID="{0E16E47D-D310-4BAE-83EE-18A9E7B735F0}" presName="childText" presStyleLbl="revTx" presStyleIdx="0" presStyleCnt="1">
        <dgm:presLayoutVars>
          <dgm:bulletEnabled val="1"/>
        </dgm:presLayoutVars>
      </dgm:prSet>
      <dgm:spPr/>
    </dgm:pt>
    <dgm:pt modelId="{8561FAB8-E11F-4633-8491-A6124FC2CEA6}" type="pres">
      <dgm:prSet presAssocID="{D26D3807-1ED9-4C12-B114-C381C2E5CFF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A236BBB-4C33-47D2-AEFF-B1F38C78FE44}" type="pres">
      <dgm:prSet presAssocID="{56C9F2FC-BBE7-4E45-9704-D9599A441E4A}" presName="spacer" presStyleCnt="0"/>
      <dgm:spPr/>
    </dgm:pt>
    <dgm:pt modelId="{0F2CBF19-962C-43B6-8A9D-7C17BB8A4992}" type="pres">
      <dgm:prSet presAssocID="{A6732A88-D04D-4D72-B674-C8E883785EA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86B208-63CC-4B75-912E-A0581121455A}" type="presOf" srcId="{0E16E47D-D310-4BAE-83EE-18A9E7B735F0}" destId="{916273EE-9E10-49BB-BE06-B3613BBA8E12}" srcOrd="0" destOrd="0" presId="urn:microsoft.com/office/officeart/2005/8/layout/vList2"/>
    <dgm:cxn modelId="{AA631F1D-2CB4-4BB8-B511-11645CF86ED4}" srcId="{0E16E47D-D310-4BAE-83EE-18A9E7B735F0}" destId="{6804624B-7D6C-45AB-AF11-D4B056F02A3F}" srcOrd="3" destOrd="0" parTransId="{3FB749DB-01F6-456D-B007-979DDBB63BA9}" sibTransId="{6458B086-1C31-4723-9A6E-846B7D49009D}"/>
    <dgm:cxn modelId="{FC48592D-3569-41DB-968C-FC27E0CE260F}" srcId="{0E16E47D-D310-4BAE-83EE-18A9E7B735F0}" destId="{F9FC1A41-AC5A-4ADB-85EE-6D637DAE0CC5}" srcOrd="1" destOrd="0" parTransId="{958ED41B-0FA0-4E89-B6DB-1BACC8538405}" sibTransId="{6F417B8F-D3BF-44A7-A1C3-E104A446D3F0}"/>
    <dgm:cxn modelId="{01216834-F79B-4E08-A8E3-E2FB6098B970}" type="presOf" srcId="{EECF3EA7-F861-45E6-A47C-F94A34E4321A}" destId="{691CC65A-E66E-4E71-82E0-AAF9367995B6}" srcOrd="0" destOrd="0" presId="urn:microsoft.com/office/officeart/2005/8/layout/vList2"/>
    <dgm:cxn modelId="{E4E5E337-2C69-4B69-9F35-8C73E5A213CE}" srcId="{0E16E47D-D310-4BAE-83EE-18A9E7B735F0}" destId="{EECF3EA7-F861-45E6-A47C-F94A34E4321A}" srcOrd="0" destOrd="0" parTransId="{6FF9EF43-DBE2-4A3A-B9EC-01AF31F4047A}" sibTransId="{91ADD70F-0834-48AE-99C4-6D036FC2466E}"/>
    <dgm:cxn modelId="{4355303F-7D19-4437-846F-0848BBDDB184}" srcId="{A716F82B-398F-4B9B-BD85-6A71FAFCFCED}" destId="{D26D3807-1ED9-4C12-B114-C381C2E5CFF1}" srcOrd="1" destOrd="0" parTransId="{494A4C95-12BE-4FBC-A932-689D1EB5297A}" sibTransId="{56C9F2FC-BBE7-4E45-9704-D9599A441E4A}"/>
    <dgm:cxn modelId="{5365EE69-1077-4FCB-B148-C2BAD96F1BF8}" type="presOf" srcId="{A716F82B-398F-4B9B-BD85-6A71FAFCFCED}" destId="{A92B65D4-18BD-4AFC-80E6-4456B666FA45}" srcOrd="0" destOrd="0" presId="urn:microsoft.com/office/officeart/2005/8/layout/vList2"/>
    <dgm:cxn modelId="{A292FE51-4CF4-4951-8FEC-52F4693BE2A8}" srcId="{A716F82B-398F-4B9B-BD85-6A71FAFCFCED}" destId="{A6732A88-D04D-4D72-B674-C8E883785EA6}" srcOrd="2" destOrd="0" parTransId="{749F4519-2392-4935-AB9A-D1CA03A0BD4A}" sibTransId="{DAD86132-0A01-4939-9D6D-7DE0A418BE3E}"/>
    <dgm:cxn modelId="{EBA8CA8E-DE27-4B29-897C-00A65C0DF46D}" type="presOf" srcId="{A6732A88-D04D-4D72-B674-C8E883785EA6}" destId="{0F2CBF19-962C-43B6-8A9D-7C17BB8A4992}" srcOrd="0" destOrd="0" presId="urn:microsoft.com/office/officeart/2005/8/layout/vList2"/>
    <dgm:cxn modelId="{2BA838AF-A574-482D-B08B-775B310696E6}" srcId="{0E16E47D-D310-4BAE-83EE-18A9E7B735F0}" destId="{C8C12427-0580-419F-9A7A-860EDC355CE4}" srcOrd="2" destOrd="0" parTransId="{75058DB3-7D71-4610-9FD6-150DD2FB9E0A}" sibTransId="{91D578CB-F4EB-4554-8AD7-26773E10E41D}"/>
    <dgm:cxn modelId="{7C16AEAF-3FE8-4A71-B638-3DDF55228347}" type="presOf" srcId="{6804624B-7D6C-45AB-AF11-D4B056F02A3F}" destId="{691CC65A-E66E-4E71-82E0-AAF9367995B6}" srcOrd="0" destOrd="3" presId="urn:microsoft.com/office/officeart/2005/8/layout/vList2"/>
    <dgm:cxn modelId="{7A6FCDB1-CCA3-4CAA-B378-209BBB247CEF}" type="presOf" srcId="{D26D3807-1ED9-4C12-B114-C381C2E5CFF1}" destId="{8561FAB8-E11F-4633-8491-A6124FC2CEA6}" srcOrd="0" destOrd="0" presId="urn:microsoft.com/office/officeart/2005/8/layout/vList2"/>
    <dgm:cxn modelId="{4AADE9C4-A18C-4D01-A0E2-8D5F4044D534}" type="presOf" srcId="{C8C12427-0580-419F-9A7A-860EDC355CE4}" destId="{691CC65A-E66E-4E71-82E0-AAF9367995B6}" srcOrd="0" destOrd="2" presId="urn:microsoft.com/office/officeart/2005/8/layout/vList2"/>
    <dgm:cxn modelId="{F95355C8-D42F-42E9-A147-E1124CF96E49}" srcId="{A716F82B-398F-4B9B-BD85-6A71FAFCFCED}" destId="{0E16E47D-D310-4BAE-83EE-18A9E7B735F0}" srcOrd="0" destOrd="0" parTransId="{D8613BDF-A537-4F71-A8CC-1E7A0FDE9936}" sibTransId="{39914F15-1F87-4829-9EF2-BEC8F22F4655}"/>
    <dgm:cxn modelId="{0D0D20DB-4191-414D-A52A-69AEE865590A}" type="presOf" srcId="{F9FC1A41-AC5A-4ADB-85EE-6D637DAE0CC5}" destId="{691CC65A-E66E-4E71-82E0-AAF9367995B6}" srcOrd="0" destOrd="1" presId="urn:microsoft.com/office/officeart/2005/8/layout/vList2"/>
    <dgm:cxn modelId="{231717FC-5BDC-43FD-A212-A2899E9CA843}" type="presParOf" srcId="{A92B65D4-18BD-4AFC-80E6-4456B666FA45}" destId="{916273EE-9E10-49BB-BE06-B3613BBA8E12}" srcOrd="0" destOrd="0" presId="urn:microsoft.com/office/officeart/2005/8/layout/vList2"/>
    <dgm:cxn modelId="{AB4023D1-F54A-40A6-8239-839AA5295B57}" type="presParOf" srcId="{A92B65D4-18BD-4AFC-80E6-4456B666FA45}" destId="{691CC65A-E66E-4E71-82E0-AAF9367995B6}" srcOrd="1" destOrd="0" presId="urn:microsoft.com/office/officeart/2005/8/layout/vList2"/>
    <dgm:cxn modelId="{6164F7BC-7800-4B59-817D-566B9698B37C}" type="presParOf" srcId="{A92B65D4-18BD-4AFC-80E6-4456B666FA45}" destId="{8561FAB8-E11F-4633-8491-A6124FC2CEA6}" srcOrd="2" destOrd="0" presId="urn:microsoft.com/office/officeart/2005/8/layout/vList2"/>
    <dgm:cxn modelId="{19FE534D-7E58-4378-8A98-498CCCCCF5AA}" type="presParOf" srcId="{A92B65D4-18BD-4AFC-80E6-4456B666FA45}" destId="{1A236BBB-4C33-47D2-AEFF-B1F38C78FE44}" srcOrd="3" destOrd="0" presId="urn:microsoft.com/office/officeart/2005/8/layout/vList2"/>
    <dgm:cxn modelId="{3F357A4C-44C9-4913-9937-AE7983B2D7AF}" type="presParOf" srcId="{A92B65D4-18BD-4AFC-80E6-4456B666FA45}" destId="{0F2CBF19-962C-43B6-8A9D-7C17BB8A49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FFD35F-F619-4232-9E85-C37E5A934DC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4A3609C-4EE1-4A46-A48F-4D6FE66D8E47}">
      <dgm:prSet/>
      <dgm:spPr/>
      <dgm:t>
        <a:bodyPr/>
        <a:lstStyle/>
        <a:p>
          <a:r>
            <a:rPr lang="en-US"/>
            <a:t>Assume organisms distribute their responses among various alternative so as to maximize the amount of reinforcement they earn </a:t>
          </a:r>
          <a:r>
            <a:rPr lang="en-US" b="1" i="1"/>
            <a:t>OVER A LONG TIME HORIZON</a:t>
          </a:r>
          <a:endParaRPr lang="en-US"/>
        </a:p>
      </dgm:t>
    </dgm:pt>
    <dgm:pt modelId="{5635A4DC-08BA-435D-80D6-EE426130C517}" type="parTrans" cxnId="{30ED1802-C635-4587-A53F-3E81B76E69DE}">
      <dgm:prSet/>
      <dgm:spPr/>
      <dgm:t>
        <a:bodyPr/>
        <a:lstStyle/>
        <a:p>
          <a:endParaRPr lang="en-US"/>
        </a:p>
      </dgm:t>
    </dgm:pt>
    <dgm:pt modelId="{744229E4-4EF5-4D8B-BC91-B63F801CC87E}" type="sibTrans" cxnId="{30ED1802-C635-4587-A53F-3E81B76E69DE}">
      <dgm:prSet/>
      <dgm:spPr/>
      <dgm:t>
        <a:bodyPr/>
        <a:lstStyle/>
        <a:p>
          <a:endParaRPr lang="en-US"/>
        </a:p>
      </dgm:t>
    </dgm:pt>
    <dgm:pt modelId="{F140D4F8-EFAF-4C50-AEE5-35D5BA32005F}">
      <dgm:prSet/>
      <dgm:spPr/>
      <dgm:t>
        <a:bodyPr/>
        <a:lstStyle/>
        <a:p>
          <a:r>
            <a:rPr lang="en-US"/>
            <a:t>Not clearly specify a long time horizon</a:t>
          </a:r>
        </a:p>
      </dgm:t>
    </dgm:pt>
    <dgm:pt modelId="{3AD02D93-8814-4F3F-91C1-A1BBB68CA386}" type="parTrans" cxnId="{4B21D186-EA17-4D19-BFE7-54544B1BC9DA}">
      <dgm:prSet/>
      <dgm:spPr/>
      <dgm:t>
        <a:bodyPr/>
        <a:lstStyle/>
        <a:p>
          <a:endParaRPr lang="en-US"/>
        </a:p>
      </dgm:t>
    </dgm:pt>
    <dgm:pt modelId="{67601AE8-27C9-4870-A54F-D284818D22A3}" type="sibTrans" cxnId="{4B21D186-EA17-4D19-BFE7-54544B1BC9DA}">
      <dgm:prSet/>
      <dgm:spPr/>
      <dgm:t>
        <a:bodyPr/>
        <a:lstStyle/>
        <a:p>
          <a:endParaRPr lang="en-US"/>
        </a:p>
      </dgm:t>
    </dgm:pt>
    <dgm:pt modelId="{B7182503-5093-4658-8D90-928644A6FCD3}">
      <dgm:prSet/>
      <dgm:spPr/>
      <dgm:t>
        <a:bodyPr/>
        <a:lstStyle/>
        <a:p>
          <a:r>
            <a:rPr lang="en-US"/>
            <a:t>Developed to explain exclusive choice on VR-VR and VR VI schedules</a:t>
          </a:r>
        </a:p>
      </dgm:t>
    </dgm:pt>
    <dgm:pt modelId="{209E2278-9AF5-4E59-AC5E-ECF548A272FA}" type="parTrans" cxnId="{3A442827-E59E-4BAB-B923-A0F48D1D652E}">
      <dgm:prSet/>
      <dgm:spPr/>
      <dgm:t>
        <a:bodyPr/>
        <a:lstStyle/>
        <a:p>
          <a:endParaRPr lang="en-US"/>
        </a:p>
      </dgm:t>
    </dgm:pt>
    <dgm:pt modelId="{63711762-2183-4F14-9641-1017DABC5381}" type="sibTrans" cxnId="{3A442827-E59E-4BAB-B923-A0F48D1D652E}">
      <dgm:prSet/>
      <dgm:spPr/>
      <dgm:t>
        <a:bodyPr/>
        <a:lstStyle/>
        <a:p>
          <a:endParaRPr lang="en-US"/>
        </a:p>
      </dgm:t>
    </dgm:pt>
    <dgm:pt modelId="{7AABC90B-E835-4BB6-A71C-49B81BDC2F55}">
      <dgm:prSet/>
      <dgm:spPr/>
      <dgm:t>
        <a:bodyPr/>
        <a:lstStyle/>
        <a:p>
          <a:r>
            <a:rPr lang="en-US"/>
            <a:t>Assume that </a:t>
          </a:r>
          <a:r>
            <a:rPr lang="en-US" b="1" i="1"/>
            <a:t>animals work for maximum return</a:t>
          </a:r>
          <a:endParaRPr lang="en-US"/>
        </a:p>
      </dgm:t>
    </dgm:pt>
    <dgm:pt modelId="{DA7F73B0-88E6-45B9-AA0F-2E6F259AB092}" type="parTrans" cxnId="{8460F25E-1EC7-40BB-AEE5-7DDFF3814602}">
      <dgm:prSet/>
      <dgm:spPr/>
      <dgm:t>
        <a:bodyPr/>
        <a:lstStyle/>
        <a:p>
          <a:endParaRPr lang="en-US"/>
        </a:p>
      </dgm:t>
    </dgm:pt>
    <dgm:pt modelId="{7B7DE7C7-A9A5-4F4D-98E5-AEBA01710E91}" type="sibTrans" cxnId="{8460F25E-1EC7-40BB-AEE5-7DDFF3814602}">
      <dgm:prSet/>
      <dgm:spPr/>
      <dgm:t>
        <a:bodyPr/>
        <a:lstStyle/>
        <a:p>
          <a:endParaRPr lang="en-US"/>
        </a:p>
      </dgm:t>
    </dgm:pt>
    <dgm:pt modelId="{A093FDEF-326F-46C0-A5BF-1EF24B7B1D2F}" type="pres">
      <dgm:prSet presAssocID="{A9FFD35F-F619-4232-9E85-C37E5A934DC3}" presName="linear" presStyleCnt="0">
        <dgm:presLayoutVars>
          <dgm:animLvl val="lvl"/>
          <dgm:resizeHandles val="exact"/>
        </dgm:presLayoutVars>
      </dgm:prSet>
      <dgm:spPr/>
    </dgm:pt>
    <dgm:pt modelId="{2861855B-7C5C-4CFC-9BC5-4E50FFE43173}" type="pres">
      <dgm:prSet presAssocID="{14A3609C-4EE1-4A46-A48F-4D6FE66D8E4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E8A4037-AE50-4100-8BB5-FB298816AC69}" type="pres">
      <dgm:prSet presAssocID="{14A3609C-4EE1-4A46-A48F-4D6FE66D8E47}" presName="childText" presStyleLbl="revTx" presStyleIdx="0" presStyleCnt="1">
        <dgm:presLayoutVars>
          <dgm:bulletEnabled val="1"/>
        </dgm:presLayoutVars>
      </dgm:prSet>
      <dgm:spPr/>
    </dgm:pt>
    <dgm:pt modelId="{B2149DC3-A93A-448D-9A98-246940CB213B}" type="pres">
      <dgm:prSet presAssocID="{B7182503-5093-4658-8D90-928644A6FC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48C4896-A838-4857-8BF7-AB526B64DD0A}" type="pres">
      <dgm:prSet presAssocID="{63711762-2183-4F14-9641-1017DABC5381}" presName="spacer" presStyleCnt="0"/>
      <dgm:spPr/>
    </dgm:pt>
    <dgm:pt modelId="{0CD7EA49-0D8A-4D2F-A659-1D5FD0D29E23}" type="pres">
      <dgm:prSet presAssocID="{7AABC90B-E835-4BB6-A71C-49B81BDC2F5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0ED1802-C635-4587-A53F-3E81B76E69DE}" srcId="{A9FFD35F-F619-4232-9E85-C37E5A934DC3}" destId="{14A3609C-4EE1-4A46-A48F-4D6FE66D8E47}" srcOrd="0" destOrd="0" parTransId="{5635A4DC-08BA-435D-80D6-EE426130C517}" sibTransId="{744229E4-4EF5-4D8B-BC91-B63F801CC87E}"/>
    <dgm:cxn modelId="{F7AD1022-097B-420B-B1DC-59B8442D9BC1}" type="presOf" srcId="{14A3609C-4EE1-4A46-A48F-4D6FE66D8E47}" destId="{2861855B-7C5C-4CFC-9BC5-4E50FFE43173}" srcOrd="0" destOrd="0" presId="urn:microsoft.com/office/officeart/2005/8/layout/vList2"/>
    <dgm:cxn modelId="{3A442827-E59E-4BAB-B923-A0F48D1D652E}" srcId="{A9FFD35F-F619-4232-9E85-C37E5A934DC3}" destId="{B7182503-5093-4658-8D90-928644A6FCD3}" srcOrd="1" destOrd="0" parTransId="{209E2278-9AF5-4E59-AC5E-ECF548A272FA}" sibTransId="{63711762-2183-4F14-9641-1017DABC5381}"/>
    <dgm:cxn modelId="{DC734827-3EFD-46D6-8839-9DB5618DD4E3}" type="presOf" srcId="{7AABC90B-E835-4BB6-A71C-49B81BDC2F55}" destId="{0CD7EA49-0D8A-4D2F-A659-1D5FD0D29E23}" srcOrd="0" destOrd="0" presId="urn:microsoft.com/office/officeart/2005/8/layout/vList2"/>
    <dgm:cxn modelId="{8460F25E-1EC7-40BB-AEE5-7DDFF3814602}" srcId="{A9FFD35F-F619-4232-9E85-C37E5A934DC3}" destId="{7AABC90B-E835-4BB6-A71C-49B81BDC2F55}" srcOrd="2" destOrd="0" parTransId="{DA7F73B0-88E6-45B9-AA0F-2E6F259AB092}" sibTransId="{7B7DE7C7-A9A5-4F4D-98E5-AEBA01710E91}"/>
    <dgm:cxn modelId="{DB7F4F7C-B1CC-4817-A571-3E64F6A71687}" type="presOf" srcId="{A9FFD35F-F619-4232-9E85-C37E5A934DC3}" destId="{A093FDEF-326F-46C0-A5BF-1EF24B7B1D2F}" srcOrd="0" destOrd="0" presId="urn:microsoft.com/office/officeart/2005/8/layout/vList2"/>
    <dgm:cxn modelId="{4B21D186-EA17-4D19-BFE7-54544B1BC9DA}" srcId="{14A3609C-4EE1-4A46-A48F-4D6FE66D8E47}" destId="{F140D4F8-EFAF-4C50-AEE5-35D5BA32005F}" srcOrd="0" destOrd="0" parTransId="{3AD02D93-8814-4F3F-91C1-A1BBB68CA386}" sibTransId="{67601AE8-27C9-4870-A54F-D284818D22A3}"/>
    <dgm:cxn modelId="{636FDECD-5BE0-4B72-927F-455ECECC42E4}" type="presOf" srcId="{F140D4F8-EFAF-4C50-AEE5-35D5BA32005F}" destId="{EE8A4037-AE50-4100-8BB5-FB298816AC69}" srcOrd="0" destOrd="0" presId="urn:microsoft.com/office/officeart/2005/8/layout/vList2"/>
    <dgm:cxn modelId="{C9DF8CF1-4F01-4FCB-B765-93D045A2C082}" type="presOf" srcId="{B7182503-5093-4658-8D90-928644A6FCD3}" destId="{B2149DC3-A93A-448D-9A98-246940CB213B}" srcOrd="0" destOrd="0" presId="urn:microsoft.com/office/officeart/2005/8/layout/vList2"/>
    <dgm:cxn modelId="{7C0BB9B0-B960-43A7-89B4-C0C3C7E17B8F}" type="presParOf" srcId="{A093FDEF-326F-46C0-A5BF-1EF24B7B1D2F}" destId="{2861855B-7C5C-4CFC-9BC5-4E50FFE43173}" srcOrd="0" destOrd="0" presId="urn:microsoft.com/office/officeart/2005/8/layout/vList2"/>
    <dgm:cxn modelId="{DFD88E75-59D7-45E2-93F4-C30F7102FC5F}" type="presParOf" srcId="{A093FDEF-326F-46C0-A5BF-1EF24B7B1D2F}" destId="{EE8A4037-AE50-4100-8BB5-FB298816AC69}" srcOrd="1" destOrd="0" presId="urn:microsoft.com/office/officeart/2005/8/layout/vList2"/>
    <dgm:cxn modelId="{EC21C767-B5D8-46CC-A4E5-308469070CAF}" type="presParOf" srcId="{A093FDEF-326F-46C0-A5BF-1EF24B7B1D2F}" destId="{B2149DC3-A93A-448D-9A98-246940CB213B}" srcOrd="2" destOrd="0" presId="urn:microsoft.com/office/officeart/2005/8/layout/vList2"/>
    <dgm:cxn modelId="{8F9531CB-A0E7-4BDB-9CA3-5D1737E6E956}" type="presParOf" srcId="{A093FDEF-326F-46C0-A5BF-1EF24B7B1D2F}" destId="{448C4896-A838-4857-8BF7-AB526B64DD0A}" srcOrd="3" destOrd="0" presId="urn:microsoft.com/office/officeart/2005/8/layout/vList2"/>
    <dgm:cxn modelId="{F6441938-7CEB-43BA-856A-1304B46CDC3D}" type="presParOf" srcId="{A093FDEF-326F-46C0-A5BF-1EF24B7B1D2F}" destId="{0CD7EA49-0D8A-4D2F-A659-1D5FD0D29E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8A0D93-03D6-48FC-9C27-FBCCA0C1CDE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1DBC8F-9BB8-43AA-AB99-32C9B58DEEDD}">
      <dgm:prSet/>
      <dgm:spPr/>
      <dgm:t>
        <a:bodyPr/>
        <a:lstStyle/>
        <a:p>
          <a:r>
            <a:rPr lang="en-US"/>
            <a:t>To </a:t>
          </a:r>
          <a:r>
            <a:rPr lang="en-US" b="1" i="1"/>
            <a:t>meliorate means to make better</a:t>
          </a:r>
          <a:endParaRPr lang="en-US"/>
        </a:p>
      </dgm:t>
    </dgm:pt>
    <dgm:pt modelId="{726361F6-4D82-4B68-93C1-80198C920939}" type="parTrans" cxnId="{76212220-2F51-4394-8F4D-3F683EE20185}">
      <dgm:prSet/>
      <dgm:spPr/>
      <dgm:t>
        <a:bodyPr/>
        <a:lstStyle/>
        <a:p>
          <a:endParaRPr lang="en-US"/>
        </a:p>
      </dgm:t>
    </dgm:pt>
    <dgm:pt modelId="{BBD4673C-55E8-4108-9E21-0F200ADC11C3}" type="sibTrans" cxnId="{76212220-2F51-4394-8F4D-3F683EE20185}">
      <dgm:prSet/>
      <dgm:spPr/>
      <dgm:t>
        <a:bodyPr/>
        <a:lstStyle/>
        <a:p>
          <a:endParaRPr lang="en-US"/>
        </a:p>
      </dgm:t>
    </dgm:pt>
    <dgm:pt modelId="{4EA54B89-B1CF-42BF-8A56-D75BED37174F}">
      <dgm:prSet/>
      <dgm:spPr/>
      <dgm:t>
        <a:bodyPr/>
        <a:lstStyle/>
        <a:p>
          <a:r>
            <a:rPr lang="en-US"/>
            <a:t>Assume animal makes best overall goal</a:t>
          </a:r>
        </a:p>
      </dgm:t>
    </dgm:pt>
    <dgm:pt modelId="{23BBBA05-D1D0-462D-A4D1-6DD80F4190EB}" type="parTrans" cxnId="{D4421517-1C51-4EFC-9072-2B44BE0E260E}">
      <dgm:prSet/>
      <dgm:spPr/>
      <dgm:t>
        <a:bodyPr/>
        <a:lstStyle/>
        <a:p>
          <a:endParaRPr lang="en-US"/>
        </a:p>
      </dgm:t>
    </dgm:pt>
    <dgm:pt modelId="{8B0C77AC-195F-49BE-982D-03D7A2FE43C1}" type="sibTrans" cxnId="{D4421517-1C51-4EFC-9072-2B44BE0E260E}">
      <dgm:prSet/>
      <dgm:spPr/>
      <dgm:t>
        <a:bodyPr/>
        <a:lstStyle/>
        <a:p>
          <a:endParaRPr lang="en-US"/>
        </a:p>
      </dgm:t>
    </dgm:pt>
    <dgm:pt modelId="{F388E199-BAD6-4C01-83B0-4CD306922ACF}">
      <dgm:prSet/>
      <dgm:spPr/>
      <dgm:t>
        <a:bodyPr/>
        <a:lstStyle/>
        <a:p>
          <a:r>
            <a:rPr lang="en-US"/>
            <a:t>Has to be “good enough”, not necessarily best…just have to make it better</a:t>
          </a:r>
        </a:p>
      </dgm:t>
    </dgm:pt>
    <dgm:pt modelId="{7154A667-8FD9-45FE-A9FE-C81996E3513A}" type="parTrans" cxnId="{2B48EBDA-128D-4E9F-AC7F-A8D8D43A1124}">
      <dgm:prSet/>
      <dgm:spPr/>
      <dgm:t>
        <a:bodyPr/>
        <a:lstStyle/>
        <a:p>
          <a:endParaRPr lang="en-US"/>
        </a:p>
      </dgm:t>
    </dgm:pt>
    <dgm:pt modelId="{ED0DF76A-4EFA-4B8B-9991-04FFEC484B85}" type="sibTrans" cxnId="{2B48EBDA-128D-4E9F-AC7F-A8D8D43A1124}">
      <dgm:prSet/>
      <dgm:spPr/>
      <dgm:t>
        <a:bodyPr/>
        <a:lstStyle/>
        <a:p>
          <a:endParaRPr lang="en-US"/>
        </a:p>
      </dgm:t>
    </dgm:pt>
    <dgm:pt modelId="{49ECB0E8-86BD-4934-9EC1-8E6EB345D059}">
      <dgm:prSet/>
      <dgm:spPr/>
      <dgm:t>
        <a:bodyPr/>
        <a:lstStyle/>
        <a:p>
          <a:r>
            <a:rPr lang="en-US" dirty="0">
              <a:solidFill>
                <a:srgbClr val="C00000"/>
              </a:solidFill>
            </a:rPr>
            <a:t>Proposes that </a:t>
          </a:r>
          <a:r>
            <a:rPr lang="en-US" b="1" i="1" dirty="0">
              <a:solidFill>
                <a:srgbClr val="C00000"/>
              </a:solidFill>
            </a:rPr>
            <a:t>subjects shift responding toward one or other alternative until both alternatives are equally attractive in terms of reinforcement per unit of effort or time</a:t>
          </a:r>
          <a:endParaRPr lang="en-US" dirty="0">
            <a:solidFill>
              <a:srgbClr val="C00000"/>
            </a:solidFill>
          </a:endParaRPr>
        </a:p>
      </dgm:t>
    </dgm:pt>
    <dgm:pt modelId="{C4D6BB7D-A2E5-4F69-8128-D52CAA2BB195}" type="parTrans" cxnId="{C6A59875-AA01-4AC5-B9CC-08E6E5963CB4}">
      <dgm:prSet/>
      <dgm:spPr/>
      <dgm:t>
        <a:bodyPr/>
        <a:lstStyle/>
        <a:p>
          <a:endParaRPr lang="en-US"/>
        </a:p>
      </dgm:t>
    </dgm:pt>
    <dgm:pt modelId="{C6AD4D79-E7CB-405B-A7BB-6D0B49E95937}" type="sibTrans" cxnId="{C6A59875-AA01-4AC5-B9CC-08E6E5963CB4}">
      <dgm:prSet/>
      <dgm:spPr/>
      <dgm:t>
        <a:bodyPr/>
        <a:lstStyle/>
        <a:p>
          <a:endParaRPr lang="en-US"/>
        </a:p>
      </dgm:t>
    </dgm:pt>
    <dgm:pt modelId="{E22226BB-376F-421B-BDFA-827BD2561190}">
      <dgm:prSet/>
      <dgm:spPr/>
      <dgm:t>
        <a:bodyPr/>
        <a:lstStyle/>
        <a:p>
          <a:r>
            <a:rPr lang="en-US" dirty="0"/>
            <a:t>Is a model that is in between molar and molecular in focus.</a:t>
          </a:r>
        </a:p>
      </dgm:t>
    </dgm:pt>
    <dgm:pt modelId="{83CA1C61-F360-41B5-B8DC-6C6EF120FE54}" type="parTrans" cxnId="{18069245-82B0-4321-A50D-CC4BFC07786D}">
      <dgm:prSet/>
      <dgm:spPr/>
      <dgm:t>
        <a:bodyPr/>
        <a:lstStyle/>
        <a:p>
          <a:endParaRPr lang="en-US"/>
        </a:p>
      </dgm:t>
    </dgm:pt>
    <dgm:pt modelId="{1D93F1E1-BE4D-4B18-944D-26127746323A}" type="sibTrans" cxnId="{18069245-82B0-4321-A50D-CC4BFC07786D}">
      <dgm:prSet/>
      <dgm:spPr/>
      <dgm:t>
        <a:bodyPr/>
        <a:lstStyle/>
        <a:p>
          <a:endParaRPr lang="en-US"/>
        </a:p>
      </dgm:t>
    </dgm:pt>
    <dgm:pt modelId="{DB0325FA-CAEB-4CFB-A49C-0762D89B118D}" type="pres">
      <dgm:prSet presAssocID="{168A0D93-03D6-48FC-9C27-FBCCA0C1CDE7}" presName="linear" presStyleCnt="0">
        <dgm:presLayoutVars>
          <dgm:animLvl val="lvl"/>
          <dgm:resizeHandles val="exact"/>
        </dgm:presLayoutVars>
      </dgm:prSet>
      <dgm:spPr/>
    </dgm:pt>
    <dgm:pt modelId="{EBB487AE-02A2-4B03-837B-CC419DF85AE1}" type="pres">
      <dgm:prSet presAssocID="{DD1DBC8F-9BB8-43AA-AB99-32C9B58DEED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3AF0927-C229-4981-A113-9C9DF69F458D}" type="pres">
      <dgm:prSet presAssocID="{DD1DBC8F-9BB8-43AA-AB99-32C9B58DEEDD}" presName="childText" presStyleLbl="revTx" presStyleIdx="0" presStyleCnt="1">
        <dgm:presLayoutVars>
          <dgm:bulletEnabled val="1"/>
        </dgm:presLayoutVars>
      </dgm:prSet>
      <dgm:spPr/>
    </dgm:pt>
    <dgm:pt modelId="{DC6145CC-CDD5-48C0-ADB2-EA6ECB249EE5}" type="pres">
      <dgm:prSet presAssocID="{49ECB0E8-86BD-4934-9EC1-8E6EB345D05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3CF6CB8-73DE-44B5-B40C-7F8620679330}" type="pres">
      <dgm:prSet presAssocID="{C6AD4D79-E7CB-405B-A7BB-6D0B49E95937}" presName="spacer" presStyleCnt="0"/>
      <dgm:spPr/>
    </dgm:pt>
    <dgm:pt modelId="{F63AD72A-DF34-4629-87DE-75B7AAF105BA}" type="pres">
      <dgm:prSet presAssocID="{E22226BB-376F-421B-BDFA-827BD25611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89B8A04-2505-4FDB-89B0-015E5269F6F0}" type="presOf" srcId="{168A0D93-03D6-48FC-9C27-FBCCA0C1CDE7}" destId="{DB0325FA-CAEB-4CFB-A49C-0762D89B118D}" srcOrd="0" destOrd="0" presId="urn:microsoft.com/office/officeart/2005/8/layout/vList2"/>
    <dgm:cxn modelId="{FABAE712-4D49-43ED-961A-B1CD6F8E615C}" type="presOf" srcId="{49ECB0E8-86BD-4934-9EC1-8E6EB345D059}" destId="{DC6145CC-CDD5-48C0-ADB2-EA6ECB249EE5}" srcOrd="0" destOrd="0" presId="urn:microsoft.com/office/officeart/2005/8/layout/vList2"/>
    <dgm:cxn modelId="{D4421517-1C51-4EFC-9072-2B44BE0E260E}" srcId="{DD1DBC8F-9BB8-43AA-AB99-32C9B58DEEDD}" destId="{4EA54B89-B1CF-42BF-8A56-D75BED37174F}" srcOrd="0" destOrd="0" parTransId="{23BBBA05-D1D0-462D-A4D1-6DD80F4190EB}" sibTransId="{8B0C77AC-195F-49BE-982D-03D7A2FE43C1}"/>
    <dgm:cxn modelId="{76212220-2F51-4394-8F4D-3F683EE20185}" srcId="{168A0D93-03D6-48FC-9C27-FBCCA0C1CDE7}" destId="{DD1DBC8F-9BB8-43AA-AB99-32C9B58DEEDD}" srcOrd="0" destOrd="0" parTransId="{726361F6-4D82-4B68-93C1-80198C920939}" sibTransId="{BBD4673C-55E8-4108-9E21-0F200ADC11C3}"/>
    <dgm:cxn modelId="{18069245-82B0-4321-A50D-CC4BFC07786D}" srcId="{168A0D93-03D6-48FC-9C27-FBCCA0C1CDE7}" destId="{E22226BB-376F-421B-BDFA-827BD2561190}" srcOrd="2" destOrd="0" parTransId="{83CA1C61-F360-41B5-B8DC-6C6EF120FE54}" sibTransId="{1D93F1E1-BE4D-4B18-944D-26127746323A}"/>
    <dgm:cxn modelId="{8D58AC45-0824-45B3-963F-18559D8D4AAD}" type="presOf" srcId="{4EA54B89-B1CF-42BF-8A56-D75BED37174F}" destId="{F3AF0927-C229-4981-A113-9C9DF69F458D}" srcOrd="0" destOrd="0" presId="urn:microsoft.com/office/officeart/2005/8/layout/vList2"/>
    <dgm:cxn modelId="{C6A59875-AA01-4AC5-B9CC-08E6E5963CB4}" srcId="{168A0D93-03D6-48FC-9C27-FBCCA0C1CDE7}" destId="{49ECB0E8-86BD-4934-9EC1-8E6EB345D059}" srcOrd="1" destOrd="0" parTransId="{C4D6BB7D-A2E5-4F69-8128-D52CAA2BB195}" sibTransId="{C6AD4D79-E7CB-405B-A7BB-6D0B49E95937}"/>
    <dgm:cxn modelId="{38A7B1B0-4588-49F1-B0E3-558D3A35A117}" type="presOf" srcId="{E22226BB-376F-421B-BDFA-827BD2561190}" destId="{F63AD72A-DF34-4629-87DE-75B7AAF105BA}" srcOrd="0" destOrd="0" presId="urn:microsoft.com/office/officeart/2005/8/layout/vList2"/>
    <dgm:cxn modelId="{86B7C2B1-5025-4678-82F1-17DDBD06844B}" type="presOf" srcId="{F388E199-BAD6-4C01-83B0-4CD306922ACF}" destId="{F3AF0927-C229-4981-A113-9C9DF69F458D}" srcOrd="0" destOrd="1" presId="urn:microsoft.com/office/officeart/2005/8/layout/vList2"/>
    <dgm:cxn modelId="{2B48EBDA-128D-4E9F-AC7F-A8D8D43A1124}" srcId="{DD1DBC8F-9BB8-43AA-AB99-32C9B58DEEDD}" destId="{F388E199-BAD6-4C01-83B0-4CD306922ACF}" srcOrd="1" destOrd="0" parTransId="{7154A667-8FD9-45FE-A9FE-C81996E3513A}" sibTransId="{ED0DF76A-4EFA-4B8B-9991-04FFEC484B85}"/>
    <dgm:cxn modelId="{B24136DF-5BEB-43F6-AC54-1E520C79C0CE}" type="presOf" srcId="{DD1DBC8F-9BB8-43AA-AB99-32C9B58DEEDD}" destId="{EBB487AE-02A2-4B03-837B-CC419DF85AE1}" srcOrd="0" destOrd="0" presId="urn:microsoft.com/office/officeart/2005/8/layout/vList2"/>
    <dgm:cxn modelId="{53755332-9DD3-4687-B8DC-B7736713636A}" type="presParOf" srcId="{DB0325FA-CAEB-4CFB-A49C-0762D89B118D}" destId="{EBB487AE-02A2-4B03-837B-CC419DF85AE1}" srcOrd="0" destOrd="0" presId="urn:microsoft.com/office/officeart/2005/8/layout/vList2"/>
    <dgm:cxn modelId="{B59FEA44-48EE-4263-A8B7-D81BC799A182}" type="presParOf" srcId="{DB0325FA-CAEB-4CFB-A49C-0762D89B118D}" destId="{F3AF0927-C229-4981-A113-9C9DF69F458D}" srcOrd="1" destOrd="0" presId="urn:microsoft.com/office/officeart/2005/8/layout/vList2"/>
    <dgm:cxn modelId="{34C7710E-AEA3-4340-BDFF-8D2EDAC2CAE4}" type="presParOf" srcId="{DB0325FA-CAEB-4CFB-A49C-0762D89B118D}" destId="{DC6145CC-CDD5-48C0-ADB2-EA6ECB249EE5}" srcOrd="2" destOrd="0" presId="urn:microsoft.com/office/officeart/2005/8/layout/vList2"/>
    <dgm:cxn modelId="{412B20FF-DAC4-4B31-916A-91B5CAE3904F}" type="presParOf" srcId="{DB0325FA-CAEB-4CFB-A49C-0762D89B118D}" destId="{63CF6CB8-73DE-44B5-B40C-7F8620679330}" srcOrd="3" destOrd="0" presId="urn:microsoft.com/office/officeart/2005/8/layout/vList2"/>
    <dgm:cxn modelId="{F82403FA-DE0C-4709-BF8D-3E6A7A5A37AC}" type="presParOf" srcId="{DB0325FA-CAEB-4CFB-A49C-0762D89B118D}" destId="{F63AD72A-DF34-4629-87DE-75B7AAF105B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C6EDEB-4ACD-41AF-A75E-87C10F24B43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3B464E9-9CC7-4824-A4E1-E71E795E2357}">
      <dgm:prSet/>
      <dgm:spPr/>
      <dgm:t>
        <a:bodyPr/>
        <a:lstStyle/>
        <a:p>
          <a:r>
            <a:rPr lang="en-US" dirty="0"/>
            <a:t>Model assumes that organism change from 1 response alternative to another to </a:t>
          </a:r>
          <a:r>
            <a:rPr lang="en-US" b="1" i="1" dirty="0"/>
            <a:t>improve the LOCAL rate of reinforcement</a:t>
          </a:r>
          <a:r>
            <a:rPr lang="en-US" dirty="0"/>
            <a:t> they are receiving</a:t>
          </a:r>
        </a:p>
      </dgm:t>
    </dgm:pt>
    <dgm:pt modelId="{EECB521F-43C1-432B-9A15-B5E68802E9FD}" type="parTrans" cxnId="{660C946A-2D11-41AC-82E7-6F2B2EF3FC3C}">
      <dgm:prSet/>
      <dgm:spPr/>
      <dgm:t>
        <a:bodyPr/>
        <a:lstStyle/>
        <a:p>
          <a:endParaRPr lang="en-US"/>
        </a:p>
      </dgm:t>
    </dgm:pt>
    <dgm:pt modelId="{80739EFF-CE76-4CF5-B358-8000117B874D}" type="sibTrans" cxnId="{660C946A-2D11-41AC-82E7-6F2B2EF3FC3C}">
      <dgm:prSet/>
      <dgm:spPr/>
      <dgm:t>
        <a:bodyPr/>
        <a:lstStyle/>
        <a:p>
          <a:endParaRPr lang="en-US"/>
        </a:p>
      </dgm:t>
    </dgm:pt>
    <dgm:pt modelId="{09B8FD3A-B700-4BCE-96AD-392C8BE409DB}">
      <dgm:prSet/>
      <dgm:spPr/>
      <dgm:t>
        <a:bodyPr/>
        <a:lstStyle/>
        <a:p>
          <a:r>
            <a:rPr lang="en-US"/>
            <a:t>Remember: local rate = responding/time</a:t>
          </a:r>
        </a:p>
      </dgm:t>
    </dgm:pt>
    <dgm:pt modelId="{25A06655-1516-4640-B88F-1ADA9A08DE73}" type="parTrans" cxnId="{36E9CC7B-7AFC-4168-95E5-6DBA02A63E12}">
      <dgm:prSet/>
      <dgm:spPr/>
      <dgm:t>
        <a:bodyPr/>
        <a:lstStyle/>
        <a:p>
          <a:endParaRPr lang="en-US"/>
        </a:p>
      </dgm:t>
    </dgm:pt>
    <dgm:pt modelId="{968837FB-3088-4BE7-B68B-0A1B6F000DEC}" type="sibTrans" cxnId="{36E9CC7B-7AFC-4168-95E5-6DBA02A63E12}">
      <dgm:prSet/>
      <dgm:spPr/>
      <dgm:t>
        <a:bodyPr/>
        <a:lstStyle/>
        <a:p>
          <a:endParaRPr lang="en-US"/>
        </a:p>
      </dgm:t>
    </dgm:pt>
    <dgm:pt modelId="{3D0FB456-F375-4E99-8D79-4AD9C24ACA60}">
      <dgm:prSet/>
      <dgm:spPr/>
      <dgm:t>
        <a:bodyPr/>
        <a:lstStyle/>
        <a:p>
          <a:r>
            <a:rPr lang="en-US" i="1"/>
            <a:t>Adjustments in distribution of behavior between alternatives assumed to continue until organism is obtaining the same rate of reinforcement on BOTH alternatives</a:t>
          </a:r>
          <a:endParaRPr lang="en-US"/>
        </a:p>
      </dgm:t>
    </dgm:pt>
    <dgm:pt modelId="{23FD5AC3-64C1-4F5D-AA5D-F02053FA0CBA}" type="parTrans" cxnId="{72AFF307-6591-4200-B5DD-40B09FC31CE1}">
      <dgm:prSet/>
      <dgm:spPr/>
      <dgm:t>
        <a:bodyPr/>
        <a:lstStyle/>
        <a:p>
          <a:endParaRPr lang="en-US"/>
        </a:p>
      </dgm:t>
    </dgm:pt>
    <dgm:pt modelId="{C1ACB566-B422-4CA5-B1A0-2D9DC0144F17}" type="sibTrans" cxnId="{72AFF307-6591-4200-B5DD-40B09FC31CE1}">
      <dgm:prSet/>
      <dgm:spPr/>
      <dgm:t>
        <a:bodyPr/>
        <a:lstStyle/>
        <a:p>
          <a:endParaRPr lang="en-US"/>
        </a:p>
      </dgm:t>
    </dgm:pt>
    <dgm:pt modelId="{6C373E88-FEE5-4622-82FB-A00AF8B51AB0}">
      <dgm:prSet/>
      <dgm:spPr/>
      <dgm:t>
        <a:bodyPr/>
        <a:lstStyle/>
        <a:p>
          <a:r>
            <a:rPr lang="en-US"/>
            <a:t>This, then, defaults to the matching law.</a:t>
          </a:r>
        </a:p>
      </dgm:t>
    </dgm:pt>
    <dgm:pt modelId="{5F701CF8-0956-4E8A-8F34-2A9730E9E01C}" type="parTrans" cxnId="{1DD1417B-6334-417A-9B36-6AF8CF6656A1}">
      <dgm:prSet/>
      <dgm:spPr/>
      <dgm:t>
        <a:bodyPr/>
        <a:lstStyle/>
        <a:p>
          <a:endParaRPr lang="en-US"/>
        </a:p>
      </dgm:t>
    </dgm:pt>
    <dgm:pt modelId="{946EF452-77C4-4794-A032-B3A4D2A46D5C}" type="sibTrans" cxnId="{1DD1417B-6334-417A-9B36-6AF8CF6656A1}">
      <dgm:prSet/>
      <dgm:spPr/>
      <dgm:t>
        <a:bodyPr/>
        <a:lstStyle/>
        <a:p>
          <a:endParaRPr lang="en-US"/>
        </a:p>
      </dgm:t>
    </dgm:pt>
    <dgm:pt modelId="{3EFB5E9F-56C4-41C7-B8E0-48D9DF9C85ED}">
      <dgm:prSet/>
      <dgm:spPr/>
      <dgm:t>
        <a:bodyPr/>
        <a:lstStyle/>
        <a:p>
          <a:r>
            <a:rPr lang="en-US"/>
            <a:t>But: Explains the Conc VI VR or Mult VI VR problem</a:t>
          </a:r>
        </a:p>
      </dgm:t>
    </dgm:pt>
    <dgm:pt modelId="{E991AF6D-53EE-4329-98A2-73353E5DB3D4}" type="parTrans" cxnId="{17C4A73D-6CAC-4A99-9D4D-7D86E402C397}">
      <dgm:prSet/>
      <dgm:spPr/>
      <dgm:t>
        <a:bodyPr/>
        <a:lstStyle/>
        <a:p>
          <a:endParaRPr lang="en-US"/>
        </a:p>
      </dgm:t>
    </dgm:pt>
    <dgm:pt modelId="{A23F5FFB-3C95-4BFD-9D38-D4FF99944F12}" type="sibTrans" cxnId="{17C4A73D-6CAC-4A99-9D4D-7D86E402C397}">
      <dgm:prSet/>
      <dgm:spPr/>
      <dgm:t>
        <a:bodyPr/>
        <a:lstStyle/>
        <a:p>
          <a:endParaRPr lang="en-US"/>
        </a:p>
      </dgm:t>
    </dgm:pt>
    <dgm:pt modelId="{B9B1EE5D-3952-456F-9E42-B5E3C04EBB74}">
      <dgm:prSet/>
      <dgm:spPr/>
      <dgm:t>
        <a:bodyPr/>
        <a:lstStyle/>
        <a:p>
          <a:r>
            <a:rPr lang="en-US"/>
            <a:t>Animal stays on schedule combination that gets it the most reinforcement</a:t>
          </a:r>
        </a:p>
      </dgm:t>
    </dgm:pt>
    <dgm:pt modelId="{E6E2116A-43C5-4B57-9CB9-52674EC3E7F8}" type="parTrans" cxnId="{64059C73-2660-4180-801A-CE0F21D7BF97}">
      <dgm:prSet/>
      <dgm:spPr/>
      <dgm:t>
        <a:bodyPr/>
        <a:lstStyle/>
        <a:p>
          <a:endParaRPr lang="en-US"/>
        </a:p>
      </dgm:t>
    </dgm:pt>
    <dgm:pt modelId="{984347AB-21FB-4D4B-AB37-02833CA445FB}" type="sibTrans" cxnId="{64059C73-2660-4180-801A-CE0F21D7BF97}">
      <dgm:prSet/>
      <dgm:spPr/>
      <dgm:t>
        <a:bodyPr/>
        <a:lstStyle/>
        <a:p>
          <a:endParaRPr lang="en-US"/>
        </a:p>
      </dgm:t>
    </dgm:pt>
    <dgm:pt modelId="{0FE33767-ED14-445F-9EAE-CE9D79F1A143}">
      <dgm:prSet/>
      <dgm:spPr/>
      <dgm:t>
        <a:bodyPr/>
        <a:lstStyle/>
        <a:p>
          <a:r>
            <a:rPr lang="en-US"/>
            <a:t>Only occasionally, if ever, sample the VI, as VR pays off more the faster you respond on that schedule; stop to respond on the VI and lose reinforcers!</a:t>
          </a:r>
        </a:p>
      </dgm:t>
    </dgm:pt>
    <dgm:pt modelId="{FC884772-6A47-45E2-8B6E-F5305435D8EA}" type="parTrans" cxnId="{44C5EDA4-DAC1-4EC6-A67C-0C755C3815B0}">
      <dgm:prSet/>
      <dgm:spPr/>
      <dgm:t>
        <a:bodyPr/>
        <a:lstStyle/>
        <a:p>
          <a:endParaRPr lang="en-US"/>
        </a:p>
      </dgm:t>
    </dgm:pt>
    <dgm:pt modelId="{05053B68-4DEE-49B2-8FE5-E40905116692}" type="sibTrans" cxnId="{44C5EDA4-DAC1-4EC6-A67C-0C755C3815B0}">
      <dgm:prSet/>
      <dgm:spPr/>
      <dgm:t>
        <a:bodyPr/>
        <a:lstStyle/>
        <a:p>
          <a:endParaRPr lang="en-US"/>
        </a:p>
      </dgm:t>
    </dgm:pt>
    <dgm:pt modelId="{F89FBC53-3AEA-444F-8C42-69AC6D1B5842}">
      <dgm:prSet/>
      <dgm:spPr/>
      <dgm:t>
        <a:bodyPr/>
        <a:lstStyle/>
        <a:p>
          <a:r>
            <a:rPr lang="en-US" dirty="0"/>
            <a:t>In a way, is an attempt to explain how animals match.</a:t>
          </a:r>
        </a:p>
      </dgm:t>
    </dgm:pt>
    <dgm:pt modelId="{D41E849B-4459-4437-AB43-27D51FE11E4E}" type="parTrans" cxnId="{9D4CB7BA-7DB5-4F88-B3DC-8DF8148C9F0C}">
      <dgm:prSet/>
      <dgm:spPr/>
      <dgm:t>
        <a:bodyPr/>
        <a:lstStyle/>
        <a:p>
          <a:endParaRPr lang="en-US"/>
        </a:p>
      </dgm:t>
    </dgm:pt>
    <dgm:pt modelId="{64079EAF-1255-4B1D-B20B-B071F1C904EC}" type="sibTrans" cxnId="{9D4CB7BA-7DB5-4F88-B3DC-8DF8148C9F0C}">
      <dgm:prSet/>
      <dgm:spPr/>
      <dgm:t>
        <a:bodyPr/>
        <a:lstStyle/>
        <a:p>
          <a:endParaRPr lang="en-US"/>
        </a:p>
      </dgm:t>
    </dgm:pt>
    <dgm:pt modelId="{987D4732-541D-4FA7-A1BC-3BCE8BA3741A}" type="pres">
      <dgm:prSet presAssocID="{44C6EDEB-4ACD-41AF-A75E-87C10F24B434}" presName="linear" presStyleCnt="0">
        <dgm:presLayoutVars>
          <dgm:animLvl val="lvl"/>
          <dgm:resizeHandles val="exact"/>
        </dgm:presLayoutVars>
      </dgm:prSet>
      <dgm:spPr/>
    </dgm:pt>
    <dgm:pt modelId="{4CAFACD4-9174-422B-94F2-036F1FD3CC90}" type="pres">
      <dgm:prSet presAssocID="{13B464E9-9CC7-4824-A4E1-E71E795E23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46C3E0-4CB2-4B72-841A-63086887D700}" type="pres">
      <dgm:prSet presAssocID="{13B464E9-9CC7-4824-A4E1-E71E795E2357}" presName="childText" presStyleLbl="revTx" presStyleIdx="0" presStyleCnt="2">
        <dgm:presLayoutVars>
          <dgm:bulletEnabled val="1"/>
        </dgm:presLayoutVars>
      </dgm:prSet>
      <dgm:spPr/>
    </dgm:pt>
    <dgm:pt modelId="{632DEFFA-8652-47F6-BC4A-8DD2A1B65A6D}" type="pres">
      <dgm:prSet presAssocID="{3D0FB456-F375-4E99-8D79-4AD9C24ACA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363EB4-82C8-4DD7-8C90-28330B8BC92C}" type="pres">
      <dgm:prSet presAssocID="{3D0FB456-F375-4E99-8D79-4AD9C24ACA60}" presName="childText" presStyleLbl="revTx" presStyleIdx="1" presStyleCnt="2">
        <dgm:presLayoutVars>
          <dgm:bulletEnabled val="1"/>
        </dgm:presLayoutVars>
      </dgm:prSet>
      <dgm:spPr/>
    </dgm:pt>
    <dgm:pt modelId="{4CDCE526-4169-42F3-A689-FA6F6BB60353}" type="pres">
      <dgm:prSet presAssocID="{F89FBC53-3AEA-444F-8C42-69AC6D1B584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2AFF307-6591-4200-B5DD-40B09FC31CE1}" srcId="{44C6EDEB-4ACD-41AF-A75E-87C10F24B434}" destId="{3D0FB456-F375-4E99-8D79-4AD9C24ACA60}" srcOrd="1" destOrd="0" parTransId="{23FD5AC3-64C1-4F5D-AA5D-F02053FA0CBA}" sibTransId="{C1ACB566-B422-4CA5-B1A0-2D9DC0144F17}"/>
    <dgm:cxn modelId="{590B5715-0467-44CD-BF71-E4501A717E4C}" type="presOf" srcId="{13B464E9-9CC7-4824-A4E1-E71E795E2357}" destId="{4CAFACD4-9174-422B-94F2-036F1FD3CC90}" srcOrd="0" destOrd="0" presId="urn:microsoft.com/office/officeart/2005/8/layout/vList2"/>
    <dgm:cxn modelId="{31FAE01C-5A4E-4CAC-9F45-238F268CCA9C}" type="presOf" srcId="{B9B1EE5D-3952-456F-9E42-B5E3C04EBB74}" destId="{01363EB4-82C8-4DD7-8C90-28330B8BC92C}" srcOrd="0" destOrd="2" presId="urn:microsoft.com/office/officeart/2005/8/layout/vList2"/>
    <dgm:cxn modelId="{17C4A73D-6CAC-4A99-9D4D-7D86E402C397}" srcId="{3D0FB456-F375-4E99-8D79-4AD9C24ACA60}" destId="{3EFB5E9F-56C4-41C7-B8E0-48D9DF9C85ED}" srcOrd="1" destOrd="0" parTransId="{E991AF6D-53EE-4329-98A2-73353E5DB3D4}" sibTransId="{A23F5FFB-3C95-4BFD-9D38-D4FF99944F12}"/>
    <dgm:cxn modelId="{5551C268-C070-498C-BA94-B5123E7260C3}" type="presOf" srcId="{3D0FB456-F375-4E99-8D79-4AD9C24ACA60}" destId="{632DEFFA-8652-47F6-BC4A-8DD2A1B65A6D}" srcOrd="0" destOrd="0" presId="urn:microsoft.com/office/officeart/2005/8/layout/vList2"/>
    <dgm:cxn modelId="{660C946A-2D11-41AC-82E7-6F2B2EF3FC3C}" srcId="{44C6EDEB-4ACD-41AF-A75E-87C10F24B434}" destId="{13B464E9-9CC7-4824-A4E1-E71E795E2357}" srcOrd="0" destOrd="0" parTransId="{EECB521F-43C1-432B-9A15-B5E68802E9FD}" sibTransId="{80739EFF-CE76-4CF5-B358-8000117B874D}"/>
    <dgm:cxn modelId="{1DC3644D-439E-45C1-B55E-1ECDD1DC109F}" type="presOf" srcId="{09B8FD3A-B700-4BCE-96AD-392C8BE409DB}" destId="{DA46C3E0-4CB2-4B72-841A-63086887D700}" srcOrd="0" destOrd="0" presId="urn:microsoft.com/office/officeart/2005/8/layout/vList2"/>
    <dgm:cxn modelId="{64059C73-2660-4180-801A-CE0F21D7BF97}" srcId="{3EFB5E9F-56C4-41C7-B8E0-48D9DF9C85ED}" destId="{B9B1EE5D-3952-456F-9E42-B5E3C04EBB74}" srcOrd="0" destOrd="0" parTransId="{E6E2116A-43C5-4B57-9CB9-52674EC3E7F8}" sibTransId="{984347AB-21FB-4D4B-AB37-02833CA445FB}"/>
    <dgm:cxn modelId="{1DD1417B-6334-417A-9B36-6AF8CF6656A1}" srcId="{3D0FB456-F375-4E99-8D79-4AD9C24ACA60}" destId="{6C373E88-FEE5-4622-82FB-A00AF8B51AB0}" srcOrd="0" destOrd="0" parTransId="{5F701CF8-0956-4E8A-8F34-2A9730E9E01C}" sibTransId="{946EF452-77C4-4794-A032-B3A4D2A46D5C}"/>
    <dgm:cxn modelId="{36E9CC7B-7AFC-4168-95E5-6DBA02A63E12}" srcId="{13B464E9-9CC7-4824-A4E1-E71E795E2357}" destId="{09B8FD3A-B700-4BCE-96AD-392C8BE409DB}" srcOrd="0" destOrd="0" parTransId="{25A06655-1516-4640-B88F-1ADA9A08DE73}" sibTransId="{968837FB-3088-4BE7-B68B-0A1B6F000DEC}"/>
    <dgm:cxn modelId="{4A332183-B2AF-4784-B09C-3D9BE1DB4D14}" type="presOf" srcId="{3EFB5E9F-56C4-41C7-B8E0-48D9DF9C85ED}" destId="{01363EB4-82C8-4DD7-8C90-28330B8BC92C}" srcOrd="0" destOrd="1" presId="urn:microsoft.com/office/officeart/2005/8/layout/vList2"/>
    <dgm:cxn modelId="{4D8E5B8A-210B-4FBD-A7C0-A22B86F00133}" type="presOf" srcId="{6C373E88-FEE5-4622-82FB-A00AF8B51AB0}" destId="{01363EB4-82C8-4DD7-8C90-28330B8BC92C}" srcOrd="0" destOrd="0" presId="urn:microsoft.com/office/officeart/2005/8/layout/vList2"/>
    <dgm:cxn modelId="{44C5EDA4-DAC1-4EC6-A67C-0C755C3815B0}" srcId="{3EFB5E9F-56C4-41C7-B8E0-48D9DF9C85ED}" destId="{0FE33767-ED14-445F-9EAE-CE9D79F1A143}" srcOrd="1" destOrd="0" parTransId="{FC884772-6A47-45E2-8B6E-F5305435D8EA}" sibTransId="{05053B68-4DEE-49B2-8FE5-E40905116692}"/>
    <dgm:cxn modelId="{9D4CB7BA-7DB5-4F88-B3DC-8DF8148C9F0C}" srcId="{44C6EDEB-4ACD-41AF-A75E-87C10F24B434}" destId="{F89FBC53-3AEA-444F-8C42-69AC6D1B5842}" srcOrd="2" destOrd="0" parTransId="{D41E849B-4459-4437-AB43-27D51FE11E4E}" sibTransId="{64079EAF-1255-4B1D-B20B-B071F1C904EC}"/>
    <dgm:cxn modelId="{7B464ECB-2FBB-408B-90BF-6B7B9FB1D69D}" type="presOf" srcId="{44C6EDEB-4ACD-41AF-A75E-87C10F24B434}" destId="{987D4732-541D-4FA7-A1BC-3BCE8BA3741A}" srcOrd="0" destOrd="0" presId="urn:microsoft.com/office/officeart/2005/8/layout/vList2"/>
    <dgm:cxn modelId="{825C50E2-C3F2-4609-8F34-C0BA70C4861A}" type="presOf" srcId="{0FE33767-ED14-445F-9EAE-CE9D79F1A143}" destId="{01363EB4-82C8-4DD7-8C90-28330B8BC92C}" srcOrd="0" destOrd="3" presId="urn:microsoft.com/office/officeart/2005/8/layout/vList2"/>
    <dgm:cxn modelId="{7D0361ED-AB9B-45A0-BCA1-ED59EA5B7C44}" type="presOf" srcId="{F89FBC53-3AEA-444F-8C42-69AC6D1B5842}" destId="{4CDCE526-4169-42F3-A689-FA6F6BB60353}" srcOrd="0" destOrd="0" presId="urn:microsoft.com/office/officeart/2005/8/layout/vList2"/>
    <dgm:cxn modelId="{E821B652-5EAB-403D-BD0E-76D94B8845E2}" type="presParOf" srcId="{987D4732-541D-4FA7-A1BC-3BCE8BA3741A}" destId="{4CAFACD4-9174-422B-94F2-036F1FD3CC90}" srcOrd="0" destOrd="0" presId="urn:microsoft.com/office/officeart/2005/8/layout/vList2"/>
    <dgm:cxn modelId="{381EAC67-CE0E-40D6-85F7-B8875A72AA4E}" type="presParOf" srcId="{987D4732-541D-4FA7-A1BC-3BCE8BA3741A}" destId="{DA46C3E0-4CB2-4B72-841A-63086887D700}" srcOrd="1" destOrd="0" presId="urn:microsoft.com/office/officeart/2005/8/layout/vList2"/>
    <dgm:cxn modelId="{24D715AB-4E7B-4457-8313-4E32EBF47E54}" type="presParOf" srcId="{987D4732-541D-4FA7-A1BC-3BCE8BA3741A}" destId="{632DEFFA-8652-47F6-BC4A-8DD2A1B65A6D}" srcOrd="2" destOrd="0" presId="urn:microsoft.com/office/officeart/2005/8/layout/vList2"/>
    <dgm:cxn modelId="{CB4768FD-88D8-48D2-BE1A-7050796D5D1D}" type="presParOf" srcId="{987D4732-541D-4FA7-A1BC-3BCE8BA3741A}" destId="{01363EB4-82C8-4DD7-8C90-28330B8BC92C}" srcOrd="3" destOrd="0" presId="urn:microsoft.com/office/officeart/2005/8/layout/vList2"/>
    <dgm:cxn modelId="{AC9E93BF-17F5-4BB5-9BB2-2AFF000D164D}" type="presParOf" srcId="{987D4732-541D-4FA7-A1BC-3BCE8BA3741A}" destId="{4CDCE526-4169-42F3-A689-FA6F6BB603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092AC2-5287-44DD-BA23-BDEB02CB5EF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0860D8-C0B6-417F-A36E-FD970E4B8B2A}">
      <dgm:prSet/>
      <dgm:spPr/>
      <dgm:t>
        <a:bodyPr/>
        <a:lstStyle/>
        <a:p>
          <a:r>
            <a:rPr lang="en-US"/>
            <a:t>What about situations with MORE than 2 choices?</a:t>
          </a:r>
        </a:p>
      </dgm:t>
    </dgm:pt>
    <dgm:pt modelId="{82492359-FED8-4BD2-A457-08F4514FC12C}" type="parTrans" cxnId="{4B0559AF-75A1-477F-8B9B-682ACD1E854F}">
      <dgm:prSet/>
      <dgm:spPr/>
      <dgm:t>
        <a:bodyPr/>
        <a:lstStyle/>
        <a:p>
          <a:endParaRPr lang="en-US"/>
        </a:p>
      </dgm:t>
    </dgm:pt>
    <dgm:pt modelId="{D5453576-9F3C-4717-A11F-68B01AB241C3}" type="sibTrans" cxnId="{4B0559AF-75A1-477F-8B9B-682ACD1E854F}">
      <dgm:prSet/>
      <dgm:spPr/>
      <dgm:t>
        <a:bodyPr/>
        <a:lstStyle/>
        <a:p>
          <a:endParaRPr lang="en-US"/>
        </a:p>
      </dgm:t>
    </dgm:pt>
    <dgm:pt modelId="{8E5D2464-D2DD-47DE-B886-A7D0E45B078F}">
      <dgm:prSet/>
      <dgm:spPr/>
      <dgm:t>
        <a:bodyPr/>
        <a:lstStyle/>
        <a:p>
          <a:r>
            <a:rPr lang="en-US"/>
            <a:t>In real world, have more than 2 choices</a:t>
          </a:r>
        </a:p>
      </dgm:t>
    </dgm:pt>
    <dgm:pt modelId="{85EFF65F-BFF8-4C03-AAB4-26DD2E56AC91}" type="parTrans" cxnId="{BB3F795D-18E9-4E13-B549-6DAD64772E75}">
      <dgm:prSet/>
      <dgm:spPr/>
      <dgm:t>
        <a:bodyPr/>
        <a:lstStyle/>
        <a:p>
          <a:endParaRPr lang="en-US"/>
        </a:p>
      </dgm:t>
    </dgm:pt>
    <dgm:pt modelId="{82BB1F9F-A43B-4EA9-8BC5-F7DCFDCFE8E3}" type="sibTrans" cxnId="{BB3F795D-18E9-4E13-B549-6DAD64772E75}">
      <dgm:prSet/>
      <dgm:spPr/>
      <dgm:t>
        <a:bodyPr/>
        <a:lstStyle/>
        <a:p>
          <a:endParaRPr lang="en-US"/>
        </a:p>
      </dgm:t>
    </dgm:pt>
    <dgm:pt modelId="{9B598BAE-E78D-4F5F-B7EE-7F2B5DC4515E}">
      <dgm:prSet/>
      <dgm:spPr/>
      <dgm:t>
        <a:bodyPr/>
        <a:lstStyle/>
        <a:p>
          <a:r>
            <a:rPr lang="en-US"/>
            <a:t>And…have time limit in which to decide which to choose</a:t>
          </a:r>
        </a:p>
      </dgm:t>
    </dgm:pt>
    <dgm:pt modelId="{0BA4FBEA-7131-4C54-885A-94E1595E5901}" type="parTrans" cxnId="{09B996FE-B081-4042-B2F7-21E5AB3B3525}">
      <dgm:prSet/>
      <dgm:spPr/>
      <dgm:t>
        <a:bodyPr/>
        <a:lstStyle/>
        <a:p>
          <a:endParaRPr lang="en-US"/>
        </a:p>
      </dgm:t>
    </dgm:pt>
    <dgm:pt modelId="{4E8B1D5B-E715-4EB1-A38C-818C50699A91}" type="sibTrans" cxnId="{09B996FE-B081-4042-B2F7-21E5AB3B3525}">
      <dgm:prSet/>
      <dgm:spPr/>
      <dgm:t>
        <a:bodyPr/>
        <a:lstStyle/>
        <a:p>
          <a:endParaRPr lang="en-US"/>
        </a:p>
      </dgm:t>
    </dgm:pt>
    <dgm:pt modelId="{CA62280F-F63D-4D91-B1F4-F5583F197740}">
      <dgm:prSet/>
      <dgm:spPr/>
      <dgm:t>
        <a:bodyPr/>
        <a:lstStyle/>
        <a:p>
          <a:r>
            <a:rPr lang="en-US"/>
            <a:t>Study concurrent chain schedules to examine this problem</a:t>
          </a:r>
        </a:p>
      </dgm:t>
    </dgm:pt>
    <dgm:pt modelId="{A89112FC-8968-4A63-A1E5-473606EC9E64}" type="parTrans" cxnId="{53083880-6586-47C1-90D3-E989019B6EBD}">
      <dgm:prSet/>
      <dgm:spPr/>
      <dgm:t>
        <a:bodyPr/>
        <a:lstStyle/>
        <a:p>
          <a:endParaRPr lang="en-US"/>
        </a:p>
      </dgm:t>
    </dgm:pt>
    <dgm:pt modelId="{EEFB1ADC-0090-48D7-9062-F6D1A6D38831}" type="sibTrans" cxnId="{53083880-6586-47C1-90D3-E989019B6EBD}">
      <dgm:prSet/>
      <dgm:spPr/>
      <dgm:t>
        <a:bodyPr/>
        <a:lstStyle/>
        <a:p>
          <a:endParaRPr lang="en-US"/>
        </a:p>
      </dgm:t>
    </dgm:pt>
    <dgm:pt modelId="{5B8BA14F-B108-4925-B187-DCB3701BD32A}">
      <dgm:prSet/>
      <dgm:spPr/>
      <dgm:t>
        <a:bodyPr/>
        <a:lstStyle/>
        <a:p>
          <a:r>
            <a:rPr lang="en-US"/>
            <a:t>These involve 2 stages or links</a:t>
          </a:r>
        </a:p>
      </dgm:t>
    </dgm:pt>
    <dgm:pt modelId="{BB5E28F8-738B-4FA8-B8BA-A00E78ECA1A1}" type="parTrans" cxnId="{C0F2954F-B042-4A3E-8DA8-8AA9F9F53BFC}">
      <dgm:prSet/>
      <dgm:spPr/>
      <dgm:t>
        <a:bodyPr/>
        <a:lstStyle/>
        <a:p>
          <a:endParaRPr lang="en-US"/>
        </a:p>
      </dgm:t>
    </dgm:pt>
    <dgm:pt modelId="{9E64ECCE-0197-4D61-A9B4-B28B75126C2C}" type="sibTrans" cxnId="{C0F2954F-B042-4A3E-8DA8-8AA9F9F53BFC}">
      <dgm:prSet/>
      <dgm:spPr/>
      <dgm:t>
        <a:bodyPr/>
        <a:lstStyle/>
        <a:p>
          <a:endParaRPr lang="en-US"/>
        </a:p>
      </dgm:t>
    </dgm:pt>
    <dgm:pt modelId="{95F301FF-FAB8-4358-A418-4B759DEF069E}">
      <dgm:prSet/>
      <dgm:spPr/>
      <dgm:t>
        <a:bodyPr/>
        <a:lstStyle/>
        <a:p>
          <a:r>
            <a:rPr lang="en-US" b="1"/>
            <a:t>First stage </a:t>
          </a:r>
          <a:r>
            <a:rPr lang="en-US"/>
            <a:t>= choice link</a:t>
          </a:r>
        </a:p>
      </dgm:t>
    </dgm:pt>
    <dgm:pt modelId="{B8FC00E0-ED1E-41CA-B0BE-4C872EFE9B56}" type="parTrans" cxnId="{6F18B8C4-A71B-47E9-8D62-49B5C92581C5}">
      <dgm:prSet/>
      <dgm:spPr/>
      <dgm:t>
        <a:bodyPr/>
        <a:lstStyle/>
        <a:p>
          <a:endParaRPr lang="en-US"/>
        </a:p>
      </dgm:t>
    </dgm:pt>
    <dgm:pt modelId="{EA82DA50-488F-425C-BFA2-B412B6237A25}" type="sibTrans" cxnId="{6F18B8C4-A71B-47E9-8D62-49B5C92581C5}">
      <dgm:prSet/>
      <dgm:spPr/>
      <dgm:t>
        <a:bodyPr/>
        <a:lstStyle/>
        <a:p>
          <a:endParaRPr lang="en-US"/>
        </a:p>
      </dgm:t>
    </dgm:pt>
    <dgm:pt modelId="{C2066A2B-0C5F-4363-85EB-CC82936DA34D}">
      <dgm:prSet/>
      <dgm:spPr/>
      <dgm:t>
        <a:bodyPr/>
        <a:lstStyle/>
        <a:p>
          <a:r>
            <a:rPr lang="en-US" b="1"/>
            <a:t>Second link </a:t>
          </a:r>
          <a:r>
            <a:rPr lang="en-US"/>
            <a:t>= terminal link</a:t>
          </a:r>
        </a:p>
      </dgm:t>
    </dgm:pt>
    <dgm:pt modelId="{391D4798-65E2-4AFA-9CEA-2674553236E8}" type="parTrans" cxnId="{25AFE469-3348-463B-9875-14EFAA90625F}">
      <dgm:prSet/>
      <dgm:spPr/>
      <dgm:t>
        <a:bodyPr/>
        <a:lstStyle/>
        <a:p>
          <a:endParaRPr lang="en-US"/>
        </a:p>
      </dgm:t>
    </dgm:pt>
    <dgm:pt modelId="{0A3E6748-8595-4536-9DCD-EDF85914F22E}" type="sibTrans" cxnId="{25AFE469-3348-463B-9875-14EFAA90625F}">
      <dgm:prSet/>
      <dgm:spPr/>
      <dgm:t>
        <a:bodyPr/>
        <a:lstStyle/>
        <a:p>
          <a:endParaRPr lang="en-US"/>
        </a:p>
      </dgm:t>
    </dgm:pt>
    <dgm:pt modelId="{1B0EC88C-6D2D-463D-A4CC-D7E446DCEE98}" type="pres">
      <dgm:prSet presAssocID="{9B092AC2-5287-44DD-BA23-BDEB02CB5EFB}" presName="linear" presStyleCnt="0">
        <dgm:presLayoutVars>
          <dgm:animLvl val="lvl"/>
          <dgm:resizeHandles val="exact"/>
        </dgm:presLayoutVars>
      </dgm:prSet>
      <dgm:spPr/>
    </dgm:pt>
    <dgm:pt modelId="{1C1FC38A-68CA-481C-BD83-2509042E841B}" type="pres">
      <dgm:prSet presAssocID="{A50860D8-C0B6-417F-A36E-FD970E4B8B2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B8D334-BFCD-43F6-A3BE-91EA71499BC8}" type="pres">
      <dgm:prSet presAssocID="{A50860D8-C0B6-417F-A36E-FD970E4B8B2A}" presName="childText" presStyleLbl="revTx" presStyleIdx="0" presStyleCnt="2">
        <dgm:presLayoutVars>
          <dgm:bulletEnabled val="1"/>
        </dgm:presLayoutVars>
      </dgm:prSet>
      <dgm:spPr/>
    </dgm:pt>
    <dgm:pt modelId="{7BB5110C-0353-4094-893B-E97A14EEDB20}" type="pres">
      <dgm:prSet presAssocID="{CA62280F-F63D-4D91-B1F4-F5583F19774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1E2E916-5180-411A-840C-C3F04E0ED38F}" type="pres">
      <dgm:prSet presAssocID="{CA62280F-F63D-4D91-B1F4-F5583F19774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8CA323-F5F1-43A0-89EE-8C98B93F8224}" type="presOf" srcId="{C2066A2B-0C5F-4363-85EB-CC82936DA34D}" destId="{01E2E916-5180-411A-840C-C3F04E0ED38F}" srcOrd="0" destOrd="2" presId="urn:microsoft.com/office/officeart/2005/8/layout/vList2"/>
    <dgm:cxn modelId="{21E64B2E-7AD4-4C15-8C15-45724A79BB00}" type="presOf" srcId="{A50860D8-C0B6-417F-A36E-FD970E4B8B2A}" destId="{1C1FC38A-68CA-481C-BD83-2509042E841B}" srcOrd="0" destOrd="0" presId="urn:microsoft.com/office/officeart/2005/8/layout/vList2"/>
    <dgm:cxn modelId="{DF87703C-87E1-4C33-B737-4A0A8D70DD74}" type="presOf" srcId="{95F301FF-FAB8-4358-A418-4B759DEF069E}" destId="{01E2E916-5180-411A-840C-C3F04E0ED38F}" srcOrd="0" destOrd="1" presId="urn:microsoft.com/office/officeart/2005/8/layout/vList2"/>
    <dgm:cxn modelId="{BB3F795D-18E9-4E13-B549-6DAD64772E75}" srcId="{A50860D8-C0B6-417F-A36E-FD970E4B8B2A}" destId="{8E5D2464-D2DD-47DE-B886-A7D0E45B078F}" srcOrd="0" destOrd="0" parTransId="{85EFF65F-BFF8-4C03-AAB4-26DD2E56AC91}" sibTransId="{82BB1F9F-A43B-4EA9-8BC5-F7DCFDCFE8E3}"/>
    <dgm:cxn modelId="{25AFE469-3348-463B-9875-14EFAA90625F}" srcId="{CA62280F-F63D-4D91-B1F4-F5583F197740}" destId="{C2066A2B-0C5F-4363-85EB-CC82936DA34D}" srcOrd="2" destOrd="0" parTransId="{391D4798-65E2-4AFA-9CEA-2674553236E8}" sibTransId="{0A3E6748-8595-4536-9DCD-EDF85914F22E}"/>
    <dgm:cxn modelId="{AA18AE6C-DA20-4196-8259-54E1CDBB741E}" type="presOf" srcId="{8E5D2464-D2DD-47DE-B886-A7D0E45B078F}" destId="{F1B8D334-BFCD-43F6-A3BE-91EA71499BC8}" srcOrd="0" destOrd="0" presId="urn:microsoft.com/office/officeart/2005/8/layout/vList2"/>
    <dgm:cxn modelId="{C0F2954F-B042-4A3E-8DA8-8AA9F9F53BFC}" srcId="{CA62280F-F63D-4D91-B1F4-F5583F197740}" destId="{5B8BA14F-B108-4925-B187-DCB3701BD32A}" srcOrd="0" destOrd="0" parTransId="{BB5E28F8-738B-4FA8-B8BA-A00E78ECA1A1}" sibTransId="{9E64ECCE-0197-4D61-A9B4-B28B75126C2C}"/>
    <dgm:cxn modelId="{25379B52-71FA-4BCF-B1BD-0B45624417D8}" type="presOf" srcId="{9B092AC2-5287-44DD-BA23-BDEB02CB5EFB}" destId="{1B0EC88C-6D2D-463D-A4CC-D7E446DCEE98}" srcOrd="0" destOrd="0" presId="urn:microsoft.com/office/officeart/2005/8/layout/vList2"/>
    <dgm:cxn modelId="{53083880-6586-47C1-90D3-E989019B6EBD}" srcId="{9B092AC2-5287-44DD-BA23-BDEB02CB5EFB}" destId="{CA62280F-F63D-4D91-B1F4-F5583F197740}" srcOrd="1" destOrd="0" parTransId="{A89112FC-8968-4A63-A1E5-473606EC9E64}" sibTransId="{EEFB1ADC-0090-48D7-9062-F6D1A6D38831}"/>
    <dgm:cxn modelId="{D886D698-C3C3-425E-9B35-39298636D69A}" type="presOf" srcId="{9B598BAE-E78D-4F5F-B7EE-7F2B5DC4515E}" destId="{F1B8D334-BFCD-43F6-A3BE-91EA71499BC8}" srcOrd="0" destOrd="1" presId="urn:microsoft.com/office/officeart/2005/8/layout/vList2"/>
    <dgm:cxn modelId="{4B0559AF-75A1-477F-8B9B-682ACD1E854F}" srcId="{9B092AC2-5287-44DD-BA23-BDEB02CB5EFB}" destId="{A50860D8-C0B6-417F-A36E-FD970E4B8B2A}" srcOrd="0" destOrd="0" parTransId="{82492359-FED8-4BD2-A457-08F4514FC12C}" sibTransId="{D5453576-9F3C-4717-A11F-68B01AB241C3}"/>
    <dgm:cxn modelId="{5E5C54C4-658B-4ED6-9031-971C280AF70B}" type="presOf" srcId="{CA62280F-F63D-4D91-B1F4-F5583F197740}" destId="{7BB5110C-0353-4094-893B-E97A14EEDB20}" srcOrd="0" destOrd="0" presId="urn:microsoft.com/office/officeart/2005/8/layout/vList2"/>
    <dgm:cxn modelId="{6F18B8C4-A71B-47E9-8D62-49B5C92581C5}" srcId="{CA62280F-F63D-4D91-B1F4-F5583F197740}" destId="{95F301FF-FAB8-4358-A418-4B759DEF069E}" srcOrd="1" destOrd="0" parTransId="{B8FC00E0-ED1E-41CA-B0BE-4C872EFE9B56}" sibTransId="{EA82DA50-488F-425C-BFA2-B412B6237A25}"/>
    <dgm:cxn modelId="{DB4C63DD-C96B-428D-A85D-A21015D89BBE}" type="presOf" srcId="{5B8BA14F-B108-4925-B187-DCB3701BD32A}" destId="{01E2E916-5180-411A-840C-C3F04E0ED38F}" srcOrd="0" destOrd="0" presId="urn:microsoft.com/office/officeart/2005/8/layout/vList2"/>
    <dgm:cxn modelId="{09B996FE-B081-4042-B2F7-21E5AB3B3525}" srcId="{A50860D8-C0B6-417F-A36E-FD970E4B8B2A}" destId="{9B598BAE-E78D-4F5F-B7EE-7F2B5DC4515E}" srcOrd="1" destOrd="0" parTransId="{0BA4FBEA-7131-4C54-885A-94E1595E5901}" sibTransId="{4E8B1D5B-E715-4EB1-A38C-818C50699A91}"/>
    <dgm:cxn modelId="{7AEA1743-4D72-4E6B-9FE8-FCD9ADD4C53E}" type="presParOf" srcId="{1B0EC88C-6D2D-463D-A4CC-D7E446DCEE98}" destId="{1C1FC38A-68CA-481C-BD83-2509042E841B}" srcOrd="0" destOrd="0" presId="urn:microsoft.com/office/officeart/2005/8/layout/vList2"/>
    <dgm:cxn modelId="{AC5A2939-8111-48BF-8861-75E31D576A6E}" type="presParOf" srcId="{1B0EC88C-6D2D-463D-A4CC-D7E446DCEE98}" destId="{F1B8D334-BFCD-43F6-A3BE-91EA71499BC8}" srcOrd="1" destOrd="0" presId="urn:microsoft.com/office/officeart/2005/8/layout/vList2"/>
    <dgm:cxn modelId="{8E488037-A1C6-4644-A3F2-547B8A50E0E7}" type="presParOf" srcId="{1B0EC88C-6D2D-463D-A4CC-D7E446DCEE98}" destId="{7BB5110C-0353-4094-893B-E97A14EEDB20}" srcOrd="2" destOrd="0" presId="urn:microsoft.com/office/officeart/2005/8/layout/vList2"/>
    <dgm:cxn modelId="{8FDF59AB-80EC-4223-9B15-7496BE76DC47}" type="presParOf" srcId="{1B0EC88C-6D2D-463D-A4CC-D7E446DCEE98}" destId="{01E2E916-5180-411A-840C-C3F04E0ED38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9AB304-FB05-4562-8FB3-FDEA38A3252E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B842962-BBB3-480D-961F-A6E67D5E487B}">
      <dgm:prSet/>
      <dgm:spPr/>
      <dgm:t>
        <a:bodyPr/>
        <a:lstStyle/>
        <a:p>
          <a:r>
            <a:rPr lang="en-US" dirty="0"/>
            <a:t>Choose</a:t>
          </a:r>
        </a:p>
      </dgm:t>
    </dgm:pt>
    <dgm:pt modelId="{79EA2122-CC5B-4ACF-873F-322125168D67}" type="parTrans" cxnId="{60A15121-8F54-43E2-AE95-6539D0BFEA70}">
      <dgm:prSet/>
      <dgm:spPr/>
      <dgm:t>
        <a:bodyPr/>
        <a:lstStyle/>
        <a:p>
          <a:endParaRPr lang="en-US"/>
        </a:p>
      </dgm:t>
    </dgm:pt>
    <dgm:pt modelId="{243B8CD1-A3A5-4E4C-B2C3-57FD187A7C92}" type="sibTrans" cxnId="{60A15121-8F54-43E2-AE95-6539D0BFEA70}">
      <dgm:prSet/>
      <dgm:spPr/>
      <dgm:t>
        <a:bodyPr/>
        <a:lstStyle/>
        <a:p>
          <a:endParaRPr lang="en-US"/>
        </a:p>
      </dgm:t>
    </dgm:pt>
    <dgm:pt modelId="{47B2409F-0710-4FDF-BAFF-743CC5BC75EB}">
      <dgm:prSet custT="1"/>
      <dgm:spPr/>
      <dgm:t>
        <a:bodyPr/>
        <a:lstStyle/>
        <a:p>
          <a:r>
            <a:rPr lang="en-US" sz="1600" dirty="0"/>
            <a:t>Choose first link:</a:t>
          </a:r>
        </a:p>
      </dgm:t>
    </dgm:pt>
    <dgm:pt modelId="{C6C85009-9721-45ED-8080-1ED47A0A4FA6}" type="parTrans" cxnId="{E365265D-8E30-4B7E-A768-8A32AAB8AE0F}">
      <dgm:prSet/>
      <dgm:spPr/>
      <dgm:t>
        <a:bodyPr/>
        <a:lstStyle/>
        <a:p>
          <a:endParaRPr lang="en-US"/>
        </a:p>
      </dgm:t>
    </dgm:pt>
    <dgm:pt modelId="{EB5FDD9B-DD40-43ED-8F8B-BE565E2E99CB}" type="sibTrans" cxnId="{E365265D-8E30-4B7E-A768-8A32AAB8AE0F}">
      <dgm:prSet/>
      <dgm:spPr/>
      <dgm:t>
        <a:bodyPr/>
        <a:lstStyle/>
        <a:p>
          <a:endParaRPr lang="en-US"/>
        </a:p>
      </dgm:t>
    </dgm:pt>
    <dgm:pt modelId="{230F3BAF-0B2E-45F2-8036-5761FA20F076}">
      <dgm:prSet custT="1"/>
      <dgm:spPr/>
      <dgm:t>
        <a:bodyPr/>
        <a:lstStyle/>
        <a:p>
          <a:r>
            <a:rPr lang="en-US" sz="1600" dirty="0"/>
            <a:t>Choose between 2 schedule alternatives</a:t>
          </a:r>
        </a:p>
      </dgm:t>
    </dgm:pt>
    <dgm:pt modelId="{C25714F2-F9BF-43DF-91A0-2F88DBB09E18}" type="parTrans" cxnId="{C48CC906-C239-4B58-8077-CADDE1F682A5}">
      <dgm:prSet/>
      <dgm:spPr/>
      <dgm:t>
        <a:bodyPr/>
        <a:lstStyle/>
        <a:p>
          <a:endParaRPr lang="en-US"/>
        </a:p>
      </dgm:t>
    </dgm:pt>
    <dgm:pt modelId="{384143F7-8D39-4024-9F45-EC7B85A13140}" type="sibTrans" cxnId="{C48CC906-C239-4B58-8077-CADDE1F682A5}">
      <dgm:prSet/>
      <dgm:spPr/>
      <dgm:t>
        <a:bodyPr/>
        <a:lstStyle/>
        <a:p>
          <a:endParaRPr lang="en-US"/>
        </a:p>
      </dgm:t>
    </dgm:pt>
    <dgm:pt modelId="{7B9C8CC5-DD8D-4C0B-BFA5-AAFA01A751C9}">
      <dgm:prSet custT="1"/>
      <dgm:spPr/>
      <dgm:t>
        <a:bodyPr/>
        <a:lstStyle/>
        <a:p>
          <a:r>
            <a:rPr lang="en-US" sz="1600" dirty="0"/>
            <a:t>Must make a choice</a:t>
          </a:r>
        </a:p>
      </dgm:t>
    </dgm:pt>
    <dgm:pt modelId="{0CD1574E-3A66-4584-BB16-8B509F23D85A}" type="parTrans" cxnId="{D7D529F9-5180-4864-BC32-E157CE4B001D}">
      <dgm:prSet/>
      <dgm:spPr/>
      <dgm:t>
        <a:bodyPr/>
        <a:lstStyle/>
        <a:p>
          <a:endParaRPr lang="en-US"/>
        </a:p>
      </dgm:t>
    </dgm:pt>
    <dgm:pt modelId="{1F2AA00F-7787-4722-9596-F84358A4BA9F}" type="sibTrans" cxnId="{D7D529F9-5180-4864-BC32-E157CE4B001D}">
      <dgm:prSet/>
      <dgm:spPr/>
      <dgm:t>
        <a:bodyPr/>
        <a:lstStyle/>
        <a:p>
          <a:endParaRPr lang="en-US"/>
        </a:p>
      </dgm:t>
    </dgm:pt>
    <dgm:pt modelId="{BE50AA7C-0E11-4AA9-981B-8CEC861DC549}">
      <dgm:prSet/>
      <dgm:spPr/>
      <dgm:t>
        <a:bodyPr/>
        <a:lstStyle/>
        <a:p>
          <a:r>
            <a:rPr lang="en-US"/>
            <a:t>Link</a:t>
          </a:r>
        </a:p>
      </dgm:t>
    </dgm:pt>
    <dgm:pt modelId="{06F3131D-6090-4DDD-A00B-0FF48AA732CF}" type="parTrans" cxnId="{C1A07EDF-2F19-46E6-A5CF-A60B7184DEBB}">
      <dgm:prSet/>
      <dgm:spPr/>
      <dgm:t>
        <a:bodyPr/>
        <a:lstStyle/>
        <a:p>
          <a:endParaRPr lang="en-US"/>
        </a:p>
      </dgm:t>
    </dgm:pt>
    <dgm:pt modelId="{7A9F27A0-0662-4621-B929-19B0E28CB173}" type="sibTrans" cxnId="{C1A07EDF-2F19-46E6-A5CF-A60B7184DEBB}">
      <dgm:prSet/>
      <dgm:spPr/>
      <dgm:t>
        <a:bodyPr/>
        <a:lstStyle/>
        <a:p>
          <a:endParaRPr lang="en-US"/>
        </a:p>
      </dgm:t>
    </dgm:pt>
    <dgm:pt modelId="{56573A13-6F02-4FF9-A9AD-5F2A87C23CCC}">
      <dgm:prSet custT="1"/>
      <dgm:spPr/>
      <dgm:t>
        <a:bodyPr/>
        <a:lstStyle/>
        <a:p>
          <a:r>
            <a:rPr lang="en-US" sz="1600" dirty="0"/>
            <a:t>Second link, then, depends on first choice</a:t>
          </a:r>
        </a:p>
      </dgm:t>
    </dgm:pt>
    <dgm:pt modelId="{E5CC804E-9EB4-4E70-839A-337ADE61A3C9}" type="parTrans" cxnId="{733F86F2-A6FC-4B4B-A3F4-A540712B0816}">
      <dgm:prSet/>
      <dgm:spPr/>
      <dgm:t>
        <a:bodyPr/>
        <a:lstStyle/>
        <a:p>
          <a:endParaRPr lang="en-US"/>
        </a:p>
      </dgm:t>
    </dgm:pt>
    <dgm:pt modelId="{7F42A9E7-3A3A-4B72-94C6-F46698A99213}" type="sibTrans" cxnId="{733F86F2-A6FC-4B4B-A3F4-A540712B0816}">
      <dgm:prSet/>
      <dgm:spPr/>
      <dgm:t>
        <a:bodyPr/>
        <a:lstStyle/>
        <a:p>
          <a:endParaRPr lang="en-US"/>
        </a:p>
      </dgm:t>
    </dgm:pt>
    <dgm:pt modelId="{24A454C8-5F3F-4199-B335-968A08825D4C}">
      <dgm:prSet custT="1"/>
      <dgm:spPr/>
      <dgm:t>
        <a:bodyPr/>
        <a:lstStyle/>
        <a:p>
          <a:r>
            <a:rPr lang="en-US" sz="1600" dirty="0"/>
            <a:t>If chose smaller and sooner: smaller requirement for smaller reinforcer</a:t>
          </a:r>
        </a:p>
      </dgm:t>
    </dgm:pt>
    <dgm:pt modelId="{D96D675A-5ADC-47A2-9881-4B9677B7F886}" type="parTrans" cxnId="{D8CBDD02-7746-4375-83C3-F98A7EC2B8F7}">
      <dgm:prSet/>
      <dgm:spPr/>
      <dgm:t>
        <a:bodyPr/>
        <a:lstStyle/>
        <a:p>
          <a:endParaRPr lang="en-US"/>
        </a:p>
      </dgm:t>
    </dgm:pt>
    <dgm:pt modelId="{73015781-8B2A-462C-ADC7-A54F986D6D08}" type="sibTrans" cxnId="{D8CBDD02-7746-4375-83C3-F98A7EC2B8F7}">
      <dgm:prSet/>
      <dgm:spPr/>
      <dgm:t>
        <a:bodyPr/>
        <a:lstStyle/>
        <a:p>
          <a:endParaRPr lang="en-US"/>
        </a:p>
      </dgm:t>
    </dgm:pt>
    <dgm:pt modelId="{02C2419B-DFB5-418E-9C39-6D33AA510AC3}">
      <dgm:prSet custT="1"/>
      <dgm:spPr/>
      <dgm:t>
        <a:bodyPr/>
        <a:lstStyle/>
        <a:p>
          <a:r>
            <a:rPr lang="en-US" sz="1600" dirty="0"/>
            <a:t>If chose larger and later: larger Sr after a longer time or more work</a:t>
          </a:r>
        </a:p>
      </dgm:t>
    </dgm:pt>
    <dgm:pt modelId="{3201CF6D-559C-4826-BF88-F43857C8403F}" type="parTrans" cxnId="{25C5F213-F6AF-481C-953D-DFCDF717FBB9}">
      <dgm:prSet/>
      <dgm:spPr/>
      <dgm:t>
        <a:bodyPr/>
        <a:lstStyle/>
        <a:p>
          <a:endParaRPr lang="en-US"/>
        </a:p>
      </dgm:t>
    </dgm:pt>
    <dgm:pt modelId="{1D54C61D-AE6B-4D71-A517-A78F5BAAE14C}" type="sibTrans" cxnId="{25C5F213-F6AF-481C-953D-DFCDF717FBB9}">
      <dgm:prSet/>
      <dgm:spPr/>
      <dgm:t>
        <a:bodyPr/>
        <a:lstStyle/>
        <a:p>
          <a:endParaRPr lang="en-US"/>
        </a:p>
      </dgm:t>
    </dgm:pt>
    <dgm:pt modelId="{25D80241-433F-4E29-948A-CB1C27EFC96E}">
      <dgm:prSet/>
      <dgm:spPr/>
      <dgm:t>
        <a:bodyPr/>
        <a:lstStyle/>
        <a:p>
          <a:r>
            <a:rPr lang="en-US"/>
            <a:t>Use</a:t>
          </a:r>
        </a:p>
      </dgm:t>
    </dgm:pt>
    <dgm:pt modelId="{19109619-02BE-4981-94A4-55005C0F7B92}" type="parTrans" cxnId="{6579925D-A0F2-49C0-9AA3-F7D61713EE5F}">
      <dgm:prSet/>
      <dgm:spPr/>
      <dgm:t>
        <a:bodyPr/>
        <a:lstStyle/>
        <a:p>
          <a:endParaRPr lang="en-US"/>
        </a:p>
      </dgm:t>
    </dgm:pt>
    <dgm:pt modelId="{1BDA84A8-EBDD-45EE-91B3-FFF3BAAC17E8}" type="sibTrans" cxnId="{6579925D-A0F2-49C0-9AA3-F7D61713EE5F}">
      <dgm:prSet/>
      <dgm:spPr/>
      <dgm:t>
        <a:bodyPr/>
        <a:lstStyle/>
        <a:p>
          <a:endParaRPr lang="en-US"/>
        </a:p>
      </dgm:t>
    </dgm:pt>
    <dgm:pt modelId="{873E2DCA-EFC0-4E9D-9CA4-C8B58219AAAB}">
      <dgm:prSet/>
      <dgm:spPr/>
      <dgm:t>
        <a:bodyPr/>
        <a:lstStyle/>
        <a:p>
          <a:r>
            <a:rPr lang="en-US" dirty="0"/>
            <a:t>Use a black out period between DISCRETE TRIALS</a:t>
          </a:r>
        </a:p>
      </dgm:t>
    </dgm:pt>
    <dgm:pt modelId="{A792B8A4-7433-44F6-B98C-B89BF0E55FAD}" type="parTrans" cxnId="{A8FCA1E1-A40A-4A35-B124-C6DDE935D3D7}">
      <dgm:prSet/>
      <dgm:spPr/>
      <dgm:t>
        <a:bodyPr/>
        <a:lstStyle/>
        <a:p>
          <a:endParaRPr lang="en-US"/>
        </a:p>
      </dgm:t>
    </dgm:pt>
    <dgm:pt modelId="{5B3F95B3-3513-494B-8BAD-A055547B48A0}" type="sibTrans" cxnId="{A8FCA1E1-A40A-4A35-B124-C6DDE935D3D7}">
      <dgm:prSet/>
      <dgm:spPr/>
      <dgm:t>
        <a:bodyPr/>
        <a:lstStyle/>
        <a:p>
          <a:endParaRPr lang="en-US"/>
        </a:p>
      </dgm:t>
    </dgm:pt>
    <dgm:pt modelId="{4E4A5118-DF85-4DB1-B524-D79A0D747A2C}">
      <dgm:prSet/>
      <dgm:spPr/>
      <dgm:t>
        <a:bodyPr/>
        <a:lstStyle/>
        <a:p>
          <a:r>
            <a:rPr lang="en-US" dirty="0"/>
            <a:t>Thus can’t get more by working shorter choice faster</a:t>
          </a:r>
        </a:p>
      </dgm:t>
    </dgm:pt>
    <dgm:pt modelId="{A00875A9-D27B-49B9-BBD9-48F1F155A4B1}" type="parTrans" cxnId="{77CA9DDF-2D77-4CF3-89BC-814E8642CE72}">
      <dgm:prSet/>
      <dgm:spPr/>
      <dgm:t>
        <a:bodyPr/>
        <a:lstStyle/>
        <a:p>
          <a:endParaRPr lang="en-US"/>
        </a:p>
      </dgm:t>
    </dgm:pt>
    <dgm:pt modelId="{B891876D-AB66-4CCA-AFE9-DB54DFAF917E}" type="sibTrans" cxnId="{77CA9DDF-2D77-4CF3-89BC-814E8642CE72}">
      <dgm:prSet/>
      <dgm:spPr/>
      <dgm:t>
        <a:bodyPr/>
        <a:lstStyle/>
        <a:p>
          <a:endParaRPr lang="en-US"/>
        </a:p>
      </dgm:t>
    </dgm:pt>
    <dgm:pt modelId="{BF521298-BA51-4B9C-8590-F4A3CB170A78}">
      <dgm:prSet/>
      <dgm:spPr/>
      <dgm:t>
        <a:bodyPr/>
        <a:lstStyle/>
        <a:p>
          <a:r>
            <a:rPr lang="en-US" dirty="0"/>
            <a:t>Controls for trial duration</a:t>
          </a:r>
        </a:p>
      </dgm:t>
    </dgm:pt>
    <dgm:pt modelId="{4C698B6D-3D62-4E75-9EA0-6D64C39A763A}" type="parTrans" cxnId="{1DA4F73F-98E0-43BB-A87F-79691ED389F2}">
      <dgm:prSet/>
      <dgm:spPr/>
      <dgm:t>
        <a:bodyPr/>
        <a:lstStyle/>
        <a:p>
          <a:endParaRPr lang="en-US"/>
        </a:p>
      </dgm:t>
    </dgm:pt>
    <dgm:pt modelId="{192BDDDB-BEFC-4DEB-81B6-40040D475C53}" type="sibTrans" cxnId="{1DA4F73F-98E0-43BB-A87F-79691ED389F2}">
      <dgm:prSet/>
      <dgm:spPr/>
      <dgm:t>
        <a:bodyPr/>
        <a:lstStyle/>
        <a:p>
          <a:endParaRPr lang="en-US"/>
        </a:p>
      </dgm:t>
    </dgm:pt>
    <dgm:pt modelId="{753BCF40-DE78-4A42-9A22-2A8A2F71F928}" type="pres">
      <dgm:prSet presAssocID="{E19AB304-FB05-4562-8FB3-FDEA38A3252E}" presName="Name0" presStyleCnt="0">
        <dgm:presLayoutVars>
          <dgm:dir/>
          <dgm:animLvl val="lvl"/>
          <dgm:resizeHandles val="exact"/>
        </dgm:presLayoutVars>
      </dgm:prSet>
      <dgm:spPr/>
    </dgm:pt>
    <dgm:pt modelId="{00A90AF0-F7A4-4167-8F5A-A3AECCBF6873}" type="pres">
      <dgm:prSet presAssocID="{BB842962-BBB3-480D-961F-A6E67D5E487B}" presName="linNode" presStyleCnt="0"/>
      <dgm:spPr/>
    </dgm:pt>
    <dgm:pt modelId="{9EF3C749-2C6D-4E21-8748-4EDB38199A49}" type="pres">
      <dgm:prSet presAssocID="{BB842962-BBB3-480D-961F-A6E67D5E487B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8CA69210-1D40-4E91-8244-1690261362EF}" type="pres">
      <dgm:prSet presAssocID="{BB842962-BBB3-480D-961F-A6E67D5E487B}" presName="descendantText" presStyleLbl="alignAccFollowNode1" presStyleIdx="0" presStyleCnt="3">
        <dgm:presLayoutVars>
          <dgm:bulletEnabled/>
        </dgm:presLayoutVars>
      </dgm:prSet>
      <dgm:spPr/>
    </dgm:pt>
    <dgm:pt modelId="{3C206B04-F569-43E9-AEAC-6986BD264E2C}" type="pres">
      <dgm:prSet presAssocID="{243B8CD1-A3A5-4E4C-B2C3-57FD187A7C92}" presName="sp" presStyleCnt="0"/>
      <dgm:spPr/>
    </dgm:pt>
    <dgm:pt modelId="{BB89EE72-06EC-4637-AB15-866AA42E200F}" type="pres">
      <dgm:prSet presAssocID="{BE50AA7C-0E11-4AA9-981B-8CEC861DC549}" presName="linNode" presStyleCnt="0"/>
      <dgm:spPr/>
    </dgm:pt>
    <dgm:pt modelId="{BBDF8E5C-29C1-4414-98F7-F95D9AB07C63}" type="pres">
      <dgm:prSet presAssocID="{BE50AA7C-0E11-4AA9-981B-8CEC861DC549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152F7BAB-B8C8-45D4-80EE-7AD2A213BC32}" type="pres">
      <dgm:prSet presAssocID="{BE50AA7C-0E11-4AA9-981B-8CEC861DC549}" presName="descendantText" presStyleLbl="alignAccFollowNode1" presStyleIdx="1" presStyleCnt="3">
        <dgm:presLayoutVars>
          <dgm:bulletEnabled/>
        </dgm:presLayoutVars>
      </dgm:prSet>
      <dgm:spPr/>
    </dgm:pt>
    <dgm:pt modelId="{7760297A-C8E4-4E28-95F4-E146A9945D26}" type="pres">
      <dgm:prSet presAssocID="{7A9F27A0-0662-4621-B929-19B0E28CB173}" presName="sp" presStyleCnt="0"/>
      <dgm:spPr/>
    </dgm:pt>
    <dgm:pt modelId="{69737564-A92D-48B5-A598-387EBA64A1A0}" type="pres">
      <dgm:prSet presAssocID="{25D80241-433F-4E29-948A-CB1C27EFC96E}" presName="linNode" presStyleCnt="0"/>
      <dgm:spPr/>
    </dgm:pt>
    <dgm:pt modelId="{05C95F5D-031A-4F19-8CB1-4715CC91DFFB}" type="pres">
      <dgm:prSet presAssocID="{25D80241-433F-4E29-948A-CB1C27EFC96E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4B873ABF-1DD9-46BF-9859-421C8342F0DF}" type="pres">
      <dgm:prSet presAssocID="{25D80241-433F-4E29-948A-CB1C27EFC96E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D8CBDD02-7746-4375-83C3-F98A7EC2B8F7}" srcId="{56573A13-6F02-4FF9-A9AD-5F2A87C23CCC}" destId="{24A454C8-5F3F-4199-B335-968A08825D4C}" srcOrd="0" destOrd="0" parTransId="{D96D675A-5ADC-47A2-9881-4B9677B7F886}" sibTransId="{73015781-8B2A-462C-ADC7-A54F986D6D08}"/>
    <dgm:cxn modelId="{C48CC906-C239-4B58-8077-CADDE1F682A5}" srcId="{47B2409F-0710-4FDF-BAFF-743CC5BC75EB}" destId="{230F3BAF-0B2E-45F2-8036-5761FA20F076}" srcOrd="0" destOrd="0" parTransId="{C25714F2-F9BF-43DF-91A0-2F88DBB09E18}" sibTransId="{384143F7-8D39-4024-9F45-EC7B85A13140}"/>
    <dgm:cxn modelId="{25C5F213-F6AF-481C-953D-DFCDF717FBB9}" srcId="{56573A13-6F02-4FF9-A9AD-5F2A87C23CCC}" destId="{02C2419B-DFB5-418E-9C39-6D33AA510AC3}" srcOrd="1" destOrd="0" parTransId="{3201CF6D-559C-4826-BF88-F43857C8403F}" sibTransId="{1D54C61D-AE6B-4D71-A517-A78F5BAAE14C}"/>
    <dgm:cxn modelId="{757F2216-CC0D-4075-B9EA-BA40ECF74C62}" type="presOf" srcId="{47B2409F-0710-4FDF-BAFF-743CC5BC75EB}" destId="{8CA69210-1D40-4E91-8244-1690261362EF}" srcOrd="0" destOrd="0" presId="urn:microsoft.com/office/officeart/2016/7/layout/VerticalSolidActionList"/>
    <dgm:cxn modelId="{41408716-76B1-4E65-AA33-C23524FE2EC4}" type="presOf" srcId="{BF521298-BA51-4B9C-8590-F4A3CB170A78}" destId="{4B873ABF-1DD9-46BF-9859-421C8342F0DF}" srcOrd="0" destOrd="2" presId="urn:microsoft.com/office/officeart/2016/7/layout/VerticalSolidActionList"/>
    <dgm:cxn modelId="{D556FF1B-B9EA-4C51-9EA2-85FB1F32B174}" type="presOf" srcId="{56573A13-6F02-4FF9-A9AD-5F2A87C23CCC}" destId="{152F7BAB-B8C8-45D4-80EE-7AD2A213BC32}" srcOrd="0" destOrd="0" presId="urn:microsoft.com/office/officeart/2016/7/layout/VerticalSolidActionList"/>
    <dgm:cxn modelId="{60A15121-8F54-43E2-AE95-6539D0BFEA70}" srcId="{E19AB304-FB05-4562-8FB3-FDEA38A3252E}" destId="{BB842962-BBB3-480D-961F-A6E67D5E487B}" srcOrd="0" destOrd="0" parTransId="{79EA2122-CC5B-4ACF-873F-322125168D67}" sibTransId="{243B8CD1-A3A5-4E4C-B2C3-57FD187A7C92}"/>
    <dgm:cxn modelId="{3AFA2035-A76C-4D0B-9CE7-713A57DFC9F9}" type="presOf" srcId="{BE50AA7C-0E11-4AA9-981B-8CEC861DC549}" destId="{BBDF8E5C-29C1-4414-98F7-F95D9AB07C63}" srcOrd="0" destOrd="0" presId="urn:microsoft.com/office/officeart/2016/7/layout/VerticalSolidActionList"/>
    <dgm:cxn modelId="{F242573F-FC8F-48AB-B001-0E704CB3395E}" type="presOf" srcId="{24A454C8-5F3F-4199-B335-968A08825D4C}" destId="{152F7BAB-B8C8-45D4-80EE-7AD2A213BC32}" srcOrd="0" destOrd="1" presId="urn:microsoft.com/office/officeart/2016/7/layout/VerticalSolidActionList"/>
    <dgm:cxn modelId="{1DA4F73F-98E0-43BB-A87F-79691ED389F2}" srcId="{873E2DCA-EFC0-4E9D-9CA4-C8B58219AAAB}" destId="{BF521298-BA51-4B9C-8590-F4A3CB170A78}" srcOrd="1" destOrd="0" parTransId="{4C698B6D-3D62-4E75-9EA0-6D64C39A763A}" sibTransId="{192BDDDB-BEFC-4DEB-81B6-40040D475C53}"/>
    <dgm:cxn modelId="{01AF515B-BC2B-4848-9603-CD76023CB274}" type="presOf" srcId="{873E2DCA-EFC0-4E9D-9CA4-C8B58219AAAB}" destId="{4B873ABF-1DD9-46BF-9859-421C8342F0DF}" srcOrd="0" destOrd="0" presId="urn:microsoft.com/office/officeart/2016/7/layout/VerticalSolidActionList"/>
    <dgm:cxn modelId="{E365265D-8E30-4B7E-A768-8A32AAB8AE0F}" srcId="{BB842962-BBB3-480D-961F-A6E67D5E487B}" destId="{47B2409F-0710-4FDF-BAFF-743CC5BC75EB}" srcOrd="0" destOrd="0" parTransId="{C6C85009-9721-45ED-8080-1ED47A0A4FA6}" sibTransId="{EB5FDD9B-DD40-43ED-8F8B-BE565E2E99CB}"/>
    <dgm:cxn modelId="{6579925D-A0F2-49C0-9AA3-F7D61713EE5F}" srcId="{E19AB304-FB05-4562-8FB3-FDEA38A3252E}" destId="{25D80241-433F-4E29-948A-CB1C27EFC96E}" srcOrd="2" destOrd="0" parTransId="{19109619-02BE-4981-94A4-55005C0F7B92}" sibTransId="{1BDA84A8-EBDD-45EE-91B3-FFF3BAAC17E8}"/>
    <dgm:cxn modelId="{28CDBB46-5245-447A-8410-549B3D18E28C}" type="presOf" srcId="{25D80241-433F-4E29-948A-CB1C27EFC96E}" destId="{05C95F5D-031A-4F19-8CB1-4715CC91DFFB}" srcOrd="0" destOrd="0" presId="urn:microsoft.com/office/officeart/2016/7/layout/VerticalSolidActionList"/>
    <dgm:cxn modelId="{A91D704E-8A05-4BD5-A4DE-6EFD42061AA9}" type="presOf" srcId="{02C2419B-DFB5-418E-9C39-6D33AA510AC3}" destId="{152F7BAB-B8C8-45D4-80EE-7AD2A213BC32}" srcOrd="0" destOrd="2" presId="urn:microsoft.com/office/officeart/2016/7/layout/VerticalSolidActionList"/>
    <dgm:cxn modelId="{68B86874-F5DA-4205-808A-FD668154B9EA}" type="presOf" srcId="{230F3BAF-0B2E-45F2-8036-5761FA20F076}" destId="{8CA69210-1D40-4E91-8244-1690261362EF}" srcOrd="0" destOrd="1" presId="urn:microsoft.com/office/officeart/2016/7/layout/VerticalSolidActionList"/>
    <dgm:cxn modelId="{1CD29B86-BE7D-4D0E-90BC-20B3DCD3EEF2}" type="presOf" srcId="{E19AB304-FB05-4562-8FB3-FDEA38A3252E}" destId="{753BCF40-DE78-4A42-9A22-2A8A2F71F928}" srcOrd="0" destOrd="0" presId="urn:microsoft.com/office/officeart/2016/7/layout/VerticalSolidActionList"/>
    <dgm:cxn modelId="{DF12EE8F-C8AD-40B2-8021-384E506B169F}" type="presOf" srcId="{7B9C8CC5-DD8D-4C0B-BFA5-AAFA01A751C9}" destId="{8CA69210-1D40-4E91-8244-1690261362EF}" srcOrd="0" destOrd="2" presId="urn:microsoft.com/office/officeart/2016/7/layout/VerticalSolidActionList"/>
    <dgm:cxn modelId="{C7C379A5-ADBC-4975-AA03-6D5102ADCB62}" type="presOf" srcId="{4E4A5118-DF85-4DB1-B524-D79A0D747A2C}" destId="{4B873ABF-1DD9-46BF-9859-421C8342F0DF}" srcOrd="0" destOrd="1" presId="urn:microsoft.com/office/officeart/2016/7/layout/VerticalSolidActionList"/>
    <dgm:cxn modelId="{875583CB-5F61-454E-9BD8-3F7801A0CAF3}" type="presOf" srcId="{BB842962-BBB3-480D-961F-A6E67D5E487B}" destId="{9EF3C749-2C6D-4E21-8748-4EDB38199A49}" srcOrd="0" destOrd="0" presId="urn:microsoft.com/office/officeart/2016/7/layout/VerticalSolidActionList"/>
    <dgm:cxn modelId="{C1A07EDF-2F19-46E6-A5CF-A60B7184DEBB}" srcId="{E19AB304-FB05-4562-8FB3-FDEA38A3252E}" destId="{BE50AA7C-0E11-4AA9-981B-8CEC861DC549}" srcOrd="1" destOrd="0" parTransId="{06F3131D-6090-4DDD-A00B-0FF48AA732CF}" sibTransId="{7A9F27A0-0662-4621-B929-19B0E28CB173}"/>
    <dgm:cxn modelId="{77CA9DDF-2D77-4CF3-89BC-814E8642CE72}" srcId="{873E2DCA-EFC0-4E9D-9CA4-C8B58219AAAB}" destId="{4E4A5118-DF85-4DB1-B524-D79A0D747A2C}" srcOrd="0" destOrd="0" parTransId="{A00875A9-D27B-49B9-BBD9-48F1F155A4B1}" sibTransId="{B891876D-AB66-4CCA-AFE9-DB54DFAF917E}"/>
    <dgm:cxn modelId="{A8FCA1E1-A40A-4A35-B124-C6DDE935D3D7}" srcId="{25D80241-433F-4E29-948A-CB1C27EFC96E}" destId="{873E2DCA-EFC0-4E9D-9CA4-C8B58219AAAB}" srcOrd="0" destOrd="0" parTransId="{A792B8A4-7433-44F6-B98C-B89BF0E55FAD}" sibTransId="{5B3F95B3-3513-494B-8BAD-A055547B48A0}"/>
    <dgm:cxn modelId="{733F86F2-A6FC-4B4B-A3F4-A540712B0816}" srcId="{BE50AA7C-0E11-4AA9-981B-8CEC861DC549}" destId="{56573A13-6F02-4FF9-A9AD-5F2A87C23CCC}" srcOrd="0" destOrd="0" parTransId="{E5CC804E-9EB4-4E70-839A-337ADE61A3C9}" sibTransId="{7F42A9E7-3A3A-4B72-94C6-F46698A99213}"/>
    <dgm:cxn modelId="{D7D529F9-5180-4864-BC32-E157CE4B001D}" srcId="{47B2409F-0710-4FDF-BAFF-743CC5BC75EB}" destId="{7B9C8CC5-DD8D-4C0B-BFA5-AAFA01A751C9}" srcOrd="1" destOrd="0" parTransId="{0CD1574E-3A66-4584-BB16-8B509F23D85A}" sibTransId="{1F2AA00F-7787-4722-9596-F84358A4BA9F}"/>
    <dgm:cxn modelId="{1BA31B33-CBAB-4B05-A329-706E678337F3}" type="presParOf" srcId="{753BCF40-DE78-4A42-9A22-2A8A2F71F928}" destId="{00A90AF0-F7A4-4167-8F5A-A3AECCBF6873}" srcOrd="0" destOrd="0" presId="urn:microsoft.com/office/officeart/2016/7/layout/VerticalSolidActionList"/>
    <dgm:cxn modelId="{177DCE5A-70D1-4E97-9F82-130DB8E45B59}" type="presParOf" srcId="{00A90AF0-F7A4-4167-8F5A-A3AECCBF6873}" destId="{9EF3C749-2C6D-4E21-8748-4EDB38199A49}" srcOrd="0" destOrd="0" presId="urn:microsoft.com/office/officeart/2016/7/layout/VerticalSolidActionList"/>
    <dgm:cxn modelId="{AB1F79C2-17CA-4D41-8015-4000EA245E96}" type="presParOf" srcId="{00A90AF0-F7A4-4167-8F5A-A3AECCBF6873}" destId="{8CA69210-1D40-4E91-8244-1690261362EF}" srcOrd="1" destOrd="0" presId="urn:microsoft.com/office/officeart/2016/7/layout/VerticalSolidActionList"/>
    <dgm:cxn modelId="{D7E7083D-F92F-4A4A-AC6C-388B1120CC1A}" type="presParOf" srcId="{753BCF40-DE78-4A42-9A22-2A8A2F71F928}" destId="{3C206B04-F569-43E9-AEAC-6986BD264E2C}" srcOrd="1" destOrd="0" presId="urn:microsoft.com/office/officeart/2016/7/layout/VerticalSolidActionList"/>
    <dgm:cxn modelId="{E632A037-49CF-479B-9899-E1F9A2507D75}" type="presParOf" srcId="{753BCF40-DE78-4A42-9A22-2A8A2F71F928}" destId="{BB89EE72-06EC-4637-AB15-866AA42E200F}" srcOrd="2" destOrd="0" presId="urn:microsoft.com/office/officeart/2016/7/layout/VerticalSolidActionList"/>
    <dgm:cxn modelId="{0BE3EB03-C9BB-4834-A583-F73AB526ED8C}" type="presParOf" srcId="{BB89EE72-06EC-4637-AB15-866AA42E200F}" destId="{BBDF8E5C-29C1-4414-98F7-F95D9AB07C63}" srcOrd="0" destOrd="0" presId="urn:microsoft.com/office/officeart/2016/7/layout/VerticalSolidActionList"/>
    <dgm:cxn modelId="{D643FD87-A28A-410C-A79A-178F0DF91A1E}" type="presParOf" srcId="{BB89EE72-06EC-4637-AB15-866AA42E200F}" destId="{152F7BAB-B8C8-45D4-80EE-7AD2A213BC32}" srcOrd="1" destOrd="0" presId="urn:microsoft.com/office/officeart/2016/7/layout/VerticalSolidActionList"/>
    <dgm:cxn modelId="{598CB211-838D-41EA-84B8-8B899FEB2568}" type="presParOf" srcId="{753BCF40-DE78-4A42-9A22-2A8A2F71F928}" destId="{7760297A-C8E4-4E28-95F4-E146A9945D26}" srcOrd="3" destOrd="0" presId="urn:microsoft.com/office/officeart/2016/7/layout/VerticalSolidActionList"/>
    <dgm:cxn modelId="{0624CEE5-0CDD-4AEA-AF77-71797F24B774}" type="presParOf" srcId="{753BCF40-DE78-4A42-9A22-2A8A2F71F928}" destId="{69737564-A92D-48B5-A598-387EBA64A1A0}" srcOrd="4" destOrd="0" presId="urn:microsoft.com/office/officeart/2016/7/layout/VerticalSolidActionList"/>
    <dgm:cxn modelId="{F7D910A1-E630-4319-A111-F0865FADA80D}" type="presParOf" srcId="{69737564-A92D-48B5-A598-387EBA64A1A0}" destId="{05C95F5D-031A-4F19-8CB1-4715CC91DFFB}" srcOrd="0" destOrd="0" presId="urn:microsoft.com/office/officeart/2016/7/layout/VerticalSolidActionList"/>
    <dgm:cxn modelId="{BF48927E-8101-4D49-9C83-325D189E8478}" type="presParOf" srcId="{69737564-A92D-48B5-A598-387EBA64A1A0}" destId="{4B873ABF-1DD9-46BF-9859-421C8342F0DF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75218C-DD87-4B4B-8EBF-B06DA360254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F6399F6-69FA-4373-9EA6-1BD14B1D0B94}">
      <dgm:prSet/>
      <dgm:spPr/>
      <dgm:t>
        <a:bodyPr/>
        <a:lstStyle/>
        <a:p>
          <a:r>
            <a:rPr lang="en-US" b="1"/>
            <a:t>Temporal discounting</a:t>
          </a:r>
          <a:r>
            <a:rPr lang="en-US"/>
            <a:t>: Model that assumes the value of a reinforcer decreases over wait time</a:t>
          </a:r>
        </a:p>
      </dgm:t>
    </dgm:pt>
    <dgm:pt modelId="{00DCCCCA-0500-44C2-BD73-1EC095932B20}" type="parTrans" cxnId="{4C1475AB-7423-42B3-8AB6-8C3AF19162E3}">
      <dgm:prSet/>
      <dgm:spPr/>
      <dgm:t>
        <a:bodyPr/>
        <a:lstStyle/>
        <a:p>
          <a:endParaRPr lang="en-US"/>
        </a:p>
      </dgm:t>
    </dgm:pt>
    <dgm:pt modelId="{528F05F6-2F11-4438-9B49-D4E8DACB36F4}" type="sibTrans" cxnId="{4C1475AB-7423-42B3-8AB6-8C3AF19162E3}">
      <dgm:prSet/>
      <dgm:spPr/>
      <dgm:t>
        <a:bodyPr/>
        <a:lstStyle/>
        <a:p>
          <a:endParaRPr lang="en-US"/>
        </a:p>
      </dgm:t>
    </dgm:pt>
    <dgm:pt modelId="{CF50F232-6C44-4162-8647-2431133CE7B7}">
      <dgm:prSet/>
      <dgm:spPr/>
      <dgm:t>
        <a:bodyPr/>
        <a:lstStyle/>
        <a:p>
          <a:r>
            <a:rPr lang="en-US" b="1"/>
            <a:t>Self control </a:t>
          </a:r>
          <a:r>
            <a:rPr lang="en-US"/>
            <a:t>examines how people make the more valuable choices rather than impulsive choices</a:t>
          </a:r>
        </a:p>
      </dgm:t>
    </dgm:pt>
    <dgm:pt modelId="{0BF0BE1B-BD86-4C24-BFCA-6BB8CD68E820}" type="parTrans" cxnId="{1EEBBBF5-F7CC-4E49-A4A3-9EDB35066EA4}">
      <dgm:prSet/>
      <dgm:spPr/>
      <dgm:t>
        <a:bodyPr/>
        <a:lstStyle/>
        <a:p>
          <a:endParaRPr lang="en-US"/>
        </a:p>
      </dgm:t>
    </dgm:pt>
    <dgm:pt modelId="{28CA0541-3B69-430B-ABFD-20804D491C58}" type="sibTrans" cxnId="{1EEBBBF5-F7CC-4E49-A4A3-9EDB35066EA4}">
      <dgm:prSet/>
      <dgm:spPr/>
      <dgm:t>
        <a:bodyPr/>
        <a:lstStyle/>
        <a:p>
          <a:endParaRPr lang="en-US"/>
        </a:p>
      </dgm:t>
    </dgm:pt>
    <dgm:pt modelId="{F8A22327-D710-4050-BEA0-49770A6C0ABE}" type="pres">
      <dgm:prSet presAssocID="{D075218C-DD87-4B4B-8EBF-B06DA3602543}" presName="linear" presStyleCnt="0">
        <dgm:presLayoutVars>
          <dgm:animLvl val="lvl"/>
          <dgm:resizeHandles val="exact"/>
        </dgm:presLayoutVars>
      </dgm:prSet>
      <dgm:spPr/>
    </dgm:pt>
    <dgm:pt modelId="{6E30738E-0A2E-401F-BB08-630B3CEC9B96}" type="pres">
      <dgm:prSet presAssocID="{2F6399F6-69FA-4373-9EA6-1BD14B1D0B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6B170C5-D556-4600-9F6E-003669ED4CA4}" type="pres">
      <dgm:prSet presAssocID="{528F05F6-2F11-4438-9B49-D4E8DACB36F4}" presName="spacer" presStyleCnt="0"/>
      <dgm:spPr/>
    </dgm:pt>
    <dgm:pt modelId="{FCCA7A10-12F8-44F2-BCC8-6543E4B04FEF}" type="pres">
      <dgm:prSet presAssocID="{CF50F232-6C44-4162-8647-2431133CE7B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DFB7E3C-A8D1-434E-B4CF-6923B6A1DA43}" type="presOf" srcId="{CF50F232-6C44-4162-8647-2431133CE7B7}" destId="{FCCA7A10-12F8-44F2-BCC8-6543E4B04FEF}" srcOrd="0" destOrd="0" presId="urn:microsoft.com/office/officeart/2005/8/layout/vList2"/>
    <dgm:cxn modelId="{7F12D17D-6C2E-460D-B645-5E1B20742D63}" type="presOf" srcId="{D075218C-DD87-4B4B-8EBF-B06DA3602543}" destId="{F8A22327-D710-4050-BEA0-49770A6C0ABE}" srcOrd="0" destOrd="0" presId="urn:microsoft.com/office/officeart/2005/8/layout/vList2"/>
    <dgm:cxn modelId="{4C1475AB-7423-42B3-8AB6-8C3AF19162E3}" srcId="{D075218C-DD87-4B4B-8EBF-B06DA3602543}" destId="{2F6399F6-69FA-4373-9EA6-1BD14B1D0B94}" srcOrd="0" destOrd="0" parTransId="{00DCCCCA-0500-44C2-BD73-1EC095932B20}" sibTransId="{528F05F6-2F11-4438-9B49-D4E8DACB36F4}"/>
    <dgm:cxn modelId="{C11DBBDF-D824-4974-A93E-4D158D5BE821}" type="presOf" srcId="{2F6399F6-69FA-4373-9EA6-1BD14B1D0B94}" destId="{6E30738E-0A2E-401F-BB08-630B3CEC9B96}" srcOrd="0" destOrd="0" presId="urn:microsoft.com/office/officeart/2005/8/layout/vList2"/>
    <dgm:cxn modelId="{1EEBBBF5-F7CC-4E49-A4A3-9EDB35066EA4}" srcId="{D075218C-DD87-4B4B-8EBF-B06DA3602543}" destId="{CF50F232-6C44-4162-8647-2431133CE7B7}" srcOrd="1" destOrd="0" parTransId="{0BF0BE1B-BD86-4C24-BFCA-6BB8CD68E820}" sibTransId="{28CA0541-3B69-430B-ABFD-20804D491C58}"/>
    <dgm:cxn modelId="{98CDF8DA-931D-48B7-A4E7-3EBF62B0D7E2}" type="presParOf" srcId="{F8A22327-D710-4050-BEA0-49770A6C0ABE}" destId="{6E30738E-0A2E-401F-BB08-630B3CEC9B96}" srcOrd="0" destOrd="0" presId="urn:microsoft.com/office/officeart/2005/8/layout/vList2"/>
    <dgm:cxn modelId="{43C7350D-D3F9-4C6F-9248-4CF7DA8C0154}" type="presParOf" srcId="{F8A22327-D710-4050-BEA0-49770A6C0ABE}" destId="{06B170C5-D556-4600-9F6E-003669ED4CA4}" srcOrd="1" destOrd="0" presId="urn:microsoft.com/office/officeart/2005/8/layout/vList2"/>
    <dgm:cxn modelId="{94A7CF56-9100-48CD-BFDF-F9714008A3A0}" type="presParOf" srcId="{F8A22327-D710-4050-BEA0-49770A6C0ABE}" destId="{FCCA7A10-12F8-44F2-BCC8-6543E4B04F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75DCA2-1CD1-4A8B-B2F1-10C3CB70E9D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660A3CC-6CF0-424B-94C0-B59865AEBBF9}">
      <dgm:prSet/>
      <dgm:spPr/>
      <dgm:t>
        <a:bodyPr/>
        <a:lstStyle/>
        <a:p>
          <a:r>
            <a:rPr lang="en-US"/>
            <a:t>The tendency of people to </a:t>
          </a:r>
          <a:r>
            <a:rPr lang="en-US" i="1"/>
            <a:t>discount rewards as they approach a temporal horizon in the future or the past</a:t>
          </a:r>
          <a:endParaRPr lang="en-US"/>
        </a:p>
      </dgm:t>
    </dgm:pt>
    <dgm:pt modelId="{DC8B1D24-2C92-45CD-9287-A37281AA1684}" type="parTrans" cxnId="{DA7E3422-C5AD-49E5-9920-2F70168DACF0}">
      <dgm:prSet/>
      <dgm:spPr/>
      <dgm:t>
        <a:bodyPr/>
        <a:lstStyle/>
        <a:p>
          <a:endParaRPr lang="en-US"/>
        </a:p>
      </dgm:t>
    </dgm:pt>
    <dgm:pt modelId="{2D799413-BEA3-41C8-A488-95B2F8895790}" type="sibTrans" cxnId="{DA7E3422-C5AD-49E5-9920-2F70168DACF0}">
      <dgm:prSet/>
      <dgm:spPr/>
      <dgm:t>
        <a:bodyPr/>
        <a:lstStyle/>
        <a:p>
          <a:endParaRPr lang="en-US"/>
        </a:p>
      </dgm:t>
    </dgm:pt>
    <dgm:pt modelId="{C9B03637-7374-44BC-B1CE-A00701A29AD7}">
      <dgm:prSet/>
      <dgm:spPr/>
      <dgm:t>
        <a:bodyPr/>
        <a:lstStyle/>
        <a:p>
          <a:r>
            <a:rPr lang="en-US"/>
            <a:t>The time to reward becomes so distant in time that reward ceases to be valuable or to have additive effects</a:t>
          </a:r>
        </a:p>
      </dgm:t>
    </dgm:pt>
    <dgm:pt modelId="{2476DCBB-0EBA-4AF7-B42B-B2350E976D1B}" type="parTrans" cxnId="{E3608ECA-09D1-4B0C-9566-825E5FFF6F47}">
      <dgm:prSet/>
      <dgm:spPr/>
      <dgm:t>
        <a:bodyPr/>
        <a:lstStyle/>
        <a:p>
          <a:endParaRPr lang="en-US"/>
        </a:p>
      </dgm:t>
    </dgm:pt>
    <dgm:pt modelId="{B5A1C863-43EE-41FC-98FF-8624C459046F}" type="sibTrans" cxnId="{E3608ECA-09D1-4B0C-9566-825E5FFF6F47}">
      <dgm:prSet/>
      <dgm:spPr/>
      <dgm:t>
        <a:bodyPr/>
        <a:lstStyle/>
        <a:p>
          <a:endParaRPr lang="en-US"/>
        </a:p>
      </dgm:t>
    </dgm:pt>
    <dgm:pt modelId="{31A987AC-3084-4441-BFD8-A995AEC0A22B}">
      <dgm:prSet/>
      <dgm:spPr/>
      <dgm:t>
        <a:bodyPr/>
        <a:lstStyle/>
        <a:p>
          <a:r>
            <a:rPr lang="en-US" dirty="0"/>
            <a:t>A tendency to </a:t>
          </a:r>
          <a:r>
            <a:rPr lang="en-US" i="1" dirty="0"/>
            <a:t>give greater value to rewards as they move away from their temporal horizons and towards the "now". </a:t>
          </a:r>
          <a:endParaRPr lang="en-US" dirty="0"/>
        </a:p>
      </dgm:t>
    </dgm:pt>
    <dgm:pt modelId="{99D82D8E-2082-4B03-9F96-47227CC52AAB}" type="parTrans" cxnId="{B0AE4B06-B83A-401A-BADA-72B378F280D4}">
      <dgm:prSet/>
      <dgm:spPr/>
      <dgm:t>
        <a:bodyPr/>
        <a:lstStyle/>
        <a:p>
          <a:endParaRPr lang="en-US"/>
        </a:p>
      </dgm:t>
    </dgm:pt>
    <dgm:pt modelId="{19FC8107-8799-45A3-8317-7D113161B837}" type="sibTrans" cxnId="{B0AE4B06-B83A-401A-BADA-72B378F280D4}">
      <dgm:prSet/>
      <dgm:spPr/>
      <dgm:t>
        <a:bodyPr/>
        <a:lstStyle/>
        <a:p>
          <a:endParaRPr lang="en-US"/>
        </a:p>
      </dgm:t>
    </dgm:pt>
    <dgm:pt modelId="{DD349226-D80B-450A-9B2F-B97E29A69A1F}">
      <dgm:prSet/>
      <dgm:spPr/>
      <dgm:t>
        <a:bodyPr/>
        <a:lstStyle/>
        <a:p>
          <a:r>
            <a:rPr lang="en-US"/>
            <a:t>A nicotine deprived smoker may highly value a cigarette available any time in the next 6 hours</a:t>
          </a:r>
        </a:p>
      </dgm:t>
    </dgm:pt>
    <dgm:pt modelId="{C8DDF0E0-BF8E-4B4A-956C-ABD0570FA92E}" type="parTrans" cxnId="{C188C6DE-77D1-45EE-AAC7-BED74CCF75BC}">
      <dgm:prSet/>
      <dgm:spPr/>
      <dgm:t>
        <a:bodyPr/>
        <a:lstStyle/>
        <a:p>
          <a:endParaRPr lang="en-US"/>
        </a:p>
      </dgm:t>
    </dgm:pt>
    <dgm:pt modelId="{5E3390E4-1E2F-42B7-9753-C1FA8C58711F}" type="sibTrans" cxnId="{C188C6DE-77D1-45EE-AAC7-BED74CCF75BC}">
      <dgm:prSet/>
      <dgm:spPr/>
      <dgm:t>
        <a:bodyPr/>
        <a:lstStyle/>
        <a:p>
          <a:endParaRPr lang="en-US"/>
        </a:p>
      </dgm:t>
    </dgm:pt>
    <dgm:pt modelId="{71CEA97C-F690-4BA8-AA3B-5B36ED8187BE}">
      <dgm:prSet/>
      <dgm:spPr/>
      <dgm:t>
        <a:bodyPr/>
        <a:lstStyle/>
        <a:p>
          <a:r>
            <a:rPr lang="en-US"/>
            <a:t>In contrast, that same smoker would assign little or no value to a cigarette available in 6 months</a:t>
          </a:r>
        </a:p>
      </dgm:t>
    </dgm:pt>
    <dgm:pt modelId="{AECCFFC1-23AF-4DFF-A143-01BFAC5260A0}" type="parTrans" cxnId="{83239C0B-48F6-4C32-B63F-22126989C2EA}">
      <dgm:prSet/>
      <dgm:spPr/>
      <dgm:t>
        <a:bodyPr/>
        <a:lstStyle/>
        <a:p>
          <a:endParaRPr lang="en-US"/>
        </a:p>
      </dgm:t>
    </dgm:pt>
    <dgm:pt modelId="{AC85DCD2-BCC9-4F1B-872C-2446541090E0}" type="sibTrans" cxnId="{83239C0B-48F6-4C32-B63F-22126989C2EA}">
      <dgm:prSet/>
      <dgm:spPr/>
      <dgm:t>
        <a:bodyPr/>
        <a:lstStyle/>
        <a:p>
          <a:endParaRPr lang="en-US"/>
        </a:p>
      </dgm:t>
    </dgm:pt>
    <dgm:pt modelId="{04C2B43C-9FE0-45E5-9A32-8E7AF89CBDE4}" type="pres">
      <dgm:prSet presAssocID="{3D75DCA2-1CD1-4A8B-B2F1-10C3CB70E9D9}" presName="linear" presStyleCnt="0">
        <dgm:presLayoutVars>
          <dgm:animLvl val="lvl"/>
          <dgm:resizeHandles val="exact"/>
        </dgm:presLayoutVars>
      </dgm:prSet>
      <dgm:spPr/>
    </dgm:pt>
    <dgm:pt modelId="{418F1478-3A25-4D3A-A5B4-F35AFD86F8D5}" type="pres">
      <dgm:prSet presAssocID="{3660A3CC-6CF0-424B-94C0-B59865AEBBF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26D55FF-59C2-4353-87D6-A8DE2F6B12DA}" type="pres">
      <dgm:prSet presAssocID="{3660A3CC-6CF0-424B-94C0-B59865AEBBF9}" presName="childText" presStyleLbl="revTx" presStyleIdx="0" presStyleCnt="2">
        <dgm:presLayoutVars>
          <dgm:bulletEnabled val="1"/>
        </dgm:presLayoutVars>
      </dgm:prSet>
      <dgm:spPr/>
    </dgm:pt>
    <dgm:pt modelId="{B4C1C0B0-B302-4955-ADB0-AB2BBC16E3DA}" type="pres">
      <dgm:prSet presAssocID="{31A987AC-3084-4441-BFD8-A995AEC0A2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774B2E-6F42-4B26-B306-FF5F653EE7F5}" type="pres">
      <dgm:prSet presAssocID="{31A987AC-3084-4441-BFD8-A995AEC0A22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0AE4B06-B83A-401A-BADA-72B378F280D4}" srcId="{3D75DCA2-1CD1-4A8B-B2F1-10C3CB70E9D9}" destId="{31A987AC-3084-4441-BFD8-A995AEC0A22B}" srcOrd="1" destOrd="0" parTransId="{99D82D8E-2082-4B03-9F96-47227CC52AAB}" sibTransId="{19FC8107-8799-45A3-8317-7D113161B837}"/>
    <dgm:cxn modelId="{83239C0B-48F6-4C32-B63F-22126989C2EA}" srcId="{31A987AC-3084-4441-BFD8-A995AEC0A22B}" destId="{71CEA97C-F690-4BA8-AA3B-5B36ED8187BE}" srcOrd="1" destOrd="0" parTransId="{AECCFFC1-23AF-4DFF-A143-01BFAC5260A0}" sibTransId="{AC85DCD2-BCC9-4F1B-872C-2446541090E0}"/>
    <dgm:cxn modelId="{DA7E3422-C5AD-49E5-9920-2F70168DACF0}" srcId="{3D75DCA2-1CD1-4A8B-B2F1-10C3CB70E9D9}" destId="{3660A3CC-6CF0-424B-94C0-B59865AEBBF9}" srcOrd="0" destOrd="0" parTransId="{DC8B1D24-2C92-45CD-9287-A37281AA1684}" sibTransId="{2D799413-BEA3-41C8-A488-95B2F8895790}"/>
    <dgm:cxn modelId="{41C61944-FEA0-43D1-AABA-B454D1B1542F}" type="presOf" srcId="{C9B03637-7374-44BC-B1CE-A00701A29AD7}" destId="{E26D55FF-59C2-4353-87D6-A8DE2F6B12DA}" srcOrd="0" destOrd="0" presId="urn:microsoft.com/office/officeart/2005/8/layout/vList2"/>
    <dgm:cxn modelId="{AD8DD953-36F3-4097-9A33-A35B51A169C3}" type="presOf" srcId="{71CEA97C-F690-4BA8-AA3B-5B36ED8187BE}" destId="{1A774B2E-6F42-4B26-B306-FF5F653EE7F5}" srcOrd="0" destOrd="1" presId="urn:microsoft.com/office/officeart/2005/8/layout/vList2"/>
    <dgm:cxn modelId="{831A1BA1-1657-4976-BB1B-FAF8C8DA2A12}" type="presOf" srcId="{3660A3CC-6CF0-424B-94C0-B59865AEBBF9}" destId="{418F1478-3A25-4D3A-A5B4-F35AFD86F8D5}" srcOrd="0" destOrd="0" presId="urn:microsoft.com/office/officeart/2005/8/layout/vList2"/>
    <dgm:cxn modelId="{7BD2D4B2-E12B-468C-A2E4-5B3FC9C7B08D}" type="presOf" srcId="{DD349226-D80B-450A-9B2F-B97E29A69A1F}" destId="{1A774B2E-6F42-4B26-B306-FF5F653EE7F5}" srcOrd="0" destOrd="0" presId="urn:microsoft.com/office/officeart/2005/8/layout/vList2"/>
    <dgm:cxn modelId="{E3608ECA-09D1-4B0C-9566-825E5FFF6F47}" srcId="{3660A3CC-6CF0-424B-94C0-B59865AEBBF9}" destId="{C9B03637-7374-44BC-B1CE-A00701A29AD7}" srcOrd="0" destOrd="0" parTransId="{2476DCBB-0EBA-4AF7-B42B-B2350E976D1B}" sibTransId="{B5A1C863-43EE-41FC-98FF-8624C459046F}"/>
    <dgm:cxn modelId="{C188C6DE-77D1-45EE-AAC7-BED74CCF75BC}" srcId="{31A987AC-3084-4441-BFD8-A995AEC0A22B}" destId="{DD349226-D80B-450A-9B2F-B97E29A69A1F}" srcOrd="0" destOrd="0" parTransId="{C8DDF0E0-BF8E-4B4A-956C-ABD0570FA92E}" sibTransId="{5E3390E4-1E2F-42B7-9753-C1FA8C58711F}"/>
    <dgm:cxn modelId="{90CA39E5-21F9-4722-A65C-34B76B7EAEAC}" type="presOf" srcId="{31A987AC-3084-4441-BFD8-A995AEC0A22B}" destId="{B4C1C0B0-B302-4955-ADB0-AB2BBC16E3DA}" srcOrd="0" destOrd="0" presId="urn:microsoft.com/office/officeart/2005/8/layout/vList2"/>
    <dgm:cxn modelId="{ADF73DEA-F2CF-4F61-A163-AC82A501D618}" type="presOf" srcId="{3D75DCA2-1CD1-4A8B-B2F1-10C3CB70E9D9}" destId="{04C2B43C-9FE0-45E5-9A32-8E7AF89CBDE4}" srcOrd="0" destOrd="0" presId="urn:microsoft.com/office/officeart/2005/8/layout/vList2"/>
    <dgm:cxn modelId="{263AEAD2-9740-42B3-8A2C-86B9D385704B}" type="presParOf" srcId="{04C2B43C-9FE0-45E5-9A32-8E7AF89CBDE4}" destId="{418F1478-3A25-4D3A-A5B4-F35AFD86F8D5}" srcOrd="0" destOrd="0" presId="urn:microsoft.com/office/officeart/2005/8/layout/vList2"/>
    <dgm:cxn modelId="{567B7A4B-24BB-4AA9-A926-29C66678D731}" type="presParOf" srcId="{04C2B43C-9FE0-45E5-9A32-8E7AF89CBDE4}" destId="{E26D55FF-59C2-4353-87D6-A8DE2F6B12DA}" srcOrd="1" destOrd="0" presId="urn:microsoft.com/office/officeart/2005/8/layout/vList2"/>
    <dgm:cxn modelId="{90961526-5C05-4F73-86D8-F047CFDE080A}" type="presParOf" srcId="{04C2B43C-9FE0-45E5-9A32-8E7AF89CBDE4}" destId="{B4C1C0B0-B302-4955-ADB0-AB2BBC16E3DA}" srcOrd="2" destOrd="0" presId="urn:microsoft.com/office/officeart/2005/8/layout/vList2"/>
    <dgm:cxn modelId="{587762C1-BF25-4E28-B241-53020DBB5DEF}" type="presParOf" srcId="{04C2B43C-9FE0-45E5-9A32-8E7AF89CBDE4}" destId="{1A774B2E-6F42-4B26-B306-FF5F653EE7F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CB21B-AC29-467A-B798-33A27741682E}">
      <dsp:nvSpPr>
        <dsp:cNvPr id="0" name=""/>
        <dsp:cNvSpPr/>
      </dsp:nvSpPr>
      <dsp:spPr>
        <a:xfrm>
          <a:off x="0" y="100137"/>
          <a:ext cx="5000124" cy="9931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Molecular Maximizing</a:t>
          </a:r>
        </a:p>
      </dsp:txBody>
      <dsp:txXfrm>
        <a:off x="48481" y="148618"/>
        <a:ext cx="4903162" cy="896166"/>
      </dsp:txXfrm>
    </dsp:sp>
    <dsp:sp modelId="{F7703AEC-351D-4911-BF33-1824BB3E5FE5}">
      <dsp:nvSpPr>
        <dsp:cNvPr id="0" name=""/>
        <dsp:cNvSpPr/>
      </dsp:nvSpPr>
      <dsp:spPr>
        <a:xfrm>
          <a:off x="0" y="1165266"/>
          <a:ext cx="5000124" cy="993128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Molar Maximizing</a:t>
          </a:r>
        </a:p>
      </dsp:txBody>
      <dsp:txXfrm>
        <a:off x="48481" y="1213747"/>
        <a:ext cx="4903162" cy="896166"/>
      </dsp:txXfrm>
    </dsp:sp>
    <dsp:sp modelId="{09B04223-3B1E-4D46-872C-91EF93F9C87D}">
      <dsp:nvSpPr>
        <dsp:cNvPr id="0" name=""/>
        <dsp:cNvSpPr/>
      </dsp:nvSpPr>
      <dsp:spPr>
        <a:xfrm>
          <a:off x="0" y="2230395"/>
          <a:ext cx="5000124" cy="99312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Melioration</a:t>
          </a:r>
        </a:p>
      </dsp:txBody>
      <dsp:txXfrm>
        <a:off x="48481" y="2278876"/>
        <a:ext cx="4903162" cy="896166"/>
      </dsp:txXfrm>
    </dsp:sp>
    <dsp:sp modelId="{9169538E-335C-4D97-98E9-EE2E2DC91A1B}">
      <dsp:nvSpPr>
        <dsp:cNvPr id="0" name=""/>
        <dsp:cNvSpPr/>
      </dsp:nvSpPr>
      <dsp:spPr>
        <a:xfrm>
          <a:off x="0" y="3295524"/>
          <a:ext cx="5000124" cy="993128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Temporal discounting: how time to the reward affects choice</a:t>
          </a:r>
        </a:p>
      </dsp:txBody>
      <dsp:txXfrm>
        <a:off x="48481" y="3344005"/>
        <a:ext cx="4903162" cy="896166"/>
      </dsp:txXfrm>
    </dsp:sp>
    <dsp:sp modelId="{52EACCE7-4264-4CCF-9521-151F6A1CC3F6}">
      <dsp:nvSpPr>
        <dsp:cNvPr id="0" name=""/>
        <dsp:cNvSpPr/>
      </dsp:nvSpPr>
      <dsp:spPr>
        <a:xfrm>
          <a:off x="0" y="4360653"/>
          <a:ext cx="5000124" cy="99312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Self control: how organisms learn to have “self control:</a:t>
          </a:r>
        </a:p>
      </dsp:txBody>
      <dsp:txXfrm>
        <a:off x="48481" y="4409134"/>
        <a:ext cx="4903162" cy="8961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88242-F719-418A-8D7F-7F29741EBB14}">
      <dsp:nvSpPr>
        <dsp:cNvPr id="0" name=""/>
        <dsp:cNvSpPr/>
      </dsp:nvSpPr>
      <dsp:spPr>
        <a:xfrm>
          <a:off x="0" y="665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BFBAFA-14FA-4904-B823-3BE4A390A4E6}">
      <dsp:nvSpPr>
        <dsp:cNvPr id="0" name=""/>
        <dsp:cNvSpPr/>
      </dsp:nvSpPr>
      <dsp:spPr>
        <a:xfrm>
          <a:off x="0" y="665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Len Green; Mark Dixon; Tom Critchfield</a:t>
          </a:r>
        </a:p>
      </dsp:txBody>
      <dsp:txXfrm>
        <a:off x="0" y="665"/>
        <a:ext cx="5000124" cy="1090517"/>
      </dsp:txXfrm>
    </dsp:sp>
    <dsp:sp modelId="{800832BA-7ED5-4B38-BC9F-463BA5A85AE5}">
      <dsp:nvSpPr>
        <dsp:cNvPr id="0" name=""/>
        <dsp:cNvSpPr/>
      </dsp:nvSpPr>
      <dsp:spPr>
        <a:xfrm>
          <a:off x="0" y="1091183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0A56E2-0040-4430-BE6B-AA55115915E6}">
      <dsp:nvSpPr>
        <dsp:cNvPr id="0" name=""/>
        <dsp:cNvSpPr/>
      </dsp:nvSpPr>
      <dsp:spPr>
        <a:xfrm>
          <a:off x="0" y="1091183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solidFill>
                <a:srgbClr val="C00000"/>
              </a:solidFill>
            </a:rPr>
            <a:t>Theory or model which examines time frame under which people choose larger/later  (LL) vs. Sooner/smaller (SS)</a:t>
          </a:r>
          <a:endParaRPr lang="en-US" sz="1800" b="1" kern="1200" dirty="0">
            <a:solidFill>
              <a:srgbClr val="C00000"/>
            </a:solidFill>
          </a:endParaRPr>
        </a:p>
      </dsp:txBody>
      <dsp:txXfrm>
        <a:off x="0" y="1091183"/>
        <a:ext cx="5000124" cy="1090517"/>
      </dsp:txXfrm>
    </dsp:sp>
    <dsp:sp modelId="{F2EC5882-DF46-41FF-9BD4-9E26E25368A0}">
      <dsp:nvSpPr>
        <dsp:cNvPr id="0" name=""/>
        <dsp:cNvSpPr/>
      </dsp:nvSpPr>
      <dsp:spPr>
        <a:xfrm>
          <a:off x="0" y="2181701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686659-D1F8-4CEE-BA93-FE2A46338364}">
      <dsp:nvSpPr>
        <dsp:cNvPr id="0" name=""/>
        <dsp:cNvSpPr/>
      </dsp:nvSpPr>
      <dsp:spPr>
        <a:xfrm>
          <a:off x="0" y="2181701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long are you willing to wait for a reward</a:t>
          </a:r>
        </a:p>
      </dsp:txBody>
      <dsp:txXfrm>
        <a:off x="0" y="2181701"/>
        <a:ext cx="5000124" cy="1090517"/>
      </dsp:txXfrm>
    </dsp:sp>
    <dsp:sp modelId="{93A17032-F5C9-4CC1-B351-F539FCF35FAD}">
      <dsp:nvSpPr>
        <dsp:cNvPr id="0" name=""/>
        <dsp:cNvSpPr/>
      </dsp:nvSpPr>
      <dsp:spPr>
        <a:xfrm>
          <a:off x="0" y="3272218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3B783B-B764-474B-8EF9-19A30E50F582}">
      <dsp:nvSpPr>
        <dsp:cNvPr id="0" name=""/>
        <dsp:cNvSpPr/>
      </dsp:nvSpPr>
      <dsp:spPr>
        <a:xfrm>
          <a:off x="0" y="3272218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Assumes that the value of a reward is discounting (decreases) as time between response and reinforcer increase</a:t>
          </a:r>
        </a:p>
      </dsp:txBody>
      <dsp:txXfrm>
        <a:off x="0" y="3272218"/>
        <a:ext cx="5000124" cy="1090517"/>
      </dsp:txXfrm>
    </dsp:sp>
    <dsp:sp modelId="{1CB4C3E8-4891-42CB-A9A2-817B7D45E8C8}">
      <dsp:nvSpPr>
        <dsp:cNvPr id="0" name=""/>
        <dsp:cNvSpPr/>
      </dsp:nvSpPr>
      <dsp:spPr>
        <a:xfrm>
          <a:off x="0" y="4362736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5528CD-0F88-4A95-B701-B279BE72956A}">
      <dsp:nvSpPr>
        <dsp:cNvPr id="0" name=""/>
        <dsp:cNvSpPr/>
      </dsp:nvSpPr>
      <dsp:spPr>
        <a:xfrm>
          <a:off x="0" y="4362736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hlinkClick xmlns:r="http://schemas.openxmlformats.org/officeDocument/2006/relationships" r:id="rId1"/>
            </a:rPr>
            <a:t>http://www.youtube.com/watch?v=G7LN96jEXHc</a:t>
          </a:r>
          <a:endParaRPr lang="en-US" sz="1800" kern="1200"/>
        </a:p>
      </dsp:txBody>
      <dsp:txXfrm>
        <a:off x="0" y="4362736"/>
        <a:ext cx="5000124" cy="10905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B21C3-0674-4070-BAFD-8B3962DF939F}">
      <dsp:nvSpPr>
        <dsp:cNvPr id="0" name=""/>
        <dsp:cNvSpPr/>
      </dsp:nvSpPr>
      <dsp:spPr>
        <a:xfrm>
          <a:off x="0" y="704345"/>
          <a:ext cx="5623035" cy="212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410" tIns="312420" rIns="43641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Choose 5 cents now (SS)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Choose 30 cents later (LL)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Delayed option was manipulated probabilistically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7s, 14s, or 28s delay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With a constant 35% of rewards being delivered, 65% not being delivered</a:t>
          </a:r>
        </a:p>
      </dsp:txBody>
      <dsp:txXfrm>
        <a:off x="0" y="704345"/>
        <a:ext cx="5623035" cy="2126250"/>
      </dsp:txXfrm>
    </dsp:sp>
    <dsp:sp modelId="{8E5CF9CA-2FC4-475B-BBC3-7ADA05BB9004}">
      <dsp:nvSpPr>
        <dsp:cNvPr id="0" name=""/>
        <dsp:cNvSpPr/>
      </dsp:nvSpPr>
      <dsp:spPr>
        <a:xfrm>
          <a:off x="289038" y="0"/>
          <a:ext cx="4141078" cy="8551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776" tIns="0" rIns="14877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Children were exposed to a discounting task</a:t>
          </a:r>
        </a:p>
      </dsp:txBody>
      <dsp:txXfrm>
        <a:off x="330785" y="41747"/>
        <a:ext cx="4057584" cy="771703"/>
      </dsp:txXfrm>
    </dsp:sp>
    <dsp:sp modelId="{5850B1AE-6493-4E8D-8645-6B519450A826}">
      <dsp:nvSpPr>
        <dsp:cNvPr id="0" name=""/>
        <dsp:cNvSpPr/>
      </dsp:nvSpPr>
      <dsp:spPr>
        <a:xfrm>
          <a:off x="0" y="4069921"/>
          <a:ext cx="5623035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410" tIns="312420" rIns="43641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Children with ADHD significantly chose SS over LL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Each dose of </a:t>
          </a:r>
          <a:r>
            <a:rPr lang="en-US" sz="1800" kern="1200" dirty="0" err="1"/>
            <a:t>Concerta</a:t>
          </a:r>
          <a:r>
            <a:rPr lang="en-US" sz="1800" kern="1200" dirty="0"/>
            <a:t> significantly lowered preference for SS in ADHD children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With medication, the ADHD children similarly to their typical peer controls </a:t>
          </a:r>
        </a:p>
      </dsp:txBody>
      <dsp:txXfrm>
        <a:off x="0" y="4069921"/>
        <a:ext cx="5623035" cy="1795500"/>
      </dsp:txXfrm>
    </dsp:sp>
    <dsp:sp modelId="{A71C054C-19CF-4B2C-B28D-CA3A88AA7886}">
      <dsp:nvSpPr>
        <dsp:cNvPr id="0" name=""/>
        <dsp:cNvSpPr/>
      </dsp:nvSpPr>
      <dsp:spPr>
        <a:xfrm>
          <a:off x="281151" y="3376425"/>
          <a:ext cx="4156862" cy="91489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776" tIns="0" rIns="14877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Results concluded that:</a:t>
          </a:r>
        </a:p>
      </dsp:txBody>
      <dsp:txXfrm>
        <a:off x="325812" y="3421086"/>
        <a:ext cx="4067540" cy="8255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1FC2D-E965-4EDE-9A00-B42083876A84}">
      <dsp:nvSpPr>
        <dsp:cNvPr id="0" name=""/>
        <dsp:cNvSpPr/>
      </dsp:nvSpPr>
      <dsp:spPr>
        <a:xfrm>
          <a:off x="0" y="713"/>
          <a:ext cx="5000124" cy="19727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Used to understand and predict</a:t>
          </a:r>
        </a:p>
      </dsp:txBody>
      <dsp:txXfrm>
        <a:off x="96302" y="97015"/>
        <a:ext cx="4807520" cy="1780162"/>
      </dsp:txXfrm>
    </dsp:sp>
    <dsp:sp modelId="{04AD1EE5-C3D2-4E66-BBC2-BDD1348E455B}">
      <dsp:nvSpPr>
        <dsp:cNvPr id="0" name=""/>
        <dsp:cNvSpPr/>
      </dsp:nvSpPr>
      <dsp:spPr>
        <a:xfrm>
          <a:off x="0" y="1973480"/>
          <a:ext cx="5000124" cy="150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Gambling behavior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Addiction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Impulsivity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Self Control</a:t>
          </a:r>
        </a:p>
      </dsp:txBody>
      <dsp:txXfrm>
        <a:off x="0" y="1973480"/>
        <a:ext cx="5000124" cy="1506960"/>
      </dsp:txXfrm>
    </dsp:sp>
    <dsp:sp modelId="{98B1364F-B8E6-4B36-9837-287D83485651}">
      <dsp:nvSpPr>
        <dsp:cNvPr id="0" name=""/>
        <dsp:cNvSpPr/>
      </dsp:nvSpPr>
      <dsp:spPr>
        <a:xfrm>
          <a:off x="0" y="3480440"/>
          <a:ext cx="5000124" cy="197276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Important in that can predict the value of reward across different individuals and settings</a:t>
          </a:r>
        </a:p>
      </dsp:txBody>
      <dsp:txXfrm>
        <a:off x="96302" y="3576742"/>
        <a:ext cx="4807520" cy="17801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7D333-71DD-4D23-B0C3-FEABB8EBF78E}">
      <dsp:nvSpPr>
        <dsp:cNvPr id="0" name=""/>
        <dsp:cNvSpPr/>
      </dsp:nvSpPr>
      <dsp:spPr>
        <a:xfrm>
          <a:off x="0" y="200772"/>
          <a:ext cx="5000124" cy="13747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Learning to choose delayed/”later” but larger consequences over shorter but smaller consequences</a:t>
          </a:r>
        </a:p>
      </dsp:txBody>
      <dsp:txXfrm>
        <a:off x="67110" y="267882"/>
        <a:ext cx="4865904" cy="1240530"/>
      </dsp:txXfrm>
    </dsp:sp>
    <dsp:sp modelId="{C3602222-11A0-415B-B17A-347B1652A7BB}">
      <dsp:nvSpPr>
        <dsp:cNvPr id="0" name=""/>
        <dsp:cNvSpPr/>
      </dsp:nvSpPr>
      <dsp:spPr>
        <a:xfrm>
          <a:off x="0" y="1575522"/>
          <a:ext cx="5000124" cy="131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Assumes that LL reward has greater value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Very difficult for animals to do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May be biological: take what can get, not wait for “unknown”</a:t>
          </a:r>
        </a:p>
      </dsp:txBody>
      <dsp:txXfrm>
        <a:off x="0" y="1575522"/>
        <a:ext cx="5000124" cy="1319625"/>
      </dsp:txXfrm>
    </dsp:sp>
    <dsp:sp modelId="{EE91D211-47D8-4ED6-B7DE-F407E0454045}">
      <dsp:nvSpPr>
        <dsp:cNvPr id="0" name=""/>
        <dsp:cNvSpPr/>
      </dsp:nvSpPr>
      <dsp:spPr>
        <a:xfrm>
          <a:off x="0" y="2895147"/>
          <a:ext cx="5000124" cy="137475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Important human (and animal) behavior</a:t>
          </a:r>
        </a:p>
      </dsp:txBody>
      <dsp:txXfrm>
        <a:off x="67110" y="2962257"/>
        <a:ext cx="4865904" cy="1240530"/>
      </dsp:txXfrm>
    </dsp:sp>
    <dsp:sp modelId="{9E44CD16-E370-4344-8EE2-EC1DE5200A98}">
      <dsp:nvSpPr>
        <dsp:cNvPr id="0" name=""/>
        <dsp:cNvSpPr/>
      </dsp:nvSpPr>
      <dsp:spPr>
        <a:xfrm>
          <a:off x="0" y="4269897"/>
          <a:ext cx="500012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We can learn to delay reward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Question is: how long are we willing to wait</a:t>
          </a:r>
        </a:p>
      </dsp:txBody>
      <dsp:txXfrm>
        <a:off x="0" y="4269897"/>
        <a:ext cx="5000124" cy="983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273EE-9E10-49BB-BE06-B3613BBA8E12}">
      <dsp:nvSpPr>
        <dsp:cNvPr id="0" name=""/>
        <dsp:cNvSpPr/>
      </dsp:nvSpPr>
      <dsp:spPr>
        <a:xfrm>
          <a:off x="0" y="49544"/>
          <a:ext cx="8229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Vaughn suggests is more complicated than simple 2-way choice: </a:t>
          </a:r>
          <a:r>
            <a:rPr lang="en-US" sz="2500" b="1" kern="1200"/>
            <a:t>4 choices at any time:</a:t>
          </a:r>
          <a:endParaRPr lang="en-US" sz="2500" kern="1200"/>
        </a:p>
      </dsp:txBody>
      <dsp:txXfrm>
        <a:off x="48547" y="98091"/>
        <a:ext cx="8132506" cy="897406"/>
      </dsp:txXfrm>
    </dsp:sp>
    <dsp:sp modelId="{691CC65A-E66E-4E71-82E0-AAF9367995B6}">
      <dsp:nvSpPr>
        <dsp:cNvPr id="0" name=""/>
        <dsp:cNvSpPr/>
      </dsp:nvSpPr>
      <dsp:spPr>
        <a:xfrm>
          <a:off x="0" y="1044044"/>
          <a:ext cx="8229600" cy="137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i="1" kern="1200"/>
            <a:t>Staying on Schedule A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i="1" kern="1200"/>
            <a:t>Switching from Schedule A to Schedule B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i="1" kern="1200"/>
            <a:t>Staying on Schedule B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i="1" kern="1200"/>
            <a:t>Switching from Schedule B to Schedule A</a:t>
          </a:r>
          <a:endParaRPr lang="en-US" sz="2000" kern="1200"/>
        </a:p>
      </dsp:txBody>
      <dsp:txXfrm>
        <a:off x="0" y="1044044"/>
        <a:ext cx="8229600" cy="1371375"/>
      </dsp:txXfrm>
    </dsp:sp>
    <dsp:sp modelId="{8561FAB8-E11F-4633-8491-A6124FC2CEA6}">
      <dsp:nvSpPr>
        <dsp:cNvPr id="0" name=""/>
        <dsp:cNvSpPr/>
      </dsp:nvSpPr>
      <dsp:spPr>
        <a:xfrm>
          <a:off x="0" y="2415419"/>
          <a:ext cx="8229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Must take into consideration the effects of switching as well as the rate of payoff</a:t>
          </a:r>
        </a:p>
      </dsp:txBody>
      <dsp:txXfrm>
        <a:off x="48547" y="2463966"/>
        <a:ext cx="8132506" cy="897406"/>
      </dsp:txXfrm>
    </dsp:sp>
    <dsp:sp modelId="{0F2CBF19-962C-43B6-8A9D-7C17BB8A4992}">
      <dsp:nvSpPr>
        <dsp:cNvPr id="0" name=""/>
        <dsp:cNvSpPr/>
      </dsp:nvSpPr>
      <dsp:spPr>
        <a:xfrm>
          <a:off x="0" y="3481919"/>
          <a:ext cx="8229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Data not strongly support this model</a:t>
          </a:r>
        </a:p>
      </dsp:txBody>
      <dsp:txXfrm>
        <a:off x="48547" y="3530466"/>
        <a:ext cx="8132506" cy="897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1855B-7C5C-4CFC-9BC5-4E50FFE43173}">
      <dsp:nvSpPr>
        <dsp:cNvPr id="0" name=""/>
        <dsp:cNvSpPr/>
      </dsp:nvSpPr>
      <dsp:spPr>
        <a:xfrm>
          <a:off x="0" y="362175"/>
          <a:ext cx="5487976" cy="16415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Assume organisms distribute their responses among various alternative so as to maximize the amount of reinforcement they earn </a:t>
          </a:r>
          <a:r>
            <a:rPr lang="en-US" sz="2300" b="1" i="1" kern="1200"/>
            <a:t>OVER A LONG TIME HORIZON</a:t>
          </a:r>
          <a:endParaRPr lang="en-US" sz="2300" kern="1200"/>
        </a:p>
      </dsp:txBody>
      <dsp:txXfrm>
        <a:off x="80132" y="442307"/>
        <a:ext cx="5327712" cy="1481245"/>
      </dsp:txXfrm>
    </dsp:sp>
    <dsp:sp modelId="{EE8A4037-AE50-4100-8BB5-FB298816AC69}">
      <dsp:nvSpPr>
        <dsp:cNvPr id="0" name=""/>
        <dsp:cNvSpPr/>
      </dsp:nvSpPr>
      <dsp:spPr>
        <a:xfrm>
          <a:off x="0" y="2003685"/>
          <a:ext cx="5487976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24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Not clearly specify a long time horizon</a:t>
          </a:r>
        </a:p>
      </dsp:txBody>
      <dsp:txXfrm>
        <a:off x="0" y="2003685"/>
        <a:ext cx="5487976" cy="380880"/>
      </dsp:txXfrm>
    </dsp:sp>
    <dsp:sp modelId="{B2149DC3-A93A-448D-9A98-246940CB213B}">
      <dsp:nvSpPr>
        <dsp:cNvPr id="0" name=""/>
        <dsp:cNvSpPr/>
      </dsp:nvSpPr>
      <dsp:spPr>
        <a:xfrm>
          <a:off x="0" y="2384565"/>
          <a:ext cx="5487976" cy="1641509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Developed to explain exclusive choice on VR-VR and VR VI schedules</a:t>
          </a:r>
        </a:p>
      </dsp:txBody>
      <dsp:txXfrm>
        <a:off x="80132" y="2464697"/>
        <a:ext cx="5327712" cy="1481245"/>
      </dsp:txXfrm>
    </dsp:sp>
    <dsp:sp modelId="{0CD7EA49-0D8A-4D2F-A659-1D5FD0D29E23}">
      <dsp:nvSpPr>
        <dsp:cNvPr id="0" name=""/>
        <dsp:cNvSpPr/>
      </dsp:nvSpPr>
      <dsp:spPr>
        <a:xfrm>
          <a:off x="0" y="4092315"/>
          <a:ext cx="5487976" cy="1641509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Assume that </a:t>
          </a:r>
          <a:r>
            <a:rPr lang="en-US" sz="2300" b="1" i="1" kern="1200"/>
            <a:t>animals work for maximum return</a:t>
          </a:r>
          <a:endParaRPr lang="en-US" sz="2300" kern="1200"/>
        </a:p>
      </dsp:txBody>
      <dsp:txXfrm>
        <a:off x="80132" y="4172447"/>
        <a:ext cx="5327712" cy="1481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487AE-02A2-4B03-837B-CC419DF85AE1}">
      <dsp:nvSpPr>
        <dsp:cNvPr id="0" name=""/>
        <dsp:cNvSpPr/>
      </dsp:nvSpPr>
      <dsp:spPr>
        <a:xfrm>
          <a:off x="0" y="534612"/>
          <a:ext cx="4996917" cy="14091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</a:t>
          </a:r>
          <a:r>
            <a:rPr lang="en-US" sz="2000" b="1" i="1" kern="1200"/>
            <a:t>meliorate means to make better</a:t>
          </a:r>
          <a:endParaRPr lang="en-US" sz="2000" kern="1200"/>
        </a:p>
      </dsp:txBody>
      <dsp:txXfrm>
        <a:off x="68787" y="603399"/>
        <a:ext cx="4859343" cy="1271544"/>
      </dsp:txXfrm>
    </dsp:sp>
    <dsp:sp modelId="{F3AF0927-C229-4981-A113-9C9DF69F458D}">
      <dsp:nvSpPr>
        <dsp:cNvPr id="0" name=""/>
        <dsp:cNvSpPr/>
      </dsp:nvSpPr>
      <dsp:spPr>
        <a:xfrm>
          <a:off x="0" y="1943731"/>
          <a:ext cx="4996917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5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Assume animal makes best overall goal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Has to be “good enough”, not necessarily best…just have to make it better</a:t>
          </a:r>
        </a:p>
      </dsp:txBody>
      <dsp:txXfrm>
        <a:off x="0" y="1943731"/>
        <a:ext cx="4996917" cy="786599"/>
      </dsp:txXfrm>
    </dsp:sp>
    <dsp:sp modelId="{DC6145CC-CDD5-48C0-ADB2-EA6ECB249EE5}">
      <dsp:nvSpPr>
        <dsp:cNvPr id="0" name=""/>
        <dsp:cNvSpPr/>
      </dsp:nvSpPr>
      <dsp:spPr>
        <a:xfrm>
          <a:off x="0" y="2730331"/>
          <a:ext cx="4996917" cy="140911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C00000"/>
              </a:solidFill>
            </a:rPr>
            <a:t>Proposes that </a:t>
          </a:r>
          <a:r>
            <a:rPr lang="en-US" sz="2000" b="1" i="1" kern="1200" dirty="0">
              <a:solidFill>
                <a:srgbClr val="C00000"/>
              </a:solidFill>
            </a:rPr>
            <a:t>subjects shift responding toward one or other alternative until both alternatives are equally attractive in terms of reinforcement per unit of effort or time</a:t>
          </a:r>
          <a:endParaRPr lang="en-US" sz="2000" kern="1200" dirty="0">
            <a:solidFill>
              <a:srgbClr val="C00000"/>
            </a:solidFill>
          </a:endParaRPr>
        </a:p>
      </dsp:txBody>
      <dsp:txXfrm>
        <a:off x="68787" y="2799118"/>
        <a:ext cx="4859343" cy="1271544"/>
      </dsp:txXfrm>
    </dsp:sp>
    <dsp:sp modelId="{F63AD72A-DF34-4629-87DE-75B7AAF105BA}">
      <dsp:nvSpPr>
        <dsp:cNvPr id="0" name=""/>
        <dsp:cNvSpPr/>
      </dsp:nvSpPr>
      <dsp:spPr>
        <a:xfrm>
          <a:off x="0" y="4197049"/>
          <a:ext cx="4996917" cy="140911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Is a model that is in between molar and molecular in focus.</a:t>
          </a:r>
        </a:p>
      </dsp:txBody>
      <dsp:txXfrm>
        <a:off x="68787" y="4265836"/>
        <a:ext cx="4859343" cy="12715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FACD4-9174-422B-94F2-036F1FD3CC90}">
      <dsp:nvSpPr>
        <dsp:cNvPr id="0" name=""/>
        <dsp:cNvSpPr/>
      </dsp:nvSpPr>
      <dsp:spPr>
        <a:xfrm>
          <a:off x="0" y="151390"/>
          <a:ext cx="5447174" cy="133866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Model assumes that organism change from 1 response alternative to another to </a:t>
          </a:r>
          <a:r>
            <a:rPr lang="en-US" sz="1900" b="1" i="1" kern="1200" dirty="0"/>
            <a:t>improve the LOCAL rate of reinforcement</a:t>
          </a:r>
          <a:r>
            <a:rPr lang="en-US" sz="1900" kern="1200" dirty="0"/>
            <a:t> they are receiving</a:t>
          </a:r>
        </a:p>
      </dsp:txBody>
      <dsp:txXfrm>
        <a:off x="65348" y="216738"/>
        <a:ext cx="5316478" cy="1207966"/>
      </dsp:txXfrm>
    </dsp:sp>
    <dsp:sp modelId="{DA46C3E0-4CB2-4B72-841A-63086887D700}">
      <dsp:nvSpPr>
        <dsp:cNvPr id="0" name=""/>
        <dsp:cNvSpPr/>
      </dsp:nvSpPr>
      <dsp:spPr>
        <a:xfrm>
          <a:off x="0" y="1490053"/>
          <a:ext cx="5447174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Remember: local rate = responding/time</a:t>
          </a:r>
        </a:p>
      </dsp:txBody>
      <dsp:txXfrm>
        <a:off x="0" y="1490053"/>
        <a:ext cx="5447174" cy="314640"/>
      </dsp:txXfrm>
    </dsp:sp>
    <dsp:sp modelId="{632DEFFA-8652-47F6-BC4A-8DD2A1B65A6D}">
      <dsp:nvSpPr>
        <dsp:cNvPr id="0" name=""/>
        <dsp:cNvSpPr/>
      </dsp:nvSpPr>
      <dsp:spPr>
        <a:xfrm>
          <a:off x="0" y="1804693"/>
          <a:ext cx="5447174" cy="1338662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Adjustments in distribution of behavior between alternatives assumed to continue until organism is obtaining the same rate of reinforcement on BOTH alternatives</a:t>
          </a:r>
          <a:endParaRPr lang="en-US" sz="1900" kern="1200"/>
        </a:p>
      </dsp:txBody>
      <dsp:txXfrm>
        <a:off x="65348" y="1870041"/>
        <a:ext cx="5316478" cy="1207966"/>
      </dsp:txXfrm>
    </dsp:sp>
    <dsp:sp modelId="{01363EB4-82C8-4DD7-8C90-28330B8BC92C}">
      <dsp:nvSpPr>
        <dsp:cNvPr id="0" name=""/>
        <dsp:cNvSpPr/>
      </dsp:nvSpPr>
      <dsp:spPr>
        <a:xfrm>
          <a:off x="0" y="3143356"/>
          <a:ext cx="5447174" cy="1691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This, then, defaults to the matching law.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But: Explains the Conc VI VR or Mult VI VR problem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Animal stays on schedule combination that gets it the most reinforcement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Only occasionally, if ever, sample the VI, as VR pays off more the faster you respond on that schedule; stop to respond on the VI and lose reinforcers!</a:t>
          </a:r>
        </a:p>
      </dsp:txBody>
      <dsp:txXfrm>
        <a:off x="0" y="3143356"/>
        <a:ext cx="5447174" cy="1691189"/>
      </dsp:txXfrm>
    </dsp:sp>
    <dsp:sp modelId="{4CDCE526-4169-42F3-A689-FA6F6BB60353}">
      <dsp:nvSpPr>
        <dsp:cNvPr id="0" name=""/>
        <dsp:cNvSpPr/>
      </dsp:nvSpPr>
      <dsp:spPr>
        <a:xfrm>
          <a:off x="0" y="4834546"/>
          <a:ext cx="5447174" cy="1338662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 a way, is an attempt to explain how animals match.</a:t>
          </a:r>
        </a:p>
      </dsp:txBody>
      <dsp:txXfrm>
        <a:off x="65348" y="4899894"/>
        <a:ext cx="5316478" cy="12079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FC38A-68CA-481C-BD83-2509042E841B}">
      <dsp:nvSpPr>
        <dsp:cNvPr id="0" name=""/>
        <dsp:cNvSpPr/>
      </dsp:nvSpPr>
      <dsp:spPr>
        <a:xfrm>
          <a:off x="0" y="590990"/>
          <a:ext cx="5000124" cy="10740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What about situations with MORE than 2 choices?</a:t>
          </a:r>
        </a:p>
      </dsp:txBody>
      <dsp:txXfrm>
        <a:off x="52431" y="643421"/>
        <a:ext cx="4895262" cy="969198"/>
      </dsp:txXfrm>
    </dsp:sp>
    <dsp:sp modelId="{F1B8D334-BFCD-43F6-A3BE-91EA71499BC8}">
      <dsp:nvSpPr>
        <dsp:cNvPr id="0" name=""/>
        <dsp:cNvSpPr/>
      </dsp:nvSpPr>
      <dsp:spPr>
        <a:xfrm>
          <a:off x="0" y="1665050"/>
          <a:ext cx="5000124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In real world, have more than 2 choices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And…have time limit in which to decide which to choose</a:t>
          </a:r>
        </a:p>
      </dsp:txBody>
      <dsp:txXfrm>
        <a:off x="0" y="1665050"/>
        <a:ext cx="5000124" cy="1033964"/>
      </dsp:txXfrm>
    </dsp:sp>
    <dsp:sp modelId="{7BB5110C-0353-4094-893B-E97A14EEDB20}">
      <dsp:nvSpPr>
        <dsp:cNvPr id="0" name=""/>
        <dsp:cNvSpPr/>
      </dsp:nvSpPr>
      <dsp:spPr>
        <a:xfrm>
          <a:off x="0" y="2699015"/>
          <a:ext cx="5000124" cy="107406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Study concurrent chain schedules to examine this problem</a:t>
          </a:r>
        </a:p>
      </dsp:txBody>
      <dsp:txXfrm>
        <a:off x="52431" y="2751446"/>
        <a:ext cx="4895262" cy="969198"/>
      </dsp:txXfrm>
    </dsp:sp>
    <dsp:sp modelId="{01E2E916-5180-411A-840C-C3F04E0ED38F}">
      <dsp:nvSpPr>
        <dsp:cNvPr id="0" name=""/>
        <dsp:cNvSpPr/>
      </dsp:nvSpPr>
      <dsp:spPr>
        <a:xfrm>
          <a:off x="0" y="3773074"/>
          <a:ext cx="5000124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These involve 2 stages or links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/>
            <a:t>First stage </a:t>
          </a:r>
          <a:r>
            <a:rPr lang="en-US" sz="2100" kern="1200"/>
            <a:t>= choice link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/>
            <a:t>Second link </a:t>
          </a:r>
          <a:r>
            <a:rPr lang="en-US" sz="2100" kern="1200"/>
            <a:t>= terminal link</a:t>
          </a:r>
        </a:p>
      </dsp:txBody>
      <dsp:txXfrm>
        <a:off x="0" y="3773074"/>
        <a:ext cx="5000124" cy="10898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69210-1D40-4E91-8244-1690261362EF}">
      <dsp:nvSpPr>
        <dsp:cNvPr id="0" name=""/>
        <dsp:cNvSpPr/>
      </dsp:nvSpPr>
      <dsp:spPr>
        <a:xfrm>
          <a:off x="1000024" y="1704"/>
          <a:ext cx="4000099" cy="17469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13" tIns="443728" rIns="77613" bIns="443728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Choose first link: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Choose between 2 schedule alternatives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Must make a choice</a:t>
          </a:r>
        </a:p>
      </dsp:txBody>
      <dsp:txXfrm>
        <a:off x="1000024" y="1704"/>
        <a:ext cx="4000099" cy="1746958"/>
      </dsp:txXfrm>
    </dsp:sp>
    <dsp:sp modelId="{9EF3C749-2C6D-4E21-8748-4EDB38199A49}">
      <dsp:nvSpPr>
        <dsp:cNvPr id="0" name=""/>
        <dsp:cNvSpPr/>
      </dsp:nvSpPr>
      <dsp:spPr>
        <a:xfrm>
          <a:off x="0" y="1704"/>
          <a:ext cx="1000024" cy="174695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18" tIns="172561" rIns="52918" bIns="17256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Choose</a:t>
          </a:r>
        </a:p>
      </dsp:txBody>
      <dsp:txXfrm>
        <a:off x="0" y="1704"/>
        <a:ext cx="1000024" cy="1746958"/>
      </dsp:txXfrm>
    </dsp:sp>
    <dsp:sp modelId="{152F7BAB-B8C8-45D4-80EE-7AD2A213BC32}">
      <dsp:nvSpPr>
        <dsp:cNvPr id="0" name=""/>
        <dsp:cNvSpPr/>
      </dsp:nvSpPr>
      <dsp:spPr>
        <a:xfrm>
          <a:off x="1000024" y="1853480"/>
          <a:ext cx="4000099" cy="1746958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13" tIns="443728" rIns="77613" bIns="443728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Second link, then, depends on first choice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If chose smaller and sooner: smaller requirement for smaller reinforcer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If chose larger and later: larger Sr after a longer time or more work</a:t>
          </a:r>
        </a:p>
      </dsp:txBody>
      <dsp:txXfrm>
        <a:off x="1000024" y="1853480"/>
        <a:ext cx="4000099" cy="1746958"/>
      </dsp:txXfrm>
    </dsp:sp>
    <dsp:sp modelId="{BBDF8E5C-29C1-4414-98F7-F95D9AB07C63}">
      <dsp:nvSpPr>
        <dsp:cNvPr id="0" name=""/>
        <dsp:cNvSpPr/>
      </dsp:nvSpPr>
      <dsp:spPr>
        <a:xfrm>
          <a:off x="0" y="1853480"/>
          <a:ext cx="1000024" cy="1746958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18" tIns="172561" rIns="52918" bIns="17256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Link</a:t>
          </a:r>
        </a:p>
      </dsp:txBody>
      <dsp:txXfrm>
        <a:off x="0" y="1853480"/>
        <a:ext cx="1000024" cy="1746958"/>
      </dsp:txXfrm>
    </dsp:sp>
    <dsp:sp modelId="{4B873ABF-1DD9-46BF-9859-421C8342F0DF}">
      <dsp:nvSpPr>
        <dsp:cNvPr id="0" name=""/>
        <dsp:cNvSpPr/>
      </dsp:nvSpPr>
      <dsp:spPr>
        <a:xfrm>
          <a:off x="1000024" y="3705256"/>
          <a:ext cx="4000099" cy="1746958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13" tIns="443728" rIns="77613" bIns="443728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Use a black out period between DISCRETE TRIALS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Thus can’t get more by working shorter choice faster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Controls for trial duration</a:t>
          </a:r>
        </a:p>
      </dsp:txBody>
      <dsp:txXfrm>
        <a:off x="1000024" y="3705256"/>
        <a:ext cx="4000099" cy="1746958"/>
      </dsp:txXfrm>
    </dsp:sp>
    <dsp:sp modelId="{05C95F5D-031A-4F19-8CB1-4715CC91DFFB}">
      <dsp:nvSpPr>
        <dsp:cNvPr id="0" name=""/>
        <dsp:cNvSpPr/>
      </dsp:nvSpPr>
      <dsp:spPr>
        <a:xfrm>
          <a:off x="0" y="3705256"/>
          <a:ext cx="1000024" cy="1746958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18" tIns="172561" rIns="52918" bIns="17256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Use</a:t>
          </a:r>
        </a:p>
      </dsp:txBody>
      <dsp:txXfrm>
        <a:off x="0" y="3705256"/>
        <a:ext cx="1000024" cy="17469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0738E-0A2E-401F-BB08-630B3CEC9B96}">
      <dsp:nvSpPr>
        <dsp:cNvPr id="0" name=""/>
        <dsp:cNvSpPr/>
      </dsp:nvSpPr>
      <dsp:spPr>
        <a:xfrm>
          <a:off x="0" y="324229"/>
          <a:ext cx="5000124" cy="23552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Temporal discounting</a:t>
          </a:r>
          <a:r>
            <a:rPr lang="en-US" sz="3300" kern="1200"/>
            <a:t>: Model that assumes the value of a reinforcer decreases over wait time</a:t>
          </a:r>
        </a:p>
      </dsp:txBody>
      <dsp:txXfrm>
        <a:off x="114972" y="439201"/>
        <a:ext cx="4770180" cy="2125266"/>
      </dsp:txXfrm>
    </dsp:sp>
    <dsp:sp modelId="{FCCA7A10-12F8-44F2-BCC8-6543E4B04FEF}">
      <dsp:nvSpPr>
        <dsp:cNvPr id="0" name=""/>
        <dsp:cNvSpPr/>
      </dsp:nvSpPr>
      <dsp:spPr>
        <a:xfrm>
          <a:off x="0" y="2774479"/>
          <a:ext cx="5000124" cy="235521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Self control </a:t>
          </a:r>
          <a:r>
            <a:rPr lang="en-US" sz="3300" kern="1200"/>
            <a:t>examines how people make the more valuable choices rather than impulsive choices</a:t>
          </a:r>
        </a:p>
      </dsp:txBody>
      <dsp:txXfrm>
        <a:off x="114972" y="2889451"/>
        <a:ext cx="4770180" cy="21252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F1478-3A25-4D3A-A5B4-F35AFD86F8D5}">
      <dsp:nvSpPr>
        <dsp:cNvPr id="0" name=""/>
        <dsp:cNvSpPr/>
      </dsp:nvSpPr>
      <dsp:spPr>
        <a:xfrm>
          <a:off x="0" y="202490"/>
          <a:ext cx="5623035" cy="183185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The tendency of people to </a:t>
          </a:r>
          <a:r>
            <a:rPr lang="en-US" sz="2600" i="1" kern="1200"/>
            <a:t>discount rewards as they approach a temporal horizon in the future or the past</a:t>
          </a:r>
          <a:endParaRPr lang="en-US" sz="2600" kern="1200"/>
        </a:p>
      </dsp:txBody>
      <dsp:txXfrm>
        <a:off x="89424" y="291914"/>
        <a:ext cx="5444187" cy="1653006"/>
      </dsp:txXfrm>
    </dsp:sp>
    <dsp:sp modelId="{E26D55FF-59C2-4353-87D6-A8DE2F6B12DA}">
      <dsp:nvSpPr>
        <dsp:cNvPr id="0" name=""/>
        <dsp:cNvSpPr/>
      </dsp:nvSpPr>
      <dsp:spPr>
        <a:xfrm>
          <a:off x="0" y="2034344"/>
          <a:ext cx="5623035" cy="91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53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The time to reward becomes so distant in time that reward ceases to be valuable or to have additive effects</a:t>
          </a:r>
        </a:p>
      </dsp:txBody>
      <dsp:txXfrm>
        <a:off x="0" y="2034344"/>
        <a:ext cx="5623035" cy="914940"/>
      </dsp:txXfrm>
    </dsp:sp>
    <dsp:sp modelId="{B4C1C0B0-B302-4955-ADB0-AB2BBC16E3DA}">
      <dsp:nvSpPr>
        <dsp:cNvPr id="0" name=""/>
        <dsp:cNvSpPr/>
      </dsp:nvSpPr>
      <dsp:spPr>
        <a:xfrm>
          <a:off x="0" y="2949285"/>
          <a:ext cx="5623035" cy="1831854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 tendency to </a:t>
          </a:r>
          <a:r>
            <a:rPr lang="en-US" sz="2600" i="1" kern="1200" dirty="0"/>
            <a:t>give greater value to rewards as they move away from their temporal horizons and towards the "now". </a:t>
          </a:r>
          <a:endParaRPr lang="en-US" sz="2600" kern="1200" dirty="0"/>
        </a:p>
      </dsp:txBody>
      <dsp:txXfrm>
        <a:off x="89424" y="3038709"/>
        <a:ext cx="5444187" cy="1653006"/>
      </dsp:txXfrm>
    </dsp:sp>
    <dsp:sp modelId="{1A774B2E-6F42-4B26-B306-FF5F653EE7F5}">
      <dsp:nvSpPr>
        <dsp:cNvPr id="0" name=""/>
        <dsp:cNvSpPr/>
      </dsp:nvSpPr>
      <dsp:spPr>
        <a:xfrm>
          <a:off x="0" y="4781139"/>
          <a:ext cx="5623035" cy="126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53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 nicotine deprived smoker may highly value a cigarette available any time in the next 6 hours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In contrast, that same smoker would assign little or no value to a cigarette available in 6 months</a:t>
          </a:r>
        </a:p>
      </dsp:txBody>
      <dsp:txXfrm>
        <a:off x="0" y="4781139"/>
        <a:ext cx="5623035" cy="126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B50CA-FB2D-49D0-878E-7C0416110FA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A4B51-A72F-4431-A6B6-B80DEB78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0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0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7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6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7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1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9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7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1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04142-6D78-435B-8058-C4AFFF2D79A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A9A87-4B9B-44F4-A60B-B7BFF766C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7LN96jEXHc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27E1F4D7-60DA-44AC-AF9E-AE73F4E32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721" r="11064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>
                <a:solidFill>
                  <a:srgbClr val="FFFFFF"/>
                </a:solidFill>
              </a:rPr>
              <a:t>Other Models of Choice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200" b="1">
                <a:solidFill>
                  <a:srgbClr val="FFFFFF"/>
                </a:solidFill>
              </a:rPr>
              <a:t>Melioration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883609-95F0-4D29-A101-75A6DE5B3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354685"/>
              </p:ext>
            </p:extLst>
          </p:nvPr>
        </p:nvGraphicFramePr>
        <p:xfrm>
          <a:off x="3468226" y="304800"/>
          <a:ext cx="5447174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778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Complex Choice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9847E6-0911-45C5-9DB4-DCA7092C72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78403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644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Used in studies of self control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371997-793E-4877-AB1F-0FADB0C37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754920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9659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Concurrent Chain schedules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225" y="838201"/>
            <a:ext cx="6210377" cy="46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Now can study self control and choice!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739737-3E27-487C-B0A1-83DADA9A7F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443002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298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0322" y="583345"/>
            <a:ext cx="5370268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7000">
                <a:solidFill>
                  <a:srgbClr val="FFFFFF"/>
                </a:solidFill>
              </a:rPr>
              <a:t>Temporal discounting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06171" y="5972174"/>
            <a:ext cx="6434024" cy="504825"/>
          </a:xfrm>
        </p:spPr>
        <p:txBody>
          <a:bodyPr>
            <a:normAutofit/>
          </a:bodyPr>
          <a:lstStyle/>
          <a:p>
            <a:pPr algn="l"/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1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769" y="583345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4854" y="812640"/>
            <a:ext cx="68353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4114" y="1037066"/>
            <a:ext cx="95785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085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7318" y="5636680"/>
            <a:ext cx="113652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3881" y="6096759"/>
            <a:ext cx="81469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5716" y="6238029"/>
            <a:ext cx="7181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5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Temporal Discounting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A02E02-9FD6-47AF-AD98-2CE4980348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490750"/>
              </p:ext>
            </p:extLst>
          </p:nvPr>
        </p:nvGraphicFramePr>
        <p:xfrm>
          <a:off x="3216164" y="228600"/>
          <a:ext cx="5623035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5362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Temporal Discounting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23A2B8-9C1D-4599-84DD-3F46ED1F0F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1324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5790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long would YOU wait?</a:t>
            </a:r>
          </a:p>
        </p:txBody>
      </p:sp>
      <p:pic>
        <p:nvPicPr>
          <p:cNvPr id="4" name="G7LN96jEXH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9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8" y="640080"/>
            <a:ext cx="8190312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18" y="960109"/>
            <a:ext cx="7708392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015" y="960108"/>
            <a:ext cx="7018398" cy="10419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Temporal Discounting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36110" y="2362200"/>
                <a:ext cx="6583890" cy="3039195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 indent="-228600">
                  <a:lnSpc>
                    <a:spcPct val="90000"/>
                  </a:lnSpc>
                </a:pPr>
                <a:r>
                  <a:rPr lang="en-US" sz="1600" dirty="0"/>
                  <a:t>Accounts for commitment to choice in a two-choice paradigm.  </a:t>
                </a:r>
              </a:p>
              <a:p>
                <a:pPr lvl="1" indent="-2286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Commitment to choice is considered a form of self control, and corresponds with low levels of impulsiveness</a:t>
                </a:r>
              </a:p>
              <a:p>
                <a:pPr indent="-228600">
                  <a:lnSpc>
                    <a:spcPct val="90000"/>
                  </a:lnSpc>
                </a:pPr>
                <a:endParaRPr lang="en-US" sz="1600" dirty="0"/>
              </a:p>
              <a:p>
                <a:pPr indent="-228600">
                  <a:lnSpc>
                    <a:spcPct val="90000"/>
                  </a:lnSpc>
                </a:pPr>
                <a:r>
                  <a:rPr lang="en-US" sz="1600" dirty="0"/>
                  <a:t>Is explained by a hyperbolic relationship between value and delay of reinforcer</a:t>
                </a:r>
              </a:p>
              <a:p>
                <a:pPr marL="914400"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d>
                          <m:dPr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𝑘𝐷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1600" dirty="0"/>
                  <a:t>						</a:t>
                </a:r>
              </a:p>
              <a:p>
                <a:pPr indent="-228600">
                  <a:lnSpc>
                    <a:spcPct val="90000"/>
                  </a:lnSpc>
                </a:pPr>
                <a:endParaRPr lang="en-US" sz="1600" dirty="0"/>
              </a:p>
              <a:p>
                <a:pPr lvl="1" indent="-2286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V is the present value of future reward</a:t>
                </a:r>
              </a:p>
              <a:p>
                <a:pPr lvl="1" indent="-2286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 is the magnitude (value, amount) of the reward</a:t>
                </a:r>
              </a:p>
              <a:p>
                <a:pPr lvl="1" indent="-2286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 is the delay to reinforcement </a:t>
                </a:r>
              </a:p>
              <a:p>
                <a:pPr lvl="1" indent="-2286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1600" i="1" dirty="0"/>
                  <a:t>k </a:t>
                </a:r>
                <a:r>
                  <a:rPr lang="en-US" sz="1600" dirty="0"/>
                  <a:t>is the value of discounting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6110" y="2362200"/>
                <a:ext cx="6583890" cy="3039195"/>
              </a:xfrm>
              <a:blipFill>
                <a:blip r:embed="rId2"/>
                <a:stretch>
                  <a:fillRect t="-1406" b="-18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flipV="1">
            <a:off x="4857019" y="5794216"/>
            <a:ext cx="3264349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(</a:t>
            </a:r>
            <a:r>
              <a:rPr lang="en-US" sz="1700" dirty="0" err="1"/>
              <a:t>Rachlin</a:t>
            </a:r>
            <a:r>
              <a:rPr lang="en-US" sz="1700" dirty="0"/>
              <a:t> &amp; Green, 1972;  </a:t>
            </a:r>
            <a:r>
              <a:rPr lang="en-US" sz="1700" dirty="0" err="1"/>
              <a:t>Rachlin</a:t>
            </a:r>
            <a:r>
              <a:rPr lang="en-US" sz="1700" dirty="0"/>
              <a:t> and Logue, 1976;  Mazur, 1987, 1988)</a:t>
            </a:r>
          </a:p>
        </p:txBody>
      </p:sp>
    </p:spTree>
    <p:extLst>
      <p:ext uri="{BB962C8B-B14F-4D97-AF65-F5344CB8AC3E}">
        <p14:creationId xmlns:p14="http://schemas.microsoft.com/office/powerpoint/2010/main" val="280549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Other models of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Matching law = choice model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Describes and predicts how animals make choices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 </a:t>
            </a:r>
            <a:r>
              <a:rPr lang="en-US" sz="1600" b="1" i="1" u="sng" dirty="0"/>
              <a:t>performance model</a:t>
            </a:r>
            <a:r>
              <a:rPr lang="en-US" sz="1600" dirty="0"/>
              <a:t>, not a learning model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Describes how they will allocate their responses when given two choices of 2 different quantities or ratios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600" b="1" i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i="1" dirty="0">
                <a:solidFill>
                  <a:srgbClr val="FF0000"/>
                </a:solidFill>
              </a:rPr>
              <a:t>The matching law does not describe or predict how animals choose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How delay of a reward might affect choice: Later vs. sooner rewards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How qualitatively different reinforcers affect choice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How behavioral momentum affects choices</a:t>
            </a:r>
          </a:p>
        </p:txBody>
      </p:sp>
    </p:spTree>
    <p:extLst>
      <p:ext uri="{BB962C8B-B14F-4D97-AF65-F5344CB8AC3E}">
        <p14:creationId xmlns:p14="http://schemas.microsoft.com/office/powerpoint/2010/main" val="3137629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journal.sjdm.org/10/91215/FlowChar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90053"/>
            <a:ext cx="8178799" cy="44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9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88" y="662400"/>
            <a:ext cx="2538000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Discounting of Reward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788" y="2286000"/>
            <a:ext cx="2538000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>
                    <a:alpha val="60000"/>
                  </a:schemeClr>
                </a:solidFill>
              </a:rPr>
              <a:t>Value of a smaller/sooner and a larger/later reinforcer are quite different depending on the time</a:t>
            </a:r>
          </a:p>
        </p:txBody>
      </p:sp>
      <p:pic>
        <p:nvPicPr>
          <p:cNvPr id="1026" name="Picture 2" descr="http://www1.appstate.edu/~kms/classes/psy3214/Discounting/discount_1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289" y="1776439"/>
            <a:ext cx="4510639" cy="330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62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2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s://upload.wikimedia.org/wikipedia/commons/thumb/1/18/Discount_curve_map.png/500px-Discount_curve_map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517205"/>
            <a:ext cx="8178799" cy="382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9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Temporal Discounting as a Measure of Impulsivity in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r>
              <a:rPr lang="en-US" sz="1700"/>
              <a:t>Shiels et al., 2009</a:t>
            </a:r>
          </a:p>
          <a:p>
            <a:endParaRPr lang="en-US" sz="1700"/>
          </a:p>
          <a:p>
            <a:r>
              <a:rPr lang="en-US" sz="1700"/>
              <a:t>Measured delay discounting in children with ADHD</a:t>
            </a:r>
          </a:p>
          <a:p>
            <a:pPr lvl="1"/>
            <a:r>
              <a:rPr lang="en-US" sz="1700"/>
              <a:t>Children were measured both on and off medication</a:t>
            </a:r>
          </a:p>
          <a:p>
            <a:endParaRPr lang="en-US" sz="1700"/>
          </a:p>
          <a:p>
            <a:r>
              <a:rPr lang="en-US" sz="1700"/>
              <a:t>Three groups</a:t>
            </a:r>
          </a:p>
          <a:p>
            <a:pPr lvl="1"/>
            <a:r>
              <a:rPr lang="en-US" sz="1700"/>
              <a:t>More inattentive ADHD</a:t>
            </a:r>
          </a:p>
          <a:p>
            <a:pPr lvl="1"/>
            <a:r>
              <a:rPr lang="en-US" sz="1700"/>
              <a:t>More hyperactive ADHD</a:t>
            </a:r>
          </a:p>
          <a:p>
            <a:pPr lvl="1"/>
            <a:r>
              <a:rPr lang="en-US" sz="1700"/>
              <a:t>Normal control </a:t>
            </a:r>
          </a:p>
          <a:p>
            <a:endParaRPr lang="en-US" sz="1700"/>
          </a:p>
          <a:p>
            <a:r>
              <a:rPr lang="en-US" sz="1700"/>
              <a:t>All three groups were tested on and off both doses of ADHD medication</a:t>
            </a:r>
          </a:p>
          <a:p>
            <a:pPr lvl="1"/>
            <a:r>
              <a:rPr lang="en-US" sz="1700"/>
              <a:t>Low dose Concerta (39 mg)</a:t>
            </a:r>
          </a:p>
          <a:p>
            <a:pPr lvl="1"/>
            <a:r>
              <a:rPr lang="en-US" sz="1700"/>
              <a:t>High dose Concerta (73 mg)</a:t>
            </a:r>
          </a:p>
        </p:txBody>
      </p:sp>
    </p:spTree>
    <p:extLst>
      <p:ext uri="{BB962C8B-B14F-4D97-AF65-F5344CB8AC3E}">
        <p14:creationId xmlns:p14="http://schemas.microsoft.com/office/powerpoint/2010/main" val="707644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Shiels et al., 2009 cont.</a:t>
            </a:r>
            <a:br>
              <a:rPr lang="en-US" sz="3500">
                <a:solidFill>
                  <a:srgbClr val="FFFFFF"/>
                </a:solidFill>
              </a:rPr>
            </a:br>
            <a:endParaRPr lang="en-US" sz="35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B81566-BA5D-4C4F-A870-51187B954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298091"/>
              </p:ext>
            </p:extLst>
          </p:nvPr>
        </p:nvGraphicFramePr>
        <p:xfrm>
          <a:off x="3216164" y="228600"/>
          <a:ext cx="5623035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5979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Practical Uses?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4A462C4-B0A3-47C1-9D9D-3180E46FD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10107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2678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997324" y="1146412"/>
            <a:ext cx="6760761" cy="2402006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en-US" altLang="en-US" sz="4200"/>
              <a:t>Self-Control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4374554"/>
            <a:ext cx="9144005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105491" y="4374554"/>
            <a:ext cx="3038508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9143988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4380927"/>
            <a:ext cx="9144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997323" y="4892722"/>
            <a:ext cx="4790367" cy="1078173"/>
          </a:xfrm>
        </p:spPr>
        <p:txBody>
          <a:bodyPr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700">
                <a:solidFill>
                  <a:srgbClr val="FFFFFF"/>
                </a:solidFill>
              </a:rPr>
              <a:t>Or…..give up and let some one else control your contingencies!</a:t>
            </a:r>
          </a:p>
        </p:txBody>
      </p:sp>
    </p:spTree>
    <p:extLst>
      <p:ext uri="{BB962C8B-B14F-4D97-AF65-F5344CB8AC3E}">
        <p14:creationId xmlns:p14="http://schemas.microsoft.com/office/powerpoint/2010/main" val="93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3500">
                <a:solidFill>
                  <a:srgbClr val="FFFFFF"/>
                </a:solidFill>
              </a:rPr>
              <a:t>Self-Control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</a:rPr>
              <a:t>Process by which individual deliberately alters or changes his or her behavior to achieve a specific goal</a:t>
            </a:r>
          </a:p>
          <a:p>
            <a:pPr lvl="1" eaLnBrk="1" hangingPunct="1"/>
            <a:r>
              <a:rPr lang="en-US" altLang="en-US" dirty="0"/>
              <a:t>Self Administration of rewards</a:t>
            </a:r>
          </a:p>
          <a:p>
            <a:pPr lvl="1" eaLnBrk="1" hangingPunct="1"/>
            <a:r>
              <a:rPr lang="en-US" altLang="en-US" dirty="0"/>
              <a:t>Individual controls their own contingency</a:t>
            </a:r>
          </a:p>
          <a:p>
            <a:pPr lvl="1" eaLnBrk="1" hangingPunct="1"/>
            <a:r>
              <a:rPr lang="en-US" altLang="en-US" dirty="0"/>
              <a:t>Should optimize: get the most gain for the least effort</a:t>
            </a:r>
          </a:p>
          <a:p>
            <a:pPr lvl="1" eaLnBrk="1" hangingPunct="1"/>
            <a:endParaRPr lang="en-US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927182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en-US" sz="3500">
                <a:solidFill>
                  <a:srgbClr val="FFFFFF"/>
                </a:solidFill>
              </a:rPr>
              <a:t>Self Control</a:t>
            </a:r>
          </a:p>
        </p:txBody>
      </p:sp>
      <p:graphicFrame>
        <p:nvGraphicFramePr>
          <p:cNvPr id="26629" name="Rectangle 3">
            <a:extLst>
              <a:ext uri="{FF2B5EF4-FFF2-40B4-BE49-F238E27FC236}">
                <a16:creationId xmlns:a16="http://schemas.microsoft.com/office/drawing/2014/main" id="{A758B2CC-5DDE-47B2-94B6-D2AB40238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172463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6928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en-US" sz="3500">
                <a:solidFill>
                  <a:srgbClr val="FFFFFF"/>
                </a:solidFill>
              </a:rPr>
              <a:t>Causes of Self-Control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411" y="228600"/>
            <a:ext cx="5145793" cy="596692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C00000"/>
                </a:solidFill>
              </a:rPr>
              <a:t>Problems of </a:t>
            </a:r>
            <a:r>
              <a:rPr lang="en-US" sz="2400" b="1" dirty="0">
                <a:solidFill>
                  <a:srgbClr val="C00000"/>
                </a:solidFill>
              </a:rPr>
              <a:t>Behavioral Excesses</a:t>
            </a:r>
          </a:p>
          <a:p>
            <a:pPr lvl="1" eaLnBrk="1" hangingPunct="1">
              <a:defRPr/>
            </a:pPr>
            <a:r>
              <a:rPr lang="en-US" sz="2400" dirty="0"/>
              <a:t>Immediate reinforcers versus delayed punishers for a behavior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Immediate reinforcers versus cumulatively significant punishers for a behavior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Immediate reinforcers for problem behavior versus delayed reinforcers for alternative desired behavior</a:t>
            </a:r>
          </a:p>
        </p:txBody>
      </p:sp>
    </p:spTree>
    <p:extLst>
      <p:ext uri="{BB962C8B-B14F-4D97-AF65-F5344CB8AC3E}">
        <p14:creationId xmlns:p14="http://schemas.microsoft.com/office/powerpoint/2010/main" val="330264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So, we have other models for those: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BF8CAC-AC32-49BF-A65D-1EFBAD635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084812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247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en-US" sz="3500">
                <a:solidFill>
                  <a:srgbClr val="FFFFFF"/>
                </a:solidFill>
              </a:rPr>
              <a:t>Causes of Self-Control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Problems of Behavioral Deficiencies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Immediate </a:t>
            </a:r>
            <a:r>
              <a:rPr lang="en-US" sz="2400" i="1" dirty="0"/>
              <a:t>small punishers </a:t>
            </a:r>
            <a:r>
              <a:rPr lang="en-US" sz="2400" dirty="0"/>
              <a:t>for a behavior versus reinforcers that are cumulatively significant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/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Immediate small punisher for behavior versus </a:t>
            </a:r>
            <a:r>
              <a:rPr lang="en-US" sz="2400" i="1" dirty="0"/>
              <a:t>immediate but highly improbable major punisher if the behavior does not occur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/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Immediate small punisher for a behavior versus a </a:t>
            </a:r>
            <a:r>
              <a:rPr lang="en-US" sz="2400" i="1" dirty="0"/>
              <a:t>delayed major punisher if the behavior does not occur</a:t>
            </a:r>
          </a:p>
        </p:txBody>
      </p:sp>
    </p:spTree>
    <p:extLst>
      <p:ext uri="{BB962C8B-B14F-4D97-AF65-F5344CB8AC3E}">
        <p14:creationId xmlns:p14="http://schemas.microsoft.com/office/powerpoint/2010/main" val="2087809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3500">
                <a:solidFill>
                  <a:srgbClr val="FFFFFF"/>
                </a:solidFill>
              </a:rPr>
              <a:t>Behavioral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0384" y="586855"/>
            <a:ext cx="5453820" cy="5608672"/>
          </a:xfrm>
        </p:spPr>
        <p:txBody>
          <a:bodyPr anchor="ctr">
            <a:normAutofit fontScale="92500"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C00000"/>
                </a:solidFill>
              </a:rPr>
              <a:t>Serves at least four important stimulus control functions:</a:t>
            </a:r>
          </a:p>
          <a:p>
            <a:pPr lvl="1" eaLnBrk="1" hangingPunct="1">
              <a:defRPr/>
            </a:pPr>
            <a:r>
              <a:rPr lang="en-US" sz="2400" dirty="0"/>
              <a:t>Ensures all parties </a:t>
            </a:r>
            <a:r>
              <a:rPr lang="en-US" sz="2400" i="1" dirty="0"/>
              <a:t>agree to goals and procedures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Ensures that all parties </a:t>
            </a:r>
            <a:r>
              <a:rPr lang="en-US" sz="2400" i="1" dirty="0"/>
              <a:t>agree on how close they are to reaching the goals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Provides the client with a </a:t>
            </a:r>
            <a:r>
              <a:rPr lang="en-US" sz="2400" i="1" dirty="0"/>
              <a:t>realistic estimate of the cost of the program to him or her in time, effort, and money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Signatures help ensure </a:t>
            </a:r>
            <a:r>
              <a:rPr lang="en-US" sz="2400" i="1" dirty="0"/>
              <a:t>that all parties with follow procedures</a:t>
            </a:r>
          </a:p>
          <a:p>
            <a:pPr lvl="1" eaLnBrk="1" hangingPunct="1">
              <a:defRPr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09826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7B12FAC2-5DBE-4F1E-9942-AB0226AA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9610" y="0"/>
            <a:ext cx="578859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18DAF-D3AB-4985-82B2-224A8712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166" y="365758"/>
            <a:ext cx="5088195" cy="1828800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0B648-7BEB-46BF-A4F6-3FB7EF9BE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166" y="2324100"/>
            <a:ext cx="5088195" cy="3875087"/>
          </a:xfrm>
        </p:spPr>
        <p:txBody>
          <a:bodyPr>
            <a:normAutofit lnSpcReduction="10000"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Reinforcers lose their value if you have to wait for them too long</a:t>
            </a:r>
          </a:p>
          <a:p>
            <a:endParaRPr lang="en-US" sz="2100" b="1" dirty="0">
              <a:solidFill>
                <a:srgbClr val="C00000"/>
              </a:solidFill>
            </a:endParaRPr>
          </a:p>
          <a:p>
            <a:r>
              <a:rPr lang="en-US" sz="2100" dirty="0"/>
              <a:t>Self control = commitment to a choice</a:t>
            </a:r>
          </a:p>
          <a:p>
            <a:pPr lvl="1"/>
            <a:r>
              <a:rPr lang="en-US" sz="2100" dirty="0"/>
              <a:t>Need immediate as well as delayed reinforcement</a:t>
            </a:r>
          </a:p>
          <a:p>
            <a:pPr lvl="1"/>
            <a:r>
              <a:rPr lang="en-US" sz="2100" dirty="0"/>
              <a:t>Contracting can help</a:t>
            </a:r>
          </a:p>
          <a:p>
            <a:pPr lvl="1"/>
            <a:endParaRPr lang="en-US" sz="2100" dirty="0"/>
          </a:p>
          <a:p>
            <a:r>
              <a:rPr lang="en-US" sz="2100" b="1" dirty="0">
                <a:solidFill>
                  <a:srgbClr val="C00000"/>
                </a:solidFill>
              </a:rPr>
              <a:t>Biggest way to have people exhibit self control? Teach them strategies for waiting!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691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4582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676400"/>
            <a:ext cx="2857500" cy="3505200"/>
          </a:xfrm>
        </p:spPr>
        <p:txBody>
          <a:bodyPr anchor="t">
            <a:normAutofit/>
          </a:bodyPr>
          <a:lstStyle/>
          <a:p>
            <a:r>
              <a:rPr lang="en-US" sz="3500"/>
              <a:t>Two levels of behavior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3" y="1676400"/>
            <a:ext cx="4229097" cy="3505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0000">
                    <a:alpha val="55000"/>
                  </a:srgbClr>
                </a:solidFill>
              </a:rPr>
              <a:t>Molar models: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Look at overall (across sessions) behavior</a:t>
            </a:r>
          </a:p>
          <a:p>
            <a:pPr lvl="1">
              <a:lnSpc>
                <a:spcPct val="90000"/>
              </a:lnSpc>
            </a:pPr>
            <a:endParaRPr lang="en-US" sz="1600" dirty="0">
              <a:solidFill>
                <a:schemeClr val="tx1">
                  <a:alpha val="55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Assume animal is making choices based on longer time horizons</a:t>
            </a:r>
          </a:p>
          <a:p>
            <a:pPr lvl="1">
              <a:lnSpc>
                <a:spcPct val="90000"/>
              </a:lnSpc>
            </a:pPr>
            <a:endParaRPr lang="en-US" sz="1600" dirty="0">
              <a:solidFill>
                <a:schemeClr val="tx1">
                  <a:alpha val="55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b="1" i="1" dirty="0">
                <a:solidFill>
                  <a:schemeClr val="tx1">
                    <a:alpha val="55000"/>
                  </a:schemeClr>
                </a:solidFill>
              </a:rPr>
              <a:t>Aggregate</a:t>
            </a: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 of responses: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Overall GPA rather than just grade in 1 class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Allows for momentary fluctuations in behavior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Is the end result that is important</a:t>
            </a:r>
          </a:p>
        </p:txBody>
      </p:sp>
    </p:spTree>
    <p:extLst>
      <p:ext uri="{BB962C8B-B14F-4D97-AF65-F5344CB8AC3E}">
        <p14:creationId xmlns:p14="http://schemas.microsoft.com/office/powerpoint/2010/main" val="342440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4582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676400"/>
            <a:ext cx="2857500" cy="3505200"/>
          </a:xfrm>
        </p:spPr>
        <p:txBody>
          <a:bodyPr anchor="t">
            <a:normAutofit/>
          </a:bodyPr>
          <a:lstStyle/>
          <a:p>
            <a:r>
              <a:rPr lang="en-US" sz="3500"/>
              <a:t>Two levels of behavior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3" y="1676400"/>
            <a:ext cx="4229097" cy="3505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b="1" dirty="0">
                <a:solidFill>
                  <a:srgbClr val="FF0000">
                    <a:alpha val="55000"/>
                  </a:srgbClr>
                </a:solidFill>
              </a:rPr>
              <a:t>Molecular models: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alpha val="55000"/>
                  </a:schemeClr>
                </a:solidFill>
              </a:rPr>
              <a:t>Look at moment x moment behavior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300" dirty="0">
              <a:solidFill>
                <a:schemeClr val="tx1">
                  <a:alpha val="55000"/>
                </a:schemeClr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alpha val="55000"/>
                  </a:schemeClr>
                </a:solidFill>
              </a:rPr>
              <a:t>Assume animal is making choices based on what choice it just made rather than on longer time horizons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300" dirty="0">
              <a:solidFill>
                <a:schemeClr val="tx1">
                  <a:alpha val="5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b="1" dirty="0">
                <a:solidFill>
                  <a:schemeClr val="tx1">
                    <a:alpha val="55000"/>
                  </a:schemeClr>
                </a:solidFill>
              </a:rPr>
              <a:t>Examine patterns of </a:t>
            </a:r>
            <a:r>
              <a:rPr lang="en-US" sz="1300" b="1" i="1" dirty="0">
                <a:solidFill>
                  <a:schemeClr val="tx1">
                    <a:alpha val="55000"/>
                  </a:schemeClr>
                </a:solidFill>
              </a:rPr>
              <a:t>individual responses</a:t>
            </a:r>
            <a:r>
              <a:rPr lang="en-US" sz="1300" b="1" dirty="0">
                <a:solidFill>
                  <a:schemeClr val="tx1">
                    <a:alpha val="55000"/>
                  </a:schemeClr>
                </a:solidFill>
              </a:rPr>
              <a:t>: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alpha val="55000"/>
                  </a:schemeClr>
                </a:solidFill>
              </a:rPr>
              <a:t>If just received a bad grade on assignment- then study more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alpha val="55000"/>
                  </a:schemeClr>
                </a:solidFill>
              </a:rPr>
              <a:t>If just received a good grade on assignment- then study less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alpha val="55000"/>
                  </a:schemeClr>
                </a:solidFill>
              </a:rPr>
              <a:t>Allows for examination of momentary fluctuations in behavior in producing aggregate result</a:t>
            </a:r>
          </a:p>
        </p:txBody>
      </p:sp>
    </p:spTree>
    <p:extLst>
      <p:ext uri="{BB962C8B-B14F-4D97-AF65-F5344CB8AC3E}">
        <p14:creationId xmlns:p14="http://schemas.microsoft.com/office/powerpoint/2010/main" val="20503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Molecular Maximizing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</a:rPr>
              <a:t>Idea that animals maximize their responding moment by moment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Most reinforcement for least effort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Maximize over a long time horizon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</a:rPr>
              <a:t>Assumes: </a:t>
            </a:r>
            <a:r>
              <a:rPr lang="en-US" sz="1400" b="1" i="1" dirty="0">
                <a:solidFill>
                  <a:srgbClr val="C00000"/>
                </a:solidFill>
              </a:rPr>
              <a:t>Organisms always chose whichever response alternative is most likely to be reinforced at the time of the response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Example: Two schedules: A and B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In effect concurrently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Subject switches from schedule A to schedule B as the probability of the reinforcement for schedule B INCREASES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This model can explain why subjects switch with concurrent VI-VI schedules but not with concurrent ratio schedules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Hinson and Staddon, 1983</a:t>
            </a:r>
          </a:p>
        </p:txBody>
      </p:sp>
    </p:spTree>
    <p:extLst>
      <p:ext uri="{BB962C8B-B14F-4D97-AF65-F5344CB8AC3E}">
        <p14:creationId xmlns:p14="http://schemas.microsoft.com/office/powerpoint/2010/main" val="40063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Maximizing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23B3BD-A026-4FE2-859F-79ECA21C50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01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Molar</a:t>
            </a:r>
            <a:r>
              <a:rPr lang="en-US" sz="3500">
                <a:solidFill>
                  <a:srgbClr val="FFFFFF"/>
                </a:solidFill>
              </a:rPr>
              <a:t> Maximizing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541C094-355D-4043-A525-FD28D7A06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781739"/>
              </p:ext>
            </p:extLst>
          </p:nvPr>
        </p:nvGraphicFramePr>
        <p:xfrm>
          <a:off x="3216164" y="228600"/>
          <a:ext cx="5487977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552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3CFEB548-CACC-4915-BA3A-ECFAD4BE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337DD617-02C2-4388-A86E-BAB7BD28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6971532D-ED15-4EA1-8D74-8B9D49117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E0E949-6174-47F4-871C-39B2BE7B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4">
              <a:extLst>
                <a:ext uri="{FF2B5EF4-FFF2-40B4-BE49-F238E27FC236}">
                  <a16:creationId xmlns:a16="http://schemas.microsoft.com/office/drawing/2014/main" id="{CA81FA79-0462-498C-A7A0-4F97CB9BD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13F096-ACB3-4289-ADE9-7BCF5727C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6">
              <a:extLst>
                <a:ext uri="{FF2B5EF4-FFF2-40B4-BE49-F238E27FC236}">
                  <a16:creationId xmlns:a16="http://schemas.microsoft.com/office/drawing/2014/main" id="{442D1F89-7331-4DB6-9053-DE817E60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18">
            <a:extLst>
              <a:ext uri="{FF2B5EF4-FFF2-40B4-BE49-F238E27FC236}">
                <a16:creationId xmlns:a16="http://schemas.microsoft.com/office/drawing/2014/main" id="{4527D98C-AF53-420B-A7B6-DD5AA7D53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0B76EE-9601-45D1-815F-6B076D42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5FB023-5222-4B9E-B6D1-A5040E4CE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AEED21-38DA-46C2-93A3-F597C8761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EFB714-3172-4F11-BA4B-04073494A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83C632-F1E2-40EE-AFA0-EF8D52D6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80DE84-E4A8-4C12-97F1-AADA86FFB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FCEB1-CD0B-4966-8A9D-F458E4F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866B94-A099-49F6-A378-974CED7F5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03C908-3FF0-4A95-851C-DF3C650F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F400D3-D15B-4146-82E6-B2FC1194F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2F76C8-7CAD-4B72-BD0D-072D2AFA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CEBAD8-9DE5-4790-9CD4-C384EB37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3B7B9BA-215A-4923-954F-3DAE9523A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013081-B23F-45CB-A45B-562B629AD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8B11FB-E867-4638-B75F-B4B7DBDDB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C84FC8-9600-4AE5-9E77-38E2363A3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14F95D-50D5-4B76-B347-91D1D76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5455D4-020C-4462-8A90-3B6434A50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30935"/>
            <a:ext cx="3711172" cy="5509815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sz="4200" b="1"/>
              <a:t>Melioration</a:t>
            </a:r>
          </a:p>
        </p:txBody>
      </p:sp>
      <p:graphicFrame>
        <p:nvGraphicFramePr>
          <p:cNvPr id="44" name="Content Placeholder 2">
            <a:extLst>
              <a:ext uri="{FF2B5EF4-FFF2-40B4-BE49-F238E27FC236}">
                <a16:creationId xmlns:a16="http://schemas.microsoft.com/office/drawing/2014/main" id="{C7D60FEC-08A1-4E60-A3DB-E8102614E3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725976"/>
              </p:ext>
            </p:extLst>
          </p:nvPr>
        </p:nvGraphicFramePr>
        <p:xfrm>
          <a:off x="3612500" y="317578"/>
          <a:ext cx="4996917" cy="614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2792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208BFA2675A45B669321DDEED1BFF" ma:contentTypeVersion="1" ma:contentTypeDescription="Create a new document." ma:contentTypeScope="" ma:versionID="fe0f59546e6cf501de63755cfc15b174">
  <xsd:schema xmlns:xsd="http://www.w3.org/2001/XMLSchema" xmlns:xs="http://www.w3.org/2001/XMLSchema" xmlns:p="http://schemas.microsoft.com/office/2006/metadata/properties" xmlns:ns1="http://schemas.microsoft.com/sharepoint/v3" xmlns:ns2="95c273cc-9201-4c1e-8c9f-fe8c80cbe9de" targetNamespace="http://schemas.microsoft.com/office/2006/metadata/properties" ma:root="true" ma:fieldsID="3d5a32756865940de2755d150ba87df5" ns1:_="" ns2:_="">
    <xsd:import namespace="http://schemas.microsoft.com/sharepoint/v3"/>
    <xsd:import namespace="95c273cc-9201-4c1e-8c9f-fe8c80cbe9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273cc-9201-4c1e-8c9f-fe8c80cbe9d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95c273cc-9201-4c1e-8c9f-fe8c80cbe9de">XY5HK7YVDQWF-1196-212</_dlc_DocId>
    <_dlc_DocIdUrl xmlns="95c273cc-9201-4c1e-8c9f-fe8c80cbe9de">
      <Url>https://about.illinoisstate.edu/vfdouga/_layouts/DocIdRedir.aspx?ID=XY5HK7YVDQWF-1196-212</Url>
      <Description>XY5HK7YVDQWF-1196-212</Description>
    </_dlc_DocIdUrl>
    <_dlc_DocIdPersistId xmlns="95c273cc-9201-4c1e-8c9f-fe8c80cbe9de">false</_dlc_DocIdPersistI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D39D7B4-22D2-4013-9486-77DFF962E8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c273cc-9201-4c1e-8c9f-fe8c80cbe9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86E1B1-2346-472C-B75D-34CB29F33407}">
  <ds:schemaRefs>
    <ds:schemaRef ds:uri="http://schemas.microsoft.com/sharepoint/v3"/>
    <ds:schemaRef ds:uri="95c273cc-9201-4c1e-8c9f-fe8c80cbe9d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C36A96-6945-4973-9DE6-C11352690D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834E9DA-34C5-4310-8201-09901979B2C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1638</Words>
  <Application>Microsoft Office PowerPoint</Application>
  <PresentationFormat>On-screen Show (4:3)</PresentationFormat>
  <Paragraphs>211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 Math</vt:lpstr>
      <vt:lpstr>Century Schoolbook</vt:lpstr>
      <vt:lpstr>Office Theme</vt:lpstr>
      <vt:lpstr>Other Models of Choice</vt:lpstr>
      <vt:lpstr>Other models of Choice</vt:lpstr>
      <vt:lpstr>So, we have other models for those:</vt:lpstr>
      <vt:lpstr>Two levels of behavior change</vt:lpstr>
      <vt:lpstr>Two levels of behavior change</vt:lpstr>
      <vt:lpstr>Molecular Maximizing</vt:lpstr>
      <vt:lpstr>Molecular Maximizing</vt:lpstr>
      <vt:lpstr>Molar Maximizing</vt:lpstr>
      <vt:lpstr>Melioration</vt:lpstr>
      <vt:lpstr>Melioration</vt:lpstr>
      <vt:lpstr>Complex Choice</vt:lpstr>
      <vt:lpstr>Used in studies of self control</vt:lpstr>
      <vt:lpstr>Concurrent Chain schedules</vt:lpstr>
      <vt:lpstr>Now can study self control and choice!</vt:lpstr>
      <vt:lpstr>Temporal discounting</vt:lpstr>
      <vt:lpstr>Temporal Discounting</vt:lpstr>
      <vt:lpstr>Temporal Discounting</vt:lpstr>
      <vt:lpstr>How long would YOU wait?</vt:lpstr>
      <vt:lpstr>Temporal Discounting </vt:lpstr>
      <vt:lpstr>PowerPoint Presentation</vt:lpstr>
      <vt:lpstr>Discounting of Reward</vt:lpstr>
      <vt:lpstr>PowerPoint Presentation</vt:lpstr>
      <vt:lpstr>Temporal Discounting as a Measure of Impulsivity in Humans</vt:lpstr>
      <vt:lpstr>Shiels et al., 2009 cont. </vt:lpstr>
      <vt:lpstr>Practical Uses?</vt:lpstr>
      <vt:lpstr>Self-Control</vt:lpstr>
      <vt:lpstr>Self-Control</vt:lpstr>
      <vt:lpstr>Self Control</vt:lpstr>
      <vt:lpstr>Causes of Self-Control Problems</vt:lpstr>
      <vt:lpstr>Causes of Self-Control Problems</vt:lpstr>
      <vt:lpstr>Behavioral Contracts</vt:lpstr>
      <vt:lpstr>Bottom 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</dc:creator>
  <cp:lastModifiedBy>Valeri Farmer-Dougan</cp:lastModifiedBy>
  <cp:revision>28</cp:revision>
  <dcterms:created xsi:type="dcterms:W3CDTF">2012-10-24T00:37:59Z</dcterms:created>
  <dcterms:modified xsi:type="dcterms:W3CDTF">2021-10-04T02:36:14Z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0x010100B83208BFA2675A45B669321DDEED1BFF</vt:lpwstr>
  </property>
  <property fmtid="{D5CDD505-2E9C-101B-9397-08002B2CF9AE}" pid="3" name="_dlc_DocIdItemGuid">
    <vt:lpwstr>0969b698-0a1e-43e9-94a8-0566566b7e93</vt:lpwstr>
  </property>
  <property fmtid="{D5CDD505-2E9C-101B-9397-08002B2CF9AE}" pid="4" name="TemplateUrl">
    <vt:lpwstr/>
  </property>
  <property fmtid="{D5CDD505-2E9C-101B-9397-08002B2CF9AE}" pid="5" name="Order">
    <vt:r8>21200</vt:r8>
  </property>
  <property fmtid="{D5CDD505-2E9C-101B-9397-08002B2CF9AE}" pid="6" name="xd_Signature">
    <vt:bool>false</vt:bool>
  </property>
  <property fmtid="{D5CDD505-2E9C-101B-9397-08002B2CF9AE}" pid="7" name="xd_ProgID">
    <vt:lpwstr/>
  </property>
</Properties>
</file>