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6" r:id="rId2"/>
    <p:sldId id="342" r:id="rId3"/>
    <p:sldId id="355" r:id="rId4"/>
    <p:sldId id="356" r:id="rId5"/>
    <p:sldId id="357" r:id="rId6"/>
    <p:sldId id="358" r:id="rId7"/>
    <p:sldId id="305" r:id="rId8"/>
    <p:sldId id="338" r:id="rId9"/>
    <p:sldId id="306" r:id="rId10"/>
    <p:sldId id="339" r:id="rId11"/>
    <p:sldId id="256" r:id="rId12"/>
    <p:sldId id="340" r:id="rId13"/>
    <p:sldId id="341" r:id="rId14"/>
    <p:sldId id="257" r:id="rId15"/>
    <p:sldId id="258" r:id="rId16"/>
    <p:sldId id="259" r:id="rId17"/>
    <p:sldId id="260" r:id="rId18"/>
    <p:sldId id="261" r:id="rId19"/>
    <p:sldId id="262" r:id="rId20"/>
    <p:sldId id="263" r:id="rId21"/>
    <p:sldId id="293" r:id="rId22"/>
    <p:sldId id="264" r:id="rId23"/>
    <p:sldId id="294" r:id="rId24"/>
    <p:sldId id="265" r:id="rId25"/>
    <p:sldId id="295" r:id="rId26"/>
    <p:sldId id="266" r:id="rId27"/>
    <p:sldId id="267" r:id="rId28"/>
    <p:sldId id="268" r:id="rId29"/>
    <p:sldId id="270" r:id="rId30"/>
    <p:sldId id="271" r:id="rId31"/>
    <p:sldId id="272" r:id="rId32"/>
    <p:sldId id="273" r:id="rId33"/>
    <p:sldId id="274" r:id="rId34"/>
    <p:sldId id="275" r:id="rId35"/>
    <p:sldId id="279" r:id="rId36"/>
    <p:sldId id="284" r:id="rId37"/>
    <p:sldId id="288" r:id="rId38"/>
    <p:sldId id="290" r:id="rId39"/>
    <p:sldId id="336" r:id="rId40"/>
    <p:sldId id="291" r:id="rId41"/>
    <p:sldId id="29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varScale="1">
        <p:scale>
          <a:sx n="100" d="100"/>
          <a:sy n="100" d="100"/>
        </p:scale>
        <p:origin x="49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_rels/data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dogsinneedofspace.com/2012/12/02/its-not-how-theyre-raised-its-how-dogs-are-managed-that-matters-most/" TargetMode="External"/><Relationship Id="rId1" Type="http://schemas.openxmlformats.org/officeDocument/2006/relationships/image" Target="../media/image28.png"/><Relationship Id="rId6" Type="http://schemas.openxmlformats.org/officeDocument/2006/relationships/hyperlink" Target="https://pixnio.com/people/mother-father-and-four-children-with-their-dog-playing-outside" TargetMode="External"/><Relationship Id="rId5" Type="http://schemas.openxmlformats.org/officeDocument/2006/relationships/image" Target="../media/image30.jpg"/><Relationship Id="rId4" Type="http://schemas.openxmlformats.org/officeDocument/2006/relationships/hyperlink" Target="http://daisysdeadair.blogspot.com/2011/07/dissing-dogs.html" TargetMode="External"/></Relationships>
</file>

<file path=ppt/diagrams/_rels/drawing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dogsinneedofspace.com/2012/12/02/its-not-how-theyre-raised-its-how-dogs-are-managed-that-matters-most/" TargetMode="External"/><Relationship Id="rId1" Type="http://schemas.openxmlformats.org/officeDocument/2006/relationships/image" Target="../media/image28.png"/><Relationship Id="rId6" Type="http://schemas.openxmlformats.org/officeDocument/2006/relationships/hyperlink" Target="https://pixnio.com/people/mother-father-and-four-children-with-their-dog-playing-outside" TargetMode="External"/><Relationship Id="rId5" Type="http://schemas.openxmlformats.org/officeDocument/2006/relationships/image" Target="../media/image30.jpg"/><Relationship Id="rId4" Type="http://schemas.openxmlformats.org/officeDocument/2006/relationships/hyperlink" Target="http://daisysdeadair.blogspot.com/2011/07/dissing-dogs.html"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C32F74-A32A-45D8-A761-12B9DE405F1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E8BD969-5A45-4165-9886-812EFFA47086}">
      <dgm:prSet/>
      <dgm:spPr/>
      <dgm:t>
        <a:bodyPr/>
        <a:lstStyle/>
        <a:p>
          <a:pPr>
            <a:lnSpc>
              <a:spcPct val="100000"/>
            </a:lnSpc>
            <a:defRPr b="1"/>
          </a:pPr>
          <a:r>
            <a:rPr lang="en-US"/>
            <a:t>Involves both natural and artificial selection</a:t>
          </a:r>
        </a:p>
      </dgm:t>
    </dgm:pt>
    <dgm:pt modelId="{B7D3F797-A811-49B8-96F0-4D6B23798DE6}" type="parTrans" cxnId="{6473B34A-B220-413A-A8F3-6332D3DFB3A6}">
      <dgm:prSet/>
      <dgm:spPr/>
      <dgm:t>
        <a:bodyPr/>
        <a:lstStyle/>
        <a:p>
          <a:endParaRPr lang="en-US"/>
        </a:p>
      </dgm:t>
    </dgm:pt>
    <dgm:pt modelId="{6EA6DEC9-5FD4-4FD1-A325-9DD882854D64}" type="sibTrans" cxnId="{6473B34A-B220-413A-A8F3-6332D3DFB3A6}">
      <dgm:prSet/>
      <dgm:spPr/>
      <dgm:t>
        <a:bodyPr/>
        <a:lstStyle/>
        <a:p>
          <a:endParaRPr lang="en-US"/>
        </a:p>
      </dgm:t>
    </dgm:pt>
    <dgm:pt modelId="{6E7F7266-2445-41F7-B861-F6687DCCF8AC}">
      <dgm:prSet/>
      <dgm:spPr/>
      <dgm:t>
        <a:bodyPr/>
        <a:lstStyle/>
        <a:p>
          <a:pPr>
            <a:lnSpc>
              <a:spcPct val="100000"/>
            </a:lnSpc>
            <a:defRPr b="1"/>
          </a:pPr>
          <a:r>
            <a:rPr lang="en-US" b="1"/>
            <a:t>Natural selection:</a:t>
          </a:r>
          <a:endParaRPr lang="en-US"/>
        </a:p>
      </dgm:t>
    </dgm:pt>
    <dgm:pt modelId="{F3DBF234-1FD7-48D2-8B8C-B908F8C6CDE7}" type="parTrans" cxnId="{71A92D6A-A5C8-4825-8F6A-D4DA6CB85E40}">
      <dgm:prSet/>
      <dgm:spPr/>
      <dgm:t>
        <a:bodyPr/>
        <a:lstStyle/>
        <a:p>
          <a:endParaRPr lang="en-US"/>
        </a:p>
      </dgm:t>
    </dgm:pt>
    <dgm:pt modelId="{2094AC90-5177-4368-893D-348E4B2AEC01}" type="sibTrans" cxnId="{71A92D6A-A5C8-4825-8F6A-D4DA6CB85E40}">
      <dgm:prSet/>
      <dgm:spPr/>
      <dgm:t>
        <a:bodyPr/>
        <a:lstStyle/>
        <a:p>
          <a:endParaRPr lang="en-US"/>
        </a:p>
      </dgm:t>
    </dgm:pt>
    <dgm:pt modelId="{2A282874-36BC-426A-8B43-860644FB1B97}">
      <dgm:prSet/>
      <dgm:spPr/>
      <dgm:t>
        <a:bodyPr/>
        <a:lstStyle/>
        <a:p>
          <a:pPr>
            <a:lnSpc>
              <a:spcPct val="100000"/>
            </a:lnSpc>
          </a:pPr>
          <a:r>
            <a:rPr lang="en-US"/>
            <a:t>Natural selection developed individuals who more likely tolerant of humans</a:t>
          </a:r>
        </a:p>
      </dgm:t>
    </dgm:pt>
    <dgm:pt modelId="{DB00C2EE-3C23-4DC5-9CBF-106F3F861D0A}" type="parTrans" cxnId="{AF1EC37D-47E6-436E-B7F4-7018C6CC343F}">
      <dgm:prSet/>
      <dgm:spPr/>
      <dgm:t>
        <a:bodyPr/>
        <a:lstStyle/>
        <a:p>
          <a:endParaRPr lang="en-US"/>
        </a:p>
      </dgm:t>
    </dgm:pt>
    <dgm:pt modelId="{A57B03F5-744E-4437-B770-44E22A04A7FB}" type="sibTrans" cxnId="{AF1EC37D-47E6-436E-B7F4-7018C6CC343F}">
      <dgm:prSet/>
      <dgm:spPr/>
      <dgm:t>
        <a:bodyPr/>
        <a:lstStyle/>
        <a:p>
          <a:endParaRPr lang="en-US"/>
        </a:p>
      </dgm:t>
    </dgm:pt>
    <dgm:pt modelId="{596F928F-4CFC-4FB0-95B7-D283E7BCE1DC}">
      <dgm:prSet/>
      <dgm:spPr/>
      <dgm:t>
        <a:bodyPr/>
        <a:lstStyle/>
        <a:p>
          <a:pPr>
            <a:lnSpc>
              <a:spcPct val="100000"/>
            </a:lnSpc>
          </a:pPr>
          <a:r>
            <a:rPr lang="en-US"/>
            <a:t>Remain closer in, live with humans</a:t>
          </a:r>
        </a:p>
      </dgm:t>
    </dgm:pt>
    <dgm:pt modelId="{F6E0B0B5-1FE3-4C0C-B1E3-87433E612297}" type="parTrans" cxnId="{F6B29753-0D3D-4722-85DB-C1E8BF02E217}">
      <dgm:prSet/>
      <dgm:spPr/>
      <dgm:t>
        <a:bodyPr/>
        <a:lstStyle/>
        <a:p>
          <a:endParaRPr lang="en-US"/>
        </a:p>
      </dgm:t>
    </dgm:pt>
    <dgm:pt modelId="{9C3EBE8E-9FAF-47C6-B4F6-7B9D37400D00}" type="sibTrans" cxnId="{F6B29753-0D3D-4722-85DB-C1E8BF02E217}">
      <dgm:prSet/>
      <dgm:spPr/>
      <dgm:t>
        <a:bodyPr/>
        <a:lstStyle/>
        <a:p>
          <a:endParaRPr lang="en-US"/>
        </a:p>
      </dgm:t>
    </dgm:pt>
    <dgm:pt modelId="{C7106E42-5C1F-404C-8377-1A87831331E6}">
      <dgm:prSet/>
      <dgm:spPr/>
      <dgm:t>
        <a:bodyPr/>
        <a:lstStyle/>
        <a:p>
          <a:pPr>
            <a:lnSpc>
              <a:spcPct val="100000"/>
            </a:lnSpc>
          </a:pPr>
          <a:r>
            <a:rPr lang="en-US" dirty="0"/>
            <a:t>Those who could get close to humans were more likely to survive!</a:t>
          </a:r>
        </a:p>
      </dgm:t>
    </dgm:pt>
    <dgm:pt modelId="{E8812A35-A821-4A9D-AF2A-2FD7514F433B}" type="parTrans" cxnId="{25030120-F1E4-4DE7-9C87-FFF5AC3ABA04}">
      <dgm:prSet/>
      <dgm:spPr/>
      <dgm:t>
        <a:bodyPr/>
        <a:lstStyle/>
        <a:p>
          <a:endParaRPr lang="en-US"/>
        </a:p>
      </dgm:t>
    </dgm:pt>
    <dgm:pt modelId="{C519A9F9-8BF4-4D5A-A88B-19B4D88F6DC8}" type="sibTrans" cxnId="{25030120-F1E4-4DE7-9C87-FFF5AC3ABA04}">
      <dgm:prSet/>
      <dgm:spPr/>
      <dgm:t>
        <a:bodyPr/>
        <a:lstStyle/>
        <a:p>
          <a:endParaRPr lang="en-US"/>
        </a:p>
      </dgm:t>
    </dgm:pt>
    <dgm:pt modelId="{3B634643-AE7A-4C2F-BC82-E5F0B9C30B06}">
      <dgm:prSet/>
      <dgm:spPr/>
      <dgm:t>
        <a:bodyPr/>
        <a:lstStyle/>
        <a:p>
          <a:pPr>
            <a:lnSpc>
              <a:spcPct val="100000"/>
            </a:lnSpc>
            <a:defRPr b="1"/>
          </a:pPr>
          <a:r>
            <a:rPr lang="en-US"/>
            <a:t>This led to changes in wolf/coyote/fox morphology and behavior</a:t>
          </a:r>
        </a:p>
      </dgm:t>
    </dgm:pt>
    <dgm:pt modelId="{1426FC3B-E800-40FE-A917-0A2CF18078C3}" type="parTrans" cxnId="{121721FF-C02F-4BCA-8751-5DA0ED84C53B}">
      <dgm:prSet/>
      <dgm:spPr/>
      <dgm:t>
        <a:bodyPr/>
        <a:lstStyle/>
        <a:p>
          <a:endParaRPr lang="en-US"/>
        </a:p>
      </dgm:t>
    </dgm:pt>
    <dgm:pt modelId="{F5916F7E-9986-4286-B952-8EA62143627F}" type="sibTrans" cxnId="{121721FF-C02F-4BCA-8751-5DA0ED84C53B}">
      <dgm:prSet/>
      <dgm:spPr/>
      <dgm:t>
        <a:bodyPr/>
        <a:lstStyle/>
        <a:p>
          <a:endParaRPr lang="en-US"/>
        </a:p>
      </dgm:t>
    </dgm:pt>
    <dgm:pt modelId="{40BCCD92-2656-4641-B33D-7F9257B9202B}">
      <dgm:prSet/>
      <dgm:spPr/>
      <dgm:t>
        <a:bodyPr/>
        <a:lstStyle/>
        <a:p>
          <a:pPr>
            <a:lnSpc>
              <a:spcPct val="100000"/>
            </a:lnSpc>
          </a:pPr>
          <a:r>
            <a:rPr lang="en-US"/>
            <a:t>Morphology = body shape and body characteristics</a:t>
          </a:r>
        </a:p>
      </dgm:t>
    </dgm:pt>
    <dgm:pt modelId="{5940C4D4-8031-449D-82A1-25466D0EF661}" type="parTrans" cxnId="{CFCF1255-35A5-4B3A-8511-406A712187CD}">
      <dgm:prSet/>
      <dgm:spPr/>
      <dgm:t>
        <a:bodyPr/>
        <a:lstStyle/>
        <a:p>
          <a:endParaRPr lang="en-US"/>
        </a:p>
      </dgm:t>
    </dgm:pt>
    <dgm:pt modelId="{45062F8C-B8C1-40C5-B6AF-FB056BD7E225}" type="sibTrans" cxnId="{CFCF1255-35A5-4B3A-8511-406A712187CD}">
      <dgm:prSet/>
      <dgm:spPr/>
      <dgm:t>
        <a:bodyPr/>
        <a:lstStyle/>
        <a:p>
          <a:endParaRPr lang="en-US"/>
        </a:p>
      </dgm:t>
    </dgm:pt>
    <dgm:pt modelId="{904016D0-8780-41C6-B0BE-D1C35F22C169}">
      <dgm:prSet/>
      <dgm:spPr/>
      <dgm:t>
        <a:bodyPr/>
        <a:lstStyle/>
        <a:p>
          <a:pPr>
            <a:lnSpc>
              <a:spcPct val="100000"/>
            </a:lnSpc>
          </a:pPr>
          <a:r>
            <a:rPr lang="en-US"/>
            <a:t>These canines showed reduced fear and aggression in presence of humans </a:t>
          </a:r>
        </a:p>
      </dgm:t>
    </dgm:pt>
    <dgm:pt modelId="{91B83BE4-54FA-46A9-8E5B-297D776D1867}" type="parTrans" cxnId="{228987F1-E8DD-4FEE-B4A5-FE60D7C9279E}">
      <dgm:prSet/>
      <dgm:spPr/>
      <dgm:t>
        <a:bodyPr/>
        <a:lstStyle/>
        <a:p>
          <a:endParaRPr lang="en-US"/>
        </a:p>
      </dgm:t>
    </dgm:pt>
    <dgm:pt modelId="{5E04034B-0F59-4C98-BF20-70F6AE360604}" type="sibTrans" cxnId="{228987F1-E8DD-4FEE-B4A5-FE60D7C9279E}">
      <dgm:prSet/>
      <dgm:spPr/>
      <dgm:t>
        <a:bodyPr/>
        <a:lstStyle/>
        <a:p>
          <a:endParaRPr lang="en-US"/>
        </a:p>
      </dgm:t>
    </dgm:pt>
    <dgm:pt modelId="{611CD0AE-F0CC-4CA1-BCED-F614EB857260}">
      <dgm:prSet/>
      <dgm:spPr/>
      <dgm:t>
        <a:bodyPr/>
        <a:lstStyle/>
        <a:p>
          <a:pPr>
            <a:lnSpc>
              <a:spcPct val="100000"/>
            </a:lnSpc>
            <a:defRPr b="1"/>
          </a:pPr>
          <a:r>
            <a:rPr lang="en-US"/>
            <a:t>Humans noticed this and began to breed dogs for certain uses:</a:t>
          </a:r>
        </a:p>
      </dgm:t>
    </dgm:pt>
    <dgm:pt modelId="{988BB95C-8BC5-49D5-9137-13FF3102B044}" type="parTrans" cxnId="{B44B2FAB-F4A9-4C37-82F5-1C69E0B6AA4A}">
      <dgm:prSet/>
      <dgm:spPr/>
      <dgm:t>
        <a:bodyPr/>
        <a:lstStyle/>
        <a:p>
          <a:endParaRPr lang="en-US"/>
        </a:p>
      </dgm:t>
    </dgm:pt>
    <dgm:pt modelId="{58BF2AE3-7893-46FD-ACAF-FE6BB8E911B4}" type="sibTrans" cxnId="{B44B2FAB-F4A9-4C37-82F5-1C69E0B6AA4A}">
      <dgm:prSet/>
      <dgm:spPr/>
      <dgm:t>
        <a:bodyPr/>
        <a:lstStyle/>
        <a:p>
          <a:endParaRPr lang="en-US"/>
        </a:p>
      </dgm:t>
    </dgm:pt>
    <dgm:pt modelId="{A3B51CF5-0263-46F3-8A9D-CC5EB404C303}">
      <dgm:prSet/>
      <dgm:spPr/>
      <dgm:t>
        <a:bodyPr/>
        <a:lstStyle/>
        <a:p>
          <a:pPr>
            <a:lnSpc>
              <a:spcPct val="100000"/>
            </a:lnSpc>
          </a:pPr>
          <a:r>
            <a:rPr lang="en-US"/>
            <a:t>Herding</a:t>
          </a:r>
        </a:p>
      </dgm:t>
    </dgm:pt>
    <dgm:pt modelId="{0AE4A70C-7021-4BA8-8685-ECD6A6CA8838}" type="parTrans" cxnId="{7ADB46DB-28FC-428D-81BE-D67896B3ACAF}">
      <dgm:prSet/>
      <dgm:spPr/>
      <dgm:t>
        <a:bodyPr/>
        <a:lstStyle/>
        <a:p>
          <a:endParaRPr lang="en-US"/>
        </a:p>
      </dgm:t>
    </dgm:pt>
    <dgm:pt modelId="{D2FE798A-584C-4415-8C3F-87E405CF83A9}" type="sibTrans" cxnId="{7ADB46DB-28FC-428D-81BE-D67896B3ACAF}">
      <dgm:prSet/>
      <dgm:spPr/>
      <dgm:t>
        <a:bodyPr/>
        <a:lstStyle/>
        <a:p>
          <a:endParaRPr lang="en-US"/>
        </a:p>
      </dgm:t>
    </dgm:pt>
    <dgm:pt modelId="{B4EFDF85-5A6B-4EF9-8A0B-145927CF88AC}">
      <dgm:prSet/>
      <dgm:spPr/>
      <dgm:t>
        <a:bodyPr/>
        <a:lstStyle/>
        <a:p>
          <a:pPr>
            <a:lnSpc>
              <a:spcPct val="100000"/>
            </a:lnSpc>
          </a:pPr>
          <a:r>
            <a:rPr lang="en-US"/>
            <a:t>Hunting</a:t>
          </a:r>
        </a:p>
      </dgm:t>
    </dgm:pt>
    <dgm:pt modelId="{CEC3814D-5C5B-474C-B0ED-B6F20120D979}" type="parTrans" cxnId="{B9C361DA-C82E-40EF-8F15-C1F3493E5DBF}">
      <dgm:prSet/>
      <dgm:spPr/>
      <dgm:t>
        <a:bodyPr/>
        <a:lstStyle/>
        <a:p>
          <a:endParaRPr lang="en-US"/>
        </a:p>
      </dgm:t>
    </dgm:pt>
    <dgm:pt modelId="{F1900377-0A5C-4B4B-86AD-01D7B65516EF}" type="sibTrans" cxnId="{B9C361DA-C82E-40EF-8F15-C1F3493E5DBF}">
      <dgm:prSet/>
      <dgm:spPr/>
      <dgm:t>
        <a:bodyPr/>
        <a:lstStyle/>
        <a:p>
          <a:endParaRPr lang="en-US"/>
        </a:p>
      </dgm:t>
    </dgm:pt>
    <dgm:pt modelId="{43D49846-DE68-4460-AB76-EB06EFBE3734}">
      <dgm:prSet/>
      <dgm:spPr/>
      <dgm:t>
        <a:bodyPr/>
        <a:lstStyle/>
        <a:p>
          <a:pPr>
            <a:lnSpc>
              <a:spcPct val="100000"/>
            </a:lnSpc>
          </a:pPr>
          <a:r>
            <a:rPr lang="en-US"/>
            <a:t>Protection</a:t>
          </a:r>
        </a:p>
      </dgm:t>
    </dgm:pt>
    <dgm:pt modelId="{DBB5A747-04A4-486B-B2CD-FFDC5BFD84A7}" type="parTrans" cxnId="{75D3D962-697C-4D97-8E4D-3561281F09D3}">
      <dgm:prSet/>
      <dgm:spPr/>
      <dgm:t>
        <a:bodyPr/>
        <a:lstStyle/>
        <a:p>
          <a:endParaRPr lang="en-US"/>
        </a:p>
      </dgm:t>
    </dgm:pt>
    <dgm:pt modelId="{BB342DAE-8ACB-4928-BA55-296F9F732040}" type="sibTrans" cxnId="{75D3D962-697C-4D97-8E4D-3561281F09D3}">
      <dgm:prSet/>
      <dgm:spPr/>
      <dgm:t>
        <a:bodyPr/>
        <a:lstStyle/>
        <a:p>
          <a:endParaRPr lang="en-US"/>
        </a:p>
      </dgm:t>
    </dgm:pt>
    <dgm:pt modelId="{E3BD0FE0-BC05-41F4-9DFD-5CC4B9424BCF}">
      <dgm:prSet/>
      <dgm:spPr/>
      <dgm:t>
        <a:bodyPr/>
        <a:lstStyle/>
        <a:p>
          <a:pPr>
            <a:lnSpc>
              <a:spcPct val="100000"/>
            </a:lnSpc>
          </a:pPr>
          <a:r>
            <a:rPr lang="en-US"/>
            <a:t>Companionship</a:t>
          </a:r>
        </a:p>
      </dgm:t>
    </dgm:pt>
    <dgm:pt modelId="{400E272D-5E28-434E-A81D-E0EDAE1F9C08}" type="parTrans" cxnId="{F5173B6C-711C-4688-85AD-CB423A59E7E7}">
      <dgm:prSet/>
      <dgm:spPr/>
      <dgm:t>
        <a:bodyPr/>
        <a:lstStyle/>
        <a:p>
          <a:endParaRPr lang="en-US"/>
        </a:p>
      </dgm:t>
    </dgm:pt>
    <dgm:pt modelId="{96F06CA1-177E-458D-A298-F3E08416E658}" type="sibTrans" cxnId="{F5173B6C-711C-4688-85AD-CB423A59E7E7}">
      <dgm:prSet/>
      <dgm:spPr/>
      <dgm:t>
        <a:bodyPr/>
        <a:lstStyle/>
        <a:p>
          <a:endParaRPr lang="en-US"/>
        </a:p>
      </dgm:t>
    </dgm:pt>
    <dgm:pt modelId="{3E1BAF4A-6709-4CEE-91A1-735FA898E5B0}">
      <dgm:prSet/>
      <dgm:spPr/>
      <dgm:t>
        <a:bodyPr/>
        <a:lstStyle/>
        <a:p>
          <a:pPr>
            <a:lnSpc>
              <a:spcPct val="100000"/>
            </a:lnSpc>
          </a:pPr>
          <a:r>
            <a:rPr lang="en-US"/>
            <a:t>Service Dogs</a:t>
          </a:r>
        </a:p>
      </dgm:t>
    </dgm:pt>
    <dgm:pt modelId="{BD3F19BC-3FE7-40D4-8F88-AEC5AA922118}" type="parTrans" cxnId="{19AD6598-5C26-457E-B9F3-0242CB526AEF}">
      <dgm:prSet/>
      <dgm:spPr/>
      <dgm:t>
        <a:bodyPr/>
        <a:lstStyle/>
        <a:p>
          <a:endParaRPr lang="en-US"/>
        </a:p>
      </dgm:t>
    </dgm:pt>
    <dgm:pt modelId="{97A24F42-F15A-4674-9308-38BC47E43DB2}" type="sibTrans" cxnId="{19AD6598-5C26-457E-B9F3-0242CB526AEF}">
      <dgm:prSet/>
      <dgm:spPr/>
      <dgm:t>
        <a:bodyPr/>
        <a:lstStyle/>
        <a:p>
          <a:endParaRPr lang="en-US"/>
        </a:p>
      </dgm:t>
    </dgm:pt>
    <dgm:pt modelId="{34AFB871-B46D-42B5-97DD-EDCC9F2DD9F5}" type="pres">
      <dgm:prSet presAssocID="{87C32F74-A32A-45D8-A761-12B9DE405F1B}" presName="linear" presStyleCnt="0">
        <dgm:presLayoutVars>
          <dgm:animLvl val="lvl"/>
          <dgm:resizeHandles val="exact"/>
        </dgm:presLayoutVars>
      </dgm:prSet>
      <dgm:spPr/>
    </dgm:pt>
    <dgm:pt modelId="{A9823ADD-6FC8-40DD-B9B4-3CE7F8AC6EEF}" type="pres">
      <dgm:prSet presAssocID="{0E8BD969-5A45-4165-9886-812EFFA47086}" presName="parentText" presStyleLbl="node1" presStyleIdx="0" presStyleCnt="4">
        <dgm:presLayoutVars>
          <dgm:chMax val="0"/>
          <dgm:bulletEnabled val="1"/>
        </dgm:presLayoutVars>
      </dgm:prSet>
      <dgm:spPr/>
    </dgm:pt>
    <dgm:pt modelId="{7D109A67-1EF1-445F-B953-CD57004C104E}" type="pres">
      <dgm:prSet presAssocID="{6EA6DEC9-5FD4-4FD1-A325-9DD882854D64}" presName="spacer" presStyleCnt="0"/>
      <dgm:spPr/>
    </dgm:pt>
    <dgm:pt modelId="{C4EEA9D9-1C58-4761-A99B-B16AF6AC0B6D}" type="pres">
      <dgm:prSet presAssocID="{6E7F7266-2445-41F7-B861-F6687DCCF8AC}" presName="parentText" presStyleLbl="node1" presStyleIdx="1" presStyleCnt="4">
        <dgm:presLayoutVars>
          <dgm:chMax val="0"/>
          <dgm:bulletEnabled val="1"/>
        </dgm:presLayoutVars>
      </dgm:prSet>
      <dgm:spPr/>
    </dgm:pt>
    <dgm:pt modelId="{26C2BFAE-0337-4954-845C-FD752B38B481}" type="pres">
      <dgm:prSet presAssocID="{6E7F7266-2445-41F7-B861-F6687DCCF8AC}" presName="childText" presStyleLbl="revTx" presStyleIdx="0" presStyleCnt="3">
        <dgm:presLayoutVars>
          <dgm:bulletEnabled val="1"/>
        </dgm:presLayoutVars>
      </dgm:prSet>
      <dgm:spPr/>
    </dgm:pt>
    <dgm:pt modelId="{438D5621-2E99-47CF-9BF6-EA803C05AB09}" type="pres">
      <dgm:prSet presAssocID="{3B634643-AE7A-4C2F-BC82-E5F0B9C30B06}" presName="parentText" presStyleLbl="node1" presStyleIdx="2" presStyleCnt="4">
        <dgm:presLayoutVars>
          <dgm:chMax val="0"/>
          <dgm:bulletEnabled val="1"/>
        </dgm:presLayoutVars>
      </dgm:prSet>
      <dgm:spPr/>
    </dgm:pt>
    <dgm:pt modelId="{121D711A-C102-4155-AADE-75685E6F8670}" type="pres">
      <dgm:prSet presAssocID="{3B634643-AE7A-4C2F-BC82-E5F0B9C30B06}" presName="childText" presStyleLbl="revTx" presStyleIdx="1" presStyleCnt="3">
        <dgm:presLayoutVars>
          <dgm:bulletEnabled val="1"/>
        </dgm:presLayoutVars>
      </dgm:prSet>
      <dgm:spPr/>
    </dgm:pt>
    <dgm:pt modelId="{3F19F77A-238C-4867-8C73-E83C958C1184}" type="pres">
      <dgm:prSet presAssocID="{611CD0AE-F0CC-4CA1-BCED-F614EB857260}" presName="parentText" presStyleLbl="node1" presStyleIdx="3" presStyleCnt="4">
        <dgm:presLayoutVars>
          <dgm:chMax val="0"/>
          <dgm:bulletEnabled val="1"/>
        </dgm:presLayoutVars>
      </dgm:prSet>
      <dgm:spPr/>
    </dgm:pt>
    <dgm:pt modelId="{46D19F1B-6780-48F3-A0FE-AD2193AF591E}" type="pres">
      <dgm:prSet presAssocID="{611CD0AE-F0CC-4CA1-BCED-F614EB857260}" presName="childText" presStyleLbl="revTx" presStyleIdx="2" presStyleCnt="3">
        <dgm:presLayoutVars>
          <dgm:bulletEnabled val="1"/>
        </dgm:presLayoutVars>
      </dgm:prSet>
      <dgm:spPr/>
    </dgm:pt>
  </dgm:ptLst>
  <dgm:cxnLst>
    <dgm:cxn modelId="{74DF410D-70F8-483E-B555-8EEA35FD038F}" type="presOf" srcId="{904016D0-8780-41C6-B0BE-D1C35F22C169}" destId="{121D711A-C102-4155-AADE-75685E6F8670}" srcOrd="0" destOrd="1" presId="urn:microsoft.com/office/officeart/2005/8/layout/vList2"/>
    <dgm:cxn modelId="{DC195A12-17B0-442A-8E76-F979FE8AF075}" type="presOf" srcId="{A3B51CF5-0263-46F3-8A9D-CC5EB404C303}" destId="{46D19F1B-6780-48F3-A0FE-AD2193AF591E}" srcOrd="0" destOrd="0" presId="urn:microsoft.com/office/officeart/2005/8/layout/vList2"/>
    <dgm:cxn modelId="{917E731E-1302-451A-97FD-6296E427C257}" type="presOf" srcId="{B4EFDF85-5A6B-4EF9-8A0B-145927CF88AC}" destId="{46D19F1B-6780-48F3-A0FE-AD2193AF591E}" srcOrd="0" destOrd="1" presId="urn:microsoft.com/office/officeart/2005/8/layout/vList2"/>
    <dgm:cxn modelId="{25030120-F1E4-4DE7-9C87-FFF5AC3ABA04}" srcId="{6E7F7266-2445-41F7-B861-F6687DCCF8AC}" destId="{C7106E42-5C1F-404C-8377-1A87831331E6}" srcOrd="2" destOrd="0" parTransId="{E8812A35-A821-4A9D-AF2A-2FD7514F433B}" sibTransId="{C519A9F9-8BF4-4D5A-A88B-19B4D88F6DC8}"/>
    <dgm:cxn modelId="{7761FB2F-4CCB-4F6F-A8C0-9A32CD90BD14}" type="presOf" srcId="{2A282874-36BC-426A-8B43-860644FB1B97}" destId="{26C2BFAE-0337-4954-845C-FD752B38B481}" srcOrd="0" destOrd="0" presId="urn:microsoft.com/office/officeart/2005/8/layout/vList2"/>
    <dgm:cxn modelId="{A3BBA335-44FF-4341-BD17-60A5D7C4A891}" type="presOf" srcId="{3B634643-AE7A-4C2F-BC82-E5F0B9C30B06}" destId="{438D5621-2E99-47CF-9BF6-EA803C05AB09}" srcOrd="0" destOrd="0" presId="urn:microsoft.com/office/officeart/2005/8/layout/vList2"/>
    <dgm:cxn modelId="{75D3D962-697C-4D97-8E4D-3561281F09D3}" srcId="{611CD0AE-F0CC-4CA1-BCED-F614EB857260}" destId="{43D49846-DE68-4460-AB76-EB06EFBE3734}" srcOrd="2" destOrd="0" parTransId="{DBB5A747-04A4-486B-B2CD-FFDC5BFD84A7}" sibTransId="{BB342DAE-8ACB-4928-BA55-296F9F732040}"/>
    <dgm:cxn modelId="{1E007C66-AF59-4B1E-A2A7-4D7A23504820}" type="presOf" srcId="{40BCCD92-2656-4641-B33D-7F9257B9202B}" destId="{121D711A-C102-4155-AADE-75685E6F8670}" srcOrd="0" destOrd="0" presId="urn:microsoft.com/office/officeart/2005/8/layout/vList2"/>
    <dgm:cxn modelId="{71A92D6A-A5C8-4825-8F6A-D4DA6CB85E40}" srcId="{87C32F74-A32A-45D8-A761-12B9DE405F1B}" destId="{6E7F7266-2445-41F7-B861-F6687DCCF8AC}" srcOrd="1" destOrd="0" parTransId="{F3DBF234-1FD7-48D2-8B8C-B908F8C6CDE7}" sibTransId="{2094AC90-5177-4368-893D-348E4B2AEC01}"/>
    <dgm:cxn modelId="{6473B34A-B220-413A-A8F3-6332D3DFB3A6}" srcId="{87C32F74-A32A-45D8-A761-12B9DE405F1B}" destId="{0E8BD969-5A45-4165-9886-812EFFA47086}" srcOrd="0" destOrd="0" parTransId="{B7D3F797-A811-49B8-96F0-4D6B23798DE6}" sibTransId="{6EA6DEC9-5FD4-4FD1-A325-9DD882854D64}"/>
    <dgm:cxn modelId="{F5173B6C-711C-4688-85AD-CB423A59E7E7}" srcId="{611CD0AE-F0CC-4CA1-BCED-F614EB857260}" destId="{E3BD0FE0-BC05-41F4-9DFD-5CC4B9424BCF}" srcOrd="3" destOrd="0" parTransId="{400E272D-5E28-434E-A81D-E0EDAE1F9C08}" sibTransId="{96F06CA1-177E-458D-A298-F3E08416E658}"/>
    <dgm:cxn modelId="{CFAF2B4D-0166-4314-9CE6-61197F58528E}" type="presOf" srcId="{87C32F74-A32A-45D8-A761-12B9DE405F1B}" destId="{34AFB871-B46D-42B5-97DD-EDCC9F2DD9F5}" srcOrd="0" destOrd="0" presId="urn:microsoft.com/office/officeart/2005/8/layout/vList2"/>
    <dgm:cxn modelId="{F6B29753-0D3D-4722-85DB-C1E8BF02E217}" srcId="{6E7F7266-2445-41F7-B861-F6687DCCF8AC}" destId="{596F928F-4CFC-4FB0-95B7-D283E7BCE1DC}" srcOrd="1" destOrd="0" parTransId="{F6E0B0B5-1FE3-4C0C-B1E3-87433E612297}" sibTransId="{9C3EBE8E-9FAF-47C6-B4F6-7B9D37400D00}"/>
    <dgm:cxn modelId="{CFCF1255-35A5-4B3A-8511-406A712187CD}" srcId="{3B634643-AE7A-4C2F-BC82-E5F0B9C30B06}" destId="{40BCCD92-2656-4641-B33D-7F9257B9202B}" srcOrd="0" destOrd="0" parTransId="{5940C4D4-8031-449D-82A1-25466D0EF661}" sibTransId="{45062F8C-B8C1-40C5-B6AF-FB056BD7E225}"/>
    <dgm:cxn modelId="{AF1EC37D-47E6-436E-B7F4-7018C6CC343F}" srcId="{6E7F7266-2445-41F7-B861-F6687DCCF8AC}" destId="{2A282874-36BC-426A-8B43-860644FB1B97}" srcOrd="0" destOrd="0" parTransId="{DB00C2EE-3C23-4DC5-9CBF-106F3F861D0A}" sibTransId="{A57B03F5-744E-4437-B770-44E22A04A7FB}"/>
    <dgm:cxn modelId="{CFBF3080-8329-4934-9E74-C1844ABB53BC}" type="presOf" srcId="{0E8BD969-5A45-4165-9886-812EFFA47086}" destId="{A9823ADD-6FC8-40DD-B9B4-3CE7F8AC6EEF}" srcOrd="0" destOrd="0" presId="urn:microsoft.com/office/officeart/2005/8/layout/vList2"/>
    <dgm:cxn modelId="{68830882-AEE1-45B3-8069-22F2388415D9}" type="presOf" srcId="{611CD0AE-F0CC-4CA1-BCED-F614EB857260}" destId="{3F19F77A-238C-4867-8C73-E83C958C1184}" srcOrd="0" destOrd="0" presId="urn:microsoft.com/office/officeart/2005/8/layout/vList2"/>
    <dgm:cxn modelId="{81DA8586-E39D-4891-82C5-95DD3F7616C7}" type="presOf" srcId="{596F928F-4CFC-4FB0-95B7-D283E7BCE1DC}" destId="{26C2BFAE-0337-4954-845C-FD752B38B481}" srcOrd="0" destOrd="1" presId="urn:microsoft.com/office/officeart/2005/8/layout/vList2"/>
    <dgm:cxn modelId="{1F4A0489-D53C-49E2-983C-4646DA09723D}" type="presOf" srcId="{6E7F7266-2445-41F7-B861-F6687DCCF8AC}" destId="{C4EEA9D9-1C58-4761-A99B-B16AF6AC0B6D}" srcOrd="0" destOrd="0" presId="urn:microsoft.com/office/officeart/2005/8/layout/vList2"/>
    <dgm:cxn modelId="{62DB0795-E50B-41BD-9F7C-8AAEABE7A9D0}" type="presOf" srcId="{43D49846-DE68-4460-AB76-EB06EFBE3734}" destId="{46D19F1B-6780-48F3-A0FE-AD2193AF591E}" srcOrd="0" destOrd="2" presId="urn:microsoft.com/office/officeart/2005/8/layout/vList2"/>
    <dgm:cxn modelId="{19AD6598-5C26-457E-B9F3-0242CB526AEF}" srcId="{611CD0AE-F0CC-4CA1-BCED-F614EB857260}" destId="{3E1BAF4A-6709-4CEE-91A1-735FA898E5B0}" srcOrd="4" destOrd="0" parTransId="{BD3F19BC-3FE7-40D4-8F88-AEC5AA922118}" sibTransId="{97A24F42-F15A-4674-9308-38BC47E43DB2}"/>
    <dgm:cxn modelId="{B44B2FAB-F4A9-4C37-82F5-1C69E0B6AA4A}" srcId="{87C32F74-A32A-45D8-A761-12B9DE405F1B}" destId="{611CD0AE-F0CC-4CA1-BCED-F614EB857260}" srcOrd="3" destOrd="0" parTransId="{988BB95C-8BC5-49D5-9137-13FF3102B044}" sibTransId="{58BF2AE3-7893-46FD-ACAF-FE6BB8E911B4}"/>
    <dgm:cxn modelId="{B9C361DA-C82E-40EF-8F15-C1F3493E5DBF}" srcId="{611CD0AE-F0CC-4CA1-BCED-F614EB857260}" destId="{B4EFDF85-5A6B-4EF9-8A0B-145927CF88AC}" srcOrd="1" destOrd="0" parTransId="{CEC3814D-5C5B-474C-B0ED-B6F20120D979}" sibTransId="{F1900377-0A5C-4B4B-86AD-01D7B65516EF}"/>
    <dgm:cxn modelId="{7ADB46DB-28FC-428D-81BE-D67896B3ACAF}" srcId="{611CD0AE-F0CC-4CA1-BCED-F614EB857260}" destId="{A3B51CF5-0263-46F3-8A9D-CC5EB404C303}" srcOrd="0" destOrd="0" parTransId="{0AE4A70C-7021-4BA8-8685-ECD6A6CA8838}" sibTransId="{D2FE798A-584C-4415-8C3F-87E405CF83A9}"/>
    <dgm:cxn modelId="{7B9C51E6-D3FA-4C85-8C9E-F5D344CF383C}" type="presOf" srcId="{C7106E42-5C1F-404C-8377-1A87831331E6}" destId="{26C2BFAE-0337-4954-845C-FD752B38B481}" srcOrd="0" destOrd="2" presId="urn:microsoft.com/office/officeart/2005/8/layout/vList2"/>
    <dgm:cxn modelId="{228987F1-E8DD-4FEE-B4A5-FE60D7C9279E}" srcId="{3B634643-AE7A-4C2F-BC82-E5F0B9C30B06}" destId="{904016D0-8780-41C6-B0BE-D1C35F22C169}" srcOrd="1" destOrd="0" parTransId="{91B83BE4-54FA-46A9-8E5B-297D776D1867}" sibTransId="{5E04034B-0F59-4C98-BF20-70F6AE360604}"/>
    <dgm:cxn modelId="{4B9C65F6-F2AB-4895-ABF4-6AFDF092234F}" type="presOf" srcId="{E3BD0FE0-BC05-41F4-9DFD-5CC4B9424BCF}" destId="{46D19F1B-6780-48F3-A0FE-AD2193AF591E}" srcOrd="0" destOrd="3" presId="urn:microsoft.com/office/officeart/2005/8/layout/vList2"/>
    <dgm:cxn modelId="{D61DC4F8-FC0E-46FC-BE5E-632611AE0C57}" type="presOf" srcId="{3E1BAF4A-6709-4CEE-91A1-735FA898E5B0}" destId="{46D19F1B-6780-48F3-A0FE-AD2193AF591E}" srcOrd="0" destOrd="4" presId="urn:microsoft.com/office/officeart/2005/8/layout/vList2"/>
    <dgm:cxn modelId="{121721FF-C02F-4BCA-8751-5DA0ED84C53B}" srcId="{87C32F74-A32A-45D8-A761-12B9DE405F1B}" destId="{3B634643-AE7A-4C2F-BC82-E5F0B9C30B06}" srcOrd="2" destOrd="0" parTransId="{1426FC3B-E800-40FE-A917-0A2CF18078C3}" sibTransId="{F5916F7E-9986-4286-B952-8EA62143627F}"/>
    <dgm:cxn modelId="{360533C3-3797-4C3E-920B-1C594DDFE317}" type="presParOf" srcId="{34AFB871-B46D-42B5-97DD-EDCC9F2DD9F5}" destId="{A9823ADD-6FC8-40DD-B9B4-3CE7F8AC6EEF}" srcOrd="0" destOrd="0" presId="urn:microsoft.com/office/officeart/2005/8/layout/vList2"/>
    <dgm:cxn modelId="{ECC32597-77EC-4318-A88D-5BA5FFACD0E4}" type="presParOf" srcId="{34AFB871-B46D-42B5-97DD-EDCC9F2DD9F5}" destId="{7D109A67-1EF1-445F-B953-CD57004C104E}" srcOrd="1" destOrd="0" presId="urn:microsoft.com/office/officeart/2005/8/layout/vList2"/>
    <dgm:cxn modelId="{769D768D-5311-492E-A473-ABDA1F55C54B}" type="presParOf" srcId="{34AFB871-B46D-42B5-97DD-EDCC9F2DD9F5}" destId="{C4EEA9D9-1C58-4761-A99B-B16AF6AC0B6D}" srcOrd="2" destOrd="0" presId="urn:microsoft.com/office/officeart/2005/8/layout/vList2"/>
    <dgm:cxn modelId="{32D12919-4B37-40B1-9054-EE95400D46BB}" type="presParOf" srcId="{34AFB871-B46D-42B5-97DD-EDCC9F2DD9F5}" destId="{26C2BFAE-0337-4954-845C-FD752B38B481}" srcOrd="3" destOrd="0" presId="urn:microsoft.com/office/officeart/2005/8/layout/vList2"/>
    <dgm:cxn modelId="{60159A72-6FF0-427A-B5BC-59A13CC0AA73}" type="presParOf" srcId="{34AFB871-B46D-42B5-97DD-EDCC9F2DD9F5}" destId="{438D5621-2E99-47CF-9BF6-EA803C05AB09}" srcOrd="4" destOrd="0" presId="urn:microsoft.com/office/officeart/2005/8/layout/vList2"/>
    <dgm:cxn modelId="{3BB3DCB6-F701-419F-87E8-787FE3CDD0B6}" type="presParOf" srcId="{34AFB871-B46D-42B5-97DD-EDCC9F2DD9F5}" destId="{121D711A-C102-4155-AADE-75685E6F8670}" srcOrd="5" destOrd="0" presId="urn:microsoft.com/office/officeart/2005/8/layout/vList2"/>
    <dgm:cxn modelId="{3F4D0028-BE09-4882-AB31-16561BFAA7E7}" type="presParOf" srcId="{34AFB871-B46D-42B5-97DD-EDCC9F2DD9F5}" destId="{3F19F77A-238C-4867-8C73-E83C958C1184}" srcOrd="6" destOrd="0" presId="urn:microsoft.com/office/officeart/2005/8/layout/vList2"/>
    <dgm:cxn modelId="{538EFD03-1F8B-4D16-86D0-16381EBAAD5F}" type="presParOf" srcId="{34AFB871-B46D-42B5-97DD-EDCC9F2DD9F5}" destId="{46D19F1B-6780-48F3-A0FE-AD2193AF591E}"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552C204-9F2B-4F60-A663-514B2E74244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E387A3E-6CC6-4E9E-98A7-2CB075F41113}">
      <dgm:prSet custT="1"/>
      <dgm:spPr/>
      <dgm:t>
        <a:bodyPr/>
        <a:lstStyle/>
        <a:p>
          <a:r>
            <a:rPr lang="en-US" sz="2800" dirty="0"/>
            <a:t>155/250 dogs taken out of kennels</a:t>
          </a:r>
        </a:p>
      </dgm:t>
    </dgm:pt>
    <dgm:pt modelId="{F59BCF88-5673-4C2C-AD7D-E849D9E83A7A}" type="parTrans" cxnId="{F6587354-D135-4647-BE9A-DE7FA4BD3881}">
      <dgm:prSet/>
      <dgm:spPr/>
      <dgm:t>
        <a:bodyPr/>
        <a:lstStyle/>
        <a:p>
          <a:endParaRPr lang="en-US"/>
        </a:p>
      </dgm:t>
    </dgm:pt>
    <dgm:pt modelId="{960DBD46-BAF4-4D1A-8152-0193B9C65895}" type="sibTrans" cxnId="{F6587354-D135-4647-BE9A-DE7FA4BD3881}">
      <dgm:prSet/>
      <dgm:spPr/>
      <dgm:t>
        <a:bodyPr/>
        <a:lstStyle/>
        <a:p>
          <a:endParaRPr lang="en-US"/>
        </a:p>
      </dgm:t>
    </dgm:pt>
    <dgm:pt modelId="{6FD2EB56-E521-4532-9BF4-52EBCD92769F}">
      <dgm:prSet custT="1"/>
      <dgm:spPr/>
      <dgm:t>
        <a:bodyPr/>
        <a:lstStyle/>
        <a:p>
          <a:r>
            <a:rPr lang="en-US" sz="1600" b="1" i="1" dirty="0"/>
            <a:t>Average time of interactions was </a:t>
          </a:r>
          <a:r>
            <a:rPr lang="en-US" sz="2800" b="1" i="1" dirty="0"/>
            <a:t>7.9 minutes </a:t>
          </a:r>
          <a:r>
            <a:rPr lang="en-US" sz="1600" b="1" i="1" dirty="0"/>
            <a:t>(range of 1-40.7 minutes!)</a:t>
          </a:r>
          <a:endParaRPr lang="en-US" sz="1600" dirty="0"/>
        </a:p>
      </dgm:t>
    </dgm:pt>
    <dgm:pt modelId="{044A0EB0-5AF1-4BBC-AC2E-2A9AAFB32A94}" type="parTrans" cxnId="{B787FB62-E02B-4C45-B83D-714ED5AF7578}">
      <dgm:prSet/>
      <dgm:spPr/>
      <dgm:t>
        <a:bodyPr/>
        <a:lstStyle/>
        <a:p>
          <a:endParaRPr lang="en-US"/>
        </a:p>
      </dgm:t>
    </dgm:pt>
    <dgm:pt modelId="{94152B1D-EEB0-428B-801B-5CE345B7D1FE}" type="sibTrans" cxnId="{B787FB62-E02B-4C45-B83D-714ED5AF7578}">
      <dgm:prSet/>
      <dgm:spPr/>
      <dgm:t>
        <a:bodyPr/>
        <a:lstStyle/>
        <a:p>
          <a:endParaRPr lang="en-US"/>
        </a:p>
      </dgm:t>
    </dgm:pt>
    <dgm:pt modelId="{D97912D9-8763-4016-83AB-FEF9260780E5}">
      <dgm:prSet custT="1"/>
      <dgm:spPr/>
      <dgm:t>
        <a:bodyPr/>
        <a:lstStyle/>
        <a:p>
          <a:r>
            <a:rPr lang="en-US" sz="2000" dirty="0"/>
            <a:t>61.6% taken out only 1x</a:t>
          </a:r>
        </a:p>
      </dgm:t>
    </dgm:pt>
    <dgm:pt modelId="{D266B4A0-9566-4CAA-97DB-DCFE533E2949}" type="sibTrans" cxnId="{B995A7B0-D3CC-4EF1-BB8B-885AA519F57C}">
      <dgm:prSet/>
      <dgm:spPr/>
      <dgm:t>
        <a:bodyPr/>
        <a:lstStyle/>
        <a:p>
          <a:endParaRPr lang="en-US"/>
        </a:p>
      </dgm:t>
    </dgm:pt>
    <dgm:pt modelId="{33FFF2AD-14C5-451F-91A2-2D509A9F220E}" type="parTrans" cxnId="{B995A7B0-D3CC-4EF1-BB8B-885AA519F57C}">
      <dgm:prSet/>
      <dgm:spPr/>
      <dgm:t>
        <a:bodyPr/>
        <a:lstStyle/>
        <a:p>
          <a:endParaRPr lang="en-US"/>
        </a:p>
      </dgm:t>
    </dgm:pt>
    <dgm:pt modelId="{50AD01A9-6222-4749-A7C7-7BBEFDFD7342}">
      <dgm:prSet custT="1"/>
      <dgm:spPr/>
      <dgm:t>
        <a:bodyPr/>
        <a:lstStyle/>
        <a:p>
          <a:r>
            <a:rPr lang="en-US" sz="2000" dirty="0"/>
            <a:t>22.5% taken out 2x</a:t>
          </a:r>
        </a:p>
      </dgm:t>
    </dgm:pt>
    <dgm:pt modelId="{4A3BF1FB-2922-4089-A638-E0D1A3A2CF92}" type="sibTrans" cxnId="{CFECC223-F921-49E7-B6E3-5EC73E2DD688}">
      <dgm:prSet/>
      <dgm:spPr/>
      <dgm:t>
        <a:bodyPr/>
        <a:lstStyle/>
        <a:p>
          <a:endParaRPr lang="en-US"/>
        </a:p>
      </dgm:t>
    </dgm:pt>
    <dgm:pt modelId="{494C54A1-C226-4FC4-9A29-9C1F33B1B41F}" type="parTrans" cxnId="{CFECC223-F921-49E7-B6E3-5EC73E2DD688}">
      <dgm:prSet/>
      <dgm:spPr/>
      <dgm:t>
        <a:bodyPr/>
        <a:lstStyle/>
        <a:p>
          <a:endParaRPr lang="en-US"/>
        </a:p>
      </dgm:t>
    </dgm:pt>
    <dgm:pt modelId="{E0601CA4-6005-4378-AAC2-5782C6627144}">
      <dgm:prSet custT="1"/>
      <dgm:spPr/>
      <dgm:t>
        <a:bodyPr/>
        <a:lstStyle/>
        <a:p>
          <a:r>
            <a:rPr lang="en-US" sz="2000" dirty="0"/>
            <a:t>10.6% taken out 3x</a:t>
          </a:r>
        </a:p>
      </dgm:t>
    </dgm:pt>
    <dgm:pt modelId="{6C34CED0-B5D8-4DF3-B87F-272BF667C254}" type="sibTrans" cxnId="{B1720352-A3A2-4CC5-A801-3C884D109F81}">
      <dgm:prSet/>
      <dgm:spPr/>
      <dgm:t>
        <a:bodyPr/>
        <a:lstStyle/>
        <a:p>
          <a:endParaRPr lang="en-US"/>
        </a:p>
      </dgm:t>
    </dgm:pt>
    <dgm:pt modelId="{29A39231-EA9D-42DD-ADB0-CDF50BD7536E}" type="parTrans" cxnId="{B1720352-A3A2-4CC5-A801-3C884D109F81}">
      <dgm:prSet/>
      <dgm:spPr/>
      <dgm:t>
        <a:bodyPr/>
        <a:lstStyle/>
        <a:p>
          <a:endParaRPr lang="en-US"/>
        </a:p>
      </dgm:t>
    </dgm:pt>
    <dgm:pt modelId="{58454B8D-B1E1-4E3A-9C30-2FE9E5E4B01E}">
      <dgm:prSet/>
      <dgm:spPr/>
      <dgm:t>
        <a:bodyPr/>
        <a:lstStyle/>
        <a:p>
          <a:endParaRPr lang="en-US" sz="900" dirty="0"/>
        </a:p>
      </dgm:t>
    </dgm:pt>
    <dgm:pt modelId="{B91BBDBE-3808-48EC-AD60-A8F5F7839EE8}" type="sibTrans" cxnId="{EA88B842-CDF0-42A2-B746-EB79F3509FFB}">
      <dgm:prSet/>
      <dgm:spPr/>
      <dgm:t>
        <a:bodyPr/>
        <a:lstStyle/>
        <a:p>
          <a:endParaRPr lang="en-US"/>
        </a:p>
      </dgm:t>
    </dgm:pt>
    <dgm:pt modelId="{10568953-FB66-438F-9E79-8DD46C498DF2}" type="parTrans" cxnId="{EA88B842-CDF0-42A2-B746-EB79F3509FFB}">
      <dgm:prSet/>
      <dgm:spPr/>
      <dgm:t>
        <a:bodyPr/>
        <a:lstStyle/>
        <a:p>
          <a:endParaRPr lang="en-US"/>
        </a:p>
      </dgm:t>
    </dgm:pt>
    <dgm:pt modelId="{F0D84EDD-4B6A-4A95-A77F-724D6B594170}" type="pres">
      <dgm:prSet presAssocID="{1552C204-9F2B-4F60-A663-514B2E742448}" presName="linear" presStyleCnt="0">
        <dgm:presLayoutVars>
          <dgm:animLvl val="lvl"/>
          <dgm:resizeHandles val="exact"/>
        </dgm:presLayoutVars>
      </dgm:prSet>
      <dgm:spPr/>
    </dgm:pt>
    <dgm:pt modelId="{85842CBC-C384-4C33-8CE1-85FB55789F1C}" type="pres">
      <dgm:prSet presAssocID="{6E387A3E-6CC6-4E9E-98A7-2CB075F41113}" presName="parentText" presStyleLbl="node1" presStyleIdx="0" presStyleCnt="2" custScaleY="101620">
        <dgm:presLayoutVars>
          <dgm:chMax val="0"/>
          <dgm:bulletEnabled val="1"/>
        </dgm:presLayoutVars>
      </dgm:prSet>
      <dgm:spPr/>
    </dgm:pt>
    <dgm:pt modelId="{B73B3B01-F7B2-4942-A683-A3132829605E}" type="pres">
      <dgm:prSet presAssocID="{6E387A3E-6CC6-4E9E-98A7-2CB075F41113}" presName="childText" presStyleLbl="revTx" presStyleIdx="0" presStyleCnt="1">
        <dgm:presLayoutVars>
          <dgm:bulletEnabled val="1"/>
        </dgm:presLayoutVars>
      </dgm:prSet>
      <dgm:spPr/>
    </dgm:pt>
    <dgm:pt modelId="{253315B8-5121-448A-970C-0E844EEAD544}" type="pres">
      <dgm:prSet presAssocID="{6FD2EB56-E521-4532-9BF4-52EBCD92769F}" presName="parentText" presStyleLbl="node1" presStyleIdx="1" presStyleCnt="2">
        <dgm:presLayoutVars>
          <dgm:chMax val="0"/>
          <dgm:bulletEnabled val="1"/>
        </dgm:presLayoutVars>
      </dgm:prSet>
      <dgm:spPr/>
    </dgm:pt>
  </dgm:ptLst>
  <dgm:cxnLst>
    <dgm:cxn modelId="{2FD2981B-04D2-4DC6-BA9A-D5990FBAC038}" type="presOf" srcId="{50AD01A9-6222-4749-A7C7-7BBEFDFD7342}" destId="{B73B3B01-F7B2-4942-A683-A3132829605E}" srcOrd="0" destOrd="1" presId="urn:microsoft.com/office/officeart/2005/8/layout/vList2"/>
    <dgm:cxn modelId="{CFECC223-F921-49E7-B6E3-5EC73E2DD688}" srcId="{6E387A3E-6CC6-4E9E-98A7-2CB075F41113}" destId="{50AD01A9-6222-4749-A7C7-7BBEFDFD7342}" srcOrd="1" destOrd="0" parTransId="{494C54A1-C226-4FC4-9A29-9C1F33B1B41F}" sibTransId="{4A3BF1FB-2922-4089-A638-E0D1A3A2CF92}"/>
    <dgm:cxn modelId="{EA88B842-CDF0-42A2-B746-EB79F3509FFB}" srcId="{6E387A3E-6CC6-4E9E-98A7-2CB075F41113}" destId="{58454B8D-B1E1-4E3A-9C30-2FE9E5E4B01E}" srcOrd="3" destOrd="0" parTransId="{10568953-FB66-438F-9E79-8DD46C498DF2}" sibTransId="{B91BBDBE-3808-48EC-AD60-A8F5F7839EE8}"/>
    <dgm:cxn modelId="{B787FB62-E02B-4C45-B83D-714ED5AF7578}" srcId="{1552C204-9F2B-4F60-A663-514B2E742448}" destId="{6FD2EB56-E521-4532-9BF4-52EBCD92769F}" srcOrd="1" destOrd="0" parTransId="{044A0EB0-5AF1-4BBC-AC2E-2A9AAFB32A94}" sibTransId="{94152B1D-EEB0-428B-801B-5CE345B7D1FE}"/>
    <dgm:cxn modelId="{B1720352-A3A2-4CC5-A801-3C884D109F81}" srcId="{6E387A3E-6CC6-4E9E-98A7-2CB075F41113}" destId="{E0601CA4-6005-4378-AAC2-5782C6627144}" srcOrd="2" destOrd="0" parTransId="{29A39231-EA9D-42DD-ADB0-CDF50BD7536E}" sibTransId="{6C34CED0-B5D8-4DF3-B87F-272BF667C254}"/>
    <dgm:cxn modelId="{70DCDD72-C7AC-4895-A79B-976B602A83C0}" type="presOf" srcId="{6FD2EB56-E521-4532-9BF4-52EBCD92769F}" destId="{253315B8-5121-448A-970C-0E844EEAD544}" srcOrd="0" destOrd="0" presId="urn:microsoft.com/office/officeart/2005/8/layout/vList2"/>
    <dgm:cxn modelId="{F6587354-D135-4647-BE9A-DE7FA4BD3881}" srcId="{1552C204-9F2B-4F60-A663-514B2E742448}" destId="{6E387A3E-6CC6-4E9E-98A7-2CB075F41113}" srcOrd="0" destOrd="0" parTransId="{F59BCF88-5673-4C2C-AD7D-E849D9E83A7A}" sibTransId="{960DBD46-BAF4-4D1A-8152-0193B9C65895}"/>
    <dgm:cxn modelId="{B995A7B0-D3CC-4EF1-BB8B-885AA519F57C}" srcId="{6E387A3E-6CC6-4E9E-98A7-2CB075F41113}" destId="{D97912D9-8763-4016-83AB-FEF9260780E5}" srcOrd="0" destOrd="0" parTransId="{33FFF2AD-14C5-451F-91A2-2D509A9F220E}" sibTransId="{D266B4A0-9566-4CAA-97DB-DCFE533E2949}"/>
    <dgm:cxn modelId="{68F1BBC4-3B6A-48BA-8CDE-6DD013F7CD4D}" type="presOf" srcId="{1552C204-9F2B-4F60-A663-514B2E742448}" destId="{F0D84EDD-4B6A-4A95-A77F-724D6B594170}" srcOrd="0" destOrd="0" presId="urn:microsoft.com/office/officeart/2005/8/layout/vList2"/>
    <dgm:cxn modelId="{48E83CC6-9025-444D-8F44-6CA15C271325}" type="presOf" srcId="{6E387A3E-6CC6-4E9E-98A7-2CB075F41113}" destId="{85842CBC-C384-4C33-8CE1-85FB55789F1C}" srcOrd="0" destOrd="0" presId="urn:microsoft.com/office/officeart/2005/8/layout/vList2"/>
    <dgm:cxn modelId="{F8D0E5CE-C808-4823-AA14-C14BEC5FBEC0}" type="presOf" srcId="{E0601CA4-6005-4378-AAC2-5782C6627144}" destId="{B73B3B01-F7B2-4942-A683-A3132829605E}" srcOrd="0" destOrd="2" presId="urn:microsoft.com/office/officeart/2005/8/layout/vList2"/>
    <dgm:cxn modelId="{C086C0D4-A14E-42A1-B985-140187F9FF67}" type="presOf" srcId="{58454B8D-B1E1-4E3A-9C30-2FE9E5E4B01E}" destId="{B73B3B01-F7B2-4942-A683-A3132829605E}" srcOrd="0" destOrd="3" presId="urn:microsoft.com/office/officeart/2005/8/layout/vList2"/>
    <dgm:cxn modelId="{66FD91FA-0EA4-425B-8B97-4F9626088BCD}" type="presOf" srcId="{D97912D9-8763-4016-83AB-FEF9260780E5}" destId="{B73B3B01-F7B2-4942-A683-A3132829605E}" srcOrd="0" destOrd="0" presId="urn:microsoft.com/office/officeart/2005/8/layout/vList2"/>
    <dgm:cxn modelId="{2A1BF4D5-6E7C-4A72-BAAE-F649D30712E2}" type="presParOf" srcId="{F0D84EDD-4B6A-4A95-A77F-724D6B594170}" destId="{85842CBC-C384-4C33-8CE1-85FB55789F1C}" srcOrd="0" destOrd="0" presId="urn:microsoft.com/office/officeart/2005/8/layout/vList2"/>
    <dgm:cxn modelId="{CE1E255A-A349-41BE-AC6A-3DB79A71B38C}" type="presParOf" srcId="{F0D84EDD-4B6A-4A95-A77F-724D6B594170}" destId="{B73B3B01-F7B2-4942-A683-A3132829605E}" srcOrd="1" destOrd="0" presId="urn:microsoft.com/office/officeart/2005/8/layout/vList2"/>
    <dgm:cxn modelId="{0273B687-7F35-4A44-A31C-435B63B884F8}" type="presParOf" srcId="{F0D84EDD-4B6A-4A95-A77F-724D6B594170}" destId="{253315B8-5121-448A-970C-0E844EEAD54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552C204-9F2B-4F60-A663-514B2E74244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5A8B255-EC74-4240-A28B-926E6B773CE4}">
      <dgm:prSet custT="1"/>
      <dgm:spPr/>
      <dgm:t>
        <a:bodyPr/>
        <a:lstStyle/>
        <a:p>
          <a:r>
            <a:rPr lang="en-US" sz="3600" dirty="0"/>
            <a:t>Majority of dogs were </a:t>
          </a:r>
        </a:p>
      </dgm:t>
    </dgm:pt>
    <dgm:pt modelId="{025F2D63-260B-4027-880F-4A243B5BE13B}" type="parTrans" cxnId="{92C2A10F-25E2-405B-A0B2-98038B81761D}">
      <dgm:prSet/>
      <dgm:spPr/>
      <dgm:t>
        <a:bodyPr/>
        <a:lstStyle/>
        <a:p>
          <a:endParaRPr lang="en-US"/>
        </a:p>
      </dgm:t>
    </dgm:pt>
    <dgm:pt modelId="{4FE6815C-A426-45AB-AA30-05B59E259B9F}" type="sibTrans" cxnId="{92C2A10F-25E2-405B-A0B2-98038B81761D}">
      <dgm:prSet/>
      <dgm:spPr/>
      <dgm:t>
        <a:bodyPr/>
        <a:lstStyle/>
        <a:p>
          <a:endParaRPr lang="en-US"/>
        </a:p>
      </dgm:t>
    </dgm:pt>
    <dgm:pt modelId="{5F6665A1-EB53-4C25-9D86-CAF3D8BA6B16}">
      <dgm:prSet custT="1"/>
      <dgm:spPr/>
      <dgm:t>
        <a:bodyPr/>
        <a:lstStyle/>
        <a:p>
          <a:r>
            <a:rPr lang="en-US" sz="1800" dirty="0"/>
            <a:t>Male (56.4) and adult (60.0)</a:t>
          </a:r>
        </a:p>
      </dgm:t>
    </dgm:pt>
    <dgm:pt modelId="{294E55E0-C62B-4FB9-84E2-9CAE39528703}" type="sibTrans" cxnId="{47FCB3C5-3C24-4F47-ACF7-13A9A0DDCC64}">
      <dgm:prSet/>
      <dgm:spPr/>
      <dgm:t>
        <a:bodyPr/>
        <a:lstStyle/>
        <a:p>
          <a:endParaRPr lang="en-US"/>
        </a:p>
      </dgm:t>
    </dgm:pt>
    <dgm:pt modelId="{727CAB26-13BA-4CFD-8785-784B533B92C2}" type="parTrans" cxnId="{47FCB3C5-3C24-4F47-ACF7-13A9A0DDCC64}">
      <dgm:prSet/>
      <dgm:spPr/>
      <dgm:t>
        <a:bodyPr/>
        <a:lstStyle/>
        <a:p>
          <a:endParaRPr lang="en-US"/>
        </a:p>
      </dgm:t>
    </dgm:pt>
    <dgm:pt modelId="{7AF0833F-3B9E-425B-903A-B134B3837D0E}">
      <dgm:prSet custT="1"/>
      <dgm:spPr/>
      <dgm:t>
        <a:bodyPr/>
        <a:lstStyle/>
        <a:p>
          <a:r>
            <a:rPr lang="en-US" sz="1800" dirty="0"/>
            <a:t>Puppies: 9.6; juveniles 30.4</a:t>
          </a:r>
        </a:p>
      </dgm:t>
    </dgm:pt>
    <dgm:pt modelId="{2A8B13BB-B978-4F45-8F0E-EFE3E6598115}" type="sibTrans" cxnId="{F49DE290-D821-459D-986B-4095B15A69BA}">
      <dgm:prSet/>
      <dgm:spPr/>
      <dgm:t>
        <a:bodyPr/>
        <a:lstStyle/>
        <a:p>
          <a:endParaRPr lang="en-US"/>
        </a:p>
      </dgm:t>
    </dgm:pt>
    <dgm:pt modelId="{C97183DE-6249-4D05-B8B6-69B6409FD961}" type="parTrans" cxnId="{F49DE290-D821-459D-986B-4095B15A69BA}">
      <dgm:prSet/>
      <dgm:spPr/>
      <dgm:t>
        <a:bodyPr/>
        <a:lstStyle/>
        <a:p>
          <a:endParaRPr lang="en-US"/>
        </a:p>
      </dgm:t>
    </dgm:pt>
    <dgm:pt modelId="{307230E0-37A8-4E0F-A654-6C54CF95CFAA}">
      <dgm:prSet custT="1"/>
      <dgm:spPr/>
      <dgm:t>
        <a:bodyPr/>
        <a:lstStyle/>
        <a:p>
          <a:r>
            <a:rPr lang="en-US" sz="1800" dirty="0"/>
            <a:t>Medium sized (64.8%) or small (30%</a:t>
          </a:r>
        </a:p>
      </dgm:t>
    </dgm:pt>
    <dgm:pt modelId="{B1D09957-EE41-45C1-8BDB-26043EC37A90}" type="sibTrans" cxnId="{20865F39-6194-4667-8031-4549F170CA8A}">
      <dgm:prSet/>
      <dgm:spPr/>
      <dgm:t>
        <a:bodyPr/>
        <a:lstStyle/>
        <a:p>
          <a:endParaRPr lang="en-US"/>
        </a:p>
      </dgm:t>
    </dgm:pt>
    <dgm:pt modelId="{1D435624-D05E-4B60-866D-9C7CFB134C4B}" type="parTrans" cxnId="{20865F39-6194-4667-8031-4549F170CA8A}">
      <dgm:prSet/>
      <dgm:spPr/>
      <dgm:t>
        <a:bodyPr/>
        <a:lstStyle/>
        <a:p>
          <a:endParaRPr lang="en-US"/>
        </a:p>
      </dgm:t>
    </dgm:pt>
    <dgm:pt modelId="{3BCAC6C5-71EC-410E-AD9A-88E23F64021E}">
      <dgm:prSet custT="1"/>
      <dgm:spPr/>
      <dgm:t>
        <a:bodyPr/>
        <a:lstStyle/>
        <a:p>
          <a:r>
            <a:rPr lang="en-US" sz="1800" dirty="0"/>
            <a:t>Largest color category was red (48.8%); smallest was gray (0.08%)</a:t>
          </a:r>
        </a:p>
      </dgm:t>
    </dgm:pt>
    <dgm:pt modelId="{A8421EB0-E97B-4FA7-86D9-5BDA37B2BF2A}" type="sibTrans" cxnId="{F85869C2-5C10-4BA4-AB81-5D01D77A6FA4}">
      <dgm:prSet/>
      <dgm:spPr/>
      <dgm:t>
        <a:bodyPr/>
        <a:lstStyle/>
        <a:p>
          <a:endParaRPr lang="en-US"/>
        </a:p>
      </dgm:t>
    </dgm:pt>
    <dgm:pt modelId="{BAFB1003-8C84-4DA2-8B82-38225DC79459}" type="parTrans" cxnId="{F85869C2-5C10-4BA4-AB81-5D01D77A6FA4}">
      <dgm:prSet/>
      <dgm:spPr/>
      <dgm:t>
        <a:bodyPr/>
        <a:lstStyle/>
        <a:p>
          <a:endParaRPr lang="en-US"/>
        </a:p>
      </dgm:t>
    </dgm:pt>
    <dgm:pt modelId="{7AA56D35-05D2-4991-BB75-A16D47F712BF}">
      <dgm:prSet custT="1"/>
      <dgm:spPr/>
      <dgm:t>
        <a:bodyPr/>
        <a:lstStyle/>
        <a:p>
          <a:r>
            <a:rPr lang="en-US" sz="1800" dirty="0"/>
            <a:t>Most had short coats (77.2%)</a:t>
          </a:r>
        </a:p>
      </dgm:t>
    </dgm:pt>
    <dgm:pt modelId="{C9BDD67F-14EA-48C8-AF1D-869787D7BC5C}" type="sibTrans" cxnId="{D12E4899-BBB4-41F1-BD6A-254D825B8529}">
      <dgm:prSet/>
      <dgm:spPr/>
      <dgm:t>
        <a:bodyPr/>
        <a:lstStyle/>
        <a:p>
          <a:endParaRPr lang="en-US"/>
        </a:p>
      </dgm:t>
    </dgm:pt>
    <dgm:pt modelId="{BEF56502-ED1C-4DF7-A41A-BB60B915C637}" type="parTrans" cxnId="{D12E4899-BBB4-41F1-BD6A-254D825B8529}">
      <dgm:prSet/>
      <dgm:spPr/>
      <dgm:t>
        <a:bodyPr/>
        <a:lstStyle/>
        <a:p>
          <a:endParaRPr lang="en-US"/>
        </a:p>
      </dgm:t>
    </dgm:pt>
    <dgm:pt modelId="{AC674D53-D7BA-4773-B193-D753B26D23E3}">
      <dgm:prSet custT="1"/>
      <dgm:spPr/>
      <dgm:t>
        <a:bodyPr/>
        <a:lstStyle/>
        <a:p>
          <a:r>
            <a:rPr lang="en-US" sz="1800" dirty="0"/>
            <a:t>Most frequent breeds were fighting breeds (32.8%) and sporting (26.4) (Most common breeds in shelters)</a:t>
          </a:r>
        </a:p>
      </dgm:t>
    </dgm:pt>
    <dgm:pt modelId="{CCE331B4-620D-489C-AB2C-4335E1646E82}" type="sibTrans" cxnId="{73E6C2EA-FC7A-4C62-AEC1-88C370E06810}">
      <dgm:prSet/>
      <dgm:spPr/>
      <dgm:t>
        <a:bodyPr/>
        <a:lstStyle/>
        <a:p>
          <a:endParaRPr lang="en-US"/>
        </a:p>
      </dgm:t>
    </dgm:pt>
    <dgm:pt modelId="{807D5961-391E-4076-A9D3-272E06D5656D}" type="parTrans" cxnId="{73E6C2EA-FC7A-4C62-AEC1-88C370E06810}">
      <dgm:prSet/>
      <dgm:spPr/>
      <dgm:t>
        <a:bodyPr/>
        <a:lstStyle/>
        <a:p>
          <a:endParaRPr lang="en-US"/>
        </a:p>
      </dgm:t>
    </dgm:pt>
    <dgm:pt modelId="{F95011AD-3E09-40E6-8EE2-4A6C1BD5E71C}">
      <dgm:prSet custT="1"/>
      <dgm:spPr/>
      <dgm:t>
        <a:bodyPr/>
        <a:lstStyle/>
        <a:p>
          <a:r>
            <a:rPr lang="en-US" sz="1800" dirty="0"/>
            <a:t>Majority were strays (64.4); 28% were owner surrender</a:t>
          </a:r>
        </a:p>
      </dgm:t>
    </dgm:pt>
    <dgm:pt modelId="{F32A129A-A79F-4283-B38E-81D60A300CA4}" type="sibTrans" cxnId="{09E6E793-7C37-484B-A3DD-EEAD28B1F5F1}">
      <dgm:prSet/>
      <dgm:spPr/>
      <dgm:t>
        <a:bodyPr/>
        <a:lstStyle/>
        <a:p>
          <a:endParaRPr lang="en-US"/>
        </a:p>
      </dgm:t>
    </dgm:pt>
    <dgm:pt modelId="{B4FFFE11-FE57-4020-AFB8-8D7C32F87571}" type="parTrans" cxnId="{09E6E793-7C37-484B-A3DD-EEAD28B1F5F1}">
      <dgm:prSet/>
      <dgm:spPr/>
      <dgm:t>
        <a:bodyPr/>
        <a:lstStyle/>
        <a:p>
          <a:endParaRPr lang="en-US"/>
        </a:p>
      </dgm:t>
    </dgm:pt>
    <dgm:pt modelId="{B964D7DF-109F-4013-A059-CD64F7C559B7}">
      <dgm:prSet/>
      <dgm:spPr/>
      <dgm:t>
        <a:bodyPr/>
        <a:lstStyle/>
        <a:p>
          <a:endParaRPr lang="en-US" sz="900" dirty="0"/>
        </a:p>
      </dgm:t>
    </dgm:pt>
    <dgm:pt modelId="{B548DBC3-F8D1-4B57-9D39-AE44E4FABD81}" type="sibTrans" cxnId="{D3860D4B-B4E8-422D-8C81-7E375B1A8DD0}">
      <dgm:prSet/>
      <dgm:spPr/>
      <dgm:t>
        <a:bodyPr/>
        <a:lstStyle/>
        <a:p>
          <a:endParaRPr lang="en-US"/>
        </a:p>
      </dgm:t>
    </dgm:pt>
    <dgm:pt modelId="{8926FC48-5F53-4846-949C-F15FA0C1E8F7}" type="parTrans" cxnId="{D3860D4B-B4E8-422D-8C81-7E375B1A8DD0}">
      <dgm:prSet/>
      <dgm:spPr/>
      <dgm:t>
        <a:bodyPr/>
        <a:lstStyle/>
        <a:p>
          <a:endParaRPr lang="en-US"/>
        </a:p>
      </dgm:t>
    </dgm:pt>
    <dgm:pt modelId="{F0D84EDD-4B6A-4A95-A77F-724D6B594170}" type="pres">
      <dgm:prSet presAssocID="{1552C204-9F2B-4F60-A663-514B2E742448}" presName="linear" presStyleCnt="0">
        <dgm:presLayoutVars>
          <dgm:animLvl val="lvl"/>
          <dgm:resizeHandles val="exact"/>
        </dgm:presLayoutVars>
      </dgm:prSet>
      <dgm:spPr/>
    </dgm:pt>
    <dgm:pt modelId="{02B24138-2E02-4A6E-896F-E77F70DF6208}" type="pres">
      <dgm:prSet presAssocID="{E5A8B255-EC74-4240-A28B-926E6B773CE4}" presName="parentText" presStyleLbl="node1" presStyleIdx="0" presStyleCnt="1">
        <dgm:presLayoutVars>
          <dgm:chMax val="0"/>
          <dgm:bulletEnabled val="1"/>
        </dgm:presLayoutVars>
      </dgm:prSet>
      <dgm:spPr/>
    </dgm:pt>
    <dgm:pt modelId="{11E3B0F8-45D9-4022-B35B-5029B157B262}" type="pres">
      <dgm:prSet presAssocID="{E5A8B255-EC74-4240-A28B-926E6B773CE4}" presName="childText" presStyleLbl="revTx" presStyleIdx="0" presStyleCnt="1">
        <dgm:presLayoutVars>
          <dgm:bulletEnabled val="1"/>
        </dgm:presLayoutVars>
      </dgm:prSet>
      <dgm:spPr/>
    </dgm:pt>
  </dgm:ptLst>
  <dgm:cxnLst>
    <dgm:cxn modelId="{92C2A10F-25E2-405B-A0B2-98038B81761D}" srcId="{1552C204-9F2B-4F60-A663-514B2E742448}" destId="{E5A8B255-EC74-4240-A28B-926E6B773CE4}" srcOrd="0" destOrd="0" parTransId="{025F2D63-260B-4027-880F-4A243B5BE13B}" sibTransId="{4FE6815C-A426-45AB-AA30-05B59E259B9F}"/>
    <dgm:cxn modelId="{20865F39-6194-4667-8031-4549F170CA8A}" srcId="{E5A8B255-EC74-4240-A28B-926E6B773CE4}" destId="{307230E0-37A8-4E0F-A654-6C54CF95CFAA}" srcOrd="2" destOrd="0" parTransId="{1D435624-D05E-4B60-866D-9C7CFB134C4B}" sibTransId="{B1D09957-EE41-45C1-8BDB-26043EC37A90}"/>
    <dgm:cxn modelId="{64AF2260-32B9-4EEA-BAEF-16AAD83A4B8D}" type="presOf" srcId="{3BCAC6C5-71EC-410E-AD9A-88E23F64021E}" destId="{11E3B0F8-45D9-4022-B35B-5029B157B262}" srcOrd="0" destOrd="3" presId="urn:microsoft.com/office/officeart/2005/8/layout/vList2"/>
    <dgm:cxn modelId="{61633C44-BE68-436E-9599-E3852F8851D9}" type="presOf" srcId="{307230E0-37A8-4E0F-A654-6C54CF95CFAA}" destId="{11E3B0F8-45D9-4022-B35B-5029B157B262}" srcOrd="0" destOrd="2" presId="urn:microsoft.com/office/officeart/2005/8/layout/vList2"/>
    <dgm:cxn modelId="{D3860D4B-B4E8-422D-8C81-7E375B1A8DD0}" srcId="{E5A8B255-EC74-4240-A28B-926E6B773CE4}" destId="{B964D7DF-109F-4013-A059-CD64F7C559B7}" srcOrd="7" destOrd="0" parTransId="{8926FC48-5F53-4846-949C-F15FA0C1E8F7}" sibTransId="{B548DBC3-F8D1-4B57-9D39-AE44E4FABD81}"/>
    <dgm:cxn modelId="{B556DF51-D802-4B7A-B389-2A6DB63C82C3}" type="presOf" srcId="{7AF0833F-3B9E-425B-903A-B134B3837D0E}" destId="{11E3B0F8-45D9-4022-B35B-5029B157B262}" srcOrd="0" destOrd="1" presId="urn:microsoft.com/office/officeart/2005/8/layout/vList2"/>
    <dgm:cxn modelId="{FBDC7A7E-AFA1-432B-9991-09DE91550CC2}" type="presOf" srcId="{B964D7DF-109F-4013-A059-CD64F7C559B7}" destId="{11E3B0F8-45D9-4022-B35B-5029B157B262}" srcOrd="0" destOrd="7" presId="urn:microsoft.com/office/officeart/2005/8/layout/vList2"/>
    <dgm:cxn modelId="{F49DE290-D821-459D-986B-4095B15A69BA}" srcId="{E5A8B255-EC74-4240-A28B-926E6B773CE4}" destId="{7AF0833F-3B9E-425B-903A-B134B3837D0E}" srcOrd="1" destOrd="0" parTransId="{C97183DE-6249-4D05-B8B6-69B6409FD961}" sibTransId="{2A8B13BB-B978-4F45-8F0E-EFE3E6598115}"/>
    <dgm:cxn modelId="{09E6E793-7C37-484B-A3DD-EEAD28B1F5F1}" srcId="{E5A8B255-EC74-4240-A28B-926E6B773CE4}" destId="{F95011AD-3E09-40E6-8EE2-4A6C1BD5E71C}" srcOrd="6" destOrd="0" parTransId="{B4FFFE11-FE57-4020-AFB8-8D7C32F87571}" sibTransId="{F32A129A-A79F-4283-B38E-81D60A300CA4}"/>
    <dgm:cxn modelId="{D12E4899-BBB4-41F1-BD6A-254D825B8529}" srcId="{E5A8B255-EC74-4240-A28B-926E6B773CE4}" destId="{7AA56D35-05D2-4991-BB75-A16D47F712BF}" srcOrd="4" destOrd="0" parTransId="{BEF56502-ED1C-4DF7-A41A-BB60B915C637}" sibTransId="{C9BDD67F-14EA-48C8-AF1D-869787D7BC5C}"/>
    <dgm:cxn modelId="{F1B338B1-B094-4708-B3FC-FF5F919B0DEE}" type="presOf" srcId="{F95011AD-3E09-40E6-8EE2-4A6C1BD5E71C}" destId="{11E3B0F8-45D9-4022-B35B-5029B157B262}" srcOrd="0" destOrd="6" presId="urn:microsoft.com/office/officeart/2005/8/layout/vList2"/>
    <dgm:cxn modelId="{F85869C2-5C10-4BA4-AB81-5D01D77A6FA4}" srcId="{E5A8B255-EC74-4240-A28B-926E6B773CE4}" destId="{3BCAC6C5-71EC-410E-AD9A-88E23F64021E}" srcOrd="3" destOrd="0" parTransId="{BAFB1003-8C84-4DA2-8B82-38225DC79459}" sibTransId="{A8421EB0-E97B-4FA7-86D9-5BDA37B2BF2A}"/>
    <dgm:cxn modelId="{68F1BBC4-3B6A-48BA-8CDE-6DD013F7CD4D}" type="presOf" srcId="{1552C204-9F2B-4F60-A663-514B2E742448}" destId="{F0D84EDD-4B6A-4A95-A77F-724D6B594170}" srcOrd="0" destOrd="0" presId="urn:microsoft.com/office/officeart/2005/8/layout/vList2"/>
    <dgm:cxn modelId="{47FCB3C5-3C24-4F47-ACF7-13A9A0DDCC64}" srcId="{E5A8B255-EC74-4240-A28B-926E6B773CE4}" destId="{5F6665A1-EB53-4C25-9D86-CAF3D8BA6B16}" srcOrd="0" destOrd="0" parTransId="{727CAB26-13BA-4CFD-8785-784B533B92C2}" sibTransId="{294E55E0-C62B-4FB9-84E2-9CAE39528703}"/>
    <dgm:cxn modelId="{897CBDCD-E791-46E7-81DD-5A37922BD266}" type="presOf" srcId="{5F6665A1-EB53-4C25-9D86-CAF3D8BA6B16}" destId="{11E3B0F8-45D9-4022-B35B-5029B157B262}" srcOrd="0" destOrd="0" presId="urn:microsoft.com/office/officeart/2005/8/layout/vList2"/>
    <dgm:cxn modelId="{2B15ACCF-E973-4877-88D9-36D2F9B8A464}" type="presOf" srcId="{AC674D53-D7BA-4773-B193-D753B26D23E3}" destId="{11E3B0F8-45D9-4022-B35B-5029B157B262}" srcOrd="0" destOrd="5" presId="urn:microsoft.com/office/officeart/2005/8/layout/vList2"/>
    <dgm:cxn modelId="{E4750DD1-911D-47B4-B3A5-104BA32FFB81}" type="presOf" srcId="{7AA56D35-05D2-4991-BB75-A16D47F712BF}" destId="{11E3B0F8-45D9-4022-B35B-5029B157B262}" srcOrd="0" destOrd="4" presId="urn:microsoft.com/office/officeart/2005/8/layout/vList2"/>
    <dgm:cxn modelId="{332D5AE8-E95F-4337-9DA7-502399CCC4CF}" type="presOf" srcId="{E5A8B255-EC74-4240-A28B-926E6B773CE4}" destId="{02B24138-2E02-4A6E-896F-E77F70DF6208}" srcOrd="0" destOrd="0" presId="urn:microsoft.com/office/officeart/2005/8/layout/vList2"/>
    <dgm:cxn modelId="{73E6C2EA-FC7A-4C62-AEC1-88C370E06810}" srcId="{E5A8B255-EC74-4240-A28B-926E6B773CE4}" destId="{AC674D53-D7BA-4773-B193-D753B26D23E3}" srcOrd="5" destOrd="0" parTransId="{807D5961-391E-4076-A9D3-272E06D5656D}" sibTransId="{CCE331B4-620D-489C-AB2C-4335E1646E82}"/>
    <dgm:cxn modelId="{C3C46435-5B69-4976-81F2-077E60CAE45D}" type="presParOf" srcId="{F0D84EDD-4B6A-4A95-A77F-724D6B594170}" destId="{02B24138-2E02-4A6E-896F-E77F70DF6208}" srcOrd="0" destOrd="0" presId="urn:microsoft.com/office/officeart/2005/8/layout/vList2"/>
    <dgm:cxn modelId="{2A1B0560-85C2-4528-97F9-BE8F00A382FA}" type="presParOf" srcId="{F0D84EDD-4B6A-4A95-A77F-724D6B594170}" destId="{11E3B0F8-45D9-4022-B35B-5029B157B262}"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D250A18-546E-40D5-97B6-F39158450D89}" type="doc">
      <dgm:prSet loTypeId="urn:microsoft.com/office/officeart/2016/7/layout/VerticalHollowActionList" loCatId="List" qsTypeId="urn:microsoft.com/office/officeart/2005/8/quickstyle/simple1" qsCatId="simple" csTypeId="urn:microsoft.com/office/officeart/2005/8/colors/colorful1" csCatId="colorful" phldr="1"/>
      <dgm:spPr/>
      <dgm:t>
        <a:bodyPr/>
        <a:lstStyle/>
        <a:p>
          <a:endParaRPr lang="en-US"/>
        </a:p>
      </dgm:t>
    </dgm:pt>
    <dgm:pt modelId="{466ED405-F98F-48B3-9EE2-F5461FCA0E7B}">
      <dgm:prSet/>
      <dgm:spPr/>
      <dgm:t>
        <a:bodyPr/>
        <a:lstStyle/>
        <a:p>
          <a:r>
            <a:rPr lang="en-US" b="1" dirty="0"/>
            <a:t>Dogs that not adopted </a:t>
          </a:r>
        </a:p>
      </dgm:t>
    </dgm:pt>
    <dgm:pt modelId="{5026B56D-EF38-4B83-96B5-8CF631D216A0}" type="parTrans" cxnId="{651B6896-8DEB-4CF9-9ADB-C5724F44BD96}">
      <dgm:prSet/>
      <dgm:spPr/>
      <dgm:t>
        <a:bodyPr/>
        <a:lstStyle/>
        <a:p>
          <a:endParaRPr lang="en-US"/>
        </a:p>
      </dgm:t>
    </dgm:pt>
    <dgm:pt modelId="{3C2F3348-82A1-480F-9035-C7BB87485B58}" type="sibTrans" cxnId="{651B6896-8DEB-4CF9-9ADB-C5724F44BD96}">
      <dgm:prSet/>
      <dgm:spPr/>
      <dgm:t>
        <a:bodyPr/>
        <a:lstStyle/>
        <a:p>
          <a:endParaRPr lang="en-US"/>
        </a:p>
      </dgm:t>
    </dgm:pt>
    <dgm:pt modelId="{B278DC20-B34B-4811-8692-A3F4232A08EA}">
      <dgm:prSet custT="1"/>
      <dgm:spPr/>
      <dgm:t>
        <a:bodyPr/>
        <a:lstStyle/>
        <a:p>
          <a:r>
            <a:rPr lang="en-US" sz="1800" b="1" i="1" dirty="0">
              <a:solidFill>
                <a:srgbClr val="002060"/>
              </a:solidFill>
            </a:rPr>
            <a:t>Ignored play initiations</a:t>
          </a:r>
          <a:r>
            <a:rPr lang="en-US" sz="1800" dirty="0">
              <a:solidFill>
                <a:srgbClr val="002060"/>
              </a:solidFill>
            </a:rPr>
            <a:t> </a:t>
          </a:r>
          <a:r>
            <a:rPr lang="en-US" sz="1800" dirty="0"/>
            <a:t>by potential adopter 2x as much as dogs that were adopted</a:t>
          </a:r>
        </a:p>
        <a:p>
          <a:endParaRPr lang="en-US" sz="1800" dirty="0"/>
        </a:p>
      </dgm:t>
    </dgm:pt>
    <dgm:pt modelId="{619A5DE6-5E39-4479-AAA2-01A9B3907025}" type="parTrans" cxnId="{73F94317-76BE-4960-9506-8CB0D629C5B7}">
      <dgm:prSet/>
      <dgm:spPr/>
      <dgm:t>
        <a:bodyPr/>
        <a:lstStyle/>
        <a:p>
          <a:endParaRPr lang="en-US"/>
        </a:p>
      </dgm:t>
    </dgm:pt>
    <dgm:pt modelId="{8CF9D2D6-9BD0-44A6-893D-B412D9B8830B}" type="sibTrans" cxnId="{73F94317-76BE-4960-9506-8CB0D629C5B7}">
      <dgm:prSet/>
      <dgm:spPr/>
      <dgm:t>
        <a:bodyPr/>
        <a:lstStyle/>
        <a:p>
          <a:endParaRPr lang="en-US"/>
        </a:p>
      </dgm:t>
    </dgm:pt>
    <dgm:pt modelId="{FFFC2548-2FF1-4E80-8B00-3048C224E314}">
      <dgm:prSet custT="1"/>
      <dgm:spPr/>
      <dgm:t>
        <a:bodyPr/>
        <a:lstStyle/>
        <a:p>
          <a:r>
            <a:rPr lang="en-US" sz="1800" b="1" i="1" dirty="0">
              <a:solidFill>
                <a:srgbClr val="002060"/>
              </a:solidFill>
            </a:rPr>
            <a:t>Laid in proximity to adopter half as much </a:t>
          </a:r>
          <a:r>
            <a:rPr lang="en-US" sz="1800" dirty="0"/>
            <a:t>as adopted dogs</a:t>
          </a:r>
        </a:p>
      </dgm:t>
    </dgm:pt>
    <dgm:pt modelId="{8CD54D44-F547-453B-9CDA-BF164B249586}" type="parTrans" cxnId="{7C60D308-4338-4A09-9996-6471104AF53C}">
      <dgm:prSet/>
      <dgm:spPr/>
      <dgm:t>
        <a:bodyPr/>
        <a:lstStyle/>
        <a:p>
          <a:endParaRPr lang="en-US"/>
        </a:p>
      </dgm:t>
    </dgm:pt>
    <dgm:pt modelId="{A36406CD-0E8C-4504-85A6-D44D3DC40FB7}" type="sibTrans" cxnId="{7C60D308-4338-4A09-9996-6471104AF53C}">
      <dgm:prSet/>
      <dgm:spPr/>
      <dgm:t>
        <a:bodyPr/>
        <a:lstStyle/>
        <a:p>
          <a:endParaRPr lang="en-US"/>
        </a:p>
      </dgm:t>
    </dgm:pt>
    <dgm:pt modelId="{98A329DD-9BF8-4A6C-B825-BE7AB444D46B}" type="pres">
      <dgm:prSet presAssocID="{CD250A18-546E-40D5-97B6-F39158450D89}" presName="Name0" presStyleCnt="0">
        <dgm:presLayoutVars>
          <dgm:dir/>
          <dgm:animLvl val="lvl"/>
          <dgm:resizeHandles val="exact"/>
        </dgm:presLayoutVars>
      </dgm:prSet>
      <dgm:spPr/>
    </dgm:pt>
    <dgm:pt modelId="{FA4DF79D-7885-48C9-A166-D7AEC8E23F8D}" type="pres">
      <dgm:prSet presAssocID="{466ED405-F98F-48B3-9EE2-F5461FCA0E7B}" presName="linNode" presStyleCnt="0"/>
      <dgm:spPr/>
    </dgm:pt>
    <dgm:pt modelId="{40A6F53F-1968-4E81-ACC0-3CD88A29BA73}" type="pres">
      <dgm:prSet presAssocID="{466ED405-F98F-48B3-9EE2-F5461FCA0E7B}" presName="parentText" presStyleLbl="solidFgAcc1" presStyleIdx="0" presStyleCnt="1" custScaleX="324467">
        <dgm:presLayoutVars>
          <dgm:chMax val="1"/>
          <dgm:bulletEnabled/>
        </dgm:presLayoutVars>
      </dgm:prSet>
      <dgm:spPr/>
    </dgm:pt>
    <dgm:pt modelId="{430982F6-7FD1-48AE-86CC-B1FF612E7AA8}" type="pres">
      <dgm:prSet presAssocID="{466ED405-F98F-48B3-9EE2-F5461FCA0E7B}" presName="descendantText" presStyleLbl="alignNode1" presStyleIdx="0" presStyleCnt="1" custScaleX="95562" custLinFactNeighborX="40597" custLinFactNeighborY="-1415">
        <dgm:presLayoutVars>
          <dgm:bulletEnabled/>
        </dgm:presLayoutVars>
      </dgm:prSet>
      <dgm:spPr/>
    </dgm:pt>
  </dgm:ptLst>
  <dgm:cxnLst>
    <dgm:cxn modelId="{7C60D308-4338-4A09-9996-6471104AF53C}" srcId="{466ED405-F98F-48B3-9EE2-F5461FCA0E7B}" destId="{FFFC2548-2FF1-4E80-8B00-3048C224E314}" srcOrd="1" destOrd="0" parTransId="{8CD54D44-F547-453B-9CDA-BF164B249586}" sibTransId="{A36406CD-0E8C-4504-85A6-D44D3DC40FB7}"/>
    <dgm:cxn modelId="{73F94317-76BE-4960-9506-8CB0D629C5B7}" srcId="{466ED405-F98F-48B3-9EE2-F5461FCA0E7B}" destId="{B278DC20-B34B-4811-8692-A3F4232A08EA}" srcOrd="0" destOrd="0" parTransId="{619A5DE6-5E39-4479-AAA2-01A9B3907025}" sibTransId="{8CF9D2D6-9BD0-44A6-893D-B412D9B8830B}"/>
    <dgm:cxn modelId="{5BDF0346-60AE-4804-930A-B1D688E0B071}" type="presOf" srcId="{FFFC2548-2FF1-4E80-8B00-3048C224E314}" destId="{430982F6-7FD1-48AE-86CC-B1FF612E7AA8}" srcOrd="0" destOrd="1" presId="urn:microsoft.com/office/officeart/2016/7/layout/VerticalHollowActionList"/>
    <dgm:cxn modelId="{2A08974E-E390-4D06-90D9-544605D24AD5}" type="presOf" srcId="{B278DC20-B34B-4811-8692-A3F4232A08EA}" destId="{430982F6-7FD1-48AE-86CC-B1FF612E7AA8}" srcOrd="0" destOrd="0" presId="urn:microsoft.com/office/officeart/2016/7/layout/VerticalHollowActionList"/>
    <dgm:cxn modelId="{E1125373-1CF6-4B89-800C-A01AFC04EA49}" type="presOf" srcId="{466ED405-F98F-48B3-9EE2-F5461FCA0E7B}" destId="{40A6F53F-1968-4E81-ACC0-3CD88A29BA73}" srcOrd="0" destOrd="0" presId="urn:microsoft.com/office/officeart/2016/7/layout/VerticalHollowActionList"/>
    <dgm:cxn modelId="{651B6896-8DEB-4CF9-9ADB-C5724F44BD96}" srcId="{CD250A18-546E-40D5-97B6-F39158450D89}" destId="{466ED405-F98F-48B3-9EE2-F5461FCA0E7B}" srcOrd="0" destOrd="0" parTransId="{5026B56D-EF38-4B83-96B5-8CF631D216A0}" sibTransId="{3C2F3348-82A1-480F-9035-C7BB87485B58}"/>
    <dgm:cxn modelId="{53183DB9-D891-441D-BEA0-929146B193AB}" type="presOf" srcId="{CD250A18-546E-40D5-97B6-F39158450D89}" destId="{98A329DD-9BF8-4A6C-B825-BE7AB444D46B}" srcOrd="0" destOrd="0" presId="urn:microsoft.com/office/officeart/2016/7/layout/VerticalHollowActionList"/>
    <dgm:cxn modelId="{307F45D0-D02F-45E1-8816-47E0C6C3A64E}" type="presParOf" srcId="{98A329DD-9BF8-4A6C-B825-BE7AB444D46B}" destId="{FA4DF79D-7885-48C9-A166-D7AEC8E23F8D}" srcOrd="0" destOrd="0" presId="urn:microsoft.com/office/officeart/2016/7/layout/VerticalHollowActionList"/>
    <dgm:cxn modelId="{07FABDDB-6364-4496-915E-E0BA2E0EA680}" type="presParOf" srcId="{FA4DF79D-7885-48C9-A166-D7AEC8E23F8D}" destId="{40A6F53F-1968-4E81-ACC0-3CD88A29BA73}" srcOrd="0" destOrd="0" presId="urn:microsoft.com/office/officeart/2016/7/layout/VerticalHollowActionList"/>
    <dgm:cxn modelId="{BF09F3D6-29E5-468A-82E5-B934CA148DEB}" type="presParOf" srcId="{FA4DF79D-7885-48C9-A166-D7AEC8E23F8D}" destId="{430982F6-7FD1-48AE-86CC-B1FF612E7AA8}" srcOrd="1" destOrd="0" presId="urn:microsoft.com/office/officeart/2016/7/layout/VerticalHollow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25759E5-051E-4C07-ACAD-50384BF148B9}" type="doc">
      <dgm:prSet loTypeId="urn:microsoft.com/office/officeart/2005/8/layout/list1" loCatId="list" qsTypeId="urn:microsoft.com/office/officeart/2005/8/quickstyle/simple1" qsCatId="simple" csTypeId="urn:microsoft.com/office/officeart/2005/8/colors/accent4_2" csCatId="accent4" phldr="1"/>
      <dgm:spPr/>
      <dgm:t>
        <a:bodyPr/>
        <a:lstStyle/>
        <a:p>
          <a:endParaRPr lang="en-US"/>
        </a:p>
      </dgm:t>
    </dgm:pt>
    <dgm:pt modelId="{127A668E-8482-413B-A726-42720EA0C6AB}">
      <dgm:prSet/>
      <dgm:spPr/>
      <dgm:t>
        <a:bodyPr/>
        <a:lstStyle/>
        <a:p>
          <a:r>
            <a:rPr lang="en-US"/>
            <a:t>Subjects: </a:t>
          </a:r>
        </a:p>
      </dgm:t>
    </dgm:pt>
    <dgm:pt modelId="{6B17F042-1CA0-4906-8E05-4F72B3DD3A6C}" type="parTrans" cxnId="{B41FDD4A-30F7-438F-ACA5-86EFF0370F97}">
      <dgm:prSet/>
      <dgm:spPr/>
      <dgm:t>
        <a:bodyPr/>
        <a:lstStyle/>
        <a:p>
          <a:endParaRPr lang="en-US"/>
        </a:p>
      </dgm:t>
    </dgm:pt>
    <dgm:pt modelId="{3AE5F60E-2200-4A76-A63F-4AF9BAD7040E}" type="sibTrans" cxnId="{B41FDD4A-30F7-438F-ACA5-86EFF0370F97}">
      <dgm:prSet/>
      <dgm:spPr/>
      <dgm:t>
        <a:bodyPr/>
        <a:lstStyle/>
        <a:p>
          <a:endParaRPr lang="en-US"/>
        </a:p>
      </dgm:t>
    </dgm:pt>
    <dgm:pt modelId="{F80DEB10-9F48-4527-9EBD-8E4076FB37BC}">
      <dgm:prSet/>
      <dgm:spPr/>
      <dgm:t>
        <a:bodyPr/>
        <a:lstStyle/>
        <a:p>
          <a:r>
            <a:rPr lang="en-US"/>
            <a:t>21 dogs in foster homes and 31 dogs in shelter</a:t>
          </a:r>
        </a:p>
      </dgm:t>
    </dgm:pt>
    <dgm:pt modelId="{537C4286-E88B-41C8-9858-0DC67996FF9F}" type="parTrans" cxnId="{6292D7A0-D5F4-4C11-B3DB-62E1A1897DC0}">
      <dgm:prSet/>
      <dgm:spPr/>
      <dgm:t>
        <a:bodyPr/>
        <a:lstStyle/>
        <a:p>
          <a:endParaRPr lang="en-US"/>
        </a:p>
      </dgm:t>
    </dgm:pt>
    <dgm:pt modelId="{80731629-1494-4A50-9851-853E720E8539}" type="sibTrans" cxnId="{6292D7A0-D5F4-4C11-B3DB-62E1A1897DC0}">
      <dgm:prSet/>
      <dgm:spPr/>
      <dgm:t>
        <a:bodyPr/>
        <a:lstStyle/>
        <a:p>
          <a:endParaRPr lang="en-US"/>
        </a:p>
      </dgm:t>
    </dgm:pt>
    <dgm:pt modelId="{782A280A-6F41-42AC-A674-D403F81CF931}">
      <dgm:prSet/>
      <dgm:spPr/>
      <dgm:t>
        <a:bodyPr/>
        <a:lstStyle/>
        <a:p>
          <a:r>
            <a:rPr lang="en-US"/>
            <a:t>All dogs spayed/neutered</a:t>
          </a:r>
        </a:p>
      </dgm:t>
    </dgm:pt>
    <dgm:pt modelId="{4598A022-3182-48D0-9F13-7FD15D34BF7A}" type="parTrans" cxnId="{226C86B5-1969-4D89-AC57-D839047E4D52}">
      <dgm:prSet/>
      <dgm:spPr/>
      <dgm:t>
        <a:bodyPr/>
        <a:lstStyle/>
        <a:p>
          <a:endParaRPr lang="en-US"/>
        </a:p>
      </dgm:t>
    </dgm:pt>
    <dgm:pt modelId="{053A2D16-EC10-49E3-8CBE-0A4158A582F5}" type="sibTrans" cxnId="{226C86B5-1969-4D89-AC57-D839047E4D52}">
      <dgm:prSet/>
      <dgm:spPr/>
      <dgm:t>
        <a:bodyPr/>
        <a:lstStyle/>
        <a:p>
          <a:endParaRPr lang="en-US"/>
        </a:p>
      </dgm:t>
    </dgm:pt>
    <dgm:pt modelId="{83597800-174F-4C3A-8423-AE4D9D00CD29}">
      <dgm:prSet/>
      <dgm:spPr/>
      <dgm:t>
        <a:bodyPr/>
        <a:lstStyle/>
        <a:p>
          <a:r>
            <a:rPr lang="en-US"/>
            <a:t>Shelter dogs selected by volunteers</a:t>
          </a:r>
        </a:p>
      </dgm:t>
    </dgm:pt>
    <dgm:pt modelId="{8321EC7B-5D87-4F86-84A8-08B6F12D8129}" type="parTrans" cxnId="{EF1A8C40-F52E-4D76-84EC-A7039B2D2518}">
      <dgm:prSet/>
      <dgm:spPr/>
      <dgm:t>
        <a:bodyPr/>
        <a:lstStyle/>
        <a:p>
          <a:endParaRPr lang="en-US"/>
        </a:p>
      </dgm:t>
    </dgm:pt>
    <dgm:pt modelId="{BC036344-5814-4F23-AE67-C4C8B1ADE677}" type="sibTrans" cxnId="{EF1A8C40-F52E-4D76-84EC-A7039B2D2518}">
      <dgm:prSet/>
      <dgm:spPr/>
      <dgm:t>
        <a:bodyPr/>
        <a:lstStyle/>
        <a:p>
          <a:endParaRPr lang="en-US"/>
        </a:p>
      </dgm:t>
    </dgm:pt>
    <dgm:pt modelId="{F67B95A0-BBCE-44FE-AF1B-D24ED0B5F399}">
      <dgm:prSet/>
      <dgm:spPr/>
      <dgm:t>
        <a:bodyPr/>
        <a:lstStyle/>
        <a:p>
          <a:r>
            <a:rPr lang="en-US"/>
            <a:t>Foster dogs assigned to foster homes by staff</a:t>
          </a:r>
        </a:p>
      </dgm:t>
    </dgm:pt>
    <dgm:pt modelId="{7B233693-9577-4FF2-93DD-008279E78FA8}" type="parTrans" cxnId="{A2B67E88-699A-459D-8652-08C585E40945}">
      <dgm:prSet/>
      <dgm:spPr/>
      <dgm:t>
        <a:bodyPr/>
        <a:lstStyle/>
        <a:p>
          <a:endParaRPr lang="en-US"/>
        </a:p>
      </dgm:t>
    </dgm:pt>
    <dgm:pt modelId="{ED5619CF-A555-48A5-96DF-7090D87A7A5A}" type="sibTrans" cxnId="{A2B67E88-699A-459D-8652-08C585E40945}">
      <dgm:prSet/>
      <dgm:spPr/>
      <dgm:t>
        <a:bodyPr/>
        <a:lstStyle/>
        <a:p>
          <a:endParaRPr lang="en-US"/>
        </a:p>
      </dgm:t>
    </dgm:pt>
    <dgm:pt modelId="{7A51703B-94F8-43B3-AA77-CEA238A39D38}">
      <dgm:prSet/>
      <dgm:spPr/>
      <dgm:t>
        <a:bodyPr/>
        <a:lstStyle/>
        <a:p>
          <a:r>
            <a:rPr lang="en-US" dirty="0"/>
            <a:t>Human participants: 20 foster parent volunteers and 20 shelter volunteers that interacted regularly with the shelter dogs</a:t>
          </a:r>
        </a:p>
      </dgm:t>
    </dgm:pt>
    <dgm:pt modelId="{63EDBCBB-E26D-49FA-A2D5-7B7E5D178DE5}" type="parTrans" cxnId="{33255EE9-6665-40AF-A1DB-EB72F59C1C77}">
      <dgm:prSet/>
      <dgm:spPr/>
      <dgm:t>
        <a:bodyPr/>
        <a:lstStyle/>
        <a:p>
          <a:endParaRPr lang="en-US"/>
        </a:p>
      </dgm:t>
    </dgm:pt>
    <dgm:pt modelId="{189A2788-5F16-45F4-B27D-0833C5023B35}" type="sibTrans" cxnId="{33255EE9-6665-40AF-A1DB-EB72F59C1C77}">
      <dgm:prSet/>
      <dgm:spPr/>
      <dgm:t>
        <a:bodyPr/>
        <a:lstStyle/>
        <a:p>
          <a:endParaRPr lang="en-US"/>
        </a:p>
      </dgm:t>
    </dgm:pt>
    <dgm:pt modelId="{8DF26478-28A3-4767-8708-694CBC86E442}">
      <dgm:prSet/>
      <dgm:spPr/>
      <dgm:t>
        <a:bodyPr/>
        <a:lstStyle/>
        <a:p>
          <a:r>
            <a:rPr lang="en-US"/>
            <a:t>Testing</a:t>
          </a:r>
        </a:p>
      </dgm:t>
    </dgm:pt>
    <dgm:pt modelId="{09110B51-129E-4B1D-9B2D-54BD753CB972}" type="parTrans" cxnId="{D5CCCCD3-74AC-4777-BE04-1B2AACF8AAB1}">
      <dgm:prSet/>
      <dgm:spPr/>
      <dgm:t>
        <a:bodyPr/>
        <a:lstStyle/>
        <a:p>
          <a:endParaRPr lang="en-US"/>
        </a:p>
      </dgm:t>
    </dgm:pt>
    <dgm:pt modelId="{0AC1393D-7E25-41FA-9540-04D8964541F2}" type="sibTrans" cxnId="{D5CCCCD3-74AC-4777-BE04-1B2AACF8AAB1}">
      <dgm:prSet/>
      <dgm:spPr/>
      <dgm:t>
        <a:bodyPr/>
        <a:lstStyle/>
        <a:p>
          <a:endParaRPr lang="en-US"/>
        </a:p>
      </dgm:t>
    </dgm:pt>
    <dgm:pt modelId="{B57F3A92-D53E-4A16-82FC-35A868DFF6F9}">
      <dgm:prSet/>
      <dgm:spPr/>
      <dgm:t>
        <a:bodyPr/>
        <a:lstStyle/>
        <a:p>
          <a:r>
            <a:rPr lang="en-US"/>
            <a:t>Foster dogs tested 3 days after arriving in foster home; shelter dog selected by volunteer that had interacted with it at least 3 times</a:t>
          </a:r>
        </a:p>
      </dgm:t>
    </dgm:pt>
    <dgm:pt modelId="{E0154B58-9A53-461C-B75A-079A1C373022}" type="parTrans" cxnId="{6E287C2B-5B19-4F7A-BA8E-9A12E2620C1F}">
      <dgm:prSet/>
      <dgm:spPr/>
      <dgm:t>
        <a:bodyPr/>
        <a:lstStyle/>
        <a:p>
          <a:endParaRPr lang="en-US"/>
        </a:p>
      </dgm:t>
    </dgm:pt>
    <dgm:pt modelId="{B038C504-ADAB-4334-B464-137D49956AEC}" type="sibTrans" cxnId="{6E287C2B-5B19-4F7A-BA8E-9A12E2620C1F}">
      <dgm:prSet/>
      <dgm:spPr/>
      <dgm:t>
        <a:bodyPr/>
        <a:lstStyle/>
        <a:p>
          <a:endParaRPr lang="en-US"/>
        </a:p>
      </dgm:t>
    </dgm:pt>
    <dgm:pt modelId="{23E15CC5-3C80-49BD-85D3-439D5864AA39}">
      <dgm:prSet/>
      <dgm:spPr/>
      <dgm:t>
        <a:bodyPr/>
        <a:lstStyle/>
        <a:p>
          <a:r>
            <a:rPr lang="en-US" dirty="0"/>
            <a:t>Secure Base Test</a:t>
          </a:r>
        </a:p>
      </dgm:t>
    </dgm:pt>
    <dgm:pt modelId="{87FFA9AC-9684-49AD-965B-F29C6A35C4F1}" type="parTrans" cxnId="{52FB366C-A0AB-4CBD-A371-304A8CA76D62}">
      <dgm:prSet/>
      <dgm:spPr/>
      <dgm:t>
        <a:bodyPr/>
        <a:lstStyle/>
        <a:p>
          <a:endParaRPr lang="en-US"/>
        </a:p>
      </dgm:t>
    </dgm:pt>
    <dgm:pt modelId="{AF56F5C7-813E-43DC-9600-79E4FDB6D2C9}" type="sibTrans" cxnId="{52FB366C-A0AB-4CBD-A371-304A8CA76D62}">
      <dgm:prSet/>
      <dgm:spPr/>
      <dgm:t>
        <a:bodyPr/>
        <a:lstStyle/>
        <a:p>
          <a:endParaRPr lang="en-US"/>
        </a:p>
      </dgm:t>
    </dgm:pt>
    <dgm:pt modelId="{84BB6727-1AAA-4FBF-AD0E-B1B798E4F7D8}">
      <dgm:prSet/>
      <dgm:spPr/>
      <dgm:t>
        <a:bodyPr/>
        <a:lstStyle/>
        <a:p>
          <a:r>
            <a:rPr lang="en-US" dirty="0"/>
            <a:t>Paired Attachment Test</a:t>
          </a:r>
        </a:p>
      </dgm:t>
    </dgm:pt>
    <dgm:pt modelId="{98429089-DF9C-4F8B-994C-9F3EB11469E0}" type="parTrans" cxnId="{262E869B-2D82-42CF-ACC3-B7710B7EEB08}">
      <dgm:prSet/>
      <dgm:spPr/>
      <dgm:t>
        <a:bodyPr/>
        <a:lstStyle/>
        <a:p>
          <a:endParaRPr lang="en-US"/>
        </a:p>
      </dgm:t>
    </dgm:pt>
    <dgm:pt modelId="{25A6B389-A57C-4535-8658-473AA5856ED4}" type="sibTrans" cxnId="{262E869B-2D82-42CF-ACC3-B7710B7EEB08}">
      <dgm:prSet/>
      <dgm:spPr/>
      <dgm:t>
        <a:bodyPr/>
        <a:lstStyle/>
        <a:p>
          <a:endParaRPr lang="en-US"/>
        </a:p>
      </dgm:t>
    </dgm:pt>
    <dgm:pt modelId="{80D9619F-9449-452D-BC8A-B50F2DEF5060}">
      <dgm:prSet/>
      <dgm:spPr/>
      <dgm:t>
        <a:bodyPr/>
        <a:lstStyle/>
        <a:p>
          <a:r>
            <a:rPr lang="en-US" dirty="0"/>
            <a:t>Lexington Attachment to Pets scale for Human volunteers</a:t>
          </a:r>
        </a:p>
      </dgm:t>
    </dgm:pt>
    <dgm:pt modelId="{31116869-FF4C-4039-80CB-3D0CAF238AF2}" type="parTrans" cxnId="{86E6F5D8-0FE6-45CA-964E-E096284D77AE}">
      <dgm:prSet/>
      <dgm:spPr/>
      <dgm:t>
        <a:bodyPr/>
        <a:lstStyle/>
        <a:p>
          <a:endParaRPr lang="en-US"/>
        </a:p>
      </dgm:t>
    </dgm:pt>
    <dgm:pt modelId="{07DC3BB1-F2EA-4BB5-AFB8-9B73CBA2601C}" type="sibTrans" cxnId="{86E6F5D8-0FE6-45CA-964E-E096284D77AE}">
      <dgm:prSet/>
      <dgm:spPr/>
      <dgm:t>
        <a:bodyPr/>
        <a:lstStyle/>
        <a:p>
          <a:endParaRPr lang="en-US"/>
        </a:p>
      </dgm:t>
    </dgm:pt>
    <dgm:pt modelId="{1C106E01-16E9-4E04-967A-129085A35493}">
      <dgm:prSet/>
      <dgm:spPr/>
      <dgm:t>
        <a:bodyPr/>
        <a:lstStyle/>
        <a:p>
          <a:endParaRPr lang="en-US" dirty="0"/>
        </a:p>
      </dgm:t>
    </dgm:pt>
    <dgm:pt modelId="{23B846D0-DBEC-449F-A809-009B7F28A3CA}" type="parTrans" cxnId="{2650237A-A12B-4E81-9046-5902AEA41B29}">
      <dgm:prSet/>
      <dgm:spPr/>
    </dgm:pt>
    <dgm:pt modelId="{A3A5FBEE-02B9-409B-A2FE-4AC0B614CFAA}" type="sibTrans" cxnId="{2650237A-A12B-4E81-9046-5902AEA41B29}">
      <dgm:prSet/>
      <dgm:spPr/>
    </dgm:pt>
    <dgm:pt modelId="{019AA7DA-8081-4EBD-84C9-B5EB47A25C6F}">
      <dgm:prSet/>
      <dgm:spPr/>
      <dgm:t>
        <a:bodyPr/>
        <a:lstStyle/>
        <a:p>
          <a:endParaRPr lang="en-US" dirty="0"/>
        </a:p>
      </dgm:t>
    </dgm:pt>
    <dgm:pt modelId="{A44FC9A7-053B-482A-9E43-123A453CA739}" type="parTrans" cxnId="{4055ADCC-D0CA-4527-A60C-8672377B11D2}">
      <dgm:prSet/>
      <dgm:spPr/>
    </dgm:pt>
    <dgm:pt modelId="{9D458CA6-7009-48C9-9952-B5B04D94EDF4}" type="sibTrans" cxnId="{4055ADCC-D0CA-4527-A60C-8672377B11D2}">
      <dgm:prSet/>
      <dgm:spPr/>
    </dgm:pt>
    <dgm:pt modelId="{F47F8AC2-B109-47CD-9711-C7F03317569B}">
      <dgm:prSet/>
      <dgm:spPr/>
      <dgm:t>
        <a:bodyPr/>
        <a:lstStyle/>
        <a:p>
          <a:endParaRPr lang="en-US" dirty="0"/>
        </a:p>
      </dgm:t>
    </dgm:pt>
    <dgm:pt modelId="{1D12998A-7AA9-483F-A811-786B80C797BA}" type="parTrans" cxnId="{5A34980C-7CCB-43A3-8570-C815A7BEA726}">
      <dgm:prSet/>
      <dgm:spPr/>
    </dgm:pt>
    <dgm:pt modelId="{43056489-FC0D-459E-ACCC-0CE0210DCDAB}" type="sibTrans" cxnId="{5A34980C-7CCB-43A3-8570-C815A7BEA726}">
      <dgm:prSet/>
      <dgm:spPr/>
    </dgm:pt>
    <dgm:pt modelId="{086ABC0E-E430-456F-B11B-32D3AD393EB3}">
      <dgm:prSet/>
      <dgm:spPr/>
      <dgm:t>
        <a:bodyPr/>
        <a:lstStyle/>
        <a:p>
          <a:endParaRPr lang="en-US" dirty="0"/>
        </a:p>
      </dgm:t>
    </dgm:pt>
    <dgm:pt modelId="{93E5AF9C-E158-4CED-9A43-1B79D68A69FF}" type="parTrans" cxnId="{5E396149-54BF-4D83-BB57-CE9CB64F5327}">
      <dgm:prSet/>
      <dgm:spPr/>
    </dgm:pt>
    <dgm:pt modelId="{3D2201D4-8BFB-49C0-AC80-CDE3E15B5AAE}" type="sibTrans" cxnId="{5E396149-54BF-4D83-BB57-CE9CB64F5327}">
      <dgm:prSet/>
      <dgm:spPr/>
    </dgm:pt>
    <dgm:pt modelId="{5F950DE8-6A06-4A7E-A7F1-2A72906025C8}" type="pres">
      <dgm:prSet presAssocID="{625759E5-051E-4C07-ACAD-50384BF148B9}" presName="linear" presStyleCnt="0">
        <dgm:presLayoutVars>
          <dgm:dir/>
          <dgm:animLvl val="lvl"/>
          <dgm:resizeHandles val="exact"/>
        </dgm:presLayoutVars>
      </dgm:prSet>
      <dgm:spPr/>
    </dgm:pt>
    <dgm:pt modelId="{DBD99F44-AF5C-456E-8970-E6C8A0529980}" type="pres">
      <dgm:prSet presAssocID="{127A668E-8482-413B-A726-42720EA0C6AB}" presName="parentLin" presStyleCnt="0"/>
      <dgm:spPr/>
    </dgm:pt>
    <dgm:pt modelId="{E1485864-1179-4AD2-B6E7-AE9805812EE7}" type="pres">
      <dgm:prSet presAssocID="{127A668E-8482-413B-A726-42720EA0C6AB}" presName="parentLeftMargin" presStyleLbl="node1" presStyleIdx="0" presStyleCnt="2"/>
      <dgm:spPr/>
    </dgm:pt>
    <dgm:pt modelId="{E3484C03-08EC-4545-8376-DA16AA39F65D}" type="pres">
      <dgm:prSet presAssocID="{127A668E-8482-413B-A726-42720EA0C6AB}" presName="parentText" presStyleLbl="node1" presStyleIdx="0" presStyleCnt="2">
        <dgm:presLayoutVars>
          <dgm:chMax val="0"/>
          <dgm:bulletEnabled val="1"/>
        </dgm:presLayoutVars>
      </dgm:prSet>
      <dgm:spPr/>
    </dgm:pt>
    <dgm:pt modelId="{D63EE6AA-E476-4286-8446-B6FF9026AA86}" type="pres">
      <dgm:prSet presAssocID="{127A668E-8482-413B-A726-42720EA0C6AB}" presName="negativeSpace" presStyleCnt="0"/>
      <dgm:spPr/>
    </dgm:pt>
    <dgm:pt modelId="{3E8BF063-2763-4005-B3C4-37E46D9F431A}" type="pres">
      <dgm:prSet presAssocID="{127A668E-8482-413B-A726-42720EA0C6AB}" presName="childText" presStyleLbl="conFgAcc1" presStyleIdx="0" presStyleCnt="2">
        <dgm:presLayoutVars>
          <dgm:bulletEnabled val="1"/>
        </dgm:presLayoutVars>
      </dgm:prSet>
      <dgm:spPr/>
    </dgm:pt>
    <dgm:pt modelId="{A6ADCBFD-7E77-4332-8D99-B06A611270D5}" type="pres">
      <dgm:prSet presAssocID="{3AE5F60E-2200-4A76-A63F-4AF9BAD7040E}" presName="spaceBetweenRectangles" presStyleCnt="0"/>
      <dgm:spPr/>
    </dgm:pt>
    <dgm:pt modelId="{4A337167-F870-41A5-8264-3A80F1202537}" type="pres">
      <dgm:prSet presAssocID="{8DF26478-28A3-4767-8708-694CBC86E442}" presName="parentLin" presStyleCnt="0"/>
      <dgm:spPr/>
    </dgm:pt>
    <dgm:pt modelId="{97B3676C-501A-466A-BF64-A5A314C77A41}" type="pres">
      <dgm:prSet presAssocID="{8DF26478-28A3-4767-8708-694CBC86E442}" presName="parentLeftMargin" presStyleLbl="node1" presStyleIdx="0" presStyleCnt="2"/>
      <dgm:spPr/>
    </dgm:pt>
    <dgm:pt modelId="{FE453812-F88E-4DF8-8EB5-0A8AD8DC5EAF}" type="pres">
      <dgm:prSet presAssocID="{8DF26478-28A3-4767-8708-694CBC86E442}" presName="parentText" presStyleLbl="node1" presStyleIdx="1" presStyleCnt="2">
        <dgm:presLayoutVars>
          <dgm:chMax val="0"/>
          <dgm:bulletEnabled val="1"/>
        </dgm:presLayoutVars>
      </dgm:prSet>
      <dgm:spPr/>
    </dgm:pt>
    <dgm:pt modelId="{3D2BFAF3-967F-498C-8402-CF9382FC3258}" type="pres">
      <dgm:prSet presAssocID="{8DF26478-28A3-4767-8708-694CBC86E442}" presName="negativeSpace" presStyleCnt="0"/>
      <dgm:spPr/>
    </dgm:pt>
    <dgm:pt modelId="{35C37AA1-3FFD-4799-9391-7F555616B7BC}" type="pres">
      <dgm:prSet presAssocID="{8DF26478-28A3-4767-8708-694CBC86E442}" presName="childText" presStyleLbl="conFgAcc1" presStyleIdx="1" presStyleCnt="2">
        <dgm:presLayoutVars>
          <dgm:bulletEnabled val="1"/>
        </dgm:presLayoutVars>
      </dgm:prSet>
      <dgm:spPr/>
    </dgm:pt>
  </dgm:ptLst>
  <dgm:cxnLst>
    <dgm:cxn modelId="{A729310A-B069-4FC6-AB2D-EC02C7057FDB}" type="presOf" srcId="{80D9619F-9449-452D-BC8A-B50F2DEF5060}" destId="{35C37AA1-3FFD-4799-9391-7F555616B7BC}" srcOrd="0" destOrd="6" presId="urn:microsoft.com/office/officeart/2005/8/layout/list1"/>
    <dgm:cxn modelId="{5A34980C-7CCB-43A3-8570-C815A7BEA726}" srcId="{8DF26478-28A3-4767-8708-694CBC86E442}" destId="{F47F8AC2-B109-47CD-9711-C7F03317569B}" srcOrd="3" destOrd="0" parTransId="{1D12998A-7AA9-483F-A811-786B80C797BA}" sibTransId="{43056489-FC0D-459E-ACCC-0CE0210DCDAB}"/>
    <dgm:cxn modelId="{E2C7561C-E293-40E6-8B9B-C34947A80AA0}" type="presOf" srcId="{83597800-174F-4C3A-8423-AE4D9D00CD29}" destId="{3E8BF063-2763-4005-B3C4-37E46D9F431A}" srcOrd="0" destOrd="2" presId="urn:microsoft.com/office/officeart/2005/8/layout/list1"/>
    <dgm:cxn modelId="{4DA91720-9B1F-4BA2-A251-F245C6849577}" type="presOf" srcId="{625759E5-051E-4C07-ACAD-50384BF148B9}" destId="{5F950DE8-6A06-4A7E-A7F1-2A72906025C8}" srcOrd="0" destOrd="0" presId="urn:microsoft.com/office/officeart/2005/8/layout/list1"/>
    <dgm:cxn modelId="{082FD527-415F-4383-A7E7-C564E2EB7982}" type="presOf" srcId="{127A668E-8482-413B-A726-42720EA0C6AB}" destId="{E1485864-1179-4AD2-B6E7-AE9805812EE7}" srcOrd="0" destOrd="0" presId="urn:microsoft.com/office/officeart/2005/8/layout/list1"/>
    <dgm:cxn modelId="{6E287C2B-5B19-4F7A-BA8E-9A12E2620C1F}" srcId="{8DF26478-28A3-4767-8708-694CBC86E442}" destId="{B57F3A92-D53E-4A16-82FC-35A868DFF6F9}" srcOrd="0" destOrd="0" parTransId="{E0154B58-9A53-461C-B75A-079A1C373022}" sibTransId="{B038C504-ADAB-4334-B464-137D49956AEC}"/>
    <dgm:cxn modelId="{4E58EF2F-766D-4681-99B6-C3B0A27E30A3}" type="presOf" srcId="{F67B95A0-BBCE-44FE-AF1B-D24ED0B5F399}" destId="{3E8BF063-2763-4005-B3C4-37E46D9F431A}" srcOrd="0" destOrd="3" presId="urn:microsoft.com/office/officeart/2005/8/layout/list1"/>
    <dgm:cxn modelId="{EF1A8C40-F52E-4D76-84EC-A7039B2D2518}" srcId="{F80DEB10-9F48-4527-9EBD-8E4076FB37BC}" destId="{83597800-174F-4C3A-8423-AE4D9D00CD29}" srcOrd="1" destOrd="0" parTransId="{8321EC7B-5D87-4F86-84A8-08B6F12D8129}" sibTransId="{BC036344-5814-4F23-AE67-C4C8B1ADE677}"/>
    <dgm:cxn modelId="{5E396149-54BF-4D83-BB57-CE9CB64F5327}" srcId="{8DF26478-28A3-4767-8708-694CBC86E442}" destId="{086ABC0E-E430-456F-B11B-32D3AD393EB3}" srcOrd="5" destOrd="0" parTransId="{93E5AF9C-E158-4CED-9A43-1B79D68A69FF}" sibTransId="{3D2201D4-8BFB-49C0-AC80-CDE3E15B5AAE}"/>
    <dgm:cxn modelId="{B41FDD4A-30F7-438F-ACA5-86EFF0370F97}" srcId="{625759E5-051E-4C07-ACAD-50384BF148B9}" destId="{127A668E-8482-413B-A726-42720EA0C6AB}" srcOrd="0" destOrd="0" parTransId="{6B17F042-1CA0-4906-8E05-4F72B3DD3A6C}" sibTransId="{3AE5F60E-2200-4A76-A63F-4AF9BAD7040E}"/>
    <dgm:cxn modelId="{52FB366C-A0AB-4CBD-A371-304A8CA76D62}" srcId="{8DF26478-28A3-4767-8708-694CBC86E442}" destId="{23E15CC5-3C80-49BD-85D3-439D5864AA39}" srcOrd="2" destOrd="0" parTransId="{87FFA9AC-9684-49AD-965B-F29C6A35C4F1}" sibTransId="{AF56F5C7-813E-43DC-9600-79E4FDB6D2C9}"/>
    <dgm:cxn modelId="{74E6C36E-12E4-4CEB-A0B3-A9E4BB4DDF91}" type="presOf" srcId="{019AA7DA-8081-4EBD-84C9-B5EB47A25C6F}" destId="{35C37AA1-3FFD-4799-9391-7F555616B7BC}" srcOrd="0" destOrd="1" presId="urn:microsoft.com/office/officeart/2005/8/layout/list1"/>
    <dgm:cxn modelId="{EBF1D054-AAB2-4EC4-9726-61E7F3C76157}" type="presOf" srcId="{7A51703B-94F8-43B3-AA77-CEA238A39D38}" destId="{3E8BF063-2763-4005-B3C4-37E46D9F431A}" srcOrd="0" destOrd="5" presId="urn:microsoft.com/office/officeart/2005/8/layout/list1"/>
    <dgm:cxn modelId="{2650237A-A12B-4E81-9046-5902AEA41B29}" srcId="{127A668E-8482-413B-A726-42720EA0C6AB}" destId="{1C106E01-16E9-4E04-967A-129085A35493}" srcOrd="1" destOrd="0" parTransId="{23B846D0-DBEC-449F-A809-009B7F28A3CA}" sibTransId="{A3A5FBEE-02B9-409B-A2FE-4AC0B614CFAA}"/>
    <dgm:cxn modelId="{9D384C7B-92ED-4B1E-A8FE-B3F90B93FC2F}" type="presOf" srcId="{782A280A-6F41-42AC-A674-D403F81CF931}" destId="{3E8BF063-2763-4005-B3C4-37E46D9F431A}" srcOrd="0" destOrd="1" presId="urn:microsoft.com/office/officeart/2005/8/layout/list1"/>
    <dgm:cxn modelId="{DB21D184-2F52-4071-866C-C2F35175F922}" type="presOf" srcId="{8DF26478-28A3-4767-8708-694CBC86E442}" destId="{FE453812-F88E-4DF8-8EB5-0A8AD8DC5EAF}" srcOrd="1" destOrd="0" presId="urn:microsoft.com/office/officeart/2005/8/layout/list1"/>
    <dgm:cxn modelId="{A2B67E88-699A-459D-8652-08C585E40945}" srcId="{F80DEB10-9F48-4527-9EBD-8E4076FB37BC}" destId="{F67B95A0-BBCE-44FE-AF1B-D24ED0B5F399}" srcOrd="2" destOrd="0" parTransId="{7B233693-9577-4FF2-93DD-008279E78FA8}" sibTransId="{ED5619CF-A555-48A5-96DF-7090D87A7A5A}"/>
    <dgm:cxn modelId="{8D84698B-7352-40CC-83DF-E391046204FC}" type="presOf" srcId="{8DF26478-28A3-4767-8708-694CBC86E442}" destId="{97B3676C-501A-466A-BF64-A5A314C77A41}" srcOrd="0" destOrd="0" presId="urn:microsoft.com/office/officeart/2005/8/layout/list1"/>
    <dgm:cxn modelId="{493EB28D-6FEB-48CE-8FCE-1BE773B93BAE}" type="presOf" srcId="{84BB6727-1AAA-4FBF-AD0E-B1B798E4F7D8}" destId="{35C37AA1-3FFD-4799-9391-7F555616B7BC}" srcOrd="0" destOrd="4" presId="urn:microsoft.com/office/officeart/2005/8/layout/list1"/>
    <dgm:cxn modelId="{8280CC90-989A-4F02-B0D6-E53A84641278}" type="presOf" srcId="{127A668E-8482-413B-A726-42720EA0C6AB}" destId="{E3484C03-08EC-4545-8376-DA16AA39F65D}" srcOrd="1" destOrd="0" presId="urn:microsoft.com/office/officeart/2005/8/layout/list1"/>
    <dgm:cxn modelId="{92DC9899-DC00-4502-8ED1-7F1C7804DE27}" type="presOf" srcId="{B57F3A92-D53E-4A16-82FC-35A868DFF6F9}" destId="{35C37AA1-3FFD-4799-9391-7F555616B7BC}" srcOrd="0" destOrd="0" presId="urn:microsoft.com/office/officeart/2005/8/layout/list1"/>
    <dgm:cxn modelId="{262E869B-2D82-42CF-ACC3-B7710B7EEB08}" srcId="{8DF26478-28A3-4767-8708-694CBC86E442}" destId="{84BB6727-1AAA-4FBF-AD0E-B1B798E4F7D8}" srcOrd="4" destOrd="0" parTransId="{98429089-DF9C-4F8B-994C-9F3EB11469E0}" sibTransId="{25A6B389-A57C-4535-8658-473AA5856ED4}"/>
    <dgm:cxn modelId="{6292D7A0-D5F4-4C11-B3DB-62E1A1897DC0}" srcId="{127A668E-8482-413B-A726-42720EA0C6AB}" destId="{F80DEB10-9F48-4527-9EBD-8E4076FB37BC}" srcOrd="0" destOrd="0" parTransId="{537C4286-E88B-41C8-9858-0DC67996FF9F}" sibTransId="{80731629-1494-4A50-9851-853E720E8539}"/>
    <dgm:cxn modelId="{44363EAB-0B5F-47E7-96E7-2832F54348FC}" type="presOf" srcId="{086ABC0E-E430-456F-B11B-32D3AD393EB3}" destId="{35C37AA1-3FFD-4799-9391-7F555616B7BC}" srcOrd="0" destOrd="5" presId="urn:microsoft.com/office/officeart/2005/8/layout/list1"/>
    <dgm:cxn modelId="{E3062FB0-E241-49A6-965F-2D96797B19F7}" type="presOf" srcId="{F80DEB10-9F48-4527-9EBD-8E4076FB37BC}" destId="{3E8BF063-2763-4005-B3C4-37E46D9F431A}" srcOrd="0" destOrd="0" presId="urn:microsoft.com/office/officeart/2005/8/layout/list1"/>
    <dgm:cxn modelId="{226C86B5-1969-4D89-AC57-D839047E4D52}" srcId="{F80DEB10-9F48-4527-9EBD-8E4076FB37BC}" destId="{782A280A-6F41-42AC-A674-D403F81CF931}" srcOrd="0" destOrd="0" parTransId="{4598A022-3182-48D0-9F13-7FD15D34BF7A}" sibTransId="{053A2D16-EC10-49E3-8CBE-0A4158A582F5}"/>
    <dgm:cxn modelId="{FCF9B2C6-AA4D-4E2C-B7B3-7322B39A22A2}" type="presOf" srcId="{1C106E01-16E9-4E04-967A-129085A35493}" destId="{3E8BF063-2763-4005-B3C4-37E46D9F431A}" srcOrd="0" destOrd="4" presId="urn:microsoft.com/office/officeart/2005/8/layout/list1"/>
    <dgm:cxn modelId="{4055ADCC-D0CA-4527-A60C-8672377B11D2}" srcId="{8DF26478-28A3-4767-8708-694CBC86E442}" destId="{019AA7DA-8081-4EBD-84C9-B5EB47A25C6F}" srcOrd="1" destOrd="0" parTransId="{A44FC9A7-053B-482A-9E43-123A453CA739}" sibTransId="{9D458CA6-7009-48C9-9952-B5B04D94EDF4}"/>
    <dgm:cxn modelId="{32D10CD2-61EE-4001-A039-C5110F2D81E2}" type="presOf" srcId="{23E15CC5-3C80-49BD-85D3-439D5864AA39}" destId="{35C37AA1-3FFD-4799-9391-7F555616B7BC}" srcOrd="0" destOrd="2" presId="urn:microsoft.com/office/officeart/2005/8/layout/list1"/>
    <dgm:cxn modelId="{D5CCCCD3-74AC-4777-BE04-1B2AACF8AAB1}" srcId="{625759E5-051E-4C07-ACAD-50384BF148B9}" destId="{8DF26478-28A3-4767-8708-694CBC86E442}" srcOrd="1" destOrd="0" parTransId="{09110B51-129E-4B1D-9B2D-54BD753CB972}" sibTransId="{0AC1393D-7E25-41FA-9540-04D8964541F2}"/>
    <dgm:cxn modelId="{86E6F5D8-0FE6-45CA-964E-E096284D77AE}" srcId="{8DF26478-28A3-4767-8708-694CBC86E442}" destId="{80D9619F-9449-452D-BC8A-B50F2DEF5060}" srcOrd="6" destOrd="0" parTransId="{31116869-FF4C-4039-80CB-3D0CAF238AF2}" sibTransId="{07DC3BB1-F2EA-4BB5-AFB8-9B73CBA2601C}"/>
    <dgm:cxn modelId="{085772E2-4C31-4961-BEBC-796B8BFAC35E}" type="presOf" srcId="{F47F8AC2-B109-47CD-9711-C7F03317569B}" destId="{35C37AA1-3FFD-4799-9391-7F555616B7BC}" srcOrd="0" destOrd="3" presId="urn:microsoft.com/office/officeart/2005/8/layout/list1"/>
    <dgm:cxn modelId="{33255EE9-6665-40AF-A1DB-EB72F59C1C77}" srcId="{127A668E-8482-413B-A726-42720EA0C6AB}" destId="{7A51703B-94F8-43B3-AA77-CEA238A39D38}" srcOrd="2" destOrd="0" parTransId="{63EDBCBB-E26D-49FA-A2D5-7B7E5D178DE5}" sibTransId="{189A2788-5F16-45F4-B27D-0833C5023B35}"/>
    <dgm:cxn modelId="{96757CD7-17A9-4AB1-84EF-6C7EEC579858}" type="presParOf" srcId="{5F950DE8-6A06-4A7E-A7F1-2A72906025C8}" destId="{DBD99F44-AF5C-456E-8970-E6C8A0529980}" srcOrd="0" destOrd="0" presId="urn:microsoft.com/office/officeart/2005/8/layout/list1"/>
    <dgm:cxn modelId="{4EAF1D34-133A-4046-8FEF-A5C46E7E306D}" type="presParOf" srcId="{DBD99F44-AF5C-456E-8970-E6C8A0529980}" destId="{E1485864-1179-4AD2-B6E7-AE9805812EE7}" srcOrd="0" destOrd="0" presId="urn:microsoft.com/office/officeart/2005/8/layout/list1"/>
    <dgm:cxn modelId="{0C8D6C56-2DE9-4506-88D9-0AC574B5AEEC}" type="presParOf" srcId="{DBD99F44-AF5C-456E-8970-E6C8A0529980}" destId="{E3484C03-08EC-4545-8376-DA16AA39F65D}" srcOrd="1" destOrd="0" presId="urn:microsoft.com/office/officeart/2005/8/layout/list1"/>
    <dgm:cxn modelId="{92339FBC-3C06-4243-819D-DCD7D77BBE68}" type="presParOf" srcId="{5F950DE8-6A06-4A7E-A7F1-2A72906025C8}" destId="{D63EE6AA-E476-4286-8446-B6FF9026AA86}" srcOrd="1" destOrd="0" presId="urn:microsoft.com/office/officeart/2005/8/layout/list1"/>
    <dgm:cxn modelId="{2208D473-1855-4A83-BDF6-44D49548C02D}" type="presParOf" srcId="{5F950DE8-6A06-4A7E-A7F1-2A72906025C8}" destId="{3E8BF063-2763-4005-B3C4-37E46D9F431A}" srcOrd="2" destOrd="0" presId="urn:microsoft.com/office/officeart/2005/8/layout/list1"/>
    <dgm:cxn modelId="{FD9461F2-8B8A-4D41-A684-56551439D3BF}" type="presParOf" srcId="{5F950DE8-6A06-4A7E-A7F1-2A72906025C8}" destId="{A6ADCBFD-7E77-4332-8D99-B06A611270D5}" srcOrd="3" destOrd="0" presId="urn:microsoft.com/office/officeart/2005/8/layout/list1"/>
    <dgm:cxn modelId="{CEC2630D-96A8-4905-8119-8A109BE2D478}" type="presParOf" srcId="{5F950DE8-6A06-4A7E-A7F1-2A72906025C8}" destId="{4A337167-F870-41A5-8264-3A80F1202537}" srcOrd="4" destOrd="0" presId="urn:microsoft.com/office/officeart/2005/8/layout/list1"/>
    <dgm:cxn modelId="{ABBA4A15-D368-4C20-A111-222BBDD2CFBF}" type="presParOf" srcId="{4A337167-F870-41A5-8264-3A80F1202537}" destId="{97B3676C-501A-466A-BF64-A5A314C77A41}" srcOrd="0" destOrd="0" presId="urn:microsoft.com/office/officeart/2005/8/layout/list1"/>
    <dgm:cxn modelId="{53245725-249E-4927-A567-8AED25388627}" type="presParOf" srcId="{4A337167-F870-41A5-8264-3A80F1202537}" destId="{FE453812-F88E-4DF8-8EB5-0A8AD8DC5EAF}" srcOrd="1" destOrd="0" presId="urn:microsoft.com/office/officeart/2005/8/layout/list1"/>
    <dgm:cxn modelId="{3815EE9C-EA51-404D-871B-D99CC92C4CF7}" type="presParOf" srcId="{5F950DE8-6A06-4A7E-A7F1-2A72906025C8}" destId="{3D2BFAF3-967F-498C-8402-CF9382FC3258}" srcOrd="5" destOrd="0" presId="urn:microsoft.com/office/officeart/2005/8/layout/list1"/>
    <dgm:cxn modelId="{29763291-71AC-41E4-9C06-3DF7DFF3EC7F}" type="presParOf" srcId="{5F950DE8-6A06-4A7E-A7F1-2A72906025C8}" destId="{35C37AA1-3FFD-4799-9391-7F555616B7BC}"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7079FE-FF22-47D8-BB1C-AA408C55BA30}" type="doc">
      <dgm:prSet loTypeId="urn:microsoft.com/office/officeart/2005/8/layout/hProcess9" loCatId="process" qsTypeId="urn:microsoft.com/office/officeart/2005/8/quickstyle/simple4" qsCatId="simple" csTypeId="urn:microsoft.com/office/officeart/2005/8/colors/accent6_2" csCatId="accent6" phldr="1"/>
      <dgm:spPr/>
      <dgm:t>
        <a:bodyPr/>
        <a:lstStyle/>
        <a:p>
          <a:endParaRPr lang="en-US"/>
        </a:p>
      </dgm:t>
    </dgm:pt>
    <dgm:pt modelId="{22E6D60C-238B-4D74-AD72-A71BAA2E2E98}">
      <dgm:prSet custT="1"/>
      <dgm:spPr/>
      <dgm:t>
        <a:bodyPr/>
        <a:lstStyle/>
        <a:p>
          <a:pPr algn="l"/>
          <a:r>
            <a:rPr lang="en-US" sz="1600" dirty="0"/>
            <a:t>Shelter dogs spent </a:t>
          </a:r>
          <a:r>
            <a:rPr lang="en-US" sz="1600" b="1" i="1" dirty="0">
              <a:solidFill>
                <a:srgbClr val="FFFF00"/>
              </a:solidFill>
            </a:rPr>
            <a:t>more time with both familiar and unfamiliar person </a:t>
          </a:r>
          <a:r>
            <a:rPr lang="en-US" sz="1600" dirty="0"/>
            <a:t>in active phase  compared to passive phase</a:t>
          </a:r>
        </a:p>
      </dgm:t>
    </dgm:pt>
    <dgm:pt modelId="{1BB35870-EDDE-4F5B-897E-9070198E0F5B}" type="parTrans" cxnId="{6A74BD1A-9342-4F4B-A969-5989A165830F}">
      <dgm:prSet/>
      <dgm:spPr/>
      <dgm:t>
        <a:bodyPr/>
        <a:lstStyle/>
        <a:p>
          <a:endParaRPr lang="en-US"/>
        </a:p>
      </dgm:t>
    </dgm:pt>
    <dgm:pt modelId="{7EC5AF75-A6A3-44DA-8A0F-C5852E7CF70A}" type="sibTrans" cxnId="{6A74BD1A-9342-4F4B-A969-5989A165830F}">
      <dgm:prSet/>
      <dgm:spPr/>
      <dgm:t>
        <a:bodyPr/>
        <a:lstStyle/>
        <a:p>
          <a:endParaRPr lang="en-US"/>
        </a:p>
      </dgm:t>
    </dgm:pt>
    <dgm:pt modelId="{6692BB14-88E8-4484-BB8E-6CFBFF6EC7B0}">
      <dgm:prSet custT="1"/>
      <dgm:spPr/>
      <dgm:t>
        <a:bodyPr/>
        <a:lstStyle/>
        <a:p>
          <a:r>
            <a:rPr lang="en-US" sz="1600" b="1" dirty="0"/>
            <a:t>Foster group:</a:t>
          </a:r>
        </a:p>
        <a:p>
          <a:pPr indent="-457200"/>
          <a:r>
            <a:rPr lang="en-US" sz="1600" b="1" i="1" dirty="0">
              <a:solidFill>
                <a:srgbClr val="FFFF00"/>
              </a:solidFill>
            </a:rPr>
            <a:t>Spent more time with familiar than unfamiliar person</a:t>
          </a:r>
        </a:p>
        <a:p>
          <a:endParaRPr lang="en-US" sz="1600" dirty="0"/>
        </a:p>
        <a:p>
          <a:r>
            <a:rPr lang="en-US" sz="1600" dirty="0"/>
            <a:t>Particularly in active phase</a:t>
          </a:r>
        </a:p>
        <a:p>
          <a:endParaRPr lang="en-US" sz="1600" dirty="0"/>
        </a:p>
        <a:p>
          <a:r>
            <a:rPr lang="en-US" sz="1600" b="1" i="1" dirty="0">
              <a:solidFill>
                <a:srgbClr val="FFFF00"/>
              </a:solidFill>
            </a:rPr>
            <a:t>And spent more time in contact with familiar person </a:t>
          </a:r>
        </a:p>
      </dgm:t>
    </dgm:pt>
    <dgm:pt modelId="{27CFE37A-41AC-4C1F-A98C-90B999C6B22D}" type="parTrans" cxnId="{76943CEA-C582-4C95-B9AA-60C8C6B6450C}">
      <dgm:prSet/>
      <dgm:spPr/>
      <dgm:t>
        <a:bodyPr/>
        <a:lstStyle/>
        <a:p>
          <a:endParaRPr lang="en-US"/>
        </a:p>
      </dgm:t>
    </dgm:pt>
    <dgm:pt modelId="{83C34196-7086-4778-9748-AD4C2EBC0F15}" type="sibTrans" cxnId="{76943CEA-C582-4C95-B9AA-60C8C6B6450C}">
      <dgm:prSet/>
      <dgm:spPr/>
      <dgm:t>
        <a:bodyPr/>
        <a:lstStyle/>
        <a:p>
          <a:endParaRPr lang="en-US"/>
        </a:p>
      </dgm:t>
    </dgm:pt>
    <dgm:pt modelId="{9130FFAD-76A8-4E64-9BA6-C602CAAE169D}">
      <dgm:prSet/>
      <dgm:spPr/>
      <dgm:t>
        <a:bodyPr/>
        <a:lstStyle/>
        <a:p>
          <a:endParaRPr lang="en-US" sz="800" dirty="0"/>
        </a:p>
      </dgm:t>
    </dgm:pt>
    <dgm:pt modelId="{B7369CAA-F5F6-44B1-8CB9-BC90FD06263B}" type="parTrans" cxnId="{DC4CCEE8-F6F6-48C4-B62B-C1B1FFFD160C}">
      <dgm:prSet/>
      <dgm:spPr/>
      <dgm:t>
        <a:bodyPr/>
        <a:lstStyle/>
        <a:p>
          <a:endParaRPr lang="en-US"/>
        </a:p>
      </dgm:t>
    </dgm:pt>
    <dgm:pt modelId="{64F88F33-24A3-4B01-A9AA-C9DC9BB84F4C}" type="sibTrans" cxnId="{DC4CCEE8-F6F6-48C4-B62B-C1B1FFFD160C}">
      <dgm:prSet/>
      <dgm:spPr/>
      <dgm:t>
        <a:bodyPr/>
        <a:lstStyle/>
        <a:p>
          <a:endParaRPr lang="en-US"/>
        </a:p>
      </dgm:t>
    </dgm:pt>
    <dgm:pt modelId="{94456895-26AC-4703-B49B-95D4F53CDB90}" type="pres">
      <dgm:prSet presAssocID="{407079FE-FF22-47D8-BB1C-AA408C55BA30}" presName="CompostProcess" presStyleCnt="0">
        <dgm:presLayoutVars>
          <dgm:dir/>
          <dgm:resizeHandles val="exact"/>
        </dgm:presLayoutVars>
      </dgm:prSet>
      <dgm:spPr/>
    </dgm:pt>
    <dgm:pt modelId="{89689F32-7873-4977-BF64-61CBF2E340C3}" type="pres">
      <dgm:prSet presAssocID="{407079FE-FF22-47D8-BB1C-AA408C55BA30}" presName="arrow" presStyleLbl="bgShp" presStyleIdx="0" presStyleCnt="1"/>
      <dgm:spPr/>
    </dgm:pt>
    <dgm:pt modelId="{BA1F56D7-E32A-458A-BF3C-48A60BD06FD8}" type="pres">
      <dgm:prSet presAssocID="{407079FE-FF22-47D8-BB1C-AA408C55BA30}" presName="linearProcess" presStyleCnt="0"/>
      <dgm:spPr/>
    </dgm:pt>
    <dgm:pt modelId="{E073A342-3203-4A08-B2A2-9D05798AEFE7}" type="pres">
      <dgm:prSet presAssocID="{22E6D60C-238B-4D74-AD72-A71BAA2E2E98}" presName="textNode" presStyleLbl="node1" presStyleIdx="0" presStyleCnt="2" custScaleX="88838" custScaleY="214480">
        <dgm:presLayoutVars>
          <dgm:bulletEnabled val="1"/>
        </dgm:presLayoutVars>
      </dgm:prSet>
      <dgm:spPr/>
    </dgm:pt>
    <dgm:pt modelId="{BFFC962A-47D6-488B-8CB6-A2BCA09E6B5D}" type="pres">
      <dgm:prSet presAssocID="{7EC5AF75-A6A3-44DA-8A0F-C5852E7CF70A}" presName="sibTrans" presStyleCnt="0"/>
      <dgm:spPr/>
    </dgm:pt>
    <dgm:pt modelId="{7A5CB0B2-3CFC-42D8-92B5-FF5A724D6524}" type="pres">
      <dgm:prSet presAssocID="{6692BB14-88E8-4484-BB8E-6CFBFF6EC7B0}" presName="textNode" presStyleLbl="node1" presStyleIdx="1" presStyleCnt="2" custScaleX="90555" custScaleY="213287">
        <dgm:presLayoutVars>
          <dgm:bulletEnabled val="1"/>
        </dgm:presLayoutVars>
      </dgm:prSet>
      <dgm:spPr/>
    </dgm:pt>
  </dgm:ptLst>
  <dgm:cxnLst>
    <dgm:cxn modelId="{EF854111-917B-4C92-A27B-B340198939E4}" type="presOf" srcId="{407079FE-FF22-47D8-BB1C-AA408C55BA30}" destId="{94456895-26AC-4703-B49B-95D4F53CDB90}" srcOrd="0" destOrd="0" presId="urn:microsoft.com/office/officeart/2005/8/layout/hProcess9"/>
    <dgm:cxn modelId="{6A74BD1A-9342-4F4B-A969-5989A165830F}" srcId="{407079FE-FF22-47D8-BB1C-AA408C55BA30}" destId="{22E6D60C-238B-4D74-AD72-A71BAA2E2E98}" srcOrd="0" destOrd="0" parTransId="{1BB35870-EDDE-4F5B-897E-9070198E0F5B}" sibTransId="{7EC5AF75-A6A3-44DA-8A0F-C5852E7CF70A}"/>
    <dgm:cxn modelId="{82F12944-4ED5-4891-8B22-7FBBA464CABD}" type="presOf" srcId="{9130FFAD-76A8-4E64-9BA6-C602CAAE169D}" destId="{7A5CB0B2-3CFC-42D8-92B5-FF5A724D6524}" srcOrd="0" destOrd="1" presId="urn:microsoft.com/office/officeart/2005/8/layout/hProcess9"/>
    <dgm:cxn modelId="{101AD37F-3E1D-41C8-AB9A-EC8BE3C9B15D}" type="presOf" srcId="{22E6D60C-238B-4D74-AD72-A71BAA2E2E98}" destId="{E073A342-3203-4A08-B2A2-9D05798AEFE7}" srcOrd="0" destOrd="0" presId="urn:microsoft.com/office/officeart/2005/8/layout/hProcess9"/>
    <dgm:cxn modelId="{F81602E8-D5E7-4ECE-970B-E67161F05A1E}" type="presOf" srcId="{6692BB14-88E8-4484-BB8E-6CFBFF6EC7B0}" destId="{7A5CB0B2-3CFC-42D8-92B5-FF5A724D6524}" srcOrd="0" destOrd="0" presId="urn:microsoft.com/office/officeart/2005/8/layout/hProcess9"/>
    <dgm:cxn modelId="{DC4CCEE8-F6F6-48C4-B62B-C1B1FFFD160C}" srcId="{6692BB14-88E8-4484-BB8E-6CFBFF6EC7B0}" destId="{9130FFAD-76A8-4E64-9BA6-C602CAAE169D}" srcOrd="0" destOrd="0" parTransId="{B7369CAA-F5F6-44B1-8CB9-BC90FD06263B}" sibTransId="{64F88F33-24A3-4B01-A9AA-C9DC9BB84F4C}"/>
    <dgm:cxn modelId="{76943CEA-C582-4C95-B9AA-60C8C6B6450C}" srcId="{407079FE-FF22-47D8-BB1C-AA408C55BA30}" destId="{6692BB14-88E8-4484-BB8E-6CFBFF6EC7B0}" srcOrd="1" destOrd="0" parTransId="{27CFE37A-41AC-4C1F-A98C-90B999C6B22D}" sibTransId="{83C34196-7086-4778-9748-AD4C2EBC0F15}"/>
    <dgm:cxn modelId="{638748F1-6E5A-4E70-8778-F2665A0292E4}" type="presParOf" srcId="{94456895-26AC-4703-B49B-95D4F53CDB90}" destId="{89689F32-7873-4977-BF64-61CBF2E340C3}" srcOrd="0" destOrd="0" presId="urn:microsoft.com/office/officeart/2005/8/layout/hProcess9"/>
    <dgm:cxn modelId="{673D3AFD-4DE1-430A-B28B-B21839834BC4}" type="presParOf" srcId="{94456895-26AC-4703-B49B-95D4F53CDB90}" destId="{BA1F56D7-E32A-458A-BF3C-48A60BD06FD8}" srcOrd="1" destOrd="0" presId="urn:microsoft.com/office/officeart/2005/8/layout/hProcess9"/>
    <dgm:cxn modelId="{0F2CB00A-8861-457F-9CD2-EC84F83D1600}" type="presParOf" srcId="{BA1F56D7-E32A-458A-BF3C-48A60BD06FD8}" destId="{E073A342-3203-4A08-B2A2-9D05798AEFE7}" srcOrd="0" destOrd="0" presId="urn:microsoft.com/office/officeart/2005/8/layout/hProcess9"/>
    <dgm:cxn modelId="{FD5E47C4-2E2F-40A1-A3DA-A3B2816B7030}" type="presParOf" srcId="{BA1F56D7-E32A-458A-BF3C-48A60BD06FD8}" destId="{BFFC962A-47D6-488B-8CB6-A2BCA09E6B5D}" srcOrd="1" destOrd="0" presId="urn:microsoft.com/office/officeart/2005/8/layout/hProcess9"/>
    <dgm:cxn modelId="{C4D4E66D-0530-42F9-83D2-BB0C3D4599B5}" type="presParOf" srcId="{BA1F56D7-E32A-458A-BF3C-48A60BD06FD8}" destId="{7A5CB0B2-3CFC-42D8-92B5-FF5A724D6524}"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9FC3FB8-83DD-4E73-B86A-4B1D4BC291E5}" type="doc">
      <dgm:prSet loTypeId="urn:microsoft.com/office/officeart/2005/8/layout/list1" loCatId="list" qsTypeId="urn:microsoft.com/office/officeart/2005/8/quickstyle/simple5" qsCatId="simple" csTypeId="urn:microsoft.com/office/officeart/2005/8/colors/accent2_2" csCatId="accent2" phldr="1"/>
      <dgm:spPr/>
      <dgm:t>
        <a:bodyPr/>
        <a:lstStyle/>
        <a:p>
          <a:endParaRPr lang="en-US"/>
        </a:p>
      </dgm:t>
    </dgm:pt>
    <dgm:pt modelId="{14CFE4F9-1DE7-4244-8F3C-9C22B7A42E91}">
      <dgm:prSet custT="1"/>
      <dgm:spPr/>
      <dgm:t>
        <a:bodyPr/>
        <a:lstStyle/>
        <a:p>
          <a:pPr>
            <a:lnSpc>
              <a:spcPct val="100000"/>
            </a:lnSpc>
          </a:pPr>
          <a:r>
            <a:rPr lang="en-US" sz="2000" dirty="0"/>
            <a:t>We have learned so far that</a:t>
          </a:r>
        </a:p>
      </dgm:t>
    </dgm:pt>
    <dgm:pt modelId="{EF9CF08E-29E0-43D4-BDFB-441E5DE9E152}" type="parTrans" cxnId="{26B820F4-8DF9-4867-A4E0-1788694FC718}">
      <dgm:prSet/>
      <dgm:spPr/>
      <dgm:t>
        <a:bodyPr/>
        <a:lstStyle/>
        <a:p>
          <a:endParaRPr lang="en-US"/>
        </a:p>
      </dgm:t>
    </dgm:pt>
    <dgm:pt modelId="{6CABC38B-AD10-4A0E-BB54-AA5C7D651039}" type="sibTrans" cxnId="{26B820F4-8DF9-4867-A4E0-1788694FC718}">
      <dgm:prSet/>
      <dgm:spPr/>
      <dgm:t>
        <a:bodyPr/>
        <a:lstStyle/>
        <a:p>
          <a:endParaRPr lang="en-US"/>
        </a:p>
      </dgm:t>
    </dgm:pt>
    <dgm:pt modelId="{B1407C8A-1C8A-48B4-A853-87AD4C57ABF3}">
      <dgm:prSet/>
      <dgm:spPr/>
      <dgm:t>
        <a:bodyPr/>
        <a:lstStyle/>
        <a:p>
          <a:pPr>
            <a:lnSpc>
              <a:spcPct val="100000"/>
            </a:lnSpc>
          </a:pPr>
          <a:r>
            <a:rPr lang="en-US" dirty="0"/>
            <a:t>Behaviors such as staying near the potential adopter and playing/interacting with the potential adopter greatly increases a dog’s chance of being adopted</a:t>
          </a:r>
        </a:p>
      </dgm:t>
    </dgm:pt>
    <dgm:pt modelId="{8B74F34A-E1D0-46CB-8CFD-A9192932F48C}" type="parTrans" cxnId="{E8EC1FD4-8674-430E-8014-6CC70857FD2C}">
      <dgm:prSet/>
      <dgm:spPr/>
      <dgm:t>
        <a:bodyPr/>
        <a:lstStyle/>
        <a:p>
          <a:endParaRPr lang="en-US"/>
        </a:p>
      </dgm:t>
    </dgm:pt>
    <dgm:pt modelId="{65643221-6B5E-44FA-B799-DFC5564CA67F}" type="sibTrans" cxnId="{E8EC1FD4-8674-430E-8014-6CC70857FD2C}">
      <dgm:prSet/>
      <dgm:spPr/>
      <dgm:t>
        <a:bodyPr/>
        <a:lstStyle/>
        <a:p>
          <a:endParaRPr lang="en-US"/>
        </a:p>
      </dgm:t>
    </dgm:pt>
    <dgm:pt modelId="{EA8AD7C5-B97A-40F1-BC7A-FC63167C9504}">
      <dgm:prSet/>
      <dgm:spPr/>
      <dgm:t>
        <a:bodyPr/>
        <a:lstStyle/>
        <a:p>
          <a:pPr>
            <a:lnSpc>
              <a:spcPct val="100000"/>
            </a:lnSpc>
          </a:pPr>
          <a:r>
            <a:rPr lang="en-US" dirty="0"/>
            <a:t>Dogs in foster homes form better relationships/attachment with their humans</a:t>
          </a:r>
        </a:p>
      </dgm:t>
    </dgm:pt>
    <dgm:pt modelId="{5C66B294-5A74-4427-A44A-D5C6BFE992D4}" type="parTrans" cxnId="{6E89F610-2781-4A3F-AC5C-4DDB560C0C8D}">
      <dgm:prSet/>
      <dgm:spPr/>
      <dgm:t>
        <a:bodyPr/>
        <a:lstStyle/>
        <a:p>
          <a:endParaRPr lang="en-US"/>
        </a:p>
      </dgm:t>
    </dgm:pt>
    <dgm:pt modelId="{C94D9F17-772C-4059-9A73-3210FFEED900}" type="sibTrans" cxnId="{6E89F610-2781-4A3F-AC5C-4DDB560C0C8D}">
      <dgm:prSet/>
      <dgm:spPr/>
      <dgm:t>
        <a:bodyPr/>
        <a:lstStyle/>
        <a:p>
          <a:endParaRPr lang="en-US"/>
        </a:p>
      </dgm:t>
    </dgm:pt>
    <dgm:pt modelId="{D5B440A7-8B02-494B-9D4A-EB53BCD90C38}">
      <dgm:prSet/>
      <dgm:spPr/>
      <dgm:t>
        <a:bodyPr/>
        <a:lstStyle/>
        <a:p>
          <a:pPr>
            <a:lnSpc>
              <a:spcPct val="100000"/>
            </a:lnSpc>
          </a:pPr>
          <a:r>
            <a:rPr lang="en-US" dirty="0"/>
            <a:t>Shelter dogs may appear “social”, but are highly seeking social interactions due to insecure attachment</a:t>
          </a:r>
        </a:p>
      </dgm:t>
    </dgm:pt>
    <dgm:pt modelId="{ED9845CF-F532-446B-81AA-968CCF63DFD8}" type="parTrans" cxnId="{07CDC48C-F323-445C-B788-86102BD0B9DD}">
      <dgm:prSet/>
      <dgm:spPr/>
      <dgm:t>
        <a:bodyPr/>
        <a:lstStyle/>
        <a:p>
          <a:endParaRPr lang="en-US"/>
        </a:p>
      </dgm:t>
    </dgm:pt>
    <dgm:pt modelId="{88AE0B39-1501-4C95-A9C3-7CAE430BE8D0}" type="sibTrans" cxnId="{07CDC48C-F323-445C-B788-86102BD0B9DD}">
      <dgm:prSet/>
      <dgm:spPr/>
      <dgm:t>
        <a:bodyPr/>
        <a:lstStyle/>
        <a:p>
          <a:endParaRPr lang="en-US"/>
        </a:p>
      </dgm:t>
    </dgm:pt>
    <dgm:pt modelId="{880504DA-7246-4A48-9952-FA1FEBFB70A0}">
      <dgm:prSet/>
      <dgm:spPr/>
      <dgm:t>
        <a:bodyPr/>
        <a:lstStyle/>
        <a:p>
          <a:pPr>
            <a:lnSpc>
              <a:spcPct val="100000"/>
            </a:lnSpc>
          </a:pPr>
          <a:r>
            <a:rPr lang="en-US" dirty="0"/>
            <a:t>Foster homes may help develop positive behaviors and reduce negative behaviors</a:t>
          </a:r>
        </a:p>
      </dgm:t>
    </dgm:pt>
    <dgm:pt modelId="{547F8A36-A6BB-46FE-AED6-7E0C84B701D7}" type="parTrans" cxnId="{F194CA8E-E8A7-4567-B605-A2EE57137A31}">
      <dgm:prSet/>
      <dgm:spPr/>
      <dgm:t>
        <a:bodyPr/>
        <a:lstStyle/>
        <a:p>
          <a:endParaRPr lang="en-US"/>
        </a:p>
      </dgm:t>
    </dgm:pt>
    <dgm:pt modelId="{0068B9C9-7FE1-43C2-A84F-94BB85156922}" type="sibTrans" cxnId="{F194CA8E-E8A7-4567-B605-A2EE57137A31}">
      <dgm:prSet/>
      <dgm:spPr/>
      <dgm:t>
        <a:bodyPr/>
        <a:lstStyle/>
        <a:p>
          <a:endParaRPr lang="en-US"/>
        </a:p>
      </dgm:t>
    </dgm:pt>
    <dgm:pt modelId="{CA8C548A-D1F2-4133-8305-D0D31048F8AE}">
      <dgm:prSet custT="1"/>
      <dgm:spPr/>
      <dgm:t>
        <a:bodyPr/>
        <a:lstStyle/>
        <a:p>
          <a:pPr>
            <a:lnSpc>
              <a:spcPct val="100000"/>
            </a:lnSpc>
          </a:pPr>
          <a:r>
            <a:rPr lang="en-US" sz="2000" dirty="0"/>
            <a:t>What ARE foster homes?</a:t>
          </a:r>
        </a:p>
      </dgm:t>
    </dgm:pt>
    <dgm:pt modelId="{C7A38134-35DE-434A-A713-0E7698527B53}" type="parTrans" cxnId="{5CC9F55A-60CE-4D26-A41D-ADC514733008}">
      <dgm:prSet/>
      <dgm:spPr/>
      <dgm:t>
        <a:bodyPr/>
        <a:lstStyle/>
        <a:p>
          <a:endParaRPr lang="en-US"/>
        </a:p>
      </dgm:t>
    </dgm:pt>
    <dgm:pt modelId="{8C7E8A76-07E7-4814-B4DA-9DA0C4BFB94B}" type="sibTrans" cxnId="{5CC9F55A-60CE-4D26-A41D-ADC514733008}">
      <dgm:prSet/>
      <dgm:spPr/>
      <dgm:t>
        <a:bodyPr/>
        <a:lstStyle/>
        <a:p>
          <a:endParaRPr lang="en-US"/>
        </a:p>
      </dgm:t>
    </dgm:pt>
    <dgm:pt modelId="{0E0F6E85-F30D-4102-8570-3F5845E2109D}">
      <dgm:prSet/>
      <dgm:spPr/>
      <dgm:t>
        <a:bodyPr/>
        <a:lstStyle/>
        <a:p>
          <a:pPr>
            <a:lnSpc>
              <a:spcPct val="100000"/>
            </a:lnSpc>
          </a:pPr>
          <a:r>
            <a:rPr lang="en-US" dirty="0"/>
            <a:t>Homes that take in a shelter dog and treat it “as one of their own”</a:t>
          </a:r>
        </a:p>
      </dgm:t>
    </dgm:pt>
    <dgm:pt modelId="{CCDD6BE9-FCF0-43A2-8E53-696BAF9DD21B}" type="parTrans" cxnId="{7720A874-65E4-4C59-9EA1-E1ABA6B16362}">
      <dgm:prSet/>
      <dgm:spPr/>
      <dgm:t>
        <a:bodyPr/>
        <a:lstStyle/>
        <a:p>
          <a:endParaRPr lang="en-US"/>
        </a:p>
      </dgm:t>
    </dgm:pt>
    <dgm:pt modelId="{6EA14BE7-4A14-44FA-B9F8-6E419E27E6A4}" type="sibTrans" cxnId="{7720A874-65E4-4C59-9EA1-E1ABA6B16362}">
      <dgm:prSet/>
      <dgm:spPr/>
      <dgm:t>
        <a:bodyPr/>
        <a:lstStyle/>
        <a:p>
          <a:endParaRPr lang="en-US"/>
        </a:p>
      </dgm:t>
    </dgm:pt>
    <dgm:pt modelId="{4E39FD69-FB51-4A46-AA95-BEB5820BE2A7}">
      <dgm:prSet/>
      <dgm:spPr/>
      <dgm:t>
        <a:bodyPr/>
        <a:lstStyle/>
        <a:p>
          <a:pPr>
            <a:lnSpc>
              <a:spcPct val="100000"/>
            </a:lnSpc>
          </a:pPr>
          <a:r>
            <a:rPr lang="en-US" dirty="0"/>
            <a:t>Can be for a very short time: Weekend visit</a:t>
          </a:r>
        </a:p>
      </dgm:t>
    </dgm:pt>
    <dgm:pt modelId="{270B5888-CC8F-4FE9-841A-1624013296BF}" type="parTrans" cxnId="{04E46DA3-30DF-4692-A2C4-AF4E26FF7E91}">
      <dgm:prSet/>
      <dgm:spPr/>
      <dgm:t>
        <a:bodyPr/>
        <a:lstStyle/>
        <a:p>
          <a:endParaRPr lang="en-US"/>
        </a:p>
      </dgm:t>
    </dgm:pt>
    <dgm:pt modelId="{73D4B08D-2C66-4EB3-A5CE-BD55F7D9FA0E}" type="sibTrans" cxnId="{04E46DA3-30DF-4692-A2C4-AF4E26FF7E91}">
      <dgm:prSet/>
      <dgm:spPr/>
      <dgm:t>
        <a:bodyPr/>
        <a:lstStyle/>
        <a:p>
          <a:endParaRPr lang="en-US"/>
        </a:p>
      </dgm:t>
    </dgm:pt>
    <dgm:pt modelId="{A4690222-766D-4014-8FB3-DB5D30BB6629}">
      <dgm:prSet/>
      <dgm:spPr/>
      <dgm:t>
        <a:bodyPr/>
        <a:lstStyle/>
        <a:p>
          <a:pPr>
            <a:lnSpc>
              <a:spcPct val="100000"/>
            </a:lnSpc>
          </a:pPr>
          <a:r>
            <a:rPr lang="en-US" dirty="0"/>
            <a:t>Can be until the dog is adopted</a:t>
          </a:r>
        </a:p>
      </dgm:t>
    </dgm:pt>
    <dgm:pt modelId="{CB25EB4F-B98F-4E29-8FCE-11D59A05833E}" type="parTrans" cxnId="{52FACE15-DC66-4CA5-A673-BEC1C9863499}">
      <dgm:prSet/>
      <dgm:spPr/>
      <dgm:t>
        <a:bodyPr/>
        <a:lstStyle/>
        <a:p>
          <a:endParaRPr lang="en-US"/>
        </a:p>
      </dgm:t>
    </dgm:pt>
    <dgm:pt modelId="{772CEE2A-7B15-4A46-A833-14436BFD28BA}" type="sibTrans" cxnId="{52FACE15-DC66-4CA5-A673-BEC1C9863499}">
      <dgm:prSet/>
      <dgm:spPr/>
      <dgm:t>
        <a:bodyPr/>
        <a:lstStyle/>
        <a:p>
          <a:endParaRPr lang="en-US"/>
        </a:p>
      </dgm:t>
    </dgm:pt>
    <dgm:pt modelId="{D29B6A7E-B225-4FEE-80CE-384441EC3705}">
      <dgm:prSet/>
      <dgm:spPr/>
      <dgm:t>
        <a:bodyPr/>
        <a:lstStyle/>
        <a:p>
          <a:pPr>
            <a:lnSpc>
              <a:spcPct val="100000"/>
            </a:lnSpc>
          </a:pPr>
          <a:endParaRPr lang="en-US" dirty="0"/>
        </a:p>
      </dgm:t>
    </dgm:pt>
    <dgm:pt modelId="{729EB6C7-E778-4E1B-9B3A-F5F43D6159AD}" type="parTrans" cxnId="{6EC8D038-34D5-4618-A4A3-42410930FE5D}">
      <dgm:prSet/>
      <dgm:spPr/>
      <dgm:t>
        <a:bodyPr/>
        <a:lstStyle/>
        <a:p>
          <a:endParaRPr lang="en-US"/>
        </a:p>
      </dgm:t>
    </dgm:pt>
    <dgm:pt modelId="{46921CD9-F02F-414E-AFFD-5FCE44197855}" type="sibTrans" cxnId="{6EC8D038-34D5-4618-A4A3-42410930FE5D}">
      <dgm:prSet/>
      <dgm:spPr/>
      <dgm:t>
        <a:bodyPr/>
        <a:lstStyle/>
        <a:p>
          <a:endParaRPr lang="en-US"/>
        </a:p>
      </dgm:t>
    </dgm:pt>
    <dgm:pt modelId="{06BA2B23-51AF-42FE-B16F-8D23E3D6A318}">
      <dgm:prSet/>
      <dgm:spPr/>
      <dgm:t>
        <a:bodyPr/>
        <a:lstStyle/>
        <a:p>
          <a:pPr>
            <a:lnSpc>
              <a:spcPct val="100000"/>
            </a:lnSpc>
          </a:pPr>
          <a:endParaRPr lang="en-US"/>
        </a:p>
      </dgm:t>
    </dgm:pt>
    <dgm:pt modelId="{DF73A9AE-3771-4032-ACAB-6131F55CFD75}" type="parTrans" cxnId="{92F28D76-06F6-4735-82BE-AB83C9626606}">
      <dgm:prSet/>
      <dgm:spPr/>
      <dgm:t>
        <a:bodyPr/>
        <a:lstStyle/>
        <a:p>
          <a:endParaRPr lang="en-US"/>
        </a:p>
      </dgm:t>
    </dgm:pt>
    <dgm:pt modelId="{9BF5D5E8-58CE-4424-B486-3EAEC79F196B}" type="sibTrans" cxnId="{92F28D76-06F6-4735-82BE-AB83C9626606}">
      <dgm:prSet/>
      <dgm:spPr/>
      <dgm:t>
        <a:bodyPr/>
        <a:lstStyle/>
        <a:p>
          <a:endParaRPr lang="en-US"/>
        </a:p>
      </dgm:t>
    </dgm:pt>
    <dgm:pt modelId="{DC69031B-C031-4659-A437-5E0D9DBC8569}">
      <dgm:prSet/>
      <dgm:spPr/>
      <dgm:t>
        <a:bodyPr/>
        <a:lstStyle/>
        <a:p>
          <a:pPr>
            <a:lnSpc>
              <a:spcPct val="100000"/>
            </a:lnSpc>
          </a:pPr>
          <a:endParaRPr lang="en-US" dirty="0"/>
        </a:p>
      </dgm:t>
    </dgm:pt>
    <dgm:pt modelId="{CF307B46-8A8D-4063-B36F-96017A5FBD26}" type="parTrans" cxnId="{977CCEB0-B2DB-453F-970F-24EE17400667}">
      <dgm:prSet/>
      <dgm:spPr/>
      <dgm:t>
        <a:bodyPr/>
        <a:lstStyle/>
        <a:p>
          <a:endParaRPr lang="en-US"/>
        </a:p>
      </dgm:t>
    </dgm:pt>
    <dgm:pt modelId="{E6099013-D6E9-46DD-B13B-AAD63FCDB7C1}" type="sibTrans" cxnId="{977CCEB0-B2DB-453F-970F-24EE17400667}">
      <dgm:prSet/>
      <dgm:spPr/>
      <dgm:t>
        <a:bodyPr/>
        <a:lstStyle/>
        <a:p>
          <a:endParaRPr lang="en-US"/>
        </a:p>
      </dgm:t>
    </dgm:pt>
    <dgm:pt modelId="{001C907C-42D9-40AF-B2A0-D5182613EA81}">
      <dgm:prSet/>
      <dgm:spPr/>
      <dgm:t>
        <a:bodyPr/>
        <a:lstStyle/>
        <a:p>
          <a:pPr>
            <a:lnSpc>
              <a:spcPct val="100000"/>
            </a:lnSpc>
          </a:pPr>
          <a:endParaRPr lang="en-US"/>
        </a:p>
      </dgm:t>
    </dgm:pt>
    <dgm:pt modelId="{2ED4F954-EDFE-4922-A8D7-DFB466E7D858}" type="parTrans" cxnId="{99F028C4-30A8-4BC6-B868-BE1C8DFAA435}">
      <dgm:prSet/>
      <dgm:spPr/>
      <dgm:t>
        <a:bodyPr/>
        <a:lstStyle/>
        <a:p>
          <a:endParaRPr lang="en-US"/>
        </a:p>
      </dgm:t>
    </dgm:pt>
    <dgm:pt modelId="{4BB7375B-68DC-4C38-8008-AD8B8C885556}" type="sibTrans" cxnId="{99F028C4-30A8-4BC6-B868-BE1C8DFAA435}">
      <dgm:prSet/>
      <dgm:spPr/>
      <dgm:t>
        <a:bodyPr/>
        <a:lstStyle/>
        <a:p>
          <a:endParaRPr lang="en-US"/>
        </a:p>
      </dgm:t>
    </dgm:pt>
    <dgm:pt modelId="{C3013A50-DCD9-44E9-9D45-A94CE77D2290}">
      <dgm:prSet/>
      <dgm:spPr/>
      <dgm:t>
        <a:bodyPr/>
        <a:lstStyle/>
        <a:p>
          <a:pPr>
            <a:lnSpc>
              <a:spcPct val="100000"/>
            </a:lnSpc>
          </a:pPr>
          <a:endParaRPr lang="en-US" dirty="0"/>
        </a:p>
      </dgm:t>
    </dgm:pt>
    <dgm:pt modelId="{FE773446-0971-4312-86D7-C81045A62C07}" type="parTrans" cxnId="{1E25184D-30F2-49DF-AEE3-6989C2FBC4EB}">
      <dgm:prSet/>
      <dgm:spPr/>
      <dgm:t>
        <a:bodyPr/>
        <a:lstStyle/>
        <a:p>
          <a:endParaRPr lang="en-US"/>
        </a:p>
      </dgm:t>
    </dgm:pt>
    <dgm:pt modelId="{35ABE098-7B9E-46F6-B6FD-023F5D660710}" type="sibTrans" cxnId="{1E25184D-30F2-49DF-AEE3-6989C2FBC4EB}">
      <dgm:prSet/>
      <dgm:spPr/>
      <dgm:t>
        <a:bodyPr/>
        <a:lstStyle/>
        <a:p>
          <a:endParaRPr lang="en-US"/>
        </a:p>
      </dgm:t>
    </dgm:pt>
    <dgm:pt modelId="{1690201B-8509-47CE-8A10-56B1167EBBFB}">
      <dgm:prSet/>
      <dgm:spPr/>
      <dgm:t>
        <a:bodyPr/>
        <a:lstStyle/>
        <a:p>
          <a:pPr>
            <a:lnSpc>
              <a:spcPct val="100000"/>
            </a:lnSpc>
          </a:pPr>
          <a:endParaRPr lang="en-US" dirty="0"/>
        </a:p>
      </dgm:t>
    </dgm:pt>
    <dgm:pt modelId="{71D73DF2-A802-4F25-9CF0-7B9DDDE6DE84}" type="parTrans" cxnId="{71766700-A5EB-4B95-83E4-5B321A13E219}">
      <dgm:prSet/>
      <dgm:spPr/>
      <dgm:t>
        <a:bodyPr/>
        <a:lstStyle/>
        <a:p>
          <a:endParaRPr lang="en-US"/>
        </a:p>
      </dgm:t>
    </dgm:pt>
    <dgm:pt modelId="{98DBC97D-3521-4781-86B3-6582A881DB17}" type="sibTrans" cxnId="{71766700-A5EB-4B95-83E4-5B321A13E219}">
      <dgm:prSet/>
      <dgm:spPr/>
      <dgm:t>
        <a:bodyPr/>
        <a:lstStyle/>
        <a:p>
          <a:endParaRPr lang="en-US"/>
        </a:p>
      </dgm:t>
    </dgm:pt>
    <dgm:pt modelId="{C9F30DE6-04FE-4238-AE21-B5A1143D5D2D}" type="pres">
      <dgm:prSet presAssocID="{49FC3FB8-83DD-4E73-B86A-4B1D4BC291E5}" presName="linear" presStyleCnt="0">
        <dgm:presLayoutVars>
          <dgm:dir/>
          <dgm:animLvl val="lvl"/>
          <dgm:resizeHandles val="exact"/>
        </dgm:presLayoutVars>
      </dgm:prSet>
      <dgm:spPr/>
    </dgm:pt>
    <dgm:pt modelId="{0A253087-BF9F-4CF9-8894-13C6B87F21BE}" type="pres">
      <dgm:prSet presAssocID="{14CFE4F9-1DE7-4244-8F3C-9C22B7A42E91}" presName="parentLin" presStyleCnt="0"/>
      <dgm:spPr/>
    </dgm:pt>
    <dgm:pt modelId="{9467C600-99A2-4D34-85B1-59505AD4F855}" type="pres">
      <dgm:prSet presAssocID="{14CFE4F9-1DE7-4244-8F3C-9C22B7A42E91}" presName="parentLeftMargin" presStyleLbl="node1" presStyleIdx="0" presStyleCnt="2"/>
      <dgm:spPr/>
    </dgm:pt>
    <dgm:pt modelId="{0D129345-321E-4484-A9F6-3523E11AD960}" type="pres">
      <dgm:prSet presAssocID="{14CFE4F9-1DE7-4244-8F3C-9C22B7A42E91}" presName="parentText" presStyleLbl="node1" presStyleIdx="0" presStyleCnt="2">
        <dgm:presLayoutVars>
          <dgm:chMax val="0"/>
          <dgm:bulletEnabled val="1"/>
        </dgm:presLayoutVars>
      </dgm:prSet>
      <dgm:spPr/>
    </dgm:pt>
    <dgm:pt modelId="{8831E9CB-A424-4B59-A72C-86847A35FF4B}" type="pres">
      <dgm:prSet presAssocID="{14CFE4F9-1DE7-4244-8F3C-9C22B7A42E91}" presName="negativeSpace" presStyleCnt="0"/>
      <dgm:spPr/>
    </dgm:pt>
    <dgm:pt modelId="{81FF7780-6A93-47CD-82FF-CF8EA509F61F}" type="pres">
      <dgm:prSet presAssocID="{14CFE4F9-1DE7-4244-8F3C-9C22B7A42E91}" presName="childText" presStyleLbl="conFgAcc1" presStyleIdx="0" presStyleCnt="2">
        <dgm:presLayoutVars>
          <dgm:bulletEnabled val="1"/>
        </dgm:presLayoutVars>
      </dgm:prSet>
      <dgm:spPr/>
    </dgm:pt>
    <dgm:pt modelId="{0FFDA527-9E04-433D-8E4C-52906703C83A}" type="pres">
      <dgm:prSet presAssocID="{6CABC38B-AD10-4A0E-BB54-AA5C7D651039}" presName="spaceBetweenRectangles" presStyleCnt="0"/>
      <dgm:spPr/>
    </dgm:pt>
    <dgm:pt modelId="{EA4D4FC2-B16E-4E03-B310-6E570EC9FFDA}" type="pres">
      <dgm:prSet presAssocID="{CA8C548A-D1F2-4133-8305-D0D31048F8AE}" presName="parentLin" presStyleCnt="0"/>
      <dgm:spPr/>
    </dgm:pt>
    <dgm:pt modelId="{1D59509E-38C9-48F8-BBBF-561057D15070}" type="pres">
      <dgm:prSet presAssocID="{CA8C548A-D1F2-4133-8305-D0D31048F8AE}" presName="parentLeftMargin" presStyleLbl="node1" presStyleIdx="0" presStyleCnt="2"/>
      <dgm:spPr/>
    </dgm:pt>
    <dgm:pt modelId="{C6E21DCB-C556-4BCF-AA92-2C5D08873D64}" type="pres">
      <dgm:prSet presAssocID="{CA8C548A-D1F2-4133-8305-D0D31048F8AE}" presName="parentText" presStyleLbl="node1" presStyleIdx="1" presStyleCnt="2">
        <dgm:presLayoutVars>
          <dgm:chMax val="0"/>
          <dgm:bulletEnabled val="1"/>
        </dgm:presLayoutVars>
      </dgm:prSet>
      <dgm:spPr/>
    </dgm:pt>
    <dgm:pt modelId="{98E6607F-437E-45BC-8497-812E4F234172}" type="pres">
      <dgm:prSet presAssocID="{CA8C548A-D1F2-4133-8305-D0D31048F8AE}" presName="negativeSpace" presStyleCnt="0"/>
      <dgm:spPr/>
    </dgm:pt>
    <dgm:pt modelId="{35D5730C-F2D1-4D94-9061-D7CBDF51B6B1}" type="pres">
      <dgm:prSet presAssocID="{CA8C548A-D1F2-4133-8305-D0D31048F8AE}" presName="childText" presStyleLbl="conFgAcc1" presStyleIdx="1" presStyleCnt="2">
        <dgm:presLayoutVars>
          <dgm:bulletEnabled val="1"/>
        </dgm:presLayoutVars>
      </dgm:prSet>
      <dgm:spPr/>
    </dgm:pt>
  </dgm:ptLst>
  <dgm:cxnLst>
    <dgm:cxn modelId="{71766700-A5EB-4B95-83E4-5B321A13E219}" srcId="{CA8C548A-D1F2-4133-8305-D0D31048F8AE}" destId="{1690201B-8509-47CE-8A10-56B1167EBBFB}" srcOrd="4" destOrd="0" parTransId="{71D73DF2-A802-4F25-9CF0-7B9DDDE6DE84}" sibTransId="{98DBC97D-3521-4781-86B3-6582A881DB17}"/>
    <dgm:cxn modelId="{6E89F610-2781-4A3F-AC5C-4DDB560C0C8D}" srcId="{14CFE4F9-1DE7-4244-8F3C-9C22B7A42E91}" destId="{EA8AD7C5-B97A-40F1-BC7A-FC63167C9504}" srcOrd="2" destOrd="0" parTransId="{5C66B294-5A74-4427-A44A-D5C6BFE992D4}" sibTransId="{C94D9F17-772C-4059-9A73-3210FFEED900}"/>
    <dgm:cxn modelId="{52FACE15-DC66-4CA5-A673-BEC1C9863499}" srcId="{CA8C548A-D1F2-4133-8305-D0D31048F8AE}" destId="{A4690222-766D-4014-8FB3-DB5D30BB6629}" srcOrd="5" destOrd="0" parTransId="{CB25EB4F-B98F-4E29-8FCE-11D59A05833E}" sibTransId="{772CEE2A-7B15-4A46-A833-14436BFD28BA}"/>
    <dgm:cxn modelId="{B9CF172D-F4BA-483F-9E94-737FD28F8D9A}" type="presOf" srcId="{CA8C548A-D1F2-4133-8305-D0D31048F8AE}" destId="{C6E21DCB-C556-4BCF-AA92-2C5D08873D64}" srcOrd="1" destOrd="0" presId="urn:microsoft.com/office/officeart/2005/8/layout/list1"/>
    <dgm:cxn modelId="{ED4DC432-B700-4459-92DF-398FB288CBAA}" type="presOf" srcId="{0E0F6E85-F30D-4102-8570-3F5845E2109D}" destId="{35D5730C-F2D1-4D94-9061-D7CBDF51B6B1}" srcOrd="0" destOrd="1" presId="urn:microsoft.com/office/officeart/2005/8/layout/list1"/>
    <dgm:cxn modelId="{C6585C33-2A74-41D5-BD87-77166EA943FC}" type="presOf" srcId="{C3013A50-DCD9-44E9-9D45-A94CE77D2290}" destId="{35D5730C-F2D1-4D94-9061-D7CBDF51B6B1}" srcOrd="0" destOrd="2" presId="urn:microsoft.com/office/officeart/2005/8/layout/list1"/>
    <dgm:cxn modelId="{6EC8D038-34D5-4618-A4A3-42410930FE5D}" srcId="{14CFE4F9-1DE7-4244-8F3C-9C22B7A42E91}" destId="{D29B6A7E-B225-4FEE-80CE-384441EC3705}" srcOrd="1" destOrd="0" parTransId="{729EB6C7-E778-4E1B-9B3A-F5F43D6159AD}" sibTransId="{46921CD9-F02F-414E-AFFD-5FCE44197855}"/>
    <dgm:cxn modelId="{3B6E2A5C-EA6A-4153-9512-801E46265476}" type="presOf" srcId="{DC69031B-C031-4659-A437-5E0D9DBC8569}" destId="{81FF7780-6A93-47CD-82FF-CF8EA509F61F}" srcOrd="0" destOrd="5" presId="urn:microsoft.com/office/officeart/2005/8/layout/list1"/>
    <dgm:cxn modelId="{0D55AF63-7C0A-4E44-8425-B44B4E4C8FB8}" type="presOf" srcId="{4E39FD69-FB51-4A46-AA95-BEB5820BE2A7}" destId="{35D5730C-F2D1-4D94-9061-D7CBDF51B6B1}" srcOrd="0" destOrd="3" presId="urn:microsoft.com/office/officeart/2005/8/layout/list1"/>
    <dgm:cxn modelId="{1E25184D-30F2-49DF-AEE3-6989C2FBC4EB}" srcId="{CA8C548A-D1F2-4133-8305-D0D31048F8AE}" destId="{C3013A50-DCD9-44E9-9D45-A94CE77D2290}" srcOrd="2" destOrd="0" parTransId="{FE773446-0971-4312-86D7-C81045A62C07}" sibTransId="{35ABE098-7B9E-46F6-B6FD-023F5D660710}"/>
    <dgm:cxn modelId="{903E2252-0082-455A-8CB3-3CF13D1A0413}" type="presOf" srcId="{CA8C548A-D1F2-4133-8305-D0D31048F8AE}" destId="{1D59509E-38C9-48F8-BBBF-561057D15070}" srcOrd="0" destOrd="0" presId="urn:microsoft.com/office/officeart/2005/8/layout/list1"/>
    <dgm:cxn modelId="{7720A874-65E4-4C59-9EA1-E1ABA6B16362}" srcId="{CA8C548A-D1F2-4133-8305-D0D31048F8AE}" destId="{0E0F6E85-F30D-4102-8570-3F5845E2109D}" srcOrd="1" destOrd="0" parTransId="{CCDD6BE9-FCF0-43A2-8E53-696BAF9DD21B}" sibTransId="{6EA14BE7-4A14-44FA-B9F8-6E419E27E6A4}"/>
    <dgm:cxn modelId="{92F28D76-06F6-4735-82BE-AB83C9626606}" srcId="{14CFE4F9-1DE7-4244-8F3C-9C22B7A42E91}" destId="{06BA2B23-51AF-42FE-B16F-8D23E3D6A318}" srcOrd="3" destOrd="0" parTransId="{DF73A9AE-3771-4032-ACAB-6131F55CFD75}" sibTransId="{9BF5D5E8-58CE-4424-B486-3EAEC79F196B}"/>
    <dgm:cxn modelId="{5CC9F55A-60CE-4D26-A41D-ADC514733008}" srcId="{49FC3FB8-83DD-4E73-B86A-4B1D4BC291E5}" destId="{CA8C548A-D1F2-4133-8305-D0D31048F8AE}" srcOrd="1" destOrd="0" parTransId="{C7A38134-35DE-434A-A713-0E7698527B53}" sibTransId="{8C7E8A76-07E7-4814-B4DA-9DA0C4BFB94B}"/>
    <dgm:cxn modelId="{5D2D5980-771C-4323-B9C9-17169854AA06}" type="presOf" srcId="{1690201B-8509-47CE-8A10-56B1167EBBFB}" destId="{35D5730C-F2D1-4D94-9061-D7CBDF51B6B1}" srcOrd="0" destOrd="4" presId="urn:microsoft.com/office/officeart/2005/8/layout/list1"/>
    <dgm:cxn modelId="{D2D0CD89-2792-4AC7-8378-850FAEFA6876}" type="presOf" srcId="{B1407C8A-1C8A-48B4-A853-87AD4C57ABF3}" destId="{81FF7780-6A93-47CD-82FF-CF8EA509F61F}" srcOrd="0" destOrd="0" presId="urn:microsoft.com/office/officeart/2005/8/layout/list1"/>
    <dgm:cxn modelId="{A697E589-1D09-48CA-9A8A-30191BFD1400}" type="presOf" srcId="{14CFE4F9-1DE7-4244-8F3C-9C22B7A42E91}" destId="{0D129345-321E-4484-A9F6-3523E11AD960}" srcOrd="1" destOrd="0" presId="urn:microsoft.com/office/officeart/2005/8/layout/list1"/>
    <dgm:cxn modelId="{1FB07D8B-69E1-4D0B-B63F-6ED82C3FEA8D}" type="presOf" srcId="{D29B6A7E-B225-4FEE-80CE-384441EC3705}" destId="{81FF7780-6A93-47CD-82FF-CF8EA509F61F}" srcOrd="0" destOrd="1" presId="urn:microsoft.com/office/officeart/2005/8/layout/list1"/>
    <dgm:cxn modelId="{07CDC48C-F323-445C-B788-86102BD0B9DD}" srcId="{14CFE4F9-1DE7-4244-8F3C-9C22B7A42E91}" destId="{D5B440A7-8B02-494B-9D4A-EB53BCD90C38}" srcOrd="4" destOrd="0" parTransId="{ED9845CF-F532-446B-81AA-968CCF63DFD8}" sibTransId="{88AE0B39-1501-4C95-A9C3-7CAE430BE8D0}"/>
    <dgm:cxn modelId="{F194CA8E-E8A7-4567-B605-A2EE57137A31}" srcId="{14CFE4F9-1DE7-4244-8F3C-9C22B7A42E91}" destId="{880504DA-7246-4A48-9952-FA1FEBFB70A0}" srcOrd="6" destOrd="0" parTransId="{547F8A36-A6BB-46FE-AED6-7E0C84B701D7}" sibTransId="{0068B9C9-7FE1-43C2-A84F-94BB85156922}"/>
    <dgm:cxn modelId="{87F0158F-D341-4980-AA61-EF6E63CB7410}" type="presOf" srcId="{49FC3FB8-83DD-4E73-B86A-4B1D4BC291E5}" destId="{C9F30DE6-04FE-4238-AE21-B5A1143D5D2D}" srcOrd="0" destOrd="0" presId="urn:microsoft.com/office/officeart/2005/8/layout/list1"/>
    <dgm:cxn modelId="{AD70919F-0EAB-4AA4-BD8D-B270D3B23556}" type="presOf" srcId="{A4690222-766D-4014-8FB3-DB5D30BB6629}" destId="{35D5730C-F2D1-4D94-9061-D7CBDF51B6B1}" srcOrd="0" destOrd="5" presId="urn:microsoft.com/office/officeart/2005/8/layout/list1"/>
    <dgm:cxn modelId="{04E46DA3-30DF-4692-A2C4-AF4E26FF7E91}" srcId="{CA8C548A-D1F2-4133-8305-D0D31048F8AE}" destId="{4E39FD69-FB51-4A46-AA95-BEB5820BE2A7}" srcOrd="3" destOrd="0" parTransId="{270B5888-CC8F-4FE9-841A-1624013296BF}" sibTransId="{73D4B08D-2C66-4EB3-A5CE-BD55F7D9FA0E}"/>
    <dgm:cxn modelId="{3F93ADA8-6B65-4561-A557-DE03B2858349}" type="presOf" srcId="{D5B440A7-8B02-494B-9D4A-EB53BCD90C38}" destId="{81FF7780-6A93-47CD-82FF-CF8EA509F61F}" srcOrd="0" destOrd="4" presId="urn:microsoft.com/office/officeart/2005/8/layout/list1"/>
    <dgm:cxn modelId="{A2425EA9-7F0B-4B9F-9BE1-8E2EF6507708}" type="presOf" srcId="{EA8AD7C5-B97A-40F1-BC7A-FC63167C9504}" destId="{81FF7780-6A93-47CD-82FF-CF8EA509F61F}" srcOrd="0" destOrd="2" presId="urn:microsoft.com/office/officeart/2005/8/layout/list1"/>
    <dgm:cxn modelId="{977CCEB0-B2DB-453F-970F-24EE17400667}" srcId="{14CFE4F9-1DE7-4244-8F3C-9C22B7A42E91}" destId="{DC69031B-C031-4659-A437-5E0D9DBC8569}" srcOrd="5" destOrd="0" parTransId="{CF307B46-8A8D-4063-B36F-96017A5FBD26}" sibTransId="{E6099013-D6E9-46DD-B13B-AAD63FCDB7C1}"/>
    <dgm:cxn modelId="{99F028C4-30A8-4BC6-B868-BE1C8DFAA435}" srcId="{CA8C548A-D1F2-4133-8305-D0D31048F8AE}" destId="{001C907C-42D9-40AF-B2A0-D5182613EA81}" srcOrd="0" destOrd="0" parTransId="{2ED4F954-EDFE-4922-A8D7-DFB466E7D858}" sibTransId="{4BB7375B-68DC-4C38-8008-AD8B8C885556}"/>
    <dgm:cxn modelId="{11C102CC-B258-4BFA-BBA4-BB59CCEF878C}" type="presOf" srcId="{14CFE4F9-1DE7-4244-8F3C-9C22B7A42E91}" destId="{9467C600-99A2-4D34-85B1-59505AD4F855}" srcOrd="0" destOrd="0" presId="urn:microsoft.com/office/officeart/2005/8/layout/list1"/>
    <dgm:cxn modelId="{E8EC1FD4-8674-430E-8014-6CC70857FD2C}" srcId="{14CFE4F9-1DE7-4244-8F3C-9C22B7A42E91}" destId="{B1407C8A-1C8A-48B4-A853-87AD4C57ABF3}" srcOrd="0" destOrd="0" parTransId="{8B74F34A-E1D0-46CB-8CFD-A9192932F48C}" sibTransId="{65643221-6B5E-44FA-B799-DFC5564CA67F}"/>
    <dgm:cxn modelId="{7351CDE7-82A9-4B58-AA8F-5303A9A419FD}" type="presOf" srcId="{001C907C-42D9-40AF-B2A0-D5182613EA81}" destId="{35D5730C-F2D1-4D94-9061-D7CBDF51B6B1}" srcOrd="0" destOrd="0" presId="urn:microsoft.com/office/officeart/2005/8/layout/list1"/>
    <dgm:cxn modelId="{E5AFD1EA-E08C-44B6-97B2-A6058B04A365}" type="presOf" srcId="{06BA2B23-51AF-42FE-B16F-8D23E3D6A318}" destId="{81FF7780-6A93-47CD-82FF-CF8EA509F61F}" srcOrd="0" destOrd="3" presId="urn:microsoft.com/office/officeart/2005/8/layout/list1"/>
    <dgm:cxn modelId="{A8D808EB-D6E1-4F11-83AC-83C4267669FB}" type="presOf" srcId="{880504DA-7246-4A48-9952-FA1FEBFB70A0}" destId="{81FF7780-6A93-47CD-82FF-CF8EA509F61F}" srcOrd="0" destOrd="6" presId="urn:microsoft.com/office/officeart/2005/8/layout/list1"/>
    <dgm:cxn modelId="{26B820F4-8DF9-4867-A4E0-1788694FC718}" srcId="{49FC3FB8-83DD-4E73-B86A-4B1D4BC291E5}" destId="{14CFE4F9-1DE7-4244-8F3C-9C22B7A42E91}" srcOrd="0" destOrd="0" parTransId="{EF9CF08E-29E0-43D4-BDFB-441E5DE9E152}" sibTransId="{6CABC38B-AD10-4A0E-BB54-AA5C7D651039}"/>
    <dgm:cxn modelId="{CC0C3A7B-08F1-4AC4-814A-2FBE23BB7A4B}" type="presParOf" srcId="{C9F30DE6-04FE-4238-AE21-B5A1143D5D2D}" destId="{0A253087-BF9F-4CF9-8894-13C6B87F21BE}" srcOrd="0" destOrd="0" presId="urn:microsoft.com/office/officeart/2005/8/layout/list1"/>
    <dgm:cxn modelId="{E330F63F-E6A6-4A05-BE32-8562D51272DE}" type="presParOf" srcId="{0A253087-BF9F-4CF9-8894-13C6B87F21BE}" destId="{9467C600-99A2-4D34-85B1-59505AD4F855}" srcOrd="0" destOrd="0" presId="urn:microsoft.com/office/officeart/2005/8/layout/list1"/>
    <dgm:cxn modelId="{A8C37296-32F1-4246-951A-C9B32BA32961}" type="presParOf" srcId="{0A253087-BF9F-4CF9-8894-13C6B87F21BE}" destId="{0D129345-321E-4484-A9F6-3523E11AD960}" srcOrd="1" destOrd="0" presId="urn:microsoft.com/office/officeart/2005/8/layout/list1"/>
    <dgm:cxn modelId="{36ECE225-0E04-48CC-95D5-63E5EDB63C67}" type="presParOf" srcId="{C9F30DE6-04FE-4238-AE21-B5A1143D5D2D}" destId="{8831E9CB-A424-4B59-A72C-86847A35FF4B}" srcOrd="1" destOrd="0" presId="urn:microsoft.com/office/officeart/2005/8/layout/list1"/>
    <dgm:cxn modelId="{173E19D5-29AD-4A50-A0D7-896E124B5D2F}" type="presParOf" srcId="{C9F30DE6-04FE-4238-AE21-B5A1143D5D2D}" destId="{81FF7780-6A93-47CD-82FF-CF8EA509F61F}" srcOrd="2" destOrd="0" presId="urn:microsoft.com/office/officeart/2005/8/layout/list1"/>
    <dgm:cxn modelId="{10B0AA9A-84AC-4850-B8C8-DF72F4617E7D}" type="presParOf" srcId="{C9F30DE6-04FE-4238-AE21-B5A1143D5D2D}" destId="{0FFDA527-9E04-433D-8E4C-52906703C83A}" srcOrd="3" destOrd="0" presId="urn:microsoft.com/office/officeart/2005/8/layout/list1"/>
    <dgm:cxn modelId="{ED9B2BBC-8AE3-4215-8C2C-0F8E1CD3BD13}" type="presParOf" srcId="{C9F30DE6-04FE-4238-AE21-B5A1143D5D2D}" destId="{EA4D4FC2-B16E-4E03-B310-6E570EC9FFDA}" srcOrd="4" destOrd="0" presId="urn:microsoft.com/office/officeart/2005/8/layout/list1"/>
    <dgm:cxn modelId="{46C5A743-AB6E-479D-A015-9BC62EEBA24C}" type="presParOf" srcId="{EA4D4FC2-B16E-4E03-B310-6E570EC9FFDA}" destId="{1D59509E-38C9-48F8-BBBF-561057D15070}" srcOrd="0" destOrd="0" presId="urn:microsoft.com/office/officeart/2005/8/layout/list1"/>
    <dgm:cxn modelId="{F7D78AA3-9442-4DA7-B604-BA351FD2B575}" type="presParOf" srcId="{EA4D4FC2-B16E-4E03-B310-6E570EC9FFDA}" destId="{C6E21DCB-C556-4BCF-AA92-2C5D08873D64}" srcOrd="1" destOrd="0" presId="urn:microsoft.com/office/officeart/2005/8/layout/list1"/>
    <dgm:cxn modelId="{B260C5CB-ADD6-4007-9723-4BAB1DAD172E}" type="presParOf" srcId="{C9F30DE6-04FE-4238-AE21-B5A1143D5D2D}" destId="{98E6607F-437E-45BC-8497-812E4F234172}" srcOrd="5" destOrd="0" presId="urn:microsoft.com/office/officeart/2005/8/layout/list1"/>
    <dgm:cxn modelId="{BD886BCA-9A94-4EBC-B38D-0E3690EB7E38}" type="presParOf" srcId="{C9F30DE6-04FE-4238-AE21-B5A1143D5D2D}" destId="{35D5730C-F2D1-4D94-9061-D7CBDF51B6B1}"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3B31980-3789-4A9B-8CF8-D84B4BA970D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2DEB5F65-371C-45D9-9CC1-42195624BA41}">
      <dgm:prSet/>
      <dgm:spPr/>
      <dgm:t>
        <a:bodyPr/>
        <a:lstStyle/>
        <a:p>
          <a:r>
            <a:rPr lang="en-US" dirty="0"/>
            <a:t>Sleepovers reduced cortisol levels, but had no lasting effect upon return to the shelter</a:t>
          </a:r>
        </a:p>
      </dgm:t>
    </dgm:pt>
    <dgm:pt modelId="{4E15883B-57B0-4CB7-B2BF-710DF359CC52}" type="parTrans" cxnId="{B04559A8-55E0-4A7D-B188-9DCADA2E050C}">
      <dgm:prSet/>
      <dgm:spPr/>
      <dgm:t>
        <a:bodyPr/>
        <a:lstStyle/>
        <a:p>
          <a:endParaRPr lang="en-US"/>
        </a:p>
      </dgm:t>
    </dgm:pt>
    <dgm:pt modelId="{521835F8-348D-4DE6-9B46-748F92CBB824}" type="sibTrans" cxnId="{B04559A8-55E0-4A7D-B188-9DCADA2E050C}">
      <dgm:prSet/>
      <dgm:spPr/>
      <dgm:t>
        <a:bodyPr/>
        <a:lstStyle/>
        <a:p>
          <a:endParaRPr lang="en-US"/>
        </a:p>
      </dgm:t>
    </dgm:pt>
    <dgm:pt modelId="{D3BEA167-F3C2-4020-BD8C-E592AF73D429}">
      <dgm:prSet/>
      <dgm:spPr/>
      <dgm:t>
        <a:bodyPr/>
        <a:lstStyle/>
        <a:p>
          <a:r>
            <a:rPr lang="en-US" dirty="0"/>
            <a:t>Dogs had longest rest period during sleepovers….suggests dogs do not rest well at shelter but could during sleep over </a:t>
          </a:r>
        </a:p>
      </dgm:t>
    </dgm:pt>
    <dgm:pt modelId="{5F8D172F-92BF-43AD-BC2D-F32DCB70C803}" type="parTrans" cxnId="{95E7A267-1B40-40CF-B30D-AB7BAED4ED88}">
      <dgm:prSet/>
      <dgm:spPr/>
      <dgm:t>
        <a:bodyPr/>
        <a:lstStyle/>
        <a:p>
          <a:endParaRPr lang="en-US"/>
        </a:p>
      </dgm:t>
    </dgm:pt>
    <dgm:pt modelId="{F44BBCF0-BC10-4173-A6E6-2BB36C3B3823}" type="sibTrans" cxnId="{95E7A267-1B40-40CF-B30D-AB7BAED4ED88}">
      <dgm:prSet/>
      <dgm:spPr/>
      <dgm:t>
        <a:bodyPr/>
        <a:lstStyle/>
        <a:p>
          <a:endParaRPr lang="en-US"/>
        </a:p>
      </dgm:t>
    </dgm:pt>
    <dgm:pt modelId="{84B5C3C5-ED0B-48A2-A396-94EA750AACA3}">
      <dgm:prSet/>
      <dgm:spPr/>
      <dgm:t>
        <a:bodyPr/>
        <a:lstStyle/>
        <a:p>
          <a:r>
            <a:rPr lang="en-US"/>
            <a:t>Also suggests that dogs do not need to be active during sleepover, but given a chance to “relax”</a:t>
          </a:r>
        </a:p>
      </dgm:t>
    </dgm:pt>
    <dgm:pt modelId="{05D50A66-9D84-407F-BC36-057136501D4E}" type="parTrans" cxnId="{62C95726-E33A-4545-8263-13E4A7404BCE}">
      <dgm:prSet/>
      <dgm:spPr/>
      <dgm:t>
        <a:bodyPr/>
        <a:lstStyle/>
        <a:p>
          <a:endParaRPr lang="en-US"/>
        </a:p>
      </dgm:t>
    </dgm:pt>
    <dgm:pt modelId="{7B7FD76C-92B2-42B3-AC39-4CD1A24A78D2}" type="sibTrans" cxnId="{62C95726-E33A-4545-8263-13E4A7404BCE}">
      <dgm:prSet/>
      <dgm:spPr/>
      <dgm:t>
        <a:bodyPr/>
        <a:lstStyle/>
        <a:p>
          <a:endParaRPr lang="en-US"/>
        </a:p>
      </dgm:t>
    </dgm:pt>
    <dgm:pt modelId="{7FF5D4A7-605F-45D7-B3C8-D63C0F97AD01}">
      <dgm:prSet/>
      <dgm:spPr/>
      <dgm:t>
        <a:bodyPr/>
        <a:lstStyle/>
        <a:p>
          <a:r>
            <a:rPr lang="en-US"/>
            <a:t>Even a short sleepover away from the shelter is beneficial for shelter dogs.</a:t>
          </a:r>
        </a:p>
      </dgm:t>
    </dgm:pt>
    <dgm:pt modelId="{0957ED66-E42C-463B-89E0-63E4D7DFBF40}" type="parTrans" cxnId="{B5EB0E67-83D0-4E1E-BF1F-3D31CCF8E59D}">
      <dgm:prSet/>
      <dgm:spPr/>
      <dgm:t>
        <a:bodyPr/>
        <a:lstStyle/>
        <a:p>
          <a:endParaRPr lang="en-US"/>
        </a:p>
      </dgm:t>
    </dgm:pt>
    <dgm:pt modelId="{5B252A49-872C-4B38-B85A-DD0F952869FB}" type="sibTrans" cxnId="{B5EB0E67-83D0-4E1E-BF1F-3D31CCF8E59D}">
      <dgm:prSet/>
      <dgm:spPr/>
      <dgm:t>
        <a:bodyPr/>
        <a:lstStyle/>
        <a:p>
          <a:endParaRPr lang="en-US"/>
        </a:p>
      </dgm:t>
    </dgm:pt>
    <dgm:pt modelId="{BCC2A807-B979-4B03-8B58-0AB1583E40CF}" type="pres">
      <dgm:prSet presAssocID="{E3B31980-3789-4A9B-8CF8-D84B4BA970D8}" presName="linear" presStyleCnt="0">
        <dgm:presLayoutVars>
          <dgm:animLvl val="lvl"/>
          <dgm:resizeHandles val="exact"/>
        </dgm:presLayoutVars>
      </dgm:prSet>
      <dgm:spPr/>
    </dgm:pt>
    <dgm:pt modelId="{E7C4C58B-035A-4342-AB15-F47D755AAEB1}" type="pres">
      <dgm:prSet presAssocID="{2DEB5F65-371C-45D9-9CC1-42195624BA41}" presName="parentText" presStyleLbl="node1" presStyleIdx="0" presStyleCnt="3">
        <dgm:presLayoutVars>
          <dgm:chMax val="0"/>
          <dgm:bulletEnabled val="1"/>
        </dgm:presLayoutVars>
      </dgm:prSet>
      <dgm:spPr/>
    </dgm:pt>
    <dgm:pt modelId="{1FD7A90D-1C44-471E-BA34-15BC9625364E}" type="pres">
      <dgm:prSet presAssocID="{521835F8-348D-4DE6-9B46-748F92CBB824}" presName="spacer" presStyleCnt="0"/>
      <dgm:spPr/>
    </dgm:pt>
    <dgm:pt modelId="{4610D933-98D3-4276-926F-0D127602D9B9}" type="pres">
      <dgm:prSet presAssocID="{D3BEA167-F3C2-4020-BD8C-E592AF73D429}" presName="parentText" presStyleLbl="node1" presStyleIdx="1" presStyleCnt="3">
        <dgm:presLayoutVars>
          <dgm:chMax val="0"/>
          <dgm:bulletEnabled val="1"/>
        </dgm:presLayoutVars>
      </dgm:prSet>
      <dgm:spPr/>
    </dgm:pt>
    <dgm:pt modelId="{3DB0BEC0-FD5E-4E69-A08A-CB6F8F513C67}" type="pres">
      <dgm:prSet presAssocID="{D3BEA167-F3C2-4020-BD8C-E592AF73D429}" presName="childText" presStyleLbl="revTx" presStyleIdx="0" presStyleCnt="1">
        <dgm:presLayoutVars>
          <dgm:bulletEnabled val="1"/>
        </dgm:presLayoutVars>
      </dgm:prSet>
      <dgm:spPr/>
    </dgm:pt>
    <dgm:pt modelId="{D9523E6E-E1AF-4813-BEEE-27899230A9FE}" type="pres">
      <dgm:prSet presAssocID="{7FF5D4A7-605F-45D7-B3C8-D63C0F97AD01}" presName="parentText" presStyleLbl="node1" presStyleIdx="2" presStyleCnt="3">
        <dgm:presLayoutVars>
          <dgm:chMax val="0"/>
          <dgm:bulletEnabled val="1"/>
        </dgm:presLayoutVars>
      </dgm:prSet>
      <dgm:spPr/>
    </dgm:pt>
  </dgm:ptLst>
  <dgm:cxnLst>
    <dgm:cxn modelId="{62C95726-E33A-4545-8263-13E4A7404BCE}" srcId="{D3BEA167-F3C2-4020-BD8C-E592AF73D429}" destId="{84B5C3C5-ED0B-48A2-A396-94EA750AACA3}" srcOrd="0" destOrd="0" parTransId="{05D50A66-9D84-407F-BC36-057136501D4E}" sibTransId="{7B7FD76C-92B2-42B3-AC39-4CD1A24A78D2}"/>
    <dgm:cxn modelId="{716F0A5C-7D43-462B-A2E2-57D43D23A3DD}" type="presOf" srcId="{2DEB5F65-371C-45D9-9CC1-42195624BA41}" destId="{E7C4C58B-035A-4342-AB15-F47D755AAEB1}" srcOrd="0" destOrd="0" presId="urn:microsoft.com/office/officeart/2005/8/layout/vList2"/>
    <dgm:cxn modelId="{D31BFE66-1B08-4FE5-A434-E0C45F932057}" type="presOf" srcId="{D3BEA167-F3C2-4020-BD8C-E592AF73D429}" destId="{4610D933-98D3-4276-926F-0D127602D9B9}" srcOrd="0" destOrd="0" presId="urn:microsoft.com/office/officeart/2005/8/layout/vList2"/>
    <dgm:cxn modelId="{B5EB0E67-83D0-4E1E-BF1F-3D31CCF8E59D}" srcId="{E3B31980-3789-4A9B-8CF8-D84B4BA970D8}" destId="{7FF5D4A7-605F-45D7-B3C8-D63C0F97AD01}" srcOrd="2" destOrd="0" parTransId="{0957ED66-E42C-463B-89E0-63E4D7DFBF40}" sibTransId="{5B252A49-872C-4B38-B85A-DD0F952869FB}"/>
    <dgm:cxn modelId="{95E7A267-1B40-40CF-B30D-AB7BAED4ED88}" srcId="{E3B31980-3789-4A9B-8CF8-D84B4BA970D8}" destId="{D3BEA167-F3C2-4020-BD8C-E592AF73D429}" srcOrd="1" destOrd="0" parTransId="{5F8D172F-92BF-43AD-BC2D-F32DCB70C803}" sibTransId="{F44BBCF0-BC10-4173-A6E6-2BB36C3B3823}"/>
    <dgm:cxn modelId="{87B2CC80-2C0A-4FC6-9643-E694307CA760}" type="presOf" srcId="{84B5C3C5-ED0B-48A2-A396-94EA750AACA3}" destId="{3DB0BEC0-FD5E-4E69-A08A-CB6F8F513C67}" srcOrd="0" destOrd="0" presId="urn:microsoft.com/office/officeart/2005/8/layout/vList2"/>
    <dgm:cxn modelId="{6F244C98-046D-4970-9B9C-1E80F5AD3943}" type="presOf" srcId="{E3B31980-3789-4A9B-8CF8-D84B4BA970D8}" destId="{BCC2A807-B979-4B03-8B58-0AB1583E40CF}" srcOrd="0" destOrd="0" presId="urn:microsoft.com/office/officeart/2005/8/layout/vList2"/>
    <dgm:cxn modelId="{B04559A8-55E0-4A7D-B188-9DCADA2E050C}" srcId="{E3B31980-3789-4A9B-8CF8-D84B4BA970D8}" destId="{2DEB5F65-371C-45D9-9CC1-42195624BA41}" srcOrd="0" destOrd="0" parTransId="{4E15883B-57B0-4CB7-B2BF-710DF359CC52}" sibTransId="{521835F8-348D-4DE6-9B46-748F92CBB824}"/>
    <dgm:cxn modelId="{A1766EBE-B5E1-4E95-B42B-EE8A07469D6F}" type="presOf" srcId="{7FF5D4A7-605F-45D7-B3C8-D63C0F97AD01}" destId="{D9523E6E-E1AF-4813-BEEE-27899230A9FE}" srcOrd="0" destOrd="0" presId="urn:microsoft.com/office/officeart/2005/8/layout/vList2"/>
    <dgm:cxn modelId="{287EACF1-A2B3-41E5-98EC-6A177684EA81}" type="presParOf" srcId="{BCC2A807-B979-4B03-8B58-0AB1583E40CF}" destId="{E7C4C58B-035A-4342-AB15-F47D755AAEB1}" srcOrd="0" destOrd="0" presId="urn:microsoft.com/office/officeart/2005/8/layout/vList2"/>
    <dgm:cxn modelId="{59065C9B-34CB-4244-AD77-685C712B727E}" type="presParOf" srcId="{BCC2A807-B979-4B03-8B58-0AB1583E40CF}" destId="{1FD7A90D-1C44-471E-BA34-15BC9625364E}" srcOrd="1" destOrd="0" presId="urn:microsoft.com/office/officeart/2005/8/layout/vList2"/>
    <dgm:cxn modelId="{EC857E8D-7BE9-428E-87D2-69FCA9D9D5AA}" type="presParOf" srcId="{BCC2A807-B979-4B03-8B58-0AB1583E40CF}" destId="{4610D933-98D3-4276-926F-0D127602D9B9}" srcOrd="2" destOrd="0" presId="urn:microsoft.com/office/officeart/2005/8/layout/vList2"/>
    <dgm:cxn modelId="{CE70428C-5F42-4C83-B858-FAFCCEDB068E}" type="presParOf" srcId="{BCC2A807-B979-4B03-8B58-0AB1583E40CF}" destId="{3DB0BEC0-FD5E-4E69-A08A-CB6F8F513C67}" srcOrd="3" destOrd="0" presId="urn:microsoft.com/office/officeart/2005/8/layout/vList2"/>
    <dgm:cxn modelId="{CD4E286C-65F8-4041-9257-40388BBC9295}" type="presParOf" srcId="{BCC2A807-B979-4B03-8B58-0AB1583E40CF}" destId="{D9523E6E-E1AF-4813-BEEE-27899230A9F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A156A90-7A7E-4090-986D-47AA56369312}" type="doc">
      <dgm:prSet loTypeId="urn:microsoft.com/office/officeart/2018/2/layout/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3A66EDC5-6A41-4E91-AFCD-46B7ACFF8893}">
      <dgm:prSet/>
      <dgm:spPr/>
      <dgm:t>
        <a:bodyPr/>
        <a:lstStyle/>
        <a:p>
          <a:pPr>
            <a:defRPr b="1"/>
          </a:pPr>
          <a:r>
            <a:rPr lang="en-US"/>
            <a:t>Students must gain a good understanding of canine behavior, canine development and understand socialization, play and canine cognition.</a:t>
          </a:r>
        </a:p>
      </dgm:t>
    </dgm:pt>
    <dgm:pt modelId="{3A8AE432-B382-4828-94AB-B077E509FE08}" type="parTrans" cxnId="{8D267DD3-5496-4991-9CEE-5B73AD7E7560}">
      <dgm:prSet/>
      <dgm:spPr/>
      <dgm:t>
        <a:bodyPr/>
        <a:lstStyle/>
        <a:p>
          <a:endParaRPr lang="en-US"/>
        </a:p>
      </dgm:t>
    </dgm:pt>
    <dgm:pt modelId="{6E405D87-A670-4C37-9BCE-C1377F8CF546}" type="sibTrans" cxnId="{8D267DD3-5496-4991-9CEE-5B73AD7E7560}">
      <dgm:prSet/>
      <dgm:spPr/>
      <dgm:t>
        <a:bodyPr/>
        <a:lstStyle/>
        <a:p>
          <a:endParaRPr lang="en-US"/>
        </a:p>
      </dgm:t>
    </dgm:pt>
    <dgm:pt modelId="{925A663A-5D97-464A-9C73-D8A7D50186ED}">
      <dgm:prSet/>
      <dgm:spPr/>
      <dgm:t>
        <a:bodyPr/>
        <a:lstStyle/>
        <a:p>
          <a:pPr>
            <a:defRPr b="1"/>
          </a:pPr>
          <a:r>
            <a:rPr lang="en-US"/>
            <a:t>Students must learn to use basic operant/classical conditioning techniques as well as newer models of reinforcement to get the shelter dogs to</a:t>
          </a:r>
        </a:p>
      </dgm:t>
    </dgm:pt>
    <dgm:pt modelId="{8F84F55D-CF01-43A1-8F85-3DFC053933AC}" type="parTrans" cxnId="{0A21FA9F-9A5D-41D6-A7EC-0E0873C0BA78}">
      <dgm:prSet/>
      <dgm:spPr/>
      <dgm:t>
        <a:bodyPr/>
        <a:lstStyle/>
        <a:p>
          <a:endParaRPr lang="en-US"/>
        </a:p>
      </dgm:t>
    </dgm:pt>
    <dgm:pt modelId="{CAA1FFA5-C941-4751-95BC-1F3891D89D31}" type="sibTrans" cxnId="{0A21FA9F-9A5D-41D6-A7EC-0E0873C0BA78}">
      <dgm:prSet/>
      <dgm:spPr/>
      <dgm:t>
        <a:bodyPr/>
        <a:lstStyle/>
        <a:p>
          <a:endParaRPr lang="en-US"/>
        </a:p>
      </dgm:t>
    </dgm:pt>
    <dgm:pt modelId="{200EDBA3-4920-41E5-991E-AD85BF633AC1}">
      <dgm:prSet/>
      <dgm:spPr/>
      <dgm:t>
        <a:bodyPr/>
        <a:lstStyle/>
        <a:p>
          <a:r>
            <a:rPr lang="en-US"/>
            <a:t>Learn to be around people</a:t>
          </a:r>
        </a:p>
      </dgm:t>
    </dgm:pt>
    <dgm:pt modelId="{4EDBA69B-41B9-4E01-8383-BADF39C30011}" type="parTrans" cxnId="{F3489418-3988-4FB4-831E-C7D6C7B99136}">
      <dgm:prSet/>
      <dgm:spPr/>
      <dgm:t>
        <a:bodyPr/>
        <a:lstStyle/>
        <a:p>
          <a:endParaRPr lang="en-US"/>
        </a:p>
      </dgm:t>
    </dgm:pt>
    <dgm:pt modelId="{4976FCF7-73FF-4EA0-8DC1-98014C8BBA51}" type="sibTrans" cxnId="{F3489418-3988-4FB4-831E-C7D6C7B99136}">
      <dgm:prSet/>
      <dgm:spPr/>
      <dgm:t>
        <a:bodyPr/>
        <a:lstStyle/>
        <a:p>
          <a:endParaRPr lang="en-US"/>
        </a:p>
      </dgm:t>
    </dgm:pt>
    <dgm:pt modelId="{F87767FA-C9B5-4271-B91E-14A975E44F38}">
      <dgm:prSet/>
      <dgm:spPr/>
      <dgm:t>
        <a:bodyPr/>
        <a:lstStyle/>
        <a:p>
          <a:r>
            <a:rPr lang="en-US"/>
            <a:t>Learn to PLAY with people</a:t>
          </a:r>
        </a:p>
      </dgm:t>
    </dgm:pt>
    <dgm:pt modelId="{F160252A-FB76-47BF-AD8F-E4316E6C8842}" type="parTrans" cxnId="{F688B54B-67AF-477B-BCA1-49DC2CE4A96B}">
      <dgm:prSet/>
      <dgm:spPr/>
      <dgm:t>
        <a:bodyPr/>
        <a:lstStyle/>
        <a:p>
          <a:endParaRPr lang="en-US"/>
        </a:p>
      </dgm:t>
    </dgm:pt>
    <dgm:pt modelId="{567BA52F-91FA-4CF0-B736-5EF61C4AD6FF}" type="sibTrans" cxnId="{F688B54B-67AF-477B-BCA1-49DC2CE4A96B}">
      <dgm:prSet/>
      <dgm:spPr/>
      <dgm:t>
        <a:bodyPr/>
        <a:lstStyle/>
        <a:p>
          <a:endParaRPr lang="en-US"/>
        </a:p>
      </dgm:t>
    </dgm:pt>
    <dgm:pt modelId="{2FF7349B-14BD-4174-A54E-B2D5790AF105}">
      <dgm:prSet/>
      <dgm:spPr/>
      <dgm:t>
        <a:bodyPr/>
        <a:lstStyle/>
        <a:p>
          <a:r>
            <a:rPr lang="en-US"/>
            <a:t>Then….learn basic manners skills (sit, down, come, wait, etc.)</a:t>
          </a:r>
        </a:p>
      </dgm:t>
    </dgm:pt>
    <dgm:pt modelId="{407F9D25-68F5-4891-851B-5EA70339A483}" type="parTrans" cxnId="{4ED99E74-AB18-41B9-B9CE-30569A644C2D}">
      <dgm:prSet/>
      <dgm:spPr/>
      <dgm:t>
        <a:bodyPr/>
        <a:lstStyle/>
        <a:p>
          <a:endParaRPr lang="en-US"/>
        </a:p>
      </dgm:t>
    </dgm:pt>
    <dgm:pt modelId="{4E208FCF-CFEC-4971-991C-126C06128BCB}" type="sibTrans" cxnId="{4ED99E74-AB18-41B9-B9CE-30569A644C2D}">
      <dgm:prSet/>
      <dgm:spPr/>
      <dgm:t>
        <a:bodyPr/>
        <a:lstStyle/>
        <a:p>
          <a:endParaRPr lang="en-US"/>
        </a:p>
      </dgm:t>
    </dgm:pt>
    <dgm:pt modelId="{0BA52700-06AD-4CC9-B789-AA65E7B26044}">
      <dgm:prSet/>
      <dgm:spPr/>
      <dgm:t>
        <a:bodyPr/>
        <a:lstStyle/>
        <a:p>
          <a:pPr>
            <a:defRPr b="1"/>
          </a:pPr>
          <a:r>
            <a:rPr lang="en-US"/>
            <a:t>Students must work with the foster parents and adoptive parents to meet the needs of EACH dog: This is accomplished through</a:t>
          </a:r>
        </a:p>
      </dgm:t>
    </dgm:pt>
    <dgm:pt modelId="{B6A74226-57C9-4221-8EC1-55EEEE65EDE4}" type="parTrans" cxnId="{02D575FA-8565-4504-845D-C8517095C9ED}">
      <dgm:prSet/>
      <dgm:spPr/>
      <dgm:t>
        <a:bodyPr/>
        <a:lstStyle/>
        <a:p>
          <a:endParaRPr lang="en-US"/>
        </a:p>
      </dgm:t>
    </dgm:pt>
    <dgm:pt modelId="{C30458BB-D016-4F9D-B747-009DA5053155}" type="sibTrans" cxnId="{02D575FA-8565-4504-845D-C8517095C9ED}">
      <dgm:prSet/>
      <dgm:spPr/>
      <dgm:t>
        <a:bodyPr/>
        <a:lstStyle/>
        <a:p>
          <a:endParaRPr lang="en-US"/>
        </a:p>
      </dgm:t>
    </dgm:pt>
    <dgm:pt modelId="{956CC530-B708-4946-950E-ABBFFB586840}">
      <dgm:prSet/>
      <dgm:spPr/>
      <dgm:t>
        <a:bodyPr/>
        <a:lstStyle/>
        <a:p>
          <a:r>
            <a:rPr lang="en-US"/>
            <a:t>Functional analysis</a:t>
          </a:r>
        </a:p>
      </dgm:t>
    </dgm:pt>
    <dgm:pt modelId="{78FFA994-E380-4880-A1F6-E284F617C72D}" type="parTrans" cxnId="{5ED5DEEB-06E3-4D5F-9B33-685EE124ADFB}">
      <dgm:prSet/>
      <dgm:spPr/>
      <dgm:t>
        <a:bodyPr/>
        <a:lstStyle/>
        <a:p>
          <a:endParaRPr lang="en-US"/>
        </a:p>
      </dgm:t>
    </dgm:pt>
    <dgm:pt modelId="{71B43516-F583-4851-9721-4C9C0CFBE5CB}" type="sibTrans" cxnId="{5ED5DEEB-06E3-4D5F-9B33-685EE124ADFB}">
      <dgm:prSet/>
      <dgm:spPr/>
      <dgm:t>
        <a:bodyPr/>
        <a:lstStyle/>
        <a:p>
          <a:endParaRPr lang="en-US"/>
        </a:p>
      </dgm:t>
    </dgm:pt>
    <dgm:pt modelId="{0A3B3FD3-7511-4F4C-85A9-57890E98AFF9}">
      <dgm:prSet/>
      <dgm:spPr/>
      <dgm:t>
        <a:bodyPr/>
        <a:lstStyle/>
        <a:p>
          <a:r>
            <a:rPr lang="en-US"/>
            <a:t>Development of an individualized plan</a:t>
          </a:r>
        </a:p>
      </dgm:t>
    </dgm:pt>
    <dgm:pt modelId="{7D8F77FB-590A-465B-9592-B5094E815269}" type="parTrans" cxnId="{79557E70-0B5B-4886-95C1-671B01E97716}">
      <dgm:prSet/>
      <dgm:spPr/>
      <dgm:t>
        <a:bodyPr/>
        <a:lstStyle/>
        <a:p>
          <a:endParaRPr lang="en-US"/>
        </a:p>
      </dgm:t>
    </dgm:pt>
    <dgm:pt modelId="{4F3AEAFF-105A-4014-AC2C-E0F491B28C30}" type="sibTrans" cxnId="{79557E70-0B5B-4886-95C1-671B01E97716}">
      <dgm:prSet/>
      <dgm:spPr/>
      <dgm:t>
        <a:bodyPr/>
        <a:lstStyle/>
        <a:p>
          <a:endParaRPr lang="en-US"/>
        </a:p>
      </dgm:t>
    </dgm:pt>
    <dgm:pt modelId="{FEAC1722-1437-43CD-9AC6-3A66014B1801}">
      <dgm:prSet/>
      <dgm:spPr/>
      <dgm:t>
        <a:bodyPr/>
        <a:lstStyle/>
        <a:p>
          <a:r>
            <a:rPr lang="en-US"/>
            <a:t>Teaching the foster/adoptive parent ways to build a positive relationship with their dog</a:t>
          </a:r>
        </a:p>
      </dgm:t>
    </dgm:pt>
    <dgm:pt modelId="{425B0A1A-66B5-478E-A70E-F5DA608F9BB2}" type="parTrans" cxnId="{A51D9968-E479-4403-BEE4-6072A3BBC0C7}">
      <dgm:prSet/>
      <dgm:spPr/>
      <dgm:t>
        <a:bodyPr/>
        <a:lstStyle/>
        <a:p>
          <a:endParaRPr lang="en-US"/>
        </a:p>
      </dgm:t>
    </dgm:pt>
    <dgm:pt modelId="{7A6595AB-2250-49C5-88C3-2652377832B0}" type="sibTrans" cxnId="{A51D9968-E479-4403-BEE4-6072A3BBC0C7}">
      <dgm:prSet/>
      <dgm:spPr/>
      <dgm:t>
        <a:bodyPr/>
        <a:lstStyle/>
        <a:p>
          <a:endParaRPr lang="en-US"/>
        </a:p>
      </dgm:t>
    </dgm:pt>
    <dgm:pt modelId="{BC9A4847-6F86-48FC-A897-FAA42337C90A}" type="pres">
      <dgm:prSet presAssocID="{DA156A90-7A7E-4090-986D-47AA56369312}" presName="root" presStyleCnt="0">
        <dgm:presLayoutVars>
          <dgm:dir/>
          <dgm:resizeHandles val="exact"/>
        </dgm:presLayoutVars>
      </dgm:prSet>
      <dgm:spPr/>
    </dgm:pt>
    <dgm:pt modelId="{9F38550D-46E8-43F6-99B3-47EE9257439F}" type="pres">
      <dgm:prSet presAssocID="{3A66EDC5-6A41-4E91-AFCD-46B7ACFF8893}" presName="compNode" presStyleCnt="0"/>
      <dgm:spPr/>
    </dgm:pt>
    <dgm:pt modelId="{716EB6E5-65B6-4AE6-95FB-CB1E1DC5D5F6}" type="pres">
      <dgm:prSet presAssocID="{3A66EDC5-6A41-4E91-AFCD-46B7ACFF8893}" presName="iconRect" presStyleLbl="node1" presStyleIdx="0" presStyleCnt="3" custLinFactNeighborX="91039" custLinFactNeighborY="-7803"/>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34000" r="-34000"/>
          </a:stretch>
        </a:blipFill>
        <a:ln>
          <a:noFill/>
        </a:ln>
      </dgm:spPr>
    </dgm:pt>
    <dgm:pt modelId="{9E83CDD4-B65C-4332-968F-90C2A597A0E9}" type="pres">
      <dgm:prSet presAssocID="{3A66EDC5-6A41-4E91-AFCD-46B7ACFF8893}" presName="iconSpace" presStyleCnt="0"/>
      <dgm:spPr/>
    </dgm:pt>
    <dgm:pt modelId="{7FA6AC65-5A20-49BA-83E1-B94D7BCB40DF}" type="pres">
      <dgm:prSet presAssocID="{3A66EDC5-6A41-4E91-AFCD-46B7ACFF8893}" presName="parTx" presStyleLbl="revTx" presStyleIdx="0" presStyleCnt="6">
        <dgm:presLayoutVars>
          <dgm:chMax val="0"/>
          <dgm:chPref val="0"/>
        </dgm:presLayoutVars>
      </dgm:prSet>
      <dgm:spPr/>
    </dgm:pt>
    <dgm:pt modelId="{42086B1E-33FD-4B79-BCB3-716AE1497E20}" type="pres">
      <dgm:prSet presAssocID="{3A66EDC5-6A41-4E91-AFCD-46B7ACFF8893}" presName="txSpace" presStyleCnt="0"/>
      <dgm:spPr/>
    </dgm:pt>
    <dgm:pt modelId="{5956247E-D599-4453-AD37-479F182A9C1A}" type="pres">
      <dgm:prSet presAssocID="{3A66EDC5-6A41-4E91-AFCD-46B7ACFF8893}" presName="desTx" presStyleLbl="revTx" presStyleIdx="1" presStyleCnt="6">
        <dgm:presLayoutVars/>
      </dgm:prSet>
      <dgm:spPr/>
    </dgm:pt>
    <dgm:pt modelId="{6AA930BE-25A4-45C4-A523-B44B94306604}" type="pres">
      <dgm:prSet presAssocID="{6E405D87-A670-4C37-9BCE-C1377F8CF546}" presName="sibTrans" presStyleCnt="0"/>
      <dgm:spPr/>
    </dgm:pt>
    <dgm:pt modelId="{9988CE1C-54F4-45A4-B281-4F887C94CDD2}" type="pres">
      <dgm:prSet presAssocID="{925A663A-5D97-464A-9C73-D8A7D50186ED}" presName="compNode" presStyleCnt="0"/>
      <dgm:spPr/>
    </dgm:pt>
    <dgm:pt modelId="{1B11F87A-81DC-4472-B4AE-32572A4EEF75}" type="pres">
      <dgm:prSet presAssocID="{925A663A-5D97-464A-9C73-D8A7D50186ED}" presName="iconRect" presStyleLbl="node1" presStyleIdx="1" presStyleCnt="3" custLinFactNeighborX="65895" custLinFactNeighborY="1734"/>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2000" r="-22000"/>
          </a:stretch>
        </a:blipFill>
        <a:ln>
          <a:noFill/>
        </a:ln>
      </dgm:spPr>
    </dgm:pt>
    <dgm:pt modelId="{265A397F-6271-43BF-8D82-22B2DB41D684}" type="pres">
      <dgm:prSet presAssocID="{925A663A-5D97-464A-9C73-D8A7D50186ED}" presName="iconSpace" presStyleCnt="0"/>
      <dgm:spPr/>
    </dgm:pt>
    <dgm:pt modelId="{692FDE46-7399-49AC-8FF0-BA00D9D2A55E}" type="pres">
      <dgm:prSet presAssocID="{925A663A-5D97-464A-9C73-D8A7D50186ED}" presName="parTx" presStyleLbl="revTx" presStyleIdx="2" presStyleCnt="6">
        <dgm:presLayoutVars>
          <dgm:chMax val="0"/>
          <dgm:chPref val="0"/>
        </dgm:presLayoutVars>
      </dgm:prSet>
      <dgm:spPr/>
    </dgm:pt>
    <dgm:pt modelId="{E95F6A5F-283D-42D1-9399-B4F930022777}" type="pres">
      <dgm:prSet presAssocID="{925A663A-5D97-464A-9C73-D8A7D50186ED}" presName="txSpace" presStyleCnt="0"/>
      <dgm:spPr/>
    </dgm:pt>
    <dgm:pt modelId="{576A2B2B-DC7C-40C4-AD79-1657A151F4A0}" type="pres">
      <dgm:prSet presAssocID="{925A663A-5D97-464A-9C73-D8A7D50186ED}" presName="desTx" presStyleLbl="revTx" presStyleIdx="3" presStyleCnt="6">
        <dgm:presLayoutVars/>
      </dgm:prSet>
      <dgm:spPr/>
    </dgm:pt>
    <dgm:pt modelId="{BAB6F135-C7E5-4FC3-9C29-533528247DDA}" type="pres">
      <dgm:prSet presAssocID="{CAA1FFA5-C941-4751-95BC-1F3891D89D31}" presName="sibTrans" presStyleCnt="0"/>
      <dgm:spPr/>
    </dgm:pt>
    <dgm:pt modelId="{B88DB8B5-CECD-47BE-B090-384A9AC68B9D}" type="pres">
      <dgm:prSet presAssocID="{0BA52700-06AD-4CC9-B789-AA65E7B26044}" presName="compNode" presStyleCnt="0"/>
      <dgm:spPr/>
    </dgm:pt>
    <dgm:pt modelId="{2E4EB368-C881-4196-BE03-038DE5F6A0C8}" type="pres">
      <dgm:prSet presAssocID="{0BA52700-06AD-4CC9-B789-AA65E7B26044}" presName="iconRect" presStyleLbl="node1" presStyleIdx="2" presStyleCnt="3" custLinFactNeighborX="66762" custLinFactNeighborY="-5202"/>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25000" r="-25000"/>
          </a:stretch>
        </a:blipFill>
        <a:ln>
          <a:noFill/>
        </a:ln>
      </dgm:spPr>
    </dgm:pt>
    <dgm:pt modelId="{70D39780-74A0-4B91-8F2F-BCC5E4727993}" type="pres">
      <dgm:prSet presAssocID="{0BA52700-06AD-4CC9-B789-AA65E7B26044}" presName="iconSpace" presStyleCnt="0"/>
      <dgm:spPr/>
    </dgm:pt>
    <dgm:pt modelId="{0C23DCDA-D27F-41EE-BE9A-991335D56EBD}" type="pres">
      <dgm:prSet presAssocID="{0BA52700-06AD-4CC9-B789-AA65E7B26044}" presName="parTx" presStyleLbl="revTx" presStyleIdx="4" presStyleCnt="6">
        <dgm:presLayoutVars>
          <dgm:chMax val="0"/>
          <dgm:chPref val="0"/>
        </dgm:presLayoutVars>
      </dgm:prSet>
      <dgm:spPr/>
    </dgm:pt>
    <dgm:pt modelId="{C5ADD62E-5AF1-45FA-98EB-F8C6789CB0CF}" type="pres">
      <dgm:prSet presAssocID="{0BA52700-06AD-4CC9-B789-AA65E7B26044}" presName="txSpace" presStyleCnt="0"/>
      <dgm:spPr/>
    </dgm:pt>
    <dgm:pt modelId="{A2DBD457-5A82-4554-8539-F05CED6F346D}" type="pres">
      <dgm:prSet presAssocID="{0BA52700-06AD-4CC9-B789-AA65E7B26044}" presName="desTx" presStyleLbl="revTx" presStyleIdx="5" presStyleCnt="6">
        <dgm:presLayoutVars/>
      </dgm:prSet>
      <dgm:spPr/>
    </dgm:pt>
  </dgm:ptLst>
  <dgm:cxnLst>
    <dgm:cxn modelId="{929D0E07-3162-41B9-95D4-214B26EC9912}" type="presOf" srcId="{925A663A-5D97-464A-9C73-D8A7D50186ED}" destId="{692FDE46-7399-49AC-8FF0-BA00D9D2A55E}" srcOrd="0" destOrd="0" presId="urn:microsoft.com/office/officeart/2018/2/layout/IconLabelDescriptionList"/>
    <dgm:cxn modelId="{F3489418-3988-4FB4-831E-C7D6C7B99136}" srcId="{925A663A-5D97-464A-9C73-D8A7D50186ED}" destId="{200EDBA3-4920-41E5-991E-AD85BF633AC1}" srcOrd="0" destOrd="0" parTransId="{4EDBA69B-41B9-4E01-8383-BADF39C30011}" sibTransId="{4976FCF7-73FF-4EA0-8DC1-98014C8BBA51}"/>
    <dgm:cxn modelId="{1DCD392D-82F6-4589-98A3-F0770FE06FB5}" type="presOf" srcId="{F87767FA-C9B5-4271-B91E-14A975E44F38}" destId="{576A2B2B-DC7C-40C4-AD79-1657A151F4A0}" srcOrd="0" destOrd="1" presId="urn:microsoft.com/office/officeart/2018/2/layout/IconLabelDescriptionList"/>
    <dgm:cxn modelId="{48D1965B-4E86-4541-99FD-040B2188223E}" type="presOf" srcId="{2FF7349B-14BD-4174-A54E-B2D5790AF105}" destId="{576A2B2B-DC7C-40C4-AD79-1657A151F4A0}" srcOrd="0" destOrd="2" presId="urn:microsoft.com/office/officeart/2018/2/layout/IconLabelDescriptionList"/>
    <dgm:cxn modelId="{D23A6F42-0B33-4E22-9EA2-9E0CC0E9C591}" type="presOf" srcId="{0BA52700-06AD-4CC9-B789-AA65E7B26044}" destId="{0C23DCDA-D27F-41EE-BE9A-991335D56EBD}" srcOrd="0" destOrd="0" presId="urn:microsoft.com/office/officeart/2018/2/layout/IconLabelDescriptionList"/>
    <dgm:cxn modelId="{A51D9968-E479-4403-BEE4-6072A3BBC0C7}" srcId="{0BA52700-06AD-4CC9-B789-AA65E7B26044}" destId="{FEAC1722-1437-43CD-9AC6-3A66014B1801}" srcOrd="2" destOrd="0" parTransId="{425B0A1A-66B5-478E-A70E-F5DA608F9BB2}" sibTransId="{7A6595AB-2250-49C5-88C3-2652377832B0}"/>
    <dgm:cxn modelId="{F688B54B-67AF-477B-BCA1-49DC2CE4A96B}" srcId="{925A663A-5D97-464A-9C73-D8A7D50186ED}" destId="{F87767FA-C9B5-4271-B91E-14A975E44F38}" srcOrd="1" destOrd="0" parTransId="{F160252A-FB76-47BF-AD8F-E4316E6C8842}" sibTransId="{567BA52F-91FA-4CF0-B736-5EF61C4AD6FF}"/>
    <dgm:cxn modelId="{79557E70-0B5B-4886-95C1-671B01E97716}" srcId="{0BA52700-06AD-4CC9-B789-AA65E7B26044}" destId="{0A3B3FD3-7511-4F4C-85A9-57890E98AFF9}" srcOrd="1" destOrd="0" parTransId="{7D8F77FB-590A-465B-9592-B5094E815269}" sibTransId="{4F3AEAFF-105A-4014-AC2C-E0F491B28C30}"/>
    <dgm:cxn modelId="{3E955571-A801-4332-A51B-7CB688DCFB8F}" type="presOf" srcId="{3A66EDC5-6A41-4E91-AFCD-46B7ACFF8893}" destId="{7FA6AC65-5A20-49BA-83E1-B94D7BCB40DF}" srcOrd="0" destOrd="0" presId="urn:microsoft.com/office/officeart/2018/2/layout/IconLabelDescriptionList"/>
    <dgm:cxn modelId="{4ED99E74-AB18-41B9-B9CE-30569A644C2D}" srcId="{925A663A-5D97-464A-9C73-D8A7D50186ED}" destId="{2FF7349B-14BD-4174-A54E-B2D5790AF105}" srcOrd="2" destOrd="0" parTransId="{407F9D25-68F5-4891-851B-5EA70339A483}" sibTransId="{4E208FCF-CFEC-4971-991C-126C06128BCB}"/>
    <dgm:cxn modelId="{5E902059-E743-40B5-9BC3-E5377D231D0C}" type="presOf" srcId="{FEAC1722-1437-43CD-9AC6-3A66014B1801}" destId="{A2DBD457-5A82-4554-8539-F05CED6F346D}" srcOrd="0" destOrd="2" presId="urn:microsoft.com/office/officeart/2018/2/layout/IconLabelDescriptionList"/>
    <dgm:cxn modelId="{31C5A084-28F4-423A-B235-320E76E85568}" type="presOf" srcId="{0A3B3FD3-7511-4F4C-85A9-57890E98AFF9}" destId="{A2DBD457-5A82-4554-8539-F05CED6F346D}" srcOrd="0" destOrd="1" presId="urn:microsoft.com/office/officeart/2018/2/layout/IconLabelDescriptionList"/>
    <dgm:cxn modelId="{B3B10487-5E28-4716-8B8C-BDDD28B56004}" type="presOf" srcId="{200EDBA3-4920-41E5-991E-AD85BF633AC1}" destId="{576A2B2B-DC7C-40C4-AD79-1657A151F4A0}" srcOrd="0" destOrd="0" presId="urn:microsoft.com/office/officeart/2018/2/layout/IconLabelDescriptionList"/>
    <dgm:cxn modelId="{7A32FA97-32DD-4C09-937D-4D52AFB2A67E}" type="presOf" srcId="{956CC530-B708-4946-950E-ABBFFB586840}" destId="{A2DBD457-5A82-4554-8539-F05CED6F346D}" srcOrd="0" destOrd="0" presId="urn:microsoft.com/office/officeart/2018/2/layout/IconLabelDescriptionList"/>
    <dgm:cxn modelId="{1DA0CF98-2C9E-4690-B0C5-E5ADDB9C28AD}" type="presOf" srcId="{DA156A90-7A7E-4090-986D-47AA56369312}" destId="{BC9A4847-6F86-48FC-A897-FAA42337C90A}" srcOrd="0" destOrd="0" presId="urn:microsoft.com/office/officeart/2018/2/layout/IconLabelDescriptionList"/>
    <dgm:cxn modelId="{0A21FA9F-9A5D-41D6-A7EC-0E0873C0BA78}" srcId="{DA156A90-7A7E-4090-986D-47AA56369312}" destId="{925A663A-5D97-464A-9C73-D8A7D50186ED}" srcOrd="1" destOrd="0" parTransId="{8F84F55D-CF01-43A1-8F85-3DFC053933AC}" sibTransId="{CAA1FFA5-C941-4751-95BC-1F3891D89D31}"/>
    <dgm:cxn modelId="{8D267DD3-5496-4991-9CEE-5B73AD7E7560}" srcId="{DA156A90-7A7E-4090-986D-47AA56369312}" destId="{3A66EDC5-6A41-4E91-AFCD-46B7ACFF8893}" srcOrd="0" destOrd="0" parTransId="{3A8AE432-B382-4828-94AB-B077E509FE08}" sibTransId="{6E405D87-A670-4C37-9BCE-C1377F8CF546}"/>
    <dgm:cxn modelId="{5ED5DEEB-06E3-4D5F-9B33-685EE124ADFB}" srcId="{0BA52700-06AD-4CC9-B789-AA65E7B26044}" destId="{956CC530-B708-4946-950E-ABBFFB586840}" srcOrd="0" destOrd="0" parTransId="{78FFA994-E380-4880-A1F6-E284F617C72D}" sibTransId="{71B43516-F583-4851-9721-4C9C0CFBE5CB}"/>
    <dgm:cxn modelId="{02D575FA-8565-4504-845D-C8517095C9ED}" srcId="{DA156A90-7A7E-4090-986D-47AA56369312}" destId="{0BA52700-06AD-4CC9-B789-AA65E7B26044}" srcOrd="2" destOrd="0" parTransId="{B6A74226-57C9-4221-8EC1-55EEEE65EDE4}" sibTransId="{C30458BB-D016-4F9D-B747-009DA5053155}"/>
    <dgm:cxn modelId="{EF92F044-BF76-4833-8ECC-C8E7961EF07A}" type="presParOf" srcId="{BC9A4847-6F86-48FC-A897-FAA42337C90A}" destId="{9F38550D-46E8-43F6-99B3-47EE9257439F}" srcOrd="0" destOrd="0" presId="urn:microsoft.com/office/officeart/2018/2/layout/IconLabelDescriptionList"/>
    <dgm:cxn modelId="{716FC926-5C23-4A13-ABEA-44977495BFA3}" type="presParOf" srcId="{9F38550D-46E8-43F6-99B3-47EE9257439F}" destId="{716EB6E5-65B6-4AE6-95FB-CB1E1DC5D5F6}" srcOrd="0" destOrd="0" presId="urn:microsoft.com/office/officeart/2018/2/layout/IconLabelDescriptionList"/>
    <dgm:cxn modelId="{5935BEE8-98A8-4E70-8720-E4733A703FFA}" type="presParOf" srcId="{9F38550D-46E8-43F6-99B3-47EE9257439F}" destId="{9E83CDD4-B65C-4332-968F-90C2A597A0E9}" srcOrd="1" destOrd="0" presId="urn:microsoft.com/office/officeart/2018/2/layout/IconLabelDescriptionList"/>
    <dgm:cxn modelId="{431988ED-683E-441D-9F0A-BCC85F9AF6B3}" type="presParOf" srcId="{9F38550D-46E8-43F6-99B3-47EE9257439F}" destId="{7FA6AC65-5A20-49BA-83E1-B94D7BCB40DF}" srcOrd="2" destOrd="0" presId="urn:microsoft.com/office/officeart/2018/2/layout/IconLabelDescriptionList"/>
    <dgm:cxn modelId="{3821AB56-60ED-44BC-959A-EB02891B5E82}" type="presParOf" srcId="{9F38550D-46E8-43F6-99B3-47EE9257439F}" destId="{42086B1E-33FD-4B79-BCB3-716AE1497E20}" srcOrd="3" destOrd="0" presId="urn:microsoft.com/office/officeart/2018/2/layout/IconLabelDescriptionList"/>
    <dgm:cxn modelId="{BCA19AC9-10D0-4F43-8256-BCB8B944D6BB}" type="presParOf" srcId="{9F38550D-46E8-43F6-99B3-47EE9257439F}" destId="{5956247E-D599-4453-AD37-479F182A9C1A}" srcOrd="4" destOrd="0" presId="urn:microsoft.com/office/officeart/2018/2/layout/IconLabelDescriptionList"/>
    <dgm:cxn modelId="{7149DE8A-E64F-4638-9597-E0EA0A147D6F}" type="presParOf" srcId="{BC9A4847-6F86-48FC-A897-FAA42337C90A}" destId="{6AA930BE-25A4-45C4-A523-B44B94306604}" srcOrd="1" destOrd="0" presId="urn:microsoft.com/office/officeart/2018/2/layout/IconLabelDescriptionList"/>
    <dgm:cxn modelId="{8BDB5D66-5299-46C6-9DFA-B2D0964ADFED}" type="presParOf" srcId="{BC9A4847-6F86-48FC-A897-FAA42337C90A}" destId="{9988CE1C-54F4-45A4-B281-4F887C94CDD2}" srcOrd="2" destOrd="0" presId="urn:microsoft.com/office/officeart/2018/2/layout/IconLabelDescriptionList"/>
    <dgm:cxn modelId="{1E79A6AE-7E59-466F-9ED6-5A4E1F460EDC}" type="presParOf" srcId="{9988CE1C-54F4-45A4-B281-4F887C94CDD2}" destId="{1B11F87A-81DC-4472-B4AE-32572A4EEF75}" srcOrd="0" destOrd="0" presId="urn:microsoft.com/office/officeart/2018/2/layout/IconLabelDescriptionList"/>
    <dgm:cxn modelId="{9D41D6A7-A53D-4A06-A112-6251B0323014}" type="presParOf" srcId="{9988CE1C-54F4-45A4-B281-4F887C94CDD2}" destId="{265A397F-6271-43BF-8D82-22B2DB41D684}" srcOrd="1" destOrd="0" presId="urn:microsoft.com/office/officeart/2018/2/layout/IconLabelDescriptionList"/>
    <dgm:cxn modelId="{ABB8C845-1B51-4279-8EC5-47AD5A47C160}" type="presParOf" srcId="{9988CE1C-54F4-45A4-B281-4F887C94CDD2}" destId="{692FDE46-7399-49AC-8FF0-BA00D9D2A55E}" srcOrd="2" destOrd="0" presId="urn:microsoft.com/office/officeart/2018/2/layout/IconLabelDescriptionList"/>
    <dgm:cxn modelId="{867A6F95-073D-460C-BA59-FD49EA532015}" type="presParOf" srcId="{9988CE1C-54F4-45A4-B281-4F887C94CDD2}" destId="{E95F6A5F-283D-42D1-9399-B4F930022777}" srcOrd="3" destOrd="0" presId="urn:microsoft.com/office/officeart/2018/2/layout/IconLabelDescriptionList"/>
    <dgm:cxn modelId="{57E892E1-DC26-4781-BBBE-FCBE10733F75}" type="presParOf" srcId="{9988CE1C-54F4-45A4-B281-4F887C94CDD2}" destId="{576A2B2B-DC7C-40C4-AD79-1657A151F4A0}" srcOrd="4" destOrd="0" presId="urn:microsoft.com/office/officeart/2018/2/layout/IconLabelDescriptionList"/>
    <dgm:cxn modelId="{CFFAEFCA-8E0B-4C15-8FC2-33B7129EA5D2}" type="presParOf" srcId="{BC9A4847-6F86-48FC-A897-FAA42337C90A}" destId="{BAB6F135-C7E5-4FC3-9C29-533528247DDA}" srcOrd="3" destOrd="0" presId="urn:microsoft.com/office/officeart/2018/2/layout/IconLabelDescriptionList"/>
    <dgm:cxn modelId="{66C20C3F-3AB8-4833-90DB-98DA3DE79B04}" type="presParOf" srcId="{BC9A4847-6F86-48FC-A897-FAA42337C90A}" destId="{B88DB8B5-CECD-47BE-B090-384A9AC68B9D}" srcOrd="4" destOrd="0" presId="urn:microsoft.com/office/officeart/2018/2/layout/IconLabelDescriptionList"/>
    <dgm:cxn modelId="{DE33F391-4F1B-4BE0-837B-419EF013ACF5}" type="presParOf" srcId="{B88DB8B5-CECD-47BE-B090-384A9AC68B9D}" destId="{2E4EB368-C881-4196-BE03-038DE5F6A0C8}" srcOrd="0" destOrd="0" presId="urn:microsoft.com/office/officeart/2018/2/layout/IconLabelDescriptionList"/>
    <dgm:cxn modelId="{89C2D5AE-69B9-45D9-9EA2-E3D6D60867EF}" type="presParOf" srcId="{B88DB8B5-CECD-47BE-B090-384A9AC68B9D}" destId="{70D39780-74A0-4B91-8F2F-BCC5E4727993}" srcOrd="1" destOrd="0" presId="urn:microsoft.com/office/officeart/2018/2/layout/IconLabelDescriptionList"/>
    <dgm:cxn modelId="{0D4FD5EA-A295-4DB0-9A8F-1487436139D9}" type="presParOf" srcId="{B88DB8B5-CECD-47BE-B090-384A9AC68B9D}" destId="{0C23DCDA-D27F-41EE-BE9A-991335D56EBD}" srcOrd="2" destOrd="0" presId="urn:microsoft.com/office/officeart/2018/2/layout/IconLabelDescriptionList"/>
    <dgm:cxn modelId="{34CA919A-D615-4377-9BD7-6E63CA9E1479}" type="presParOf" srcId="{B88DB8B5-CECD-47BE-B090-384A9AC68B9D}" destId="{C5ADD62E-5AF1-45FA-98EB-F8C6789CB0CF}" srcOrd="3" destOrd="0" presId="urn:microsoft.com/office/officeart/2018/2/layout/IconLabelDescriptionList"/>
    <dgm:cxn modelId="{EC0AB3C5-BB28-4ECC-8AB8-525137DDD473}" type="presParOf" srcId="{B88DB8B5-CECD-47BE-B090-384A9AC68B9D}" destId="{A2DBD457-5A82-4554-8539-F05CED6F346D}"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25DDFA-8890-4163-BFBB-467A2804D4D9}"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5B025678-30F5-4015-8068-D1937A11BD2F}">
      <dgm:prSet/>
      <dgm:spPr/>
      <dgm:t>
        <a:bodyPr/>
        <a:lstStyle/>
        <a:p>
          <a:r>
            <a:rPr lang="en-US"/>
            <a:t>Most important: </a:t>
          </a:r>
          <a:r>
            <a:rPr lang="en-US" b="1" i="1"/>
            <a:t>Paedomorphosis</a:t>
          </a:r>
          <a:endParaRPr lang="en-US"/>
        </a:p>
      </dgm:t>
    </dgm:pt>
    <dgm:pt modelId="{9DDD5930-5605-4C64-A3D4-123084CBB3F9}" type="parTrans" cxnId="{9D4DC4A7-14CD-44AC-B843-5F10DB7DDD6F}">
      <dgm:prSet/>
      <dgm:spPr/>
      <dgm:t>
        <a:bodyPr/>
        <a:lstStyle/>
        <a:p>
          <a:endParaRPr lang="en-US"/>
        </a:p>
      </dgm:t>
    </dgm:pt>
    <dgm:pt modelId="{F50BE50E-BD29-41C1-ADBF-EE138D45087A}" type="sibTrans" cxnId="{9D4DC4A7-14CD-44AC-B843-5F10DB7DDD6F}">
      <dgm:prSet/>
      <dgm:spPr/>
      <dgm:t>
        <a:bodyPr/>
        <a:lstStyle/>
        <a:p>
          <a:endParaRPr lang="en-US"/>
        </a:p>
      </dgm:t>
    </dgm:pt>
    <dgm:pt modelId="{4FACE49C-616E-40B2-92DE-FB608F955866}">
      <dgm:prSet/>
      <dgm:spPr/>
      <dgm:t>
        <a:bodyPr/>
        <a:lstStyle/>
        <a:p>
          <a:r>
            <a:rPr lang="en-US"/>
            <a:t>Retention of juvenile traits into adulthood</a:t>
          </a:r>
        </a:p>
      </dgm:t>
    </dgm:pt>
    <dgm:pt modelId="{D80B2476-9443-45C7-BA31-DCA799E8F0E7}" type="parTrans" cxnId="{7FAEBB29-FC90-49AE-BDD5-4869CE2D5860}">
      <dgm:prSet/>
      <dgm:spPr/>
      <dgm:t>
        <a:bodyPr/>
        <a:lstStyle/>
        <a:p>
          <a:endParaRPr lang="en-US"/>
        </a:p>
      </dgm:t>
    </dgm:pt>
    <dgm:pt modelId="{F4937AFC-051A-48C0-B51F-2A5FEE73484C}" type="sibTrans" cxnId="{7FAEBB29-FC90-49AE-BDD5-4869CE2D5860}">
      <dgm:prSet/>
      <dgm:spPr/>
      <dgm:t>
        <a:bodyPr/>
        <a:lstStyle/>
        <a:p>
          <a:endParaRPr lang="en-US"/>
        </a:p>
      </dgm:t>
    </dgm:pt>
    <dgm:pt modelId="{0505FE28-2EB4-4173-85E6-FB1418B710B6}">
      <dgm:prSet/>
      <dgm:spPr/>
      <dgm:t>
        <a:bodyPr/>
        <a:lstStyle/>
        <a:p>
          <a:r>
            <a:rPr lang="en-US"/>
            <a:t>Physical characteristics</a:t>
          </a:r>
        </a:p>
      </dgm:t>
    </dgm:pt>
    <dgm:pt modelId="{26631EB8-94D7-45CF-B80F-3DE199FECC4E}" type="parTrans" cxnId="{67B86372-BC40-497C-9C68-97603BC58891}">
      <dgm:prSet/>
      <dgm:spPr/>
      <dgm:t>
        <a:bodyPr/>
        <a:lstStyle/>
        <a:p>
          <a:endParaRPr lang="en-US"/>
        </a:p>
      </dgm:t>
    </dgm:pt>
    <dgm:pt modelId="{4007265E-9113-48A8-AC93-3B1994101220}" type="sibTrans" cxnId="{67B86372-BC40-497C-9C68-97603BC58891}">
      <dgm:prSet/>
      <dgm:spPr/>
      <dgm:t>
        <a:bodyPr/>
        <a:lstStyle/>
        <a:p>
          <a:endParaRPr lang="en-US"/>
        </a:p>
      </dgm:t>
    </dgm:pt>
    <dgm:pt modelId="{A4BBA2C1-ECCF-4223-95CF-884EBA810884}">
      <dgm:prSet/>
      <dgm:spPr/>
      <dgm:t>
        <a:bodyPr/>
        <a:lstStyle/>
        <a:p>
          <a:r>
            <a:rPr lang="en-US"/>
            <a:t>Behavior characteristics</a:t>
          </a:r>
        </a:p>
      </dgm:t>
    </dgm:pt>
    <dgm:pt modelId="{0EAEDA8A-6AF5-4A5D-9F65-DE40B84AC6ED}" type="parTrans" cxnId="{5917DA40-EB63-4BB5-BCA2-DD9C714433B1}">
      <dgm:prSet/>
      <dgm:spPr/>
      <dgm:t>
        <a:bodyPr/>
        <a:lstStyle/>
        <a:p>
          <a:endParaRPr lang="en-US"/>
        </a:p>
      </dgm:t>
    </dgm:pt>
    <dgm:pt modelId="{534B08C3-EF58-4208-AC23-D3BFEDA3CC0F}" type="sibTrans" cxnId="{5917DA40-EB63-4BB5-BCA2-DD9C714433B1}">
      <dgm:prSet/>
      <dgm:spPr/>
      <dgm:t>
        <a:bodyPr/>
        <a:lstStyle/>
        <a:p>
          <a:endParaRPr lang="en-US"/>
        </a:p>
      </dgm:t>
    </dgm:pt>
    <dgm:pt modelId="{499BFAC4-ABBB-4455-8866-BCDB407827E6}">
      <dgm:prSet/>
      <dgm:spPr/>
      <dgm:t>
        <a:bodyPr/>
        <a:lstStyle/>
        <a:p>
          <a:r>
            <a:rPr lang="en-US"/>
            <a:t>Important:</a:t>
          </a:r>
        </a:p>
      </dgm:t>
    </dgm:pt>
    <dgm:pt modelId="{B94B331D-F44F-4E99-9B9E-ECAADDAC2632}" type="parTrans" cxnId="{6B840761-5CB1-4E05-9B8F-6E68E0D1EEB1}">
      <dgm:prSet/>
      <dgm:spPr/>
      <dgm:t>
        <a:bodyPr/>
        <a:lstStyle/>
        <a:p>
          <a:endParaRPr lang="en-US"/>
        </a:p>
      </dgm:t>
    </dgm:pt>
    <dgm:pt modelId="{035C88CD-507E-42E9-A059-84E799F43F36}" type="sibTrans" cxnId="{6B840761-5CB1-4E05-9B8F-6E68E0D1EEB1}">
      <dgm:prSet/>
      <dgm:spPr/>
      <dgm:t>
        <a:bodyPr/>
        <a:lstStyle/>
        <a:p>
          <a:endParaRPr lang="en-US"/>
        </a:p>
      </dgm:t>
    </dgm:pt>
    <dgm:pt modelId="{1E1F26DF-E4BE-48CF-AE7D-9D8F2730D51B}">
      <dgm:prSet/>
      <dgm:spPr/>
      <dgm:t>
        <a:bodyPr/>
        <a:lstStyle/>
        <a:p>
          <a:r>
            <a:rPr lang="en-US"/>
            <a:t>Changes in head: muzzle, ears, coat, eyes, tail</a:t>
          </a:r>
        </a:p>
      </dgm:t>
    </dgm:pt>
    <dgm:pt modelId="{A40D0F84-B877-4ADD-A105-2DFD566E75BA}" type="parTrans" cxnId="{D3A288C4-35C4-4489-8B07-7CBA58C79452}">
      <dgm:prSet/>
      <dgm:spPr/>
      <dgm:t>
        <a:bodyPr/>
        <a:lstStyle/>
        <a:p>
          <a:endParaRPr lang="en-US"/>
        </a:p>
      </dgm:t>
    </dgm:pt>
    <dgm:pt modelId="{11BB2159-3A00-4A6F-8475-F97A416735BF}" type="sibTrans" cxnId="{D3A288C4-35C4-4489-8B07-7CBA58C79452}">
      <dgm:prSet/>
      <dgm:spPr/>
      <dgm:t>
        <a:bodyPr/>
        <a:lstStyle/>
        <a:p>
          <a:endParaRPr lang="en-US"/>
        </a:p>
      </dgm:t>
    </dgm:pt>
    <dgm:pt modelId="{92D50821-D029-4D05-8A3A-23CB419108A5}">
      <dgm:prSet/>
      <dgm:spPr/>
      <dgm:t>
        <a:bodyPr/>
        <a:lstStyle/>
        <a:p>
          <a:r>
            <a:rPr lang="en-US"/>
            <a:t>More juvenile signaling and extended play behavior in place of adult aggression/antagonistic signaling</a:t>
          </a:r>
        </a:p>
      </dgm:t>
    </dgm:pt>
    <dgm:pt modelId="{033C2A79-E05E-4087-BC9C-0B8CF2F060C0}" type="parTrans" cxnId="{D3529BEC-1B98-4E1D-ACAE-6EE511ED1AC8}">
      <dgm:prSet/>
      <dgm:spPr/>
      <dgm:t>
        <a:bodyPr/>
        <a:lstStyle/>
        <a:p>
          <a:endParaRPr lang="en-US"/>
        </a:p>
      </dgm:t>
    </dgm:pt>
    <dgm:pt modelId="{06DD6A4D-1472-47FA-9D9D-DB323643A7CE}" type="sibTrans" cxnId="{D3529BEC-1B98-4E1D-ACAE-6EE511ED1AC8}">
      <dgm:prSet/>
      <dgm:spPr/>
      <dgm:t>
        <a:bodyPr/>
        <a:lstStyle/>
        <a:p>
          <a:endParaRPr lang="en-US"/>
        </a:p>
      </dgm:t>
    </dgm:pt>
    <dgm:pt modelId="{32E07914-3D9B-4E17-B66D-DEAD42AF980D}">
      <dgm:prSet/>
      <dgm:spPr/>
      <dgm:t>
        <a:bodyPr/>
        <a:lstStyle/>
        <a:p>
          <a:r>
            <a:rPr lang="en-US"/>
            <a:t>Extended  play</a:t>
          </a:r>
        </a:p>
      </dgm:t>
    </dgm:pt>
    <dgm:pt modelId="{9A013681-92A3-410F-87F4-1D7AF05C9C87}" type="parTrans" cxnId="{B6A398F0-84A0-451A-9AEB-BB3469C5C7D4}">
      <dgm:prSet/>
      <dgm:spPr/>
      <dgm:t>
        <a:bodyPr/>
        <a:lstStyle/>
        <a:p>
          <a:endParaRPr lang="en-US"/>
        </a:p>
      </dgm:t>
    </dgm:pt>
    <dgm:pt modelId="{5567AD18-06CF-4666-90EA-4DCEE18F007A}" type="sibTrans" cxnId="{B6A398F0-84A0-451A-9AEB-BB3469C5C7D4}">
      <dgm:prSet/>
      <dgm:spPr/>
      <dgm:t>
        <a:bodyPr/>
        <a:lstStyle/>
        <a:p>
          <a:endParaRPr lang="en-US"/>
        </a:p>
      </dgm:t>
    </dgm:pt>
    <dgm:pt modelId="{D11FAC17-DD5C-4C9A-84CF-E1B25CAD47AE}">
      <dgm:prSet/>
      <dgm:spPr/>
      <dgm:t>
        <a:bodyPr/>
        <a:lstStyle/>
        <a:p>
          <a:r>
            <a:rPr lang="en-US"/>
            <a:t>Reduced need for adult-type signaling</a:t>
          </a:r>
        </a:p>
      </dgm:t>
    </dgm:pt>
    <dgm:pt modelId="{70E2D99E-2335-4EF5-A450-4177398A5B87}" type="parTrans" cxnId="{5F227C8B-782A-4E24-A3AF-005873D7F37B}">
      <dgm:prSet/>
      <dgm:spPr/>
      <dgm:t>
        <a:bodyPr/>
        <a:lstStyle/>
        <a:p>
          <a:endParaRPr lang="en-US"/>
        </a:p>
      </dgm:t>
    </dgm:pt>
    <dgm:pt modelId="{5723E19D-7806-47F5-9016-00B802DCA86C}" type="sibTrans" cxnId="{5F227C8B-782A-4E24-A3AF-005873D7F37B}">
      <dgm:prSet/>
      <dgm:spPr/>
      <dgm:t>
        <a:bodyPr/>
        <a:lstStyle/>
        <a:p>
          <a:endParaRPr lang="en-US"/>
        </a:p>
      </dgm:t>
    </dgm:pt>
    <dgm:pt modelId="{88952C8A-CF35-4957-9866-D1234F568C1D}" type="pres">
      <dgm:prSet presAssocID="{2225DDFA-8890-4163-BFBB-467A2804D4D9}" presName="linear" presStyleCnt="0">
        <dgm:presLayoutVars>
          <dgm:animLvl val="lvl"/>
          <dgm:resizeHandles val="exact"/>
        </dgm:presLayoutVars>
      </dgm:prSet>
      <dgm:spPr/>
    </dgm:pt>
    <dgm:pt modelId="{565E7E89-33CE-47B3-A71F-76B75EDE5961}" type="pres">
      <dgm:prSet presAssocID="{5B025678-30F5-4015-8068-D1937A11BD2F}" presName="parentText" presStyleLbl="node1" presStyleIdx="0" presStyleCnt="2">
        <dgm:presLayoutVars>
          <dgm:chMax val="0"/>
          <dgm:bulletEnabled val="1"/>
        </dgm:presLayoutVars>
      </dgm:prSet>
      <dgm:spPr/>
    </dgm:pt>
    <dgm:pt modelId="{106F56A1-7AAE-43E0-8768-D51E86517660}" type="pres">
      <dgm:prSet presAssocID="{5B025678-30F5-4015-8068-D1937A11BD2F}" presName="childText" presStyleLbl="revTx" presStyleIdx="0" presStyleCnt="2">
        <dgm:presLayoutVars>
          <dgm:bulletEnabled val="1"/>
        </dgm:presLayoutVars>
      </dgm:prSet>
      <dgm:spPr/>
    </dgm:pt>
    <dgm:pt modelId="{EFBFB4D8-5D9D-4EC2-BF8D-1112C8489D4B}" type="pres">
      <dgm:prSet presAssocID="{499BFAC4-ABBB-4455-8866-BCDB407827E6}" presName="parentText" presStyleLbl="node1" presStyleIdx="1" presStyleCnt="2">
        <dgm:presLayoutVars>
          <dgm:chMax val="0"/>
          <dgm:bulletEnabled val="1"/>
        </dgm:presLayoutVars>
      </dgm:prSet>
      <dgm:spPr/>
    </dgm:pt>
    <dgm:pt modelId="{21936297-A27B-458B-9149-FDD943A98168}" type="pres">
      <dgm:prSet presAssocID="{499BFAC4-ABBB-4455-8866-BCDB407827E6}" presName="childText" presStyleLbl="revTx" presStyleIdx="1" presStyleCnt="2">
        <dgm:presLayoutVars>
          <dgm:bulletEnabled val="1"/>
        </dgm:presLayoutVars>
      </dgm:prSet>
      <dgm:spPr/>
    </dgm:pt>
  </dgm:ptLst>
  <dgm:cxnLst>
    <dgm:cxn modelId="{CAC5FD0C-C6D0-44DE-8E20-4C3B369E3DBE}" type="presOf" srcId="{A4BBA2C1-ECCF-4223-95CF-884EBA810884}" destId="{106F56A1-7AAE-43E0-8768-D51E86517660}" srcOrd="0" destOrd="2" presId="urn:microsoft.com/office/officeart/2005/8/layout/vList2"/>
    <dgm:cxn modelId="{51DD8716-C6AA-4CA0-8985-A46B0A18DF62}" type="presOf" srcId="{5B025678-30F5-4015-8068-D1937A11BD2F}" destId="{565E7E89-33CE-47B3-A71F-76B75EDE5961}" srcOrd="0" destOrd="0" presId="urn:microsoft.com/office/officeart/2005/8/layout/vList2"/>
    <dgm:cxn modelId="{BD5FC91C-B3E5-4A08-9ACD-3D845A446CA5}" type="presOf" srcId="{92D50821-D029-4D05-8A3A-23CB419108A5}" destId="{21936297-A27B-458B-9149-FDD943A98168}" srcOrd="0" destOrd="1" presId="urn:microsoft.com/office/officeart/2005/8/layout/vList2"/>
    <dgm:cxn modelId="{5EEA3320-BCDE-4AA2-B1F0-E04AA978A4B4}" type="presOf" srcId="{D11FAC17-DD5C-4C9A-84CF-E1B25CAD47AE}" destId="{21936297-A27B-458B-9149-FDD943A98168}" srcOrd="0" destOrd="3" presId="urn:microsoft.com/office/officeart/2005/8/layout/vList2"/>
    <dgm:cxn modelId="{7FAEBB29-FC90-49AE-BDD5-4869CE2D5860}" srcId="{5B025678-30F5-4015-8068-D1937A11BD2F}" destId="{4FACE49C-616E-40B2-92DE-FB608F955866}" srcOrd="0" destOrd="0" parTransId="{D80B2476-9443-45C7-BA31-DCA799E8F0E7}" sibTransId="{F4937AFC-051A-48C0-B51F-2A5FEE73484C}"/>
    <dgm:cxn modelId="{5917DA40-EB63-4BB5-BCA2-DD9C714433B1}" srcId="{5B025678-30F5-4015-8068-D1937A11BD2F}" destId="{A4BBA2C1-ECCF-4223-95CF-884EBA810884}" srcOrd="2" destOrd="0" parTransId="{0EAEDA8A-6AF5-4A5D-9F65-DE40B84AC6ED}" sibTransId="{534B08C3-EF58-4208-AC23-D3BFEDA3CC0F}"/>
    <dgm:cxn modelId="{9282875F-5D4B-492F-BBEB-95FC33A15483}" type="presOf" srcId="{4FACE49C-616E-40B2-92DE-FB608F955866}" destId="{106F56A1-7AAE-43E0-8768-D51E86517660}" srcOrd="0" destOrd="0" presId="urn:microsoft.com/office/officeart/2005/8/layout/vList2"/>
    <dgm:cxn modelId="{6B840761-5CB1-4E05-9B8F-6E68E0D1EEB1}" srcId="{2225DDFA-8890-4163-BFBB-467A2804D4D9}" destId="{499BFAC4-ABBB-4455-8866-BCDB407827E6}" srcOrd="1" destOrd="0" parTransId="{B94B331D-F44F-4E99-9B9E-ECAADDAC2632}" sibTransId="{035C88CD-507E-42E9-A059-84E799F43F36}"/>
    <dgm:cxn modelId="{C073C34F-4173-4816-B87C-14468D13DA42}" type="presOf" srcId="{32E07914-3D9B-4E17-B66D-DEAD42AF980D}" destId="{21936297-A27B-458B-9149-FDD943A98168}" srcOrd="0" destOrd="2" presId="urn:microsoft.com/office/officeart/2005/8/layout/vList2"/>
    <dgm:cxn modelId="{67B86372-BC40-497C-9C68-97603BC58891}" srcId="{5B025678-30F5-4015-8068-D1937A11BD2F}" destId="{0505FE28-2EB4-4173-85E6-FB1418B710B6}" srcOrd="1" destOrd="0" parTransId="{26631EB8-94D7-45CF-B80F-3DE199FECC4E}" sibTransId="{4007265E-9113-48A8-AC93-3B1994101220}"/>
    <dgm:cxn modelId="{BCE3E658-72F8-489D-984C-0D150859EC23}" type="presOf" srcId="{499BFAC4-ABBB-4455-8866-BCDB407827E6}" destId="{EFBFB4D8-5D9D-4EC2-BF8D-1112C8489D4B}" srcOrd="0" destOrd="0" presId="urn:microsoft.com/office/officeart/2005/8/layout/vList2"/>
    <dgm:cxn modelId="{5F227C8B-782A-4E24-A3AF-005873D7F37B}" srcId="{499BFAC4-ABBB-4455-8866-BCDB407827E6}" destId="{D11FAC17-DD5C-4C9A-84CF-E1B25CAD47AE}" srcOrd="3" destOrd="0" parTransId="{70E2D99E-2335-4EF5-A450-4177398A5B87}" sibTransId="{5723E19D-7806-47F5-9016-00B802DCA86C}"/>
    <dgm:cxn modelId="{B2E2969B-3575-46DC-BA53-6F83C0351020}" type="presOf" srcId="{0505FE28-2EB4-4173-85E6-FB1418B710B6}" destId="{106F56A1-7AAE-43E0-8768-D51E86517660}" srcOrd="0" destOrd="1" presId="urn:microsoft.com/office/officeart/2005/8/layout/vList2"/>
    <dgm:cxn modelId="{9D4DC4A7-14CD-44AC-B843-5F10DB7DDD6F}" srcId="{2225DDFA-8890-4163-BFBB-467A2804D4D9}" destId="{5B025678-30F5-4015-8068-D1937A11BD2F}" srcOrd="0" destOrd="0" parTransId="{9DDD5930-5605-4C64-A3D4-123084CBB3F9}" sibTransId="{F50BE50E-BD29-41C1-ADBF-EE138D45087A}"/>
    <dgm:cxn modelId="{D3A288C4-35C4-4489-8B07-7CBA58C79452}" srcId="{499BFAC4-ABBB-4455-8866-BCDB407827E6}" destId="{1E1F26DF-E4BE-48CF-AE7D-9D8F2730D51B}" srcOrd="0" destOrd="0" parTransId="{A40D0F84-B877-4ADD-A105-2DFD566E75BA}" sibTransId="{11BB2159-3A00-4A6F-8475-F97A416735BF}"/>
    <dgm:cxn modelId="{A44E2FC8-5376-44B3-A1C5-D2C8CF60E598}" type="presOf" srcId="{2225DDFA-8890-4163-BFBB-467A2804D4D9}" destId="{88952C8A-CF35-4957-9866-D1234F568C1D}" srcOrd="0" destOrd="0" presId="urn:microsoft.com/office/officeart/2005/8/layout/vList2"/>
    <dgm:cxn modelId="{D3529BEC-1B98-4E1D-ACAE-6EE511ED1AC8}" srcId="{499BFAC4-ABBB-4455-8866-BCDB407827E6}" destId="{92D50821-D029-4D05-8A3A-23CB419108A5}" srcOrd="1" destOrd="0" parTransId="{033C2A79-E05E-4087-BC9C-0B8CF2F060C0}" sibTransId="{06DD6A4D-1472-47FA-9D9D-DB323643A7CE}"/>
    <dgm:cxn modelId="{B6A398F0-84A0-451A-9AEB-BB3469C5C7D4}" srcId="{499BFAC4-ABBB-4455-8866-BCDB407827E6}" destId="{32E07914-3D9B-4E17-B66D-DEAD42AF980D}" srcOrd="2" destOrd="0" parTransId="{9A013681-92A3-410F-87F4-1D7AF05C9C87}" sibTransId="{5567AD18-06CF-4666-90EA-4DCEE18F007A}"/>
    <dgm:cxn modelId="{9A3371F7-1555-498B-80F2-6A104853AE76}" type="presOf" srcId="{1E1F26DF-E4BE-48CF-AE7D-9D8F2730D51B}" destId="{21936297-A27B-458B-9149-FDD943A98168}" srcOrd="0" destOrd="0" presId="urn:microsoft.com/office/officeart/2005/8/layout/vList2"/>
    <dgm:cxn modelId="{CB2BBD52-FC0F-479F-AE25-0839A1008FB3}" type="presParOf" srcId="{88952C8A-CF35-4957-9866-D1234F568C1D}" destId="{565E7E89-33CE-47B3-A71F-76B75EDE5961}" srcOrd="0" destOrd="0" presId="urn:microsoft.com/office/officeart/2005/8/layout/vList2"/>
    <dgm:cxn modelId="{B2A1BD3A-B0A9-4B55-9BBB-E84E9EF711EA}" type="presParOf" srcId="{88952C8A-CF35-4957-9866-D1234F568C1D}" destId="{106F56A1-7AAE-43E0-8768-D51E86517660}" srcOrd="1" destOrd="0" presId="urn:microsoft.com/office/officeart/2005/8/layout/vList2"/>
    <dgm:cxn modelId="{4210EC7E-0BD9-4505-912E-C9470E278A3D}" type="presParOf" srcId="{88952C8A-CF35-4957-9866-D1234F568C1D}" destId="{EFBFB4D8-5D9D-4EC2-BF8D-1112C8489D4B}" srcOrd="2" destOrd="0" presId="urn:microsoft.com/office/officeart/2005/8/layout/vList2"/>
    <dgm:cxn modelId="{3EAEEA72-0CDD-4D5A-8006-B7BB6D7D27A5}" type="presParOf" srcId="{88952C8A-CF35-4957-9866-D1234F568C1D}" destId="{21936297-A27B-458B-9149-FDD943A98168}"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5BCDE1-3DA5-4B20-AF20-BB3D8715B5AA}" type="doc">
      <dgm:prSet loTypeId="urn:microsoft.com/office/officeart/2008/layout/LinedList" loCatId="list" qsTypeId="urn:microsoft.com/office/officeart/2005/8/quickstyle/simple2" qsCatId="simple" csTypeId="urn:microsoft.com/office/officeart/2005/8/colors/accent1_2" csCatId="accent1"/>
      <dgm:spPr/>
      <dgm:t>
        <a:bodyPr/>
        <a:lstStyle/>
        <a:p>
          <a:endParaRPr lang="en-US"/>
        </a:p>
      </dgm:t>
    </dgm:pt>
    <dgm:pt modelId="{DC349827-68B4-4B1D-97FA-832A24336C78}">
      <dgm:prSet/>
      <dgm:spPr/>
      <dgm:t>
        <a:bodyPr/>
        <a:lstStyle/>
        <a:p>
          <a:r>
            <a:rPr lang="en-US"/>
            <a:t>It allows us to understand the psycho-bio-social aspects of human-canine interactions</a:t>
          </a:r>
        </a:p>
      </dgm:t>
    </dgm:pt>
    <dgm:pt modelId="{DC264466-0836-4097-A49E-282A5C7BC075}" type="parTrans" cxnId="{FF7D16B4-C7E6-4790-87A4-D0B99CEAE72B}">
      <dgm:prSet/>
      <dgm:spPr/>
      <dgm:t>
        <a:bodyPr/>
        <a:lstStyle/>
        <a:p>
          <a:endParaRPr lang="en-US"/>
        </a:p>
      </dgm:t>
    </dgm:pt>
    <dgm:pt modelId="{1E3D242A-7425-4C73-86F9-297B9EB9AC80}" type="sibTrans" cxnId="{FF7D16B4-C7E6-4790-87A4-D0B99CEAE72B}">
      <dgm:prSet/>
      <dgm:spPr/>
      <dgm:t>
        <a:bodyPr/>
        <a:lstStyle/>
        <a:p>
          <a:endParaRPr lang="en-US"/>
        </a:p>
      </dgm:t>
    </dgm:pt>
    <dgm:pt modelId="{6245A1AB-1A12-492C-A256-356955195ADD}">
      <dgm:prSet/>
      <dgm:spPr/>
      <dgm:t>
        <a:bodyPr/>
        <a:lstStyle/>
        <a:p>
          <a:r>
            <a:rPr lang="en-US"/>
            <a:t>It helps us develop programs which benefit both dogs and humans</a:t>
          </a:r>
        </a:p>
      </dgm:t>
    </dgm:pt>
    <dgm:pt modelId="{77DFD8A6-D862-46F8-8D61-595C22246F26}" type="parTrans" cxnId="{30F5A220-855A-4115-9325-34CC73FA9F8A}">
      <dgm:prSet/>
      <dgm:spPr/>
      <dgm:t>
        <a:bodyPr/>
        <a:lstStyle/>
        <a:p>
          <a:endParaRPr lang="en-US"/>
        </a:p>
      </dgm:t>
    </dgm:pt>
    <dgm:pt modelId="{01631B7C-082F-40D0-8FE2-D40D0BA107CF}" type="sibTrans" cxnId="{30F5A220-855A-4115-9325-34CC73FA9F8A}">
      <dgm:prSet/>
      <dgm:spPr/>
      <dgm:t>
        <a:bodyPr/>
        <a:lstStyle/>
        <a:p>
          <a:endParaRPr lang="en-US"/>
        </a:p>
      </dgm:t>
    </dgm:pt>
    <dgm:pt modelId="{3A469699-547C-41FF-B261-C2B35DC8C99C}">
      <dgm:prSet/>
      <dgm:spPr/>
      <dgm:t>
        <a:bodyPr/>
        <a:lstStyle/>
        <a:p>
          <a:r>
            <a:rPr lang="en-US"/>
            <a:t>It teaches us a bit about ourselves</a:t>
          </a:r>
        </a:p>
      </dgm:t>
    </dgm:pt>
    <dgm:pt modelId="{12F2C51E-28EE-46AC-A517-2573A4425CA9}" type="parTrans" cxnId="{1620F6CD-0626-4157-ABC6-DDC5C7DC0588}">
      <dgm:prSet/>
      <dgm:spPr/>
      <dgm:t>
        <a:bodyPr/>
        <a:lstStyle/>
        <a:p>
          <a:endParaRPr lang="en-US"/>
        </a:p>
      </dgm:t>
    </dgm:pt>
    <dgm:pt modelId="{8803D800-5EF4-44F3-8887-184FEA9D597B}" type="sibTrans" cxnId="{1620F6CD-0626-4157-ABC6-DDC5C7DC0588}">
      <dgm:prSet/>
      <dgm:spPr/>
      <dgm:t>
        <a:bodyPr/>
        <a:lstStyle/>
        <a:p>
          <a:endParaRPr lang="en-US"/>
        </a:p>
      </dgm:t>
    </dgm:pt>
    <dgm:pt modelId="{53DFC14E-8BFD-44D3-ADE6-CC3A86CF5CE9}" type="pres">
      <dgm:prSet presAssocID="{6A5BCDE1-3DA5-4B20-AF20-BB3D8715B5AA}" presName="vert0" presStyleCnt="0">
        <dgm:presLayoutVars>
          <dgm:dir/>
          <dgm:animOne val="branch"/>
          <dgm:animLvl val="lvl"/>
        </dgm:presLayoutVars>
      </dgm:prSet>
      <dgm:spPr/>
    </dgm:pt>
    <dgm:pt modelId="{44B2C9CB-9570-4DE6-AA0A-E5151467A5BD}" type="pres">
      <dgm:prSet presAssocID="{DC349827-68B4-4B1D-97FA-832A24336C78}" presName="thickLine" presStyleLbl="alignNode1" presStyleIdx="0" presStyleCnt="3"/>
      <dgm:spPr/>
    </dgm:pt>
    <dgm:pt modelId="{34E69E9C-0445-4E8E-BB2E-CD551187FD7A}" type="pres">
      <dgm:prSet presAssocID="{DC349827-68B4-4B1D-97FA-832A24336C78}" presName="horz1" presStyleCnt="0"/>
      <dgm:spPr/>
    </dgm:pt>
    <dgm:pt modelId="{7489E0D7-B929-4325-B4B0-72171D6F563D}" type="pres">
      <dgm:prSet presAssocID="{DC349827-68B4-4B1D-97FA-832A24336C78}" presName="tx1" presStyleLbl="revTx" presStyleIdx="0" presStyleCnt="3"/>
      <dgm:spPr/>
    </dgm:pt>
    <dgm:pt modelId="{C536AF2D-4CC5-498A-8C78-2AB6B9FBA173}" type="pres">
      <dgm:prSet presAssocID="{DC349827-68B4-4B1D-97FA-832A24336C78}" presName="vert1" presStyleCnt="0"/>
      <dgm:spPr/>
    </dgm:pt>
    <dgm:pt modelId="{B2CBEB11-1E96-4CFC-A152-23A5D2802823}" type="pres">
      <dgm:prSet presAssocID="{6245A1AB-1A12-492C-A256-356955195ADD}" presName="thickLine" presStyleLbl="alignNode1" presStyleIdx="1" presStyleCnt="3"/>
      <dgm:spPr/>
    </dgm:pt>
    <dgm:pt modelId="{C97A4851-FF11-44C4-8D6E-4D60E8F7C220}" type="pres">
      <dgm:prSet presAssocID="{6245A1AB-1A12-492C-A256-356955195ADD}" presName="horz1" presStyleCnt="0"/>
      <dgm:spPr/>
    </dgm:pt>
    <dgm:pt modelId="{4841424C-41A0-483E-8D60-1F6FD14445E4}" type="pres">
      <dgm:prSet presAssocID="{6245A1AB-1A12-492C-A256-356955195ADD}" presName="tx1" presStyleLbl="revTx" presStyleIdx="1" presStyleCnt="3"/>
      <dgm:spPr/>
    </dgm:pt>
    <dgm:pt modelId="{CF0A07A5-738C-4D76-8B89-4F52F492B8A1}" type="pres">
      <dgm:prSet presAssocID="{6245A1AB-1A12-492C-A256-356955195ADD}" presName="vert1" presStyleCnt="0"/>
      <dgm:spPr/>
    </dgm:pt>
    <dgm:pt modelId="{441CF0B9-2E6A-494D-B604-0BED2936188F}" type="pres">
      <dgm:prSet presAssocID="{3A469699-547C-41FF-B261-C2B35DC8C99C}" presName="thickLine" presStyleLbl="alignNode1" presStyleIdx="2" presStyleCnt="3"/>
      <dgm:spPr/>
    </dgm:pt>
    <dgm:pt modelId="{92FE3B82-041F-4D75-9198-75069E88A818}" type="pres">
      <dgm:prSet presAssocID="{3A469699-547C-41FF-B261-C2B35DC8C99C}" presName="horz1" presStyleCnt="0"/>
      <dgm:spPr/>
    </dgm:pt>
    <dgm:pt modelId="{E2257889-0192-4874-B16D-4F70EFC8D323}" type="pres">
      <dgm:prSet presAssocID="{3A469699-547C-41FF-B261-C2B35DC8C99C}" presName="tx1" presStyleLbl="revTx" presStyleIdx="2" presStyleCnt="3"/>
      <dgm:spPr/>
    </dgm:pt>
    <dgm:pt modelId="{BBC69087-8B59-471E-8CC2-33F4E32EA7A2}" type="pres">
      <dgm:prSet presAssocID="{3A469699-547C-41FF-B261-C2B35DC8C99C}" presName="vert1" presStyleCnt="0"/>
      <dgm:spPr/>
    </dgm:pt>
  </dgm:ptLst>
  <dgm:cxnLst>
    <dgm:cxn modelId="{2561430F-CC3D-4E54-8742-8F7B0ADF38C9}" type="presOf" srcId="{6A5BCDE1-3DA5-4B20-AF20-BB3D8715B5AA}" destId="{53DFC14E-8BFD-44D3-ADE6-CC3A86CF5CE9}" srcOrd="0" destOrd="0" presId="urn:microsoft.com/office/officeart/2008/layout/LinedList"/>
    <dgm:cxn modelId="{D8E76D1D-8FA9-4C3E-89D0-6FF22379867D}" type="presOf" srcId="{6245A1AB-1A12-492C-A256-356955195ADD}" destId="{4841424C-41A0-483E-8D60-1F6FD14445E4}" srcOrd="0" destOrd="0" presId="urn:microsoft.com/office/officeart/2008/layout/LinedList"/>
    <dgm:cxn modelId="{30F5A220-855A-4115-9325-34CC73FA9F8A}" srcId="{6A5BCDE1-3DA5-4B20-AF20-BB3D8715B5AA}" destId="{6245A1AB-1A12-492C-A256-356955195ADD}" srcOrd="1" destOrd="0" parTransId="{77DFD8A6-D862-46F8-8D61-595C22246F26}" sibTransId="{01631B7C-082F-40D0-8FE2-D40D0BA107CF}"/>
    <dgm:cxn modelId="{DCE868B2-F45A-445E-B2E2-A12787ADB8C3}" type="presOf" srcId="{DC349827-68B4-4B1D-97FA-832A24336C78}" destId="{7489E0D7-B929-4325-B4B0-72171D6F563D}" srcOrd="0" destOrd="0" presId="urn:microsoft.com/office/officeart/2008/layout/LinedList"/>
    <dgm:cxn modelId="{FF7D16B4-C7E6-4790-87A4-D0B99CEAE72B}" srcId="{6A5BCDE1-3DA5-4B20-AF20-BB3D8715B5AA}" destId="{DC349827-68B4-4B1D-97FA-832A24336C78}" srcOrd="0" destOrd="0" parTransId="{DC264466-0836-4097-A49E-282A5C7BC075}" sibTransId="{1E3D242A-7425-4C73-86F9-297B9EB9AC80}"/>
    <dgm:cxn modelId="{532BB1CD-69A5-4302-8E4E-2B21CFD09F84}" type="presOf" srcId="{3A469699-547C-41FF-B261-C2B35DC8C99C}" destId="{E2257889-0192-4874-B16D-4F70EFC8D323}" srcOrd="0" destOrd="0" presId="urn:microsoft.com/office/officeart/2008/layout/LinedList"/>
    <dgm:cxn modelId="{1620F6CD-0626-4157-ABC6-DDC5C7DC0588}" srcId="{6A5BCDE1-3DA5-4B20-AF20-BB3D8715B5AA}" destId="{3A469699-547C-41FF-B261-C2B35DC8C99C}" srcOrd="2" destOrd="0" parTransId="{12F2C51E-28EE-46AC-A517-2573A4425CA9}" sibTransId="{8803D800-5EF4-44F3-8887-184FEA9D597B}"/>
    <dgm:cxn modelId="{E75B5040-07AA-43DC-B963-3F42822A1475}" type="presParOf" srcId="{53DFC14E-8BFD-44D3-ADE6-CC3A86CF5CE9}" destId="{44B2C9CB-9570-4DE6-AA0A-E5151467A5BD}" srcOrd="0" destOrd="0" presId="urn:microsoft.com/office/officeart/2008/layout/LinedList"/>
    <dgm:cxn modelId="{BCD0EF89-708A-4BD1-8CCD-AF9D8EA3D946}" type="presParOf" srcId="{53DFC14E-8BFD-44D3-ADE6-CC3A86CF5CE9}" destId="{34E69E9C-0445-4E8E-BB2E-CD551187FD7A}" srcOrd="1" destOrd="0" presId="urn:microsoft.com/office/officeart/2008/layout/LinedList"/>
    <dgm:cxn modelId="{2DCDCC0E-F079-4CE8-BEDF-442FC9E455C8}" type="presParOf" srcId="{34E69E9C-0445-4E8E-BB2E-CD551187FD7A}" destId="{7489E0D7-B929-4325-B4B0-72171D6F563D}" srcOrd="0" destOrd="0" presId="urn:microsoft.com/office/officeart/2008/layout/LinedList"/>
    <dgm:cxn modelId="{F8825FE8-28D5-48A2-AC24-95E4A342F106}" type="presParOf" srcId="{34E69E9C-0445-4E8E-BB2E-CD551187FD7A}" destId="{C536AF2D-4CC5-498A-8C78-2AB6B9FBA173}" srcOrd="1" destOrd="0" presId="urn:microsoft.com/office/officeart/2008/layout/LinedList"/>
    <dgm:cxn modelId="{89B3E212-9126-4715-AF8D-A124095B067C}" type="presParOf" srcId="{53DFC14E-8BFD-44D3-ADE6-CC3A86CF5CE9}" destId="{B2CBEB11-1E96-4CFC-A152-23A5D2802823}" srcOrd="2" destOrd="0" presId="urn:microsoft.com/office/officeart/2008/layout/LinedList"/>
    <dgm:cxn modelId="{FCDE1066-73A6-4769-AF18-CF9BC47013C8}" type="presParOf" srcId="{53DFC14E-8BFD-44D3-ADE6-CC3A86CF5CE9}" destId="{C97A4851-FF11-44C4-8D6E-4D60E8F7C220}" srcOrd="3" destOrd="0" presId="urn:microsoft.com/office/officeart/2008/layout/LinedList"/>
    <dgm:cxn modelId="{81EB971D-8903-4E24-862C-D1C7955F513F}" type="presParOf" srcId="{C97A4851-FF11-44C4-8D6E-4D60E8F7C220}" destId="{4841424C-41A0-483E-8D60-1F6FD14445E4}" srcOrd="0" destOrd="0" presId="urn:microsoft.com/office/officeart/2008/layout/LinedList"/>
    <dgm:cxn modelId="{005437CC-5440-48D7-9210-0898C0B06682}" type="presParOf" srcId="{C97A4851-FF11-44C4-8D6E-4D60E8F7C220}" destId="{CF0A07A5-738C-4D76-8B89-4F52F492B8A1}" srcOrd="1" destOrd="0" presId="urn:microsoft.com/office/officeart/2008/layout/LinedList"/>
    <dgm:cxn modelId="{B249347C-DAC0-45FB-B7B2-B9461E8B24E5}" type="presParOf" srcId="{53DFC14E-8BFD-44D3-ADE6-CC3A86CF5CE9}" destId="{441CF0B9-2E6A-494D-B604-0BED2936188F}" srcOrd="4" destOrd="0" presId="urn:microsoft.com/office/officeart/2008/layout/LinedList"/>
    <dgm:cxn modelId="{B7069306-BC0E-49DB-B384-9522EC48697C}" type="presParOf" srcId="{53DFC14E-8BFD-44D3-ADE6-CC3A86CF5CE9}" destId="{92FE3B82-041F-4D75-9198-75069E88A818}" srcOrd="5" destOrd="0" presId="urn:microsoft.com/office/officeart/2008/layout/LinedList"/>
    <dgm:cxn modelId="{DA1C1C7D-D631-40AE-88C7-6EFB2DB010A0}" type="presParOf" srcId="{92FE3B82-041F-4D75-9198-75069E88A818}" destId="{E2257889-0192-4874-B16D-4F70EFC8D323}" srcOrd="0" destOrd="0" presId="urn:microsoft.com/office/officeart/2008/layout/LinedList"/>
    <dgm:cxn modelId="{9947EC19-0DD3-4175-98DC-DFF53CDC1376}" type="presParOf" srcId="{92FE3B82-041F-4D75-9198-75069E88A818}" destId="{BBC69087-8B59-471E-8CC2-33F4E32EA7A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17B387-1F53-4C48-9E11-5C336A2C8D9D}" type="doc">
      <dgm:prSet loTypeId="urn:microsoft.com/office/officeart/2005/8/layout/vList2" loCatId="list" qsTypeId="urn:microsoft.com/office/officeart/2005/8/quickstyle/simple4" qsCatId="simple" csTypeId="urn:microsoft.com/office/officeart/2005/8/colors/colorful1" csCatId="colorful"/>
      <dgm:spPr/>
      <dgm:t>
        <a:bodyPr/>
        <a:lstStyle/>
        <a:p>
          <a:endParaRPr lang="en-US"/>
        </a:p>
      </dgm:t>
    </dgm:pt>
    <dgm:pt modelId="{F29DD26A-6940-47D7-AE4F-0400361E545A}">
      <dgm:prSet/>
      <dgm:spPr/>
      <dgm:t>
        <a:bodyPr/>
        <a:lstStyle/>
        <a:p>
          <a:r>
            <a:rPr lang="en-US" dirty="0"/>
            <a:t>Pet Central Helps (PCH) is a 501(c)3 nonprofit organization founded in 2017 by Lisa Kitchens.</a:t>
          </a:r>
        </a:p>
      </dgm:t>
    </dgm:pt>
    <dgm:pt modelId="{38E8F908-7C4C-4814-84DE-9AD1CE41FC46}" type="parTrans" cxnId="{5DCEC728-EB32-4682-85E2-3991FB7DC07B}">
      <dgm:prSet/>
      <dgm:spPr/>
      <dgm:t>
        <a:bodyPr/>
        <a:lstStyle/>
        <a:p>
          <a:endParaRPr lang="en-US"/>
        </a:p>
      </dgm:t>
    </dgm:pt>
    <dgm:pt modelId="{A1BD669D-8222-4F7C-950F-BDA829EF882A}" type="sibTrans" cxnId="{5DCEC728-EB32-4682-85E2-3991FB7DC07B}">
      <dgm:prSet/>
      <dgm:spPr/>
      <dgm:t>
        <a:bodyPr/>
        <a:lstStyle/>
        <a:p>
          <a:endParaRPr lang="en-US"/>
        </a:p>
      </dgm:t>
    </dgm:pt>
    <dgm:pt modelId="{233FF9FF-2EB4-4E32-A91F-BC381CEF0C72}">
      <dgm:prSet/>
      <dgm:spPr/>
      <dgm:t>
        <a:bodyPr/>
        <a:lstStyle/>
        <a:p>
          <a:r>
            <a:rPr lang="en-US" b="1" i="1"/>
            <a:t>PCH is a comprehensive shelter for dogs, cats and occasionally other small animals. It is comprehensive in that we provide</a:t>
          </a:r>
          <a:endParaRPr lang="en-US"/>
        </a:p>
      </dgm:t>
    </dgm:pt>
    <dgm:pt modelId="{40FD0BD1-9829-4729-B083-D40338CA23E8}" type="parTrans" cxnId="{32C1FD95-49A9-42F3-8CE5-F94D53FB35CC}">
      <dgm:prSet/>
      <dgm:spPr/>
      <dgm:t>
        <a:bodyPr/>
        <a:lstStyle/>
        <a:p>
          <a:endParaRPr lang="en-US"/>
        </a:p>
      </dgm:t>
    </dgm:pt>
    <dgm:pt modelId="{E8A99FC1-D6CC-40FA-9E2E-987C4F950F61}" type="sibTrans" cxnId="{32C1FD95-49A9-42F3-8CE5-F94D53FB35CC}">
      <dgm:prSet/>
      <dgm:spPr/>
      <dgm:t>
        <a:bodyPr/>
        <a:lstStyle/>
        <a:p>
          <a:endParaRPr lang="en-US"/>
        </a:p>
      </dgm:t>
    </dgm:pt>
    <dgm:pt modelId="{8B112427-1F17-4D72-A512-5E4EFDDCD067}">
      <dgm:prSet/>
      <dgm:spPr/>
      <dgm:t>
        <a:bodyPr/>
        <a:lstStyle/>
        <a:p>
          <a:r>
            <a:rPr lang="en-US"/>
            <a:t>Rescue and shelter for dogs and cats</a:t>
          </a:r>
        </a:p>
      </dgm:t>
    </dgm:pt>
    <dgm:pt modelId="{B5B5FFF8-74FF-4DD9-B769-06C3E9E255B7}" type="parTrans" cxnId="{DDCB939B-E410-4213-831E-92A1A2FFFFE6}">
      <dgm:prSet/>
      <dgm:spPr/>
      <dgm:t>
        <a:bodyPr/>
        <a:lstStyle/>
        <a:p>
          <a:endParaRPr lang="en-US"/>
        </a:p>
      </dgm:t>
    </dgm:pt>
    <dgm:pt modelId="{802BD85C-A18E-4DFD-AFB3-7F93536D4170}" type="sibTrans" cxnId="{DDCB939B-E410-4213-831E-92A1A2FFFFE6}">
      <dgm:prSet/>
      <dgm:spPr/>
      <dgm:t>
        <a:bodyPr/>
        <a:lstStyle/>
        <a:p>
          <a:endParaRPr lang="en-US"/>
        </a:p>
      </dgm:t>
    </dgm:pt>
    <dgm:pt modelId="{15D6A098-150E-4769-AE98-F1B26D3C2633}">
      <dgm:prSet/>
      <dgm:spPr/>
      <dgm:t>
        <a:bodyPr/>
        <a:lstStyle/>
        <a:p>
          <a:r>
            <a:rPr lang="en-US"/>
            <a:t>Foster program for most of our animals</a:t>
          </a:r>
        </a:p>
      </dgm:t>
    </dgm:pt>
    <dgm:pt modelId="{C745643A-526B-4FF1-9FE8-00B6D5FEE1BC}" type="parTrans" cxnId="{F60DD72F-8F15-4DF3-8EFC-B866892893BB}">
      <dgm:prSet/>
      <dgm:spPr/>
      <dgm:t>
        <a:bodyPr/>
        <a:lstStyle/>
        <a:p>
          <a:endParaRPr lang="en-US"/>
        </a:p>
      </dgm:t>
    </dgm:pt>
    <dgm:pt modelId="{4E8467C2-FAB4-4E58-A4CB-E8CC153CB0F3}" type="sibTrans" cxnId="{F60DD72F-8F15-4DF3-8EFC-B866892893BB}">
      <dgm:prSet/>
      <dgm:spPr/>
      <dgm:t>
        <a:bodyPr/>
        <a:lstStyle/>
        <a:p>
          <a:endParaRPr lang="en-US"/>
        </a:p>
      </dgm:t>
    </dgm:pt>
    <dgm:pt modelId="{D65F485F-4802-40B3-B991-C25547B3BB5F}">
      <dgm:prSet/>
      <dgm:spPr/>
      <dgm:t>
        <a:bodyPr/>
        <a:lstStyle/>
        <a:p>
          <a:r>
            <a:rPr lang="en-US"/>
            <a:t>Food and cat litter bank program</a:t>
          </a:r>
        </a:p>
      </dgm:t>
    </dgm:pt>
    <dgm:pt modelId="{4BDBEEE7-77A9-4D78-8EB5-72A396D139BC}" type="parTrans" cxnId="{E4277266-5563-4A4F-A577-03AB722A0A2F}">
      <dgm:prSet/>
      <dgm:spPr/>
      <dgm:t>
        <a:bodyPr/>
        <a:lstStyle/>
        <a:p>
          <a:endParaRPr lang="en-US"/>
        </a:p>
      </dgm:t>
    </dgm:pt>
    <dgm:pt modelId="{26542D48-F66D-4382-83A0-602ABD467019}" type="sibTrans" cxnId="{E4277266-5563-4A4F-A577-03AB722A0A2F}">
      <dgm:prSet/>
      <dgm:spPr/>
      <dgm:t>
        <a:bodyPr/>
        <a:lstStyle/>
        <a:p>
          <a:endParaRPr lang="en-US"/>
        </a:p>
      </dgm:t>
    </dgm:pt>
    <dgm:pt modelId="{619D6586-2556-4632-8DEB-78B7036F377D}">
      <dgm:prSet/>
      <dgm:spPr/>
      <dgm:t>
        <a:bodyPr/>
        <a:lstStyle/>
        <a:p>
          <a:r>
            <a:rPr lang="en-US"/>
            <a:t>Low cost spay/neuter and some low-cost vet care</a:t>
          </a:r>
        </a:p>
      </dgm:t>
    </dgm:pt>
    <dgm:pt modelId="{BF14FA67-49CF-4835-B468-523DEDF94BB5}" type="parTrans" cxnId="{C2961BC8-021B-4EB6-9563-FFE97BC2D0B2}">
      <dgm:prSet/>
      <dgm:spPr/>
      <dgm:t>
        <a:bodyPr/>
        <a:lstStyle/>
        <a:p>
          <a:endParaRPr lang="en-US"/>
        </a:p>
      </dgm:t>
    </dgm:pt>
    <dgm:pt modelId="{49E8D35E-342F-4A68-B4CB-CA24D18F037C}" type="sibTrans" cxnId="{C2961BC8-021B-4EB6-9563-FFE97BC2D0B2}">
      <dgm:prSet/>
      <dgm:spPr/>
      <dgm:t>
        <a:bodyPr/>
        <a:lstStyle/>
        <a:p>
          <a:endParaRPr lang="en-US"/>
        </a:p>
      </dgm:t>
    </dgm:pt>
    <dgm:pt modelId="{26EC41CE-A1FC-45CF-9343-7C101C9FECD1}">
      <dgm:prSet/>
      <dgm:spPr/>
      <dgm:t>
        <a:bodyPr/>
        <a:lstStyle/>
        <a:p>
          <a:r>
            <a:rPr lang="en-US"/>
            <a:t>FREE training classes and behavior support for as long as you have your PCH pet</a:t>
          </a:r>
        </a:p>
      </dgm:t>
    </dgm:pt>
    <dgm:pt modelId="{6E796AFA-22D2-4680-A20F-55676FA47031}" type="parTrans" cxnId="{78D251BC-23F9-4763-B0EA-AB0D28ACD7D3}">
      <dgm:prSet/>
      <dgm:spPr/>
      <dgm:t>
        <a:bodyPr/>
        <a:lstStyle/>
        <a:p>
          <a:endParaRPr lang="en-US"/>
        </a:p>
      </dgm:t>
    </dgm:pt>
    <dgm:pt modelId="{8F68BF14-B011-4958-89DE-77430A1FE2A7}" type="sibTrans" cxnId="{78D251BC-23F9-4763-B0EA-AB0D28ACD7D3}">
      <dgm:prSet/>
      <dgm:spPr/>
      <dgm:t>
        <a:bodyPr/>
        <a:lstStyle/>
        <a:p>
          <a:endParaRPr lang="en-US"/>
        </a:p>
      </dgm:t>
    </dgm:pt>
    <dgm:pt modelId="{5BFEE325-0D1E-477B-9151-70EC9DA9C7F3}">
      <dgm:prSet/>
      <dgm:spPr/>
      <dgm:t>
        <a:bodyPr/>
        <a:lstStyle/>
        <a:p>
          <a:r>
            <a:rPr lang="en-US"/>
            <a:t>Emergency animal abuse/neglect investigator</a:t>
          </a:r>
        </a:p>
      </dgm:t>
    </dgm:pt>
    <dgm:pt modelId="{2D9D8431-2C25-421F-A067-93D623E71127}" type="parTrans" cxnId="{165A315D-8B53-42D3-AFCF-FA0D0CFB4A79}">
      <dgm:prSet/>
      <dgm:spPr/>
      <dgm:t>
        <a:bodyPr/>
        <a:lstStyle/>
        <a:p>
          <a:endParaRPr lang="en-US"/>
        </a:p>
      </dgm:t>
    </dgm:pt>
    <dgm:pt modelId="{5F428D79-0C16-479A-A329-6E6EE32BDD9D}" type="sibTrans" cxnId="{165A315D-8B53-42D3-AFCF-FA0D0CFB4A79}">
      <dgm:prSet/>
      <dgm:spPr/>
      <dgm:t>
        <a:bodyPr/>
        <a:lstStyle/>
        <a:p>
          <a:endParaRPr lang="en-US"/>
        </a:p>
      </dgm:t>
    </dgm:pt>
    <dgm:pt modelId="{843CCAEB-11DE-4B50-81DB-6AE5C5440E63}" type="pres">
      <dgm:prSet presAssocID="{4117B387-1F53-4C48-9E11-5C336A2C8D9D}" presName="linear" presStyleCnt="0">
        <dgm:presLayoutVars>
          <dgm:animLvl val="lvl"/>
          <dgm:resizeHandles val="exact"/>
        </dgm:presLayoutVars>
      </dgm:prSet>
      <dgm:spPr/>
    </dgm:pt>
    <dgm:pt modelId="{45B5DAA6-AB3F-4153-BA4B-6351B46AF1D1}" type="pres">
      <dgm:prSet presAssocID="{F29DD26A-6940-47D7-AE4F-0400361E545A}" presName="parentText" presStyleLbl="node1" presStyleIdx="0" presStyleCnt="2">
        <dgm:presLayoutVars>
          <dgm:chMax val="0"/>
          <dgm:bulletEnabled val="1"/>
        </dgm:presLayoutVars>
      </dgm:prSet>
      <dgm:spPr/>
    </dgm:pt>
    <dgm:pt modelId="{482D1CA2-2BB2-4B25-B0BE-41C81759E170}" type="pres">
      <dgm:prSet presAssocID="{A1BD669D-8222-4F7C-950F-BDA829EF882A}" presName="spacer" presStyleCnt="0"/>
      <dgm:spPr/>
    </dgm:pt>
    <dgm:pt modelId="{5834C0E8-C3BB-4809-AFEA-D70739C952B8}" type="pres">
      <dgm:prSet presAssocID="{233FF9FF-2EB4-4E32-A91F-BC381CEF0C72}" presName="parentText" presStyleLbl="node1" presStyleIdx="1" presStyleCnt="2">
        <dgm:presLayoutVars>
          <dgm:chMax val="0"/>
          <dgm:bulletEnabled val="1"/>
        </dgm:presLayoutVars>
      </dgm:prSet>
      <dgm:spPr/>
    </dgm:pt>
    <dgm:pt modelId="{11CD76E0-0BF7-400B-8C2F-50CECAF21228}" type="pres">
      <dgm:prSet presAssocID="{233FF9FF-2EB4-4E32-A91F-BC381CEF0C72}" presName="childText" presStyleLbl="revTx" presStyleIdx="0" presStyleCnt="1">
        <dgm:presLayoutVars>
          <dgm:bulletEnabled val="1"/>
        </dgm:presLayoutVars>
      </dgm:prSet>
      <dgm:spPr/>
    </dgm:pt>
  </dgm:ptLst>
  <dgm:cxnLst>
    <dgm:cxn modelId="{5DCEC728-EB32-4682-85E2-3991FB7DC07B}" srcId="{4117B387-1F53-4C48-9E11-5C336A2C8D9D}" destId="{F29DD26A-6940-47D7-AE4F-0400361E545A}" srcOrd="0" destOrd="0" parTransId="{38E8F908-7C4C-4814-84DE-9AD1CE41FC46}" sibTransId="{A1BD669D-8222-4F7C-950F-BDA829EF882A}"/>
    <dgm:cxn modelId="{8EBC872D-0ECA-4204-9E97-3C39C6D3E131}" type="presOf" srcId="{233FF9FF-2EB4-4E32-A91F-BC381CEF0C72}" destId="{5834C0E8-C3BB-4809-AFEA-D70739C952B8}" srcOrd="0" destOrd="0" presId="urn:microsoft.com/office/officeart/2005/8/layout/vList2"/>
    <dgm:cxn modelId="{F60DD72F-8F15-4DF3-8EFC-B866892893BB}" srcId="{233FF9FF-2EB4-4E32-A91F-BC381CEF0C72}" destId="{15D6A098-150E-4769-AE98-F1B26D3C2633}" srcOrd="1" destOrd="0" parTransId="{C745643A-526B-4FF1-9FE8-00B6D5FEE1BC}" sibTransId="{4E8467C2-FAB4-4E58-A4CB-E8CC153CB0F3}"/>
    <dgm:cxn modelId="{86CDC137-FAFD-4D5F-B7A8-C6466984B39A}" type="presOf" srcId="{F29DD26A-6940-47D7-AE4F-0400361E545A}" destId="{45B5DAA6-AB3F-4153-BA4B-6351B46AF1D1}" srcOrd="0" destOrd="0" presId="urn:microsoft.com/office/officeart/2005/8/layout/vList2"/>
    <dgm:cxn modelId="{165A315D-8B53-42D3-AFCF-FA0D0CFB4A79}" srcId="{233FF9FF-2EB4-4E32-A91F-BC381CEF0C72}" destId="{5BFEE325-0D1E-477B-9151-70EC9DA9C7F3}" srcOrd="5" destOrd="0" parTransId="{2D9D8431-2C25-421F-A067-93D623E71127}" sibTransId="{5F428D79-0C16-479A-A329-6E6EE32BDD9D}"/>
    <dgm:cxn modelId="{E4277266-5563-4A4F-A577-03AB722A0A2F}" srcId="{233FF9FF-2EB4-4E32-A91F-BC381CEF0C72}" destId="{D65F485F-4802-40B3-B991-C25547B3BB5F}" srcOrd="2" destOrd="0" parTransId="{4BDBEEE7-77A9-4D78-8EB5-72A396D139BC}" sibTransId="{26542D48-F66D-4382-83A0-602ABD467019}"/>
    <dgm:cxn modelId="{3293C97B-9C70-4F1E-AB42-9BFBB282740F}" type="presOf" srcId="{5BFEE325-0D1E-477B-9151-70EC9DA9C7F3}" destId="{11CD76E0-0BF7-400B-8C2F-50CECAF21228}" srcOrd="0" destOrd="5" presId="urn:microsoft.com/office/officeart/2005/8/layout/vList2"/>
    <dgm:cxn modelId="{B01A6883-865B-4B35-8A2C-A83BDA59DA45}" type="presOf" srcId="{26EC41CE-A1FC-45CF-9343-7C101C9FECD1}" destId="{11CD76E0-0BF7-400B-8C2F-50CECAF21228}" srcOrd="0" destOrd="4" presId="urn:microsoft.com/office/officeart/2005/8/layout/vList2"/>
    <dgm:cxn modelId="{9A01688C-F97C-455A-851B-CBF4F24AD37D}" type="presOf" srcId="{4117B387-1F53-4C48-9E11-5C336A2C8D9D}" destId="{843CCAEB-11DE-4B50-81DB-6AE5C5440E63}" srcOrd="0" destOrd="0" presId="urn:microsoft.com/office/officeart/2005/8/layout/vList2"/>
    <dgm:cxn modelId="{32C1FD95-49A9-42F3-8CE5-F94D53FB35CC}" srcId="{4117B387-1F53-4C48-9E11-5C336A2C8D9D}" destId="{233FF9FF-2EB4-4E32-A91F-BC381CEF0C72}" srcOrd="1" destOrd="0" parTransId="{40FD0BD1-9829-4729-B083-D40338CA23E8}" sibTransId="{E8A99FC1-D6CC-40FA-9E2E-987C4F950F61}"/>
    <dgm:cxn modelId="{DDCB939B-E410-4213-831E-92A1A2FFFFE6}" srcId="{233FF9FF-2EB4-4E32-A91F-BC381CEF0C72}" destId="{8B112427-1F17-4D72-A512-5E4EFDDCD067}" srcOrd="0" destOrd="0" parTransId="{B5B5FFF8-74FF-4DD9-B769-06C3E9E255B7}" sibTransId="{802BD85C-A18E-4DFD-AFB3-7F93536D4170}"/>
    <dgm:cxn modelId="{33EDEBAE-8840-4163-A485-39AB92528FA2}" type="presOf" srcId="{15D6A098-150E-4769-AE98-F1B26D3C2633}" destId="{11CD76E0-0BF7-400B-8C2F-50CECAF21228}" srcOrd="0" destOrd="1" presId="urn:microsoft.com/office/officeart/2005/8/layout/vList2"/>
    <dgm:cxn modelId="{78D251BC-23F9-4763-B0EA-AB0D28ACD7D3}" srcId="{233FF9FF-2EB4-4E32-A91F-BC381CEF0C72}" destId="{26EC41CE-A1FC-45CF-9343-7C101C9FECD1}" srcOrd="4" destOrd="0" parTransId="{6E796AFA-22D2-4680-A20F-55676FA47031}" sibTransId="{8F68BF14-B011-4958-89DE-77430A1FE2A7}"/>
    <dgm:cxn modelId="{C2961BC8-021B-4EB6-9563-FFE97BC2D0B2}" srcId="{233FF9FF-2EB4-4E32-A91F-BC381CEF0C72}" destId="{619D6586-2556-4632-8DEB-78B7036F377D}" srcOrd="3" destOrd="0" parTransId="{BF14FA67-49CF-4835-B468-523DEDF94BB5}" sibTransId="{49E8D35E-342F-4A68-B4CB-CA24D18F037C}"/>
    <dgm:cxn modelId="{DE2167CB-DEE7-4EAD-ADB5-268DB0CB8E00}" type="presOf" srcId="{619D6586-2556-4632-8DEB-78B7036F377D}" destId="{11CD76E0-0BF7-400B-8C2F-50CECAF21228}" srcOrd="0" destOrd="3" presId="urn:microsoft.com/office/officeart/2005/8/layout/vList2"/>
    <dgm:cxn modelId="{6F272CE5-C8E6-427E-8DCE-39795DCA63BE}" type="presOf" srcId="{8B112427-1F17-4D72-A512-5E4EFDDCD067}" destId="{11CD76E0-0BF7-400B-8C2F-50CECAF21228}" srcOrd="0" destOrd="0" presId="urn:microsoft.com/office/officeart/2005/8/layout/vList2"/>
    <dgm:cxn modelId="{5FFBA8F1-81AF-4310-85FC-BF60B2DE84D7}" type="presOf" srcId="{D65F485F-4802-40B3-B991-C25547B3BB5F}" destId="{11CD76E0-0BF7-400B-8C2F-50CECAF21228}" srcOrd="0" destOrd="2" presId="urn:microsoft.com/office/officeart/2005/8/layout/vList2"/>
    <dgm:cxn modelId="{2F098BB0-3D06-4BE4-820E-625C401AD31B}" type="presParOf" srcId="{843CCAEB-11DE-4B50-81DB-6AE5C5440E63}" destId="{45B5DAA6-AB3F-4153-BA4B-6351B46AF1D1}" srcOrd="0" destOrd="0" presId="urn:microsoft.com/office/officeart/2005/8/layout/vList2"/>
    <dgm:cxn modelId="{C1C01A83-A49E-4BF4-8D99-A585F22C7C1A}" type="presParOf" srcId="{843CCAEB-11DE-4B50-81DB-6AE5C5440E63}" destId="{482D1CA2-2BB2-4B25-B0BE-41C81759E170}" srcOrd="1" destOrd="0" presId="urn:microsoft.com/office/officeart/2005/8/layout/vList2"/>
    <dgm:cxn modelId="{3AE6BBAB-FA74-48FC-87F9-EB0D54EFDF1F}" type="presParOf" srcId="{843CCAEB-11DE-4B50-81DB-6AE5C5440E63}" destId="{5834C0E8-C3BB-4809-AFEA-D70739C952B8}" srcOrd="2" destOrd="0" presId="urn:microsoft.com/office/officeart/2005/8/layout/vList2"/>
    <dgm:cxn modelId="{23F3A2C7-076A-440D-8DEF-7DB85AFC8AE6}" type="presParOf" srcId="{843CCAEB-11DE-4B50-81DB-6AE5C5440E63}" destId="{11CD76E0-0BF7-400B-8C2F-50CECAF21228}"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2D435F5-C961-4B51-A11D-E65684543318}" type="doc">
      <dgm:prSet loTypeId="urn:microsoft.com/office/officeart/2005/8/layout/list1" loCatId="list" qsTypeId="urn:microsoft.com/office/officeart/2005/8/quickstyle/simple2" qsCatId="simple" csTypeId="urn:microsoft.com/office/officeart/2005/8/colors/accent6_2" csCatId="accent6" phldr="1"/>
      <dgm:spPr/>
      <dgm:t>
        <a:bodyPr/>
        <a:lstStyle/>
        <a:p>
          <a:endParaRPr lang="en-US"/>
        </a:p>
      </dgm:t>
    </dgm:pt>
    <dgm:pt modelId="{A4338EC3-61AA-4E56-904B-F8219ABE2797}">
      <dgm:prSet custT="1"/>
      <dgm:spPr/>
      <dgm:t>
        <a:bodyPr/>
        <a:lstStyle/>
        <a:p>
          <a:r>
            <a:rPr lang="en-US" sz="3200" dirty="0"/>
            <a:t>Yes, you will be learning vital skills that will help you in your future career with people</a:t>
          </a:r>
        </a:p>
      </dgm:t>
    </dgm:pt>
    <dgm:pt modelId="{6634F15C-5569-4F04-BF98-3ABA0B9B8C73}" type="parTrans" cxnId="{75EDBC1A-66F7-40DC-867A-B5EF1F44F061}">
      <dgm:prSet/>
      <dgm:spPr/>
      <dgm:t>
        <a:bodyPr/>
        <a:lstStyle/>
        <a:p>
          <a:endParaRPr lang="en-US"/>
        </a:p>
      </dgm:t>
    </dgm:pt>
    <dgm:pt modelId="{54F6415F-1DD3-4AFF-9B4D-50222CDBB246}" type="sibTrans" cxnId="{75EDBC1A-66F7-40DC-867A-B5EF1F44F061}">
      <dgm:prSet/>
      <dgm:spPr/>
      <dgm:t>
        <a:bodyPr/>
        <a:lstStyle/>
        <a:p>
          <a:endParaRPr lang="en-US"/>
        </a:p>
      </dgm:t>
    </dgm:pt>
    <dgm:pt modelId="{23415226-AD3C-447D-BCF6-60CB3F0FC12A}">
      <dgm:prSet/>
      <dgm:spPr/>
      <dgm:t>
        <a:bodyPr/>
        <a:lstStyle/>
        <a:p>
          <a:pPr algn="ctr"/>
          <a:r>
            <a:rPr lang="en-US" dirty="0"/>
            <a:t>Operant Conditioning</a:t>
          </a:r>
        </a:p>
      </dgm:t>
    </dgm:pt>
    <dgm:pt modelId="{18FEDB02-541F-47B1-BB36-14A7AC6F224D}" type="parTrans" cxnId="{11EF0DB5-C76B-4D39-B63D-BA5DF08DC9A6}">
      <dgm:prSet/>
      <dgm:spPr/>
      <dgm:t>
        <a:bodyPr/>
        <a:lstStyle/>
        <a:p>
          <a:endParaRPr lang="en-US"/>
        </a:p>
      </dgm:t>
    </dgm:pt>
    <dgm:pt modelId="{BFB5DC3B-D183-4D85-8E08-E72F1A43D6AD}" type="sibTrans" cxnId="{11EF0DB5-C76B-4D39-B63D-BA5DF08DC9A6}">
      <dgm:prSet/>
      <dgm:spPr/>
      <dgm:t>
        <a:bodyPr/>
        <a:lstStyle/>
        <a:p>
          <a:endParaRPr lang="en-US"/>
        </a:p>
      </dgm:t>
    </dgm:pt>
    <dgm:pt modelId="{A9ACF9F7-68CF-4090-A90F-25E088ADA036}">
      <dgm:prSet/>
      <dgm:spPr/>
      <dgm:t>
        <a:bodyPr/>
        <a:lstStyle/>
        <a:p>
          <a:pPr algn="ctr"/>
          <a:r>
            <a:rPr lang="en-US" dirty="0"/>
            <a:t>Classical conditioning</a:t>
          </a:r>
        </a:p>
      </dgm:t>
    </dgm:pt>
    <dgm:pt modelId="{D09B4646-6695-44BE-97AC-D782BFB11541}" type="parTrans" cxnId="{67CA7503-F694-47D2-8FFA-CD2989B8DE42}">
      <dgm:prSet/>
      <dgm:spPr/>
      <dgm:t>
        <a:bodyPr/>
        <a:lstStyle/>
        <a:p>
          <a:endParaRPr lang="en-US"/>
        </a:p>
      </dgm:t>
    </dgm:pt>
    <dgm:pt modelId="{79D2E2A5-D5BF-45FF-A4EF-2C6F3101D77D}" type="sibTrans" cxnId="{67CA7503-F694-47D2-8FFA-CD2989B8DE42}">
      <dgm:prSet/>
      <dgm:spPr/>
      <dgm:t>
        <a:bodyPr/>
        <a:lstStyle/>
        <a:p>
          <a:endParaRPr lang="en-US"/>
        </a:p>
      </dgm:t>
    </dgm:pt>
    <dgm:pt modelId="{68CF78B4-F22B-46B9-935C-1F1D776A2A92}">
      <dgm:prSet/>
      <dgm:spPr/>
      <dgm:t>
        <a:bodyPr/>
        <a:lstStyle/>
        <a:p>
          <a:pPr algn="ctr"/>
          <a:r>
            <a:rPr lang="en-US"/>
            <a:t>Social learning</a:t>
          </a:r>
        </a:p>
      </dgm:t>
    </dgm:pt>
    <dgm:pt modelId="{88F6D0B3-66FC-4622-9BE3-E617E37D8A64}" type="parTrans" cxnId="{B7B94A0B-11DD-404A-8440-5B4A121B480F}">
      <dgm:prSet/>
      <dgm:spPr/>
      <dgm:t>
        <a:bodyPr/>
        <a:lstStyle/>
        <a:p>
          <a:endParaRPr lang="en-US"/>
        </a:p>
      </dgm:t>
    </dgm:pt>
    <dgm:pt modelId="{F17BC828-8453-42C7-BCC7-46518408A438}" type="sibTrans" cxnId="{B7B94A0B-11DD-404A-8440-5B4A121B480F}">
      <dgm:prSet/>
      <dgm:spPr/>
      <dgm:t>
        <a:bodyPr/>
        <a:lstStyle/>
        <a:p>
          <a:endParaRPr lang="en-US"/>
        </a:p>
      </dgm:t>
    </dgm:pt>
    <dgm:pt modelId="{C3705474-0580-4AF6-82B4-6C05BA016469}">
      <dgm:prSet/>
      <dgm:spPr/>
      <dgm:t>
        <a:bodyPr/>
        <a:lstStyle/>
        <a:p>
          <a:pPr algn="ctr"/>
          <a:r>
            <a:rPr lang="en-US" dirty="0"/>
            <a:t>Consulting skills</a:t>
          </a:r>
        </a:p>
      </dgm:t>
    </dgm:pt>
    <dgm:pt modelId="{18204E06-AECB-4C90-BFDE-ACBA76505C36}" type="parTrans" cxnId="{8B90AD7E-14D7-4546-85BC-E3538F77E760}">
      <dgm:prSet/>
      <dgm:spPr/>
      <dgm:t>
        <a:bodyPr/>
        <a:lstStyle/>
        <a:p>
          <a:endParaRPr lang="en-US"/>
        </a:p>
      </dgm:t>
    </dgm:pt>
    <dgm:pt modelId="{37E5E2C2-A85E-4D7D-B373-21D8110C770C}" type="sibTrans" cxnId="{8B90AD7E-14D7-4546-85BC-E3538F77E760}">
      <dgm:prSet/>
      <dgm:spPr/>
      <dgm:t>
        <a:bodyPr/>
        <a:lstStyle/>
        <a:p>
          <a:endParaRPr lang="en-US"/>
        </a:p>
      </dgm:t>
    </dgm:pt>
    <dgm:pt modelId="{DB184BF2-294F-4701-9E83-9AD4BD8A3C4C}">
      <dgm:prSet/>
      <dgm:spPr/>
      <dgm:t>
        <a:bodyPr/>
        <a:lstStyle/>
        <a:p>
          <a:pPr algn="ctr"/>
          <a:r>
            <a:rPr lang="en-US" dirty="0"/>
            <a:t>Patience, kindness, tolerance</a:t>
          </a:r>
        </a:p>
      </dgm:t>
    </dgm:pt>
    <dgm:pt modelId="{588591EB-98DC-444F-84D2-87ACDBE24883}" type="parTrans" cxnId="{135F3217-3016-4AF9-9154-C67D6DD36773}">
      <dgm:prSet/>
      <dgm:spPr/>
      <dgm:t>
        <a:bodyPr/>
        <a:lstStyle/>
        <a:p>
          <a:endParaRPr lang="en-US"/>
        </a:p>
      </dgm:t>
    </dgm:pt>
    <dgm:pt modelId="{1716904A-75FF-4DE3-895E-8D6F999BC938}" type="sibTrans" cxnId="{135F3217-3016-4AF9-9154-C67D6DD36773}">
      <dgm:prSet/>
      <dgm:spPr/>
      <dgm:t>
        <a:bodyPr/>
        <a:lstStyle/>
        <a:p>
          <a:endParaRPr lang="en-US"/>
        </a:p>
      </dgm:t>
    </dgm:pt>
    <dgm:pt modelId="{EEC56CC7-C1AB-4500-9274-AC7D5B080800}">
      <dgm:prSet custT="1"/>
      <dgm:spPr/>
      <dgm:t>
        <a:bodyPr/>
        <a:lstStyle/>
        <a:p>
          <a:r>
            <a:rPr lang="en-US" sz="2800" dirty="0"/>
            <a:t>And you all allow our training program to provide services to many, many more of our dogs and cats.</a:t>
          </a:r>
        </a:p>
      </dgm:t>
    </dgm:pt>
    <dgm:pt modelId="{5D088887-871D-4531-BD1C-491EC2285200}" type="parTrans" cxnId="{C9DB64BA-8474-4CD7-8C83-37F0AE420828}">
      <dgm:prSet/>
      <dgm:spPr/>
      <dgm:t>
        <a:bodyPr/>
        <a:lstStyle/>
        <a:p>
          <a:endParaRPr lang="en-US"/>
        </a:p>
      </dgm:t>
    </dgm:pt>
    <dgm:pt modelId="{5DB73043-6982-4D1C-ADDE-C1CC497D8423}" type="sibTrans" cxnId="{C9DB64BA-8474-4CD7-8C83-37F0AE420828}">
      <dgm:prSet/>
      <dgm:spPr/>
      <dgm:t>
        <a:bodyPr/>
        <a:lstStyle/>
        <a:p>
          <a:endParaRPr lang="en-US"/>
        </a:p>
      </dgm:t>
    </dgm:pt>
    <dgm:pt modelId="{3E490089-B9CD-4BE9-95D0-E1EAB27A2BAE}">
      <dgm:prSet custT="1"/>
      <dgm:spPr/>
      <dgm:t>
        <a:bodyPr/>
        <a:lstStyle/>
        <a:p>
          <a:r>
            <a:rPr lang="en-US" sz="2800" dirty="0"/>
            <a:t>Let’s talk why this is so important!</a:t>
          </a:r>
        </a:p>
      </dgm:t>
    </dgm:pt>
    <dgm:pt modelId="{4CDF78B6-0292-4A51-A611-7DE9BE35D42E}" type="parTrans" cxnId="{CA21AA22-5C1E-47EE-B346-9B806D2A3677}">
      <dgm:prSet/>
      <dgm:spPr/>
      <dgm:t>
        <a:bodyPr/>
        <a:lstStyle/>
        <a:p>
          <a:endParaRPr lang="en-US"/>
        </a:p>
      </dgm:t>
    </dgm:pt>
    <dgm:pt modelId="{1FFE4BD0-9CEB-4F62-AC89-0A2DE4E1D491}" type="sibTrans" cxnId="{CA21AA22-5C1E-47EE-B346-9B806D2A3677}">
      <dgm:prSet/>
      <dgm:spPr/>
      <dgm:t>
        <a:bodyPr/>
        <a:lstStyle/>
        <a:p>
          <a:endParaRPr lang="en-US"/>
        </a:p>
      </dgm:t>
    </dgm:pt>
    <dgm:pt modelId="{62E43582-9B28-48C1-9C77-900059341114}" type="pres">
      <dgm:prSet presAssocID="{02D435F5-C961-4B51-A11D-E65684543318}" presName="linear" presStyleCnt="0">
        <dgm:presLayoutVars>
          <dgm:dir/>
          <dgm:animLvl val="lvl"/>
          <dgm:resizeHandles val="exact"/>
        </dgm:presLayoutVars>
      </dgm:prSet>
      <dgm:spPr/>
    </dgm:pt>
    <dgm:pt modelId="{98AD0425-ED04-477E-AB04-B25DA04BEF21}" type="pres">
      <dgm:prSet presAssocID="{A4338EC3-61AA-4E56-904B-F8219ABE2797}" presName="parentLin" presStyleCnt="0"/>
      <dgm:spPr/>
    </dgm:pt>
    <dgm:pt modelId="{24AAACA9-EA2E-4A53-8CD5-16E09B823AF2}" type="pres">
      <dgm:prSet presAssocID="{A4338EC3-61AA-4E56-904B-F8219ABE2797}" presName="parentLeftMargin" presStyleLbl="node1" presStyleIdx="0" presStyleCnt="3"/>
      <dgm:spPr/>
    </dgm:pt>
    <dgm:pt modelId="{F7AE2F0D-14C6-44D5-B5BD-CC46086DDB34}" type="pres">
      <dgm:prSet presAssocID="{A4338EC3-61AA-4E56-904B-F8219ABE2797}" presName="parentText" presStyleLbl="node1" presStyleIdx="0" presStyleCnt="3" custScaleX="106509" custScaleY="226966" custLinFactNeighborX="82573" custLinFactNeighborY="4206">
        <dgm:presLayoutVars>
          <dgm:chMax val="0"/>
          <dgm:bulletEnabled val="1"/>
        </dgm:presLayoutVars>
      </dgm:prSet>
      <dgm:spPr/>
    </dgm:pt>
    <dgm:pt modelId="{DE39B7BD-0821-461A-8DCC-07248FCFDAC4}" type="pres">
      <dgm:prSet presAssocID="{A4338EC3-61AA-4E56-904B-F8219ABE2797}" presName="negativeSpace" presStyleCnt="0"/>
      <dgm:spPr/>
    </dgm:pt>
    <dgm:pt modelId="{905E2B8D-95AA-406E-8F26-AB54AF211042}" type="pres">
      <dgm:prSet presAssocID="{A4338EC3-61AA-4E56-904B-F8219ABE2797}" presName="childText" presStyleLbl="conFgAcc1" presStyleIdx="0" presStyleCnt="3">
        <dgm:presLayoutVars>
          <dgm:bulletEnabled val="1"/>
        </dgm:presLayoutVars>
      </dgm:prSet>
      <dgm:spPr/>
    </dgm:pt>
    <dgm:pt modelId="{2AFD642C-4FDE-400E-AC3E-FEFD321CD276}" type="pres">
      <dgm:prSet presAssocID="{54F6415F-1DD3-4AFF-9B4D-50222CDBB246}" presName="spaceBetweenRectangles" presStyleCnt="0"/>
      <dgm:spPr/>
    </dgm:pt>
    <dgm:pt modelId="{1F971FE8-4587-4098-A292-2F74052F8D51}" type="pres">
      <dgm:prSet presAssocID="{EEC56CC7-C1AB-4500-9274-AC7D5B080800}" presName="parentLin" presStyleCnt="0"/>
      <dgm:spPr/>
    </dgm:pt>
    <dgm:pt modelId="{261CC271-75FA-48BC-B65D-ED6259643AC1}" type="pres">
      <dgm:prSet presAssocID="{EEC56CC7-C1AB-4500-9274-AC7D5B080800}" presName="parentLeftMargin" presStyleLbl="node1" presStyleIdx="0" presStyleCnt="3"/>
      <dgm:spPr/>
    </dgm:pt>
    <dgm:pt modelId="{45C8AA64-C1C9-49CD-B2B9-3347818ABAD9}" type="pres">
      <dgm:prSet presAssocID="{EEC56CC7-C1AB-4500-9274-AC7D5B080800}" presName="parentText" presStyleLbl="node1" presStyleIdx="1" presStyleCnt="3" custScaleX="106898" custScaleY="203242" custLinFactNeighborX="99088" custLinFactNeighborY="-13689">
        <dgm:presLayoutVars>
          <dgm:chMax val="0"/>
          <dgm:bulletEnabled val="1"/>
        </dgm:presLayoutVars>
      </dgm:prSet>
      <dgm:spPr/>
    </dgm:pt>
    <dgm:pt modelId="{FC3EE6B3-56C5-48D2-A3B8-C4A8D4BFE8B9}" type="pres">
      <dgm:prSet presAssocID="{EEC56CC7-C1AB-4500-9274-AC7D5B080800}" presName="negativeSpace" presStyleCnt="0"/>
      <dgm:spPr/>
    </dgm:pt>
    <dgm:pt modelId="{E414160C-E441-4D0F-9239-E61E6AC922F3}" type="pres">
      <dgm:prSet presAssocID="{EEC56CC7-C1AB-4500-9274-AC7D5B080800}" presName="childText" presStyleLbl="conFgAcc1" presStyleIdx="1" presStyleCnt="3">
        <dgm:presLayoutVars>
          <dgm:bulletEnabled val="1"/>
        </dgm:presLayoutVars>
      </dgm:prSet>
      <dgm:spPr/>
    </dgm:pt>
    <dgm:pt modelId="{AD4B1406-AC0E-46DD-A906-A22483A248D5}" type="pres">
      <dgm:prSet presAssocID="{5DB73043-6982-4D1C-ADDE-C1CC497D8423}" presName="spaceBetweenRectangles" presStyleCnt="0"/>
      <dgm:spPr/>
    </dgm:pt>
    <dgm:pt modelId="{12C41933-3B1D-4E48-A259-6DEB6C40A1F0}" type="pres">
      <dgm:prSet presAssocID="{3E490089-B9CD-4BE9-95D0-E1EAB27A2BAE}" presName="parentLin" presStyleCnt="0"/>
      <dgm:spPr/>
    </dgm:pt>
    <dgm:pt modelId="{491FEA70-F59E-4526-8BE7-95E30E4F83D9}" type="pres">
      <dgm:prSet presAssocID="{3E490089-B9CD-4BE9-95D0-E1EAB27A2BAE}" presName="parentLeftMargin" presStyleLbl="node1" presStyleIdx="1" presStyleCnt="3"/>
      <dgm:spPr/>
    </dgm:pt>
    <dgm:pt modelId="{EF377E95-C55C-4AC7-A339-33CEEC25A1A5}" type="pres">
      <dgm:prSet presAssocID="{3E490089-B9CD-4BE9-95D0-E1EAB27A2BAE}" presName="parentText" presStyleLbl="node1" presStyleIdx="2" presStyleCnt="3" custLinFactX="5178" custLinFactNeighborX="100000" custLinFactNeighborY="-7004">
        <dgm:presLayoutVars>
          <dgm:chMax val="0"/>
          <dgm:bulletEnabled val="1"/>
        </dgm:presLayoutVars>
      </dgm:prSet>
      <dgm:spPr/>
    </dgm:pt>
    <dgm:pt modelId="{9C44BC5C-7E3E-4763-9E00-6F3FC1608529}" type="pres">
      <dgm:prSet presAssocID="{3E490089-B9CD-4BE9-95D0-E1EAB27A2BAE}" presName="negativeSpace" presStyleCnt="0"/>
      <dgm:spPr/>
    </dgm:pt>
    <dgm:pt modelId="{D1DF771F-CDFC-44E8-A4B2-83AB58218765}" type="pres">
      <dgm:prSet presAssocID="{3E490089-B9CD-4BE9-95D0-E1EAB27A2BAE}" presName="childText" presStyleLbl="conFgAcc1" presStyleIdx="2" presStyleCnt="3">
        <dgm:presLayoutVars>
          <dgm:bulletEnabled val="1"/>
        </dgm:presLayoutVars>
      </dgm:prSet>
      <dgm:spPr/>
    </dgm:pt>
  </dgm:ptLst>
  <dgm:cxnLst>
    <dgm:cxn modelId="{67CA7503-F694-47D2-8FFA-CD2989B8DE42}" srcId="{A4338EC3-61AA-4E56-904B-F8219ABE2797}" destId="{A9ACF9F7-68CF-4090-A90F-25E088ADA036}" srcOrd="1" destOrd="0" parTransId="{D09B4646-6695-44BE-97AC-D782BFB11541}" sibTransId="{79D2E2A5-D5BF-45FF-A4EF-2C6F3101D77D}"/>
    <dgm:cxn modelId="{7A8C0B04-41C4-4EAF-8BFE-FC256D280CC8}" type="presOf" srcId="{EEC56CC7-C1AB-4500-9274-AC7D5B080800}" destId="{45C8AA64-C1C9-49CD-B2B9-3347818ABAD9}" srcOrd="1" destOrd="0" presId="urn:microsoft.com/office/officeart/2005/8/layout/list1"/>
    <dgm:cxn modelId="{B7B94A0B-11DD-404A-8440-5B4A121B480F}" srcId="{A4338EC3-61AA-4E56-904B-F8219ABE2797}" destId="{68CF78B4-F22B-46B9-935C-1F1D776A2A92}" srcOrd="2" destOrd="0" parTransId="{88F6D0B3-66FC-4622-9BE3-E617E37D8A64}" sibTransId="{F17BC828-8453-42C7-BCC7-46518408A438}"/>
    <dgm:cxn modelId="{135F3217-3016-4AF9-9154-C67D6DD36773}" srcId="{A4338EC3-61AA-4E56-904B-F8219ABE2797}" destId="{DB184BF2-294F-4701-9E83-9AD4BD8A3C4C}" srcOrd="4" destOrd="0" parTransId="{588591EB-98DC-444F-84D2-87ACDBE24883}" sibTransId="{1716904A-75FF-4DE3-895E-8D6F999BC938}"/>
    <dgm:cxn modelId="{75EDBC1A-66F7-40DC-867A-B5EF1F44F061}" srcId="{02D435F5-C961-4B51-A11D-E65684543318}" destId="{A4338EC3-61AA-4E56-904B-F8219ABE2797}" srcOrd="0" destOrd="0" parTransId="{6634F15C-5569-4F04-BF98-3ABA0B9B8C73}" sibTransId="{54F6415F-1DD3-4AFF-9B4D-50222CDBB246}"/>
    <dgm:cxn modelId="{63A6B61B-4FD8-46FB-B599-B8FC93A47746}" type="presOf" srcId="{3E490089-B9CD-4BE9-95D0-E1EAB27A2BAE}" destId="{491FEA70-F59E-4526-8BE7-95E30E4F83D9}" srcOrd="0" destOrd="0" presId="urn:microsoft.com/office/officeart/2005/8/layout/list1"/>
    <dgm:cxn modelId="{8F74771F-0AAC-4E5F-87C7-D47ED9B665F8}" type="presOf" srcId="{3E490089-B9CD-4BE9-95D0-E1EAB27A2BAE}" destId="{EF377E95-C55C-4AC7-A339-33CEEC25A1A5}" srcOrd="1" destOrd="0" presId="urn:microsoft.com/office/officeart/2005/8/layout/list1"/>
    <dgm:cxn modelId="{FFE2D520-5696-4F57-8FD4-16BAEA9C0229}" type="presOf" srcId="{EEC56CC7-C1AB-4500-9274-AC7D5B080800}" destId="{261CC271-75FA-48BC-B65D-ED6259643AC1}" srcOrd="0" destOrd="0" presId="urn:microsoft.com/office/officeart/2005/8/layout/list1"/>
    <dgm:cxn modelId="{CA21AA22-5C1E-47EE-B346-9B806D2A3677}" srcId="{02D435F5-C961-4B51-A11D-E65684543318}" destId="{3E490089-B9CD-4BE9-95D0-E1EAB27A2BAE}" srcOrd="2" destOrd="0" parTransId="{4CDF78B6-0292-4A51-A611-7DE9BE35D42E}" sibTransId="{1FFE4BD0-9CEB-4F62-AC89-0A2DE4E1D491}"/>
    <dgm:cxn modelId="{F176E869-3686-4C38-98D2-1349AABC8E8D}" type="presOf" srcId="{A4338EC3-61AA-4E56-904B-F8219ABE2797}" destId="{F7AE2F0D-14C6-44D5-B5BD-CC46086DDB34}" srcOrd="1" destOrd="0" presId="urn:microsoft.com/office/officeart/2005/8/layout/list1"/>
    <dgm:cxn modelId="{14E93474-5FA0-47FB-B07B-916403F257E3}" type="presOf" srcId="{C3705474-0580-4AF6-82B4-6C05BA016469}" destId="{905E2B8D-95AA-406E-8F26-AB54AF211042}" srcOrd="0" destOrd="3" presId="urn:microsoft.com/office/officeart/2005/8/layout/list1"/>
    <dgm:cxn modelId="{8B90AD7E-14D7-4546-85BC-E3538F77E760}" srcId="{A4338EC3-61AA-4E56-904B-F8219ABE2797}" destId="{C3705474-0580-4AF6-82B4-6C05BA016469}" srcOrd="3" destOrd="0" parTransId="{18204E06-AECB-4C90-BFDE-ACBA76505C36}" sibTransId="{37E5E2C2-A85E-4D7D-B373-21D8110C770C}"/>
    <dgm:cxn modelId="{535E9B80-520B-4ED3-A615-187659B1B9DF}" type="presOf" srcId="{A9ACF9F7-68CF-4090-A90F-25E088ADA036}" destId="{905E2B8D-95AA-406E-8F26-AB54AF211042}" srcOrd="0" destOrd="1" presId="urn:microsoft.com/office/officeart/2005/8/layout/list1"/>
    <dgm:cxn modelId="{B11F729B-5928-48C5-A6CA-0069B71E650B}" type="presOf" srcId="{68CF78B4-F22B-46B9-935C-1F1D776A2A92}" destId="{905E2B8D-95AA-406E-8F26-AB54AF211042}" srcOrd="0" destOrd="2" presId="urn:microsoft.com/office/officeart/2005/8/layout/list1"/>
    <dgm:cxn modelId="{11EF0DB5-C76B-4D39-B63D-BA5DF08DC9A6}" srcId="{A4338EC3-61AA-4E56-904B-F8219ABE2797}" destId="{23415226-AD3C-447D-BCF6-60CB3F0FC12A}" srcOrd="0" destOrd="0" parTransId="{18FEDB02-541F-47B1-BB36-14A7AC6F224D}" sibTransId="{BFB5DC3B-D183-4D85-8E08-E72F1A43D6AD}"/>
    <dgm:cxn modelId="{C9DB64BA-8474-4CD7-8C83-37F0AE420828}" srcId="{02D435F5-C961-4B51-A11D-E65684543318}" destId="{EEC56CC7-C1AB-4500-9274-AC7D5B080800}" srcOrd="1" destOrd="0" parTransId="{5D088887-871D-4531-BD1C-491EC2285200}" sibTransId="{5DB73043-6982-4D1C-ADDE-C1CC497D8423}"/>
    <dgm:cxn modelId="{9D12E4C2-27E4-4024-B38C-A1624A589C01}" type="presOf" srcId="{A4338EC3-61AA-4E56-904B-F8219ABE2797}" destId="{24AAACA9-EA2E-4A53-8CD5-16E09B823AF2}" srcOrd="0" destOrd="0" presId="urn:microsoft.com/office/officeart/2005/8/layout/list1"/>
    <dgm:cxn modelId="{8051EAD8-5045-4EED-9E6B-0E585FF25DF0}" type="presOf" srcId="{DB184BF2-294F-4701-9E83-9AD4BD8A3C4C}" destId="{905E2B8D-95AA-406E-8F26-AB54AF211042}" srcOrd="0" destOrd="4" presId="urn:microsoft.com/office/officeart/2005/8/layout/list1"/>
    <dgm:cxn modelId="{F3C8C3E3-D7D8-4BCB-85DE-4B5E86819065}" type="presOf" srcId="{23415226-AD3C-447D-BCF6-60CB3F0FC12A}" destId="{905E2B8D-95AA-406E-8F26-AB54AF211042}" srcOrd="0" destOrd="0" presId="urn:microsoft.com/office/officeart/2005/8/layout/list1"/>
    <dgm:cxn modelId="{75F7FBF7-EFED-4E1C-B981-58D014710998}" type="presOf" srcId="{02D435F5-C961-4B51-A11D-E65684543318}" destId="{62E43582-9B28-48C1-9C77-900059341114}" srcOrd="0" destOrd="0" presId="urn:microsoft.com/office/officeart/2005/8/layout/list1"/>
    <dgm:cxn modelId="{58413799-2237-4E4A-9954-AB5EDB225127}" type="presParOf" srcId="{62E43582-9B28-48C1-9C77-900059341114}" destId="{98AD0425-ED04-477E-AB04-B25DA04BEF21}" srcOrd="0" destOrd="0" presId="urn:microsoft.com/office/officeart/2005/8/layout/list1"/>
    <dgm:cxn modelId="{D25A6CA1-FB43-4E5C-87E3-28C5F7D2681B}" type="presParOf" srcId="{98AD0425-ED04-477E-AB04-B25DA04BEF21}" destId="{24AAACA9-EA2E-4A53-8CD5-16E09B823AF2}" srcOrd="0" destOrd="0" presId="urn:microsoft.com/office/officeart/2005/8/layout/list1"/>
    <dgm:cxn modelId="{9C24931D-1C45-4C20-9644-0A76435B47B6}" type="presParOf" srcId="{98AD0425-ED04-477E-AB04-B25DA04BEF21}" destId="{F7AE2F0D-14C6-44D5-B5BD-CC46086DDB34}" srcOrd="1" destOrd="0" presId="urn:microsoft.com/office/officeart/2005/8/layout/list1"/>
    <dgm:cxn modelId="{EAD9430B-30D8-4074-AA9C-DFE7307ABB92}" type="presParOf" srcId="{62E43582-9B28-48C1-9C77-900059341114}" destId="{DE39B7BD-0821-461A-8DCC-07248FCFDAC4}" srcOrd="1" destOrd="0" presId="urn:microsoft.com/office/officeart/2005/8/layout/list1"/>
    <dgm:cxn modelId="{D4D25F7E-5334-40E1-8248-DB6816D4E174}" type="presParOf" srcId="{62E43582-9B28-48C1-9C77-900059341114}" destId="{905E2B8D-95AA-406E-8F26-AB54AF211042}" srcOrd="2" destOrd="0" presId="urn:microsoft.com/office/officeart/2005/8/layout/list1"/>
    <dgm:cxn modelId="{61F96843-3686-4667-90C2-65F4139E75BC}" type="presParOf" srcId="{62E43582-9B28-48C1-9C77-900059341114}" destId="{2AFD642C-4FDE-400E-AC3E-FEFD321CD276}" srcOrd="3" destOrd="0" presId="urn:microsoft.com/office/officeart/2005/8/layout/list1"/>
    <dgm:cxn modelId="{F5E2BFC7-A649-4968-94CC-4A105EDA5700}" type="presParOf" srcId="{62E43582-9B28-48C1-9C77-900059341114}" destId="{1F971FE8-4587-4098-A292-2F74052F8D51}" srcOrd="4" destOrd="0" presId="urn:microsoft.com/office/officeart/2005/8/layout/list1"/>
    <dgm:cxn modelId="{ED766893-AF84-4794-A8D8-0914568AA1F4}" type="presParOf" srcId="{1F971FE8-4587-4098-A292-2F74052F8D51}" destId="{261CC271-75FA-48BC-B65D-ED6259643AC1}" srcOrd="0" destOrd="0" presId="urn:microsoft.com/office/officeart/2005/8/layout/list1"/>
    <dgm:cxn modelId="{BE5E120B-2F54-486B-8AD6-B6DCD7C2E761}" type="presParOf" srcId="{1F971FE8-4587-4098-A292-2F74052F8D51}" destId="{45C8AA64-C1C9-49CD-B2B9-3347818ABAD9}" srcOrd="1" destOrd="0" presId="urn:microsoft.com/office/officeart/2005/8/layout/list1"/>
    <dgm:cxn modelId="{8D14D382-C898-42AE-B6F7-FC57C659AAAE}" type="presParOf" srcId="{62E43582-9B28-48C1-9C77-900059341114}" destId="{FC3EE6B3-56C5-48D2-A3B8-C4A8D4BFE8B9}" srcOrd="5" destOrd="0" presId="urn:microsoft.com/office/officeart/2005/8/layout/list1"/>
    <dgm:cxn modelId="{156530BF-D371-439F-AF0D-94DB2932726A}" type="presParOf" srcId="{62E43582-9B28-48C1-9C77-900059341114}" destId="{E414160C-E441-4D0F-9239-E61E6AC922F3}" srcOrd="6" destOrd="0" presId="urn:microsoft.com/office/officeart/2005/8/layout/list1"/>
    <dgm:cxn modelId="{FE128C03-975C-4B80-9304-ACEC3A783EF1}" type="presParOf" srcId="{62E43582-9B28-48C1-9C77-900059341114}" destId="{AD4B1406-AC0E-46DD-A906-A22483A248D5}" srcOrd="7" destOrd="0" presId="urn:microsoft.com/office/officeart/2005/8/layout/list1"/>
    <dgm:cxn modelId="{3708726E-1522-48E6-B8A4-2C10B93EC024}" type="presParOf" srcId="{62E43582-9B28-48C1-9C77-900059341114}" destId="{12C41933-3B1D-4E48-A259-6DEB6C40A1F0}" srcOrd="8" destOrd="0" presId="urn:microsoft.com/office/officeart/2005/8/layout/list1"/>
    <dgm:cxn modelId="{E7DA611F-A782-4B35-8C13-DE443CA62058}" type="presParOf" srcId="{12C41933-3B1D-4E48-A259-6DEB6C40A1F0}" destId="{491FEA70-F59E-4526-8BE7-95E30E4F83D9}" srcOrd="0" destOrd="0" presId="urn:microsoft.com/office/officeart/2005/8/layout/list1"/>
    <dgm:cxn modelId="{C2073F37-17C7-4204-86ED-C336B3F9D0E0}" type="presParOf" srcId="{12C41933-3B1D-4E48-A259-6DEB6C40A1F0}" destId="{EF377E95-C55C-4AC7-A339-33CEEC25A1A5}" srcOrd="1" destOrd="0" presId="urn:microsoft.com/office/officeart/2005/8/layout/list1"/>
    <dgm:cxn modelId="{5A470317-C9AF-42CC-8C01-B92D740E4EE2}" type="presParOf" srcId="{62E43582-9B28-48C1-9C77-900059341114}" destId="{9C44BC5C-7E3E-4763-9E00-6F3FC1608529}" srcOrd="9" destOrd="0" presId="urn:microsoft.com/office/officeart/2005/8/layout/list1"/>
    <dgm:cxn modelId="{87148600-5AF1-4774-B95E-6FF6E15D233F}" type="presParOf" srcId="{62E43582-9B28-48C1-9C77-900059341114}" destId="{D1DF771F-CDFC-44E8-A4B2-83AB58218765}"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8ED26E6-5A20-48E6-AC14-27560B2A89FB}"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319D9D42-895D-4802-A2C3-1EC9B3A2F6BD}">
      <dgm:prSet/>
      <dgm:spPr/>
      <dgm:t>
        <a:bodyPr/>
        <a:lstStyle/>
        <a:p>
          <a:r>
            <a:rPr lang="en-US"/>
            <a:t>Disruptive sounds</a:t>
          </a:r>
        </a:p>
      </dgm:t>
    </dgm:pt>
    <dgm:pt modelId="{24290446-6680-4FB9-9417-BACDEE281976}" type="parTrans" cxnId="{01261425-5213-4DD9-A3B5-16652E2E8892}">
      <dgm:prSet/>
      <dgm:spPr/>
      <dgm:t>
        <a:bodyPr/>
        <a:lstStyle/>
        <a:p>
          <a:endParaRPr lang="en-US"/>
        </a:p>
      </dgm:t>
    </dgm:pt>
    <dgm:pt modelId="{27D8F00D-1752-485F-8F1E-691B1F519166}" type="sibTrans" cxnId="{01261425-5213-4DD9-A3B5-16652E2E8892}">
      <dgm:prSet/>
      <dgm:spPr/>
      <dgm:t>
        <a:bodyPr/>
        <a:lstStyle/>
        <a:p>
          <a:endParaRPr lang="en-US"/>
        </a:p>
      </dgm:t>
    </dgm:pt>
    <dgm:pt modelId="{A7BFCC18-4192-42B5-9822-461D68723EF2}">
      <dgm:prSet/>
      <dgm:spPr/>
      <dgm:t>
        <a:bodyPr/>
        <a:lstStyle/>
        <a:p>
          <a:r>
            <a:rPr lang="en-US"/>
            <a:t>Restrictive movements</a:t>
          </a:r>
        </a:p>
      </dgm:t>
    </dgm:pt>
    <dgm:pt modelId="{CE54113D-9699-4C9E-B038-F70B43121481}" type="parTrans" cxnId="{A5DFBA8B-37B5-411E-80B9-07894FD01A9C}">
      <dgm:prSet/>
      <dgm:spPr/>
      <dgm:t>
        <a:bodyPr/>
        <a:lstStyle/>
        <a:p>
          <a:endParaRPr lang="en-US"/>
        </a:p>
      </dgm:t>
    </dgm:pt>
    <dgm:pt modelId="{AC70EE43-80E8-473B-9C4F-9045CF38472A}" type="sibTrans" cxnId="{A5DFBA8B-37B5-411E-80B9-07894FD01A9C}">
      <dgm:prSet/>
      <dgm:spPr/>
      <dgm:t>
        <a:bodyPr/>
        <a:lstStyle/>
        <a:p>
          <a:endParaRPr lang="en-US"/>
        </a:p>
      </dgm:t>
    </dgm:pt>
    <dgm:pt modelId="{4A373E53-6701-4446-ACD7-A97E4FB7C26A}">
      <dgm:prSet/>
      <dgm:spPr/>
      <dgm:t>
        <a:bodyPr/>
        <a:lstStyle/>
        <a:p>
          <a:r>
            <a:rPr lang="en-US"/>
            <a:t>Loss of social attachments</a:t>
          </a:r>
        </a:p>
      </dgm:t>
    </dgm:pt>
    <dgm:pt modelId="{6A1BA799-49CB-48FB-933A-21EF9B1DD894}" type="parTrans" cxnId="{5095DD9E-4124-4EEF-8B2B-7339281AC514}">
      <dgm:prSet/>
      <dgm:spPr/>
      <dgm:t>
        <a:bodyPr/>
        <a:lstStyle/>
        <a:p>
          <a:endParaRPr lang="en-US"/>
        </a:p>
      </dgm:t>
    </dgm:pt>
    <dgm:pt modelId="{EB820666-13A7-48B7-B108-47C5EF12D2EC}" type="sibTrans" cxnId="{5095DD9E-4124-4EEF-8B2B-7339281AC514}">
      <dgm:prSet/>
      <dgm:spPr/>
      <dgm:t>
        <a:bodyPr/>
        <a:lstStyle/>
        <a:p>
          <a:endParaRPr lang="en-US"/>
        </a:p>
      </dgm:t>
    </dgm:pt>
    <dgm:pt modelId="{304421EF-7BA9-4CE7-A59D-170C0B92D7BB}">
      <dgm:prSet/>
      <dgm:spPr/>
      <dgm:t>
        <a:bodyPr/>
        <a:lstStyle/>
        <a:p>
          <a:r>
            <a:rPr lang="en-US"/>
            <a:t>Other animals in close proximity</a:t>
          </a:r>
        </a:p>
      </dgm:t>
    </dgm:pt>
    <dgm:pt modelId="{B54198AB-3F29-4B13-ABE7-2F7D34EA86B8}" type="parTrans" cxnId="{8F88F50E-F509-46E0-8FDB-1F6DA0C7C83B}">
      <dgm:prSet/>
      <dgm:spPr/>
      <dgm:t>
        <a:bodyPr/>
        <a:lstStyle/>
        <a:p>
          <a:endParaRPr lang="en-US"/>
        </a:p>
      </dgm:t>
    </dgm:pt>
    <dgm:pt modelId="{7E1B0107-EC17-43EC-B29A-1F566BA436A5}" type="sibTrans" cxnId="{8F88F50E-F509-46E0-8FDB-1F6DA0C7C83B}">
      <dgm:prSet/>
      <dgm:spPr/>
      <dgm:t>
        <a:bodyPr/>
        <a:lstStyle/>
        <a:p>
          <a:endParaRPr lang="en-US"/>
        </a:p>
      </dgm:t>
    </dgm:pt>
    <dgm:pt modelId="{3385E498-73C6-4F20-9FCE-254464281B70}">
      <dgm:prSet/>
      <dgm:spPr/>
      <dgm:t>
        <a:bodyPr/>
        <a:lstStyle/>
        <a:p>
          <a:r>
            <a:rPr lang="en-US"/>
            <a:t>Lack of exercise</a:t>
          </a:r>
        </a:p>
      </dgm:t>
    </dgm:pt>
    <dgm:pt modelId="{34D34014-EE39-4FB2-BEE5-5AB45F7CA2CF}" type="parTrans" cxnId="{9687EA25-D06E-480D-9944-216D0B86BBD6}">
      <dgm:prSet/>
      <dgm:spPr/>
      <dgm:t>
        <a:bodyPr/>
        <a:lstStyle/>
        <a:p>
          <a:endParaRPr lang="en-US"/>
        </a:p>
      </dgm:t>
    </dgm:pt>
    <dgm:pt modelId="{4FB6C503-4064-4F98-A77A-BAB654B73789}" type="sibTrans" cxnId="{9687EA25-D06E-480D-9944-216D0B86BBD6}">
      <dgm:prSet/>
      <dgm:spPr/>
      <dgm:t>
        <a:bodyPr/>
        <a:lstStyle/>
        <a:p>
          <a:endParaRPr lang="en-US"/>
        </a:p>
      </dgm:t>
    </dgm:pt>
    <dgm:pt modelId="{23FF22C3-AAD0-4DCE-A061-05D7B56C1481}">
      <dgm:prSet/>
      <dgm:spPr/>
      <dgm:t>
        <a:bodyPr/>
        <a:lstStyle/>
        <a:p>
          <a:r>
            <a:rPr lang="en-US"/>
            <a:t>Lack of mental stimulation</a:t>
          </a:r>
        </a:p>
      </dgm:t>
    </dgm:pt>
    <dgm:pt modelId="{54D27A9E-549C-48EC-9F12-85FD3EC66A56}" type="parTrans" cxnId="{D986E18F-29C3-4C0C-A23A-CAA2A2551053}">
      <dgm:prSet/>
      <dgm:spPr/>
      <dgm:t>
        <a:bodyPr/>
        <a:lstStyle/>
        <a:p>
          <a:endParaRPr lang="en-US"/>
        </a:p>
      </dgm:t>
    </dgm:pt>
    <dgm:pt modelId="{E6885570-D68E-483B-BE6F-ECC32557213E}" type="sibTrans" cxnId="{D986E18F-29C3-4C0C-A23A-CAA2A2551053}">
      <dgm:prSet/>
      <dgm:spPr/>
      <dgm:t>
        <a:bodyPr/>
        <a:lstStyle/>
        <a:p>
          <a:endParaRPr lang="en-US"/>
        </a:p>
      </dgm:t>
    </dgm:pt>
    <dgm:pt modelId="{C9E9C895-8BBC-4309-8B1A-DCD12F3EF699}">
      <dgm:prSet/>
      <dgm:spPr/>
      <dgm:t>
        <a:bodyPr/>
        <a:lstStyle/>
        <a:p>
          <a:r>
            <a:rPr lang="en-US"/>
            <a:t>Social Isolation</a:t>
          </a:r>
        </a:p>
      </dgm:t>
    </dgm:pt>
    <dgm:pt modelId="{CBBB285D-F161-4297-A74F-64628AF2A557}" type="parTrans" cxnId="{3F97EB9F-741D-45ED-800F-A64B0ACCB41F}">
      <dgm:prSet/>
      <dgm:spPr/>
      <dgm:t>
        <a:bodyPr/>
        <a:lstStyle/>
        <a:p>
          <a:endParaRPr lang="en-US"/>
        </a:p>
      </dgm:t>
    </dgm:pt>
    <dgm:pt modelId="{3C779EA6-C071-40D5-AC03-37141EFCADD0}" type="sibTrans" cxnId="{3F97EB9F-741D-45ED-800F-A64B0ACCB41F}">
      <dgm:prSet/>
      <dgm:spPr/>
      <dgm:t>
        <a:bodyPr/>
        <a:lstStyle/>
        <a:p>
          <a:endParaRPr lang="en-US"/>
        </a:p>
      </dgm:t>
    </dgm:pt>
    <dgm:pt modelId="{4FC2D6A6-F54D-4589-8A76-F5317F40CF70}" type="pres">
      <dgm:prSet presAssocID="{E8ED26E6-5A20-48E6-AC14-27560B2A89FB}" presName="vert0" presStyleCnt="0">
        <dgm:presLayoutVars>
          <dgm:dir/>
          <dgm:animOne val="branch"/>
          <dgm:animLvl val="lvl"/>
        </dgm:presLayoutVars>
      </dgm:prSet>
      <dgm:spPr/>
    </dgm:pt>
    <dgm:pt modelId="{4B5F907A-22B5-4063-A05C-9A7D5EDC45B7}" type="pres">
      <dgm:prSet presAssocID="{319D9D42-895D-4802-A2C3-1EC9B3A2F6BD}" presName="thickLine" presStyleLbl="alignNode1" presStyleIdx="0" presStyleCnt="7"/>
      <dgm:spPr/>
    </dgm:pt>
    <dgm:pt modelId="{8A958A7C-3CCF-47DC-B720-40B3EADD6499}" type="pres">
      <dgm:prSet presAssocID="{319D9D42-895D-4802-A2C3-1EC9B3A2F6BD}" presName="horz1" presStyleCnt="0"/>
      <dgm:spPr/>
    </dgm:pt>
    <dgm:pt modelId="{E1C44A84-AAE0-4221-938F-E7B659EF9DCE}" type="pres">
      <dgm:prSet presAssocID="{319D9D42-895D-4802-A2C3-1EC9B3A2F6BD}" presName="tx1" presStyleLbl="revTx" presStyleIdx="0" presStyleCnt="7"/>
      <dgm:spPr/>
    </dgm:pt>
    <dgm:pt modelId="{F8E10C8B-7312-4DFF-B550-81C05B41188B}" type="pres">
      <dgm:prSet presAssocID="{319D9D42-895D-4802-A2C3-1EC9B3A2F6BD}" presName="vert1" presStyleCnt="0"/>
      <dgm:spPr/>
    </dgm:pt>
    <dgm:pt modelId="{544D5E4C-AEF4-4F07-8794-3248E51CAB51}" type="pres">
      <dgm:prSet presAssocID="{A7BFCC18-4192-42B5-9822-461D68723EF2}" presName="thickLine" presStyleLbl="alignNode1" presStyleIdx="1" presStyleCnt="7"/>
      <dgm:spPr/>
    </dgm:pt>
    <dgm:pt modelId="{18EFE03A-91B3-4A5B-B0E1-9E254C6F0CDD}" type="pres">
      <dgm:prSet presAssocID="{A7BFCC18-4192-42B5-9822-461D68723EF2}" presName="horz1" presStyleCnt="0"/>
      <dgm:spPr/>
    </dgm:pt>
    <dgm:pt modelId="{F0E1DD7F-8532-42D2-9326-7A38D1ACAC28}" type="pres">
      <dgm:prSet presAssocID="{A7BFCC18-4192-42B5-9822-461D68723EF2}" presName="tx1" presStyleLbl="revTx" presStyleIdx="1" presStyleCnt="7"/>
      <dgm:spPr/>
    </dgm:pt>
    <dgm:pt modelId="{787893AE-3FBC-4D9F-B252-A3D8F955EFA2}" type="pres">
      <dgm:prSet presAssocID="{A7BFCC18-4192-42B5-9822-461D68723EF2}" presName="vert1" presStyleCnt="0"/>
      <dgm:spPr/>
    </dgm:pt>
    <dgm:pt modelId="{037AB8A3-B4D4-4785-9F4B-F628BA81F1EA}" type="pres">
      <dgm:prSet presAssocID="{4A373E53-6701-4446-ACD7-A97E4FB7C26A}" presName="thickLine" presStyleLbl="alignNode1" presStyleIdx="2" presStyleCnt="7"/>
      <dgm:spPr/>
    </dgm:pt>
    <dgm:pt modelId="{6ED629E5-9865-4CDB-942F-E3C9D6E5CD40}" type="pres">
      <dgm:prSet presAssocID="{4A373E53-6701-4446-ACD7-A97E4FB7C26A}" presName="horz1" presStyleCnt="0"/>
      <dgm:spPr/>
    </dgm:pt>
    <dgm:pt modelId="{F4BEC106-218D-4AB5-9EB5-13BF9A761387}" type="pres">
      <dgm:prSet presAssocID="{4A373E53-6701-4446-ACD7-A97E4FB7C26A}" presName="tx1" presStyleLbl="revTx" presStyleIdx="2" presStyleCnt="7"/>
      <dgm:spPr/>
    </dgm:pt>
    <dgm:pt modelId="{DC4ADA4A-1763-4689-A4EC-EE35D7EAFD60}" type="pres">
      <dgm:prSet presAssocID="{4A373E53-6701-4446-ACD7-A97E4FB7C26A}" presName="vert1" presStyleCnt="0"/>
      <dgm:spPr/>
    </dgm:pt>
    <dgm:pt modelId="{26A79876-26AC-4F21-BEF8-ED898C3195C0}" type="pres">
      <dgm:prSet presAssocID="{304421EF-7BA9-4CE7-A59D-170C0B92D7BB}" presName="thickLine" presStyleLbl="alignNode1" presStyleIdx="3" presStyleCnt="7"/>
      <dgm:spPr/>
    </dgm:pt>
    <dgm:pt modelId="{EBCC634F-6EF4-4245-9D7D-9232B0216505}" type="pres">
      <dgm:prSet presAssocID="{304421EF-7BA9-4CE7-A59D-170C0B92D7BB}" presName="horz1" presStyleCnt="0"/>
      <dgm:spPr/>
    </dgm:pt>
    <dgm:pt modelId="{AAB569C2-5B5B-4A03-A594-463477CA6FF5}" type="pres">
      <dgm:prSet presAssocID="{304421EF-7BA9-4CE7-A59D-170C0B92D7BB}" presName="tx1" presStyleLbl="revTx" presStyleIdx="3" presStyleCnt="7"/>
      <dgm:spPr/>
    </dgm:pt>
    <dgm:pt modelId="{86D9CA9C-19F6-4221-BCBB-9764AEC5769C}" type="pres">
      <dgm:prSet presAssocID="{304421EF-7BA9-4CE7-A59D-170C0B92D7BB}" presName="vert1" presStyleCnt="0"/>
      <dgm:spPr/>
    </dgm:pt>
    <dgm:pt modelId="{590DA4C7-E93F-43B3-B221-9A4A7F2D45C3}" type="pres">
      <dgm:prSet presAssocID="{3385E498-73C6-4F20-9FCE-254464281B70}" presName="thickLine" presStyleLbl="alignNode1" presStyleIdx="4" presStyleCnt="7"/>
      <dgm:spPr/>
    </dgm:pt>
    <dgm:pt modelId="{7DD4B0E5-DE53-4349-A6DD-178CEF5D3A9F}" type="pres">
      <dgm:prSet presAssocID="{3385E498-73C6-4F20-9FCE-254464281B70}" presName="horz1" presStyleCnt="0"/>
      <dgm:spPr/>
    </dgm:pt>
    <dgm:pt modelId="{A89B9D59-AAA6-42A8-A54C-3EDB68E7AA36}" type="pres">
      <dgm:prSet presAssocID="{3385E498-73C6-4F20-9FCE-254464281B70}" presName="tx1" presStyleLbl="revTx" presStyleIdx="4" presStyleCnt="7"/>
      <dgm:spPr/>
    </dgm:pt>
    <dgm:pt modelId="{7DA862DD-F239-4F54-BA73-0CFB2E9B6C0E}" type="pres">
      <dgm:prSet presAssocID="{3385E498-73C6-4F20-9FCE-254464281B70}" presName="vert1" presStyleCnt="0"/>
      <dgm:spPr/>
    </dgm:pt>
    <dgm:pt modelId="{5B5AE7D2-B903-46A3-9BD5-4C4E4C385695}" type="pres">
      <dgm:prSet presAssocID="{23FF22C3-AAD0-4DCE-A061-05D7B56C1481}" presName="thickLine" presStyleLbl="alignNode1" presStyleIdx="5" presStyleCnt="7"/>
      <dgm:spPr/>
    </dgm:pt>
    <dgm:pt modelId="{AF208A28-386A-4ADE-B3FF-0A87A6DCC8EF}" type="pres">
      <dgm:prSet presAssocID="{23FF22C3-AAD0-4DCE-A061-05D7B56C1481}" presName="horz1" presStyleCnt="0"/>
      <dgm:spPr/>
    </dgm:pt>
    <dgm:pt modelId="{2E86DC4E-5DAF-488B-91BE-D5B670C22439}" type="pres">
      <dgm:prSet presAssocID="{23FF22C3-AAD0-4DCE-A061-05D7B56C1481}" presName="tx1" presStyleLbl="revTx" presStyleIdx="5" presStyleCnt="7"/>
      <dgm:spPr/>
    </dgm:pt>
    <dgm:pt modelId="{734B6446-E1FD-4219-BA3C-1C8D88310048}" type="pres">
      <dgm:prSet presAssocID="{23FF22C3-AAD0-4DCE-A061-05D7B56C1481}" presName="vert1" presStyleCnt="0"/>
      <dgm:spPr/>
    </dgm:pt>
    <dgm:pt modelId="{9CD939E1-41E9-4DA3-943C-BB6D8556230A}" type="pres">
      <dgm:prSet presAssocID="{C9E9C895-8BBC-4309-8B1A-DCD12F3EF699}" presName="thickLine" presStyleLbl="alignNode1" presStyleIdx="6" presStyleCnt="7"/>
      <dgm:spPr/>
    </dgm:pt>
    <dgm:pt modelId="{63374941-07DC-40DA-B937-CDD66556AF1E}" type="pres">
      <dgm:prSet presAssocID="{C9E9C895-8BBC-4309-8B1A-DCD12F3EF699}" presName="horz1" presStyleCnt="0"/>
      <dgm:spPr/>
    </dgm:pt>
    <dgm:pt modelId="{6FE1745F-CE06-4146-AD54-11941FB142E2}" type="pres">
      <dgm:prSet presAssocID="{C9E9C895-8BBC-4309-8B1A-DCD12F3EF699}" presName="tx1" presStyleLbl="revTx" presStyleIdx="6" presStyleCnt="7"/>
      <dgm:spPr/>
    </dgm:pt>
    <dgm:pt modelId="{81C4ED73-D213-49C8-8C63-93E7F03D8030}" type="pres">
      <dgm:prSet presAssocID="{C9E9C895-8BBC-4309-8B1A-DCD12F3EF699}" presName="vert1" presStyleCnt="0"/>
      <dgm:spPr/>
    </dgm:pt>
  </dgm:ptLst>
  <dgm:cxnLst>
    <dgm:cxn modelId="{8F88F50E-F509-46E0-8FDB-1F6DA0C7C83B}" srcId="{E8ED26E6-5A20-48E6-AC14-27560B2A89FB}" destId="{304421EF-7BA9-4CE7-A59D-170C0B92D7BB}" srcOrd="3" destOrd="0" parTransId="{B54198AB-3F29-4B13-ABE7-2F7D34EA86B8}" sibTransId="{7E1B0107-EC17-43EC-B29A-1F566BA436A5}"/>
    <dgm:cxn modelId="{7DE8860F-A770-4E93-815D-4857891C0818}" type="presOf" srcId="{E8ED26E6-5A20-48E6-AC14-27560B2A89FB}" destId="{4FC2D6A6-F54D-4589-8A76-F5317F40CF70}" srcOrd="0" destOrd="0" presId="urn:microsoft.com/office/officeart/2008/layout/LinedList"/>
    <dgm:cxn modelId="{01261425-5213-4DD9-A3B5-16652E2E8892}" srcId="{E8ED26E6-5A20-48E6-AC14-27560B2A89FB}" destId="{319D9D42-895D-4802-A2C3-1EC9B3A2F6BD}" srcOrd="0" destOrd="0" parTransId="{24290446-6680-4FB9-9417-BACDEE281976}" sibTransId="{27D8F00D-1752-485F-8F1E-691B1F519166}"/>
    <dgm:cxn modelId="{9687EA25-D06E-480D-9944-216D0B86BBD6}" srcId="{E8ED26E6-5A20-48E6-AC14-27560B2A89FB}" destId="{3385E498-73C6-4F20-9FCE-254464281B70}" srcOrd="4" destOrd="0" parTransId="{34D34014-EE39-4FB2-BEE5-5AB45F7CA2CF}" sibTransId="{4FB6C503-4064-4F98-A77A-BAB654B73789}"/>
    <dgm:cxn modelId="{16853B37-5A31-4C37-A1C4-6676842E0CD3}" type="presOf" srcId="{4A373E53-6701-4446-ACD7-A97E4FB7C26A}" destId="{F4BEC106-218D-4AB5-9EB5-13BF9A761387}" srcOrd="0" destOrd="0" presId="urn:microsoft.com/office/officeart/2008/layout/LinedList"/>
    <dgm:cxn modelId="{BF29283B-21E6-4B36-8589-99D18C7AB354}" type="presOf" srcId="{23FF22C3-AAD0-4DCE-A061-05D7B56C1481}" destId="{2E86DC4E-5DAF-488B-91BE-D5B670C22439}" srcOrd="0" destOrd="0" presId="urn:microsoft.com/office/officeart/2008/layout/LinedList"/>
    <dgm:cxn modelId="{6CB9175E-3388-43DC-ACE0-B4FAD3BDA288}" type="presOf" srcId="{319D9D42-895D-4802-A2C3-1EC9B3A2F6BD}" destId="{E1C44A84-AAE0-4221-938F-E7B659EF9DCE}" srcOrd="0" destOrd="0" presId="urn:microsoft.com/office/officeart/2008/layout/LinedList"/>
    <dgm:cxn modelId="{A5DFBA8B-37B5-411E-80B9-07894FD01A9C}" srcId="{E8ED26E6-5A20-48E6-AC14-27560B2A89FB}" destId="{A7BFCC18-4192-42B5-9822-461D68723EF2}" srcOrd="1" destOrd="0" parTransId="{CE54113D-9699-4C9E-B038-F70B43121481}" sibTransId="{AC70EE43-80E8-473B-9C4F-9045CF38472A}"/>
    <dgm:cxn modelId="{019AC28F-3E50-4B4D-8239-E23092852D60}" type="presOf" srcId="{3385E498-73C6-4F20-9FCE-254464281B70}" destId="{A89B9D59-AAA6-42A8-A54C-3EDB68E7AA36}" srcOrd="0" destOrd="0" presId="urn:microsoft.com/office/officeart/2008/layout/LinedList"/>
    <dgm:cxn modelId="{D986E18F-29C3-4C0C-A23A-CAA2A2551053}" srcId="{E8ED26E6-5A20-48E6-AC14-27560B2A89FB}" destId="{23FF22C3-AAD0-4DCE-A061-05D7B56C1481}" srcOrd="5" destOrd="0" parTransId="{54D27A9E-549C-48EC-9F12-85FD3EC66A56}" sibTransId="{E6885570-D68E-483B-BE6F-ECC32557213E}"/>
    <dgm:cxn modelId="{1D76A99A-5C89-44F3-8302-6A285D35B998}" type="presOf" srcId="{C9E9C895-8BBC-4309-8B1A-DCD12F3EF699}" destId="{6FE1745F-CE06-4146-AD54-11941FB142E2}" srcOrd="0" destOrd="0" presId="urn:microsoft.com/office/officeart/2008/layout/LinedList"/>
    <dgm:cxn modelId="{5095DD9E-4124-4EEF-8B2B-7339281AC514}" srcId="{E8ED26E6-5A20-48E6-AC14-27560B2A89FB}" destId="{4A373E53-6701-4446-ACD7-A97E4FB7C26A}" srcOrd="2" destOrd="0" parTransId="{6A1BA799-49CB-48FB-933A-21EF9B1DD894}" sibTransId="{EB820666-13A7-48B7-B108-47C5EF12D2EC}"/>
    <dgm:cxn modelId="{3F97EB9F-741D-45ED-800F-A64B0ACCB41F}" srcId="{E8ED26E6-5A20-48E6-AC14-27560B2A89FB}" destId="{C9E9C895-8BBC-4309-8B1A-DCD12F3EF699}" srcOrd="6" destOrd="0" parTransId="{CBBB285D-F161-4297-A74F-64628AF2A557}" sibTransId="{3C779EA6-C071-40D5-AC03-37141EFCADD0}"/>
    <dgm:cxn modelId="{2F23ACFA-9EA5-4B26-80E4-18D379F0FCE9}" type="presOf" srcId="{304421EF-7BA9-4CE7-A59D-170C0B92D7BB}" destId="{AAB569C2-5B5B-4A03-A594-463477CA6FF5}" srcOrd="0" destOrd="0" presId="urn:microsoft.com/office/officeart/2008/layout/LinedList"/>
    <dgm:cxn modelId="{0E5C74FE-813F-42D1-B070-59903279627C}" type="presOf" srcId="{A7BFCC18-4192-42B5-9822-461D68723EF2}" destId="{F0E1DD7F-8532-42D2-9326-7A38D1ACAC28}" srcOrd="0" destOrd="0" presId="urn:microsoft.com/office/officeart/2008/layout/LinedList"/>
    <dgm:cxn modelId="{1CDE3705-FB76-4733-A956-1D8CCA46289F}" type="presParOf" srcId="{4FC2D6A6-F54D-4589-8A76-F5317F40CF70}" destId="{4B5F907A-22B5-4063-A05C-9A7D5EDC45B7}" srcOrd="0" destOrd="0" presId="urn:microsoft.com/office/officeart/2008/layout/LinedList"/>
    <dgm:cxn modelId="{A7B2EC35-4620-4D17-A9A2-D2A6E80F61DF}" type="presParOf" srcId="{4FC2D6A6-F54D-4589-8A76-F5317F40CF70}" destId="{8A958A7C-3CCF-47DC-B720-40B3EADD6499}" srcOrd="1" destOrd="0" presId="urn:microsoft.com/office/officeart/2008/layout/LinedList"/>
    <dgm:cxn modelId="{7520B0B2-B82B-4E16-A1B8-DAA58E63F21E}" type="presParOf" srcId="{8A958A7C-3CCF-47DC-B720-40B3EADD6499}" destId="{E1C44A84-AAE0-4221-938F-E7B659EF9DCE}" srcOrd="0" destOrd="0" presId="urn:microsoft.com/office/officeart/2008/layout/LinedList"/>
    <dgm:cxn modelId="{A21B891B-D4DB-4714-9E5D-D5ECE254988A}" type="presParOf" srcId="{8A958A7C-3CCF-47DC-B720-40B3EADD6499}" destId="{F8E10C8B-7312-4DFF-B550-81C05B41188B}" srcOrd="1" destOrd="0" presId="urn:microsoft.com/office/officeart/2008/layout/LinedList"/>
    <dgm:cxn modelId="{0CECF769-DACF-4CD9-AF21-A93C1EE8416D}" type="presParOf" srcId="{4FC2D6A6-F54D-4589-8A76-F5317F40CF70}" destId="{544D5E4C-AEF4-4F07-8794-3248E51CAB51}" srcOrd="2" destOrd="0" presId="urn:microsoft.com/office/officeart/2008/layout/LinedList"/>
    <dgm:cxn modelId="{318F32A6-A204-4485-A442-A9D755B1CA7B}" type="presParOf" srcId="{4FC2D6A6-F54D-4589-8A76-F5317F40CF70}" destId="{18EFE03A-91B3-4A5B-B0E1-9E254C6F0CDD}" srcOrd="3" destOrd="0" presId="urn:microsoft.com/office/officeart/2008/layout/LinedList"/>
    <dgm:cxn modelId="{5CD45D21-98A5-455A-BCFA-68E767D37CF6}" type="presParOf" srcId="{18EFE03A-91B3-4A5B-B0E1-9E254C6F0CDD}" destId="{F0E1DD7F-8532-42D2-9326-7A38D1ACAC28}" srcOrd="0" destOrd="0" presId="urn:microsoft.com/office/officeart/2008/layout/LinedList"/>
    <dgm:cxn modelId="{DEFD7ABE-E022-4D38-AFDF-541A2D3EE452}" type="presParOf" srcId="{18EFE03A-91B3-4A5B-B0E1-9E254C6F0CDD}" destId="{787893AE-3FBC-4D9F-B252-A3D8F955EFA2}" srcOrd="1" destOrd="0" presId="urn:microsoft.com/office/officeart/2008/layout/LinedList"/>
    <dgm:cxn modelId="{5573CE6F-4B2D-492F-AEF2-89E9E42C7FAC}" type="presParOf" srcId="{4FC2D6A6-F54D-4589-8A76-F5317F40CF70}" destId="{037AB8A3-B4D4-4785-9F4B-F628BA81F1EA}" srcOrd="4" destOrd="0" presId="urn:microsoft.com/office/officeart/2008/layout/LinedList"/>
    <dgm:cxn modelId="{7756D137-9CB3-4655-878D-50E68CC2266A}" type="presParOf" srcId="{4FC2D6A6-F54D-4589-8A76-F5317F40CF70}" destId="{6ED629E5-9865-4CDB-942F-E3C9D6E5CD40}" srcOrd="5" destOrd="0" presId="urn:microsoft.com/office/officeart/2008/layout/LinedList"/>
    <dgm:cxn modelId="{48EE3591-B895-4BCB-B0AF-0FEF00731C5C}" type="presParOf" srcId="{6ED629E5-9865-4CDB-942F-E3C9D6E5CD40}" destId="{F4BEC106-218D-4AB5-9EB5-13BF9A761387}" srcOrd="0" destOrd="0" presId="urn:microsoft.com/office/officeart/2008/layout/LinedList"/>
    <dgm:cxn modelId="{C598C499-1678-4030-ACC4-E894B28B19BE}" type="presParOf" srcId="{6ED629E5-9865-4CDB-942F-E3C9D6E5CD40}" destId="{DC4ADA4A-1763-4689-A4EC-EE35D7EAFD60}" srcOrd="1" destOrd="0" presId="urn:microsoft.com/office/officeart/2008/layout/LinedList"/>
    <dgm:cxn modelId="{FEDB20D2-B755-4728-8FA6-5A2780CB8EA2}" type="presParOf" srcId="{4FC2D6A6-F54D-4589-8A76-F5317F40CF70}" destId="{26A79876-26AC-4F21-BEF8-ED898C3195C0}" srcOrd="6" destOrd="0" presId="urn:microsoft.com/office/officeart/2008/layout/LinedList"/>
    <dgm:cxn modelId="{C198F994-676D-4AC6-9C7A-16B4EAB23D57}" type="presParOf" srcId="{4FC2D6A6-F54D-4589-8A76-F5317F40CF70}" destId="{EBCC634F-6EF4-4245-9D7D-9232B0216505}" srcOrd="7" destOrd="0" presId="urn:microsoft.com/office/officeart/2008/layout/LinedList"/>
    <dgm:cxn modelId="{9B025513-9642-435B-B52C-A83DF137B72C}" type="presParOf" srcId="{EBCC634F-6EF4-4245-9D7D-9232B0216505}" destId="{AAB569C2-5B5B-4A03-A594-463477CA6FF5}" srcOrd="0" destOrd="0" presId="urn:microsoft.com/office/officeart/2008/layout/LinedList"/>
    <dgm:cxn modelId="{41DE38EA-13D0-49F2-BFB6-2F405467EB38}" type="presParOf" srcId="{EBCC634F-6EF4-4245-9D7D-9232B0216505}" destId="{86D9CA9C-19F6-4221-BCBB-9764AEC5769C}" srcOrd="1" destOrd="0" presId="urn:microsoft.com/office/officeart/2008/layout/LinedList"/>
    <dgm:cxn modelId="{42E574D7-E80D-45A5-B30E-D782F75C29D9}" type="presParOf" srcId="{4FC2D6A6-F54D-4589-8A76-F5317F40CF70}" destId="{590DA4C7-E93F-43B3-B221-9A4A7F2D45C3}" srcOrd="8" destOrd="0" presId="urn:microsoft.com/office/officeart/2008/layout/LinedList"/>
    <dgm:cxn modelId="{F6CBD5C8-A4EE-47AF-A7C5-A47B70E5F973}" type="presParOf" srcId="{4FC2D6A6-F54D-4589-8A76-F5317F40CF70}" destId="{7DD4B0E5-DE53-4349-A6DD-178CEF5D3A9F}" srcOrd="9" destOrd="0" presId="urn:microsoft.com/office/officeart/2008/layout/LinedList"/>
    <dgm:cxn modelId="{B1453320-BE5D-4814-A958-6E5423CD6BAE}" type="presParOf" srcId="{7DD4B0E5-DE53-4349-A6DD-178CEF5D3A9F}" destId="{A89B9D59-AAA6-42A8-A54C-3EDB68E7AA36}" srcOrd="0" destOrd="0" presId="urn:microsoft.com/office/officeart/2008/layout/LinedList"/>
    <dgm:cxn modelId="{4E8017E6-31D5-4612-ADD8-3DC0DA26B9C6}" type="presParOf" srcId="{7DD4B0E5-DE53-4349-A6DD-178CEF5D3A9F}" destId="{7DA862DD-F239-4F54-BA73-0CFB2E9B6C0E}" srcOrd="1" destOrd="0" presId="urn:microsoft.com/office/officeart/2008/layout/LinedList"/>
    <dgm:cxn modelId="{E345198F-0F6D-4208-B7C3-782D2DC28859}" type="presParOf" srcId="{4FC2D6A6-F54D-4589-8A76-F5317F40CF70}" destId="{5B5AE7D2-B903-46A3-9BD5-4C4E4C385695}" srcOrd="10" destOrd="0" presId="urn:microsoft.com/office/officeart/2008/layout/LinedList"/>
    <dgm:cxn modelId="{BC90E412-5C97-4F28-85D4-5083A40C9347}" type="presParOf" srcId="{4FC2D6A6-F54D-4589-8A76-F5317F40CF70}" destId="{AF208A28-386A-4ADE-B3FF-0A87A6DCC8EF}" srcOrd="11" destOrd="0" presId="urn:microsoft.com/office/officeart/2008/layout/LinedList"/>
    <dgm:cxn modelId="{FCCA1E82-5F98-444B-856A-7BE3DAFB8A42}" type="presParOf" srcId="{AF208A28-386A-4ADE-B3FF-0A87A6DCC8EF}" destId="{2E86DC4E-5DAF-488B-91BE-D5B670C22439}" srcOrd="0" destOrd="0" presId="urn:microsoft.com/office/officeart/2008/layout/LinedList"/>
    <dgm:cxn modelId="{02FE89E0-60D0-47DA-A89A-72C342C1F47E}" type="presParOf" srcId="{AF208A28-386A-4ADE-B3FF-0A87A6DCC8EF}" destId="{734B6446-E1FD-4219-BA3C-1C8D88310048}" srcOrd="1" destOrd="0" presId="urn:microsoft.com/office/officeart/2008/layout/LinedList"/>
    <dgm:cxn modelId="{7148DB7D-DEB7-485A-826C-A0BB2DD235F5}" type="presParOf" srcId="{4FC2D6A6-F54D-4589-8A76-F5317F40CF70}" destId="{9CD939E1-41E9-4DA3-943C-BB6D8556230A}" srcOrd="12" destOrd="0" presId="urn:microsoft.com/office/officeart/2008/layout/LinedList"/>
    <dgm:cxn modelId="{AC83C525-A9CF-417C-A35E-DCFC9434F1F4}" type="presParOf" srcId="{4FC2D6A6-F54D-4589-8A76-F5317F40CF70}" destId="{63374941-07DC-40DA-B937-CDD66556AF1E}" srcOrd="13" destOrd="0" presId="urn:microsoft.com/office/officeart/2008/layout/LinedList"/>
    <dgm:cxn modelId="{DCE06BF8-2F0E-457C-9707-8B32C001F0C2}" type="presParOf" srcId="{63374941-07DC-40DA-B937-CDD66556AF1E}" destId="{6FE1745F-CE06-4146-AD54-11941FB142E2}" srcOrd="0" destOrd="0" presId="urn:microsoft.com/office/officeart/2008/layout/LinedList"/>
    <dgm:cxn modelId="{FF666D1D-96E6-4C82-BE35-234B554C1D63}" type="presParOf" srcId="{63374941-07DC-40DA-B937-CDD66556AF1E}" destId="{81C4ED73-D213-49C8-8C63-93E7F03D803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51E33A6-FAC6-4727-941F-3A945C80F3B2}" type="doc">
      <dgm:prSet loTypeId="urn:microsoft.com/office/officeart/2008/layout/LinedList" loCatId="list" qsTypeId="urn:microsoft.com/office/officeart/2005/8/quickstyle/simple1" qsCatId="simple" csTypeId="urn:microsoft.com/office/officeart/2005/8/colors/accent4_2" csCatId="accent4"/>
      <dgm:spPr/>
      <dgm:t>
        <a:bodyPr/>
        <a:lstStyle/>
        <a:p>
          <a:endParaRPr lang="en-US"/>
        </a:p>
      </dgm:t>
    </dgm:pt>
    <dgm:pt modelId="{3499585E-29BE-4E19-879E-808F397E5686}">
      <dgm:prSet/>
      <dgm:spPr/>
      <dgm:t>
        <a:bodyPr/>
        <a:lstStyle/>
        <a:p>
          <a:r>
            <a:rPr lang="en-US"/>
            <a:t>Weight loss</a:t>
          </a:r>
        </a:p>
      </dgm:t>
    </dgm:pt>
    <dgm:pt modelId="{824BEC13-9116-4FD2-B43C-DB5482840493}" type="parTrans" cxnId="{C98CA135-6098-4B24-91D9-225D3D13CA4A}">
      <dgm:prSet/>
      <dgm:spPr/>
      <dgm:t>
        <a:bodyPr/>
        <a:lstStyle/>
        <a:p>
          <a:endParaRPr lang="en-US"/>
        </a:p>
      </dgm:t>
    </dgm:pt>
    <dgm:pt modelId="{1AF1DE83-2EB1-405B-8F38-25BB785BF4A9}" type="sibTrans" cxnId="{C98CA135-6098-4B24-91D9-225D3D13CA4A}">
      <dgm:prSet/>
      <dgm:spPr/>
      <dgm:t>
        <a:bodyPr/>
        <a:lstStyle/>
        <a:p>
          <a:endParaRPr lang="en-US"/>
        </a:p>
      </dgm:t>
    </dgm:pt>
    <dgm:pt modelId="{7882BB2B-8EBF-4004-9EDC-EFF790D41118}">
      <dgm:prSet/>
      <dgm:spPr/>
      <dgm:t>
        <a:bodyPr/>
        <a:lstStyle/>
        <a:p>
          <a:r>
            <a:rPr lang="en-US"/>
            <a:t>Hearing loss</a:t>
          </a:r>
        </a:p>
      </dgm:t>
    </dgm:pt>
    <dgm:pt modelId="{5C5CCECF-4C57-40C8-BE4E-9B0922A7E637}" type="parTrans" cxnId="{E072960E-384B-49FB-B050-A1062B39C209}">
      <dgm:prSet/>
      <dgm:spPr/>
      <dgm:t>
        <a:bodyPr/>
        <a:lstStyle/>
        <a:p>
          <a:endParaRPr lang="en-US"/>
        </a:p>
      </dgm:t>
    </dgm:pt>
    <dgm:pt modelId="{88C1F8D1-FF77-4CB1-B930-4F2B181AECE4}" type="sibTrans" cxnId="{E072960E-384B-49FB-B050-A1062B39C209}">
      <dgm:prSet/>
      <dgm:spPr/>
      <dgm:t>
        <a:bodyPr/>
        <a:lstStyle/>
        <a:p>
          <a:endParaRPr lang="en-US"/>
        </a:p>
      </dgm:t>
    </dgm:pt>
    <dgm:pt modelId="{136F5E51-AADF-4D2E-8BFE-E966AAA60827}">
      <dgm:prSet/>
      <dgm:spPr/>
      <dgm:t>
        <a:bodyPr/>
        <a:lstStyle/>
        <a:p>
          <a:r>
            <a:rPr lang="en-US"/>
            <a:t>Muscle atrophy due to lack of exercise</a:t>
          </a:r>
        </a:p>
      </dgm:t>
    </dgm:pt>
    <dgm:pt modelId="{D672E2AB-4AFD-43ED-8A2D-FE40FF8196BC}" type="parTrans" cxnId="{E6436806-E0A4-408F-904A-81E46ECEBD10}">
      <dgm:prSet/>
      <dgm:spPr/>
      <dgm:t>
        <a:bodyPr/>
        <a:lstStyle/>
        <a:p>
          <a:endParaRPr lang="en-US"/>
        </a:p>
      </dgm:t>
    </dgm:pt>
    <dgm:pt modelId="{8217619B-EFE2-45B1-9435-7654B6F63515}" type="sibTrans" cxnId="{E6436806-E0A4-408F-904A-81E46ECEBD10}">
      <dgm:prSet/>
      <dgm:spPr/>
      <dgm:t>
        <a:bodyPr/>
        <a:lstStyle/>
        <a:p>
          <a:endParaRPr lang="en-US"/>
        </a:p>
      </dgm:t>
    </dgm:pt>
    <dgm:pt modelId="{8002FE48-2359-4256-9710-E0EAD0B2D4BB}">
      <dgm:prSet/>
      <dgm:spPr/>
      <dgm:t>
        <a:bodyPr/>
        <a:lstStyle/>
        <a:p>
          <a:r>
            <a:rPr lang="en-US"/>
            <a:t>Lack of positive social interaction with other dogs</a:t>
          </a:r>
        </a:p>
      </dgm:t>
    </dgm:pt>
    <dgm:pt modelId="{D1B5F23A-DEA5-4975-9A7C-944674908F07}" type="parTrans" cxnId="{53001D52-2EC2-4EBE-87D2-B28858C52A27}">
      <dgm:prSet/>
      <dgm:spPr/>
      <dgm:t>
        <a:bodyPr/>
        <a:lstStyle/>
        <a:p>
          <a:endParaRPr lang="en-US"/>
        </a:p>
      </dgm:t>
    </dgm:pt>
    <dgm:pt modelId="{04B4DD89-A3AA-4E6E-85C7-4D20FB58B930}" type="sibTrans" cxnId="{53001D52-2EC2-4EBE-87D2-B28858C52A27}">
      <dgm:prSet/>
      <dgm:spPr/>
      <dgm:t>
        <a:bodyPr/>
        <a:lstStyle/>
        <a:p>
          <a:endParaRPr lang="en-US"/>
        </a:p>
      </dgm:t>
    </dgm:pt>
    <dgm:pt modelId="{021E79ED-87E2-45AB-93DC-98CC8564A51B}">
      <dgm:prSet/>
      <dgm:spPr/>
      <dgm:t>
        <a:bodyPr/>
        <a:lstStyle/>
        <a:p>
          <a:r>
            <a:rPr lang="en-US"/>
            <a:t>Lack of positive social interaction with people</a:t>
          </a:r>
        </a:p>
      </dgm:t>
    </dgm:pt>
    <dgm:pt modelId="{29A76966-2BC5-4B95-AF6F-4692B691286B}" type="parTrans" cxnId="{875D3DA7-4189-444F-8889-82CDC263398A}">
      <dgm:prSet/>
      <dgm:spPr/>
      <dgm:t>
        <a:bodyPr/>
        <a:lstStyle/>
        <a:p>
          <a:endParaRPr lang="en-US"/>
        </a:p>
      </dgm:t>
    </dgm:pt>
    <dgm:pt modelId="{505AB154-D0A3-4B1C-8DE0-F24871F8EA80}" type="sibTrans" cxnId="{875D3DA7-4189-444F-8889-82CDC263398A}">
      <dgm:prSet/>
      <dgm:spPr/>
      <dgm:t>
        <a:bodyPr/>
        <a:lstStyle/>
        <a:p>
          <a:endParaRPr lang="en-US"/>
        </a:p>
      </dgm:t>
    </dgm:pt>
    <dgm:pt modelId="{A0EF0CF6-B2C4-4CD1-9898-41A689B87028}">
      <dgm:prSet/>
      <dgm:spPr/>
      <dgm:t>
        <a:bodyPr/>
        <a:lstStyle/>
        <a:p>
          <a:r>
            <a:rPr lang="en-US"/>
            <a:t>Little control over daily lives results in learned helplessness</a:t>
          </a:r>
        </a:p>
      </dgm:t>
    </dgm:pt>
    <dgm:pt modelId="{6E7B2E03-3E56-42B6-B7A3-9547560F4C15}" type="parTrans" cxnId="{7A3B81F5-5CF0-4C41-9230-F6E56C2494F4}">
      <dgm:prSet/>
      <dgm:spPr/>
      <dgm:t>
        <a:bodyPr/>
        <a:lstStyle/>
        <a:p>
          <a:endParaRPr lang="en-US"/>
        </a:p>
      </dgm:t>
    </dgm:pt>
    <dgm:pt modelId="{B170D3F1-B23C-4E70-8BE2-6C69F872960A}" type="sibTrans" cxnId="{7A3B81F5-5CF0-4C41-9230-F6E56C2494F4}">
      <dgm:prSet/>
      <dgm:spPr/>
      <dgm:t>
        <a:bodyPr/>
        <a:lstStyle/>
        <a:p>
          <a:endParaRPr lang="en-US"/>
        </a:p>
      </dgm:t>
    </dgm:pt>
    <dgm:pt modelId="{C33A8579-E827-4B3C-8F38-EC47A4E09849}">
      <dgm:prSet/>
      <dgm:spPr/>
      <dgm:t>
        <a:bodyPr/>
        <a:lstStyle/>
        <a:p>
          <a:r>
            <a:rPr lang="en-US"/>
            <a:t>Increased cortisol: Stress hormone indicative of negative stress on the dogs</a:t>
          </a:r>
        </a:p>
      </dgm:t>
    </dgm:pt>
    <dgm:pt modelId="{B6D18E16-A351-4512-8FA8-0306FAF48086}" type="parTrans" cxnId="{BE8D3216-2A37-466C-9F0E-A6BAA0E2111A}">
      <dgm:prSet/>
      <dgm:spPr/>
      <dgm:t>
        <a:bodyPr/>
        <a:lstStyle/>
        <a:p>
          <a:endParaRPr lang="en-US"/>
        </a:p>
      </dgm:t>
    </dgm:pt>
    <dgm:pt modelId="{D47F53C2-350B-466B-AB1D-BFE026357FEB}" type="sibTrans" cxnId="{BE8D3216-2A37-466C-9F0E-A6BAA0E2111A}">
      <dgm:prSet/>
      <dgm:spPr/>
      <dgm:t>
        <a:bodyPr/>
        <a:lstStyle/>
        <a:p>
          <a:endParaRPr lang="en-US"/>
        </a:p>
      </dgm:t>
    </dgm:pt>
    <dgm:pt modelId="{7FDB8EF8-4C60-447B-B99F-92EE0EDE15B9}" type="pres">
      <dgm:prSet presAssocID="{451E33A6-FAC6-4727-941F-3A945C80F3B2}" presName="vert0" presStyleCnt="0">
        <dgm:presLayoutVars>
          <dgm:dir/>
          <dgm:animOne val="branch"/>
          <dgm:animLvl val="lvl"/>
        </dgm:presLayoutVars>
      </dgm:prSet>
      <dgm:spPr/>
    </dgm:pt>
    <dgm:pt modelId="{8666B316-C5F7-4AB2-B822-992390D9F4BB}" type="pres">
      <dgm:prSet presAssocID="{3499585E-29BE-4E19-879E-808F397E5686}" presName="thickLine" presStyleLbl="alignNode1" presStyleIdx="0" presStyleCnt="7"/>
      <dgm:spPr/>
    </dgm:pt>
    <dgm:pt modelId="{1DC335EF-7573-421D-9A9C-ED5976029B5F}" type="pres">
      <dgm:prSet presAssocID="{3499585E-29BE-4E19-879E-808F397E5686}" presName="horz1" presStyleCnt="0"/>
      <dgm:spPr/>
    </dgm:pt>
    <dgm:pt modelId="{59A5DD06-01E4-4764-8113-23A90EFB2C0B}" type="pres">
      <dgm:prSet presAssocID="{3499585E-29BE-4E19-879E-808F397E5686}" presName="tx1" presStyleLbl="revTx" presStyleIdx="0" presStyleCnt="7"/>
      <dgm:spPr/>
    </dgm:pt>
    <dgm:pt modelId="{A5C50795-58F6-4C05-8028-C14D52971D7D}" type="pres">
      <dgm:prSet presAssocID="{3499585E-29BE-4E19-879E-808F397E5686}" presName="vert1" presStyleCnt="0"/>
      <dgm:spPr/>
    </dgm:pt>
    <dgm:pt modelId="{A976D761-0FD1-4BFD-BFDF-E42A8B6CF99F}" type="pres">
      <dgm:prSet presAssocID="{7882BB2B-8EBF-4004-9EDC-EFF790D41118}" presName="thickLine" presStyleLbl="alignNode1" presStyleIdx="1" presStyleCnt="7"/>
      <dgm:spPr/>
    </dgm:pt>
    <dgm:pt modelId="{8F4E8C8F-E2B2-4D76-AA96-E60498A1692D}" type="pres">
      <dgm:prSet presAssocID="{7882BB2B-8EBF-4004-9EDC-EFF790D41118}" presName="horz1" presStyleCnt="0"/>
      <dgm:spPr/>
    </dgm:pt>
    <dgm:pt modelId="{879085B2-DE1F-49CA-B82F-30CF89BA03FC}" type="pres">
      <dgm:prSet presAssocID="{7882BB2B-8EBF-4004-9EDC-EFF790D41118}" presName="tx1" presStyleLbl="revTx" presStyleIdx="1" presStyleCnt="7"/>
      <dgm:spPr/>
    </dgm:pt>
    <dgm:pt modelId="{3E4D8A03-B5B9-48E9-89D4-367B7A720DB1}" type="pres">
      <dgm:prSet presAssocID="{7882BB2B-8EBF-4004-9EDC-EFF790D41118}" presName="vert1" presStyleCnt="0"/>
      <dgm:spPr/>
    </dgm:pt>
    <dgm:pt modelId="{F8CA6A95-E221-47DF-8893-C56905879B73}" type="pres">
      <dgm:prSet presAssocID="{136F5E51-AADF-4D2E-8BFE-E966AAA60827}" presName="thickLine" presStyleLbl="alignNode1" presStyleIdx="2" presStyleCnt="7"/>
      <dgm:spPr/>
    </dgm:pt>
    <dgm:pt modelId="{682C4978-6D76-4289-BF87-759A30F0F889}" type="pres">
      <dgm:prSet presAssocID="{136F5E51-AADF-4D2E-8BFE-E966AAA60827}" presName="horz1" presStyleCnt="0"/>
      <dgm:spPr/>
    </dgm:pt>
    <dgm:pt modelId="{A8370C57-76E8-42F8-B6F1-28D2AE2D7F38}" type="pres">
      <dgm:prSet presAssocID="{136F5E51-AADF-4D2E-8BFE-E966AAA60827}" presName="tx1" presStyleLbl="revTx" presStyleIdx="2" presStyleCnt="7"/>
      <dgm:spPr/>
    </dgm:pt>
    <dgm:pt modelId="{CC218184-2363-49BC-A45C-739DFAE130FD}" type="pres">
      <dgm:prSet presAssocID="{136F5E51-AADF-4D2E-8BFE-E966AAA60827}" presName="vert1" presStyleCnt="0"/>
      <dgm:spPr/>
    </dgm:pt>
    <dgm:pt modelId="{2D7F4EE5-CEEA-4C42-9B8E-91F32369F39D}" type="pres">
      <dgm:prSet presAssocID="{8002FE48-2359-4256-9710-E0EAD0B2D4BB}" presName="thickLine" presStyleLbl="alignNode1" presStyleIdx="3" presStyleCnt="7"/>
      <dgm:spPr/>
    </dgm:pt>
    <dgm:pt modelId="{2F4A16D7-846D-471D-97B6-1354BA47CC2E}" type="pres">
      <dgm:prSet presAssocID="{8002FE48-2359-4256-9710-E0EAD0B2D4BB}" presName="horz1" presStyleCnt="0"/>
      <dgm:spPr/>
    </dgm:pt>
    <dgm:pt modelId="{6DF9EC0C-63D9-49CF-ABEA-B75C34A1ED02}" type="pres">
      <dgm:prSet presAssocID="{8002FE48-2359-4256-9710-E0EAD0B2D4BB}" presName="tx1" presStyleLbl="revTx" presStyleIdx="3" presStyleCnt="7"/>
      <dgm:spPr/>
    </dgm:pt>
    <dgm:pt modelId="{2D441A29-7FB8-4A73-8624-C3291BA6D699}" type="pres">
      <dgm:prSet presAssocID="{8002FE48-2359-4256-9710-E0EAD0B2D4BB}" presName="vert1" presStyleCnt="0"/>
      <dgm:spPr/>
    </dgm:pt>
    <dgm:pt modelId="{39F8CB45-4666-4547-A26A-DCD1CA1F57AB}" type="pres">
      <dgm:prSet presAssocID="{021E79ED-87E2-45AB-93DC-98CC8564A51B}" presName="thickLine" presStyleLbl="alignNode1" presStyleIdx="4" presStyleCnt="7"/>
      <dgm:spPr/>
    </dgm:pt>
    <dgm:pt modelId="{24009131-7C5D-48FA-883F-5B9EF613901B}" type="pres">
      <dgm:prSet presAssocID="{021E79ED-87E2-45AB-93DC-98CC8564A51B}" presName="horz1" presStyleCnt="0"/>
      <dgm:spPr/>
    </dgm:pt>
    <dgm:pt modelId="{11BD3A06-2525-4841-958E-635F32E26D23}" type="pres">
      <dgm:prSet presAssocID="{021E79ED-87E2-45AB-93DC-98CC8564A51B}" presName="tx1" presStyleLbl="revTx" presStyleIdx="4" presStyleCnt="7"/>
      <dgm:spPr/>
    </dgm:pt>
    <dgm:pt modelId="{D1FCD13F-5E9C-4B88-94AF-A9E7DFEA4D86}" type="pres">
      <dgm:prSet presAssocID="{021E79ED-87E2-45AB-93DC-98CC8564A51B}" presName="vert1" presStyleCnt="0"/>
      <dgm:spPr/>
    </dgm:pt>
    <dgm:pt modelId="{2AD85EC6-934B-4A91-8A63-C6B75C618AA6}" type="pres">
      <dgm:prSet presAssocID="{A0EF0CF6-B2C4-4CD1-9898-41A689B87028}" presName="thickLine" presStyleLbl="alignNode1" presStyleIdx="5" presStyleCnt="7"/>
      <dgm:spPr/>
    </dgm:pt>
    <dgm:pt modelId="{6770DE5F-4572-49CD-8B6C-ECAD02F929C6}" type="pres">
      <dgm:prSet presAssocID="{A0EF0CF6-B2C4-4CD1-9898-41A689B87028}" presName="horz1" presStyleCnt="0"/>
      <dgm:spPr/>
    </dgm:pt>
    <dgm:pt modelId="{7A3E972B-DAB9-4513-90D6-4BE6EF5D7D56}" type="pres">
      <dgm:prSet presAssocID="{A0EF0CF6-B2C4-4CD1-9898-41A689B87028}" presName="tx1" presStyleLbl="revTx" presStyleIdx="5" presStyleCnt="7"/>
      <dgm:spPr/>
    </dgm:pt>
    <dgm:pt modelId="{867A3885-CF6D-4D07-B5B8-C9930FD523C6}" type="pres">
      <dgm:prSet presAssocID="{A0EF0CF6-B2C4-4CD1-9898-41A689B87028}" presName="vert1" presStyleCnt="0"/>
      <dgm:spPr/>
    </dgm:pt>
    <dgm:pt modelId="{74A7F07A-818D-4282-9052-B4D7FF05D7BF}" type="pres">
      <dgm:prSet presAssocID="{C33A8579-E827-4B3C-8F38-EC47A4E09849}" presName="thickLine" presStyleLbl="alignNode1" presStyleIdx="6" presStyleCnt="7"/>
      <dgm:spPr/>
    </dgm:pt>
    <dgm:pt modelId="{DEC51435-711C-4679-984B-4647EEAA8901}" type="pres">
      <dgm:prSet presAssocID="{C33A8579-E827-4B3C-8F38-EC47A4E09849}" presName="horz1" presStyleCnt="0"/>
      <dgm:spPr/>
    </dgm:pt>
    <dgm:pt modelId="{036B2F4D-0936-4F16-968D-B24C0D843EA0}" type="pres">
      <dgm:prSet presAssocID="{C33A8579-E827-4B3C-8F38-EC47A4E09849}" presName="tx1" presStyleLbl="revTx" presStyleIdx="6" presStyleCnt="7"/>
      <dgm:spPr/>
    </dgm:pt>
    <dgm:pt modelId="{32A22CCE-A804-4407-B7F9-C062399D79E3}" type="pres">
      <dgm:prSet presAssocID="{C33A8579-E827-4B3C-8F38-EC47A4E09849}" presName="vert1" presStyleCnt="0"/>
      <dgm:spPr/>
    </dgm:pt>
  </dgm:ptLst>
  <dgm:cxnLst>
    <dgm:cxn modelId="{53CC6904-D3CD-444B-9B56-6A59E9C98471}" type="presOf" srcId="{136F5E51-AADF-4D2E-8BFE-E966AAA60827}" destId="{A8370C57-76E8-42F8-B6F1-28D2AE2D7F38}" srcOrd="0" destOrd="0" presId="urn:microsoft.com/office/officeart/2008/layout/LinedList"/>
    <dgm:cxn modelId="{E6436806-E0A4-408F-904A-81E46ECEBD10}" srcId="{451E33A6-FAC6-4727-941F-3A945C80F3B2}" destId="{136F5E51-AADF-4D2E-8BFE-E966AAA60827}" srcOrd="2" destOrd="0" parTransId="{D672E2AB-4AFD-43ED-8A2D-FE40FF8196BC}" sibTransId="{8217619B-EFE2-45B1-9435-7654B6F63515}"/>
    <dgm:cxn modelId="{E072960E-384B-49FB-B050-A1062B39C209}" srcId="{451E33A6-FAC6-4727-941F-3A945C80F3B2}" destId="{7882BB2B-8EBF-4004-9EDC-EFF790D41118}" srcOrd="1" destOrd="0" parTransId="{5C5CCECF-4C57-40C8-BE4E-9B0922A7E637}" sibTransId="{88C1F8D1-FF77-4CB1-B930-4F2B181AECE4}"/>
    <dgm:cxn modelId="{BE8D3216-2A37-466C-9F0E-A6BAA0E2111A}" srcId="{451E33A6-FAC6-4727-941F-3A945C80F3B2}" destId="{C33A8579-E827-4B3C-8F38-EC47A4E09849}" srcOrd="6" destOrd="0" parTransId="{B6D18E16-A351-4512-8FA8-0306FAF48086}" sibTransId="{D47F53C2-350B-466B-AB1D-BFE026357FEB}"/>
    <dgm:cxn modelId="{4D5D9F28-4C88-439F-BEFA-99AB4E6AD1DA}" type="presOf" srcId="{7882BB2B-8EBF-4004-9EDC-EFF790D41118}" destId="{879085B2-DE1F-49CA-B82F-30CF89BA03FC}" srcOrd="0" destOrd="0" presId="urn:microsoft.com/office/officeart/2008/layout/LinedList"/>
    <dgm:cxn modelId="{C98CA135-6098-4B24-91D9-225D3D13CA4A}" srcId="{451E33A6-FAC6-4727-941F-3A945C80F3B2}" destId="{3499585E-29BE-4E19-879E-808F397E5686}" srcOrd="0" destOrd="0" parTransId="{824BEC13-9116-4FD2-B43C-DB5482840493}" sibTransId="{1AF1DE83-2EB1-405B-8F38-25BB785BF4A9}"/>
    <dgm:cxn modelId="{53001D52-2EC2-4EBE-87D2-B28858C52A27}" srcId="{451E33A6-FAC6-4727-941F-3A945C80F3B2}" destId="{8002FE48-2359-4256-9710-E0EAD0B2D4BB}" srcOrd="3" destOrd="0" parTransId="{D1B5F23A-DEA5-4975-9A7C-944674908F07}" sibTransId="{04B4DD89-A3AA-4E6E-85C7-4D20FB58B930}"/>
    <dgm:cxn modelId="{B827F757-06AE-4FDF-BB82-2743444D3826}" type="presOf" srcId="{8002FE48-2359-4256-9710-E0EAD0B2D4BB}" destId="{6DF9EC0C-63D9-49CF-ABEA-B75C34A1ED02}" srcOrd="0" destOrd="0" presId="urn:microsoft.com/office/officeart/2008/layout/LinedList"/>
    <dgm:cxn modelId="{78830C7E-A909-489C-86B6-3A71245B0ABD}" type="presOf" srcId="{021E79ED-87E2-45AB-93DC-98CC8564A51B}" destId="{11BD3A06-2525-4841-958E-635F32E26D23}" srcOrd="0" destOrd="0" presId="urn:microsoft.com/office/officeart/2008/layout/LinedList"/>
    <dgm:cxn modelId="{486B6D83-C0B9-4D4A-9359-CA8033E41FC3}" type="presOf" srcId="{C33A8579-E827-4B3C-8F38-EC47A4E09849}" destId="{036B2F4D-0936-4F16-968D-B24C0D843EA0}" srcOrd="0" destOrd="0" presId="urn:microsoft.com/office/officeart/2008/layout/LinedList"/>
    <dgm:cxn modelId="{BD591D8D-9921-4B53-BDDA-1D7397A67C5E}" type="presOf" srcId="{3499585E-29BE-4E19-879E-808F397E5686}" destId="{59A5DD06-01E4-4764-8113-23A90EFB2C0B}" srcOrd="0" destOrd="0" presId="urn:microsoft.com/office/officeart/2008/layout/LinedList"/>
    <dgm:cxn modelId="{875D3DA7-4189-444F-8889-82CDC263398A}" srcId="{451E33A6-FAC6-4727-941F-3A945C80F3B2}" destId="{021E79ED-87E2-45AB-93DC-98CC8564A51B}" srcOrd="4" destOrd="0" parTransId="{29A76966-2BC5-4B95-AF6F-4692B691286B}" sibTransId="{505AB154-D0A3-4B1C-8DE0-F24871F8EA80}"/>
    <dgm:cxn modelId="{14D3A1F0-73DF-4705-A609-E1A2793E9B3B}" type="presOf" srcId="{451E33A6-FAC6-4727-941F-3A945C80F3B2}" destId="{7FDB8EF8-4C60-447B-B99F-92EE0EDE15B9}" srcOrd="0" destOrd="0" presId="urn:microsoft.com/office/officeart/2008/layout/LinedList"/>
    <dgm:cxn modelId="{5EFDFCF1-CF6D-4552-8DFD-C0ECBD047F55}" type="presOf" srcId="{A0EF0CF6-B2C4-4CD1-9898-41A689B87028}" destId="{7A3E972B-DAB9-4513-90D6-4BE6EF5D7D56}" srcOrd="0" destOrd="0" presId="urn:microsoft.com/office/officeart/2008/layout/LinedList"/>
    <dgm:cxn modelId="{7A3B81F5-5CF0-4C41-9230-F6E56C2494F4}" srcId="{451E33A6-FAC6-4727-941F-3A945C80F3B2}" destId="{A0EF0CF6-B2C4-4CD1-9898-41A689B87028}" srcOrd="5" destOrd="0" parTransId="{6E7B2E03-3E56-42B6-B7A3-9547560F4C15}" sibTransId="{B170D3F1-B23C-4E70-8BE2-6C69F872960A}"/>
    <dgm:cxn modelId="{1F6BA38E-C841-4173-A268-6EAEF9D68A64}" type="presParOf" srcId="{7FDB8EF8-4C60-447B-B99F-92EE0EDE15B9}" destId="{8666B316-C5F7-4AB2-B822-992390D9F4BB}" srcOrd="0" destOrd="0" presId="urn:microsoft.com/office/officeart/2008/layout/LinedList"/>
    <dgm:cxn modelId="{F259D662-8AFD-4E34-BA8F-92C73D9B08AD}" type="presParOf" srcId="{7FDB8EF8-4C60-447B-B99F-92EE0EDE15B9}" destId="{1DC335EF-7573-421D-9A9C-ED5976029B5F}" srcOrd="1" destOrd="0" presId="urn:microsoft.com/office/officeart/2008/layout/LinedList"/>
    <dgm:cxn modelId="{24FCE072-2CF6-41A4-963B-36F89699134D}" type="presParOf" srcId="{1DC335EF-7573-421D-9A9C-ED5976029B5F}" destId="{59A5DD06-01E4-4764-8113-23A90EFB2C0B}" srcOrd="0" destOrd="0" presId="urn:microsoft.com/office/officeart/2008/layout/LinedList"/>
    <dgm:cxn modelId="{868E2768-BA2E-482C-BC74-CA82E0210E51}" type="presParOf" srcId="{1DC335EF-7573-421D-9A9C-ED5976029B5F}" destId="{A5C50795-58F6-4C05-8028-C14D52971D7D}" srcOrd="1" destOrd="0" presId="urn:microsoft.com/office/officeart/2008/layout/LinedList"/>
    <dgm:cxn modelId="{2DAA639B-31C2-4C8A-94AD-5CD1CE430534}" type="presParOf" srcId="{7FDB8EF8-4C60-447B-B99F-92EE0EDE15B9}" destId="{A976D761-0FD1-4BFD-BFDF-E42A8B6CF99F}" srcOrd="2" destOrd="0" presId="urn:microsoft.com/office/officeart/2008/layout/LinedList"/>
    <dgm:cxn modelId="{CB501275-ABED-4398-95AC-A858F5D7C4D9}" type="presParOf" srcId="{7FDB8EF8-4C60-447B-B99F-92EE0EDE15B9}" destId="{8F4E8C8F-E2B2-4D76-AA96-E60498A1692D}" srcOrd="3" destOrd="0" presId="urn:microsoft.com/office/officeart/2008/layout/LinedList"/>
    <dgm:cxn modelId="{81114529-7D40-43F4-8066-DAC31A97E1A3}" type="presParOf" srcId="{8F4E8C8F-E2B2-4D76-AA96-E60498A1692D}" destId="{879085B2-DE1F-49CA-B82F-30CF89BA03FC}" srcOrd="0" destOrd="0" presId="urn:microsoft.com/office/officeart/2008/layout/LinedList"/>
    <dgm:cxn modelId="{B3BB393A-9092-41A5-9C05-BD893890DE31}" type="presParOf" srcId="{8F4E8C8F-E2B2-4D76-AA96-E60498A1692D}" destId="{3E4D8A03-B5B9-48E9-89D4-367B7A720DB1}" srcOrd="1" destOrd="0" presId="urn:microsoft.com/office/officeart/2008/layout/LinedList"/>
    <dgm:cxn modelId="{34C1149F-F7BE-4F23-B71E-77F061C14231}" type="presParOf" srcId="{7FDB8EF8-4C60-447B-B99F-92EE0EDE15B9}" destId="{F8CA6A95-E221-47DF-8893-C56905879B73}" srcOrd="4" destOrd="0" presId="urn:microsoft.com/office/officeart/2008/layout/LinedList"/>
    <dgm:cxn modelId="{B1F45C90-D545-44AC-B371-C45EF2BE8FE5}" type="presParOf" srcId="{7FDB8EF8-4C60-447B-B99F-92EE0EDE15B9}" destId="{682C4978-6D76-4289-BF87-759A30F0F889}" srcOrd="5" destOrd="0" presId="urn:microsoft.com/office/officeart/2008/layout/LinedList"/>
    <dgm:cxn modelId="{9950B8E5-0125-418B-86BC-AC03DCAD3DEC}" type="presParOf" srcId="{682C4978-6D76-4289-BF87-759A30F0F889}" destId="{A8370C57-76E8-42F8-B6F1-28D2AE2D7F38}" srcOrd="0" destOrd="0" presId="urn:microsoft.com/office/officeart/2008/layout/LinedList"/>
    <dgm:cxn modelId="{02596BDA-855D-43B4-8808-05DC96F372EA}" type="presParOf" srcId="{682C4978-6D76-4289-BF87-759A30F0F889}" destId="{CC218184-2363-49BC-A45C-739DFAE130FD}" srcOrd="1" destOrd="0" presId="urn:microsoft.com/office/officeart/2008/layout/LinedList"/>
    <dgm:cxn modelId="{9488F612-8147-45D5-84BA-E8B55D050C99}" type="presParOf" srcId="{7FDB8EF8-4C60-447B-B99F-92EE0EDE15B9}" destId="{2D7F4EE5-CEEA-4C42-9B8E-91F32369F39D}" srcOrd="6" destOrd="0" presId="urn:microsoft.com/office/officeart/2008/layout/LinedList"/>
    <dgm:cxn modelId="{C5B6AA7A-82CC-4250-8222-F2FC6EB05307}" type="presParOf" srcId="{7FDB8EF8-4C60-447B-B99F-92EE0EDE15B9}" destId="{2F4A16D7-846D-471D-97B6-1354BA47CC2E}" srcOrd="7" destOrd="0" presId="urn:microsoft.com/office/officeart/2008/layout/LinedList"/>
    <dgm:cxn modelId="{6B82BF6D-1976-4E31-993E-5A6D97371FD2}" type="presParOf" srcId="{2F4A16D7-846D-471D-97B6-1354BA47CC2E}" destId="{6DF9EC0C-63D9-49CF-ABEA-B75C34A1ED02}" srcOrd="0" destOrd="0" presId="urn:microsoft.com/office/officeart/2008/layout/LinedList"/>
    <dgm:cxn modelId="{EBFBF1FA-7517-425E-AE30-ECE3FCB1A1E0}" type="presParOf" srcId="{2F4A16D7-846D-471D-97B6-1354BA47CC2E}" destId="{2D441A29-7FB8-4A73-8624-C3291BA6D699}" srcOrd="1" destOrd="0" presId="urn:microsoft.com/office/officeart/2008/layout/LinedList"/>
    <dgm:cxn modelId="{6EE3DB06-3540-4494-AD0B-DBC3EB70A55F}" type="presParOf" srcId="{7FDB8EF8-4C60-447B-B99F-92EE0EDE15B9}" destId="{39F8CB45-4666-4547-A26A-DCD1CA1F57AB}" srcOrd="8" destOrd="0" presId="urn:microsoft.com/office/officeart/2008/layout/LinedList"/>
    <dgm:cxn modelId="{02118486-A274-429F-B91E-4CE1FA3B676C}" type="presParOf" srcId="{7FDB8EF8-4C60-447B-B99F-92EE0EDE15B9}" destId="{24009131-7C5D-48FA-883F-5B9EF613901B}" srcOrd="9" destOrd="0" presId="urn:microsoft.com/office/officeart/2008/layout/LinedList"/>
    <dgm:cxn modelId="{558477A2-D464-4059-A60A-2130F91DD997}" type="presParOf" srcId="{24009131-7C5D-48FA-883F-5B9EF613901B}" destId="{11BD3A06-2525-4841-958E-635F32E26D23}" srcOrd="0" destOrd="0" presId="urn:microsoft.com/office/officeart/2008/layout/LinedList"/>
    <dgm:cxn modelId="{5B5FDE79-52BD-4922-BCDA-46F003E01684}" type="presParOf" srcId="{24009131-7C5D-48FA-883F-5B9EF613901B}" destId="{D1FCD13F-5E9C-4B88-94AF-A9E7DFEA4D86}" srcOrd="1" destOrd="0" presId="urn:microsoft.com/office/officeart/2008/layout/LinedList"/>
    <dgm:cxn modelId="{E5FE6274-17B6-479E-9ABF-5E13E022B843}" type="presParOf" srcId="{7FDB8EF8-4C60-447B-B99F-92EE0EDE15B9}" destId="{2AD85EC6-934B-4A91-8A63-C6B75C618AA6}" srcOrd="10" destOrd="0" presId="urn:microsoft.com/office/officeart/2008/layout/LinedList"/>
    <dgm:cxn modelId="{CFB54FAC-249C-4639-9911-E00B9B5A8F76}" type="presParOf" srcId="{7FDB8EF8-4C60-447B-B99F-92EE0EDE15B9}" destId="{6770DE5F-4572-49CD-8B6C-ECAD02F929C6}" srcOrd="11" destOrd="0" presId="urn:microsoft.com/office/officeart/2008/layout/LinedList"/>
    <dgm:cxn modelId="{66809B83-7AC9-44B0-AD4C-E197E9136321}" type="presParOf" srcId="{6770DE5F-4572-49CD-8B6C-ECAD02F929C6}" destId="{7A3E972B-DAB9-4513-90D6-4BE6EF5D7D56}" srcOrd="0" destOrd="0" presId="urn:microsoft.com/office/officeart/2008/layout/LinedList"/>
    <dgm:cxn modelId="{FBD9AB18-FF2E-430D-8558-9808F4B4AD4D}" type="presParOf" srcId="{6770DE5F-4572-49CD-8B6C-ECAD02F929C6}" destId="{867A3885-CF6D-4D07-B5B8-C9930FD523C6}" srcOrd="1" destOrd="0" presId="urn:microsoft.com/office/officeart/2008/layout/LinedList"/>
    <dgm:cxn modelId="{47CB23CB-4327-48F0-8E18-39A3FD544C41}" type="presParOf" srcId="{7FDB8EF8-4C60-447B-B99F-92EE0EDE15B9}" destId="{74A7F07A-818D-4282-9052-B4D7FF05D7BF}" srcOrd="12" destOrd="0" presId="urn:microsoft.com/office/officeart/2008/layout/LinedList"/>
    <dgm:cxn modelId="{6CE6B616-DF0B-46F6-A64B-8D621BFA097C}" type="presParOf" srcId="{7FDB8EF8-4C60-447B-B99F-92EE0EDE15B9}" destId="{DEC51435-711C-4679-984B-4647EEAA8901}" srcOrd="13" destOrd="0" presId="urn:microsoft.com/office/officeart/2008/layout/LinedList"/>
    <dgm:cxn modelId="{B41A9449-0FC5-4520-9910-6F5B3DBA3DEF}" type="presParOf" srcId="{DEC51435-711C-4679-984B-4647EEAA8901}" destId="{036B2F4D-0936-4F16-968D-B24C0D843EA0}" srcOrd="0" destOrd="0" presId="urn:microsoft.com/office/officeart/2008/layout/LinedList"/>
    <dgm:cxn modelId="{D1478E4D-EB4E-4D63-A2D4-CC02E43D1F26}" type="presParOf" srcId="{DEC51435-711C-4679-984B-4647EEAA8901}" destId="{32A22CCE-A804-4407-B7F9-C062399D79E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5BEC27E-C73D-4FA9-B08D-976A3C7F05B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2120C51C-1713-4C23-AFAC-BB48F1F772C7}">
      <dgm:prSet/>
      <dgm:spPr/>
      <dgm:t>
        <a:bodyPr/>
        <a:lstStyle/>
        <a:p>
          <a:r>
            <a:rPr lang="en-US"/>
            <a:t>Problem: </a:t>
          </a:r>
        </a:p>
      </dgm:t>
    </dgm:pt>
    <dgm:pt modelId="{F3074175-AADA-4A4F-A87D-112083B31E8E}" type="parTrans" cxnId="{7340C693-7A3E-4E8C-917F-A1532CC60274}">
      <dgm:prSet/>
      <dgm:spPr/>
      <dgm:t>
        <a:bodyPr/>
        <a:lstStyle/>
        <a:p>
          <a:endParaRPr lang="en-US"/>
        </a:p>
      </dgm:t>
    </dgm:pt>
    <dgm:pt modelId="{66158E68-7BC6-4C67-96D5-A7053C2D748A}" type="sibTrans" cxnId="{7340C693-7A3E-4E8C-917F-A1532CC60274}">
      <dgm:prSet/>
      <dgm:spPr/>
      <dgm:t>
        <a:bodyPr/>
        <a:lstStyle/>
        <a:p>
          <a:endParaRPr lang="en-US"/>
        </a:p>
      </dgm:t>
    </dgm:pt>
    <dgm:pt modelId="{B0614346-0495-4EF7-841E-3F28150BB2D1}">
      <dgm:prSet/>
      <dgm:spPr/>
      <dgm:t>
        <a:bodyPr/>
        <a:lstStyle/>
        <a:p>
          <a:r>
            <a:rPr lang="en-US"/>
            <a:t>Determining the best way to prepare dogs for adoption</a:t>
          </a:r>
        </a:p>
      </dgm:t>
    </dgm:pt>
    <dgm:pt modelId="{5DCB277B-E77E-431F-9DB7-C1FB6479A28A}" type="parTrans" cxnId="{4009A6AC-DBE8-4D5B-98BE-D3204AF7BE5A}">
      <dgm:prSet/>
      <dgm:spPr/>
      <dgm:t>
        <a:bodyPr/>
        <a:lstStyle/>
        <a:p>
          <a:endParaRPr lang="en-US"/>
        </a:p>
      </dgm:t>
    </dgm:pt>
    <dgm:pt modelId="{CFA3A995-C457-4DE8-84F0-84983F146D5C}" type="sibTrans" cxnId="{4009A6AC-DBE8-4D5B-98BE-D3204AF7BE5A}">
      <dgm:prSet/>
      <dgm:spPr/>
      <dgm:t>
        <a:bodyPr/>
        <a:lstStyle/>
        <a:p>
          <a:endParaRPr lang="en-US"/>
        </a:p>
      </dgm:t>
    </dgm:pt>
    <dgm:pt modelId="{213E76C9-7EA8-41B8-A7B5-B192A4EE26BC}">
      <dgm:prSet/>
      <dgm:spPr/>
      <dgm:t>
        <a:bodyPr/>
        <a:lstStyle/>
        <a:p>
          <a:r>
            <a:rPr lang="en-US"/>
            <a:t>Determining what behaviors get dogs adopted</a:t>
          </a:r>
        </a:p>
      </dgm:t>
    </dgm:pt>
    <dgm:pt modelId="{7A6E0332-42EC-4603-A28F-BAFE1BF776E7}" type="parTrans" cxnId="{5C82509D-5F6B-4BFC-A2C3-07079F244606}">
      <dgm:prSet/>
      <dgm:spPr/>
      <dgm:t>
        <a:bodyPr/>
        <a:lstStyle/>
        <a:p>
          <a:endParaRPr lang="en-US"/>
        </a:p>
      </dgm:t>
    </dgm:pt>
    <dgm:pt modelId="{389A47C3-A4DC-4011-AB23-02991647BB15}" type="sibTrans" cxnId="{5C82509D-5F6B-4BFC-A2C3-07079F244606}">
      <dgm:prSet/>
      <dgm:spPr/>
      <dgm:t>
        <a:bodyPr/>
        <a:lstStyle/>
        <a:p>
          <a:endParaRPr lang="en-US"/>
        </a:p>
      </dgm:t>
    </dgm:pt>
    <dgm:pt modelId="{4C5DADE2-5A85-47B8-BEAA-F20FBE194A62}">
      <dgm:prSet/>
      <dgm:spPr/>
      <dgm:t>
        <a:bodyPr/>
        <a:lstStyle/>
        <a:p>
          <a:r>
            <a:rPr lang="en-US"/>
            <a:t>Improving social skills of these dogs</a:t>
          </a:r>
        </a:p>
      </dgm:t>
    </dgm:pt>
    <dgm:pt modelId="{BADB1892-7AF3-428A-9223-63BAA1E451EA}" type="parTrans" cxnId="{38383377-155D-44EE-8443-A5267A550B68}">
      <dgm:prSet/>
      <dgm:spPr/>
      <dgm:t>
        <a:bodyPr/>
        <a:lstStyle/>
        <a:p>
          <a:endParaRPr lang="en-US"/>
        </a:p>
      </dgm:t>
    </dgm:pt>
    <dgm:pt modelId="{1C26BCB5-02CB-4197-8CF1-F49E8B77653B}" type="sibTrans" cxnId="{38383377-155D-44EE-8443-A5267A550B68}">
      <dgm:prSet/>
      <dgm:spPr/>
      <dgm:t>
        <a:bodyPr/>
        <a:lstStyle/>
        <a:p>
          <a:endParaRPr lang="en-US"/>
        </a:p>
      </dgm:t>
    </dgm:pt>
    <dgm:pt modelId="{28A05AA5-A845-493E-828F-4887C0F26BA9}">
      <dgm:prSet/>
      <dgm:spPr/>
      <dgm:t>
        <a:bodyPr/>
        <a:lstStyle/>
        <a:p>
          <a:r>
            <a:rPr lang="en-US"/>
            <a:t>Preventing or reducing learned helplessness and apathy</a:t>
          </a:r>
        </a:p>
      </dgm:t>
    </dgm:pt>
    <dgm:pt modelId="{024CA201-0529-4D1F-801D-4C4E183677B0}" type="parTrans" cxnId="{C960D14B-3F9C-4519-B772-54B9288CB236}">
      <dgm:prSet/>
      <dgm:spPr/>
      <dgm:t>
        <a:bodyPr/>
        <a:lstStyle/>
        <a:p>
          <a:endParaRPr lang="en-US"/>
        </a:p>
      </dgm:t>
    </dgm:pt>
    <dgm:pt modelId="{98FDE2E4-6B62-456B-B3E4-2856D5263AE5}" type="sibTrans" cxnId="{C960D14B-3F9C-4519-B772-54B9288CB236}">
      <dgm:prSet/>
      <dgm:spPr/>
      <dgm:t>
        <a:bodyPr/>
        <a:lstStyle/>
        <a:p>
          <a:endParaRPr lang="en-US"/>
        </a:p>
      </dgm:t>
    </dgm:pt>
    <dgm:pt modelId="{4CBD5422-EE37-4E1A-97F6-D58AEC1BBAEB}">
      <dgm:prSet/>
      <dgm:spPr/>
      <dgm:t>
        <a:bodyPr/>
        <a:lstStyle/>
        <a:p>
          <a:r>
            <a:rPr lang="en-US"/>
            <a:t>Variety of interventions have been tried</a:t>
          </a:r>
        </a:p>
      </dgm:t>
    </dgm:pt>
    <dgm:pt modelId="{11F67D24-1005-4844-BCA8-95E322D1A5AD}" type="parTrans" cxnId="{5CBAF6E6-B189-4BA6-9B96-D9904D2DA86E}">
      <dgm:prSet/>
      <dgm:spPr/>
      <dgm:t>
        <a:bodyPr/>
        <a:lstStyle/>
        <a:p>
          <a:endParaRPr lang="en-US"/>
        </a:p>
      </dgm:t>
    </dgm:pt>
    <dgm:pt modelId="{286DF592-A7F3-41F1-ABBF-2EA16765AB28}" type="sibTrans" cxnId="{5CBAF6E6-B189-4BA6-9B96-D9904D2DA86E}">
      <dgm:prSet/>
      <dgm:spPr/>
      <dgm:t>
        <a:bodyPr/>
        <a:lstStyle/>
        <a:p>
          <a:endParaRPr lang="en-US"/>
        </a:p>
      </dgm:t>
    </dgm:pt>
    <dgm:pt modelId="{C0DAD1BC-F7CF-4A52-A47E-B17B5F97106B}">
      <dgm:prSet/>
      <dgm:spPr/>
      <dgm:t>
        <a:bodyPr/>
        <a:lstStyle/>
        <a:p>
          <a:r>
            <a:rPr lang="en-US"/>
            <a:t>Behavior modification programs</a:t>
          </a:r>
        </a:p>
      </dgm:t>
    </dgm:pt>
    <dgm:pt modelId="{C619342E-4B84-4098-82CB-389C75896BBD}" type="parTrans" cxnId="{11BCA6A7-A9FB-425E-9278-EC3116CA8E7D}">
      <dgm:prSet/>
      <dgm:spPr/>
      <dgm:t>
        <a:bodyPr/>
        <a:lstStyle/>
        <a:p>
          <a:endParaRPr lang="en-US"/>
        </a:p>
      </dgm:t>
    </dgm:pt>
    <dgm:pt modelId="{9DE5CCCE-55D5-4F7B-91C7-A8A1B673180F}" type="sibTrans" cxnId="{11BCA6A7-A9FB-425E-9278-EC3116CA8E7D}">
      <dgm:prSet/>
      <dgm:spPr/>
      <dgm:t>
        <a:bodyPr/>
        <a:lstStyle/>
        <a:p>
          <a:endParaRPr lang="en-US"/>
        </a:p>
      </dgm:t>
    </dgm:pt>
    <dgm:pt modelId="{4BEC9C8F-A518-428A-8491-78A526AD5D40}">
      <dgm:prSet/>
      <dgm:spPr/>
      <dgm:t>
        <a:bodyPr/>
        <a:lstStyle/>
        <a:p>
          <a:r>
            <a:rPr lang="en-US"/>
            <a:t>Changes to shelter environments: Noise control, social housing, enrichment</a:t>
          </a:r>
        </a:p>
      </dgm:t>
    </dgm:pt>
    <dgm:pt modelId="{AA87AB4D-AE7C-4774-B463-6EC33B33972D}" type="parTrans" cxnId="{A435A5A6-0406-4B01-99AB-9BB82662D757}">
      <dgm:prSet/>
      <dgm:spPr/>
      <dgm:t>
        <a:bodyPr/>
        <a:lstStyle/>
        <a:p>
          <a:endParaRPr lang="en-US"/>
        </a:p>
      </dgm:t>
    </dgm:pt>
    <dgm:pt modelId="{267A3F73-E2A3-46D8-A5DD-7099E6FD830F}" type="sibTrans" cxnId="{A435A5A6-0406-4B01-99AB-9BB82662D757}">
      <dgm:prSet/>
      <dgm:spPr/>
      <dgm:t>
        <a:bodyPr/>
        <a:lstStyle/>
        <a:p>
          <a:endParaRPr lang="en-US"/>
        </a:p>
      </dgm:t>
    </dgm:pt>
    <dgm:pt modelId="{AB41234E-C3DD-4CC4-9B63-9672AAB57C9E}">
      <dgm:prSet/>
      <dgm:spPr/>
      <dgm:t>
        <a:bodyPr/>
        <a:lstStyle/>
        <a:p>
          <a:r>
            <a:rPr lang="en-US"/>
            <a:t>Short term foster programs</a:t>
          </a:r>
        </a:p>
      </dgm:t>
    </dgm:pt>
    <dgm:pt modelId="{B5190B84-F831-492B-9512-3C88CE0E61E4}" type="parTrans" cxnId="{AF8FC948-5FAD-47DD-969B-D3EA7C7D0ABD}">
      <dgm:prSet/>
      <dgm:spPr/>
      <dgm:t>
        <a:bodyPr/>
        <a:lstStyle/>
        <a:p>
          <a:endParaRPr lang="en-US"/>
        </a:p>
      </dgm:t>
    </dgm:pt>
    <dgm:pt modelId="{C5F689B5-666A-4A8F-A5A8-B7715AC367AC}" type="sibTrans" cxnId="{AF8FC948-5FAD-47DD-969B-D3EA7C7D0ABD}">
      <dgm:prSet/>
      <dgm:spPr/>
      <dgm:t>
        <a:bodyPr/>
        <a:lstStyle/>
        <a:p>
          <a:endParaRPr lang="en-US"/>
        </a:p>
      </dgm:t>
    </dgm:pt>
    <dgm:pt modelId="{B085DFAA-2D15-4594-B80D-33B79F9816BC}">
      <dgm:prSet/>
      <dgm:spPr/>
      <dgm:t>
        <a:bodyPr/>
        <a:lstStyle/>
        <a:p>
          <a:r>
            <a:rPr lang="en-US"/>
            <a:t>Long term foster programs</a:t>
          </a:r>
        </a:p>
      </dgm:t>
    </dgm:pt>
    <dgm:pt modelId="{6DD82A63-32AA-4E09-AFD9-E3612406D93F}" type="parTrans" cxnId="{BA910EB0-8BBB-47C4-BA26-9A0EE1FF19F3}">
      <dgm:prSet/>
      <dgm:spPr/>
      <dgm:t>
        <a:bodyPr/>
        <a:lstStyle/>
        <a:p>
          <a:endParaRPr lang="en-US"/>
        </a:p>
      </dgm:t>
    </dgm:pt>
    <dgm:pt modelId="{BAD98312-1FBC-4ECD-AC70-047709CE1F81}" type="sibTrans" cxnId="{BA910EB0-8BBB-47C4-BA26-9A0EE1FF19F3}">
      <dgm:prSet/>
      <dgm:spPr/>
      <dgm:t>
        <a:bodyPr/>
        <a:lstStyle/>
        <a:p>
          <a:endParaRPr lang="en-US"/>
        </a:p>
      </dgm:t>
    </dgm:pt>
    <dgm:pt modelId="{907E076F-F5C3-4775-836C-1ECC1ED4C0F1}" type="pres">
      <dgm:prSet presAssocID="{25BEC27E-C73D-4FA9-B08D-976A3C7F05B9}" presName="linear" presStyleCnt="0">
        <dgm:presLayoutVars>
          <dgm:animLvl val="lvl"/>
          <dgm:resizeHandles val="exact"/>
        </dgm:presLayoutVars>
      </dgm:prSet>
      <dgm:spPr/>
    </dgm:pt>
    <dgm:pt modelId="{D2387FAF-95A4-4AC1-9776-9AA6D32D121A}" type="pres">
      <dgm:prSet presAssocID="{2120C51C-1713-4C23-AFAC-BB48F1F772C7}" presName="parentText" presStyleLbl="node1" presStyleIdx="0" presStyleCnt="2">
        <dgm:presLayoutVars>
          <dgm:chMax val="0"/>
          <dgm:bulletEnabled val="1"/>
        </dgm:presLayoutVars>
      </dgm:prSet>
      <dgm:spPr/>
    </dgm:pt>
    <dgm:pt modelId="{0D309488-A82A-455A-8999-58BA08BA6AB5}" type="pres">
      <dgm:prSet presAssocID="{2120C51C-1713-4C23-AFAC-BB48F1F772C7}" presName="childText" presStyleLbl="revTx" presStyleIdx="0" presStyleCnt="2">
        <dgm:presLayoutVars>
          <dgm:bulletEnabled val="1"/>
        </dgm:presLayoutVars>
      </dgm:prSet>
      <dgm:spPr/>
    </dgm:pt>
    <dgm:pt modelId="{3B52D018-843B-4A5E-B978-EFA583D0CF2A}" type="pres">
      <dgm:prSet presAssocID="{4CBD5422-EE37-4E1A-97F6-D58AEC1BBAEB}" presName="parentText" presStyleLbl="node1" presStyleIdx="1" presStyleCnt="2">
        <dgm:presLayoutVars>
          <dgm:chMax val="0"/>
          <dgm:bulletEnabled val="1"/>
        </dgm:presLayoutVars>
      </dgm:prSet>
      <dgm:spPr/>
    </dgm:pt>
    <dgm:pt modelId="{D1BB61C3-6552-40A2-921F-54C158688842}" type="pres">
      <dgm:prSet presAssocID="{4CBD5422-EE37-4E1A-97F6-D58AEC1BBAEB}" presName="childText" presStyleLbl="revTx" presStyleIdx="1" presStyleCnt="2">
        <dgm:presLayoutVars>
          <dgm:bulletEnabled val="1"/>
        </dgm:presLayoutVars>
      </dgm:prSet>
      <dgm:spPr/>
    </dgm:pt>
  </dgm:ptLst>
  <dgm:cxnLst>
    <dgm:cxn modelId="{B8193C10-3BAA-4E03-B56D-AA0FB394AED1}" type="presOf" srcId="{28A05AA5-A845-493E-828F-4887C0F26BA9}" destId="{0D309488-A82A-455A-8999-58BA08BA6AB5}" srcOrd="0" destOrd="3" presId="urn:microsoft.com/office/officeart/2005/8/layout/vList2"/>
    <dgm:cxn modelId="{2FCA0014-23A0-41FC-8A8D-1AF655F43D29}" type="presOf" srcId="{25BEC27E-C73D-4FA9-B08D-976A3C7F05B9}" destId="{907E076F-F5C3-4775-836C-1ECC1ED4C0F1}" srcOrd="0" destOrd="0" presId="urn:microsoft.com/office/officeart/2005/8/layout/vList2"/>
    <dgm:cxn modelId="{55DE6925-837E-4E5F-A1B7-9A9C77808553}" type="presOf" srcId="{4CBD5422-EE37-4E1A-97F6-D58AEC1BBAEB}" destId="{3B52D018-843B-4A5E-B978-EFA583D0CF2A}" srcOrd="0" destOrd="0" presId="urn:microsoft.com/office/officeart/2005/8/layout/vList2"/>
    <dgm:cxn modelId="{58D81268-8988-4E4F-82E3-61B2C2E7AB4D}" type="presOf" srcId="{C0DAD1BC-F7CF-4A52-A47E-B17B5F97106B}" destId="{D1BB61C3-6552-40A2-921F-54C158688842}" srcOrd="0" destOrd="0" presId="urn:microsoft.com/office/officeart/2005/8/layout/vList2"/>
    <dgm:cxn modelId="{AF8FC948-5FAD-47DD-969B-D3EA7C7D0ABD}" srcId="{4CBD5422-EE37-4E1A-97F6-D58AEC1BBAEB}" destId="{AB41234E-C3DD-4CC4-9B63-9672AAB57C9E}" srcOrd="2" destOrd="0" parTransId="{B5190B84-F831-492B-9512-3C88CE0E61E4}" sibTransId="{C5F689B5-666A-4A8F-A5A8-B7715AC367AC}"/>
    <dgm:cxn modelId="{C960D14B-3F9C-4519-B772-54B9288CB236}" srcId="{2120C51C-1713-4C23-AFAC-BB48F1F772C7}" destId="{28A05AA5-A845-493E-828F-4887C0F26BA9}" srcOrd="3" destOrd="0" parTransId="{024CA201-0529-4D1F-801D-4C4E183677B0}" sibTransId="{98FDE2E4-6B62-456B-B3E4-2856D5263AE5}"/>
    <dgm:cxn modelId="{5FCF0E70-983A-483B-8950-7A35D63D4A98}" type="presOf" srcId="{4C5DADE2-5A85-47B8-BEAA-F20FBE194A62}" destId="{0D309488-A82A-455A-8999-58BA08BA6AB5}" srcOrd="0" destOrd="2" presId="urn:microsoft.com/office/officeart/2005/8/layout/vList2"/>
    <dgm:cxn modelId="{6262CD71-9F2C-457B-9756-18C5B491A3A9}" type="presOf" srcId="{B085DFAA-2D15-4594-B80D-33B79F9816BC}" destId="{D1BB61C3-6552-40A2-921F-54C158688842}" srcOrd="0" destOrd="3" presId="urn:microsoft.com/office/officeart/2005/8/layout/vList2"/>
    <dgm:cxn modelId="{B675D753-89C2-4507-A30A-4AE5B536EB23}" type="presOf" srcId="{AB41234E-C3DD-4CC4-9B63-9672AAB57C9E}" destId="{D1BB61C3-6552-40A2-921F-54C158688842}" srcOrd="0" destOrd="2" presId="urn:microsoft.com/office/officeart/2005/8/layout/vList2"/>
    <dgm:cxn modelId="{38383377-155D-44EE-8443-A5267A550B68}" srcId="{2120C51C-1713-4C23-AFAC-BB48F1F772C7}" destId="{4C5DADE2-5A85-47B8-BEAA-F20FBE194A62}" srcOrd="2" destOrd="0" parTransId="{BADB1892-7AF3-428A-9223-63BAA1E451EA}" sibTransId="{1C26BCB5-02CB-4197-8CF1-F49E8B77653B}"/>
    <dgm:cxn modelId="{9D54047E-F1AC-414C-A72C-00A678ECF07B}" type="presOf" srcId="{213E76C9-7EA8-41B8-A7B5-B192A4EE26BC}" destId="{0D309488-A82A-455A-8999-58BA08BA6AB5}" srcOrd="0" destOrd="1" presId="urn:microsoft.com/office/officeart/2005/8/layout/vList2"/>
    <dgm:cxn modelId="{7340C693-7A3E-4E8C-917F-A1532CC60274}" srcId="{25BEC27E-C73D-4FA9-B08D-976A3C7F05B9}" destId="{2120C51C-1713-4C23-AFAC-BB48F1F772C7}" srcOrd="0" destOrd="0" parTransId="{F3074175-AADA-4A4F-A87D-112083B31E8E}" sibTransId="{66158E68-7BC6-4C67-96D5-A7053C2D748A}"/>
    <dgm:cxn modelId="{5C82509D-5F6B-4BFC-A2C3-07079F244606}" srcId="{2120C51C-1713-4C23-AFAC-BB48F1F772C7}" destId="{213E76C9-7EA8-41B8-A7B5-B192A4EE26BC}" srcOrd="1" destOrd="0" parTransId="{7A6E0332-42EC-4603-A28F-BAFE1BF776E7}" sibTransId="{389A47C3-A4DC-4011-AB23-02991647BB15}"/>
    <dgm:cxn modelId="{5BCA9D9D-C7E5-4613-A159-04288FFF1833}" type="presOf" srcId="{2120C51C-1713-4C23-AFAC-BB48F1F772C7}" destId="{D2387FAF-95A4-4AC1-9776-9AA6D32D121A}" srcOrd="0" destOrd="0" presId="urn:microsoft.com/office/officeart/2005/8/layout/vList2"/>
    <dgm:cxn modelId="{A435A5A6-0406-4B01-99AB-9BB82662D757}" srcId="{4CBD5422-EE37-4E1A-97F6-D58AEC1BBAEB}" destId="{4BEC9C8F-A518-428A-8491-78A526AD5D40}" srcOrd="1" destOrd="0" parTransId="{AA87AB4D-AE7C-4774-B463-6EC33B33972D}" sibTransId="{267A3F73-E2A3-46D8-A5DD-7099E6FD830F}"/>
    <dgm:cxn modelId="{11BCA6A7-A9FB-425E-9278-EC3116CA8E7D}" srcId="{4CBD5422-EE37-4E1A-97F6-D58AEC1BBAEB}" destId="{C0DAD1BC-F7CF-4A52-A47E-B17B5F97106B}" srcOrd="0" destOrd="0" parTransId="{C619342E-4B84-4098-82CB-389C75896BBD}" sibTransId="{9DE5CCCE-55D5-4F7B-91C7-A8A1B673180F}"/>
    <dgm:cxn modelId="{4009A6AC-DBE8-4D5B-98BE-D3204AF7BE5A}" srcId="{2120C51C-1713-4C23-AFAC-BB48F1F772C7}" destId="{B0614346-0495-4EF7-841E-3F28150BB2D1}" srcOrd="0" destOrd="0" parTransId="{5DCB277B-E77E-431F-9DB7-C1FB6479A28A}" sibTransId="{CFA3A995-C457-4DE8-84F0-84983F146D5C}"/>
    <dgm:cxn modelId="{BA910EB0-8BBB-47C4-BA26-9A0EE1FF19F3}" srcId="{4CBD5422-EE37-4E1A-97F6-D58AEC1BBAEB}" destId="{B085DFAA-2D15-4594-B80D-33B79F9816BC}" srcOrd="3" destOrd="0" parTransId="{6DD82A63-32AA-4E09-AFD9-E3612406D93F}" sibTransId="{BAD98312-1FBC-4ECD-AC70-047709CE1F81}"/>
    <dgm:cxn modelId="{9B91DCC1-20D1-44D7-A3C8-D0EBF8D116DD}" type="presOf" srcId="{4BEC9C8F-A518-428A-8491-78A526AD5D40}" destId="{D1BB61C3-6552-40A2-921F-54C158688842}" srcOrd="0" destOrd="1" presId="urn:microsoft.com/office/officeart/2005/8/layout/vList2"/>
    <dgm:cxn modelId="{5CBAF6E6-B189-4BA6-9B96-D9904D2DA86E}" srcId="{25BEC27E-C73D-4FA9-B08D-976A3C7F05B9}" destId="{4CBD5422-EE37-4E1A-97F6-D58AEC1BBAEB}" srcOrd="1" destOrd="0" parTransId="{11F67D24-1005-4844-BCA8-95E322D1A5AD}" sibTransId="{286DF592-A7F3-41F1-ABBF-2EA16765AB28}"/>
    <dgm:cxn modelId="{179AC6EF-900A-49E3-9F16-C3E74120359D}" type="presOf" srcId="{B0614346-0495-4EF7-841E-3F28150BB2D1}" destId="{0D309488-A82A-455A-8999-58BA08BA6AB5}" srcOrd="0" destOrd="0" presId="urn:microsoft.com/office/officeart/2005/8/layout/vList2"/>
    <dgm:cxn modelId="{6A025356-79DC-45E7-AFDA-3FF9A2D5BDDD}" type="presParOf" srcId="{907E076F-F5C3-4775-836C-1ECC1ED4C0F1}" destId="{D2387FAF-95A4-4AC1-9776-9AA6D32D121A}" srcOrd="0" destOrd="0" presId="urn:microsoft.com/office/officeart/2005/8/layout/vList2"/>
    <dgm:cxn modelId="{C5379B10-FCA8-4288-BEBE-E13301D5408B}" type="presParOf" srcId="{907E076F-F5C3-4775-836C-1ECC1ED4C0F1}" destId="{0D309488-A82A-455A-8999-58BA08BA6AB5}" srcOrd="1" destOrd="0" presId="urn:microsoft.com/office/officeart/2005/8/layout/vList2"/>
    <dgm:cxn modelId="{362724ED-8350-4382-9CDE-30F7DB885E87}" type="presParOf" srcId="{907E076F-F5C3-4775-836C-1ECC1ED4C0F1}" destId="{3B52D018-843B-4A5E-B978-EFA583D0CF2A}" srcOrd="2" destOrd="0" presId="urn:microsoft.com/office/officeart/2005/8/layout/vList2"/>
    <dgm:cxn modelId="{3B29971A-B5A7-49AC-9DFC-DC817B507D81}" type="presParOf" srcId="{907E076F-F5C3-4775-836C-1ECC1ED4C0F1}" destId="{D1BB61C3-6552-40A2-921F-54C158688842}"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AE3A1FF-7E9E-4838-96FA-4AA2FE738477}"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1F6DA590-7855-4E17-951C-1DE0DEEE5699}">
      <dgm:prSet/>
      <dgm:spPr/>
      <dgm:t>
        <a:bodyPr/>
        <a:lstStyle/>
        <a:p>
          <a:r>
            <a:rPr lang="en-US"/>
            <a:t>Prior to this work, only 3 studies evaluated dog’s likelihood of adoption</a:t>
          </a:r>
        </a:p>
      </dgm:t>
    </dgm:pt>
    <dgm:pt modelId="{8CA5F400-A18B-439E-8E40-1E117FF80A16}" type="parTrans" cxnId="{BF5E7E0C-C078-4FF0-A4C9-6D1C1E15894F}">
      <dgm:prSet/>
      <dgm:spPr/>
      <dgm:t>
        <a:bodyPr/>
        <a:lstStyle/>
        <a:p>
          <a:endParaRPr lang="en-US"/>
        </a:p>
      </dgm:t>
    </dgm:pt>
    <dgm:pt modelId="{710A7FA8-3CA8-4432-B19E-D2FD09305502}" type="sibTrans" cxnId="{BF5E7E0C-C078-4FF0-A4C9-6D1C1E15894F}">
      <dgm:prSet/>
      <dgm:spPr/>
      <dgm:t>
        <a:bodyPr/>
        <a:lstStyle/>
        <a:p>
          <a:endParaRPr lang="en-US"/>
        </a:p>
      </dgm:t>
    </dgm:pt>
    <dgm:pt modelId="{26A36934-617B-46CA-8B34-B82078F86D26}">
      <dgm:prSet/>
      <dgm:spPr/>
      <dgm:t>
        <a:bodyPr/>
        <a:lstStyle/>
        <a:p>
          <a:r>
            <a:rPr lang="en-US"/>
            <a:t>Luescher &amp; Medlock (2009): in- and out-of-kennel obedience training improved adoption chances</a:t>
          </a:r>
        </a:p>
      </dgm:t>
    </dgm:pt>
    <dgm:pt modelId="{1970B948-D935-4A6A-AAC7-142348B3F84B}" type="parTrans" cxnId="{37F89CBC-9DCB-4EBB-AC4A-305E3BB22881}">
      <dgm:prSet/>
      <dgm:spPr/>
      <dgm:t>
        <a:bodyPr/>
        <a:lstStyle/>
        <a:p>
          <a:endParaRPr lang="en-US"/>
        </a:p>
      </dgm:t>
    </dgm:pt>
    <dgm:pt modelId="{480F0E3B-F550-4228-9F8B-95F88999FC28}" type="sibTrans" cxnId="{37F89CBC-9DCB-4EBB-AC4A-305E3BB22881}">
      <dgm:prSet/>
      <dgm:spPr/>
      <dgm:t>
        <a:bodyPr/>
        <a:lstStyle/>
        <a:p>
          <a:endParaRPr lang="en-US"/>
        </a:p>
      </dgm:t>
    </dgm:pt>
    <dgm:pt modelId="{13DFDE1E-156C-4910-9507-8F6D1B2FBF8A}">
      <dgm:prSet/>
      <dgm:spPr/>
      <dgm:t>
        <a:bodyPr/>
        <a:lstStyle/>
        <a:p>
          <a:r>
            <a:rPr lang="en-US"/>
            <a:t>Protopopova, et al. (2012): Trained shelter dogs on eye gaze and staying close to adopters, and this increased chance of adoption</a:t>
          </a:r>
        </a:p>
      </dgm:t>
    </dgm:pt>
    <dgm:pt modelId="{3A3EF2A1-E451-41CC-8E1A-32B98E139C07}" type="parTrans" cxnId="{E75642F3-8AAC-4E2E-AD74-1EA3AE885230}">
      <dgm:prSet/>
      <dgm:spPr/>
      <dgm:t>
        <a:bodyPr/>
        <a:lstStyle/>
        <a:p>
          <a:endParaRPr lang="en-US"/>
        </a:p>
      </dgm:t>
    </dgm:pt>
    <dgm:pt modelId="{DB9B452C-5CAE-4DDA-946A-A91CC664DEBE}" type="sibTrans" cxnId="{E75642F3-8AAC-4E2E-AD74-1EA3AE885230}">
      <dgm:prSet/>
      <dgm:spPr/>
      <dgm:t>
        <a:bodyPr/>
        <a:lstStyle/>
        <a:p>
          <a:endParaRPr lang="en-US"/>
        </a:p>
      </dgm:t>
    </dgm:pt>
    <dgm:pt modelId="{01870ACB-4F87-434B-A6DD-5C9149DE3FF9}">
      <dgm:prSet/>
      <dgm:spPr/>
      <dgm:t>
        <a:bodyPr/>
        <a:lstStyle/>
        <a:p>
          <a:r>
            <a:rPr lang="en-US"/>
            <a:t>Herron, et al. (2014): trained in-kennel behaviors such as being near front of cage, lying down or sitting at front of cage, and not barking to increase chances of adoption</a:t>
          </a:r>
        </a:p>
      </dgm:t>
    </dgm:pt>
    <dgm:pt modelId="{CF34123C-5C64-4491-9918-7ABC7D6AD732}" type="parTrans" cxnId="{B9E219E6-10C7-42BA-8AE3-1D2675EF2DB4}">
      <dgm:prSet/>
      <dgm:spPr/>
      <dgm:t>
        <a:bodyPr/>
        <a:lstStyle/>
        <a:p>
          <a:endParaRPr lang="en-US"/>
        </a:p>
      </dgm:t>
    </dgm:pt>
    <dgm:pt modelId="{68183BF0-3834-4626-A76E-3E3F822D13CE}" type="sibTrans" cxnId="{B9E219E6-10C7-42BA-8AE3-1D2675EF2DB4}">
      <dgm:prSet/>
      <dgm:spPr/>
      <dgm:t>
        <a:bodyPr/>
        <a:lstStyle/>
        <a:p>
          <a:endParaRPr lang="en-US"/>
        </a:p>
      </dgm:t>
    </dgm:pt>
    <dgm:pt modelId="{8DF69A98-F8E4-478F-BD9F-1BE9465D1FF5}">
      <dgm:prSet/>
      <dgm:spPr/>
      <dgm:t>
        <a:bodyPr/>
        <a:lstStyle/>
        <a:p>
          <a:r>
            <a:rPr lang="en-US"/>
            <a:t>But: No one ever looked at what potential adopters do and how dogs interact with those adopters</a:t>
          </a:r>
        </a:p>
      </dgm:t>
    </dgm:pt>
    <dgm:pt modelId="{3E1C670F-5D14-4C2C-ABF4-165414AC63AE}" type="parTrans" cxnId="{827EB764-DC16-475E-B8FF-2F865B124B86}">
      <dgm:prSet/>
      <dgm:spPr/>
      <dgm:t>
        <a:bodyPr/>
        <a:lstStyle/>
        <a:p>
          <a:endParaRPr lang="en-US"/>
        </a:p>
      </dgm:t>
    </dgm:pt>
    <dgm:pt modelId="{667D2CA7-137D-4974-A4E3-5014A792EC08}" type="sibTrans" cxnId="{827EB764-DC16-475E-B8FF-2F865B124B86}">
      <dgm:prSet/>
      <dgm:spPr/>
      <dgm:t>
        <a:bodyPr/>
        <a:lstStyle/>
        <a:p>
          <a:endParaRPr lang="en-US"/>
        </a:p>
      </dgm:t>
    </dgm:pt>
    <dgm:pt modelId="{A4F96163-9B68-4746-9640-E1DA5058AD88}" type="pres">
      <dgm:prSet presAssocID="{BAE3A1FF-7E9E-4838-96FA-4AA2FE738477}" presName="Name0" presStyleCnt="0">
        <dgm:presLayoutVars>
          <dgm:dir/>
          <dgm:animLvl val="lvl"/>
          <dgm:resizeHandles val="exact"/>
        </dgm:presLayoutVars>
      </dgm:prSet>
      <dgm:spPr/>
    </dgm:pt>
    <dgm:pt modelId="{E5926566-99D7-4797-B727-96BCC898F25F}" type="pres">
      <dgm:prSet presAssocID="{8DF69A98-F8E4-478F-BD9F-1BE9465D1FF5}" presName="boxAndChildren" presStyleCnt="0"/>
      <dgm:spPr/>
    </dgm:pt>
    <dgm:pt modelId="{C4D20ABB-3E44-43D8-A02A-10BEE4B48D7A}" type="pres">
      <dgm:prSet presAssocID="{8DF69A98-F8E4-478F-BD9F-1BE9465D1FF5}" presName="parentTextBox" presStyleLbl="node1" presStyleIdx="0" presStyleCnt="2"/>
      <dgm:spPr/>
    </dgm:pt>
    <dgm:pt modelId="{D35E0236-9A18-442F-9CC5-A3B6724CDFD1}" type="pres">
      <dgm:prSet presAssocID="{710A7FA8-3CA8-4432-B19E-D2FD09305502}" presName="sp" presStyleCnt="0"/>
      <dgm:spPr/>
    </dgm:pt>
    <dgm:pt modelId="{AFC417E3-5BCB-44A5-BEE4-610DC79893EF}" type="pres">
      <dgm:prSet presAssocID="{1F6DA590-7855-4E17-951C-1DE0DEEE5699}" presName="arrowAndChildren" presStyleCnt="0"/>
      <dgm:spPr/>
    </dgm:pt>
    <dgm:pt modelId="{FAE8FFFE-21D4-4F39-A58B-0DC810C7CA68}" type="pres">
      <dgm:prSet presAssocID="{1F6DA590-7855-4E17-951C-1DE0DEEE5699}" presName="parentTextArrow" presStyleLbl="node1" presStyleIdx="0" presStyleCnt="2"/>
      <dgm:spPr/>
    </dgm:pt>
    <dgm:pt modelId="{8717DD34-3A06-4E8F-AB2D-7208AF519891}" type="pres">
      <dgm:prSet presAssocID="{1F6DA590-7855-4E17-951C-1DE0DEEE5699}" presName="arrow" presStyleLbl="node1" presStyleIdx="1" presStyleCnt="2"/>
      <dgm:spPr/>
    </dgm:pt>
    <dgm:pt modelId="{0FA2850C-62FB-4DED-9797-CBF4773E4451}" type="pres">
      <dgm:prSet presAssocID="{1F6DA590-7855-4E17-951C-1DE0DEEE5699}" presName="descendantArrow" presStyleCnt="0"/>
      <dgm:spPr/>
    </dgm:pt>
    <dgm:pt modelId="{C9856C78-47C2-43BE-AC53-8473FC4BE113}" type="pres">
      <dgm:prSet presAssocID="{26A36934-617B-46CA-8B34-B82078F86D26}" presName="childTextArrow" presStyleLbl="fgAccFollowNode1" presStyleIdx="0" presStyleCnt="3">
        <dgm:presLayoutVars>
          <dgm:bulletEnabled val="1"/>
        </dgm:presLayoutVars>
      </dgm:prSet>
      <dgm:spPr/>
    </dgm:pt>
    <dgm:pt modelId="{BF87C23A-BFD7-4333-9F12-2E47CD4187AF}" type="pres">
      <dgm:prSet presAssocID="{13DFDE1E-156C-4910-9507-8F6D1B2FBF8A}" presName="childTextArrow" presStyleLbl="fgAccFollowNode1" presStyleIdx="1" presStyleCnt="3">
        <dgm:presLayoutVars>
          <dgm:bulletEnabled val="1"/>
        </dgm:presLayoutVars>
      </dgm:prSet>
      <dgm:spPr/>
    </dgm:pt>
    <dgm:pt modelId="{0923167A-33E0-4619-BE0A-5BB4FA37BA68}" type="pres">
      <dgm:prSet presAssocID="{01870ACB-4F87-434B-A6DD-5C9149DE3FF9}" presName="childTextArrow" presStyleLbl="fgAccFollowNode1" presStyleIdx="2" presStyleCnt="3">
        <dgm:presLayoutVars>
          <dgm:bulletEnabled val="1"/>
        </dgm:presLayoutVars>
      </dgm:prSet>
      <dgm:spPr/>
    </dgm:pt>
  </dgm:ptLst>
  <dgm:cxnLst>
    <dgm:cxn modelId="{BF5E7E0C-C078-4FF0-A4C9-6D1C1E15894F}" srcId="{BAE3A1FF-7E9E-4838-96FA-4AA2FE738477}" destId="{1F6DA590-7855-4E17-951C-1DE0DEEE5699}" srcOrd="0" destOrd="0" parTransId="{8CA5F400-A18B-439E-8E40-1E117FF80A16}" sibTransId="{710A7FA8-3CA8-4432-B19E-D2FD09305502}"/>
    <dgm:cxn modelId="{8E58DC24-2E20-474B-B759-C63CC5B308F2}" type="presOf" srcId="{8DF69A98-F8E4-478F-BD9F-1BE9465D1FF5}" destId="{C4D20ABB-3E44-43D8-A02A-10BEE4B48D7A}" srcOrd="0" destOrd="0" presId="urn:microsoft.com/office/officeart/2005/8/layout/process4"/>
    <dgm:cxn modelId="{EE0A1E3F-9C67-4C51-BC98-2C9179811113}" type="presOf" srcId="{13DFDE1E-156C-4910-9507-8F6D1B2FBF8A}" destId="{BF87C23A-BFD7-4333-9F12-2E47CD4187AF}" srcOrd="0" destOrd="0" presId="urn:microsoft.com/office/officeart/2005/8/layout/process4"/>
    <dgm:cxn modelId="{BEA0E943-999B-4B6F-BB0F-6EC8CD418231}" type="presOf" srcId="{1F6DA590-7855-4E17-951C-1DE0DEEE5699}" destId="{FAE8FFFE-21D4-4F39-A58B-0DC810C7CA68}" srcOrd="0" destOrd="0" presId="urn:microsoft.com/office/officeart/2005/8/layout/process4"/>
    <dgm:cxn modelId="{827EB764-DC16-475E-B8FF-2F865B124B86}" srcId="{BAE3A1FF-7E9E-4838-96FA-4AA2FE738477}" destId="{8DF69A98-F8E4-478F-BD9F-1BE9465D1FF5}" srcOrd="1" destOrd="0" parTransId="{3E1C670F-5D14-4C2C-ABF4-165414AC63AE}" sibTransId="{667D2CA7-137D-4974-A4E3-5014A792EC08}"/>
    <dgm:cxn modelId="{8F350274-214B-473C-BDB5-9FE81863ECEB}" type="presOf" srcId="{1F6DA590-7855-4E17-951C-1DE0DEEE5699}" destId="{8717DD34-3A06-4E8F-AB2D-7208AF519891}" srcOrd="1" destOrd="0" presId="urn:microsoft.com/office/officeart/2005/8/layout/process4"/>
    <dgm:cxn modelId="{DBDB85AC-C20E-42FB-B7D5-A1461C9A4A92}" type="presOf" srcId="{01870ACB-4F87-434B-A6DD-5C9149DE3FF9}" destId="{0923167A-33E0-4619-BE0A-5BB4FA37BA68}" srcOrd="0" destOrd="0" presId="urn:microsoft.com/office/officeart/2005/8/layout/process4"/>
    <dgm:cxn modelId="{37F89CBC-9DCB-4EBB-AC4A-305E3BB22881}" srcId="{1F6DA590-7855-4E17-951C-1DE0DEEE5699}" destId="{26A36934-617B-46CA-8B34-B82078F86D26}" srcOrd="0" destOrd="0" parTransId="{1970B948-D935-4A6A-AAC7-142348B3F84B}" sibTransId="{480F0E3B-F550-4228-9F8B-95F88999FC28}"/>
    <dgm:cxn modelId="{BCAD9EC8-9C6E-4BA3-B3F9-65095EE3CE37}" type="presOf" srcId="{26A36934-617B-46CA-8B34-B82078F86D26}" destId="{C9856C78-47C2-43BE-AC53-8473FC4BE113}" srcOrd="0" destOrd="0" presId="urn:microsoft.com/office/officeart/2005/8/layout/process4"/>
    <dgm:cxn modelId="{B9E219E6-10C7-42BA-8AE3-1D2675EF2DB4}" srcId="{1F6DA590-7855-4E17-951C-1DE0DEEE5699}" destId="{01870ACB-4F87-434B-A6DD-5C9149DE3FF9}" srcOrd="2" destOrd="0" parTransId="{CF34123C-5C64-4491-9918-7ABC7D6AD732}" sibTransId="{68183BF0-3834-4626-A76E-3E3F822D13CE}"/>
    <dgm:cxn modelId="{E75642F3-8AAC-4E2E-AD74-1EA3AE885230}" srcId="{1F6DA590-7855-4E17-951C-1DE0DEEE5699}" destId="{13DFDE1E-156C-4910-9507-8F6D1B2FBF8A}" srcOrd="1" destOrd="0" parTransId="{3A3EF2A1-E451-41CC-8E1A-32B98E139C07}" sibTransId="{DB9B452C-5CAE-4DDA-946A-A91CC664DEBE}"/>
    <dgm:cxn modelId="{37B8CEF8-C69C-4F68-B807-D6297F31A07C}" type="presOf" srcId="{BAE3A1FF-7E9E-4838-96FA-4AA2FE738477}" destId="{A4F96163-9B68-4746-9640-E1DA5058AD88}" srcOrd="0" destOrd="0" presId="urn:microsoft.com/office/officeart/2005/8/layout/process4"/>
    <dgm:cxn modelId="{90E0A0F7-3363-45EE-848D-B4231E785395}" type="presParOf" srcId="{A4F96163-9B68-4746-9640-E1DA5058AD88}" destId="{E5926566-99D7-4797-B727-96BCC898F25F}" srcOrd="0" destOrd="0" presId="urn:microsoft.com/office/officeart/2005/8/layout/process4"/>
    <dgm:cxn modelId="{5B3D8F5A-83DB-4219-ACB3-970CB741BE83}" type="presParOf" srcId="{E5926566-99D7-4797-B727-96BCC898F25F}" destId="{C4D20ABB-3E44-43D8-A02A-10BEE4B48D7A}" srcOrd="0" destOrd="0" presId="urn:microsoft.com/office/officeart/2005/8/layout/process4"/>
    <dgm:cxn modelId="{6163A26A-A004-4CB3-B113-9FB2C772CF7F}" type="presParOf" srcId="{A4F96163-9B68-4746-9640-E1DA5058AD88}" destId="{D35E0236-9A18-442F-9CC5-A3B6724CDFD1}" srcOrd="1" destOrd="0" presId="urn:microsoft.com/office/officeart/2005/8/layout/process4"/>
    <dgm:cxn modelId="{2BFDAEF2-5AA2-4569-ADA4-BE833BB88872}" type="presParOf" srcId="{A4F96163-9B68-4746-9640-E1DA5058AD88}" destId="{AFC417E3-5BCB-44A5-BEE4-610DC79893EF}" srcOrd="2" destOrd="0" presId="urn:microsoft.com/office/officeart/2005/8/layout/process4"/>
    <dgm:cxn modelId="{A5F5FC4A-E8C0-4C1D-9BAA-0E16871F7402}" type="presParOf" srcId="{AFC417E3-5BCB-44A5-BEE4-610DC79893EF}" destId="{FAE8FFFE-21D4-4F39-A58B-0DC810C7CA68}" srcOrd="0" destOrd="0" presId="urn:microsoft.com/office/officeart/2005/8/layout/process4"/>
    <dgm:cxn modelId="{4542A633-267C-4B6E-8125-7C793BF7FE49}" type="presParOf" srcId="{AFC417E3-5BCB-44A5-BEE4-610DC79893EF}" destId="{8717DD34-3A06-4E8F-AB2D-7208AF519891}" srcOrd="1" destOrd="0" presId="urn:microsoft.com/office/officeart/2005/8/layout/process4"/>
    <dgm:cxn modelId="{ECB3D378-330E-4788-AA3B-15B254A62E58}" type="presParOf" srcId="{AFC417E3-5BCB-44A5-BEE4-610DC79893EF}" destId="{0FA2850C-62FB-4DED-9797-CBF4773E4451}" srcOrd="2" destOrd="0" presId="urn:microsoft.com/office/officeart/2005/8/layout/process4"/>
    <dgm:cxn modelId="{74608D09-9A93-41C9-88DC-17596CFADCB2}" type="presParOf" srcId="{0FA2850C-62FB-4DED-9797-CBF4773E4451}" destId="{C9856C78-47C2-43BE-AC53-8473FC4BE113}" srcOrd="0" destOrd="0" presId="urn:microsoft.com/office/officeart/2005/8/layout/process4"/>
    <dgm:cxn modelId="{C623B668-8D48-401D-87E9-B3B3E95CFCA6}" type="presParOf" srcId="{0FA2850C-62FB-4DED-9797-CBF4773E4451}" destId="{BF87C23A-BFD7-4333-9F12-2E47CD4187AF}" srcOrd="1" destOrd="0" presId="urn:microsoft.com/office/officeart/2005/8/layout/process4"/>
    <dgm:cxn modelId="{15311E92-BAC0-4A12-9AAC-C808A81ACE06}" type="presParOf" srcId="{0FA2850C-62FB-4DED-9797-CBF4773E4451}" destId="{0923167A-33E0-4619-BE0A-5BB4FA37BA68}"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823ADD-6FC8-40DD-B9B4-3CE7F8AC6EEF}">
      <dsp:nvSpPr>
        <dsp:cNvPr id="0" name=""/>
        <dsp:cNvSpPr/>
      </dsp:nvSpPr>
      <dsp:spPr>
        <a:xfrm>
          <a:off x="0" y="80326"/>
          <a:ext cx="6650182" cy="82528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100000"/>
            </a:lnSpc>
            <a:spcBef>
              <a:spcPct val="0"/>
            </a:spcBef>
            <a:spcAft>
              <a:spcPct val="35000"/>
            </a:spcAft>
            <a:buNone/>
            <a:defRPr b="1"/>
          </a:pPr>
          <a:r>
            <a:rPr lang="en-US" sz="1900" kern="1200"/>
            <a:t>Involves both natural and artificial selection</a:t>
          </a:r>
        </a:p>
      </dsp:txBody>
      <dsp:txXfrm>
        <a:off x="40287" y="120613"/>
        <a:ext cx="6569608" cy="744714"/>
      </dsp:txXfrm>
    </dsp:sp>
    <dsp:sp modelId="{C4EEA9D9-1C58-4761-A99B-B16AF6AC0B6D}">
      <dsp:nvSpPr>
        <dsp:cNvPr id="0" name=""/>
        <dsp:cNvSpPr/>
      </dsp:nvSpPr>
      <dsp:spPr>
        <a:xfrm>
          <a:off x="0" y="960335"/>
          <a:ext cx="6650182" cy="825288"/>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100000"/>
            </a:lnSpc>
            <a:spcBef>
              <a:spcPct val="0"/>
            </a:spcBef>
            <a:spcAft>
              <a:spcPct val="35000"/>
            </a:spcAft>
            <a:buNone/>
            <a:defRPr b="1"/>
          </a:pPr>
          <a:r>
            <a:rPr lang="en-US" sz="1900" b="1" kern="1200"/>
            <a:t>Natural selection:</a:t>
          </a:r>
          <a:endParaRPr lang="en-US" sz="1900" kern="1200"/>
        </a:p>
      </dsp:txBody>
      <dsp:txXfrm>
        <a:off x="40287" y="1000622"/>
        <a:ext cx="6569608" cy="744714"/>
      </dsp:txXfrm>
    </dsp:sp>
    <dsp:sp modelId="{26C2BFAE-0337-4954-845C-FD752B38B481}">
      <dsp:nvSpPr>
        <dsp:cNvPr id="0" name=""/>
        <dsp:cNvSpPr/>
      </dsp:nvSpPr>
      <dsp:spPr>
        <a:xfrm>
          <a:off x="0" y="1785623"/>
          <a:ext cx="6650182" cy="845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143" tIns="24130" rIns="135128" bIns="24130" numCol="1" spcCol="1270" anchor="t" anchorCtr="0">
          <a:noAutofit/>
        </a:bodyPr>
        <a:lstStyle/>
        <a:p>
          <a:pPr marL="114300" lvl="1" indent="-114300" algn="l" defTabSz="666750">
            <a:lnSpc>
              <a:spcPct val="100000"/>
            </a:lnSpc>
            <a:spcBef>
              <a:spcPct val="0"/>
            </a:spcBef>
            <a:spcAft>
              <a:spcPct val="20000"/>
            </a:spcAft>
            <a:buChar char="•"/>
          </a:pPr>
          <a:r>
            <a:rPr lang="en-US" sz="1500" kern="1200"/>
            <a:t>Natural selection developed individuals who more likely tolerant of humans</a:t>
          </a:r>
        </a:p>
        <a:p>
          <a:pPr marL="114300" lvl="1" indent="-114300" algn="l" defTabSz="666750">
            <a:lnSpc>
              <a:spcPct val="100000"/>
            </a:lnSpc>
            <a:spcBef>
              <a:spcPct val="0"/>
            </a:spcBef>
            <a:spcAft>
              <a:spcPct val="20000"/>
            </a:spcAft>
            <a:buChar char="•"/>
          </a:pPr>
          <a:r>
            <a:rPr lang="en-US" sz="1500" kern="1200"/>
            <a:t>Remain closer in, live with humans</a:t>
          </a:r>
        </a:p>
        <a:p>
          <a:pPr marL="114300" lvl="1" indent="-114300" algn="l" defTabSz="666750">
            <a:lnSpc>
              <a:spcPct val="100000"/>
            </a:lnSpc>
            <a:spcBef>
              <a:spcPct val="0"/>
            </a:spcBef>
            <a:spcAft>
              <a:spcPct val="20000"/>
            </a:spcAft>
            <a:buChar char="•"/>
          </a:pPr>
          <a:r>
            <a:rPr lang="en-US" sz="1500" kern="1200" dirty="0"/>
            <a:t>Those who could get close to humans were more likely to survive!</a:t>
          </a:r>
        </a:p>
      </dsp:txBody>
      <dsp:txXfrm>
        <a:off x="0" y="1785623"/>
        <a:ext cx="6650182" cy="845594"/>
      </dsp:txXfrm>
    </dsp:sp>
    <dsp:sp modelId="{438D5621-2E99-47CF-9BF6-EA803C05AB09}">
      <dsp:nvSpPr>
        <dsp:cNvPr id="0" name=""/>
        <dsp:cNvSpPr/>
      </dsp:nvSpPr>
      <dsp:spPr>
        <a:xfrm>
          <a:off x="0" y="2631218"/>
          <a:ext cx="6650182" cy="825288"/>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100000"/>
            </a:lnSpc>
            <a:spcBef>
              <a:spcPct val="0"/>
            </a:spcBef>
            <a:spcAft>
              <a:spcPct val="35000"/>
            </a:spcAft>
            <a:buNone/>
            <a:defRPr b="1"/>
          </a:pPr>
          <a:r>
            <a:rPr lang="en-US" sz="1900" kern="1200"/>
            <a:t>This led to changes in wolf/coyote/fox morphology and behavior</a:t>
          </a:r>
        </a:p>
      </dsp:txBody>
      <dsp:txXfrm>
        <a:off x="40287" y="2671505"/>
        <a:ext cx="6569608" cy="744714"/>
      </dsp:txXfrm>
    </dsp:sp>
    <dsp:sp modelId="{121D711A-C102-4155-AADE-75685E6F8670}">
      <dsp:nvSpPr>
        <dsp:cNvPr id="0" name=""/>
        <dsp:cNvSpPr/>
      </dsp:nvSpPr>
      <dsp:spPr>
        <a:xfrm>
          <a:off x="0" y="3456507"/>
          <a:ext cx="6650182" cy="560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143" tIns="24130" rIns="135128" bIns="24130" numCol="1" spcCol="1270" anchor="t" anchorCtr="0">
          <a:noAutofit/>
        </a:bodyPr>
        <a:lstStyle/>
        <a:p>
          <a:pPr marL="114300" lvl="1" indent="-114300" algn="l" defTabSz="666750">
            <a:lnSpc>
              <a:spcPct val="100000"/>
            </a:lnSpc>
            <a:spcBef>
              <a:spcPct val="0"/>
            </a:spcBef>
            <a:spcAft>
              <a:spcPct val="20000"/>
            </a:spcAft>
            <a:buChar char="•"/>
          </a:pPr>
          <a:r>
            <a:rPr lang="en-US" sz="1500" kern="1200"/>
            <a:t>Morphology = body shape and body characteristics</a:t>
          </a:r>
        </a:p>
        <a:p>
          <a:pPr marL="114300" lvl="1" indent="-114300" algn="l" defTabSz="666750">
            <a:lnSpc>
              <a:spcPct val="100000"/>
            </a:lnSpc>
            <a:spcBef>
              <a:spcPct val="0"/>
            </a:spcBef>
            <a:spcAft>
              <a:spcPct val="20000"/>
            </a:spcAft>
            <a:buChar char="•"/>
          </a:pPr>
          <a:r>
            <a:rPr lang="en-US" sz="1500" kern="1200"/>
            <a:t>These canines showed reduced fear and aggression in presence of humans </a:t>
          </a:r>
        </a:p>
      </dsp:txBody>
      <dsp:txXfrm>
        <a:off x="0" y="3456507"/>
        <a:ext cx="6650182" cy="560452"/>
      </dsp:txXfrm>
    </dsp:sp>
    <dsp:sp modelId="{3F19F77A-238C-4867-8C73-E83C958C1184}">
      <dsp:nvSpPr>
        <dsp:cNvPr id="0" name=""/>
        <dsp:cNvSpPr/>
      </dsp:nvSpPr>
      <dsp:spPr>
        <a:xfrm>
          <a:off x="0" y="4016960"/>
          <a:ext cx="6650182" cy="825288"/>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100000"/>
            </a:lnSpc>
            <a:spcBef>
              <a:spcPct val="0"/>
            </a:spcBef>
            <a:spcAft>
              <a:spcPct val="35000"/>
            </a:spcAft>
            <a:buNone/>
            <a:defRPr b="1"/>
          </a:pPr>
          <a:r>
            <a:rPr lang="en-US" sz="1900" kern="1200"/>
            <a:t>Humans noticed this and began to breed dogs for certain uses:</a:t>
          </a:r>
        </a:p>
      </dsp:txBody>
      <dsp:txXfrm>
        <a:off x="40287" y="4057247"/>
        <a:ext cx="6569608" cy="744714"/>
      </dsp:txXfrm>
    </dsp:sp>
    <dsp:sp modelId="{46D19F1B-6780-48F3-A0FE-AD2193AF591E}">
      <dsp:nvSpPr>
        <dsp:cNvPr id="0" name=""/>
        <dsp:cNvSpPr/>
      </dsp:nvSpPr>
      <dsp:spPr>
        <a:xfrm>
          <a:off x="0" y="4842248"/>
          <a:ext cx="6650182" cy="1415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143" tIns="24130" rIns="135128" bIns="24130" numCol="1" spcCol="1270" anchor="t" anchorCtr="0">
          <a:noAutofit/>
        </a:bodyPr>
        <a:lstStyle/>
        <a:p>
          <a:pPr marL="114300" lvl="1" indent="-114300" algn="l" defTabSz="666750">
            <a:lnSpc>
              <a:spcPct val="100000"/>
            </a:lnSpc>
            <a:spcBef>
              <a:spcPct val="0"/>
            </a:spcBef>
            <a:spcAft>
              <a:spcPct val="20000"/>
            </a:spcAft>
            <a:buChar char="•"/>
          </a:pPr>
          <a:r>
            <a:rPr lang="en-US" sz="1500" kern="1200"/>
            <a:t>Herding</a:t>
          </a:r>
        </a:p>
        <a:p>
          <a:pPr marL="114300" lvl="1" indent="-114300" algn="l" defTabSz="666750">
            <a:lnSpc>
              <a:spcPct val="100000"/>
            </a:lnSpc>
            <a:spcBef>
              <a:spcPct val="0"/>
            </a:spcBef>
            <a:spcAft>
              <a:spcPct val="20000"/>
            </a:spcAft>
            <a:buChar char="•"/>
          </a:pPr>
          <a:r>
            <a:rPr lang="en-US" sz="1500" kern="1200"/>
            <a:t>Hunting</a:t>
          </a:r>
        </a:p>
        <a:p>
          <a:pPr marL="114300" lvl="1" indent="-114300" algn="l" defTabSz="666750">
            <a:lnSpc>
              <a:spcPct val="100000"/>
            </a:lnSpc>
            <a:spcBef>
              <a:spcPct val="0"/>
            </a:spcBef>
            <a:spcAft>
              <a:spcPct val="20000"/>
            </a:spcAft>
            <a:buChar char="•"/>
          </a:pPr>
          <a:r>
            <a:rPr lang="en-US" sz="1500" kern="1200"/>
            <a:t>Protection</a:t>
          </a:r>
        </a:p>
        <a:p>
          <a:pPr marL="114300" lvl="1" indent="-114300" algn="l" defTabSz="666750">
            <a:lnSpc>
              <a:spcPct val="100000"/>
            </a:lnSpc>
            <a:spcBef>
              <a:spcPct val="0"/>
            </a:spcBef>
            <a:spcAft>
              <a:spcPct val="20000"/>
            </a:spcAft>
            <a:buChar char="•"/>
          </a:pPr>
          <a:r>
            <a:rPr lang="en-US" sz="1500" kern="1200"/>
            <a:t>Companionship</a:t>
          </a:r>
        </a:p>
        <a:p>
          <a:pPr marL="114300" lvl="1" indent="-114300" algn="l" defTabSz="666750">
            <a:lnSpc>
              <a:spcPct val="100000"/>
            </a:lnSpc>
            <a:spcBef>
              <a:spcPct val="0"/>
            </a:spcBef>
            <a:spcAft>
              <a:spcPct val="20000"/>
            </a:spcAft>
            <a:buChar char="•"/>
          </a:pPr>
          <a:r>
            <a:rPr lang="en-US" sz="1500" kern="1200"/>
            <a:t>Service Dogs</a:t>
          </a:r>
        </a:p>
      </dsp:txBody>
      <dsp:txXfrm>
        <a:off x="0" y="4842248"/>
        <a:ext cx="6650182" cy="141588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842CBC-C384-4C33-8CE1-85FB55789F1C}">
      <dsp:nvSpPr>
        <dsp:cNvPr id="0" name=""/>
        <dsp:cNvSpPr/>
      </dsp:nvSpPr>
      <dsp:spPr>
        <a:xfrm>
          <a:off x="0" y="334205"/>
          <a:ext cx="6620505" cy="123651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155/250 dogs taken out of kennels</a:t>
          </a:r>
        </a:p>
      </dsp:txBody>
      <dsp:txXfrm>
        <a:off x="60362" y="394567"/>
        <a:ext cx="6499781" cy="1115788"/>
      </dsp:txXfrm>
    </dsp:sp>
    <dsp:sp modelId="{B73B3B01-F7B2-4942-A683-A3132829605E}">
      <dsp:nvSpPr>
        <dsp:cNvPr id="0" name=""/>
        <dsp:cNvSpPr/>
      </dsp:nvSpPr>
      <dsp:spPr>
        <a:xfrm>
          <a:off x="0" y="1570717"/>
          <a:ext cx="6620505" cy="1210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201"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61.6% taken out only 1x</a:t>
          </a:r>
        </a:p>
        <a:p>
          <a:pPr marL="228600" lvl="1" indent="-228600" algn="l" defTabSz="889000">
            <a:lnSpc>
              <a:spcPct val="90000"/>
            </a:lnSpc>
            <a:spcBef>
              <a:spcPct val="0"/>
            </a:spcBef>
            <a:spcAft>
              <a:spcPct val="20000"/>
            </a:spcAft>
            <a:buChar char="•"/>
          </a:pPr>
          <a:r>
            <a:rPr lang="en-US" sz="2000" kern="1200" dirty="0"/>
            <a:t>22.5% taken out 2x</a:t>
          </a:r>
        </a:p>
        <a:p>
          <a:pPr marL="228600" lvl="1" indent="-228600" algn="l" defTabSz="889000">
            <a:lnSpc>
              <a:spcPct val="90000"/>
            </a:lnSpc>
            <a:spcBef>
              <a:spcPct val="0"/>
            </a:spcBef>
            <a:spcAft>
              <a:spcPct val="20000"/>
            </a:spcAft>
            <a:buChar char="•"/>
          </a:pPr>
          <a:r>
            <a:rPr lang="en-US" sz="2000" kern="1200" dirty="0"/>
            <a:t>10.6% taken out 3x</a:t>
          </a:r>
        </a:p>
        <a:p>
          <a:pPr marL="57150" lvl="1" indent="-57150" algn="l" defTabSz="400050">
            <a:lnSpc>
              <a:spcPct val="90000"/>
            </a:lnSpc>
            <a:spcBef>
              <a:spcPct val="0"/>
            </a:spcBef>
            <a:spcAft>
              <a:spcPct val="20000"/>
            </a:spcAft>
            <a:buChar char="•"/>
          </a:pPr>
          <a:endParaRPr lang="en-US" sz="900" kern="1200" dirty="0"/>
        </a:p>
      </dsp:txBody>
      <dsp:txXfrm>
        <a:off x="0" y="1570717"/>
        <a:ext cx="6620505" cy="1210950"/>
      </dsp:txXfrm>
    </dsp:sp>
    <dsp:sp modelId="{253315B8-5121-448A-970C-0E844EEAD544}">
      <dsp:nvSpPr>
        <dsp:cNvPr id="0" name=""/>
        <dsp:cNvSpPr/>
      </dsp:nvSpPr>
      <dsp:spPr>
        <a:xfrm>
          <a:off x="0" y="2781667"/>
          <a:ext cx="6620505" cy="12168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1" kern="1200" dirty="0"/>
            <a:t>Average time of interactions was </a:t>
          </a:r>
          <a:r>
            <a:rPr lang="en-US" sz="2800" b="1" i="1" kern="1200" dirty="0"/>
            <a:t>7.9 minutes </a:t>
          </a:r>
          <a:r>
            <a:rPr lang="en-US" sz="1600" b="1" i="1" kern="1200" dirty="0"/>
            <a:t>(range of 1-40.7 minutes!)</a:t>
          </a:r>
          <a:endParaRPr lang="en-US" sz="1600" kern="1200" dirty="0"/>
        </a:p>
      </dsp:txBody>
      <dsp:txXfrm>
        <a:off x="59399" y="2841066"/>
        <a:ext cx="6501707" cy="10980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24138-2E02-4A6E-896F-E77F70DF6208}">
      <dsp:nvSpPr>
        <dsp:cNvPr id="0" name=""/>
        <dsp:cNvSpPr/>
      </dsp:nvSpPr>
      <dsp:spPr>
        <a:xfrm>
          <a:off x="0" y="246073"/>
          <a:ext cx="6620505" cy="1216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Majority of dogs were </a:t>
          </a:r>
        </a:p>
      </dsp:txBody>
      <dsp:txXfrm>
        <a:off x="59399" y="305472"/>
        <a:ext cx="6501707" cy="1098002"/>
      </dsp:txXfrm>
    </dsp:sp>
    <dsp:sp modelId="{11E3B0F8-45D9-4022-B35B-5029B157B262}">
      <dsp:nvSpPr>
        <dsp:cNvPr id="0" name=""/>
        <dsp:cNvSpPr/>
      </dsp:nvSpPr>
      <dsp:spPr>
        <a:xfrm>
          <a:off x="0" y="1462874"/>
          <a:ext cx="6620505" cy="2623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201"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Male (56.4) and adult (60.0)</a:t>
          </a:r>
        </a:p>
        <a:p>
          <a:pPr marL="171450" lvl="1" indent="-171450" algn="l" defTabSz="800100">
            <a:lnSpc>
              <a:spcPct val="90000"/>
            </a:lnSpc>
            <a:spcBef>
              <a:spcPct val="0"/>
            </a:spcBef>
            <a:spcAft>
              <a:spcPct val="20000"/>
            </a:spcAft>
            <a:buChar char="•"/>
          </a:pPr>
          <a:r>
            <a:rPr lang="en-US" sz="1800" kern="1200" dirty="0"/>
            <a:t>Puppies: 9.6; juveniles 30.4</a:t>
          </a:r>
        </a:p>
        <a:p>
          <a:pPr marL="171450" lvl="1" indent="-171450" algn="l" defTabSz="800100">
            <a:lnSpc>
              <a:spcPct val="90000"/>
            </a:lnSpc>
            <a:spcBef>
              <a:spcPct val="0"/>
            </a:spcBef>
            <a:spcAft>
              <a:spcPct val="20000"/>
            </a:spcAft>
            <a:buChar char="•"/>
          </a:pPr>
          <a:r>
            <a:rPr lang="en-US" sz="1800" kern="1200" dirty="0"/>
            <a:t>Medium sized (64.8%) or small (30%</a:t>
          </a:r>
        </a:p>
        <a:p>
          <a:pPr marL="171450" lvl="1" indent="-171450" algn="l" defTabSz="800100">
            <a:lnSpc>
              <a:spcPct val="90000"/>
            </a:lnSpc>
            <a:spcBef>
              <a:spcPct val="0"/>
            </a:spcBef>
            <a:spcAft>
              <a:spcPct val="20000"/>
            </a:spcAft>
            <a:buChar char="•"/>
          </a:pPr>
          <a:r>
            <a:rPr lang="en-US" sz="1800" kern="1200" dirty="0"/>
            <a:t>Largest color category was red (48.8%); smallest was gray (0.08%)</a:t>
          </a:r>
        </a:p>
        <a:p>
          <a:pPr marL="171450" lvl="1" indent="-171450" algn="l" defTabSz="800100">
            <a:lnSpc>
              <a:spcPct val="90000"/>
            </a:lnSpc>
            <a:spcBef>
              <a:spcPct val="0"/>
            </a:spcBef>
            <a:spcAft>
              <a:spcPct val="20000"/>
            </a:spcAft>
            <a:buChar char="•"/>
          </a:pPr>
          <a:r>
            <a:rPr lang="en-US" sz="1800" kern="1200" dirty="0"/>
            <a:t>Most had short coats (77.2%)</a:t>
          </a:r>
        </a:p>
        <a:p>
          <a:pPr marL="171450" lvl="1" indent="-171450" algn="l" defTabSz="800100">
            <a:lnSpc>
              <a:spcPct val="90000"/>
            </a:lnSpc>
            <a:spcBef>
              <a:spcPct val="0"/>
            </a:spcBef>
            <a:spcAft>
              <a:spcPct val="20000"/>
            </a:spcAft>
            <a:buChar char="•"/>
          </a:pPr>
          <a:r>
            <a:rPr lang="en-US" sz="1800" kern="1200" dirty="0"/>
            <a:t>Most frequent breeds were fighting breeds (32.8%) and sporting (26.4) (Most common breeds in shelters)</a:t>
          </a:r>
        </a:p>
        <a:p>
          <a:pPr marL="171450" lvl="1" indent="-171450" algn="l" defTabSz="800100">
            <a:lnSpc>
              <a:spcPct val="90000"/>
            </a:lnSpc>
            <a:spcBef>
              <a:spcPct val="0"/>
            </a:spcBef>
            <a:spcAft>
              <a:spcPct val="20000"/>
            </a:spcAft>
            <a:buChar char="•"/>
          </a:pPr>
          <a:r>
            <a:rPr lang="en-US" sz="1800" kern="1200" dirty="0"/>
            <a:t>Majority were strays (64.4); 28% were owner surrender</a:t>
          </a:r>
        </a:p>
        <a:p>
          <a:pPr marL="57150" lvl="1" indent="-57150" algn="l" defTabSz="400050">
            <a:lnSpc>
              <a:spcPct val="90000"/>
            </a:lnSpc>
            <a:spcBef>
              <a:spcPct val="0"/>
            </a:spcBef>
            <a:spcAft>
              <a:spcPct val="20000"/>
            </a:spcAft>
            <a:buChar char="•"/>
          </a:pPr>
          <a:endParaRPr lang="en-US" sz="900" kern="1200" dirty="0"/>
        </a:p>
      </dsp:txBody>
      <dsp:txXfrm>
        <a:off x="0" y="1462874"/>
        <a:ext cx="6620505" cy="262372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0982F6-7FD1-48AE-86CC-B1FF612E7AA8}">
      <dsp:nvSpPr>
        <dsp:cNvPr id="0" name=""/>
        <dsp:cNvSpPr/>
      </dsp:nvSpPr>
      <dsp:spPr>
        <a:xfrm>
          <a:off x="2514416" y="0"/>
          <a:ext cx="2957922" cy="656166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57" tIns="1666664" rIns="60057" bIns="1666664" numCol="1" spcCol="1270" anchor="ctr" anchorCtr="0">
          <a:noAutofit/>
        </a:bodyPr>
        <a:lstStyle/>
        <a:p>
          <a:pPr marL="0" lvl="0" indent="0" algn="l" defTabSz="800100">
            <a:lnSpc>
              <a:spcPct val="90000"/>
            </a:lnSpc>
            <a:spcBef>
              <a:spcPct val="0"/>
            </a:spcBef>
            <a:spcAft>
              <a:spcPct val="35000"/>
            </a:spcAft>
            <a:buNone/>
          </a:pPr>
          <a:r>
            <a:rPr lang="en-US" sz="1800" b="1" i="1" kern="1200" dirty="0">
              <a:solidFill>
                <a:srgbClr val="002060"/>
              </a:solidFill>
            </a:rPr>
            <a:t>Ignored play initiations</a:t>
          </a:r>
          <a:r>
            <a:rPr lang="en-US" sz="1800" kern="1200" dirty="0">
              <a:solidFill>
                <a:srgbClr val="002060"/>
              </a:solidFill>
            </a:rPr>
            <a:t> </a:t>
          </a:r>
          <a:r>
            <a:rPr lang="en-US" sz="1800" kern="1200" dirty="0"/>
            <a:t>by potential adopter 2x as much as dogs that were adopted</a:t>
          </a:r>
        </a:p>
        <a:p>
          <a:pPr marL="0" lvl="0" indent="0" algn="l" defTabSz="800100">
            <a:lnSpc>
              <a:spcPct val="90000"/>
            </a:lnSpc>
            <a:spcBef>
              <a:spcPct val="0"/>
            </a:spcBef>
            <a:spcAft>
              <a:spcPct val="35000"/>
            </a:spcAft>
            <a:buNone/>
          </a:pPr>
          <a:endParaRPr lang="en-US" sz="1800" kern="1200" dirty="0"/>
        </a:p>
        <a:p>
          <a:pPr marL="0" lvl="0" indent="0" algn="l" defTabSz="800100">
            <a:lnSpc>
              <a:spcPct val="90000"/>
            </a:lnSpc>
            <a:spcBef>
              <a:spcPct val="0"/>
            </a:spcBef>
            <a:spcAft>
              <a:spcPct val="35000"/>
            </a:spcAft>
            <a:buNone/>
          </a:pPr>
          <a:r>
            <a:rPr lang="en-US" sz="1800" b="1" i="1" kern="1200" dirty="0">
              <a:solidFill>
                <a:srgbClr val="002060"/>
              </a:solidFill>
            </a:rPr>
            <a:t>Laid in proximity to adopter half as much </a:t>
          </a:r>
          <a:r>
            <a:rPr lang="en-US" sz="1800" kern="1200" dirty="0"/>
            <a:t>as adopted dogs</a:t>
          </a:r>
        </a:p>
      </dsp:txBody>
      <dsp:txXfrm>
        <a:off x="2514416" y="0"/>
        <a:ext cx="2957922" cy="6561668"/>
      </dsp:txXfrm>
    </dsp:sp>
    <dsp:sp modelId="{40A6F53F-1968-4E81-ACC0-3CD88A29BA73}">
      <dsp:nvSpPr>
        <dsp:cNvPr id="0" name=""/>
        <dsp:cNvSpPr/>
      </dsp:nvSpPr>
      <dsp:spPr>
        <a:xfrm>
          <a:off x="1808" y="0"/>
          <a:ext cx="2510800" cy="6561668"/>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948" tIns="648147" rIns="40948" bIns="648147" numCol="1" spcCol="1270" anchor="ctr" anchorCtr="0">
          <a:noAutofit/>
        </a:bodyPr>
        <a:lstStyle/>
        <a:p>
          <a:pPr marL="0" lvl="0" indent="0" algn="ctr" defTabSz="1200150">
            <a:lnSpc>
              <a:spcPct val="90000"/>
            </a:lnSpc>
            <a:spcBef>
              <a:spcPct val="0"/>
            </a:spcBef>
            <a:spcAft>
              <a:spcPct val="35000"/>
            </a:spcAft>
            <a:buNone/>
          </a:pPr>
          <a:r>
            <a:rPr lang="en-US" sz="2700" b="1" kern="1200" dirty="0"/>
            <a:t>Dogs that not adopted </a:t>
          </a:r>
        </a:p>
      </dsp:txBody>
      <dsp:txXfrm>
        <a:off x="1808" y="0"/>
        <a:ext cx="2510800" cy="656166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8BF063-2763-4005-B3C4-37E46D9F431A}">
      <dsp:nvSpPr>
        <dsp:cNvPr id="0" name=""/>
        <dsp:cNvSpPr/>
      </dsp:nvSpPr>
      <dsp:spPr>
        <a:xfrm>
          <a:off x="0" y="381270"/>
          <a:ext cx="6900512" cy="22176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333248" rIns="53555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21 dogs in foster homes and 31 dogs in shelter</a:t>
          </a:r>
        </a:p>
        <a:p>
          <a:pPr marL="342900" lvl="2" indent="-171450" algn="l" defTabSz="711200">
            <a:lnSpc>
              <a:spcPct val="90000"/>
            </a:lnSpc>
            <a:spcBef>
              <a:spcPct val="0"/>
            </a:spcBef>
            <a:spcAft>
              <a:spcPct val="15000"/>
            </a:spcAft>
            <a:buChar char="•"/>
          </a:pPr>
          <a:r>
            <a:rPr lang="en-US" sz="1600" kern="1200"/>
            <a:t>All dogs spayed/neutered</a:t>
          </a:r>
        </a:p>
        <a:p>
          <a:pPr marL="342900" lvl="2" indent="-171450" algn="l" defTabSz="711200">
            <a:lnSpc>
              <a:spcPct val="90000"/>
            </a:lnSpc>
            <a:spcBef>
              <a:spcPct val="0"/>
            </a:spcBef>
            <a:spcAft>
              <a:spcPct val="15000"/>
            </a:spcAft>
            <a:buChar char="•"/>
          </a:pPr>
          <a:r>
            <a:rPr lang="en-US" sz="1600" kern="1200"/>
            <a:t>Shelter dogs selected by volunteers</a:t>
          </a:r>
        </a:p>
        <a:p>
          <a:pPr marL="342900" lvl="2" indent="-171450" algn="l" defTabSz="711200">
            <a:lnSpc>
              <a:spcPct val="90000"/>
            </a:lnSpc>
            <a:spcBef>
              <a:spcPct val="0"/>
            </a:spcBef>
            <a:spcAft>
              <a:spcPct val="15000"/>
            </a:spcAft>
            <a:buChar char="•"/>
          </a:pPr>
          <a:r>
            <a:rPr lang="en-US" sz="1600" kern="1200"/>
            <a:t>Foster dogs assigned to foster homes by staff</a:t>
          </a: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Human participants: 20 foster parent volunteers and 20 shelter volunteers that interacted regularly with the shelter dogs</a:t>
          </a:r>
        </a:p>
      </dsp:txBody>
      <dsp:txXfrm>
        <a:off x="0" y="381270"/>
        <a:ext cx="6900512" cy="2217600"/>
      </dsp:txXfrm>
    </dsp:sp>
    <dsp:sp modelId="{E3484C03-08EC-4545-8376-DA16AA39F65D}">
      <dsp:nvSpPr>
        <dsp:cNvPr id="0" name=""/>
        <dsp:cNvSpPr/>
      </dsp:nvSpPr>
      <dsp:spPr>
        <a:xfrm>
          <a:off x="345025" y="145110"/>
          <a:ext cx="4830358" cy="4723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711200">
            <a:lnSpc>
              <a:spcPct val="90000"/>
            </a:lnSpc>
            <a:spcBef>
              <a:spcPct val="0"/>
            </a:spcBef>
            <a:spcAft>
              <a:spcPct val="35000"/>
            </a:spcAft>
            <a:buNone/>
          </a:pPr>
          <a:r>
            <a:rPr lang="en-US" sz="1600" kern="1200"/>
            <a:t>Subjects: </a:t>
          </a:r>
        </a:p>
      </dsp:txBody>
      <dsp:txXfrm>
        <a:off x="368082" y="168167"/>
        <a:ext cx="4784244" cy="426206"/>
      </dsp:txXfrm>
    </dsp:sp>
    <dsp:sp modelId="{35C37AA1-3FFD-4799-9391-7F555616B7BC}">
      <dsp:nvSpPr>
        <dsp:cNvPr id="0" name=""/>
        <dsp:cNvSpPr/>
      </dsp:nvSpPr>
      <dsp:spPr>
        <a:xfrm>
          <a:off x="0" y="2921430"/>
          <a:ext cx="6900512" cy="24696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333248" rIns="53555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Foster dogs tested 3 days after arriving in foster home; shelter dog selected by volunteer that had interacted with it at least 3 times</a:t>
          </a: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Secure Base Test</a:t>
          </a: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Paired Attachment Test</a:t>
          </a: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Lexington Attachment to Pets scale for Human volunteers</a:t>
          </a:r>
        </a:p>
      </dsp:txBody>
      <dsp:txXfrm>
        <a:off x="0" y="2921430"/>
        <a:ext cx="6900512" cy="2469600"/>
      </dsp:txXfrm>
    </dsp:sp>
    <dsp:sp modelId="{FE453812-F88E-4DF8-8EB5-0A8AD8DC5EAF}">
      <dsp:nvSpPr>
        <dsp:cNvPr id="0" name=""/>
        <dsp:cNvSpPr/>
      </dsp:nvSpPr>
      <dsp:spPr>
        <a:xfrm>
          <a:off x="345025" y="2685270"/>
          <a:ext cx="4830358" cy="4723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711200">
            <a:lnSpc>
              <a:spcPct val="90000"/>
            </a:lnSpc>
            <a:spcBef>
              <a:spcPct val="0"/>
            </a:spcBef>
            <a:spcAft>
              <a:spcPct val="35000"/>
            </a:spcAft>
            <a:buNone/>
          </a:pPr>
          <a:r>
            <a:rPr lang="en-US" sz="1600" kern="1200"/>
            <a:t>Testing</a:t>
          </a:r>
        </a:p>
      </dsp:txBody>
      <dsp:txXfrm>
        <a:off x="368082" y="2708327"/>
        <a:ext cx="4784244" cy="42620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689F32-7873-4977-BF64-61CBF2E340C3}">
      <dsp:nvSpPr>
        <dsp:cNvPr id="0" name=""/>
        <dsp:cNvSpPr/>
      </dsp:nvSpPr>
      <dsp:spPr>
        <a:xfrm>
          <a:off x="506834" y="0"/>
          <a:ext cx="5744127" cy="3990213"/>
        </a:xfrm>
        <a:prstGeom prst="rightArrow">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073A342-3203-4A08-B2A2-9D05798AEFE7}">
      <dsp:nvSpPr>
        <dsp:cNvPr id="0" name=""/>
        <dsp:cNvSpPr/>
      </dsp:nvSpPr>
      <dsp:spPr>
        <a:xfrm>
          <a:off x="757140" y="283464"/>
          <a:ext cx="2429336" cy="3423283"/>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Shelter dogs spent </a:t>
          </a:r>
          <a:r>
            <a:rPr lang="en-US" sz="1600" b="1" i="1" kern="1200" dirty="0">
              <a:solidFill>
                <a:srgbClr val="FFFF00"/>
              </a:solidFill>
            </a:rPr>
            <a:t>more time with both familiar and unfamiliar person </a:t>
          </a:r>
          <a:r>
            <a:rPr lang="en-US" sz="1600" kern="1200" dirty="0"/>
            <a:t>in active phase  compared to passive phase</a:t>
          </a:r>
        </a:p>
      </dsp:txBody>
      <dsp:txXfrm>
        <a:off x="875730" y="402054"/>
        <a:ext cx="2192156" cy="3186103"/>
      </dsp:txXfrm>
    </dsp:sp>
    <dsp:sp modelId="{7A5CB0B2-3CFC-42D8-92B5-FF5A724D6524}">
      <dsp:nvSpPr>
        <dsp:cNvPr id="0" name=""/>
        <dsp:cNvSpPr/>
      </dsp:nvSpPr>
      <dsp:spPr>
        <a:xfrm>
          <a:off x="3524367" y="292985"/>
          <a:ext cx="2476289" cy="3404242"/>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marL="0" lvl="0" algn="l" defTabSz="711200">
            <a:lnSpc>
              <a:spcPct val="90000"/>
            </a:lnSpc>
            <a:spcBef>
              <a:spcPct val="0"/>
            </a:spcBef>
            <a:spcAft>
              <a:spcPct val="35000"/>
            </a:spcAft>
            <a:buNone/>
          </a:pPr>
          <a:r>
            <a:rPr lang="en-US" sz="1600" b="1" kern="1200" dirty="0"/>
            <a:t>Foster group:</a:t>
          </a:r>
        </a:p>
        <a:p>
          <a:pPr marL="0" lvl="0" indent="-457200" algn="l" defTabSz="711200">
            <a:lnSpc>
              <a:spcPct val="90000"/>
            </a:lnSpc>
            <a:spcBef>
              <a:spcPct val="0"/>
            </a:spcBef>
            <a:spcAft>
              <a:spcPct val="35000"/>
            </a:spcAft>
            <a:buNone/>
          </a:pPr>
          <a:r>
            <a:rPr lang="en-US" sz="1600" b="1" i="1" kern="1200" dirty="0">
              <a:solidFill>
                <a:srgbClr val="FFFF00"/>
              </a:solidFill>
            </a:rPr>
            <a:t>Spent more time with familiar than unfamiliar person</a:t>
          </a:r>
        </a:p>
        <a:p>
          <a:pPr marL="0" lvl="0" algn="l" defTabSz="711200">
            <a:lnSpc>
              <a:spcPct val="90000"/>
            </a:lnSpc>
            <a:spcBef>
              <a:spcPct val="0"/>
            </a:spcBef>
            <a:spcAft>
              <a:spcPct val="35000"/>
            </a:spcAft>
            <a:buNone/>
          </a:pPr>
          <a:endParaRPr lang="en-US" sz="1600" kern="1200" dirty="0"/>
        </a:p>
        <a:p>
          <a:pPr marL="0" lvl="0" algn="l" defTabSz="711200">
            <a:lnSpc>
              <a:spcPct val="90000"/>
            </a:lnSpc>
            <a:spcBef>
              <a:spcPct val="0"/>
            </a:spcBef>
            <a:spcAft>
              <a:spcPct val="35000"/>
            </a:spcAft>
            <a:buNone/>
          </a:pPr>
          <a:r>
            <a:rPr lang="en-US" sz="1600" kern="1200" dirty="0"/>
            <a:t>Particularly in active phase</a:t>
          </a:r>
        </a:p>
        <a:p>
          <a:pPr marL="0" lvl="0" algn="l" defTabSz="711200">
            <a:lnSpc>
              <a:spcPct val="90000"/>
            </a:lnSpc>
            <a:spcBef>
              <a:spcPct val="0"/>
            </a:spcBef>
            <a:spcAft>
              <a:spcPct val="35000"/>
            </a:spcAft>
            <a:buNone/>
          </a:pPr>
          <a:endParaRPr lang="en-US" sz="1600" kern="1200" dirty="0"/>
        </a:p>
        <a:p>
          <a:pPr marL="0" lvl="0" algn="l" defTabSz="711200">
            <a:lnSpc>
              <a:spcPct val="90000"/>
            </a:lnSpc>
            <a:spcBef>
              <a:spcPct val="0"/>
            </a:spcBef>
            <a:spcAft>
              <a:spcPct val="35000"/>
            </a:spcAft>
            <a:buNone/>
          </a:pPr>
          <a:r>
            <a:rPr lang="en-US" sz="1600" b="1" i="1" kern="1200" dirty="0">
              <a:solidFill>
                <a:srgbClr val="FFFF00"/>
              </a:solidFill>
            </a:rPr>
            <a:t>And spent more time in contact with familiar person </a:t>
          </a:r>
        </a:p>
        <a:p>
          <a:pPr marL="57150" lvl="1" indent="-57150" algn="l" defTabSz="355600">
            <a:lnSpc>
              <a:spcPct val="90000"/>
            </a:lnSpc>
            <a:spcBef>
              <a:spcPct val="0"/>
            </a:spcBef>
            <a:spcAft>
              <a:spcPct val="15000"/>
            </a:spcAft>
            <a:buChar char="•"/>
          </a:pPr>
          <a:endParaRPr lang="en-US" sz="800" kern="1200" dirty="0"/>
        </a:p>
      </dsp:txBody>
      <dsp:txXfrm>
        <a:off x="3645249" y="413867"/>
        <a:ext cx="2234525" cy="316247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FF7780-6A93-47CD-82FF-CF8EA509F61F}">
      <dsp:nvSpPr>
        <dsp:cNvPr id="0" name=""/>
        <dsp:cNvSpPr/>
      </dsp:nvSpPr>
      <dsp:spPr>
        <a:xfrm>
          <a:off x="0" y="236950"/>
          <a:ext cx="7281472" cy="297675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65123" tIns="312420" rIns="565123" bIns="106680" numCol="1" spcCol="1270" anchor="t" anchorCtr="0">
          <a:noAutofit/>
        </a:bodyPr>
        <a:lstStyle/>
        <a:p>
          <a:pPr marL="114300" lvl="1" indent="-114300" algn="l" defTabSz="666750">
            <a:lnSpc>
              <a:spcPct val="100000"/>
            </a:lnSpc>
            <a:spcBef>
              <a:spcPct val="0"/>
            </a:spcBef>
            <a:spcAft>
              <a:spcPct val="15000"/>
            </a:spcAft>
            <a:buChar char="•"/>
          </a:pPr>
          <a:r>
            <a:rPr lang="en-US" sz="1500" kern="1200" dirty="0"/>
            <a:t>Behaviors such as staying near the potential adopter and playing/interacting with the potential adopter greatly increases a dog’s chance of being adopted</a:t>
          </a:r>
        </a:p>
        <a:p>
          <a:pPr marL="114300" lvl="1" indent="-114300" algn="l" defTabSz="666750">
            <a:lnSpc>
              <a:spcPct val="100000"/>
            </a:lnSpc>
            <a:spcBef>
              <a:spcPct val="0"/>
            </a:spcBef>
            <a:spcAft>
              <a:spcPct val="15000"/>
            </a:spcAft>
            <a:buChar char="•"/>
          </a:pPr>
          <a:endParaRPr lang="en-US" sz="1500" kern="1200" dirty="0"/>
        </a:p>
        <a:p>
          <a:pPr marL="114300" lvl="1" indent="-114300" algn="l" defTabSz="666750">
            <a:lnSpc>
              <a:spcPct val="100000"/>
            </a:lnSpc>
            <a:spcBef>
              <a:spcPct val="0"/>
            </a:spcBef>
            <a:spcAft>
              <a:spcPct val="15000"/>
            </a:spcAft>
            <a:buChar char="•"/>
          </a:pPr>
          <a:r>
            <a:rPr lang="en-US" sz="1500" kern="1200" dirty="0"/>
            <a:t>Dogs in foster homes form better relationships/attachment with their humans</a:t>
          </a:r>
        </a:p>
        <a:p>
          <a:pPr marL="114300" lvl="1" indent="-114300" algn="l" defTabSz="666750">
            <a:lnSpc>
              <a:spcPct val="100000"/>
            </a:lnSpc>
            <a:spcBef>
              <a:spcPct val="0"/>
            </a:spcBef>
            <a:spcAft>
              <a:spcPct val="15000"/>
            </a:spcAft>
            <a:buChar char="•"/>
          </a:pPr>
          <a:endParaRPr lang="en-US" sz="1500" kern="1200"/>
        </a:p>
        <a:p>
          <a:pPr marL="114300" lvl="1" indent="-114300" algn="l" defTabSz="666750">
            <a:lnSpc>
              <a:spcPct val="100000"/>
            </a:lnSpc>
            <a:spcBef>
              <a:spcPct val="0"/>
            </a:spcBef>
            <a:spcAft>
              <a:spcPct val="15000"/>
            </a:spcAft>
            <a:buChar char="•"/>
          </a:pPr>
          <a:r>
            <a:rPr lang="en-US" sz="1500" kern="1200" dirty="0"/>
            <a:t>Shelter dogs may appear “social”, but are highly seeking social interactions due to insecure attachment</a:t>
          </a:r>
        </a:p>
        <a:p>
          <a:pPr marL="114300" lvl="1" indent="-114300" algn="l" defTabSz="666750">
            <a:lnSpc>
              <a:spcPct val="100000"/>
            </a:lnSpc>
            <a:spcBef>
              <a:spcPct val="0"/>
            </a:spcBef>
            <a:spcAft>
              <a:spcPct val="15000"/>
            </a:spcAft>
            <a:buChar char="•"/>
          </a:pPr>
          <a:endParaRPr lang="en-US" sz="1500" kern="1200" dirty="0"/>
        </a:p>
        <a:p>
          <a:pPr marL="114300" lvl="1" indent="-114300" algn="l" defTabSz="666750">
            <a:lnSpc>
              <a:spcPct val="100000"/>
            </a:lnSpc>
            <a:spcBef>
              <a:spcPct val="0"/>
            </a:spcBef>
            <a:spcAft>
              <a:spcPct val="15000"/>
            </a:spcAft>
            <a:buChar char="•"/>
          </a:pPr>
          <a:r>
            <a:rPr lang="en-US" sz="1500" kern="1200" dirty="0"/>
            <a:t>Foster homes may help develop positive behaviors and reduce negative behaviors</a:t>
          </a:r>
        </a:p>
      </dsp:txBody>
      <dsp:txXfrm>
        <a:off x="0" y="236950"/>
        <a:ext cx="7281472" cy="2976750"/>
      </dsp:txXfrm>
    </dsp:sp>
    <dsp:sp modelId="{0D129345-321E-4484-A9F6-3523E11AD960}">
      <dsp:nvSpPr>
        <dsp:cNvPr id="0" name=""/>
        <dsp:cNvSpPr/>
      </dsp:nvSpPr>
      <dsp:spPr>
        <a:xfrm>
          <a:off x="364073" y="15550"/>
          <a:ext cx="5097030" cy="4428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2656" tIns="0" rIns="192656" bIns="0" numCol="1" spcCol="1270" anchor="ctr" anchorCtr="0">
          <a:noAutofit/>
        </a:bodyPr>
        <a:lstStyle/>
        <a:p>
          <a:pPr marL="0" lvl="0" indent="0" algn="l" defTabSz="889000">
            <a:lnSpc>
              <a:spcPct val="100000"/>
            </a:lnSpc>
            <a:spcBef>
              <a:spcPct val="0"/>
            </a:spcBef>
            <a:spcAft>
              <a:spcPct val="35000"/>
            </a:spcAft>
            <a:buNone/>
          </a:pPr>
          <a:r>
            <a:rPr lang="en-US" sz="2000" kern="1200" dirty="0"/>
            <a:t>We have learned so far that</a:t>
          </a:r>
        </a:p>
      </dsp:txBody>
      <dsp:txXfrm>
        <a:off x="385689" y="37166"/>
        <a:ext cx="5053798" cy="399568"/>
      </dsp:txXfrm>
    </dsp:sp>
    <dsp:sp modelId="{35D5730C-F2D1-4D94-9061-D7CBDF51B6B1}">
      <dsp:nvSpPr>
        <dsp:cNvPr id="0" name=""/>
        <dsp:cNvSpPr/>
      </dsp:nvSpPr>
      <dsp:spPr>
        <a:xfrm>
          <a:off x="0" y="3516100"/>
          <a:ext cx="7281472" cy="203175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65123" tIns="312420" rIns="565123" bIns="106680" numCol="1" spcCol="1270" anchor="t" anchorCtr="0">
          <a:noAutofit/>
        </a:bodyPr>
        <a:lstStyle/>
        <a:p>
          <a:pPr marL="114300" lvl="1" indent="-114300" algn="l" defTabSz="666750">
            <a:lnSpc>
              <a:spcPct val="100000"/>
            </a:lnSpc>
            <a:spcBef>
              <a:spcPct val="0"/>
            </a:spcBef>
            <a:spcAft>
              <a:spcPct val="15000"/>
            </a:spcAft>
            <a:buChar char="•"/>
          </a:pPr>
          <a:endParaRPr lang="en-US" sz="1500" kern="1200"/>
        </a:p>
        <a:p>
          <a:pPr marL="114300" lvl="1" indent="-114300" algn="l" defTabSz="666750">
            <a:lnSpc>
              <a:spcPct val="100000"/>
            </a:lnSpc>
            <a:spcBef>
              <a:spcPct val="0"/>
            </a:spcBef>
            <a:spcAft>
              <a:spcPct val="15000"/>
            </a:spcAft>
            <a:buChar char="•"/>
          </a:pPr>
          <a:r>
            <a:rPr lang="en-US" sz="1500" kern="1200" dirty="0"/>
            <a:t>Homes that take in a shelter dog and treat it “as one of their own”</a:t>
          </a:r>
        </a:p>
        <a:p>
          <a:pPr marL="114300" lvl="1" indent="-114300" algn="l" defTabSz="666750">
            <a:lnSpc>
              <a:spcPct val="100000"/>
            </a:lnSpc>
            <a:spcBef>
              <a:spcPct val="0"/>
            </a:spcBef>
            <a:spcAft>
              <a:spcPct val="15000"/>
            </a:spcAft>
            <a:buChar char="•"/>
          </a:pPr>
          <a:endParaRPr lang="en-US" sz="1500" kern="1200" dirty="0"/>
        </a:p>
        <a:p>
          <a:pPr marL="114300" lvl="1" indent="-114300" algn="l" defTabSz="666750">
            <a:lnSpc>
              <a:spcPct val="100000"/>
            </a:lnSpc>
            <a:spcBef>
              <a:spcPct val="0"/>
            </a:spcBef>
            <a:spcAft>
              <a:spcPct val="15000"/>
            </a:spcAft>
            <a:buChar char="•"/>
          </a:pPr>
          <a:r>
            <a:rPr lang="en-US" sz="1500" kern="1200" dirty="0"/>
            <a:t>Can be for a very short time: Weekend visit</a:t>
          </a:r>
        </a:p>
        <a:p>
          <a:pPr marL="114300" lvl="1" indent="-114300" algn="l" defTabSz="666750">
            <a:lnSpc>
              <a:spcPct val="100000"/>
            </a:lnSpc>
            <a:spcBef>
              <a:spcPct val="0"/>
            </a:spcBef>
            <a:spcAft>
              <a:spcPct val="15000"/>
            </a:spcAft>
            <a:buChar char="•"/>
          </a:pPr>
          <a:endParaRPr lang="en-US" sz="1500" kern="1200" dirty="0"/>
        </a:p>
        <a:p>
          <a:pPr marL="114300" lvl="1" indent="-114300" algn="l" defTabSz="666750">
            <a:lnSpc>
              <a:spcPct val="100000"/>
            </a:lnSpc>
            <a:spcBef>
              <a:spcPct val="0"/>
            </a:spcBef>
            <a:spcAft>
              <a:spcPct val="15000"/>
            </a:spcAft>
            <a:buChar char="•"/>
          </a:pPr>
          <a:r>
            <a:rPr lang="en-US" sz="1500" kern="1200" dirty="0"/>
            <a:t>Can be until the dog is adopted</a:t>
          </a:r>
        </a:p>
      </dsp:txBody>
      <dsp:txXfrm>
        <a:off x="0" y="3516100"/>
        <a:ext cx="7281472" cy="2031750"/>
      </dsp:txXfrm>
    </dsp:sp>
    <dsp:sp modelId="{C6E21DCB-C556-4BCF-AA92-2C5D08873D64}">
      <dsp:nvSpPr>
        <dsp:cNvPr id="0" name=""/>
        <dsp:cNvSpPr/>
      </dsp:nvSpPr>
      <dsp:spPr>
        <a:xfrm>
          <a:off x="364073" y="3294700"/>
          <a:ext cx="5097030" cy="4428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2656" tIns="0" rIns="192656" bIns="0" numCol="1" spcCol="1270" anchor="ctr" anchorCtr="0">
          <a:noAutofit/>
        </a:bodyPr>
        <a:lstStyle/>
        <a:p>
          <a:pPr marL="0" lvl="0" indent="0" algn="l" defTabSz="889000">
            <a:lnSpc>
              <a:spcPct val="100000"/>
            </a:lnSpc>
            <a:spcBef>
              <a:spcPct val="0"/>
            </a:spcBef>
            <a:spcAft>
              <a:spcPct val="35000"/>
            </a:spcAft>
            <a:buNone/>
          </a:pPr>
          <a:r>
            <a:rPr lang="en-US" sz="2000" kern="1200" dirty="0"/>
            <a:t>What ARE foster homes?</a:t>
          </a:r>
        </a:p>
      </dsp:txBody>
      <dsp:txXfrm>
        <a:off x="385689" y="3316316"/>
        <a:ext cx="5053798" cy="39956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C4C58B-035A-4342-AB15-F47D755AAEB1}">
      <dsp:nvSpPr>
        <dsp:cNvPr id="0" name=""/>
        <dsp:cNvSpPr/>
      </dsp:nvSpPr>
      <dsp:spPr>
        <a:xfrm>
          <a:off x="0" y="95439"/>
          <a:ext cx="6561717" cy="117475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Sleepovers reduced cortisol levels, but had no lasting effect upon return to the shelter</a:t>
          </a:r>
        </a:p>
      </dsp:txBody>
      <dsp:txXfrm>
        <a:off x="57347" y="152786"/>
        <a:ext cx="6447023" cy="1060059"/>
      </dsp:txXfrm>
    </dsp:sp>
    <dsp:sp modelId="{4610D933-98D3-4276-926F-0D127602D9B9}">
      <dsp:nvSpPr>
        <dsp:cNvPr id="0" name=""/>
        <dsp:cNvSpPr/>
      </dsp:nvSpPr>
      <dsp:spPr>
        <a:xfrm>
          <a:off x="0" y="1330672"/>
          <a:ext cx="6561717" cy="1174753"/>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Dogs had longest rest period during sleepovers….suggests dogs do not rest well at shelter but could during sleep over </a:t>
          </a:r>
        </a:p>
      </dsp:txBody>
      <dsp:txXfrm>
        <a:off x="57347" y="1388019"/>
        <a:ext cx="6447023" cy="1060059"/>
      </dsp:txXfrm>
    </dsp:sp>
    <dsp:sp modelId="{3DB0BEC0-FD5E-4E69-A08A-CB6F8F513C67}">
      <dsp:nvSpPr>
        <dsp:cNvPr id="0" name=""/>
        <dsp:cNvSpPr/>
      </dsp:nvSpPr>
      <dsp:spPr>
        <a:xfrm>
          <a:off x="0" y="2505425"/>
          <a:ext cx="6561717" cy="499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8335"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Also suggests that dogs do not need to be active during sleepover, but given a chance to “relax”</a:t>
          </a:r>
        </a:p>
      </dsp:txBody>
      <dsp:txXfrm>
        <a:off x="0" y="2505425"/>
        <a:ext cx="6561717" cy="499904"/>
      </dsp:txXfrm>
    </dsp:sp>
    <dsp:sp modelId="{D9523E6E-E1AF-4813-BEEE-27899230A9FE}">
      <dsp:nvSpPr>
        <dsp:cNvPr id="0" name=""/>
        <dsp:cNvSpPr/>
      </dsp:nvSpPr>
      <dsp:spPr>
        <a:xfrm>
          <a:off x="0" y="3005330"/>
          <a:ext cx="6561717" cy="117475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Even a short sleepover away from the shelter is beneficial for shelter dogs.</a:t>
          </a:r>
        </a:p>
      </dsp:txBody>
      <dsp:txXfrm>
        <a:off x="57347" y="3062677"/>
        <a:ext cx="6447023" cy="106005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EB6E5-65B6-4AE6-95FB-CB1E1DC5D5F6}">
      <dsp:nvSpPr>
        <dsp:cNvPr id="0" name=""/>
        <dsp:cNvSpPr/>
      </dsp:nvSpPr>
      <dsp:spPr>
        <a:xfrm>
          <a:off x="1000514" y="410158"/>
          <a:ext cx="1098562" cy="1098562"/>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34000" r="-34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A6AC65-5A20-49BA-83E1-B94D7BCB40DF}">
      <dsp:nvSpPr>
        <dsp:cNvPr id="0" name=""/>
        <dsp:cNvSpPr/>
      </dsp:nvSpPr>
      <dsp:spPr>
        <a:xfrm>
          <a:off x="393" y="1715045"/>
          <a:ext cx="3138750" cy="794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Students must gain a good understanding of canine behavior, canine development and understand socialization, play and canine cognition.</a:t>
          </a:r>
        </a:p>
      </dsp:txBody>
      <dsp:txXfrm>
        <a:off x="393" y="1715045"/>
        <a:ext cx="3138750" cy="794496"/>
      </dsp:txXfrm>
    </dsp:sp>
    <dsp:sp modelId="{5956247E-D599-4453-AD37-479F182A9C1A}">
      <dsp:nvSpPr>
        <dsp:cNvPr id="0" name=""/>
        <dsp:cNvSpPr/>
      </dsp:nvSpPr>
      <dsp:spPr>
        <a:xfrm>
          <a:off x="393" y="2565636"/>
          <a:ext cx="3138750" cy="734988"/>
        </a:xfrm>
        <a:prstGeom prst="rect">
          <a:avLst/>
        </a:prstGeom>
        <a:noFill/>
        <a:ln>
          <a:noFill/>
        </a:ln>
        <a:effectLst/>
      </dsp:spPr>
      <dsp:style>
        <a:lnRef idx="0">
          <a:scrgbClr r="0" g="0" b="0"/>
        </a:lnRef>
        <a:fillRef idx="0">
          <a:scrgbClr r="0" g="0" b="0"/>
        </a:fillRef>
        <a:effectRef idx="0">
          <a:scrgbClr r="0" g="0" b="0"/>
        </a:effectRef>
        <a:fontRef idx="minor"/>
      </dsp:style>
    </dsp:sp>
    <dsp:sp modelId="{1B11F87A-81DC-4472-B4AE-32572A4EEF75}">
      <dsp:nvSpPr>
        <dsp:cNvPr id="0" name=""/>
        <dsp:cNvSpPr/>
      </dsp:nvSpPr>
      <dsp:spPr>
        <a:xfrm>
          <a:off x="4412322" y="514928"/>
          <a:ext cx="1098562" cy="1098562"/>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2000" r="-22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2FDE46-7399-49AC-8FF0-BA00D9D2A55E}">
      <dsp:nvSpPr>
        <dsp:cNvPr id="0" name=""/>
        <dsp:cNvSpPr/>
      </dsp:nvSpPr>
      <dsp:spPr>
        <a:xfrm>
          <a:off x="3688425" y="1715045"/>
          <a:ext cx="3138750" cy="794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Students must learn to use basic operant/classical conditioning techniques as well as newer models of reinforcement to get the shelter dogs to</a:t>
          </a:r>
        </a:p>
      </dsp:txBody>
      <dsp:txXfrm>
        <a:off x="3688425" y="1715045"/>
        <a:ext cx="3138750" cy="794496"/>
      </dsp:txXfrm>
    </dsp:sp>
    <dsp:sp modelId="{576A2B2B-DC7C-40C4-AD79-1657A151F4A0}">
      <dsp:nvSpPr>
        <dsp:cNvPr id="0" name=""/>
        <dsp:cNvSpPr/>
      </dsp:nvSpPr>
      <dsp:spPr>
        <a:xfrm>
          <a:off x="3688425" y="2565636"/>
          <a:ext cx="3138750" cy="734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Learn to be around people</a:t>
          </a:r>
        </a:p>
        <a:p>
          <a:pPr marL="0" lvl="0" indent="0" algn="l" defTabSz="488950">
            <a:lnSpc>
              <a:spcPct val="90000"/>
            </a:lnSpc>
            <a:spcBef>
              <a:spcPct val="0"/>
            </a:spcBef>
            <a:spcAft>
              <a:spcPct val="35000"/>
            </a:spcAft>
            <a:buNone/>
          </a:pPr>
          <a:r>
            <a:rPr lang="en-US" sz="1100" kern="1200"/>
            <a:t>Learn to PLAY with people</a:t>
          </a:r>
        </a:p>
        <a:p>
          <a:pPr marL="0" lvl="0" indent="0" algn="l" defTabSz="488950">
            <a:lnSpc>
              <a:spcPct val="90000"/>
            </a:lnSpc>
            <a:spcBef>
              <a:spcPct val="0"/>
            </a:spcBef>
            <a:spcAft>
              <a:spcPct val="35000"/>
            </a:spcAft>
            <a:buNone/>
          </a:pPr>
          <a:r>
            <a:rPr lang="en-US" sz="1100" kern="1200"/>
            <a:t>Then….learn basic manners skills (sit, down, come, wait, etc.)</a:t>
          </a:r>
        </a:p>
      </dsp:txBody>
      <dsp:txXfrm>
        <a:off x="3688425" y="2565636"/>
        <a:ext cx="3138750" cy="734988"/>
      </dsp:txXfrm>
    </dsp:sp>
    <dsp:sp modelId="{2E4EB368-C881-4196-BE03-038DE5F6A0C8}">
      <dsp:nvSpPr>
        <dsp:cNvPr id="0" name=""/>
        <dsp:cNvSpPr/>
      </dsp:nvSpPr>
      <dsp:spPr>
        <a:xfrm>
          <a:off x="8109878" y="438732"/>
          <a:ext cx="1098562" cy="1098562"/>
        </a:xfrm>
        <a:prstGeom prst="rect">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25000" r="-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23DCDA-D27F-41EE-BE9A-991335D56EBD}">
      <dsp:nvSpPr>
        <dsp:cNvPr id="0" name=""/>
        <dsp:cNvSpPr/>
      </dsp:nvSpPr>
      <dsp:spPr>
        <a:xfrm>
          <a:off x="7376456" y="1715045"/>
          <a:ext cx="3138750" cy="794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Students must work with the foster parents and adoptive parents to meet the needs of EACH dog: This is accomplished through</a:t>
          </a:r>
        </a:p>
      </dsp:txBody>
      <dsp:txXfrm>
        <a:off x="7376456" y="1715045"/>
        <a:ext cx="3138750" cy="794496"/>
      </dsp:txXfrm>
    </dsp:sp>
    <dsp:sp modelId="{A2DBD457-5A82-4554-8539-F05CED6F346D}">
      <dsp:nvSpPr>
        <dsp:cNvPr id="0" name=""/>
        <dsp:cNvSpPr/>
      </dsp:nvSpPr>
      <dsp:spPr>
        <a:xfrm>
          <a:off x="7376456" y="2565636"/>
          <a:ext cx="3138750" cy="734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Functional analysis</a:t>
          </a:r>
        </a:p>
        <a:p>
          <a:pPr marL="0" lvl="0" indent="0" algn="l" defTabSz="488950">
            <a:lnSpc>
              <a:spcPct val="90000"/>
            </a:lnSpc>
            <a:spcBef>
              <a:spcPct val="0"/>
            </a:spcBef>
            <a:spcAft>
              <a:spcPct val="35000"/>
            </a:spcAft>
            <a:buNone/>
          </a:pPr>
          <a:r>
            <a:rPr lang="en-US" sz="1100" kern="1200"/>
            <a:t>Development of an individualized plan</a:t>
          </a:r>
        </a:p>
        <a:p>
          <a:pPr marL="0" lvl="0" indent="0" algn="l" defTabSz="488950">
            <a:lnSpc>
              <a:spcPct val="90000"/>
            </a:lnSpc>
            <a:spcBef>
              <a:spcPct val="0"/>
            </a:spcBef>
            <a:spcAft>
              <a:spcPct val="35000"/>
            </a:spcAft>
            <a:buNone/>
          </a:pPr>
          <a:r>
            <a:rPr lang="en-US" sz="1100" kern="1200"/>
            <a:t>Teaching the foster/adoptive parent ways to build a positive relationship with their dog</a:t>
          </a:r>
        </a:p>
      </dsp:txBody>
      <dsp:txXfrm>
        <a:off x="7376456" y="2565636"/>
        <a:ext cx="3138750" cy="7349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E7E89-33CE-47B3-A71F-76B75EDE5961}">
      <dsp:nvSpPr>
        <dsp:cNvPr id="0" name=""/>
        <dsp:cNvSpPr/>
      </dsp:nvSpPr>
      <dsp:spPr>
        <a:xfrm>
          <a:off x="0" y="196006"/>
          <a:ext cx="6263640" cy="7435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Most important: </a:t>
          </a:r>
          <a:r>
            <a:rPr lang="en-US" sz="3100" b="1" i="1" kern="1200"/>
            <a:t>Paedomorphosis</a:t>
          </a:r>
          <a:endParaRPr lang="en-US" sz="3100" kern="1200"/>
        </a:p>
      </dsp:txBody>
      <dsp:txXfrm>
        <a:off x="36296" y="232302"/>
        <a:ext cx="6191048" cy="670943"/>
      </dsp:txXfrm>
    </dsp:sp>
    <dsp:sp modelId="{106F56A1-7AAE-43E0-8768-D51E86517660}">
      <dsp:nvSpPr>
        <dsp:cNvPr id="0" name=""/>
        <dsp:cNvSpPr/>
      </dsp:nvSpPr>
      <dsp:spPr>
        <a:xfrm>
          <a:off x="0" y="939541"/>
          <a:ext cx="6263640" cy="1251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t>Retention of juvenile traits into adulthood</a:t>
          </a:r>
        </a:p>
        <a:p>
          <a:pPr marL="228600" lvl="1" indent="-228600" algn="l" defTabSz="1066800">
            <a:lnSpc>
              <a:spcPct val="90000"/>
            </a:lnSpc>
            <a:spcBef>
              <a:spcPct val="0"/>
            </a:spcBef>
            <a:spcAft>
              <a:spcPct val="20000"/>
            </a:spcAft>
            <a:buChar char="•"/>
          </a:pPr>
          <a:r>
            <a:rPr lang="en-US" sz="2400" kern="1200"/>
            <a:t>Physical characteristics</a:t>
          </a:r>
        </a:p>
        <a:p>
          <a:pPr marL="228600" lvl="1" indent="-228600" algn="l" defTabSz="1066800">
            <a:lnSpc>
              <a:spcPct val="90000"/>
            </a:lnSpc>
            <a:spcBef>
              <a:spcPct val="0"/>
            </a:spcBef>
            <a:spcAft>
              <a:spcPct val="20000"/>
            </a:spcAft>
            <a:buChar char="•"/>
          </a:pPr>
          <a:r>
            <a:rPr lang="en-US" sz="2400" kern="1200"/>
            <a:t>Behavior characteristics</a:t>
          </a:r>
        </a:p>
      </dsp:txBody>
      <dsp:txXfrm>
        <a:off x="0" y="939541"/>
        <a:ext cx="6263640" cy="1251315"/>
      </dsp:txXfrm>
    </dsp:sp>
    <dsp:sp modelId="{EFBFB4D8-5D9D-4EC2-BF8D-1112C8489D4B}">
      <dsp:nvSpPr>
        <dsp:cNvPr id="0" name=""/>
        <dsp:cNvSpPr/>
      </dsp:nvSpPr>
      <dsp:spPr>
        <a:xfrm>
          <a:off x="0" y="2190856"/>
          <a:ext cx="6263640" cy="74353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Important:</a:t>
          </a:r>
        </a:p>
      </dsp:txBody>
      <dsp:txXfrm>
        <a:off x="36296" y="2227152"/>
        <a:ext cx="6191048" cy="670943"/>
      </dsp:txXfrm>
    </dsp:sp>
    <dsp:sp modelId="{21936297-A27B-458B-9149-FDD943A98168}">
      <dsp:nvSpPr>
        <dsp:cNvPr id="0" name=""/>
        <dsp:cNvSpPr/>
      </dsp:nvSpPr>
      <dsp:spPr>
        <a:xfrm>
          <a:off x="0" y="2934391"/>
          <a:ext cx="6263640" cy="237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t>Changes in head: muzzle, ears, coat, eyes, tail</a:t>
          </a:r>
        </a:p>
        <a:p>
          <a:pPr marL="228600" lvl="1" indent="-228600" algn="l" defTabSz="1066800">
            <a:lnSpc>
              <a:spcPct val="90000"/>
            </a:lnSpc>
            <a:spcBef>
              <a:spcPct val="0"/>
            </a:spcBef>
            <a:spcAft>
              <a:spcPct val="20000"/>
            </a:spcAft>
            <a:buChar char="•"/>
          </a:pPr>
          <a:r>
            <a:rPr lang="en-US" sz="2400" kern="1200"/>
            <a:t>More juvenile signaling and extended play behavior in place of adult aggression/antagonistic signaling</a:t>
          </a:r>
        </a:p>
        <a:p>
          <a:pPr marL="228600" lvl="1" indent="-228600" algn="l" defTabSz="1066800">
            <a:lnSpc>
              <a:spcPct val="90000"/>
            </a:lnSpc>
            <a:spcBef>
              <a:spcPct val="0"/>
            </a:spcBef>
            <a:spcAft>
              <a:spcPct val="20000"/>
            </a:spcAft>
            <a:buChar char="•"/>
          </a:pPr>
          <a:r>
            <a:rPr lang="en-US" sz="2400" kern="1200"/>
            <a:t>Extended  play</a:t>
          </a:r>
        </a:p>
        <a:p>
          <a:pPr marL="228600" lvl="1" indent="-228600" algn="l" defTabSz="1066800">
            <a:lnSpc>
              <a:spcPct val="90000"/>
            </a:lnSpc>
            <a:spcBef>
              <a:spcPct val="0"/>
            </a:spcBef>
            <a:spcAft>
              <a:spcPct val="20000"/>
            </a:spcAft>
            <a:buChar char="•"/>
          </a:pPr>
          <a:r>
            <a:rPr lang="en-US" sz="2400" kern="1200"/>
            <a:t>Reduced need for adult-type signaling</a:t>
          </a:r>
        </a:p>
      </dsp:txBody>
      <dsp:txXfrm>
        <a:off x="0" y="2934391"/>
        <a:ext cx="6263640" cy="23742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2C9CB-9570-4DE6-AA0A-E5151467A5BD}">
      <dsp:nvSpPr>
        <dsp:cNvPr id="0" name=""/>
        <dsp:cNvSpPr/>
      </dsp:nvSpPr>
      <dsp:spPr>
        <a:xfrm>
          <a:off x="0" y="2124"/>
          <a:ext cx="57214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489E0D7-B929-4325-B4B0-72171D6F563D}">
      <dsp:nvSpPr>
        <dsp:cNvPr id="0" name=""/>
        <dsp:cNvSpPr/>
      </dsp:nvSpPr>
      <dsp:spPr>
        <a:xfrm>
          <a:off x="0" y="2124"/>
          <a:ext cx="5721484"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It allows us to understand the psycho-bio-social aspects of human-canine interactions</a:t>
          </a:r>
        </a:p>
      </dsp:txBody>
      <dsp:txXfrm>
        <a:off x="0" y="2124"/>
        <a:ext cx="5721484" cy="1449029"/>
      </dsp:txXfrm>
    </dsp:sp>
    <dsp:sp modelId="{B2CBEB11-1E96-4CFC-A152-23A5D2802823}">
      <dsp:nvSpPr>
        <dsp:cNvPr id="0" name=""/>
        <dsp:cNvSpPr/>
      </dsp:nvSpPr>
      <dsp:spPr>
        <a:xfrm>
          <a:off x="0" y="1451154"/>
          <a:ext cx="57214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841424C-41A0-483E-8D60-1F6FD14445E4}">
      <dsp:nvSpPr>
        <dsp:cNvPr id="0" name=""/>
        <dsp:cNvSpPr/>
      </dsp:nvSpPr>
      <dsp:spPr>
        <a:xfrm>
          <a:off x="0" y="1451154"/>
          <a:ext cx="5721484"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It helps us develop programs which benefit both dogs and humans</a:t>
          </a:r>
        </a:p>
      </dsp:txBody>
      <dsp:txXfrm>
        <a:off x="0" y="1451154"/>
        <a:ext cx="5721484" cy="1449029"/>
      </dsp:txXfrm>
    </dsp:sp>
    <dsp:sp modelId="{441CF0B9-2E6A-494D-B604-0BED2936188F}">
      <dsp:nvSpPr>
        <dsp:cNvPr id="0" name=""/>
        <dsp:cNvSpPr/>
      </dsp:nvSpPr>
      <dsp:spPr>
        <a:xfrm>
          <a:off x="0" y="2900183"/>
          <a:ext cx="57214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2257889-0192-4874-B16D-4F70EFC8D323}">
      <dsp:nvSpPr>
        <dsp:cNvPr id="0" name=""/>
        <dsp:cNvSpPr/>
      </dsp:nvSpPr>
      <dsp:spPr>
        <a:xfrm>
          <a:off x="0" y="2900183"/>
          <a:ext cx="5721484"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It teaches us a bit about ourselves</a:t>
          </a:r>
        </a:p>
      </dsp:txBody>
      <dsp:txXfrm>
        <a:off x="0" y="2900183"/>
        <a:ext cx="5721484" cy="14490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B5DAA6-AB3F-4153-BA4B-6351B46AF1D1}">
      <dsp:nvSpPr>
        <dsp:cNvPr id="0" name=""/>
        <dsp:cNvSpPr/>
      </dsp:nvSpPr>
      <dsp:spPr>
        <a:xfrm>
          <a:off x="0" y="362802"/>
          <a:ext cx="5565742" cy="126477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Pet Central Helps (PCH) is a 501(c)3 nonprofit organization founded in 2017 by Lisa Kitchens.</a:t>
          </a:r>
        </a:p>
      </dsp:txBody>
      <dsp:txXfrm>
        <a:off x="61741" y="424543"/>
        <a:ext cx="5442260" cy="1141288"/>
      </dsp:txXfrm>
    </dsp:sp>
    <dsp:sp modelId="{5834C0E8-C3BB-4809-AFEA-D70739C952B8}">
      <dsp:nvSpPr>
        <dsp:cNvPr id="0" name=""/>
        <dsp:cNvSpPr/>
      </dsp:nvSpPr>
      <dsp:spPr>
        <a:xfrm>
          <a:off x="0" y="1693812"/>
          <a:ext cx="5565742" cy="126477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1" kern="1200"/>
            <a:t>PCH is a comprehensive shelter for dogs, cats and occasionally other small animals. It is comprehensive in that we provide</a:t>
          </a:r>
          <a:endParaRPr lang="en-US" sz="2300" kern="1200"/>
        </a:p>
      </dsp:txBody>
      <dsp:txXfrm>
        <a:off x="61741" y="1755553"/>
        <a:ext cx="5442260" cy="1141288"/>
      </dsp:txXfrm>
    </dsp:sp>
    <dsp:sp modelId="{11CD76E0-0BF7-400B-8C2F-50CECAF21228}">
      <dsp:nvSpPr>
        <dsp:cNvPr id="0" name=""/>
        <dsp:cNvSpPr/>
      </dsp:nvSpPr>
      <dsp:spPr>
        <a:xfrm>
          <a:off x="0" y="2958582"/>
          <a:ext cx="5565742" cy="2142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712"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Rescue and shelter for dogs and cats</a:t>
          </a:r>
        </a:p>
        <a:p>
          <a:pPr marL="171450" lvl="1" indent="-171450" algn="l" defTabSz="800100">
            <a:lnSpc>
              <a:spcPct val="90000"/>
            </a:lnSpc>
            <a:spcBef>
              <a:spcPct val="0"/>
            </a:spcBef>
            <a:spcAft>
              <a:spcPct val="20000"/>
            </a:spcAft>
            <a:buChar char="•"/>
          </a:pPr>
          <a:r>
            <a:rPr lang="en-US" sz="1800" kern="1200"/>
            <a:t>Foster program for most of our animals</a:t>
          </a:r>
        </a:p>
        <a:p>
          <a:pPr marL="171450" lvl="1" indent="-171450" algn="l" defTabSz="800100">
            <a:lnSpc>
              <a:spcPct val="90000"/>
            </a:lnSpc>
            <a:spcBef>
              <a:spcPct val="0"/>
            </a:spcBef>
            <a:spcAft>
              <a:spcPct val="20000"/>
            </a:spcAft>
            <a:buChar char="•"/>
          </a:pPr>
          <a:r>
            <a:rPr lang="en-US" sz="1800" kern="1200"/>
            <a:t>Food and cat litter bank program</a:t>
          </a:r>
        </a:p>
        <a:p>
          <a:pPr marL="171450" lvl="1" indent="-171450" algn="l" defTabSz="800100">
            <a:lnSpc>
              <a:spcPct val="90000"/>
            </a:lnSpc>
            <a:spcBef>
              <a:spcPct val="0"/>
            </a:spcBef>
            <a:spcAft>
              <a:spcPct val="20000"/>
            </a:spcAft>
            <a:buChar char="•"/>
          </a:pPr>
          <a:r>
            <a:rPr lang="en-US" sz="1800" kern="1200"/>
            <a:t>Low cost spay/neuter and some low-cost vet care</a:t>
          </a:r>
        </a:p>
        <a:p>
          <a:pPr marL="171450" lvl="1" indent="-171450" algn="l" defTabSz="800100">
            <a:lnSpc>
              <a:spcPct val="90000"/>
            </a:lnSpc>
            <a:spcBef>
              <a:spcPct val="0"/>
            </a:spcBef>
            <a:spcAft>
              <a:spcPct val="20000"/>
            </a:spcAft>
            <a:buChar char="•"/>
          </a:pPr>
          <a:r>
            <a:rPr lang="en-US" sz="1800" kern="1200"/>
            <a:t>FREE training classes and behavior support for as long as you have your PCH pet</a:t>
          </a:r>
        </a:p>
        <a:p>
          <a:pPr marL="171450" lvl="1" indent="-171450" algn="l" defTabSz="800100">
            <a:lnSpc>
              <a:spcPct val="90000"/>
            </a:lnSpc>
            <a:spcBef>
              <a:spcPct val="0"/>
            </a:spcBef>
            <a:spcAft>
              <a:spcPct val="20000"/>
            </a:spcAft>
            <a:buChar char="•"/>
          </a:pPr>
          <a:r>
            <a:rPr lang="en-US" sz="1800" kern="1200"/>
            <a:t>Emergency animal abuse/neglect investigator</a:t>
          </a:r>
        </a:p>
      </dsp:txBody>
      <dsp:txXfrm>
        <a:off x="0" y="2958582"/>
        <a:ext cx="5565742" cy="21424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5E2B8D-95AA-406E-8F26-AB54AF211042}">
      <dsp:nvSpPr>
        <dsp:cNvPr id="0" name=""/>
        <dsp:cNvSpPr/>
      </dsp:nvSpPr>
      <dsp:spPr>
        <a:xfrm>
          <a:off x="0" y="1080312"/>
          <a:ext cx="11325498" cy="1927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8984" tIns="374904" rIns="878984" bIns="128016" numCol="1" spcCol="1270" anchor="t" anchorCtr="0">
          <a:noAutofit/>
        </a:bodyPr>
        <a:lstStyle/>
        <a:p>
          <a:pPr marL="171450" lvl="1" indent="-171450" algn="ctr" defTabSz="800100">
            <a:lnSpc>
              <a:spcPct val="90000"/>
            </a:lnSpc>
            <a:spcBef>
              <a:spcPct val="0"/>
            </a:spcBef>
            <a:spcAft>
              <a:spcPct val="15000"/>
            </a:spcAft>
            <a:buChar char="•"/>
          </a:pPr>
          <a:r>
            <a:rPr lang="en-US" sz="1800" kern="1200" dirty="0"/>
            <a:t>Operant Conditioning</a:t>
          </a:r>
        </a:p>
        <a:p>
          <a:pPr marL="171450" lvl="1" indent="-171450" algn="ctr" defTabSz="800100">
            <a:lnSpc>
              <a:spcPct val="90000"/>
            </a:lnSpc>
            <a:spcBef>
              <a:spcPct val="0"/>
            </a:spcBef>
            <a:spcAft>
              <a:spcPct val="15000"/>
            </a:spcAft>
            <a:buChar char="•"/>
          </a:pPr>
          <a:r>
            <a:rPr lang="en-US" sz="1800" kern="1200" dirty="0"/>
            <a:t>Classical conditioning</a:t>
          </a:r>
        </a:p>
        <a:p>
          <a:pPr marL="171450" lvl="1" indent="-171450" algn="ctr" defTabSz="800100">
            <a:lnSpc>
              <a:spcPct val="90000"/>
            </a:lnSpc>
            <a:spcBef>
              <a:spcPct val="0"/>
            </a:spcBef>
            <a:spcAft>
              <a:spcPct val="15000"/>
            </a:spcAft>
            <a:buChar char="•"/>
          </a:pPr>
          <a:r>
            <a:rPr lang="en-US" sz="1800" kern="1200"/>
            <a:t>Social learning</a:t>
          </a:r>
        </a:p>
        <a:p>
          <a:pPr marL="171450" lvl="1" indent="-171450" algn="ctr" defTabSz="800100">
            <a:lnSpc>
              <a:spcPct val="90000"/>
            </a:lnSpc>
            <a:spcBef>
              <a:spcPct val="0"/>
            </a:spcBef>
            <a:spcAft>
              <a:spcPct val="15000"/>
            </a:spcAft>
            <a:buChar char="•"/>
          </a:pPr>
          <a:r>
            <a:rPr lang="en-US" sz="1800" kern="1200" dirty="0"/>
            <a:t>Consulting skills</a:t>
          </a:r>
        </a:p>
        <a:p>
          <a:pPr marL="171450" lvl="1" indent="-171450" algn="ctr" defTabSz="800100">
            <a:lnSpc>
              <a:spcPct val="90000"/>
            </a:lnSpc>
            <a:spcBef>
              <a:spcPct val="0"/>
            </a:spcBef>
            <a:spcAft>
              <a:spcPct val="15000"/>
            </a:spcAft>
            <a:buChar char="•"/>
          </a:pPr>
          <a:r>
            <a:rPr lang="en-US" sz="1800" kern="1200" dirty="0"/>
            <a:t>Patience, kindness, tolerance</a:t>
          </a:r>
        </a:p>
      </dsp:txBody>
      <dsp:txXfrm>
        <a:off x="0" y="1080312"/>
        <a:ext cx="11325498" cy="1927800"/>
      </dsp:txXfrm>
    </dsp:sp>
    <dsp:sp modelId="{F7AE2F0D-14C6-44D5-B5BD-CC46086DDB34}">
      <dsp:nvSpPr>
        <dsp:cNvPr id="0" name=""/>
        <dsp:cNvSpPr/>
      </dsp:nvSpPr>
      <dsp:spPr>
        <a:xfrm>
          <a:off x="1033865" y="162335"/>
          <a:ext cx="8443872" cy="1206006"/>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99654" tIns="0" rIns="299654" bIns="0" numCol="1" spcCol="1270" anchor="ctr" anchorCtr="0">
          <a:noAutofit/>
        </a:bodyPr>
        <a:lstStyle/>
        <a:p>
          <a:pPr marL="0" lvl="0" indent="0" algn="l" defTabSz="1422400">
            <a:lnSpc>
              <a:spcPct val="90000"/>
            </a:lnSpc>
            <a:spcBef>
              <a:spcPct val="0"/>
            </a:spcBef>
            <a:spcAft>
              <a:spcPct val="35000"/>
            </a:spcAft>
            <a:buNone/>
          </a:pPr>
          <a:r>
            <a:rPr lang="en-US" sz="3200" kern="1200" dirty="0"/>
            <a:t>Yes, you will be learning vital skills that will help you in your future career with people</a:t>
          </a:r>
        </a:p>
      </dsp:txBody>
      <dsp:txXfrm>
        <a:off x="1092737" y="221207"/>
        <a:ext cx="8326128" cy="1088262"/>
      </dsp:txXfrm>
    </dsp:sp>
    <dsp:sp modelId="{E414160C-E441-4D0F-9239-E61E6AC922F3}">
      <dsp:nvSpPr>
        <dsp:cNvPr id="0" name=""/>
        <dsp:cNvSpPr/>
      </dsp:nvSpPr>
      <dsp:spPr>
        <a:xfrm>
          <a:off x="0" y="3919579"/>
          <a:ext cx="11325498" cy="4536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C8AA64-C1C9-49CD-B2B9-3347818ABAD9}">
      <dsp:nvSpPr>
        <dsp:cNvPr id="0" name=""/>
        <dsp:cNvSpPr/>
      </dsp:nvSpPr>
      <dsp:spPr>
        <a:xfrm>
          <a:off x="1127385" y="3032575"/>
          <a:ext cx="8474711" cy="1079946"/>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99654" tIns="0" rIns="299654" bIns="0" numCol="1" spcCol="1270" anchor="ctr" anchorCtr="0">
          <a:noAutofit/>
        </a:bodyPr>
        <a:lstStyle/>
        <a:p>
          <a:pPr marL="0" lvl="0" indent="0" algn="l" defTabSz="1244600">
            <a:lnSpc>
              <a:spcPct val="90000"/>
            </a:lnSpc>
            <a:spcBef>
              <a:spcPct val="0"/>
            </a:spcBef>
            <a:spcAft>
              <a:spcPct val="35000"/>
            </a:spcAft>
            <a:buNone/>
          </a:pPr>
          <a:r>
            <a:rPr lang="en-US" sz="2800" kern="1200" dirty="0"/>
            <a:t>And you all allow our training program to provide services to many, many more of our dogs and cats.</a:t>
          </a:r>
        </a:p>
      </dsp:txBody>
      <dsp:txXfrm>
        <a:off x="1180104" y="3085294"/>
        <a:ext cx="8369273" cy="974508"/>
      </dsp:txXfrm>
    </dsp:sp>
    <dsp:sp modelId="{D1DF771F-CDFC-44E8-A4B2-83AB58218765}">
      <dsp:nvSpPr>
        <dsp:cNvPr id="0" name=""/>
        <dsp:cNvSpPr/>
      </dsp:nvSpPr>
      <dsp:spPr>
        <a:xfrm>
          <a:off x="0" y="4736059"/>
          <a:ext cx="11325498" cy="4536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377E95-C55C-4AC7-A339-33CEEC25A1A5}">
      <dsp:nvSpPr>
        <dsp:cNvPr id="0" name=""/>
        <dsp:cNvSpPr/>
      </dsp:nvSpPr>
      <dsp:spPr>
        <a:xfrm>
          <a:off x="1543053" y="4433163"/>
          <a:ext cx="7927848" cy="53136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99654" tIns="0" rIns="299654" bIns="0" numCol="1" spcCol="1270" anchor="ctr" anchorCtr="0">
          <a:noAutofit/>
        </a:bodyPr>
        <a:lstStyle/>
        <a:p>
          <a:pPr marL="0" lvl="0" indent="0" algn="l" defTabSz="1244600">
            <a:lnSpc>
              <a:spcPct val="90000"/>
            </a:lnSpc>
            <a:spcBef>
              <a:spcPct val="0"/>
            </a:spcBef>
            <a:spcAft>
              <a:spcPct val="35000"/>
            </a:spcAft>
            <a:buNone/>
          </a:pPr>
          <a:r>
            <a:rPr lang="en-US" sz="2800" kern="1200" dirty="0"/>
            <a:t>Let’s talk why this is so important!</a:t>
          </a:r>
        </a:p>
      </dsp:txBody>
      <dsp:txXfrm>
        <a:off x="1568992" y="4459102"/>
        <a:ext cx="7875970" cy="4794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5F907A-22B5-4063-A05C-9A7D5EDC45B7}">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C44A84-AAE0-4221-938F-E7B659EF9DCE}">
      <dsp:nvSpPr>
        <dsp:cNvPr id="0" name=""/>
        <dsp:cNvSpPr/>
      </dsp:nvSpPr>
      <dsp:spPr>
        <a:xfrm>
          <a:off x="0" y="675"/>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Disruptive sounds</a:t>
          </a:r>
        </a:p>
      </dsp:txBody>
      <dsp:txXfrm>
        <a:off x="0" y="675"/>
        <a:ext cx="6900512" cy="790684"/>
      </dsp:txXfrm>
    </dsp:sp>
    <dsp:sp modelId="{544D5E4C-AEF4-4F07-8794-3248E51CAB51}">
      <dsp:nvSpPr>
        <dsp:cNvPr id="0" name=""/>
        <dsp:cNvSpPr/>
      </dsp:nvSpPr>
      <dsp:spPr>
        <a:xfrm>
          <a:off x="0" y="791359"/>
          <a:ext cx="6900512" cy="0"/>
        </a:xfrm>
        <a:prstGeom prst="line">
          <a:avLst/>
        </a:prstGeom>
        <a:solidFill>
          <a:schemeClr val="accent2">
            <a:hueOff val="-242561"/>
            <a:satOff val="-13988"/>
            <a:lumOff val="1438"/>
            <a:alphaOff val="0"/>
          </a:schemeClr>
        </a:solidFill>
        <a:ln w="12700" cap="flat" cmpd="sng" algn="ctr">
          <a:solidFill>
            <a:schemeClr val="accent2">
              <a:hueOff val="-242561"/>
              <a:satOff val="-13988"/>
              <a:lumOff val="14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E1DD7F-8532-42D2-9326-7A38D1ACAC28}">
      <dsp:nvSpPr>
        <dsp:cNvPr id="0" name=""/>
        <dsp:cNvSpPr/>
      </dsp:nvSpPr>
      <dsp:spPr>
        <a:xfrm>
          <a:off x="0" y="791359"/>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Restrictive movements</a:t>
          </a:r>
        </a:p>
      </dsp:txBody>
      <dsp:txXfrm>
        <a:off x="0" y="791359"/>
        <a:ext cx="6900512" cy="790684"/>
      </dsp:txXfrm>
    </dsp:sp>
    <dsp:sp modelId="{037AB8A3-B4D4-4785-9F4B-F628BA81F1EA}">
      <dsp:nvSpPr>
        <dsp:cNvPr id="0" name=""/>
        <dsp:cNvSpPr/>
      </dsp:nvSpPr>
      <dsp:spPr>
        <a:xfrm>
          <a:off x="0" y="1582044"/>
          <a:ext cx="6900512"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BEC106-218D-4AB5-9EB5-13BF9A761387}">
      <dsp:nvSpPr>
        <dsp:cNvPr id="0" name=""/>
        <dsp:cNvSpPr/>
      </dsp:nvSpPr>
      <dsp:spPr>
        <a:xfrm>
          <a:off x="0" y="1582044"/>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Loss of social attachments</a:t>
          </a:r>
        </a:p>
      </dsp:txBody>
      <dsp:txXfrm>
        <a:off x="0" y="1582044"/>
        <a:ext cx="6900512" cy="790684"/>
      </dsp:txXfrm>
    </dsp:sp>
    <dsp:sp modelId="{26A79876-26AC-4F21-BEF8-ED898C3195C0}">
      <dsp:nvSpPr>
        <dsp:cNvPr id="0" name=""/>
        <dsp:cNvSpPr/>
      </dsp:nvSpPr>
      <dsp:spPr>
        <a:xfrm>
          <a:off x="0" y="2372728"/>
          <a:ext cx="6900512"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B569C2-5B5B-4A03-A594-463477CA6FF5}">
      <dsp:nvSpPr>
        <dsp:cNvPr id="0" name=""/>
        <dsp:cNvSpPr/>
      </dsp:nvSpPr>
      <dsp:spPr>
        <a:xfrm>
          <a:off x="0" y="2372728"/>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Other animals in close proximity</a:t>
          </a:r>
        </a:p>
      </dsp:txBody>
      <dsp:txXfrm>
        <a:off x="0" y="2372728"/>
        <a:ext cx="6900512" cy="790684"/>
      </dsp:txXfrm>
    </dsp:sp>
    <dsp:sp modelId="{590DA4C7-E93F-43B3-B221-9A4A7F2D45C3}">
      <dsp:nvSpPr>
        <dsp:cNvPr id="0" name=""/>
        <dsp:cNvSpPr/>
      </dsp:nvSpPr>
      <dsp:spPr>
        <a:xfrm>
          <a:off x="0" y="3163412"/>
          <a:ext cx="6900512"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9B9D59-AAA6-42A8-A54C-3EDB68E7AA36}">
      <dsp:nvSpPr>
        <dsp:cNvPr id="0" name=""/>
        <dsp:cNvSpPr/>
      </dsp:nvSpPr>
      <dsp:spPr>
        <a:xfrm>
          <a:off x="0" y="3163412"/>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Lack of exercise</a:t>
          </a:r>
        </a:p>
      </dsp:txBody>
      <dsp:txXfrm>
        <a:off x="0" y="3163412"/>
        <a:ext cx="6900512" cy="790684"/>
      </dsp:txXfrm>
    </dsp:sp>
    <dsp:sp modelId="{5B5AE7D2-B903-46A3-9BD5-4C4E4C385695}">
      <dsp:nvSpPr>
        <dsp:cNvPr id="0" name=""/>
        <dsp:cNvSpPr/>
      </dsp:nvSpPr>
      <dsp:spPr>
        <a:xfrm>
          <a:off x="0" y="3954096"/>
          <a:ext cx="6900512" cy="0"/>
        </a:xfrm>
        <a:prstGeom prst="line">
          <a:avLst/>
        </a:prstGeom>
        <a:solidFill>
          <a:schemeClr val="accent2">
            <a:hueOff val="-1212803"/>
            <a:satOff val="-69940"/>
            <a:lumOff val="7190"/>
            <a:alphaOff val="0"/>
          </a:schemeClr>
        </a:solidFill>
        <a:ln w="12700" cap="flat" cmpd="sng" algn="ctr">
          <a:solidFill>
            <a:schemeClr val="accent2">
              <a:hueOff val="-1212803"/>
              <a:satOff val="-69940"/>
              <a:lumOff val="71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86DC4E-5DAF-488B-91BE-D5B670C22439}">
      <dsp:nvSpPr>
        <dsp:cNvPr id="0" name=""/>
        <dsp:cNvSpPr/>
      </dsp:nvSpPr>
      <dsp:spPr>
        <a:xfrm>
          <a:off x="0" y="3954096"/>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Lack of mental stimulation</a:t>
          </a:r>
        </a:p>
      </dsp:txBody>
      <dsp:txXfrm>
        <a:off x="0" y="3954096"/>
        <a:ext cx="6900512" cy="790684"/>
      </dsp:txXfrm>
    </dsp:sp>
    <dsp:sp modelId="{9CD939E1-41E9-4DA3-943C-BB6D8556230A}">
      <dsp:nvSpPr>
        <dsp:cNvPr id="0" name=""/>
        <dsp:cNvSpPr/>
      </dsp:nvSpPr>
      <dsp:spPr>
        <a:xfrm>
          <a:off x="0" y="4744781"/>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E1745F-CE06-4146-AD54-11941FB142E2}">
      <dsp:nvSpPr>
        <dsp:cNvPr id="0" name=""/>
        <dsp:cNvSpPr/>
      </dsp:nvSpPr>
      <dsp:spPr>
        <a:xfrm>
          <a:off x="0" y="4744781"/>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Social Isolation</a:t>
          </a:r>
        </a:p>
      </dsp:txBody>
      <dsp:txXfrm>
        <a:off x="0" y="4744781"/>
        <a:ext cx="6900512" cy="7906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6B316-C5F7-4AB2-B822-992390D9F4BB}">
      <dsp:nvSpPr>
        <dsp:cNvPr id="0" name=""/>
        <dsp:cNvSpPr/>
      </dsp:nvSpPr>
      <dsp:spPr>
        <a:xfrm>
          <a:off x="0" y="675"/>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A5DD06-01E4-4764-8113-23A90EFB2C0B}">
      <dsp:nvSpPr>
        <dsp:cNvPr id="0" name=""/>
        <dsp:cNvSpPr/>
      </dsp:nvSpPr>
      <dsp:spPr>
        <a:xfrm>
          <a:off x="0" y="675"/>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Weight loss</a:t>
          </a:r>
        </a:p>
      </dsp:txBody>
      <dsp:txXfrm>
        <a:off x="0" y="675"/>
        <a:ext cx="6900512" cy="790684"/>
      </dsp:txXfrm>
    </dsp:sp>
    <dsp:sp modelId="{A976D761-0FD1-4BFD-BFDF-E42A8B6CF99F}">
      <dsp:nvSpPr>
        <dsp:cNvPr id="0" name=""/>
        <dsp:cNvSpPr/>
      </dsp:nvSpPr>
      <dsp:spPr>
        <a:xfrm>
          <a:off x="0" y="791359"/>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9085B2-DE1F-49CA-B82F-30CF89BA03FC}">
      <dsp:nvSpPr>
        <dsp:cNvPr id="0" name=""/>
        <dsp:cNvSpPr/>
      </dsp:nvSpPr>
      <dsp:spPr>
        <a:xfrm>
          <a:off x="0" y="791359"/>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Hearing loss</a:t>
          </a:r>
        </a:p>
      </dsp:txBody>
      <dsp:txXfrm>
        <a:off x="0" y="791359"/>
        <a:ext cx="6900512" cy="790684"/>
      </dsp:txXfrm>
    </dsp:sp>
    <dsp:sp modelId="{F8CA6A95-E221-47DF-8893-C56905879B73}">
      <dsp:nvSpPr>
        <dsp:cNvPr id="0" name=""/>
        <dsp:cNvSpPr/>
      </dsp:nvSpPr>
      <dsp:spPr>
        <a:xfrm>
          <a:off x="0" y="1582044"/>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370C57-76E8-42F8-B6F1-28D2AE2D7F38}">
      <dsp:nvSpPr>
        <dsp:cNvPr id="0" name=""/>
        <dsp:cNvSpPr/>
      </dsp:nvSpPr>
      <dsp:spPr>
        <a:xfrm>
          <a:off x="0" y="1582044"/>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Muscle atrophy due to lack of exercise</a:t>
          </a:r>
        </a:p>
      </dsp:txBody>
      <dsp:txXfrm>
        <a:off x="0" y="1582044"/>
        <a:ext cx="6900512" cy="790684"/>
      </dsp:txXfrm>
    </dsp:sp>
    <dsp:sp modelId="{2D7F4EE5-CEEA-4C42-9B8E-91F32369F39D}">
      <dsp:nvSpPr>
        <dsp:cNvPr id="0" name=""/>
        <dsp:cNvSpPr/>
      </dsp:nvSpPr>
      <dsp:spPr>
        <a:xfrm>
          <a:off x="0" y="2372728"/>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F9EC0C-63D9-49CF-ABEA-B75C34A1ED02}">
      <dsp:nvSpPr>
        <dsp:cNvPr id="0" name=""/>
        <dsp:cNvSpPr/>
      </dsp:nvSpPr>
      <dsp:spPr>
        <a:xfrm>
          <a:off x="0" y="2372728"/>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Lack of positive social interaction with other dogs</a:t>
          </a:r>
        </a:p>
      </dsp:txBody>
      <dsp:txXfrm>
        <a:off x="0" y="2372728"/>
        <a:ext cx="6900512" cy="790684"/>
      </dsp:txXfrm>
    </dsp:sp>
    <dsp:sp modelId="{39F8CB45-4666-4547-A26A-DCD1CA1F57AB}">
      <dsp:nvSpPr>
        <dsp:cNvPr id="0" name=""/>
        <dsp:cNvSpPr/>
      </dsp:nvSpPr>
      <dsp:spPr>
        <a:xfrm>
          <a:off x="0" y="3163412"/>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BD3A06-2525-4841-958E-635F32E26D23}">
      <dsp:nvSpPr>
        <dsp:cNvPr id="0" name=""/>
        <dsp:cNvSpPr/>
      </dsp:nvSpPr>
      <dsp:spPr>
        <a:xfrm>
          <a:off x="0" y="3163412"/>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Lack of positive social interaction with people</a:t>
          </a:r>
        </a:p>
      </dsp:txBody>
      <dsp:txXfrm>
        <a:off x="0" y="3163412"/>
        <a:ext cx="6900512" cy="790684"/>
      </dsp:txXfrm>
    </dsp:sp>
    <dsp:sp modelId="{2AD85EC6-934B-4A91-8A63-C6B75C618AA6}">
      <dsp:nvSpPr>
        <dsp:cNvPr id="0" name=""/>
        <dsp:cNvSpPr/>
      </dsp:nvSpPr>
      <dsp:spPr>
        <a:xfrm>
          <a:off x="0" y="3954096"/>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3E972B-DAB9-4513-90D6-4BE6EF5D7D56}">
      <dsp:nvSpPr>
        <dsp:cNvPr id="0" name=""/>
        <dsp:cNvSpPr/>
      </dsp:nvSpPr>
      <dsp:spPr>
        <a:xfrm>
          <a:off x="0" y="3954096"/>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Little control over daily lives results in learned helplessness</a:t>
          </a:r>
        </a:p>
      </dsp:txBody>
      <dsp:txXfrm>
        <a:off x="0" y="3954096"/>
        <a:ext cx="6900512" cy="790684"/>
      </dsp:txXfrm>
    </dsp:sp>
    <dsp:sp modelId="{74A7F07A-818D-4282-9052-B4D7FF05D7BF}">
      <dsp:nvSpPr>
        <dsp:cNvPr id="0" name=""/>
        <dsp:cNvSpPr/>
      </dsp:nvSpPr>
      <dsp:spPr>
        <a:xfrm>
          <a:off x="0" y="474478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6B2F4D-0936-4F16-968D-B24C0D843EA0}">
      <dsp:nvSpPr>
        <dsp:cNvPr id="0" name=""/>
        <dsp:cNvSpPr/>
      </dsp:nvSpPr>
      <dsp:spPr>
        <a:xfrm>
          <a:off x="0" y="4744781"/>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Increased cortisol: Stress hormone indicative of negative stress on the dogs</a:t>
          </a:r>
        </a:p>
      </dsp:txBody>
      <dsp:txXfrm>
        <a:off x="0" y="4744781"/>
        <a:ext cx="6900512" cy="7906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387FAF-95A4-4AC1-9776-9AA6D32D121A}">
      <dsp:nvSpPr>
        <dsp:cNvPr id="0" name=""/>
        <dsp:cNvSpPr/>
      </dsp:nvSpPr>
      <dsp:spPr>
        <a:xfrm>
          <a:off x="0" y="1470"/>
          <a:ext cx="6900512" cy="6955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Problem: </a:t>
          </a:r>
        </a:p>
      </dsp:txBody>
      <dsp:txXfrm>
        <a:off x="33955" y="35425"/>
        <a:ext cx="6832602" cy="627655"/>
      </dsp:txXfrm>
    </dsp:sp>
    <dsp:sp modelId="{0D309488-A82A-455A-8999-58BA08BA6AB5}">
      <dsp:nvSpPr>
        <dsp:cNvPr id="0" name=""/>
        <dsp:cNvSpPr/>
      </dsp:nvSpPr>
      <dsp:spPr>
        <a:xfrm>
          <a:off x="0" y="697035"/>
          <a:ext cx="6900512" cy="2221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091"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a:t>Determining the best way to prepare dogs for adoption</a:t>
          </a:r>
        </a:p>
        <a:p>
          <a:pPr marL="228600" lvl="1" indent="-228600" algn="l" defTabSz="1022350">
            <a:lnSpc>
              <a:spcPct val="90000"/>
            </a:lnSpc>
            <a:spcBef>
              <a:spcPct val="0"/>
            </a:spcBef>
            <a:spcAft>
              <a:spcPct val="20000"/>
            </a:spcAft>
            <a:buChar char="•"/>
          </a:pPr>
          <a:r>
            <a:rPr lang="en-US" sz="2300" kern="1200"/>
            <a:t>Determining what behaviors get dogs adopted</a:t>
          </a:r>
        </a:p>
        <a:p>
          <a:pPr marL="228600" lvl="1" indent="-228600" algn="l" defTabSz="1022350">
            <a:lnSpc>
              <a:spcPct val="90000"/>
            </a:lnSpc>
            <a:spcBef>
              <a:spcPct val="0"/>
            </a:spcBef>
            <a:spcAft>
              <a:spcPct val="20000"/>
            </a:spcAft>
            <a:buChar char="•"/>
          </a:pPr>
          <a:r>
            <a:rPr lang="en-US" sz="2300" kern="1200"/>
            <a:t>Improving social skills of these dogs</a:t>
          </a:r>
        </a:p>
        <a:p>
          <a:pPr marL="228600" lvl="1" indent="-228600" algn="l" defTabSz="1022350">
            <a:lnSpc>
              <a:spcPct val="90000"/>
            </a:lnSpc>
            <a:spcBef>
              <a:spcPct val="0"/>
            </a:spcBef>
            <a:spcAft>
              <a:spcPct val="20000"/>
            </a:spcAft>
            <a:buChar char="•"/>
          </a:pPr>
          <a:r>
            <a:rPr lang="en-US" sz="2300" kern="1200"/>
            <a:t>Preventing or reducing learned helplessness and apathy</a:t>
          </a:r>
        </a:p>
      </dsp:txBody>
      <dsp:txXfrm>
        <a:off x="0" y="697035"/>
        <a:ext cx="6900512" cy="2221109"/>
      </dsp:txXfrm>
    </dsp:sp>
    <dsp:sp modelId="{3B52D018-843B-4A5E-B978-EFA583D0CF2A}">
      <dsp:nvSpPr>
        <dsp:cNvPr id="0" name=""/>
        <dsp:cNvSpPr/>
      </dsp:nvSpPr>
      <dsp:spPr>
        <a:xfrm>
          <a:off x="0" y="2918145"/>
          <a:ext cx="6900512" cy="69556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Variety of interventions have been tried</a:t>
          </a:r>
        </a:p>
      </dsp:txBody>
      <dsp:txXfrm>
        <a:off x="33955" y="2952100"/>
        <a:ext cx="6832602" cy="627655"/>
      </dsp:txXfrm>
    </dsp:sp>
    <dsp:sp modelId="{D1BB61C3-6552-40A2-921F-54C158688842}">
      <dsp:nvSpPr>
        <dsp:cNvPr id="0" name=""/>
        <dsp:cNvSpPr/>
      </dsp:nvSpPr>
      <dsp:spPr>
        <a:xfrm>
          <a:off x="0" y="3613710"/>
          <a:ext cx="6900512" cy="1920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091"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a:t>Behavior modification programs</a:t>
          </a:r>
        </a:p>
        <a:p>
          <a:pPr marL="228600" lvl="1" indent="-228600" algn="l" defTabSz="1022350">
            <a:lnSpc>
              <a:spcPct val="90000"/>
            </a:lnSpc>
            <a:spcBef>
              <a:spcPct val="0"/>
            </a:spcBef>
            <a:spcAft>
              <a:spcPct val="20000"/>
            </a:spcAft>
            <a:buChar char="•"/>
          </a:pPr>
          <a:r>
            <a:rPr lang="en-US" sz="2300" kern="1200"/>
            <a:t>Changes to shelter environments: Noise control, social housing, enrichment</a:t>
          </a:r>
        </a:p>
        <a:p>
          <a:pPr marL="228600" lvl="1" indent="-228600" algn="l" defTabSz="1022350">
            <a:lnSpc>
              <a:spcPct val="90000"/>
            </a:lnSpc>
            <a:spcBef>
              <a:spcPct val="0"/>
            </a:spcBef>
            <a:spcAft>
              <a:spcPct val="20000"/>
            </a:spcAft>
            <a:buChar char="•"/>
          </a:pPr>
          <a:r>
            <a:rPr lang="en-US" sz="2300" kern="1200"/>
            <a:t>Short term foster programs</a:t>
          </a:r>
        </a:p>
        <a:p>
          <a:pPr marL="228600" lvl="1" indent="-228600" algn="l" defTabSz="1022350">
            <a:lnSpc>
              <a:spcPct val="90000"/>
            </a:lnSpc>
            <a:spcBef>
              <a:spcPct val="0"/>
            </a:spcBef>
            <a:spcAft>
              <a:spcPct val="20000"/>
            </a:spcAft>
            <a:buChar char="•"/>
          </a:pPr>
          <a:r>
            <a:rPr lang="en-US" sz="2300" kern="1200"/>
            <a:t>Long term foster programs</a:t>
          </a:r>
        </a:p>
      </dsp:txBody>
      <dsp:txXfrm>
        <a:off x="0" y="3613710"/>
        <a:ext cx="6900512" cy="19209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D20ABB-3E44-43D8-A02A-10BEE4B48D7A}">
      <dsp:nvSpPr>
        <dsp:cNvPr id="0" name=""/>
        <dsp:cNvSpPr/>
      </dsp:nvSpPr>
      <dsp:spPr>
        <a:xfrm>
          <a:off x="0" y="3558996"/>
          <a:ext cx="7242048" cy="233508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a:t>But: No one ever looked at what potential adopters do and how dogs interact with those adopters</a:t>
          </a:r>
        </a:p>
      </dsp:txBody>
      <dsp:txXfrm>
        <a:off x="0" y="3558996"/>
        <a:ext cx="7242048" cy="2335087"/>
      </dsp:txXfrm>
    </dsp:sp>
    <dsp:sp modelId="{8717DD34-3A06-4E8F-AB2D-7208AF519891}">
      <dsp:nvSpPr>
        <dsp:cNvPr id="0" name=""/>
        <dsp:cNvSpPr/>
      </dsp:nvSpPr>
      <dsp:spPr>
        <a:xfrm rot="10800000">
          <a:off x="0" y="2659"/>
          <a:ext cx="7242048" cy="3591364"/>
        </a:xfrm>
        <a:prstGeom prst="upArrowCallou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a:t>Prior to this work, only 3 studies evaluated dog’s likelihood of adoption</a:t>
          </a:r>
        </a:p>
      </dsp:txBody>
      <dsp:txXfrm rot="-10800000">
        <a:off x="0" y="2659"/>
        <a:ext cx="7242048" cy="1260568"/>
      </dsp:txXfrm>
    </dsp:sp>
    <dsp:sp modelId="{C9856C78-47C2-43BE-AC53-8473FC4BE113}">
      <dsp:nvSpPr>
        <dsp:cNvPr id="0" name=""/>
        <dsp:cNvSpPr/>
      </dsp:nvSpPr>
      <dsp:spPr>
        <a:xfrm>
          <a:off x="3536" y="1263227"/>
          <a:ext cx="2411658" cy="107381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Luescher &amp; Medlock (2009): in- and out-of-kennel obedience training improved adoption chances</a:t>
          </a:r>
        </a:p>
      </dsp:txBody>
      <dsp:txXfrm>
        <a:off x="3536" y="1263227"/>
        <a:ext cx="2411658" cy="1073817"/>
      </dsp:txXfrm>
    </dsp:sp>
    <dsp:sp modelId="{BF87C23A-BFD7-4333-9F12-2E47CD4187AF}">
      <dsp:nvSpPr>
        <dsp:cNvPr id="0" name=""/>
        <dsp:cNvSpPr/>
      </dsp:nvSpPr>
      <dsp:spPr>
        <a:xfrm>
          <a:off x="2415194" y="1263227"/>
          <a:ext cx="2411658" cy="1073817"/>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Protopopova, et al. (2012): Trained shelter dogs on eye gaze and staying close to adopters, and this increased chance of adoption</a:t>
          </a:r>
        </a:p>
      </dsp:txBody>
      <dsp:txXfrm>
        <a:off x="2415194" y="1263227"/>
        <a:ext cx="2411658" cy="1073817"/>
      </dsp:txXfrm>
    </dsp:sp>
    <dsp:sp modelId="{0923167A-33E0-4619-BE0A-5BB4FA37BA68}">
      <dsp:nvSpPr>
        <dsp:cNvPr id="0" name=""/>
        <dsp:cNvSpPr/>
      </dsp:nvSpPr>
      <dsp:spPr>
        <a:xfrm>
          <a:off x="4826853" y="1263227"/>
          <a:ext cx="2411658" cy="1073817"/>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Herron, et al. (2014): trained in-kennel behaviors such as being near front of cage, lying down or sitting at front of cage, and not barking to increase chances of adoption</a:t>
          </a:r>
        </a:p>
      </dsp:txBody>
      <dsp:txXfrm>
        <a:off x="4826853" y="1263227"/>
        <a:ext cx="2411658" cy="107381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495FE-C0E3-4390-97B7-DFB58A93F2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93ADDA-D2BB-4868-AC84-EE3239178C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B18514-AD98-4944-9DC8-D08AE345E05D}"/>
              </a:ext>
            </a:extLst>
          </p:cNvPr>
          <p:cNvSpPr>
            <a:spLocks noGrp="1"/>
          </p:cNvSpPr>
          <p:nvPr>
            <p:ph type="dt" sz="half" idx="10"/>
          </p:nvPr>
        </p:nvSpPr>
        <p:spPr/>
        <p:txBody>
          <a:bodyPr/>
          <a:lstStyle/>
          <a:p>
            <a:fld id="{090AF6E2-0CAE-400A-9B56-082731AB2AFF}" type="datetimeFigureOut">
              <a:rPr lang="en-US" smtClean="0"/>
              <a:t>8/20/2022</a:t>
            </a:fld>
            <a:endParaRPr lang="en-US"/>
          </a:p>
        </p:txBody>
      </p:sp>
      <p:sp>
        <p:nvSpPr>
          <p:cNvPr id="5" name="Footer Placeholder 4">
            <a:extLst>
              <a:ext uri="{FF2B5EF4-FFF2-40B4-BE49-F238E27FC236}">
                <a16:creationId xmlns:a16="http://schemas.microsoft.com/office/drawing/2014/main" id="{1173E4AE-9FA6-488E-ACAF-0728B62B7B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707D4A-58F9-4FA5-8714-0FDA616956CA}"/>
              </a:ext>
            </a:extLst>
          </p:cNvPr>
          <p:cNvSpPr>
            <a:spLocks noGrp="1"/>
          </p:cNvSpPr>
          <p:nvPr>
            <p:ph type="sldNum" sz="quarter" idx="12"/>
          </p:nvPr>
        </p:nvSpPr>
        <p:spPr/>
        <p:txBody>
          <a:bodyPr/>
          <a:lstStyle/>
          <a:p>
            <a:fld id="{552E9A15-4734-4416-B674-8B91AB114652}" type="slidenum">
              <a:rPr lang="en-US" smtClean="0"/>
              <a:t>‹#›</a:t>
            </a:fld>
            <a:endParaRPr lang="en-US"/>
          </a:p>
        </p:txBody>
      </p:sp>
    </p:spTree>
    <p:extLst>
      <p:ext uri="{BB962C8B-B14F-4D97-AF65-F5344CB8AC3E}">
        <p14:creationId xmlns:p14="http://schemas.microsoft.com/office/powerpoint/2010/main" val="3035590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6C38B-0BCF-4220-BCCB-B289C07839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3569F9-DB2B-4A0D-8336-3B0860CC1A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11F741-F787-4147-B99E-835694DE3E83}"/>
              </a:ext>
            </a:extLst>
          </p:cNvPr>
          <p:cNvSpPr>
            <a:spLocks noGrp="1"/>
          </p:cNvSpPr>
          <p:nvPr>
            <p:ph type="dt" sz="half" idx="10"/>
          </p:nvPr>
        </p:nvSpPr>
        <p:spPr/>
        <p:txBody>
          <a:bodyPr/>
          <a:lstStyle/>
          <a:p>
            <a:fld id="{090AF6E2-0CAE-400A-9B56-082731AB2AFF}" type="datetimeFigureOut">
              <a:rPr lang="en-US" smtClean="0"/>
              <a:t>8/20/2022</a:t>
            </a:fld>
            <a:endParaRPr lang="en-US"/>
          </a:p>
        </p:txBody>
      </p:sp>
      <p:sp>
        <p:nvSpPr>
          <p:cNvPr id="5" name="Footer Placeholder 4">
            <a:extLst>
              <a:ext uri="{FF2B5EF4-FFF2-40B4-BE49-F238E27FC236}">
                <a16:creationId xmlns:a16="http://schemas.microsoft.com/office/drawing/2014/main" id="{718138A0-FA60-4883-BE4E-215962EE8D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9E052E-B3C9-4077-A54A-239C8EA76170}"/>
              </a:ext>
            </a:extLst>
          </p:cNvPr>
          <p:cNvSpPr>
            <a:spLocks noGrp="1"/>
          </p:cNvSpPr>
          <p:nvPr>
            <p:ph type="sldNum" sz="quarter" idx="12"/>
          </p:nvPr>
        </p:nvSpPr>
        <p:spPr/>
        <p:txBody>
          <a:bodyPr/>
          <a:lstStyle/>
          <a:p>
            <a:fld id="{552E9A15-4734-4416-B674-8B91AB114652}" type="slidenum">
              <a:rPr lang="en-US" smtClean="0"/>
              <a:t>‹#›</a:t>
            </a:fld>
            <a:endParaRPr lang="en-US"/>
          </a:p>
        </p:txBody>
      </p:sp>
    </p:spTree>
    <p:extLst>
      <p:ext uri="{BB962C8B-B14F-4D97-AF65-F5344CB8AC3E}">
        <p14:creationId xmlns:p14="http://schemas.microsoft.com/office/powerpoint/2010/main" val="4086138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C606F2-2B0B-4288-8C8A-D9B91A2842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E23CAD-CAED-47E7-856D-E871187573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AD403E-60B9-4FCA-85BD-EE2A70681E2E}"/>
              </a:ext>
            </a:extLst>
          </p:cNvPr>
          <p:cNvSpPr>
            <a:spLocks noGrp="1"/>
          </p:cNvSpPr>
          <p:nvPr>
            <p:ph type="dt" sz="half" idx="10"/>
          </p:nvPr>
        </p:nvSpPr>
        <p:spPr/>
        <p:txBody>
          <a:bodyPr/>
          <a:lstStyle/>
          <a:p>
            <a:fld id="{090AF6E2-0CAE-400A-9B56-082731AB2AFF}" type="datetimeFigureOut">
              <a:rPr lang="en-US" smtClean="0"/>
              <a:t>8/20/2022</a:t>
            </a:fld>
            <a:endParaRPr lang="en-US"/>
          </a:p>
        </p:txBody>
      </p:sp>
      <p:sp>
        <p:nvSpPr>
          <p:cNvPr id="5" name="Footer Placeholder 4">
            <a:extLst>
              <a:ext uri="{FF2B5EF4-FFF2-40B4-BE49-F238E27FC236}">
                <a16:creationId xmlns:a16="http://schemas.microsoft.com/office/drawing/2014/main" id="{A507B8BE-E17C-4FEB-89AD-1052BB4BE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5E588F-D52C-457D-BF1A-C70BCA3CC27B}"/>
              </a:ext>
            </a:extLst>
          </p:cNvPr>
          <p:cNvSpPr>
            <a:spLocks noGrp="1"/>
          </p:cNvSpPr>
          <p:nvPr>
            <p:ph type="sldNum" sz="quarter" idx="12"/>
          </p:nvPr>
        </p:nvSpPr>
        <p:spPr/>
        <p:txBody>
          <a:bodyPr/>
          <a:lstStyle/>
          <a:p>
            <a:fld id="{552E9A15-4734-4416-B674-8B91AB114652}" type="slidenum">
              <a:rPr lang="en-US" smtClean="0"/>
              <a:t>‹#›</a:t>
            </a:fld>
            <a:endParaRPr lang="en-US"/>
          </a:p>
        </p:txBody>
      </p:sp>
    </p:spTree>
    <p:extLst>
      <p:ext uri="{BB962C8B-B14F-4D97-AF65-F5344CB8AC3E}">
        <p14:creationId xmlns:p14="http://schemas.microsoft.com/office/powerpoint/2010/main" val="2221124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C1E04-57DB-40B2-9F35-77CA7227EB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5B80A4-3839-4470-9376-07573B8E1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431E57-1FCB-4B25-90AA-B0EE35FC9395}"/>
              </a:ext>
            </a:extLst>
          </p:cNvPr>
          <p:cNvSpPr>
            <a:spLocks noGrp="1"/>
          </p:cNvSpPr>
          <p:nvPr>
            <p:ph type="dt" sz="half" idx="10"/>
          </p:nvPr>
        </p:nvSpPr>
        <p:spPr/>
        <p:txBody>
          <a:bodyPr/>
          <a:lstStyle/>
          <a:p>
            <a:fld id="{090AF6E2-0CAE-400A-9B56-082731AB2AFF}" type="datetimeFigureOut">
              <a:rPr lang="en-US" smtClean="0"/>
              <a:t>8/20/2022</a:t>
            </a:fld>
            <a:endParaRPr lang="en-US"/>
          </a:p>
        </p:txBody>
      </p:sp>
      <p:sp>
        <p:nvSpPr>
          <p:cNvPr id="5" name="Footer Placeholder 4">
            <a:extLst>
              <a:ext uri="{FF2B5EF4-FFF2-40B4-BE49-F238E27FC236}">
                <a16:creationId xmlns:a16="http://schemas.microsoft.com/office/drawing/2014/main" id="{940C3148-E1AC-4CD9-9C33-144F950263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6267F2-9D19-4BA1-8A3E-FB6496066B04}"/>
              </a:ext>
            </a:extLst>
          </p:cNvPr>
          <p:cNvSpPr>
            <a:spLocks noGrp="1"/>
          </p:cNvSpPr>
          <p:nvPr>
            <p:ph type="sldNum" sz="quarter" idx="12"/>
          </p:nvPr>
        </p:nvSpPr>
        <p:spPr/>
        <p:txBody>
          <a:bodyPr/>
          <a:lstStyle/>
          <a:p>
            <a:fld id="{552E9A15-4734-4416-B674-8B91AB114652}" type="slidenum">
              <a:rPr lang="en-US" smtClean="0"/>
              <a:t>‹#›</a:t>
            </a:fld>
            <a:endParaRPr lang="en-US"/>
          </a:p>
        </p:txBody>
      </p:sp>
    </p:spTree>
    <p:extLst>
      <p:ext uri="{BB962C8B-B14F-4D97-AF65-F5344CB8AC3E}">
        <p14:creationId xmlns:p14="http://schemas.microsoft.com/office/powerpoint/2010/main" val="706239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616F7-7484-4342-9755-9BE815C243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CC282F-F65C-4B1A-BFCD-F68F01AC4E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830344-B0E4-4009-955B-5EF8AA48B6D2}"/>
              </a:ext>
            </a:extLst>
          </p:cNvPr>
          <p:cNvSpPr>
            <a:spLocks noGrp="1"/>
          </p:cNvSpPr>
          <p:nvPr>
            <p:ph type="dt" sz="half" idx="10"/>
          </p:nvPr>
        </p:nvSpPr>
        <p:spPr/>
        <p:txBody>
          <a:bodyPr/>
          <a:lstStyle/>
          <a:p>
            <a:fld id="{090AF6E2-0CAE-400A-9B56-082731AB2AFF}" type="datetimeFigureOut">
              <a:rPr lang="en-US" smtClean="0"/>
              <a:t>8/20/2022</a:t>
            </a:fld>
            <a:endParaRPr lang="en-US"/>
          </a:p>
        </p:txBody>
      </p:sp>
      <p:sp>
        <p:nvSpPr>
          <p:cNvPr id="5" name="Footer Placeholder 4">
            <a:extLst>
              <a:ext uri="{FF2B5EF4-FFF2-40B4-BE49-F238E27FC236}">
                <a16:creationId xmlns:a16="http://schemas.microsoft.com/office/drawing/2014/main" id="{700E1156-3DB3-453C-809D-01FFE6FF9A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04DE21-3D08-43A9-9160-10F2BA874953}"/>
              </a:ext>
            </a:extLst>
          </p:cNvPr>
          <p:cNvSpPr>
            <a:spLocks noGrp="1"/>
          </p:cNvSpPr>
          <p:nvPr>
            <p:ph type="sldNum" sz="quarter" idx="12"/>
          </p:nvPr>
        </p:nvSpPr>
        <p:spPr/>
        <p:txBody>
          <a:bodyPr/>
          <a:lstStyle/>
          <a:p>
            <a:fld id="{552E9A15-4734-4416-B674-8B91AB114652}" type="slidenum">
              <a:rPr lang="en-US" smtClean="0"/>
              <a:t>‹#›</a:t>
            </a:fld>
            <a:endParaRPr lang="en-US"/>
          </a:p>
        </p:txBody>
      </p:sp>
    </p:spTree>
    <p:extLst>
      <p:ext uri="{BB962C8B-B14F-4D97-AF65-F5344CB8AC3E}">
        <p14:creationId xmlns:p14="http://schemas.microsoft.com/office/powerpoint/2010/main" val="1513506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94340-3C8F-402F-8144-CCBA1AB537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53C068-4F48-4207-9EB8-9B6C015747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478642-B5AE-4CC7-AC0E-3A7CACFD96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0A1888-81AF-42E1-9510-1351F96072CE}"/>
              </a:ext>
            </a:extLst>
          </p:cNvPr>
          <p:cNvSpPr>
            <a:spLocks noGrp="1"/>
          </p:cNvSpPr>
          <p:nvPr>
            <p:ph type="dt" sz="half" idx="10"/>
          </p:nvPr>
        </p:nvSpPr>
        <p:spPr/>
        <p:txBody>
          <a:bodyPr/>
          <a:lstStyle/>
          <a:p>
            <a:fld id="{090AF6E2-0CAE-400A-9B56-082731AB2AFF}" type="datetimeFigureOut">
              <a:rPr lang="en-US" smtClean="0"/>
              <a:t>8/20/2022</a:t>
            </a:fld>
            <a:endParaRPr lang="en-US"/>
          </a:p>
        </p:txBody>
      </p:sp>
      <p:sp>
        <p:nvSpPr>
          <p:cNvPr id="6" name="Footer Placeholder 5">
            <a:extLst>
              <a:ext uri="{FF2B5EF4-FFF2-40B4-BE49-F238E27FC236}">
                <a16:creationId xmlns:a16="http://schemas.microsoft.com/office/drawing/2014/main" id="{7943EBD1-BABB-4551-B70F-E9C6619E97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404C1F-9E07-4BE9-B41C-922584DAB441}"/>
              </a:ext>
            </a:extLst>
          </p:cNvPr>
          <p:cNvSpPr>
            <a:spLocks noGrp="1"/>
          </p:cNvSpPr>
          <p:nvPr>
            <p:ph type="sldNum" sz="quarter" idx="12"/>
          </p:nvPr>
        </p:nvSpPr>
        <p:spPr/>
        <p:txBody>
          <a:bodyPr/>
          <a:lstStyle/>
          <a:p>
            <a:fld id="{552E9A15-4734-4416-B674-8B91AB114652}" type="slidenum">
              <a:rPr lang="en-US" smtClean="0"/>
              <a:t>‹#›</a:t>
            </a:fld>
            <a:endParaRPr lang="en-US"/>
          </a:p>
        </p:txBody>
      </p:sp>
    </p:spTree>
    <p:extLst>
      <p:ext uri="{BB962C8B-B14F-4D97-AF65-F5344CB8AC3E}">
        <p14:creationId xmlns:p14="http://schemas.microsoft.com/office/powerpoint/2010/main" val="1570857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3DAE5-CD11-4A49-B632-CDF99B1AD5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5495BA-17D3-4E23-BED7-7B8AEC2262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AB0920-80EE-4B50-9CA3-7EAC4284F8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7F3503-D00E-4DC6-A298-3EEA8DDE5C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78898A-0C10-43B3-9727-51681CCB35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9B0502-8C3A-4767-897F-E335D166752B}"/>
              </a:ext>
            </a:extLst>
          </p:cNvPr>
          <p:cNvSpPr>
            <a:spLocks noGrp="1"/>
          </p:cNvSpPr>
          <p:nvPr>
            <p:ph type="dt" sz="half" idx="10"/>
          </p:nvPr>
        </p:nvSpPr>
        <p:spPr/>
        <p:txBody>
          <a:bodyPr/>
          <a:lstStyle/>
          <a:p>
            <a:fld id="{090AF6E2-0CAE-400A-9B56-082731AB2AFF}" type="datetimeFigureOut">
              <a:rPr lang="en-US" smtClean="0"/>
              <a:t>8/20/2022</a:t>
            </a:fld>
            <a:endParaRPr lang="en-US"/>
          </a:p>
        </p:txBody>
      </p:sp>
      <p:sp>
        <p:nvSpPr>
          <p:cNvPr id="8" name="Footer Placeholder 7">
            <a:extLst>
              <a:ext uri="{FF2B5EF4-FFF2-40B4-BE49-F238E27FC236}">
                <a16:creationId xmlns:a16="http://schemas.microsoft.com/office/drawing/2014/main" id="{0DDA2B26-2F50-4ECD-AE4B-C0A7796521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0B3B2C-4F7E-4C7D-9056-AD839716D7AD}"/>
              </a:ext>
            </a:extLst>
          </p:cNvPr>
          <p:cNvSpPr>
            <a:spLocks noGrp="1"/>
          </p:cNvSpPr>
          <p:nvPr>
            <p:ph type="sldNum" sz="quarter" idx="12"/>
          </p:nvPr>
        </p:nvSpPr>
        <p:spPr/>
        <p:txBody>
          <a:bodyPr/>
          <a:lstStyle/>
          <a:p>
            <a:fld id="{552E9A15-4734-4416-B674-8B91AB114652}" type="slidenum">
              <a:rPr lang="en-US" smtClean="0"/>
              <a:t>‹#›</a:t>
            </a:fld>
            <a:endParaRPr lang="en-US"/>
          </a:p>
        </p:txBody>
      </p:sp>
    </p:spTree>
    <p:extLst>
      <p:ext uri="{BB962C8B-B14F-4D97-AF65-F5344CB8AC3E}">
        <p14:creationId xmlns:p14="http://schemas.microsoft.com/office/powerpoint/2010/main" val="3413788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8D9DF-AA27-4640-8327-4EC2B8291A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EB74C5-A8A4-4EF8-A617-9D30E1340DEE}"/>
              </a:ext>
            </a:extLst>
          </p:cNvPr>
          <p:cNvSpPr>
            <a:spLocks noGrp="1"/>
          </p:cNvSpPr>
          <p:nvPr>
            <p:ph type="dt" sz="half" idx="10"/>
          </p:nvPr>
        </p:nvSpPr>
        <p:spPr/>
        <p:txBody>
          <a:bodyPr/>
          <a:lstStyle/>
          <a:p>
            <a:fld id="{090AF6E2-0CAE-400A-9B56-082731AB2AFF}" type="datetimeFigureOut">
              <a:rPr lang="en-US" smtClean="0"/>
              <a:t>8/20/2022</a:t>
            </a:fld>
            <a:endParaRPr lang="en-US"/>
          </a:p>
        </p:txBody>
      </p:sp>
      <p:sp>
        <p:nvSpPr>
          <p:cNvPr id="4" name="Footer Placeholder 3">
            <a:extLst>
              <a:ext uri="{FF2B5EF4-FFF2-40B4-BE49-F238E27FC236}">
                <a16:creationId xmlns:a16="http://schemas.microsoft.com/office/drawing/2014/main" id="{6FFB5B68-1EFE-42FB-9B07-5D3E095724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ADE2CD-63BF-493E-BA9A-244199F5A5EE}"/>
              </a:ext>
            </a:extLst>
          </p:cNvPr>
          <p:cNvSpPr>
            <a:spLocks noGrp="1"/>
          </p:cNvSpPr>
          <p:nvPr>
            <p:ph type="sldNum" sz="quarter" idx="12"/>
          </p:nvPr>
        </p:nvSpPr>
        <p:spPr/>
        <p:txBody>
          <a:bodyPr/>
          <a:lstStyle/>
          <a:p>
            <a:fld id="{552E9A15-4734-4416-B674-8B91AB114652}" type="slidenum">
              <a:rPr lang="en-US" smtClean="0"/>
              <a:t>‹#›</a:t>
            </a:fld>
            <a:endParaRPr lang="en-US"/>
          </a:p>
        </p:txBody>
      </p:sp>
    </p:spTree>
    <p:extLst>
      <p:ext uri="{BB962C8B-B14F-4D97-AF65-F5344CB8AC3E}">
        <p14:creationId xmlns:p14="http://schemas.microsoft.com/office/powerpoint/2010/main" val="3266960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FE0C9E-D139-4089-9FBC-E3DE11D32C8E}"/>
              </a:ext>
            </a:extLst>
          </p:cNvPr>
          <p:cNvSpPr>
            <a:spLocks noGrp="1"/>
          </p:cNvSpPr>
          <p:nvPr>
            <p:ph type="dt" sz="half" idx="10"/>
          </p:nvPr>
        </p:nvSpPr>
        <p:spPr/>
        <p:txBody>
          <a:bodyPr/>
          <a:lstStyle/>
          <a:p>
            <a:fld id="{090AF6E2-0CAE-400A-9B56-082731AB2AFF}" type="datetimeFigureOut">
              <a:rPr lang="en-US" smtClean="0"/>
              <a:t>8/20/2022</a:t>
            </a:fld>
            <a:endParaRPr lang="en-US"/>
          </a:p>
        </p:txBody>
      </p:sp>
      <p:sp>
        <p:nvSpPr>
          <p:cNvPr id="3" name="Footer Placeholder 2">
            <a:extLst>
              <a:ext uri="{FF2B5EF4-FFF2-40B4-BE49-F238E27FC236}">
                <a16:creationId xmlns:a16="http://schemas.microsoft.com/office/drawing/2014/main" id="{0831F810-4CDF-4126-A7C2-E3AA0FFBE4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3FB65E-E8BE-4B72-BCC7-B7C2DB7642C4}"/>
              </a:ext>
            </a:extLst>
          </p:cNvPr>
          <p:cNvSpPr>
            <a:spLocks noGrp="1"/>
          </p:cNvSpPr>
          <p:nvPr>
            <p:ph type="sldNum" sz="quarter" idx="12"/>
          </p:nvPr>
        </p:nvSpPr>
        <p:spPr/>
        <p:txBody>
          <a:bodyPr/>
          <a:lstStyle/>
          <a:p>
            <a:fld id="{552E9A15-4734-4416-B674-8B91AB114652}" type="slidenum">
              <a:rPr lang="en-US" smtClean="0"/>
              <a:t>‹#›</a:t>
            </a:fld>
            <a:endParaRPr lang="en-US"/>
          </a:p>
        </p:txBody>
      </p:sp>
    </p:spTree>
    <p:extLst>
      <p:ext uri="{BB962C8B-B14F-4D97-AF65-F5344CB8AC3E}">
        <p14:creationId xmlns:p14="http://schemas.microsoft.com/office/powerpoint/2010/main" val="2573983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432FF-E7AE-4CFD-989C-8A978A976B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6712D0-3BCF-48CD-A45B-79F21A8EBD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A7982A-0F48-4957-8110-0A0C1D66DF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5238F7-AC11-4A4E-A308-A45D2FB96278}"/>
              </a:ext>
            </a:extLst>
          </p:cNvPr>
          <p:cNvSpPr>
            <a:spLocks noGrp="1"/>
          </p:cNvSpPr>
          <p:nvPr>
            <p:ph type="dt" sz="half" idx="10"/>
          </p:nvPr>
        </p:nvSpPr>
        <p:spPr/>
        <p:txBody>
          <a:bodyPr/>
          <a:lstStyle/>
          <a:p>
            <a:fld id="{090AF6E2-0CAE-400A-9B56-082731AB2AFF}" type="datetimeFigureOut">
              <a:rPr lang="en-US" smtClean="0"/>
              <a:t>8/20/2022</a:t>
            </a:fld>
            <a:endParaRPr lang="en-US"/>
          </a:p>
        </p:txBody>
      </p:sp>
      <p:sp>
        <p:nvSpPr>
          <p:cNvPr id="6" name="Footer Placeholder 5">
            <a:extLst>
              <a:ext uri="{FF2B5EF4-FFF2-40B4-BE49-F238E27FC236}">
                <a16:creationId xmlns:a16="http://schemas.microsoft.com/office/drawing/2014/main" id="{86C4A232-2602-4E13-ABAB-A500FCEAA3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634EDB-9C30-4F3D-A523-11F80B3D2D47}"/>
              </a:ext>
            </a:extLst>
          </p:cNvPr>
          <p:cNvSpPr>
            <a:spLocks noGrp="1"/>
          </p:cNvSpPr>
          <p:nvPr>
            <p:ph type="sldNum" sz="quarter" idx="12"/>
          </p:nvPr>
        </p:nvSpPr>
        <p:spPr/>
        <p:txBody>
          <a:bodyPr/>
          <a:lstStyle/>
          <a:p>
            <a:fld id="{552E9A15-4734-4416-B674-8B91AB114652}" type="slidenum">
              <a:rPr lang="en-US" smtClean="0"/>
              <a:t>‹#›</a:t>
            </a:fld>
            <a:endParaRPr lang="en-US"/>
          </a:p>
        </p:txBody>
      </p:sp>
    </p:spTree>
    <p:extLst>
      <p:ext uri="{BB962C8B-B14F-4D97-AF65-F5344CB8AC3E}">
        <p14:creationId xmlns:p14="http://schemas.microsoft.com/office/powerpoint/2010/main" val="2545037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DA7EF-CEA2-47B1-85B1-322B761C3A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AE0A3A-55C6-4FE9-896B-7C77C95644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B4E443-A5F0-432D-95B6-65B4874623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74582-A505-49F4-8BC5-7EAE99CF2135}"/>
              </a:ext>
            </a:extLst>
          </p:cNvPr>
          <p:cNvSpPr>
            <a:spLocks noGrp="1"/>
          </p:cNvSpPr>
          <p:nvPr>
            <p:ph type="dt" sz="half" idx="10"/>
          </p:nvPr>
        </p:nvSpPr>
        <p:spPr/>
        <p:txBody>
          <a:bodyPr/>
          <a:lstStyle/>
          <a:p>
            <a:fld id="{090AF6E2-0CAE-400A-9B56-082731AB2AFF}" type="datetimeFigureOut">
              <a:rPr lang="en-US" smtClean="0"/>
              <a:t>8/20/2022</a:t>
            </a:fld>
            <a:endParaRPr lang="en-US"/>
          </a:p>
        </p:txBody>
      </p:sp>
      <p:sp>
        <p:nvSpPr>
          <p:cNvPr id="6" name="Footer Placeholder 5">
            <a:extLst>
              <a:ext uri="{FF2B5EF4-FFF2-40B4-BE49-F238E27FC236}">
                <a16:creationId xmlns:a16="http://schemas.microsoft.com/office/drawing/2014/main" id="{6CC69C64-E327-4F0E-B6BE-03B81E9E60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639011-FE3D-482E-BC80-AB99DD73A407}"/>
              </a:ext>
            </a:extLst>
          </p:cNvPr>
          <p:cNvSpPr>
            <a:spLocks noGrp="1"/>
          </p:cNvSpPr>
          <p:nvPr>
            <p:ph type="sldNum" sz="quarter" idx="12"/>
          </p:nvPr>
        </p:nvSpPr>
        <p:spPr/>
        <p:txBody>
          <a:bodyPr/>
          <a:lstStyle/>
          <a:p>
            <a:fld id="{552E9A15-4734-4416-B674-8B91AB114652}" type="slidenum">
              <a:rPr lang="en-US" smtClean="0"/>
              <a:t>‹#›</a:t>
            </a:fld>
            <a:endParaRPr lang="en-US"/>
          </a:p>
        </p:txBody>
      </p:sp>
    </p:spTree>
    <p:extLst>
      <p:ext uri="{BB962C8B-B14F-4D97-AF65-F5344CB8AC3E}">
        <p14:creationId xmlns:p14="http://schemas.microsoft.com/office/powerpoint/2010/main" val="1058791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4472C0-F71C-4EDD-A802-9BD946E588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2C90FE-CBE9-43F7-9DD4-14ECF5D2D7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FB4C79-2D5E-46AD-A90B-16E7B41218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AF6E2-0CAE-400A-9B56-082731AB2AFF}" type="datetimeFigureOut">
              <a:rPr lang="en-US" smtClean="0"/>
              <a:t>8/20/2022</a:t>
            </a:fld>
            <a:endParaRPr lang="en-US"/>
          </a:p>
        </p:txBody>
      </p:sp>
      <p:sp>
        <p:nvSpPr>
          <p:cNvPr id="5" name="Footer Placeholder 4">
            <a:extLst>
              <a:ext uri="{FF2B5EF4-FFF2-40B4-BE49-F238E27FC236}">
                <a16:creationId xmlns:a16="http://schemas.microsoft.com/office/drawing/2014/main" id="{B5523BAB-A1BC-4B94-AD82-837CD7F05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70C2B4-CA66-4759-ACAC-44B185FE58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2E9A15-4734-4416-B674-8B91AB114652}" type="slidenum">
              <a:rPr lang="en-US" smtClean="0"/>
              <a:t>‹#›</a:t>
            </a:fld>
            <a:endParaRPr lang="en-US"/>
          </a:p>
        </p:txBody>
      </p:sp>
    </p:spTree>
    <p:extLst>
      <p:ext uri="{BB962C8B-B14F-4D97-AF65-F5344CB8AC3E}">
        <p14:creationId xmlns:p14="http://schemas.microsoft.com/office/powerpoint/2010/main" val="3325838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xml.rels><?xml version="1.0" encoding="UTF-8" standalone="yes"?>
<Relationships xmlns="http://schemas.openxmlformats.org/package/2006/relationships"><Relationship Id="rId3" Type="http://schemas.openxmlformats.org/officeDocument/2006/relationships/hyperlink" Target="http://about.illinoisstate.edu/vfdouga" TargetMode="External"/><Relationship Id="rId2" Type="http://schemas.openxmlformats.org/officeDocument/2006/relationships/hyperlink" Target="mailto:vfdouga@ilstu.edu"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10" Type="http://schemas.openxmlformats.org/officeDocument/2006/relationships/image" Target="../media/image25.png"/><Relationship Id="rId4" Type="http://schemas.openxmlformats.org/officeDocument/2006/relationships/diagramLayout" Target="../diagrams/layout16.xml"/><Relationship Id="rId9"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9.xml.rels><?xml version="1.0" encoding="UTF-8" standalone="yes"?>
<Relationships xmlns="http://schemas.openxmlformats.org/package/2006/relationships"><Relationship Id="rId2" Type="http://schemas.openxmlformats.org/officeDocument/2006/relationships/hyperlink" Target="http://www.petcentralhelps.org/home.html"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Subtitle 2">
            <a:extLst>
              <a:ext uri="{FF2B5EF4-FFF2-40B4-BE49-F238E27FC236}">
                <a16:creationId xmlns:a16="http://schemas.microsoft.com/office/drawing/2014/main" id="{5190B66E-3557-434E-8D7B-5B16338C34C5}"/>
              </a:ext>
            </a:extLst>
          </p:cNvPr>
          <p:cNvSpPr>
            <a:spLocks noGrp="1"/>
          </p:cNvSpPr>
          <p:nvPr>
            <p:ph type="subTitle" idx="1"/>
          </p:nvPr>
        </p:nvSpPr>
        <p:spPr>
          <a:xfrm>
            <a:off x="3062699" y="2866499"/>
            <a:ext cx="5985750" cy="1141851"/>
          </a:xfrm>
          <a:noFill/>
        </p:spPr>
        <p:txBody>
          <a:bodyPr>
            <a:noAutofit/>
          </a:bodyPr>
          <a:lstStyle/>
          <a:p>
            <a:r>
              <a:rPr lang="en-US" dirty="0">
                <a:solidFill>
                  <a:srgbClr val="080808"/>
                </a:solidFill>
              </a:rPr>
              <a:t>Advanced laboratory in operant conditioning </a:t>
            </a:r>
          </a:p>
          <a:p>
            <a:r>
              <a:rPr lang="en-US" dirty="0">
                <a:solidFill>
                  <a:srgbClr val="080808"/>
                </a:solidFill>
              </a:rPr>
              <a:t>But more importantly</a:t>
            </a:r>
          </a:p>
          <a:p>
            <a:r>
              <a:rPr lang="en-US" dirty="0">
                <a:solidFill>
                  <a:srgbClr val="080808"/>
                </a:solidFill>
              </a:rPr>
              <a:t>Rehabilitation of Shelter dogs and Puppies</a:t>
            </a:r>
          </a:p>
        </p:txBody>
      </p:sp>
      <p:sp>
        <p:nvSpPr>
          <p:cNvPr id="2" name="Title 1">
            <a:extLst>
              <a:ext uri="{FF2B5EF4-FFF2-40B4-BE49-F238E27FC236}">
                <a16:creationId xmlns:a16="http://schemas.microsoft.com/office/drawing/2014/main" id="{99273793-FD30-4AC5-9B9F-64BEF0284625}"/>
              </a:ext>
            </a:extLst>
          </p:cNvPr>
          <p:cNvSpPr>
            <a:spLocks noGrp="1"/>
          </p:cNvSpPr>
          <p:nvPr>
            <p:ph type="ctrTitle"/>
          </p:nvPr>
        </p:nvSpPr>
        <p:spPr>
          <a:xfrm>
            <a:off x="2578787" y="1089553"/>
            <a:ext cx="7119403" cy="2150719"/>
          </a:xfrm>
          <a:noFill/>
        </p:spPr>
        <p:txBody>
          <a:bodyPr anchor="ctr">
            <a:normAutofit/>
          </a:bodyPr>
          <a:lstStyle/>
          <a:p>
            <a:r>
              <a:rPr lang="en-US" sz="4800" b="1" dirty="0">
                <a:solidFill>
                  <a:srgbClr val="080808"/>
                </a:solidFill>
              </a:rPr>
              <a:t>Welcome to </a:t>
            </a:r>
            <a:r>
              <a:rPr lang="en-US" sz="4800" b="1" dirty="0" err="1">
                <a:solidFill>
                  <a:srgbClr val="080808"/>
                </a:solidFill>
              </a:rPr>
              <a:t>Psy</a:t>
            </a:r>
            <a:r>
              <a:rPr lang="en-US" sz="4800" b="1" dirty="0">
                <a:solidFill>
                  <a:srgbClr val="080808"/>
                </a:solidFill>
              </a:rPr>
              <a:t> 331.03</a:t>
            </a: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155770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Dog with brown eyes">
            <a:extLst>
              <a:ext uri="{FF2B5EF4-FFF2-40B4-BE49-F238E27FC236}">
                <a16:creationId xmlns:a16="http://schemas.microsoft.com/office/drawing/2014/main" id="{35134431-589F-49D7-969B-9B837A8A7D2D}"/>
              </a:ext>
            </a:extLst>
          </p:cNvPr>
          <p:cNvPicPr>
            <a:picLocks noChangeAspect="1"/>
          </p:cNvPicPr>
          <p:nvPr/>
        </p:nvPicPr>
        <p:blipFill rotWithShape="1">
          <a:blip r:embed="rId2">
            <a:alphaModFix amt="60000"/>
          </a:blip>
          <a:srcRect t="8292" b="7439"/>
          <a:stretch/>
        </p:blipFill>
        <p:spPr>
          <a:xfrm>
            <a:off x="-1" y="10"/>
            <a:ext cx="12192001" cy="6857990"/>
          </a:xfrm>
          <a:prstGeom prst="rect">
            <a:avLst/>
          </a:prstGeom>
        </p:spPr>
      </p:pic>
      <p:sp>
        <p:nvSpPr>
          <p:cNvPr id="2" name="Title 1">
            <a:extLst>
              <a:ext uri="{FF2B5EF4-FFF2-40B4-BE49-F238E27FC236}">
                <a16:creationId xmlns:a16="http://schemas.microsoft.com/office/drawing/2014/main" id="{2F4AA4B6-CBE4-47D2-BF53-15E2836C1117}"/>
              </a:ext>
            </a:extLst>
          </p:cNvPr>
          <p:cNvSpPr>
            <a:spLocks noGrp="1"/>
          </p:cNvSpPr>
          <p:nvPr>
            <p:ph type="title"/>
          </p:nvPr>
        </p:nvSpPr>
        <p:spPr>
          <a:xfrm>
            <a:off x="838199" y="557189"/>
            <a:ext cx="5155263" cy="5571899"/>
          </a:xfrm>
        </p:spPr>
        <p:txBody>
          <a:bodyPr>
            <a:normAutofit/>
          </a:bodyPr>
          <a:lstStyle/>
          <a:p>
            <a:r>
              <a:rPr lang="en-US">
                <a:solidFill>
                  <a:srgbClr val="FFFFFF"/>
                </a:solidFill>
              </a:rPr>
              <a:t>Why shelter dogs?</a:t>
            </a:r>
          </a:p>
        </p:txBody>
      </p:sp>
      <p:sp>
        <p:nvSpPr>
          <p:cNvPr id="3" name="Content Placeholder 2">
            <a:extLst>
              <a:ext uri="{FF2B5EF4-FFF2-40B4-BE49-F238E27FC236}">
                <a16:creationId xmlns:a16="http://schemas.microsoft.com/office/drawing/2014/main" id="{9D53C146-DA97-40FA-ADA6-6C5ACD3895E7}"/>
              </a:ext>
            </a:extLst>
          </p:cNvPr>
          <p:cNvSpPr>
            <a:spLocks noGrp="1"/>
          </p:cNvSpPr>
          <p:nvPr>
            <p:ph idx="1"/>
          </p:nvPr>
        </p:nvSpPr>
        <p:spPr>
          <a:xfrm>
            <a:off x="6195375" y="557189"/>
            <a:ext cx="5158424" cy="5571899"/>
          </a:xfrm>
        </p:spPr>
        <p:txBody>
          <a:bodyPr anchor="ctr">
            <a:normAutofit/>
          </a:bodyPr>
          <a:lstStyle/>
          <a:p>
            <a:r>
              <a:rPr lang="en-US" sz="2000">
                <a:solidFill>
                  <a:srgbClr val="FFFFFF"/>
                </a:solidFill>
              </a:rPr>
              <a:t>Let’s begin with a little research on shelter dogs and an introduction to Pet Central Helps.</a:t>
            </a:r>
          </a:p>
          <a:p>
            <a:endParaRPr lang="en-US" sz="2000">
              <a:solidFill>
                <a:srgbClr val="FFFFFF"/>
              </a:solidFill>
            </a:endParaRPr>
          </a:p>
          <a:p>
            <a:endParaRPr lang="en-US" sz="2000">
              <a:solidFill>
                <a:srgbClr val="FFFFFF"/>
              </a:solidFill>
            </a:endParaRPr>
          </a:p>
        </p:txBody>
      </p:sp>
    </p:spTree>
    <p:extLst>
      <p:ext uri="{BB962C8B-B14F-4D97-AF65-F5344CB8AC3E}">
        <p14:creationId xmlns:p14="http://schemas.microsoft.com/office/powerpoint/2010/main" val="2586889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lourful heart shaped papers on white background">
            <a:extLst>
              <a:ext uri="{FF2B5EF4-FFF2-40B4-BE49-F238E27FC236}">
                <a16:creationId xmlns:a16="http://schemas.microsoft.com/office/drawing/2014/main" id="{C451A6CA-18F5-40C9-B08E-180C2B2B6BBD}"/>
              </a:ext>
            </a:extLst>
          </p:cNvPr>
          <p:cNvPicPr>
            <a:picLocks noChangeAspect="1"/>
          </p:cNvPicPr>
          <p:nvPr/>
        </p:nvPicPr>
        <p:blipFill rotWithShape="1">
          <a:blip r:embed="rId2">
            <a:alphaModFix amt="40000"/>
          </a:blip>
          <a:srcRect r="11794" b="1"/>
          <a:stretch/>
        </p:blipFill>
        <p:spPr>
          <a:xfrm>
            <a:off x="3132160" y="1021"/>
            <a:ext cx="9059839" cy="6855958"/>
          </a:xfrm>
          <a:prstGeom prst="rect">
            <a:avLst/>
          </a:prstGeom>
        </p:spPr>
      </p:pic>
      <p:sp>
        <p:nvSpPr>
          <p:cNvPr id="2" name="Title 1">
            <a:extLst>
              <a:ext uri="{FF2B5EF4-FFF2-40B4-BE49-F238E27FC236}">
                <a16:creationId xmlns:a16="http://schemas.microsoft.com/office/drawing/2014/main" id="{4FD2FD33-5685-4EA3-B17A-47CA3F8CF283}"/>
              </a:ext>
            </a:extLst>
          </p:cNvPr>
          <p:cNvSpPr>
            <a:spLocks noGrp="1"/>
          </p:cNvSpPr>
          <p:nvPr>
            <p:ph type="ctrTitle"/>
          </p:nvPr>
        </p:nvSpPr>
        <p:spPr>
          <a:xfrm>
            <a:off x="6556100" y="1099671"/>
            <a:ext cx="4972511" cy="3367554"/>
          </a:xfrm>
        </p:spPr>
        <p:txBody>
          <a:bodyPr anchor="b">
            <a:normAutofit/>
          </a:bodyPr>
          <a:lstStyle/>
          <a:p>
            <a:pPr algn="l"/>
            <a:r>
              <a:rPr lang="en-US" sz="6600"/>
              <a:t>Shelter Love</a:t>
            </a:r>
          </a:p>
        </p:txBody>
      </p:sp>
      <p:sp>
        <p:nvSpPr>
          <p:cNvPr id="3" name="Subtitle 2">
            <a:extLst>
              <a:ext uri="{FF2B5EF4-FFF2-40B4-BE49-F238E27FC236}">
                <a16:creationId xmlns:a16="http://schemas.microsoft.com/office/drawing/2014/main" id="{D04D158D-9E1C-46D5-AD65-D3AEC6A7A831}"/>
              </a:ext>
            </a:extLst>
          </p:cNvPr>
          <p:cNvSpPr>
            <a:spLocks noGrp="1"/>
          </p:cNvSpPr>
          <p:nvPr>
            <p:ph type="subTitle" idx="1"/>
          </p:nvPr>
        </p:nvSpPr>
        <p:spPr>
          <a:xfrm>
            <a:off x="6556100" y="4687316"/>
            <a:ext cx="4972512" cy="1517088"/>
          </a:xfrm>
        </p:spPr>
        <p:txBody>
          <a:bodyPr>
            <a:normAutofit/>
          </a:bodyPr>
          <a:lstStyle/>
          <a:p>
            <a:pPr algn="l"/>
            <a:r>
              <a:rPr lang="en-US"/>
              <a:t>What we know about Shelter Dogs and Best Treatment Packages</a:t>
            </a:r>
          </a:p>
        </p:txBody>
      </p:sp>
      <p:sp>
        <p:nvSpPr>
          <p:cNvPr id="16" name="Freeform: Shape 15">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25F504B3-91C1-4E19-9D03-75E11A885F91}"/>
              </a:ext>
            </a:extLst>
          </p:cNvPr>
          <p:cNvPicPr>
            <a:picLocks noChangeAspect="1"/>
          </p:cNvPicPr>
          <p:nvPr/>
        </p:nvPicPr>
        <p:blipFill rotWithShape="1">
          <a:blip r:embed="rId3"/>
          <a:srcRect l="10501" r="16834" b="-2"/>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279693294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713128"/>
            <a:ext cx="1068867" cy="2126625"/>
            <a:chOff x="10918968" y="713127"/>
            <a:chExt cx="1273032" cy="2532832"/>
          </a:xfrm>
        </p:grpSpPr>
        <p:sp>
          <p:nvSpPr>
            <p:cNvPr id="20" name="Rectangle 1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a:extLst>
              <a:ext uri="{FF2B5EF4-FFF2-40B4-BE49-F238E27FC236}">
                <a16:creationId xmlns:a16="http://schemas.microsoft.com/office/drawing/2014/main" id="{E958E61D-43F3-4E3F-94F1-F82D01A70A54}"/>
              </a:ext>
            </a:extLst>
          </p:cNvPr>
          <p:cNvPicPr>
            <a:picLocks noChangeAspect="1"/>
          </p:cNvPicPr>
          <p:nvPr/>
        </p:nvPicPr>
        <p:blipFill rotWithShape="1">
          <a:blip r:embed="rId2"/>
          <a:srcRect r="2" b="16148"/>
          <a:stretch/>
        </p:blipFill>
        <p:spPr>
          <a:xfrm>
            <a:off x="-2" y="3429000"/>
            <a:ext cx="5779884" cy="3429000"/>
          </a:xfrm>
          <a:prstGeom prst="rect">
            <a:avLst/>
          </a:prstGeom>
        </p:spPr>
      </p:pic>
      <p:sp>
        <p:nvSpPr>
          <p:cNvPr id="23" name="Isosceles Triangle 2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CC88A005-4BD7-4117-8C37-30CFB4DF0157}"/>
              </a:ext>
            </a:extLst>
          </p:cNvPr>
          <p:cNvGraphicFramePr>
            <a:graphicFrameLocks noGrp="1"/>
          </p:cNvGraphicFramePr>
          <p:nvPr>
            <p:ph idx="1"/>
            <p:extLst>
              <p:ext uri="{D42A27DB-BD31-4B8C-83A1-F6EECF244321}">
                <p14:modId xmlns:p14="http://schemas.microsoft.com/office/powerpoint/2010/main" val="3823700548"/>
              </p:ext>
            </p:extLst>
          </p:nvPr>
        </p:nvGraphicFramePr>
        <p:xfrm>
          <a:off x="5982789" y="713128"/>
          <a:ext cx="5565743" cy="54638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5398490"/>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6A1FB8E-DAE6-4F1D-8F35-E22C26B5B10E}"/>
              </a:ext>
            </a:extLst>
          </p:cNvPr>
          <p:cNvPicPr>
            <a:picLocks noChangeAspect="1"/>
          </p:cNvPicPr>
          <p:nvPr/>
        </p:nvPicPr>
        <p:blipFill rotWithShape="1">
          <a:blip r:embed="rId2">
            <a:alphaModFix amt="35000"/>
          </a:blip>
          <a:srcRect t="7810" b="7921"/>
          <a:stretch/>
        </p:blipFill>
        <p:spPr>
          <a:xfrm>
            <a:off x="20" y="1"/>
            <a:ext cx="12191980" cy="6857999"/>
          </a:xfrm>
          <a:prstGeom prst="rect">
            <a:avLst/>
          </a:prstGeom>
        </p:spPr>
      </p:pic>
      <p:sp>
        <p:nvSpPr>
          <p:cNvPr id="2" name="Title 1">
            <a:extLst>
              <a:ext uri="{FF2B5EF4-FFF2-40B4-BE49-F238E27FC236}">
                <a16:creationId xmlns:a16="http://schemas.microsoft.com/office/drawing/2014/main" id="{BB59C770-AC1D-4E0A-AE50-0DE3D4302F2E}"/>
              </a:ext>
            </a:extLst>
          </p:cNvPr>
          <p:cNvSpPr>
            <a:spLocks noGrp="1"/>
          </p:cNvSpPr>
          <p:nvPr>
            <p:ph type="title"/>
          </p:nvPr>
        </p:nvSpPr>
        <p:spPr>
          <a:xfrm>
            <a:off x="838200" y="365125"/>
            <a:ext cx="10515600" cy="1325563"/>
          </a:xfrm>
        </p:spPr>
        <p:txBody>
          <a:bodyPr>
            <a:normAutofit/>
          </a:bodyPr>
          <a:lstStyle/>
          <a:p>
            <a:r>
              <a:rPr lang="en-US">
                <a:solidFill>
                  <a:srgbClr val="FFFFFF"/>
                </a:solidFill>
              </a:rPr>
              <a:t>Where do YOU all come into the picture?</a:t>
            </a:r>
          </a:p>
        </p:txBody>
      </p:sp>
      <p:graphicFrame>
        <p:nvGraphicFramePr>
          <p:cNvPr id="5" name="Content Placeholder 2">
            <a:extLst>
              <a:ext uri="{FF2B5EF4-FFF2-40B4-BE49-F238E27FC236}">
                <a16:creationId xmlns:a16="http://schemas.microsoft.com/office/drawing/2014/main" id="{0CAC4338-2B26-4E0A-8080-DBB2B9917ADC}"/>
              </a:ext>
            </a:extLst>
          </p:cNvPr>
          <p:cNvGraphicFramePr>
            <a:graphicFrameLocks noGrp="1"/>
          </p:cNvGraphicFramePr>
          <p:nvPr>
            <p:ph idx="1"/>
            <p:extLst>
              <p:ext uri="{D42A27DB-BD31-4B8C-83A1-F6EECF244321}">
                <p14:modId xmlns:p14="http://schemas.microsoft.com/office/powerpoint/2010/main" val="588268432"/>
              </p:ext>
            </p:extLst>
          </p:nvPr>
        </p:nvGraphicFramePr>
        <p:xfrm>
          <a:off x="418011" y="1528354"/>
          <a:ext cx="11325498" cy="53296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952357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24">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CF8BB5-B3A7-4486-9703-47B7EDBDB392}"/>
              </a:ext>
            </a:extLst>
          </p:cNvPr>
          <p:cNvSpPr>
            <a:spLocks noGrp="1"/>
          </p:cNvSpPr>
          <p:nvPr>
            <p:ph type="title"/>
          </p:nvPr>
        </p:nvSpPr>
        <p:spPr>
          <a:xfrm>
            <a:off x="1075767" y="1188637"/>
            <a:ext cx="2988234" cy="4480726"/>
          </a:xfrm>
        </p:spPr>
        <p:txBody>
          <a:bodyPr>
            <a:normAutofit/>
          </a:bodyPr>
          <a:lstStyle/>
          <a:p>
            <a:pPr algn="r"/>
            <a:r>
              <a:rPr lang="en-US" sz="6600"/>
              <a:t>Shelters</a:t>
            </a:r>
          </a:p>
        </p:txBody>
      </p:sp>
      <p:cxnSp>
        <p:nvCxnSpPr>
          <p:cNvPr id="29" name="Straight Connector 28">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D36CB56-C33C-479D-9CB5-E5175B79EE23}"/>
              </a:ext>
            </a:extLst>
          </p:cNvPr>
          <p:cNvSpPr>
            <a:spLocks noGrp="1"/>
          </p:cNvSpPr>
          <p:nvPr>
            <p:ph idx="1"/>
          </p:nvPr>
        </p:nvSpPr>
        <p:spPr>
          <a:xfrm>
            <a:off x="5255260" y="1648870"/>
            <a:ext cx="4702848" cy="3560260"/>
          </a:xfrm>
        </p:spPr>
        <p:txBody>
          <a:bodyPr anchor="ctr">
            <a:normAutofit/>
          </a:bodyPr>
          <a:lstStyle/>
          <a:p>
            <a:r>
              <a:rPr lang="en-US" sz="2000"/>
              <a:t>Estimated that 4-4.5 million dogs enter the shelter system each year(Woodruff &amp; Smith, 2017)</a:t>
            </a:r>
          </a:p>
          <a:p>
            <a:pPr lvl="1"/>
            <a:r>
              <a:rPr lang="en-US" sz="2000"/>
              <a:t>14% or about 800,000 of those dogs will not leave the shelter, but will be euthanized</a:t>
            </a:r>
          </a:p>
          <a:p>
            <a:pPr lvl="1"/>
            <a:r>
              <a:rPr lang="en-US" sz="2000"/>
              <a:t>Reasons for euthanasia include</a:t>
            </a:r>
          </a:p>
          <a:p>
            <a:pPr lvl="2"/>
            <a:r>
              <a:rPr lang="en-US"/>
              <a:t>Age</a:t>
            </a:r>
          </a:p>
          <a:p>
            <a:pPr lvl="2"/>
            <a:r>
              <a:rPr lang="en-US"/>
              <a:t>Illness</a:t>
            </a:r>
          </a:p>
          <a:p>
            <a:pPr lvl="2"/>
            <a:r>
              <a:rPr lang="en-US"/>
              <a:t>Behavior</a:t>
            </a:r>
          </a:p>
          <a:p>
            <a:pPr lvl="2"/>
            <a:r>
              <a:rPr lang="en-US"/>
              <a:t>Length of stay</a:t>
            </a:r>
          </a:p>
          <a:p>
            <a:pPr lvl="2"/>
            <a:endParaRPr lang="en-US"/>
          </a:p>
        </p:txBody>
      </p:sp>
    </p:spTree>
    <p:extLst>
      <p:ext uri="{BB962C8B-B14F-4D97-AF65-F5344CB8AC3E}">
        <p14:creationId xmlns:p14="http://schemas.microsoft.com/office/powerpoint/2010/main" val="1299568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821918-7765-4F61-8280-47466E8C2DB4}"/>
              </a:ext>
            </a:extLst>
          </p:cNvPr>
          <p:cNvSpPr>
            <a:spLocks noGrp="1"/>
          </p:cNvSpPr>
          <p:nvPr>
            <p:ph type="title"/>
          </p:nvPr>
        </p:nvSpPr>
        <p:spPr>
          <a:xfrm>
            <a:off x="635000" y="640823"/>
            <a:ext cx="3418659" cy="5583148"/>
          </a:xfrm>
        </p:spPr>
        <p:txBody>
          <a:bodyPr anchor="ctr">
            <a:normAutofit/>
          </a:bodyPr>
          <a:lstStyle/>
          <a:p>
            <a:r>
              <a:rPr lang="en-US" sz="5400"/>
              <a:t>Dogs entering shelter experience variety of stressors:</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D2E4B5F-C503-4945-973C-D1D3D95F33D9}"/>
              </a:ext>
            </a:extLst>
          </p:cNvPr>
          <p:cNvGraphicFramePr>
            <a:graphicFrameLocks noGrp="1"/>
          </p:cNvGraphicFramePr>
          <p:nvPr>
            <p:ph idx="1"/>
            <p:extLst>
              <p:ext uri="{D42A27DB-BD31-4B8C-83A1-F6EECF244321}">
                <p14:modId xmlns:p14="http://schemas.microsoft.com/office/powerpoint/2010/main" val="2917396367"/>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9697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88FB46-DBD9-4889-8E92-9534250EEEE4}"/>
              </a:ext>
            </a:extLst>
          </p:cNvPr>
          <p:cNvSpPr>
            <a:spLocks noGrp="1"/>
          </p:cNvSpPr>
          <p:nvPr>
            <p:ph type="title"/>
          </p:nvPr>
        </p:nvSpPr>
        <p:spPr>
          <a:xfrm>
            <a:off x="635000" y="640823"/>
            <a:ext cx="3418659" cy="5583148"/>
          </a:xfrm>
        </p:spPr>
        <p:txBody>
          <a:bodyPr anchor="ctr">
            <a:normAutofit/>
          </a:bodyPr>
          <a:lstStyle/>
          <a:p>
            <a:r>
              <a:rPr lang="en-US" sz="5400"/>
              <a:t>Stressors have critical impact on welfare of dog</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163E5AFF-727A-45FC-9ECF-EC523BA01D5F}"/>
              </a:ext>
            </a:extLst>
          </p:cNvPr>
          <p:cNvGraphicFramePr>
            <a:graphicFrameLocks noGrp="1"/>
          </p:cNvGraphicFramePr>
          <p:nvPr>
            <p:ph idx="1"/>
            <p:extLst>
              <p:ext uri="{D42A27DB-BD31-4B8C-83A1-F6EECF244321}">
                <p14:modId xmlns:p14="http://schemas.microsoft.com/office/powerpoint/2010/main" val="2827359548"/>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9725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00D17D-2576-4289-B8A7-A957E9CF13FC}"/>
              </a:ext>
            </a:extLst>
          </p:cNvPr>
          <p:cNvSpPr>
            <a:spLocks noGrp="1"/>
          </p:cNvSpPr>
          <p:nvPr>
            <p:ph type="title"/>
          </p:nvPr>
        </p:nvSpPr>
        <p:spPr>
          <a:xfrm>
            <a:off x="841248" y="548640"/>
            <a:ext cx="3600860" cy="5431536"/>
          </a:xfrm>
        </p:spPr>
        <p:txBody>
          <a:bodyPr>
            <a:normAutofit/>
          </a:bodyPr>
          <a:lstStyle/>
          <a:p>
            <a:r>
              <a:rPr lang="en-US" sz="4200"/>
              <a:t>Shelter dogs show a variety of “inappropriate” behavior</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C39C923-72DB-445B-B7A5-D75C440AFB62}"/>
              </a:ext>
            </a:extLst>
          </p:cNvPr>
          <p:cNvSpPr>
            <a:spLocks noGrp="1"/>
          </p:cNvSpPr>
          <p:nvPr>
            <p:ph idx="1"/>
          </p:nvPr>
        </p:nvSpPr>
        <p:spPr>
          <a:xfrm>
            <a:off x="5126418" y="552091"/>
            <a:ext cx="6224335" cy="5431536"/>
          </a:xfrm>
        </p:spPr>
        <p:txBody>
          <a:bodyPr anchor="ctr">
            <a:normAutofit/>
          </a:bodyPr>
          <a:lstStyle/>
          <a:p>
            <a:r>
              <a:rPr lang="en-US" sz="2200"/>
              <a:t>Aggression</a:t>
            </a:r>
          </a:p>
          <a:p>
            <a:r>
              <a:rPr lang="en-US" sz="2200"/>
              <a:t>Remaining at back of kennel</a:t>
            </a:r>
          </a:p>
          <a:p>
            <a:r>
              <a:rPr lang="en-US" sz="2200"/>
              <a:t>Jumping at gate to kennel and on people</a:t>
            </a:r>
          </a:p>
          <a:p>
            <a:r>
              <a:rPr lang="en-US" sz="2200"/>
              <a:t>Barking</a:t>
            </a:r>
          </a:p>
          <a:p>
            <a:r>
              <a:rPr lang="en-US" sz="2200"/>
              <a:t>Apathetic behavior including lack of interest in treats and toys</a:t>
            </a:r>
          </a:p>
          <a:p>
            <a:r>
              <a:rPr lang="en-US" sz="2200"/>
              <a:t>Reactive behaviors to noise, outdoors, the leash</a:t>
            </a:r>
          </a:p>
          <a:p>
            <a:r>
              <a:rPr lang="en-US" sz="2200"/>
              <a:t>Poor attachment to adopters</a:t>
            </a:r>
          </a:p>
        </p:txBody>
      </p:sp>
    </p:spTree>
    <p:extLst>
      <p:ext uri="{BB962C8B-B14F-4D97-AF65-F5344CB8AC3E}">
        <p14:creationId xmlns:p14="http://schemas.microsoft.com/office/powerpoint/2010/main" val="3080037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9B5859-D604-4209-97EA-07A1F9901FB7}"/>
              </a:ext>
            </a:extLst>
          </p:cNvPr>
          <p:cNvSpPr>
            <a:spLocks noGrp="1"/>
          </p:cNvSpPr>
          <p:nvPr>
            <p:ph type="title"/>
          </p:nvPr>
        </p:nvSpPr>
        <p:spPr>
          <a:xfrm>
            <a:off x="635000" y="640823"/>
            <a:ext cx="3418659" cy="5583148"/>
          </a:xfrm>
        </p:spPr>
        <p:txBody>
          <a:bodyPr anchor="ctr">
            <a:normAutofit/>
          </a:bodyPr>
          <a:lstStyle/>
          <a:p>
            <a:r>
              <a:rPr lang="en-US" sz="5400" dirty="0"/>
              <a:t>Goal is </a:t>
            </a:r>
            <a:r>
              <a:rPr lang="en-US" sz="5400" b="1" i="1" dirty="0"/>
              <a:t>obviously</a:t>
            </a:r>
            <a:r>
              <a:rPr lang="en-US" sz="5400" dirty="0"/>
              <a:t> to get these dogs adopted</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7749551B-2882-4D3C-8FAC-1A6A85ED16C7}"/>
              </a:ext>
            </a:extLst>
          </p:cNvPr>
          <p:cNvGraphicFramePr>
            <a:graphicFrameLocks noGrp="1"/>
          </p:cNvGraphicFramePr>
          <p:nvPr>
            <p:ph idx="1"/>
            <p:extLst>
              <p:ext uri="{D42A27DB-BD31-4B8C-83A1-F6EECF244321}">
                <p14:modId xmlns:p14="http://schemas.microsoft.com/office/powerpoint/2010/main" val="4161585503"/>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8105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3657600"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C7572-517E-43F7-A40D-13F1334E1A26}"/>
              </a:ext>
            </a:extLst>
          </p:cNvPr>
          <p:cNvSpPr>
            <a:spLocks noGrp="1"/>
          </p:cNvSpPr>
          <p:nvPr>
            <p:ph type="title"/>
          </p:nvPr>
        </p:nvSpPr>
        <p:spPr>
          <a:xfrm>
            <a:off x="594360" y="637125"/>
            <a:ext cx="3163824" cy="5256371"/>
          </a:xfrm>
        </p:spPr>
        <p:txBody>
          <a:bodyPr>
            <a:normAutofit/>
          </a:bodyPr>
          <a:lstStyle/>
          <a:p>
            <a:r>
              <a:rPr lang="en-US" dirty="0">
                <a:solidFill>
                  <a:schemeClr val="bg1"/>
                </a:solidFill>
              </a:rPr>
              <a:t>So: What behaviors get the dog adopted?</a:t>
            </a:r>
            <a:br>
              <a:rPr lang="en-US" dirty="0">
                <a:solidFill>
                  <a:schemeClr val="bg1"/>
                </a:solidFill>
              </a:rPr>
            </a:br>
            <a:br>
              <a:rPr lang="en-US" dirty="0">
                <a:solidFill>
                  <a:schemeClr val="bg1"/>
                </a:solidFill>
              </a:rPr>
            </a:br>
            <a:r>
              <a:rPr lang="en-US" dirty="0" err="1">
                <a:solidFill>
                  <a:schemeClr val="bg1"/>
                </a:solidFill>
              </a:rPr>
              <a:t>Protopopova</a:t>
            </a:r>
            <a:r>
              <a:rPr lang="en-US" dirty="0">
                <a:solidFill>
                  <a:schemeClr val="bg1"/>
                </a:solidFill>
              </a:rPr>
              <a:t> &amp; Wynne, 2014</a:t>
            </a:r>
          </a:p>
        </p:txBody>
      </p:sp>
      <p:graphicFrame>
        <p:nvGraphicFramePr>
          <p:cNvPr id="14" name="Content Placeholder 2">
            <a:extLst>
              <a:ext uri="{FF2B5EF4-FFF2-40B4-BE49-F238E27FC236}">
                <a16:creationId xmlns:a16="http://schemas.microsoft.com/office/drawing/2014/main" id="{D8DCB9AC-B238-4286-8558-18C18BCDA2BD}"/>
              </a:ext>
            </a:extLst>
          </p:cNvPr>
          <p:cNvGraphicFramePr>
            <a:graphicFrameLocks noGrp="1"/>
          </p:cNvGraphicFramePr>
          <p:nvPr>
            <p:ph idx="1"/>
            <p:extLst>
              <p:ext uri="{D42A27DB-BD31-4B8C-83A1-F6EECF244321}">
                <p14:modId xmlns:p14="http://schemas.microsoft.com/office/powerpoint/2010/main" val="1441823884"/>
              </p:ext>
            </p:extLst>
          </p:nvPr>
        </p:nvGraphicFramePr>
        <p:xfrm>
          <a:off x="4517136" y="303591"/>
          <a:ext cx="7242048"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7262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7">
            <a:extLst>
              <a:ext uri="{FF2B5EF4-FFF2-40B4-BE49-F238E27FC236}">
                <a16:creationId xmlns:a16="http://schemas.microsoft.com/office/drawing/2014/main" id="{F4155C20-3F0E-4576-8A0B-C345B6231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A61D3CD1-1845-411A-8635-7D50DA177768}"/>
              </a:ext>
            </a:extLst>
          </p:cNvPr>
          <p:cNvSpPr>
            <a:spLocks noGrp="1"/>
          </p:cNvSpPr>
          <p:nvPr>
            <p:ph type="ctrTitle"/>
          </p:nvPr>
        </p:nvSpPr>
        <p:spPr>
          <a:xfrm>
            <a:off x="466730" y="1598246"/>
            <a:ext cx="4554659" cy="5034817"/>
          </a:xfrm>
        </p:spPr>
        <p:txBody>
          <a:bodyPr vert="horz" lIns="91440" tIns="45720" rIns="91440" bIns="45720" rtlCol="0" anchor="t">
            <a:normAutofit/>
          </a:bodyPr>
          <a:lstStyle/>
          <a:p>
            <a:pPr algn="l"/>
            <a:r>
              <a:rPr lang="en-US" sz="6200" b="1" kern="1200">
                <a:solidFill>
                  <a:srgbClr val="FFFFFF"/>
                </a:solidFill>
                <a:latin typeface="+mj-lt"/>
                <a:ea typeface="+mj-ea"/>
                <a:cs typeface="+mj-cs"/>
              </a:rPr>
              <a:t>Why study the Domestic Dog </a:t>
            </a:r>
            <a:br>
              <a:rPr lang="en-US" sz="6200" b="1" kern="1200">
                <a:solidFill>
                  <a:srgbClr val="FFFFFF"/>
                </a:solidFill>
                <a:latin typeface="+mj-lt"/>
                <a:ea typeface="+mj-ea"/>
                <a:cs typeface="+mj-cs"/>
              </a:rPr>
            </a:br>
            <a:r>
              <a:rPr lang="en-US" sz="6200" b="1" kern="1200">
                <a:solidFill>
                  <a:srgbClr val="FFFFFF"/>
                </a:solidFill>
                <a:latin typeface="+mj-lt"/>
                <a:ea typeface="+mj-ea"/>
                <a:cs typeface="+mj-cs"/>
              </a:rPr>
              <a:t>(Canis lupus familiarus)?</a:t>
            </a:r>
          </a:p>
        </p:txBody>
      </p:sp>
      <p:sp>
        <p:nvSpPr>
          <p:cNvPr id="3" name="Subtitle 2">
            <a:extLst>
              <a:ext uri="{FF2B5EF4-FFF2-40B4-BE49-F238E27FC236}">
                <a16:creationId xmlns:a16="http://schemas.microsoft.com/office/drawing/2014/main" id="{E539B3CA-9870-4CDF-BB16-45688FAF11CC}"/>
              </a:ext>
            </a:extLst>
          </p:cNvPr>
          <p:cNvSpPr>
            <a:spLocks noGrp="1"/>
          </p:cNvSpPr>
          <p:nvPr>
            <p:ph type="subTitle" idx="1"/>
          </p:nvPr>
        </p:nvSpPr>
        <p:spPr>
          <a:xfrm>
            <a:off x="5792994" y="1590840"/>
            <a:ext cx="5010506" cy="5007531"/>
          </a:xfrm>
        </p:spPr>
        <p:txBody>
          <a:bodyPr vert="horz" lIns="91440" tIns="45720" rIns="91440" bIns="45720" rtlCol="0">
            <a:normAutofit/>
          </a:bodyPr>
          <a:lstStyle/>
          <a:p>
            <a:pPr indent="-228600" algn="l">
              <a:buFont typeface="Arial" panose="020B0604020202020204" pitchFamily="34" charset="0"/>
              <a:buChar char="•"/>
            </a:pPr>
            <a:r>
              <a:rPr lang="en-US" sz="1800" b="1">
                <a:solidFill>
                  <a:srgbClr val="FFFFFF"/>
                </a:solidFill>
              </a:rPr>
              <a:t>Because they tell us a whole lot about humans and human social behavior!</a:t>
            </a:r>
          </a:p>
          <a:p>
            <a:pPr indent="-228600" algn="l">
              <a:buFont typeface="Arial" panose="020B0604020202020204" pitchFamily="34" charset="0"/>
              <a:buChar char="•"/>
            </a:pPr>
            <a:endParaRPr lang="en-US" sz="1800" b="1">
              <a:solidFill>
                <a:srgbClr val="FFFFFF"/>
              </a:solidFill>
            </a:endParaRPr>
          </a:p>
          <a:p>
            <a:pPr indent="-228600" algn="l">
              <a:buFont typeface="Arial" panose="020B0604020202020204" pitchFamily="34" charset="0"/>
              <a:buChar char="•"/>
            </a:pPr>
            <a:r>
              <a:rPr lang="en-US" sz="1800" b="1">
                <a:solidFill>
                  <a:srgbClr val="FFFFFF"/>
                </a:solidFill>
              </a:rPr>
              <a:t>Valeri Farmer-Dougan, Ph.D.</a:t>
            </a:r>
          </a:p>
          <a:p>
            <a:pPr indent="-228600" algn="l">
              <a:buFont typeface="Arial" panose="020B0604020202020204" pitchFamily="34" charset="0"/>
              <a:buChar char="•"/>
            </a:pPr>
            <a:r>
              <a:rPr lang="en-US" sz="1800" b="1">
                <a:solidFill>
                  <a:srgbClr val="FFFFFF"/>
                </a:solidFill>
              </a:rPr>
              <a:t>Director, Canine Behavior and Cognition Laboratory</a:t>
            </a:r>
          </a:p>
          <a:p>
            <a:pPr indent="-228600" algn="l">
              <a:buFont typeface="Arial" panose="020B0604020202020204" pitchFamily="34" charset="0"/>
              <a:buChar char="•"/>
            </a:pPr>
            <a:r>
              <a:rPr lang="en-US" sz="1800" b="1">
                <a:solidFill>
                  <a:srgbClr val="FFFFFF"/>
                </a:solidFill>
              </a:rPr>
              <a:t>Illinois State University</a:t>
            </a:r>
          </a:p>
          <a:p>
            <a:pPr indent="-228600" algn="l">
              <a:buFont typeface="Arial" panose="020B0604020202020204" pitchFamily="34" charset="0"/>
              <a:buChar char="•"/>
            </a:pPr>
            <a:endParaRPr lang="en-US" sz="1800" b="1">
              <a:solidFill>
                <a:srgbClr val="FFFFFF"/>
              </a:solidFill>
            </a:endParaRPr>
          </a:p>
          <a:p>
            <a:pPr indent="-228600" algn="l">
              <a:buFont typeface="Arial" panose="020B0604020202020204" pitchFamily="34" charset="0"/>
              <a:buChar char="•"/>
            </a:pPr>
            <a:r>
              <a:rPr lang="en-US" sz="1800" b="1">
                <a:solidFill>
                  <a:srgbClr val="FFFFFF"/>
                </a:solidFill>
              </a:rPr>
              <a:t>Pet Central Helps Animal Rescue and Shelter</a:t>
            </a:r>
          </a:p>
          <a:p>
            <a:pPr indent="-228600" algn="l">
              <a:buFont typeface="Arial" panose="020B0604020202020204" pitchFamily="34" charset="0"/>
              <a:buChar char="•"/>
            </a:pPr>
            <a:r>
              <a:rPr lang="en-US" sz="1800" b="1">
                <a:solidFill>
                  <a:srgbClr val="FFFFFF"/>
                </a:solidFill>
              </a:rPr>
              <a:t>Normal, IL</a:t>
            </a:r>
          </a:p>
          <a:p>
            <a:pPr indent="-228600" algn="l">
              <a:buFont typeface="Arial" panose="020B0604020202020204" pitchFamily="34" charset="0"/>
              <a:buChar char="•"/>
            </a:pPr>
            <a:endParaRPr lang="en-US" sz="1800" b="1">
              <a:solidFill>
                <a:srgbClr val="FFFFFF"/>
              </a:solidFill>
            </a:endParaRPr>
          </a:p>
          <a:p>
            <a:pPr indent="-228600" algn="l">
              <a:buFont typeface="Arial" panose="020B0604020202020204" pitchFamily="34" charset="0"/>
              <a:buChar char="•"/>
            </a:pPr>
            <a:r>
              <a:rPr lang="en-US" sz="1800" b="1">
                <a:solidFill>
                  <a:srgbClr val="FFFFFF"/>
                </a:solidFill>
                <a:hlinkClick r:id="rId2"/>
              </a:rPr>
              <a:t>vfdouga@ilstu.edu</a:t>
            </a:r>
            <a:endParaRPr lang="en-US" sz="1800" b="1">
              <a:solidFill>
                <a:srgbClr val="FFFFFF"/>
              </a:solidFill>
            </a:endParaRPr>
          </a:p>
          <a:p>
            <a:pPr indent="-228600" algn="l">
              <a:buFont typeface="Arial" panose="020B0604020202020204" pitchFamily="34" charset="0"/>
              <a:buChar char="•"/>
            </a:pPr>
            <a:r>
              <a:rPr lang="en-US" sz="1800" b="1">
                <a:solidFill>
                  <a:srgbClr val="FFFFFF"/>
                </a:solidFill>
                <a:hlinkClick r:id="rId3"/>
              </a:rPr>
              <a:t>http://About.illinoisstate.edu/vfdouga</a:t>
            </a:r>
            <a:endParaRPr lang="en-US" sz="1800" b="1">
              <a:solidFill>
                <a:srgbClr val="FFFFFF"/>
              </a:solidFill>
            </a:endParaRPr>
          </a:p>
          <a:p>
            <a:pPr indent="-228600" algn="l">
              <a:buFont typeface="Arial" panose="020B0604020202020204" pitchFamily="34" charset="0"/>
              <a:buChar char="•"/>
            </a:pPr>
            <a:endParaRPr lang="en-US" sz="1800" b="1">
              <a:solidFill>
                <a:srgbClr val="FFFFFF"/>
              </a:solidFill>
            </a:endParaRPr>
          </a:p>
        </p:txBody>
      </p:sp>
      <p:cxnSp>
        <p:nvCxnSpPr>
          <p:cNvPr id="36" name="Straight Connector 9">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37" name="Graphic 21">
            <a:extLst>
              <a:ext uri="{FF2B5EF4-FFF2-40B4-BE49-F238E27FC236}">
                <a16:creationId xmlns:a16="http://schemas.microsoft.com/office/drawing/2014/main" id="{0BAEB82B-9A6B-4982-B56B-7529C6EA9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3128" y="1731109"/>
            <a:ext cx="139039" cy="136646"/>
          </a:xfrm>
          <a:custGeom>
            <a:avLst/>
            <a:gdLst>
              <a:gd name="connsiteX0" fmla="*/ 129602 w 139039"/>
              <a:gd name="connsiteY0" fmla="*/ 59048 h 136646"/>
              <a:gd name="connsiteX1" fmla="*/ 78957 w 139039"/>
              <a:gd name="connsiteY1" fmla="*/ 59048 h 136646"/>
              <a:gd name="connsiteX2" fmla="*/ 78957 w 139039"/>
              <a:gd name="connsiteY2" fmla="*/ 9275 h 136646"/>
              <a:gd name="connsiteX3" fmla="*/ 69520 w 139039"/>
              <a:gd name="connsiteY3" fmla="*/ 0 h 136646"/>
              <a:gd name="connsiteX4" fmla="*/ 60082 w 139039"/>
              <a:gd name="connsiteY4" fmla="*/ 9275 h 136646"/>
              <a:gd name="connsiteX5" fmla="*/ 60082 w 139039"/>
              <a:gd name="connsiteY5" fmla="*/ 59048 h 136646"/>
              <a:gd name="connsiteX6" fmla="*/ 9437 w 139039"/>
              <a:gd name="connsiteY6" fmla="*/ 59048 h 136646"/>
              <a:gd name="connsiteX7" fmla="*/ 0 w 139039"/>
              <a:gd name="connsiteY7" fmla="*/ 68323 h 136646"/>
              <a:gd name="connsiteX8" fmla="*/ 9437 w 139039"/>
              <a:gd name="connsiteY8" fmla="*/ 77598 h 136646"/>
              <a:gd name="connsiteX9" fmla="*/ 60082 w 139039"/>
              <a:gd name="connsiteY9" fmla="*/ 77598 h 136646"/>
              <a:gd name="connsiteX10" fmla="*/ 60082 w 139039"/>
              <a:gd name="connsiteY10" fmla="*/ 127371 h 136646"/>
              <a:gd name="connsiteX11" fmla="*/ 69520 w 139039"/>
              <a:gd name="connsiteY11" fmla="*/ 136646 h 136646"/>
              <a:gd name="connsiteX12" fmla="*/ 78957 w 139039"/>
              <a:gd name="connsiteY12" fmla="*/ 127371 h 136646"/>
              <a:gd name="connsiteX13" fmla="*/ 78957 w 139039"/>
              <a:gd name="connsiteY13" fmla="*/ 77598 h 136646"/>
              <a:gd name="connsiteX14" fmla="*/ 129602 w 139039"/>
              <a:gd name="connsiteY14" fmla="*/ 77598 h 136646"/>
              <a:gd name="connsiteX15" fmla="*/ 139039 w 139039"/>
              <a:gd name="connsiteY15" fmla="*/ 68323 h 136646"/>
              <a:gd name="connsiteX16" fmla="*/ 129602 w 139039"/>
              <a:gd name="connsiteY16" fmla="*/ 59048 h 1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6646">
                <a:moveTo>
                  <a:pt x="129602" y="59048"/>
                </a:moveTo>
                <a:lnTo>
                  <a:pt x="78957" y="59048"/>
                </a:lnTo>
                <a:lnTo>
                  <a:pt x="78957" y="9275"/>
                </a:lnTo>
                <a:cubicBezTo>
                  <a:pt x="78957" y="4152"/>
                  <a:pt x="74731" y="0"/>
                  <a:pt x="69520" y="0"/>
                </a:cubicBezTo>
                <a:cubicBezTo>
                  <a:pt x="64308" y="0"/>
                  <a:pt x="60082" y="4152"/>
                  <a:pt x="60082" y="9275"/>
                </a:cubicBezTo>
                <a:lnTo>
                  <a:pt x="60082" y="59048"/>
                </a:lnTo>
                <a:lnTo>
                  <a:pt x="9437" y="59048"/>
                </a:lnTo>
                <a:cubicBezTo>
                  <a:pt x="4225" y="59048"/>
                  <a:pt x="0" y="63201"/>
                  <a:pt x="0" y="68323"/>
                </a:cubicBezTo>
                <a:cubicBezTo>
                  <a:pt x="0" y="73445"/>
                  <a:pt x="4225" y="77598"/>
                  <a:pt x="9437" y="77598"/>
                </a:cubicBezTo>
                <a:lnTo>
                  <a:pt x="60082" y="77598"/>
                </a:lnTo>
                <a:lnTo>
                  <a:pt x="60082" y="127371"/>
                </a:lnTo>
                <a:cubicBezTo>
                  <a:pt x="60082" y="132493"/>
                  <a:pt x="64308" y="136646"/>
                  <a:pt x="69520" y="136646"/>
                </a:cubicBezTo>
                <a:cubicBezTo>
                  <a:pt x="74731" y="136646"/>
                  <a:pt x="78957" y="132493"/>
                  <a:pt x="78957" y="127371"/>
                </a:cubicBezTo>
                <a:lnTo>
                  <a:pt x="78957" y="77598"/>
                </a:lnTo>
                <a:lnTo>
                  <a:pt x="129602" y="77598"/>
                </a:lnTo>
                <a:cubicBezTo>
                  <a:pt x="134814" y="77598"/>
                  <a:pt x="139039" y="73445"/>
                  <a:pt x="139039" y="68323"/>
                </a:cubicBezTo>
                <a:cubicBezTo>
                  <a:pt x="139039" y="63201"/>
                  <a:pt x="134814" y="59048"/>
                  <a:pt x="129602" y="59048"/>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38" name="Graphic 17">
            <a:extLst>
              <a:ext uri="{FF2B5EF4-FFF2-40B4-BE49-F238E27FC236}">
                <a16:creationId xmlns:a16="http://schemas.microsoft.com/office/drawing/2014/main" id="{FC71CE45-EECF-4555-AD4B-1B3D0D5D1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1908" y="1956458"/>
            <a:ext cx="91138" cy="89570"/>
          </a:xfrm>
          <a:custGeom>
            <a:avLst/>
            <a:gdLst>
              <a:gd name="connsiteX0" fmla="*/ 91138 w 91138"/>
              <a:gd name="connsiteY0" fmla="*/ 44785 h 89570"/>
              <a:gd name="connsiteX1" fmla="*/ 45569 w 91138"/>
              <a:gd name="connsiteY1" fmla="*/ 89570 h 89570"/>
              <a:gd name="connsiteX2" fmla="*/ 0 w 91138"/>
              <a:gd name="connsiteY2" fmla="*/ 44785 h 89570"/>
              <a:gd name="connsiteX3" fmla="*/ 45569 w 91138"/>
              <a:gd name="connsiteY3" fmla="*/ 0 h 89570"/>
              <a:gd name="connsiteX4" fmla="*/ 91138 w 91138"/>
              <a:gd name="connsiteY4" fmla="*/ 44785 h 89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89570">
                <a:moveTo>
                  <a:pt x="91138" y="44785"/>
                </a:moveTo>
                <a:cubicBezTo>
                  <a:pt x="91138" y="69519"/>
                  <a:pt x="70736" y="89570"/>
                  <a:pt x="45569" y="89570"/>
                </a:cubicBezTo>
                <a:cubicBezTo>
                  <a:pt x="20402" y="89570"/>
                  <a:pt x="0" y="69519"/>
                  <a:pt x="0" y="44785"/>
                </a:cubicBezTo>
                <a:cubicBezTo>
                  <a:pt x="0" y="20051"/>
                  <a:pt x="20402" y="0"/>
                  <a:pt x="45569" y="0"/>
                </a:cubicBezTo>
                <a:cubicBezTo>
                  <a:pt x="70736" y="0"/>
                  <a:pt x="91138" y="20051"/>
                  <a:pt x="91138" y="44785"/>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6" name="Graphic 22">
            <a:extLst>
              <a:ext uri="{FF2B5EF4-FFF2-40B4-BE49-F238E27FC236}">
                <a16:creationId xmlns:a16="http://schemas.microsoft.com/office/drawing/2014/main" id="{53AA89D1-0C70-46BB-8E35-5722A4B18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7588" y="2177021"/>
            <a:ext cx="127714" cy="125516"/>
          </a:xfrm>
          <a:custGeom>
            <a:avLst/>
            <a:gdLst>
              <a:gd name="connsiteX0" fmla="*/ 63857 w 127714"/>
              <a:gd name="connsiteY0" fmla="*/ 18549 h 125516"/>
              <a:gd name="connsiteX1" fmla="*/ 108840 w 127714"/>
              <a:gd name="connsiteY1" fmla="*/ 62758 h 125516"/>
              <a:gd name="connsiteX2" fmla="*/ 63857 w 127714"/>
              <a:gd name="connsiteY2" fmla="*/ 106967 h 125516"/>
              <a:gd name="connsiteX3" fmla="*/ 18874 w 127714"/>
              <a:gd name="connsiteY3" fmla="*/ 62758 h 125516"/>
              <a:gd name="connsiteX4" fmla="*/ 63857 w 127714"/>
              <a:gd name="connsiteY4" fmla="*/ 18549 h 125516"/>
              <a:gd name="connsiteX5" fmla="*/ 63857 w 127714"/>
              <a:gd name="connsiteY5" fmla="*/ 0 h 125516"/>
              <a:gd name="connsiteX6" fmla="*/ 0 w 127714"/>
              <a:gd name="connsiteY6" fmla="*/ 62758 h 125516"/>
              <a:gd name="connsiteX7" fmla="*/ 63857 w 127714"/>
              <a:gd name="connsiteY7" fmla="*/ 125516 h 125516"/>
              <a:gd name="connsiteX8" fmla="*/ 127714 w 127714"/>
              <a:gd name="connsiteY8" fmla="*/ 62758 h 125516"/>
              <a:gd name="connsiteX9" fmla="*/ 63857 w 127714"/>
              <a:gd name="connsiteY9" fmla="*/ 0 h 125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5516">
                <a:moveTo>
                  <a:pt x="63857" y="18549"/>
                </a:moveTo>
                <a:cubicBezTo>
                  <a:pt x="88700" y="18549"/>
                  <a:pt x="108840" y="38342"/>
                  <a:pt x="108840" y="62758"/>
                </a:cubicBezTo>
                <a:cubicBezTo>
                  <a:pt x="108840" y="87174"/>
                  <a:pt x="88700" y="106967"/>
                  <a:pt x="63857" y="106967"/>
                </a:cubicBezTo>
                <a:cubicBezTo>
                  <a:pt x="39014" y="106967"/>
                  <a:pt x="18874" y="87174"/>
                  <a:pt x="18874" y="62758"/>
                </a:cubicBezTo>
                <a:cubicBezTo>
                  <a:pt x="18898" y="38352"/>
                  <a:pt x="39024" y="18573"/>
                  <a:pt x="63857" y="18549"/>
                </a:cubicBezTo>
                <a:moveTo>
                  <a:pt x="63857" y="0"/>
                </a:moveTo>
                <a:cubicBezTo>
                  <a:pt x="28590" y="0"/>
                  <a:pt x="0" y="28098"/>
                  <a:pt x="0" y="62758"/>
                </a:cubicBezTo>
                <a:cubicBezTo>
                  <a:pt x="0" y="97418"/>
                  <a:pt x="28590" y="125516"/>
                  <a:pt x="63857" y="125516"/>
                </a:cubicBezTo>
                <a:cubicBezTo>
                  <a:pt x="99124" y="125516"/>
                  <a:pt x="127714" y="97418"/>
                  <a:pt x="127714" y="62758"/>
                </a:cubicBezTo>
                <a:cubicBezTo>
                  <a:pt x="127714" y="28098"/>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961415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Slide Background Fill">
            <a:extLst>
              <a:ext uri="{FF2B5EF4-FFF2-40B4-BE49-F238E27FC236}">
                <a16:creationId xmlns:a16="http://schemas.microsoft.com/office/drawing/2014/main" id="{44D65982-4F00-4330-8DAA-DE6A9E4D6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olor Cover">
            <a:extLst>
              <a:ext uri="{FF2B5EF4-FFF2-40B4-BE49-F238E27FC236}">
                <a16:creationId xmlns:a16="http://schemas.microsoft.com/office/drawing/2014/main" id="{009115B9-5BFD-478D-9C87-29ADB3AF17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Group 34">
            <a:extLst>
              <a:ext uri="{FF2B5EF4-FFF2-40B4-BE49-F238E27FC236}">
                <a16:creationId xmlns:a16="http://schemas.microsoft.com/office/drawing/2014/main" id="{8D57F946-2E03-4DE1-91F8-25BEDC6635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2"/>
            <a:ext cx="3468234" cy="6858000"/>
            <a:chOff x="651279" y="598259"/>
            <a:chExt cx="10889442" cy="5680742"/>
          </a:xfrm>
        </p:grpSpPr>
        <p:sp>
          <p:nvSpPr>
            <p:cNvPr id="36" name="Color">
              <a:extLst>
                <a:ext uri="{FF2B5EF4-FFF2-40B4-BE49-F238E27FC236}">
                  <a16:creationId xmlns:a16="http://schemas.microsoft.com/office/drawing/2014/main" id="{1598881B-E007-4AAF-BA50-0AD6182192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Color">
              <a:extLst>
                <a:ext uri="{FF2B5EF4-FFF2-40B4-BE49-F238E27FC236}">
                  <a16:creationId xmlns:a16="http://schemas.microsoft.com/office/drawing/2014/main" id="{87A6DD9E-16A5-46AE-A522-D46D6BEDF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38">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40" name="Freeform: Shape 39">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2" name="Freeform: Shape 40">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2" name="Freeform: Shape 41">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3" name="Freeform: Shape 42">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4" name="Freeform: Shape 43">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5" name="Freeform: Shape 44">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6" name="Freeform: Shape 45">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125C7572-517E-43F7-A40D-13F1334E1A26}"/>
              </a:ext>
            </a:extLst>
          </p:cNvPr>
          <p:cNvSpPr>
            <a:spLocks noGrp="1"/>
          </p:cNvSpPr>
          <p:nvPr>
            <p:ph type="title"/>
          </p:nvPr>
        </p:nvSpPr>
        <p:spPr>
          <a:xfrm rot="16200000">
            <a:off x="-1325880" y="1947672"/>
            <a:ext cx="5961888" cy="2788920"/>
          </a:xfrm>
        </p:spPr>
        <p:txBody>
          <a:bodyPr anchor="ctr">
            <a:normAutofit/>
          </a:bodyPr>
          <a:lstStyle/>
          <a:p>
            <a:r>
              <a:rPr lang="en-US" sz="4800">
                <a:solidFill>
                  <a:schemeClr val="bg1"/>
                </a:solidFill>
              </a:rPr>
              <a:t>So: What behaviors get the dog adopted?</a:t>
            </a:r>
            <a:br>
              <a:rPr lang="en-US" sz="4800">
                <a:solidFill>
                  <a:schemeClr val="bg1"/>
                </a:solidFill>
              </a:rPr>
            </a:br>
            <a:r>
              <a:rPr lang="en-US" sz="4800">
                <a:solidFill>
                  <a:schemeClr val="bg1"/>
                </a:solidFill>
              </a:rPr>
              <a:t>Protopopova &amp; Wynne, 2014</a:t>
            </a:r>
          </a:p>
        </p:txBody>
      </p:sp>
      <p:sp>
        <p:nvSpPr>
          <p:cNvPr id="3" name="Content Placeholder 2">
            <a:extLst>
              <a:ext uri="{FF2B5EF4-FFF2-40B4-BE49-F238E27FC236}">
                <a16:creationId xmlns:a16="http://schemas.microsoft.com/office/drawing/2014/main" id="{621DE932-FAC1-43E1-9E75-31C59F4C1281}"/>
              </a:ext>
            </a:extLst>
          </p:cNvPr>
          <p:cNvSpPr>
            <a:spLocks noGrp="1"/>
          </p:cNvSpPr>
          <p:nvPr>
            <p:ph idx="1"/>
          </p:nvPr>
        </p:nvSpPr>
        <p:spPr>
          <a:xfrm>
            <a:off x="4071068" y="190500"/>
            <a:ext cx="7644682" cy="6362700"/>
          </a:xfrm>
        </p:spPr>
        <p:txBody>
          <a:bodyPr anchor="ctr">
            <a:normAutofit/>
          </a:bodyPr>
          <a:lstStyle/>
          <a:p>
            <a:r>
              <a:rPr lang="en-US" sz="2400" dirty="0">
                <a:solidFill>
                  <a:schemeClr val="tx2"/>
                </a:solidFill>
              </a:rPr>
              <a:t>Examined 250 interactions between dogs available for adoption and potential adopters</a:t>
            </a:r>
          </a:p>
          <a:p>
            <a:pPr lvl="1"/>
            <a:r>
              <a:rPr lang="en-US" sz="1900" dirty="0">
                <a:solidFill>
                  <a:schemeClr val="tx2"/>
                </a:solidFill>
              </a:rPr>
              <a:t>151 dogs; 154 potential adopting individuals or families</a:t>
            </a:r>
          </a:p>
          <a:p>
            <a:pPr lvl="1"/>
            <a:r>
              <a:rPr lang="en-US" sz="1900" dirty="0">
                <a:solidFill>
                  <a:schemeClr val="tx2"/>
                </a:solidFill>
              </a:rPr>
              <a:t>Dogs housed in kennel rows in singles or pairs; could be viewed via outdoor alleyway</a:t>
            </a:r>
          </a:p>
          <a:p>
            <a:pPr lvl="1"/>
            <a:r>
              <a:rPr lang="en-US" sz="1900" dirty="0">
                <a:solidFill>
                  <a:schemeClr val="tx2"/>
                </a:solidFill>
              </a:rPr>
              <a:t>Cage card noted each dog’s ID, age, potential breed, mode of intake, and possibly history of dog</a:t>
            </a:r>
          </a:p>
          <a:p>
            <a:pPr lvl="1"/>
            <a:endParaRPr lang="en-US" dirty="0">
              <a:solidFill>
                <a:schemeClr val="tx2"/>
              </a:solidFill>
            </a:endParaRPr>
          </a:p>
          <a:p>
            <a:r>
              <a:rPr lang="en-US" sz="2400" dirty="0">
                <a:solidFill>
                  <a:schemeClr val="tx2"/>
                </a:solidFill>
              </a:rPr>
              <a:t>Research assistant escorted individual, family and any kennel staff from row to row.</a:t>
            </a:r>
          </a:p>
        </p:txBody>
      </p:sp>
    </p:spTree>
    <p:extLst>
      <p:ext uri="{BB962C8B-B14F-4D97-AF65-F5344CB8AC3E}">
        <p14:creationId xmlns:p14="http://schemas.microsoft.com/office/powerpoint/2010/main" val="3330447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Slide Background Fill">
            <a:extLst>
              <a:ext uri="{FF2B5EF4-FFF2-40B4-BE49-F238E27FC236}">
                <a16:creationId xmlns:a16="http://schemas.microsoft.com/office/drawing/2014/main" id="{44D65982-4F00-4330-8DAA-DE6A9E4D6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olor Cover">
            <a:extLst>
              <a:ext uri="{FF2B5EF4-FFF2-40B4-BE49-F238E27FC236}">
                <a16:creationId xmlns:a16="http://schemas.microsoft.com/office/drawing/2014/main" id="{009115B9-5BFD-478D-9C87-29ADB3AF17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Group 34">
            <a:extLst>
              <a:ext uri="{FF2B5EF4-FFF2-40B4-BE49-F238E27FC236}">
                <a16:creationId xmlns:a16="http://schemas.microsoft.com/office/drawing/2014/main" id="{8D57F946-2E03-4DE1-91F8-25BEDC6635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2"/>
            <a:ext cx="3468234" cy="6858000"/>
            <a:chOff x="651279" y="598259"/>
            <a:chExt cx="10889442" cy="5680742"/>
          </a:xfrm>
        </p:grpSpPr>
        <p:sp>
          <p:nvSpPr>
            <p:cNvPr id="36" name="Color">
              <a:extLst>
                <a:ext uri="{FF2B5EF4-FFF2-40B4-BE49-F238E27FC236}">
                  <a16:creationId xmlns:a16="http://schemas.microsoft.com/office/drawing/2014/main" id="{1598881B-E007-4AAF-BA50-0AD6182192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Color">
              <a:extLst>
                <a:ext uri="{FF2B5EF4-FFF2-40B4-BE49-F238E27FC236}">
                  <a16:creationId xmlns:a16="http://schemas.microsoft.com/office/drawing/2014/main" id="{87A6DD9E-16A5-46AE-A522-D46D6BEDF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38">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40" name="Freeform: Shape 39">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2" name="Freeform: Shape 40">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2" name="Freeform: Shape 41">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3" name="Freeform: Shape 42">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4" name="Freeform: Shape 43">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5" name="Freeform: Shape 44">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6" name="Freeform: Shape 45">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125C7572-517E-43F7-A40D-13F1334E1A26}"/>
              </a:ext>
            </a:extLst>
          </p:cNvPr>
          <p:cNvSpPr>
            <a:spLocks noGrp="1"/>
          </p:cNvSpPr>
          <p:nvPr>
            <p:ph type="title"/>
          </p:nvPr>
        </p:nvSpPr>
        <p:spPr>
          <a:xfrm rot="16200000">
            <a:off x="-1325880" y="1947672"/>
            <a:ext cx="5961888" cy="2788920"/>
          </a:xfrm>
        </p:spPr>
        <p:txBody>
          <a:bodyPr anchor="ctr">
            <a:normAutofit/>
          </a:bodyPr>
          <a:lstStyle/>
          <a:p>
            <a:r>
              <a:rPr lang="en-US" sz="4800">
                <a:solidFill>
                  <a:schemeClr val="bg1"/>
                </a:solidFill>
              </a:rPr>
              <a:t>So: What behaviors get the dog adopted?</a:t>
            </a:r>
            <a:br>
              <a:rPr lang="en-US" sz="4800">
                <a:solidFill>
                  <a:schemeClr val="bg1"/>
                </a:solidFill>
              </a:rPr>
            </a:br>
            <a:r>
              <a:rPr lang="en-US" sz="4800">
                <a:solidFill>
                  <a:schemeClr val="bg1"/>
                </a:solidFill>
              </a:rPr>
              <a:t>Protopopova &amp; Wynne, 2014</a:t>
            </a:r>
          </a:p>
        </p:txBody>
      </p:sp>
      <p:sp>
        <p:nvSpPr>
          <p:cNvPr id="3" name="Content Placeholder 2">
            <a:extLst>
              <a:ext uri="{FF2B5EF4-FFF2-40B4-BE49-F238E27FC236}">
                <a16:creationId xmlns:a16="http://schemas.microsoft.com/office/drawing/2014/main" id="{621DE932-FAC1-43E1-9E75-31C59F4C1281}"/>
              </a:ext>
            </a:extLst>
          </p:cNvPr>
          <p:cNvSpPr>
            <a:spLocks noGrp="1"/>
          </p:cNvSpPr>
          <p:nvPr>
            <p:ph idx="1"/>
          </p:nvPr>
        </p:nvSpPr>
        <p:spPr>
          <a:xfrm>
            <a:off x="4071068" y="190500"/>
            <a:ext cx="7644682" cy="6362700"/>
          </a:xfrm>
        </p:spPr>
        <p:txBody>
          <a:bodyPr anchor="ctr">
            <a:normAutofit/>
          </a:bodyPr>
          <a:lstStyle/>
          <a:p>
            <a:r>
              <a:rPr lang="en-US" sz="2400" dirty="0">
                <a:solidFill>
                  <a:schemeClr val="tx2"/>
                </a:solidFill>
              </a:rPr>
              <a:t>Questionnaire: </a:t>
            </a:r>
          </a:p>
          <a:p>
            <a:pPr lvl="1"/>
            <a:r>
              <a:rPr lang="en-US" sz="1900" dirty="0">
                <a:solidFill>
                  <a:schemeClr val="tx2"/>
                </a:solidFill>
              </a:rPr>
              <a:t>family and individual demographics, </a:t>
            </a:r>
          </a:p>
          <a:p>
            <a:pPr lvl="1"/>
            <a:r>
              <a:rPr lang="en-US" sz="1900" dirty="0">
                <a:solidFill>
                  <a:schemeClr val="tx2"/>
                </a:solidFill>
              </a:rPr>
              <a:t>intended purpose of visit (Adopt, just looking</a:t>
            </a:r>
          </a:p>
          <a:p>
            <a:pPr lvl="1"/>
            <a:r>
              <a:rPr lang="en-US" sz="1900" dirty="0">
                <a:solidFill>
                  <a:schemeClr val="tx2"/>
                </a:solidFill>
              </a:rPr>
              <a:t>intended purpose of dog under consideration, </a:t>
            </a:r>
          </a:p>
          <a:p>
            <a:pPr lvl="1"/>
            <a:r>
              <a:rPr lang="en-US" sz="1900" dirty="0">
                <a:solidFill>
                  <a:schemeClr val="tx2"/>
                </a:solidFill>
              </a:rPr>
              <a:t>reason for adopting/not adopting a dog chosen from list of reasons/behaviors of dog</a:t>
            </a:r>
          </a:p>
          <a:p>
            <a:endParaRPr lang="en-US" sz="2400" dirty="0">
              <a:solidFill>
                <a:schemeClr val="tx2"/>
              </a:solidFill>
            </a:endParaRPr>
          </a:p>
          <a:p>
            <a:r>
              <a:rPr lang="en-US" sz="2400" dirty="0">
                <a:solidFill>
                  <a:schemeClr val="tx2"/>
                </a:solidFill>
              </a:rPr>
              <a:t>Behavior of dogs coded using ethogram of behaviors in 5 sec bins</a:t>
            </a:r>
          </a:p>
          <a:p>
            <a:endParaRPr lang="en-US" sz="2400" dirty="0">
              <a:solidFill>
                <a:schemeClr val="tx2"/>
              </a:solidFill>
            </a:endParaRPr>
          </a:p>
          <a:p>
            <a:r>
              <a:rPr lang="en-US" sz="2400" dirty="0">
                <a:solidFill>
                  <a:schemeClr val="tx2"/>
                </a:solidFill>
              </a:rPr>
              <a:t>Demographics and history of dog also obtained</a:t>
            </a:r>
          </a:p>
          <a:p>
            <a:pPr lvl="2"/>
            <a:endParaRPr lang="en-US" sz="1100" dirty="0">
              <a:solidFill>
                <a:schemeClr val="tx2"/>
              </a:solidFill>
            </a:endParaRPr>
          </a:p>
        </p:txBody>
      </p:sp>
    </p:spTree>
    <p:extLst>
      <p:ext uri="{BB962C8B-B14F-4D97-AF65-F5344CB8AC3E}">
        <p14:creationId xmlns:p14="http://schemas.microsoft.com/office/powerpoint/2010/main" val="1876143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7C32DF3D-3F59-481D-A237-77C31AD492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900254-4F3B-4CC2-BE50-83D4DA8733D6}"/>
              </a:ext>
            </a:extLst>
          </p:cNvPr>
          <p:cNvSpPr>
            <a:spLocks noGrp="1"/>
          </p:cNvSpPr>
          <p:nvPr>
            <p:ph type="title"/>
          </p:nvPr>
        </p:nvSpPr>
        <p:spPr>
          <a:xfrm>
            <a:off x="822198" y="643467"/>
            <a:ext cx="3840480" cy="5571066"/>
          </a:xfrm>
        </p:spPr>
        <p:txBody>
          <a:bodyPr anchor="ctr">
            <a:normAutofit/>
          </a:bodyPr>
          <a:lstStyle/>
          <a:p>
            <a:r>
              <a:rPr lang="en-US" sz="5400" dirty="0"/>
              <a:t>Results: Reasons for adopting/not </a:t>
            </a:r>
            <a:br>
              <a:rPr lang="en-US" sz="5400" dirty="0"/>
            </a:br>
            <a:r>
              <a:rPr lang="en-US" sz="5400" dirty="0"/>
              <a:t>adopting a dog.</a:t>
            </a:r>
          </a:p>
        </p:txBody>
      </p:sp>
      <p:sp>
        <p:nvSpPr>
          <p:cNvPr id="21" name="Freeform: Shape 9">
            <a:extLst>
              <a:ext uri="{FF2B5EF4-FFF2-40B4-BE49-F238E27FC236}">
                <a16:creationId xmlns:a16="http://schemas.microsoft.com/office/drawing/2014/main" id="{32F02326-30C4-4095-988F-932A425AE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9686" y="0"/>
            <a:ext cx="7152315" cy="6858000"/>
          </a:xfrm>
          <a:custGeom>
            <a:avLst/>
            <a:gdLst>
              <a:gd name="connsiteX0" fmla="*/ 17101 w 7152315"/>
              <a:gd name="connsiteY0" fmla="*/ 0 h 6858000"/>
              <a:gd name="connsiteX1" fmla="*/ 7152315 w 7152315"/>
              <a:gd name="connsiteY1" fmla="*/ 0 h 6858000"/>
              <a:gd name="connsiteX2" fmla="*/ 7152315 w 7152315"/>
              <a:gd name="connsiteY2" fmla="*/ 6858000 h 6858000"/>
              <a:gd name="connsiteX3" fmla="*/ 15999 w 7152315"/>
              <a:gd name="connsiteY3" fmla="*/ 6858000 h 6858000"/>
              <a:gd name="connsiteX4" fmla="*/ 9729 w 7152315"/>
              <a:gd name="connsiteY4" fmla="*/ 6734157 h 6858000"/>
              <a:gd name="connsiteX5" fmla="*/ 15819 w 7152315"/>
              <a:gd name="connsiteY5" fmla="*/ 6122264 h 6858000"/>
              <a:gd name="connsiteX6" fmla="*/ 11379 w 7152315"/>
              <a:gd name="connsiteY6" fmla="*/ 5614784 h 6858000"/>
              <a:gd name="connsiteX7" fmla="*/ 20006 w 7152315"/>
              <a:gd name="connsiteY7" fmla="*/ 5204359 h 6858000"/>
              <a:gd name="connsiteX8" fmla="*/ 16962 w 7152315"/>
              <a:gd name="connsiteY8" fmla="*/ 4811696 h 6858000"/>
              <a:gd name="connsiteX9" fmla="*/ 13409 w 7152315"/>
              <a:gd name="connsiteY9" fmla="*/ 4358135 h 6858000"/>
              <a:gd name="connsiteX10" fmla="*/ 12774 w 7152315"/>
              <a:gd name="connsiteY10" fmla="*/ 4038423 h 6858000"/>
              <a:gd name="connsiteX11" fmla="*/ 10110 w 7152315"/>
              <a:gd name="connsiteY11" fmla="*/ 3630663 h 6858000"/>
              <a:gd name="connsiteX12" fmla="*/ 16581 w 7152315"/>
              <a:gd name="connsiteY12" fmla="*/ 3275427 h 6858000"/>
              <a:gd name="connsiteX13" fmla="*/ 27872 w 7152315"/>
              <a:gd name="connsiteY13" fmla="*/ 2871219 h 6858000"/>
              <a:gd name="connsiteX14" fmla="*/ 17596 w 7152315"/>
              <a:gd name="connsiteY14" fmla="*/ 2235600 h 6858000"/>
              <a:gd name="connsiteX15" fmla="*/ 14170 w 7152315"/>
              <a:gd name="connsiteY15" fmla="*/ 1894827 h 6858000"/>
              <a:gd name="connsiteX16" fmla="*/ 11632 w 7152315"/>
              <a:gd name="connsiteY16" fmla="*/ 1603026 h 6858000"/>
              <a:gd name="connsiteX17" fmla="*/ 14551 w 7152315"/>
              <a:gd name="connsiteY17" fmla="*/ 1307799 h 6858000"/>
              <a:gd name="connsiteX18" fmla="*/ 14551 w 7152315"/>
              <a:gd name="connsiteY18" fmla="*/ 887733 h 6858000"/>
              <a:gd name="connsiteX19" fmla="*/ 849 w 7152315"/>
              <a:gd name="connsiteY19" fmla="*/ 349169 h 6858000"/>
              <a:gd name="connsiteX20" fmla="*/ 1404 w 7152315"/>
              <a:gd name="connsiteY20" fmla="*/ 160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52315" h="6858000">
                <a:moveTo>
                  <a:pt x="17101" y="0"/>
                </a:moveTo>
                <a:lnTo>
                  <a:pt x="7152315" y="0"/>
                </a:lnTo>
                <a:lnTo>
                  <a:pt x="7152315" y="6858000"/>
                </a:lnTo>
                <a:lnTo>
                  <a:pt x="15999" y="6858000"/>
                </a:lnTo>
                <a:lnTo>
                  <a:pt x="9729" y="6734157"/>
                </a:lnTo>
                <a:cubicBezTo>
                  <a:pt x="5924" y="6530150"/>
                  <a:pt x="12521" y="6326271"/>
                  <a:pt x="15819" y="6122264"/>
                </a:cubicBezTo>
                <a:cubicBezTo>
                  <a:pt x="18484" y="5952766"/>
                  <a:pt x="-1689" y="5783013"/>
                  <a:pt x="11379" y="5614784"/>
                </a:cubicBezTo>
                <a:cubicBezTo>
                  <a:pt x="22112" y="5478259"/>
                  <a:pt x="24992" y="5341214"/>
                  <a:pt x="20006" y="5204359"/>
                </a:cubicBezTo>
                <a:cubicBezTo>
                  <a:pt x="14932" y="5073429"/>
                  <a:pt x="13917" y="4942537"/>
                  <a:pt x="16962" y="4811696"/>
                </a:cubicBezTo>
                <a:cubicBezTo>
                  <a:pt x="20640" y="4660467"/>
                  <a:pt x="16962" y="4509238"/>
                  <a:pt x="13409" y="4358135"/>
                </a:cubicBezTo>
                <a:cubicBezTo>
                  <a:pt x="10872" y="4251565"/>
                  <a:pt x="10998" y="4144994"/>
                  <a:pt x="12774" y="4038423"/>
                </a:cubicBezTo>
                <a:cubicBezTo>
                  <a:pt x="15185" y="3902545"/>
                  <a:pt x="19879" y="3766540"/>
                  <a:pt x="10110" y="3630663"/>
                </a:cubicBezTo>
                <a:cubicBezTo>
                  <a:pt x="1178" y="3512306"/>
                  <a:pt x="3347" y="3393378"/>
                  <a:pt x="16581" y="3275427"/>
                </a:cubicBezTo>
                <a:cubicBezTo>
                  <a:pt x="33403" y="3141377"/>
                  <a:pt x="37183" y="3006006"/>
                  <a:pt x="27872" y="2871219"/>
                </a:cubicBezTo>
                <a:cubicBezTo>
                  <a:pt x="11315" y="2659765"/>
                  <a:pt x="7890" y="2447486"/>
                  <a:pt x="17596" y="2235600"/>
                </a:cubicBezTo>
                <a:cubicBezTo>
                  <a:pt x="22797" y="2122038"/>
                  <a:pt x="21655" y="2008261"/>
                  <a:pt x="14170" y="1894827"/>
                </a:cubicBezTo>
                <a:cubicBezTo>
                  <a:pt x="8144" y="1797670"/>
                  <a:pt x="7294" y="1700272"/>
                  <a:pt x="11632" y="1603026"/>
                </a:cubicBezTo>
                <a:cubicBezTo>
                  <a:pt x="15566" y="1504575"/>
                  <a:pt x="17215" y="1406124"/>
                  <a:pt x="14551" y="1307799"/>
                </a:cubicBezTo>
                <a:cubicBezTo>
                  <a:pt x="10872" y="1168242"/>
                  <a:pt x="10110" y="1027798"/>
                  <a:pt x="14551" y="887733"/>
                </a:cubicBezTo>
                <a:cubicBezTo>
                  <a:pt x="20894" y="708085"/>
                  <a:pt x="3132" y="528817"/>
                  <a:pt x="849" y="349169"/>
                </a:cubicBezTo>
                <a:cubicBezTo>
                  <a:pt x="24" y="286241"/>
                  <a:pt x="-769" y="223346"/>
                  <a:pt x="1404" y="16059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F2EF5694-C08E-4AEB-921C-BFE793A3A26D}"/>
              </a:ext>
            </a:extLst>
          </p:cNvPr>
          <p:cNvSpPr>
            <a:spLocks noGrp="1"/>
          </p:cNvSpPr>
          <p:nvPr>
            <p:ph idx="1"/>
          </p:nvPr>
        </p:nvSpPr>
        <p:spPr>
          <a:xfrm>
            <a:off x="5202654" y="295276"/>
            <a:ext cx="6817896" cy="6229350"/>
          </a:xfrm>
        </p:spPr>
        <p:txBody>
          <a:bodyPr anchor="ctr">
            <a:normAutofit/>
          </a:bodyPr>
          <a:lstStyle/>
          <a:p>
            <a:r>
              <a:rPr lang="en-US" sz="2000" dirty="0">
                <a:solidFill>
                  <a:srgbClr val="FFFFFF"/>
                </a:solidFill>
              </a:rPr>
              <a:t>88/250 interactions resulted in adoption (</a:t>
            </a:r>
            <a:r>
              <a:rPr lang="en-US" sz="2000" b="1" dirty="0">
                <a:solidFill>
                  <a:srgbClr val="FFFFFF"/>
                </a:solidFill>
              </a:rPr>
              <a:t>35.2%</a:t>
            </a:r>
            <a:r>
              <a:rPr lang="en-US" sz="2000" dirty="0">
                <a:solidFill>
                  <a:srgbClr val="FFFFFF"/>
                </a:solidFill>
              </a:rPr>
              <a:t>)</a:t>
            </a:r>
          </a:p>
          <a:p>
            <a:endParaRPr lang="en-US" sz="2000" dirty="0">
              <a:solidFill>
                <a:srgbClr val="FFFFFF"/>
              </a:solidFill>
            </a:endParaRPr>
          </a:p>
          <a:p>
            <a:r>
              <a:rPr lang="en-US" sz="2000" dirty="0">
                <a:solidFill>
                  <a:srgbClr val="FFFFFF"/>
                </a:solidFill>
              </a:rPr>
              <a:t>Demographics of potential adopters</a:t>
            </a:r>
          </a:p>
          <a:p>
            <a:pPr lvl="1"/>
            <a:r>
              <a:rPr lang="en-US" sz="2000" dirty="0">
                <a:solidFill>
                  <a:srgbClr val="FFFFFF"/>
                </a:solidFill>
              </a:rPr>
              <a:t>Mostly female (57.6%); more were &lt;25 (37%); 54% lived with more than 1 person</a:t>
            </a:r>
          </a:p>
          <a:p>
            <a:pPr lvl="1"/>
            <a:r>
              <a:rPr lang="en-US" sz="2000" dirty="0">
                <a:solidFill>
                  <a:srgbClr val="FFFFFF"/>
                </a:solidFill>
              </a:rPr>
              <a:t>47.2% reported not having intention of adopting a dog on that day</a:t>
            </a:r>
          </a:p>
          <a:p>
            <a:pPr lvl="1"/>
            <a:endParaRPr lang="en-US" sz="2000" dirty="0">
              <a:solidFill>
                <a:srgbClr val="FFFFFF"/>
              </a:solidFill>
            </a:endParaRPr>
          </a:p>
          <a:p>
            <a:pPr lvl="1"/>
            <a:r>
              <a:rPr lang="en-US" sz="2000" dirty="0">
                <a:solidFill>
                  <a:srgbClr val="FFFFFF"/>
                </a:solidFill>
              </a:rPr>
              <a:t>155 families or individuals (47.2%) interacted with a dog by having it moved from its kennel</a:t>
            </a:r>
          </a:p>
          <a:p>
            <a:pPr lvl="2"/>
            <a:r>
              <a:rPr lang="en-US" sz="2400" b="1" i="1" dirty="0">
                <a:solidFill>
                  <a:srgbClr val="FFFFFF"/>
                </a:solidFill>
              </a:rPr>
              <a:t>64.5% only interacted with 1 dog; 21.9% with 2</a:t>
            </a:r>
          </a:p>
          <a:p>
            <a:pPr lvl="1"/>
            <a:endParaRPr lang="en-US" sz="2000" dirty="0">
              <a:solidFill>
                <a:srgbClr val="FFFFFF"/>
              </a:solidFill>
            </a:endParaRPr>
          </a:p>
          <a:p>
            <a:pPr lvl="1"/>
            <a:endParaRPr lang="en-US" sz="1800" b="1" i="1" dirty="0">
              <a:solidFill>
                <a:srgbClr val="0070C0"/>
              </a:solidFill>
            </a:endParaRPr>
          </a:p>
        </p:txBody>
      </p:sp>
    </p:spTree>
    <p:extLst>
      <p:ext uri="{BB962C8B-B14F-4D97-AF65-F5344CB8AC3E}">
        <p14:creationId xmlns:p14="http://schemas.microsoft.com/office/powerpoint/2010/main" val="3488686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7C32DF3D-3F59-481D-A237-77C31AD492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900254-4F3B-4CC2-BE50-83D4DA8733D6}"/>
              </a:ext>
            </a:extLst>
          </p:cNvPr>
          <p:cNvSpPr>
            <a:spLocks noGrp="1"/>
          </p:cNvSpPr>
          <p:nvPr>
            <p:ph type="title"/>
          </p:nvPr>
        </p:nvSpPr>
        <p:spPr>
          <a:xfrm>
            <a:off x="822198" y="643467"/>
            <a:ext cx="3840480" cy="5571066"/>
          </a:xfrm>
        </p:spPr>
        <p:txBody>
          <a:bodyPr anchor="ctr">
            <a:normAutofit/>
          </a:bodyPr>
          <a:lstStyle/>
          <a:p>
            <a:r>
              <a:rPr lang="en-US" sz="5400" dirty="0"/>
              <a:t>Results: Reasons for adopting/not </a:t>
            </a:r>
            <a:br>
              <a:rPr lang="en-US" sz="5400" dirty="0"/>
            </a:br>
            <a:r>
              <a:rPr lang="en-US" sz="5400" dirty="0"/>
              <a:t>adopting a dog.</a:t>
            </a:r>
          </a:p>
        </p:txBody>
      </p:sp>
      <p:sp>
        <p:nvSpPr>
          <p:cNvPr id="21" name="Freeform: Shape 9">
            <a:extLst>
              <a:ext uri="{FF2B5EF4-FFF2-40B4-BE49-F238E27FC236}">
                <a16:creationId xmlns:a16="http://schemas.microsoft.com/office/drawing/2014/main" id="{32F02326-30C4-4095-988F-932A425AE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9686" y="0"/>
            <a:ext cx="7152315" cy="6858000"/>
          </a:xfrm>
          <a:custGeom>
            <a:avLst/>
            <a:gdLst>
              <a:gd name="connsiteX0" fmla="*/ 17101 w 7152315"/>
              <a:gd name="connsiteY0" fmla="*/ 0 h 6858000"/>
              <a:gd name="connsiteX1" fmla="*/ 7152315 w 7152315"/>
              <a:gd name="connsiteY1" fmla="*/ 0 h 6858000"/>
              <a:gd name="connsiteX2" fmla="*/ 7152315 w 7152315"/>
              <a:gd name="connsiteY2" fmla="*/ 6858000 h 6858000"/>
              <a:gd name="connsiteX3" fmla="*/ 15999 w 7152315"/>
              <a:gd name="connsiteY3" fmla="*/ 6858000 h 6858000"/>
              <a:gd name="connsiteX4" fmla="*/ 9729 w 7152315"/>
              <a:gd name="connsiteY4" fmla="*/ 6734157 h 6858000"/>
              <a:gd name="connsiteX5" fmla="*/ 15819 w 7152315"/>
              <a:gd name="connsiteY5" fmla="*/ 6122264 h 6858000"/>
              <a:gd name="connsiteX6" fmla="*/ 11379 w 7152315"/>
              <a:gd name="connsiteY6" fmla="*/ 5614784 h 6858000"/>
              <a:gd name="connsiteX7" fmla="*/ 20006 w 7152315"/>
              <a:gd name="connsiteY7" fmla="*/ 5204359 h 6858000"/>
              <a:gd name="connsiteX8" fmla="*/ 16962 w 7152315"/>
              <a:gd name="connsiteY8" fmla="*/ 4811696 h 6858000"/>
              <a:gd name="connsiteX9" fmla="*/ 13409 w 7152315"/>
              <a:gd name="connsiteY9" fmla="*/ 4358135 h 6858000"/>
              <a:gd name="connsiteX10" fmla="*/ 12774 w 7152315"/>
              <a:gd name="connsiteY10" fmla="*/ 4038423 h 6858000"/>
              <a:gd name="connsiteX11" fmla="*/ 10110 w 7152315"/>
              <a:gd name="connsiteY11" fmla="*/ 3630663 h 6858000"/>
              <a:gd name="connsiteX12" fmla="*/ 16581 w 7152315"/>
              <a:gd name="connsiteY12" fmla="*/ 3275427 h 6858000"/>
              <a:gd name="connsiteX13" fmla="*/ 27872 w 7152315"/>
              <a:gd name="connsiteY13" fmla="*/ 2871219 h 6858000"/>
              <a:gd name="connsiteX14" fmla="*/ 17596 w 7152315"/>
              <a:gd name="connsiteY14" fmla="*/ 2235600 h 6858000"/>
              <a:gd name="connsiteX15" fmla="*/ 14170 w 7152315"/>
              <a:gd name="connsiteY15" fmla="*/ 1894827 h 6858000"/>
              <a:gd name="connsiteX16" fmla="*/ 11632 w 7152315"/>
              <a:gd name="connsiteY16" fmla="*/ 1603026 h 6858000"/>
              <a:gd name="connsiteX17" fmla="*/ 14551 w 7152315"/>
              <a:gd name="connsiteY17" fmla="*/ 1307799 h 6858000"/>
              <a:gd name="connsiteX18" fmla="*/ 14551 w 7152315"/>
              <a:gd name="connsiteY18" fmla="*/ 887733 h 6858000"/>
              <a:gd name="connsiteX19" fmla="*/ 849 w 7152315"/>
              <a:gd name="connsiteY19" fmla="*/ 349169 h 6858000"/>
              <a:gd name="connsiteX20" fmla="*/ 1404 w 7152315"/>
              <a:gd name="connsiteY20" fmla="*/ 160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52315" h="6858000">
                <a:moveTo>
                  <a:pt x="17101" y="0"/>
                </a:moveTo>
                <a:lnTo>
                  <a:pt x="7152315" y="0"/>
                </a:lnTo>
                <a:lnTo>
                  <a:pt x="7152315" y="6858000"/>
                </a:lnTo>
                <a:lnTo>
                  <a:pt x="15999" y="6858000"/>
                </a:lnTo>
                <a:lnTo>
                  <a:pt x="9729" y="6734157"/>
                </a:lnTo>
                <a:cubicBezTo>
                  <a:pt x="5924" y="6530150"/>
                  <a:pt x="12521" y="6326271"/>
                  <a:pt x="15819" y="6122264"/>
                </a:cubicBezTo>
                <a:cubicBezTo>
                  <a:pt x="18484" y="5952766"/>
                  <a:pt x="-1689" y="5783013"/>
                  <a:pt x="11379" y="5614784"/>
                </a:cubicBezTo>
                <a:cubicBezTo>
                  <a:pt x="22112" y="5478259"/>
                  <a:pt x="24992" y="5341214"/>
                  <a:pt x="20006" y="5204359"/>
                </a:cubicBezTo>
                <a:cubicBezTo>
                  <a:pt x="14932" y="5073429"/>
                  <a:pt x="13917" y="4942537"/>
                  <a:pt x="16962" y="4811696"/>
                </a:cubicBezTo>
                <a:cubicBezTo>
                  <a:pt x="20640" y="4660467"/>
                  <a:pt x="16962" y="4509238"/>
                  <a:pt x="13409" y="4358135"/>
                </a:cubicBezTo>
                <a:cubicBezTo>
                  <a:pt x="10872" y="4251565"/>
                  <a:pt x="10998" y="4144994"/>
                  <a:pt x="12774" y="4038423"/>
                </a:cubicBezTo>
                <a:cubicBezTo>
                  <a:pt x="15185" y="3902545"/>
                  <a:pt x="19879" y="3766540"/>
                  <a:pt x="10110" y="3630663"/>
                </a:cubicBezTo>
                <a:cubicBezTo>
                  <a:pt x="1178" y="3512306"/>
                  <a:pt x="3347" y="3393378"/>
                  <a:pt x="16581" y="3275427"/>
                </a:cubicBezTo>
                <a:cubicBezTo>
                  <a:pt x="33403" y="3141377"/>
                  <a:pt x="37183" y="3006006"/>
                  <a:pt x="27872" y="2871219"/>
                </a:cubicBezTo>
                <a:cubicBezTo>
                  <a:pt x="11315" y="2659765"/>
                  <a:pt x="7890" y="2447486"/>
                  <a:pt x="17596" y="2235600"/>
                </a:cubicBezTo>
                <a:cubicBezTo>
                  <a:pt x="22797" y="2122038"/>
                  <a:pt x="21655" y="2008261"/>
                  <a:pt x="14170" y="1894827"/>
                </a:cubicBezTo>
                <a:cubicBezTo>
                  <a:pt x="8144" y="1797670"/>
                  <a:pt x="7294" y="1700272"/>
                  <a:pt x="11632" y="1603026"/>
                </a:cubicBezTo>
                <a:cubicBezTo>
                  <a:pt x="15566" y="1504575"/>
                  <a:pt x="17215" y="1406124"/>
                  <a:pt x="14551" y="1307799"/>
                </a:cubicBezTo>
                <a:cubicBezTo>
                  <a:pt x="10872" y="1168242"/>
                  <a:pt x="10110" y="1027798"/>
                  <a:pt x="14551" y="887733"/>
                </a:cubicBezTo>
                <a:cubicBezTo>
                  <a:pt x="20894" y="708085"/>
                  <a:pt x="3132" y="528817"/>
                  <a:pt x="849" y="349169"/>
                </a:cubicBezTo>
                <a:cubicBezTo>
                  <a:pt x="24" y="286241"/>
                  <a:pt x="-769" y="223346"/>
                  <a:pt x="1404" y="16059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F2EF5694-C08E-4AEB-921C-BFE793A3A26D}"/>
              </a:ext>
            </a:extLst>
          </p:cNvPr>
          <p:cNvSpPr>
            <a:spLocks noGrp="1"/>
          </p:cNvSpPr>
          <p:nvPr>
            <p:ph idx="1"/>
          </p:nvPr>
        </p:nvSpPr>
        <p:spPr>
          <a:xfrm>
            <a:off x="5202654" y="295276"/>
            <a:ext cx="6817896" cy="6229350"/>
          </a:xfrm>
        </p:spPr>
        <p:txBody>
          <a:bodyPr anchor="ctr">
            <a:normAutofit/>
          </a:bodyPr>
          <a:lstStyle/>
          <a:p>
            <a:r>
              <a:rPr lang="en-US" sz="2200" b="1" dirty="0">
                <a:solidFill>
                  <a:srgbClr val="0070C0"/>
                </a:solidFill>
              </a:rPr>
              <a:t>Reasons reported for adopting the dog</a:t>
            </a:r>
          </a:p>
          <a:p>
            <a:pPr lvl="1"/>
            <a:r>
              <a:rPr lang="en-US" sz="2200" dirty="0">
                <a:solidFill>
                  <a:srgbClr val="FFFFFF"/>
                </a:solidFill>
              </a:rPr>
              <a:t>Looks, age and breed were all important for majority</a:t>
            </a:r>
          </a:p>
          <a:p>
            <a:pPr lvl="1"/>
            <a:endParaRPr lang="en-US" sz="2200" dirty="0">
              <a:solidFill>
                <a:srgbClr val="FFFFFF"/>
              </a:solidFill>
            </a:endParaRPr>
          </a:p>
          <a:p>
            <a:pPr lvl="1"/>
            <a:r>
              <a:rPr lang="en-US" sz="2200" b="1" i="1" dirty="0">
                <a:solidFill>
                  <a:schemeClr val="bg1"/>
                </a:solidFill>
              </a:rPr>
              <a:t>88.8% also wanted certain behaviors: </a:t>
            </a:r>
          </a:p>
          <a:p>
            <a:pPr lvl="2"/>
            <a:r>
              <a:rPr lang="en-US" sz="1800" b="1" i="1" dirty="0">
                <a:solidFill>
                  <a:schemeClr val="bg1"/>
                </a:solidFill>
              </a:rPr>
              <a:t>Playful, </a:t>
            </a:r>
          </a:p>
          <a:p>
            <a:pPr lvl="2"/>
            <a:r>
              <a:rPr lang="en-US" sz="1800" b="1" i="1" dirty="0">
                <a:solidFill>
                  <a:schemeClr val="bg1"/>
                </a:solidFill>
              </a:rPr>
              <a:t>Attentive</a:t>
            </a:r>
          </a:p>
          <a:p>
            <a:pPr lvl="2"/>
            <a:r>
              <a:rPr lang="en-US" sz="1800" b="1" i="1" dirty="0">
                <a:solidFill>
                  <a:schemeClr val="bg1"/>
                </a:solidFill>
              </a:rPr>
              <a:t>Friendly and mellow</a:t>
            </a:r>
          </a:p>
          <a:p>
            <a:endParaRPr lang="en-US" sz="2200" dirty="0">
              <a:solidFill>
                <a:srgbClr val="FFFFFF"/>
              </a:solidFill>
            </a:endParaRPr>
          </a:p>
          <a:p>
            <a:r>
              <a:rPr lang="en-US" sz="2200" b="1" dirty="0">
                <a:solidFill>
                  <a:srgbClr val="0070C0"/>
                </a:solidFill>
              </a:rPr>
              <a:t>Reasons for NOT adopting a dog:</a:t>
            </a:r>
          </a:p>
          <a:p>
            <a:pPr lvl="1"/>
            <a:r>
              <a:rPr lang="en-US" sz="2200" dirty="0">
                <a:solidFill>
                  <a:schemeClr val="bg1"/>
                </a:solidFill>
              </a:rPr>
              <a:t>Looks, breed, age, very low</a:t>
            </a:r>
          </a:p>
          <a:p>
            <a:pPr lvl="1"/>
            <a:r>
              <a:rPr lang="en-US" sz="2200" dirty="0">
                <a:solidFill>
                  <a:schemeClr val="bg1"/>
                </a:solidFill>
              </a:rPr>
              <a:t>Behavior included in about 1/3 of reasons</a:t>
            </a:r>
          </a:p>
          <a:p>
            <a:pPr lvl="1"/>
            <a:r>
              <a:rPr lang="en-US" sz="2200" b="1" i="1" dirty="0">
                <a:solidFill>
                  <a:srgbClr val="0070C0"/>
                </a:solidFill>
              </a:rPr>
              <a:t>BUT almost half reported that dog was aloof </a:t>
            </a:r>
          </a:p>
        </p:txBody>
      </p:sp>
    </p:spTree>
    <p:extLst>
      <p:ext uri="{BB962C8B-B14F-4D97-AF65-F5344CB8AC3E}">
        <p14:creationId xmlns:p14="http://schemas.microsoft.com/office/powerpoint/2010/main" val="3042905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5F3124-0148-4D5D-A5FA-17183BB33AC9}"/>
              </a:ext>
            </a:extLst>
          </p:cNvPr>
          <p:cNvPicPr>
            <a:picLocks noChangeAspect="1"/>
          </p:cNvPicPr>
          <p:nvPr/>
        </p:nvPicPr>
        <p:blipFill rotWithShape="1">
          <a:blip r:embed="rId2"/>
          <a:srcRect t="15730"/>
          <a:stretch/>
        </p:blipFill>
        <p:spPr>
          <a:xfrm>
            <a:off x="0" y="10"/>
            <a:ext cx="12191980" cy="6857990"/>
          </a:xfrm>
          <a:prstGeom prst="rect">
            <a:avLst/>
          </a:prstGeom>
        </p:spPr>
      </p:pic>
      <p:sp>
        <p:nvSpPr>
          <p:cNvPr id="10" name="Rectangle 9">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0B8319-4901-4DA7-A848-1A56AD008E8E}"/>
              </a:ext>
            </a:extLst>
          </p:cNvPr>
          <p:cNvSpPr>
            <a:spLocks noGrp="1"/>
          </p:cNvSpPr>
          <p:nvPr>
            <p:ph type="title"/>
          </p:nvPr>
        </p:nvSpPr>
        <p:spPr>
          <a:xfrm>
            <a:off x="594804" y="640263"/>
            <a:ext cx="6619811" cy="826587"/>
          </a:xfrm>
        </p:spPr>
        <p:txBody>
          <a:bodyPr>
            <a:normAutofit/>
          </a:bodyPr>
          <a:lstStyle/>
          <a:p>
            <a:r>
              <a:rPr lang="en-US" sz="3200" b="1" dirty="0"/>
              <a:t>Results: Shelter dog demographics</a:t>
            </a:r>
          </a:p>
        </p:txBody>
      </p:sp>
      <p:graphicFrame>
        <p:nvGraphicFramePr>
          <p:cNvPr id="5" name="Content Placeholder 2">
            <a:extLst>
              <a:ext uri="{FF2B5EF4-FFF2-40B4-BE49-F238E27FC236}">
                <a16:creationId xmlns:a16="http://schemas.microsoft.com/office/drawing/2014/main" id="{EB06C5F6-0DF4-422C-B7B4-6F9BE737E6AF}"/>
              </a:ext>
            </a:extLst>
          </p:cNvPr>
          <p:cNvGraphicFramePr>
            <a:graphicFrameLocks noGrp="1"/>
          </p:cNvGraphicFramePr>
          <p:nvPr>
            <p:ph idx="1"/>
            <p:extLst>
              <p:ext uri="{D42A27DB-BD31-4B8C-83A1-F6EECF244321}">
                <p14:modId xmlns:p14="http://schemas.microsoft.com/office/powerpoint/2010/main" val="2893363770"/>
              </p:ext>
            </p:extLst>
          </p:nvPr>
        </p:nvGraphicFramePr>
        <p:xfrm>
          <a:off x="594110" y="1562100"/>
          <a:ext cx="6620505" cy="43326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CDD13248-C401-4173-A77F-2456301BFCCD}"/>
              </a:ext>
            </a:extLst>
          </p:cNvPr>
          <p:cNvPicPr>
            <a:picLocks noChangeAspect="1"/>
          </p:cNvPicPr>
          <p:nvPr/>
        </p:nvPicPr>
        <p:blipFill>
          <a:blip r:embed="rId8"/>
          <a:stretch>
            <a:fillRect/>
          </a:stretch>
        </p:blipFill>
        <p:spPr>
          <a:xfrm>
            <a:off x="8397541" y="734785"/>
            <a:ext cx="3457575" cy="5388429"/>
          </a:xfrm>
          <a:prstGeom prst="rect">
            <a:avLst/>
          </a:prstGeom>
          <a:effectLst>
            <a:softEdge rad="571500"/>
          </a:effectLst>
        </p:spPr>
      </p:pic>
    </p:spTree>
    <p:extLst>
      <p:ext uri="{BB962C8B-B14F-4D97-AF65-F5344CB8AC3E}">
        <p14:creationId xmlns:p14="http://schemas.microsoft.com/office/powerpoint/2010/main" val="3197720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5F3124-0148-4D5D-A5FA-17183BB33AC9}"/>
              </a:ext>
            </a:extLst>
          </p:cNvPr>
          <p:cNvPicPr>
            <a:picLocks noChangeAspect="1"/>
          </p:cNvPicPr>
          <p:nvPr/>
        </p:nvPicPr>
        <p:blipFill rotWithShape="1">
          <a:blip r:embed="rId2"/>
          <a:srcRect t="15730"/>
          <a:stretch/>
        </p:blipFill>
        <p:spPr>
          <a:xfrm>
            <a:off x="-594784" y="531233"/>
            <a:ext cx="12191980" cy="6857990"/>
          </a:xfrm>
          <a:prstGeom prst="rect">
            <a:avLst/>
          </a:prstGeom>
        </p:spPr>
      </p:pic>
      <p:sp>
        <p:nvSpPr>
          <p:cNvPr id="10" name="Rectangle 9">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0B8319-4901-4DA7-A848-1A56AD008E8E}"/>
              </a:ext>
            </a:extLst>
          </p:cNvPr>
          <p:cNvSpPr>
            <a:spLocks noGrp="1"/>
          </p:cNvSpPr>
          <p:nvPr>
            <p:ph type="title"/>
          </p:nvPr>
        </p:nvSpPr>
        <p:spPr>
          <a:xfrm>
            <a:off x="594804" y="640263"/>
            <a:ext cx="6619811" cy="826587"/>
          </a:xfrm>
        </p:spPr>
        <p:txBody>
          <a:bodyPr>
            <a:normAutofit/>
          </a:bodyPr>
          <a:lstStyle/>
          <a:p>
            <a:r>
              <a:rPr lang="en-US" sz="3200" b="1" dirty="0"/>
              <a:t>Results: Shelter dog demographics</a:t>
            </a:r>
          </a:p>
        </p:txBody>
      </p:sp>
      <p:graphicFrame>
        <p:nvGraphicFramePr>
          <p:cNvPr id="5" name="Content Placeholder 2">
            <a:extLst>
              <a:ext uri="{FF2B5EF4-FFF2-40B4-BE49-F238E27FC236}">
                <a16:creationId xmlns:a16="http://schemas.microsoft.com/office/drawing/2014/main" id="{EB06C5F6-0DF4-422C-B7B4-6F9BE737E6AF}"/>
              </a:ext>
            </a:extLst>
          </p:cNvPr>
          <p:cNvGraphicFramePr>
            <a:graphicFrameLocks noGrp="1"/>
          </p:cNvGraphicFramePr>
          <p:nvPr>
            <p:ph idx="1"/>
            <p:extLst>
              <p:ext uri="{D42A27DB-BD31-4B8C-83A1-F6EECF244321}">
                <p14:modId xmlns:p14="http://schemas.microsoft.com/office/powerpoint/2010/main" val="1648570500"/>
              </p:ext>
            </p:extLst>
          </p:nvPr>
        </p:nvGraphicFramePr>
        <p:xfrm>
          <a:off x="594110" y="1562100"/>
          <a:ext cx="6620505" cy="43326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CDD13248-C401-4173-A77F-2456301BFCCD}"/>
              </a:ext>
            </a:extLst>
          </p:cNvPr>
          <p:cNvPicPr>
            <a:picLocks noChangeAspect="1"/>
          </p:cNvPicPr>
          <p:nvPr/>
        </p:nvPicPr>
        <p:blipFill>
          <a:blip r:embed="rId8"/>
          <a:stretch>
            <a:fillRect/>
          </a:stretch>
        </p:blipFill>
        <p:spPr>
          <a:xfrm>
            <a:off x="8397541" y="734785"/>
            <a:ext cx="3457575" cy="5388429"/>
          </a:xfrm>
          <a:prstGeom prst="rect">
            <a:avLst/>
          </a:prstGeom>
          <a:effectLst>
            <a:softEdge rad="571500"/>
          </a:effectLst>
        </p:spPr>
      </p:pic>
    </p:spTree>
    <p:extLst>
      <p:ext uri="{BB962C8B-B14F-4D97-AF65-F5344CB8AC3E}">
        <p14:creationId xmlns:p14="http://schemas.microsoft.com/office/powerpoint/2010/main" val="2686689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282AD3-7140-4433-9CBC-7391AC14A107}"/>
              </a:ext>
            </a:extLst>
          </p:cNvPr>
          <p:cNvSpPr>
            <a:spLocks noGrp="1"/>
          </p:cNvSpPr>
          <p:nvPr>
            <p:ph type="title"/>
          </p:nvPr>
        </p:nvSpPr>
        <p:spPr>
          <a:xfrm>
            <a:off x="1188069" y="381935"/>
            <a:ext cx="4008583" cy="5974414"/>
          </a:xfrm>
        </p:spPr>
        <p:txBody>
          <a:bodyPr anchor="ctr">
            <a:normAutofit/>
          </a:bodyPr>
          <a:lstStyle/>
          <a:p>
            <a:r>
              <a:rPr lang="en-US" sz="7400" dirty="0">
                <a:solidFill>
                  <a:srgbClr val="FFFFFF"/>
                </a:solidFill>
              </a:rPr>
              <a:t>Predictors of Adoption</a:t>
            </a:r>
          </a:p>
        </p:txBody>
      </p:sp>
      <p:grpSp>
        <p:nvGrpSpPr>
          <p:cNvPr id="13" name="Group 12">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1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1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1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D098807D-AD25-4D18-AAEB-5EEDC9DC3618}"/>
              </a:ext>
            </a:extLst>
          </p:cNvPr>
          <p:cNvGraphicFramePr>
            <a:graphicFrameLocks noGrp="1"/>
          </p:cNvGraphicFramePr>
          <p:nvPr>
            <p:ph idx="1"/>
            <p:extLst>
              <p:ext uri="{D42A27DB-BD31-4B8C-83A1-F6EECF244321}">
                <p14:modId xmlns:p14="http://schemas.microsoft.com/office/powerpoint/2010/main" val="4082536829"/>
              </p:ext>
            </p:extLst>
          </p:nvPr>
        </p:nvGraphicFramePr>
        <p:xfrm>
          <a:off x="5892336" y="117806"/>
          <a:ext cx="5472339" cy="65616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22129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8790EB-CD07-4B60-A20A-7A38136FF34F}"/>
              </a:ext>
            </a:extLst>
          </p:cNvPr>
          <p:cNvSpPr>
            <a:spLocks noGrp="1"/>
          </p:cNvSpPr>
          <p:nvPr>
            <p:ph type="title"/>
          </p:nvPr>
        </p:nvSpPr>
        <p:spPr>
          <a:xfrm>
            <a:off x="5343525" y="802955"/>
            <a:ext cx="6134100" cy="987745"/>
          </a:xfrm>
        </p:spPr>
        <p:txBody>
          <a:bodyPr>
            <a:normAutofit/>
          </a:bodyPr>
          <a:lstStyle/>
          <a:p>
            <a:r>
              <a:rPr lang="en-US" dirty="0">
                <a:solidFill>
                  <a:srgbClr val="000000"/>
                </a:solidFill>
              </a:rPr>
              <a:t>What about attachment?</a:t>
            </a:r>
          </a:p>
        </p:txBody>
      </p:sp>
      <p:sp>
        <p:nvSpPr>
          <p:cNvPr id="2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C56ADDD-6F98-4D9E-AB47-228A5EC615AA}"/>
              </a:ext>
            </a:extLst>
          </p:cNvPr>
          <p:cNvPicPr>
            <a:picLocks noChangeAspect="1"/>
          </p:cNvPicPr>
          <p:nvPr/>
        </p:nvPicPr>
        <p:blipFill rotWithShape="1">
          <a:blip r:embed="rId3">
            <a:alphaModFix/>
          </a:blip>
          <a:srcRect t="3407" r="2" b="18095"/>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B700BE6F-672D-45B5-BF26-D8B6064DF4FB}"/>
              </a:ext>
            </a:extLst>
          </p:cNvPr>
          <p:cNvSpPr>
            <a:spLocks noGrp="1"/>
          </p:cNvSpPr>
          <p:nvPr>
            <p:ph idx="1"/>
          </p:nvPr>
        </p:nvSpPr>
        <p:spPr>
          <a:xfrm>
            <a:off x="5614876" y="1876426"/>
            <a:ext cx="5453276" cy="4184546"/>
          </a:xfrm>
        </p:spPr>
        <p:txBody>
          <a:bodyPr anchor="ctr">
            <a:normAutofit/>
          </a:bodyPr>
          <a:lstStyle/>
          <a:p>
            <a:r>
              <a:rPr lang="en-US" sz="1600" b="1" dirty="0">
                <a:solidFill>
                  <a:srgbClr val="000000"/>
                </a:solidFill>
              </a:rPr>
              <a:t>Dogs have attachment styles very similar to humans</a:t>
            </a:r>
          </a:p>
          <a:p>
            <a:r>
              <a:rPr lang="en-US" sz="1600" b="1" dirty="0">
                <a:solidFill>
                  <a:srgbClr val="000000"/>
                </a:solidFill>
              </a:rPr>
              <a:t>Human attachment divided into 3 types:</a:t>
            </a:r>
          </a:p>
          <a:p>
            <a:pPr lvl="1"/>
            <a:r>
              <a:rPr lang="en-US" sz="1600" b="1" dirty="0">
                <a:solidFill>
                  <a:srgbClr val="C00000"/>
                </a:solidFill>
              </a:rPr>
              <a:t>Secure attachment: </a:t>
            </a:r>
            <a:r>
              <a:rPr lang="en-US" sz="1600" dirty="0">
                <a:solidFill>
                  <a:srgbClr val="000000"/>
                </a:solidFill>
              </a:rPr>
              <a:t>dogs show signs of distress when separated from owner, seek proximity and contact when owner returns)</a:t>
            </a:r>
          </a:p>
          <a:p>
            <a:pPr lvl="1"/>
            <a:endParaRPr lang="en-US" sz="1600" dirty="0">
              <a:solidFill>
                <a:srgbClr val="000000"/>
              </a:solidFill>
            </a:endParaRPr>
          </a:p>
          <a:p>
            <a:pPr lvl="1"/>
            <a:r>
              <a:rPr lang="en-US" sz="1600" b="1" dirty="0">
                <a:solidFill>
                  <a:srgbClr val="C00000"/>
                </a:solidFill>
              </a:rPr>
              <a:t>Insecure-avoidant attachment</a:t>
            </a:r>
            <a:r>
              <a:rPr lang="en-US" sz="1600" dirty="0">
                <a:solidFill>
                  <a:srgbClr val="000000"/>
                </a:solidFill>
              </a:rPr>
              <a:t>: infant does not show distress when separated from owner and does not seek proximity/contact when owner returns</a:t>
            </a:r>
          </a:p>
          <a:p>
            <a:pPr lvl="1"/>
            <a:endParaRPr lang="en-US" sz="1600" dirty="0">
              <a:solidFill>
                <a:srgbClr val="000000"/>
              </a:solidFill>
            </a:endParaRPr>
          </a:p>
          <a:p>
            <a:pPr lvl="1"/>
            <a:r>
              <a:rPr lang="en-US" sz="1600" b="1" dirty="0">
                <a:solidFill>
                  <a:srgbClr val="C00000"/>
                </a:solidFill>
              </a:rPr>
              <a:t>Insecure-resistant attachme</a:t>
            </a:r>
            <a:r>
              <a:rPr lang="en-US" sz="1600" dirty="0">
                <a:solidFill>
                  <a:srgbClr val="000000"/>
                </a:solidFill>
              </a:rPr>
              <a:t>nt: Very distressed when owner leaves; not calmed when owner returns and avoids/resists contact</a:t>
            </a:r>
          </a:p>
          <a:p>
            <a:pPr lvl="1"/>
            <a:endParaRPr lang="en-US" sz="1600" dirty="0">
              <a:solidFill>
                <a:srgbClr val="000000"/>
              </a:solidFill>
            </a:endParaRPr>
          </a:p>
          <a:p>
            <a:pPr lvl="1"/>
            <a:r>
              <a:rPr lang="en-US" sz="1600" dirty="0" err="1">
                <a:solidFill>
                  <a:srgbClr val="000000"/>
                </a:solidFill>
              </a:rPr>
              <a:t>Thielke</a:t>
            </a:r>
            <a:r>
              <a:rPr lang="en-US" sz="1600" dirty="0">
                <a:solidFill>
                  <a:srgbClr val="000000"/>
                </a:solidFill>
              </a:rPr>
              <a:t> and Udell (2020) examined these attachment styles in shelter dogs</a:t>
            </a:r>
          </a:p>
        </p:txBody>
      </p:sp>
    </p:spTree>
    <p:extLst>
      <p:ext uri="{BB962C8B-B14F-4D97-AF65-F5344CB8AC3E}">
        <p14:creationId xmlns:p14="http://schemas.microsoft.com/office/powerpoint/2010/main" val="3885320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DE5814-D6C1-4046-9CA9-230C7C77D68B}"/>
              </a:ext>
            </a:extLst>
          </p:cNvPr>
          <p:cNvSpPr>
            <a:spLocks noGrp="1"/>
          </p:cNvSpPr>
          <p:nvPr>
            <p:ph type="title"/>
          </p:nvPr>
        </p:nvSpPr>
        <p:spPr>
          <a:xfrm>
            <a:off x="635000" y="640823"/>
            <a:ext cx="3418659" cy="5583148"/>
          </a:xfrm>
        </p:spPr>
        <p:txBody>
          <a:bodyPr anchor="ctr">
            <a:normAutofit/>
          </a:bodyPr>
          <a:lstStyle/>
          <a:p>
            <a:r>
              <a:rPr lang="en-US" sz="5400"/>
              <a:t>Method</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A59A613C-B41B-4807-8616-E586BE13C13B}"/>
              </a:ext>
            </a:extLst>
          </p:cNvPr>
          <p:cNvGraphicFramePr>
            <a:graphicFrameLocks noGrp="1"/>
          </p:cNvGraphicFramePr>
          <p:nvPr>
            <p:ph idx="1"/>
            <p:extLst>
              <p:ext uri="{D42A27DB-BD31-4B8C-83A1-F6EECF244321}">
                <p14:modId xmlns:p14="http://schemas.microsoft.com/office/powerpoint/2010/main" val="1460332010"/>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556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B28508-32CD-4F1D-9B86-F5D9F11C2974}"/>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Dogs given 1 of 4 attachment styles (notice addition of 1 style)</a:t>
            </a:r>
          </a:p>
        </p:txBody>
      </p:sp>
      <p:pic>
        <p:nvPicPr>
          <p:cNvPr id="4" name="Content Placeholder 3">
            <a:extLst>
              <a:ext uri="{FF2B5EF4-FFF2-40B4-BE49-F238E27FC236}">
                <a16:creationId xmlns:a16="http://schemas.microsoft.com/office/drawing/2014/main" id="{80A009B6-0C58-4C92-A59F-4429F818BE02}"/>
              </a:ext>
            </a:extLst>
          </p:cNvPr>
          <p:cNvPicPr>
            <a:picLocks noGrp="1" noChangeAspect="1"/>
          </p:cNvPicPr>
          <p:nvPr>
            <p:ph idx="1"/>
          </p:nvPr>
        </p:nvPicPr>
        <p:blipFill>
          <a:blip r:embed="rId2"/>
          <a:stretch>
            <a:fillRect/>
          </a:stretch>
        </p:blipFill>
        <p:spPr>
          <a:xfrm>
            <a:off x="643467" y="2004834"/>
            <a:ext cx="10905066" cy="3734984"/>
          </a:xfrm>
          <a:prstGeom prst="rect">
            <a:avLst/>
          </a:prstGeom>
        </p:spPr>
      </p:pic>
    </p:spTree>
    <p:extLst>
      <p:ext uri="{BB962C8B-B14F-4D97-AF65-F5344CB8AC3E}">
        <p14:creationId xmlns:p14="http://schemas.microsoft.com/office/powerpoint/2010/main" val="76116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4741" y="620392"/>
            <a:ext cx="3808268" cy="5504688"/>
          </a:xfrm>
        </p:spPr>
        <p:txBody>
          <a:bodyPr>
            <a:normAutofit/>
          </a:bodyPr>
          <a:lstStyle/>
          <a:p>
            <a:r>
              <a:rPr lang="en-US" sz="4700" b="1">
                <a:solidFill>
                  <a:schemeClr val="bg1"/>
                </a:solidFill>
              </a:rPr>
              <a:t>Domestication of Dogs</a:t>
            </a:r>
          </a:p>
        </p:txBody>
      </p:sp>
      <p:graphicFrame>
        <p:nvGraphicFramePr>
          <p:cNvPr id="5" name="Content Placeholder 2">
            <a:extLst>
              <a:ext uri="{FF2B5EF4-FFF2-40B4-BE49-F238E27FC236}">
                <a16:creationId xmlns:a16="http://schemas.microsoft.com/office/drawing/2014/main" id="{C4CF5596-89E3-4C05-8B7D-D85D01491534}"/>
              </a:ext>
            </a:extLst>
          </p:cNvPr>
          <p:cNvGraphicFramePr>
            <a:graphicFrameLocks noGrp="1"/>
          </p:cNvGraphicFramePr>
          <p:nvPr>
            <p:ph idx="1"/>
            <p:extLst>
              <p:ext uri="{D42A27DB-BD31-4B8C-83A1-F6EECF244321}">
                <p14:modId xmlns:p14="http://schemas.microsoft.com/office/powerpoint/2010/main" val="4061194548"/>
              </p:ext>
            </p:extLst>
          </p:nvPr>
        </p:nvGraphicFramePr>
        <p:xfrm>
          <a:off x="5247409" y="187035"/>
          <a:ext cx="6650182" cy="6338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1658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B058909-3E70-4414-BBD0-CD367609BE24}"/>
              </a:ext>
            </a:extLst>
          </p:cNvPr>
          <p:cNvSpPr>
            <a:spLocks noGrp="1"/>
          </p:cNvSpPr>
          <p:nvPr>
            <p:ph type="title"/>
          </p:nvPr>
        </p:nvSpPr>
        <p:spPr>
          <a:xfrm>
            <a:off x="838200" y="672747"/>
            <a:ext cx="10515600" cy="715556"/>
          </a:xfrm>
        </p:spPr>
        <p:txBody>
          <a:bodyPr>
            <a:normAutofit/>
          </a:bodyPr>
          <a:lstStyle/>
          <a:p>
            <a:pPr algn="ctr"/>
            <a:r>
              <a:rPr lang="en-US" sz="3200">
                <a:solidFill>
                  <a:schemeClr val="bg1"/>
                </a:solidFill>
              </a:rPr>
              <a:t>Paired Attachment Test</a:t>
            </a:r>
          </a:p>
        </p:txBody>
      </p:sp>
      <p:sp>
        <p:nvSpPr>
          <p:cNvPr id="3" name="Content Placeholder 2">
            <a:extLst>
              <a:ext uri="{FF2B5EF4-FFF2-40B4-BE49-F238E27FC236}">
                <a16:creationId xmlns:a16="http://schemas.microsoft.com/office/drawing/2014/main" id="{3F1B1D49-AECD-4146-A7E8-2871165217B8}"/>
              </a:ext>
            </a:extLst>
          </p:cNvPr>
          <p:cNvSpPr>
            <a:spLocks noGrp="1"/>
          </p:cNvSpPr>
          <p:nvPr>
            <p:ph idx="1"/>
          </p:nvPr>
        </p:nvSpPr>
        <p:spPr>
          <a:xfrm>
            <a:off x="1371600" y="1597390"/>
            <a:ext cx="9391650" cy="1831610"/>
          </a:xfrm>
        </p:spPr>
        <p:txBody>
          <a:bodyPr>
            <a:normAutofit fontScale="92500" lnSpcReduction="20000"/>
          </a:bodyPr>
          <a:lstStyle/>
          <a:p>
            <a:r>
              <a:rPr lang="en-US" sz="1800" dirty="0"/>
              <a:t>Several 2-min phases:</a:t>
            </a:r>
          </a:p>
          <a:p>
            <a:pPr lvl="1"/>
            <a:r>
              <a:rPr lang="en-US" sz="1800" dirty="0"/>
              <a:t>Phase 1 : Alone</a:t>
            </a:r>
          </a:p>
          <a:p>
            <a:pPr lvl="1"/>
            <a:r>
              <a:rPr lang="en-US" sz="1800" dirty="0"/>
              <a:t>Phase 2: Passive: Caretaker and stranger sat neutrally, instructed to pet each dog twice if and only if it entered circle</a:t>
            </a:r>
          </a:p>
          <a:p>
            <a:pPr lvl="1"/>
            <a:r>
              <a:rPr lang="en-US" sz="1800" dirty="0"/>
              <a:t>Phase 3: Active: Both humans called dog and provided continuous attention and petting</a:t>
            </a:r>
          </a:p>
          <a:p>
            <a:pPr lvl="1"/>
            <a:endParaRPr lang="en-US" sz="1800" dirty="0"/>
          </a:p>
          <a:p>
            <a:r>
              <a:rPr lang="en-US" sz="1800" dirty="0"/>
              <a:t>Behavior Coding:</a:t>
            </a:r>
          </a:p>
          <a:p>
            <a:pPr marL="457200" lvl="1" indent="0" algn="ctr">
              <a:buNone/>
            </a:pPr>
            <a:endParaRPr lang="en-US" sz="400" dirty="0"/>
          </a:p>
        </p:txBody>
      </p:sp>
      <p:pic>
        <p:nvPicPr>
          <p:cNvPr id="4" name="Picture 3">
            <a:extLst>
              <a:ext uri="{FF2B5EF4-FFF2-40B4-BE49-F238E27FC236}">
                <a16:creationId xmlns:a16="http://schemas.microsoft.com/office/drawing/2014/main" id="{56DE42D9-3A69-4C1B-B265-93F9402A09FE}"/>
              </a:ext>
            </a:extLst>
          </p:cNvPr>
          <p:cNvPicPr>
            <a:picLocks noChangeAspect="1"/>
          </p:cNvPicPr>
          <p:nvPr/>
        </p:nvPicPr>
        <p:blipFill>
          <a:blip r:embed="rId2"/>
          <a:stretch>
            <a:fillRect/>
          </a:stretch>
        </p:blipFill>
        <p:spPr>
          <a:xfrm>
            <a:off x="923925" y="4050632"/>
            <a:ext cx="10515600" cy="2327260"/>
          </a:xfrm>
          <a:prstGeom prst="rect">
            <a:avLst/>
          </a:prstGeom>
        </p:spPr>
      </p:pic>
    </p:spTree>
    <p:extLst>
      <p:ext uri="{BB962C8B-B14F-4D97-AF65-F5344CB8AC3E}">
        <p14:creationId xmlns:p14="http://schemas.microsoft.com/office/powerpoint/2010/main" val="3960427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D16F0C-666A-4784-9332-8A7CCD525B44}"/>
              </a:ext>
            </a:extLst>
          </p:cNvPr>
          <p:cNvSpPr>
            <a:spLocks noGrp="1"/>
          </p:cNvSpPr>
          <p:nvPr>
            <p:ph type="title"/>
          </p:nvPr>
        </p:nvSpPr>
        <p:spPr>
          <a:xfrm>
            <a:off x="5905325" y="263526"/>
            <a:ext cx="6007525" cy="1174749"/>
          </a:xfrm>
        </p:spPr>
        <p:txBody>
          <a:bodyPr anchor="b">
            <a:normAutofit/>
          </a:bodyPr>
          <a:lstStyle/>
          <a:p>
            <a:r>
              <a:rPr lang="en-US" sz="4300" dirty="0"/>
              <a:t>Coded </a:t>
            </a:r>
            <a:r>
              <a:rPr lang="en-US" sz="3600" b="1" i="1" dirty="0">
                <a:solidFill>
                  <a:srgbClr val="C00000"/>
                </a:solidFill>
              </a:rPr>
              <a:t>disinhibited attachment</a:t>
            </a:r>
          </a:p>
        </p:txBody>
      </p:sp>
      <p:sp>
        <p:nvSpPr>
          <p:cNvPr id="12" name="Rectangle 1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28D014B3-63D6-4E6F-B49F-C191C5B3E8E1}"/>
              </a:ext>
            </a:extLst>
          </p:cNvPr>
          <p:cNvSpPr>
            <a:spLocks noGrp="1"/>
          </p:cNvSpPr>
          <p:nvPr>
            <p:ph idx="1"/>
          </p:nvPr>
        </p:nvSpPr>
        <p:spPr>
          <a:xfrm>
            <a:off x="6392586" y="1552575"/>
            <a:ext cx="4803451" cy="4838700"/>
          </a:xfrm>
        </p:spPr>
        <p:txBody>
          <a:bodyPr anchor="t">
            <a:noAutofit/>
          </a:bodyPr>
          <a:lstStyle/>
          <a:p>
            <a:r>
              <a:rPr lang="en-US" sz="2000" dirty="0">
                <a:solidFill>
                  <a:schemeClr val="tx1">
                    <a:alpha val="80000"/>
                  </a:schemeClr>
                </a:solidFill>
              </a:rPr>
              <a:t>Ranked each dog based on proportion of return phase of SBT that the dog spent seeking proximity to familiar person</a:t>
            </a:r>
          </a:p>
          <a:p>
            <a:endParaRPr lang="en-US" sz="2000" dirty="0">
              <a:solidFill>
                <a:schemeClr val="tx1">
                  <a:alpha val="80000"/>
                </a:schemeClr>
              </a:solidFill>
            </a:endParaRPr>
          </a:p>
          <a:p>
            <a:r>
              <a:rPr lang="en-US" sz="2000" dirty="0">
                <a:solidFill>
                  <a:schemeClr val="tx1">
                    <a:alpha val="80000"/>
                  </a:schemeClr>
                </a:solidFill>
              </a:rPr>
              <a:t>Ranked by total time spent to unfamiliar person for both phases of Paired Attachment test</a:t>
            </a:r>
          </a:p>
          <a:p>
            <a:pPr lvl="1"/>
            <a:endParaRPr lang="en-US" sz="2000" dirty="0">
              <a:solidFill>
                <a:schemeClr val="tx1">
                  <a:alpha val="80000"/>
                </a:schemeClr>
              </a:solidFill>
            </a:endParaRPr>
          </a:p>
          <a:p>
            <a:r>
              <a:rPr lang="en-US" sz="2000" b="1" dirty="0">
                <a:solidFill>
                  <a:srgbClr val="C00000">
                    <a:alpha val="80000"/>
                  </a:srgbClr>
                </a:solidFill>
              </a:rPr>
              <a:t>Low proximity seeking = low ranking on attachment scale</a:t>
            </a:r>
          </a:p>
        </p:txBody>
      </p:sp>
      <p:cxnSp>
        <p:nvCxnSpPr>
          <p:cNvPr id="14" name="Straight Connector 1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0D4ED58-1A34-45F2-98BB-542E0E47A604}"/>
              </a:ext>
            </a:extLst>
          </p:cNvPr>
          <p:cNvPicPr>
            <a:picLocks noChangeAspect="1"/>
          </p:cNvPicPr>
          <p:nvPr/>
        </p:nvPicPr>
        <p:blipFill>
          <a:blip r:embed="rId2"/>
          <a:stretch>
            <a:fillRect/>
          </a:stretch>
        </p:blipFill>
        <p:spPr>
          <a:xfrm>
            <a:off x="758024" y="1238784"/>
            <a:ext cx="4263861" cy="3990974"/>
          </a:xfrm>
          <a:prstGeom prst="rect">
            <a:avLst/>
          </a:prstGeom>
          <a:effectLst>
            <a:softEdge rad="431800"/>
          </a:effectLst>
        </p:spPr>
      </p:pic>
    </p:spTree>
    <p:extLst>
      <p:ext uri="{BB962C8B-B14F-4D97-AF65-F5344CB8AC3E}">
        <p14:creationId xmlns:p14="http://schemas.microsoft.com/office/powerpoint/2010/main" val="28724719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E19357-953F-42A4-A3F9-D0A446A2FD6F}"/>
              </a:ext>
            </a:extLst>
          </p:cNvPr>
          <p:cNvSpPr>
            <a:spLocks noGrp="1"/>
          </p:cNvSpPr>
          <p:nvPr>
            <p:ph type="title"/>
          </p:nvPr>
        </p:nvSpPr>
        <p:spPr>
          <a:xfrm>
            <a:off x="630936" y="639520"/>
            <a:ext cx="3429000" cy="1056412"/>
          </a:xfrm>
        </p:spPr>
        <p:txBody>
          <a:bodyPr vert="horz" lIns="91440" tIns="45720" rIns="91440" bIns="45720" rtlCol="0" anchor="b">
            <a:normAutofit/>
          </a:bodyPr>
          <a:lstStyle/>
          <a:p>
            <a:r>
              <a:rPr lang="en-US" sz="5400" kern="1200" dirty="0">
                <a:solidFill>
                  <a:schemeClr val="tx1"/>
                </a:solidFill>
                <a:latin typeface="+mj-lt"/>
                <a:ea typeface="+mj-ea"/>
                <a:cs typeface="+mj-cs"/>
              </a:rPr>
              <a:t>Results:</a:t>
            </a:r>
          </a:p>
        </p:txBody>
      </p:sp>
      <p:sp>
        <p:nvSpPr>
          <p:cNvPr id="12"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A9F47F5-21BC-4A55-8B24-34CD5A200778}"/>
              </a:ext>
            </a:extLst>
          </p:cNvPr>
          <p:cNvSpPr>
            <a:spLocks noGrp="1"/>
          </p:cNvSpPr>
          <p:nvPr>
            <p:ph sz="half" idx="1"/>
          </p:nvPr>
        </p:nvSpPr>
        <p:spPr>
          <a:xfrm>
            <a:off x="438149" y="2807208"/>
            <a:ext cx="5100501" cy="3323626"/>
          </a:xfrm>
        </p:spPr>
        <p:txBody>
          <a:bodyPr vert="horz" lIns="91440" tIns="45720" rIns="91440" bIns="45720" rtlCol="0" anchor="t">
            <a:normAutofit fontScale="85000" lnSpcReduction="20000"/>
          </a:bodyPr>
          <a:lstStyle/>
          <a:p>
            <a:r>
              <a:rPr lang="en-US" sz="2200" b="1" dirty="0"/>
              <a:t>Foster dogs Attachment:</a:t>
            </a:r>
          </a:p>
          <a:p>
            <a:pPr lvl="1"/>
            <a:r>
              <a:rPr lang="en-US" sz="2000" b="1" dirty="0">
                <a:solidFill>
                  <a:srgbClr val="C00000"/>
                </a:solidFill>
              </a:rPr>
              <a:t>57.14% secure</a:t>
            </a:r>
          </a:p>
          <a:p>
            <a:pPr lvl="1"/>
            <a:endParaRPr lang="en-US" sz="2000" dirty="0"/>
          </a:p>
          <a:p>
            <a:r>
              <a:rPr lang="en-US" sz="2200" b="1" dirty="0"/>
              <a:t>Shelter dogs Attachment</a:t>
            </a:r>
            <a:r>
              <a:rPr lang="en-US" sz="2200" dirty="0"/>
              <a:t>:</a:t>
            </a:r>
          </a:p>
          <a:p>
            <a:pPr lvl="1"/>
            <a:r>
              <a:rPr lang="en-US" sz="2000" b="1" dirty="0">
                <a:solidFill>
                  <a:srgbClr val="C00000"/>
                </a:solidFill>
              </a:rPr>
              <a:t>38.71% secure</a:t>
            </a:r>
          </a:p>
          <a:p>
            <a:pPr lvl="1"/>
            <a:r>
              <a:rPr lang="en-US" sz="2000" b="1" dirty="0">
                <a:solidFill>
                  <a:srgbClr val="C00000"/>
                </a:solidFill>
              </a:rPr>
              <a:t>61.29% insecure</a:t>
            </a:r>
          </a:p>
          <a:p>
            <a:pPr lvl="2"/>
            <a:r>
              <a:rPr lang="en-US" sz="1600" dirty="0"/>
              <a:t>of those 51.61% were insecure-ambivalent</a:t>
            </a:r>
          </a:p>
          <a:p>
            <a:pPr lvl="2"/>
            <a:r>
              <a:rPr lang="en-US" sz="1600" dirty="0"/>
              <a:t>3 dog was insecure disorganized</a:t>
            </a:r>
          </a:p>
          <a:p>
            <a:pPr lvl="1"/>
            <a:endParaRPr lang="en-US" sz="2000" dirty="0"/>
          </a:p>
          <a:p>
            <a:r>
              <a:rPr lang="en-US" sz="2200" dirty="0"/>
              <a:t>Not statistically significant difference between shelter and foster dogs…but statistical difference between types of attachment</a:t>
            </a:r>
          </a:p>
          <a:p>
            <a:pPr lvl="2"/>
            <a:endParaRPr lang="en-US" sz="1000" dirty="0"/>
          </a:p>
        </p:txBody>
      </p:sp>
      <p:pic>
        <p:nvPicPr>
          <p:cNvPr id="5" name="Content Placeholder 4">
            <a:extLst>
              <a:ext uri="{FF2B5EF4-FFF2-40B4-BE49-F238E27FC236}">
                <a16:creationId xmlns:a16="http://schemas.microsoft.com/office/drawing/2014/main" id="{5D50961E-E245-4929-9B67-115971AA5DD1}"/>
              </a:ext>
            </a:extLst>
          </p:cNvPr>
          <p:cNvPicPr>
            <a:picLocks noGrp="1" noChangeAspect="1"/>
          </p:cNvPicPr>
          <p:nvPr>
            <p:ph sz="half" idx="2"/>
          </p:nvPr>
        </p:nvPicPr>
        <p:blipFill>
          <a:blip r:embed="rId2"/>
          <a:stretch>
            <a:fillRect/>
          </a:stretch>
        </p:blipFill>
        <p:spPr>
          <a:xfrm>
            <a:off x="5660570" y="1582255"/>
            <a:ext cx="5897445" cy="3155133"/>
          </a:xfrm>
          <a:prstGeom prst="rect">
            <a:avLst/>
          </a:prstGeom>
        </p:spPr>
      </p:pic>
    </p:spTree>
    <p:extLst>
      <p:ext uri="{BB962C8B-B14F-4D97-AF65-F5344CB8AC3E}">
        <p14:creationId xmlns:p14="http://schemas.microsoft.com/office/powerpoint/2010/main" val="4035564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DC1F8-2392-49E5-8294-18C6E198FFCE}"/>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sz="3700" kern="1200">
                <a:solidFill>
                  <a:schemeClr val="tx1"/>
                </a:solidFill>
                <a:latin typeface="+mj-lt"/>
                <a:ea typeface="+mj-ea"/>
                <a:cs typeface="+mj-cs"/>
              </a:rPr>
              <a:t>Compared against expected pet attachment</a:t>
            </a:r>
          </a:p>
        </p:txBody>
      </p:sp>
      <p:sp>
        <p:nvSpPr>
          <p:cNvPr id="3" name="Content Placeholder 2">
            <a:extLst>
              <a:ext uri="{FF2B5EF4-FFF2-40B4-BE49-F238E27FC236}">
                <a16:creationId xmlns:a16="http://schemas.microsoft.com/office/drawing/2014/main" id="{24AA8E1A-6ACC-488D-9084-01F0A225E02C}"/>
              </a:ext>
            </a:extLst>
          </p:cNvPr>
          <p:cNvSpPr>
            <a:spLocks noGrp="1"/>
          </p:cNvSpPr>
          <p:nvPr>
            <p:ph sz="half" idx="1"/>
          </p:nvPr>
        </p:nvSpPr>
        <p:spPr>
          <a:xfrm>
            <a:off x="648931" y="2438400"/>
            <a:ext cx="3505494" cy="3785419"/>
          </a:xfrm>
        </p:spPr>
        <p:txBody>
          <a:bodyPr vert="horz" lIns="91440" tIns="45720" rIns="91440" bIns="45720" rtlCol="0">
            <a:normAutofit/>
          </a:bodyPr>
          <a:lstStyle/>
          <a:p>
            <a:r>
              <a:rPr lang="en-US" sz="2000"/>
              <a:t>Using previously published literature, compared current results to expected pet dog attachment</a:t>
            </a:r>
          </a:p>
          <a:p>
            <a:endParaRPr lang="en-US" sz="2000"/>
          </a:p>
          <a:p>
            <a:r>
              <a:rPr lang="en-US" sz="2000"/>
              <a:t>Significant differences! Foster/shelter dogs less securely attached</a:t>
            </a: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D42140C-03CB-4506-A275-94B8025C64E5}"/>
              </a:ext>
            </a:extLst>
          </p:cNvPr>
          <p:cNvPicPr>
            <a:picLocks noGrp="1" noChangeAspect="1"/>
          </p:cNvPicPr>
          <p:nvPr>
            <p:ph sz="half" idx="2"/>
          </p:nvPr>
        </p:nvPicPr>
        <p:blipFill>
          <a:blip r:embed="rId2"/>
          <a:stretch>
            <a:fillRect/>
          </a:stretch>
        </p:blipFill>
        <p:spPr>
          <a:xfrm>
            <a:off x="5405862" y="1689295"/>
            <a:ext cx="6019331" cy="3476163"/>
          </a:xfrm>
          <a:prstGeom prst="rect">
            <a:avLst/>
          </a:prstGeom>
          <a:effectLst/>
        </p:spPr>
      </p:pic>
    </p:spTree>
    <p:extLst>
      <p:ext uri="{BB962C8B-B14F-4D97-AF65-F5344CB8AC3E}">
        <p14:creationId xmlns:p14="http://schemas.microsoft.com/office/powerpoint/2010/main" val="21455318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A2DB33-CAE8-4656-8E91-65F362F44DEC}"/>
              </a:ext>
            </a:extLst>
          </p:cNvPr>
          <p:cNvSpPr>
            <a:spLocks noGrp="1"/>
          </p:cNvSpPr>
          <p:nvPr>
            <p:ph type="title"/>
          </p:nvPr>
        </p:nvSpPr>
        <p:spPr>
          <a:xfrm>
            <a:off x="5297762" y="329184"/>
            <a:ext cx="6251110" cy="1461516"/>
          </a:xfrm>
        </p:spPr>
        <p:txBody>
          <a:bodyPr anchor="b">
            <a:normAutofit/>
          </a:bodyPr>
          <a:lstStyle/>
          <a:p>
            <a:r>
              <a:rPr lang="en-US" sz="5400" dirty="0"/>
              <a:t>Paired Attachment</a:t>
            </a:r>
          </a:p>
        </p:txBody>
      </p:sp>
      <p:pic>
        <p:nvPicPr>
          <p:cNvPr id="4" name="Picture 3">
            <a:extLst>
              <a:ext uri="{FF2B5EF4-FFF2-40B4-BE49-F238E27FC236}">
                <a16:creationId xmlns:a16="http://schemas.microsoft.com/office/drawing/2014/main" id="{E5423127-4866-4BE9-82FD-962F652EBA40}"/>
              </a:ext>
            </a:extLst>
          </p:cNvPr>
          <p:cNvPicPr>
            <a:picLocks noChangeAspect="1"/>
          </p:cNvPicPr>
          <p:nvPr/>
        </p:nvPicPr>
        <p:blipFill rotWithShape="1">
          <a:blip r:embed="rId2"/>
          <a:srcRect l="2776" r="667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55C27AEF-F7C7-46C7-8D8C-66C2EB927FD7}"/>
              </a:ext>
            </a:extLst>
          </p:cNvPr>
          <p:cNvGraphicFramePr>
            <a:graphicFrameLocks noGrp="1"/>
          </p:cNvGraphicFramePr>
          <p:nvPr>
            <p:ph idx="1"/>
            <p:extLst>
              <p:ext uri="{D42A27DB-BD31-4B8C-83A1-F6EECF244321}">
                <p14:modId xmlns:p14="http://schemas.microsoft.com/office/powerpoint/2010/main" val="98817825"/>
              </p:ext>
            </p:extLst>
          </p:nvPr>
        </p:nvGraphicFramePr>
        <p:xfrm>
          <a:off x="5067300" y="2228850"/>
          <a:ext cx="6757797" cy="3990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3397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D5B3B56-7F41-42B7-B80C-22AB118E5D3C}"/>
              </a:ext>
            </a:extLst>
          </p:cNvPr>
          <p:cNvSpPr>
            <a:spLocks noGrp="1"/>
          </p:cNvSpPr>
          <p:nvPr>
            <p:ph type="title"/>
          </p:nvPr>
        </p:nvSpPr>
        <p:spPr>
          <a:xfrm>
            <a:off x="643467" y="321734"/>
            <a:ext cx="10905066" cy="1135737"/>
          </a:xfrm>
        </p:spPr>
        <p:txBody>
          <a:bodyPr>
            <a:normAutofit/>
          </a:bodyPr>
          <a:lstStyle/>
          <a:p>
            <a:r>
              <a:rPr lang="en-US" sz="2500"/>
              <a:t>Foster programs for shelter dogs</a:t>
            </a:r>
            <a:br>
              <a:rPr lang="en-US" sz="2500"/>
            </a:br>
            <a:br>
              <a:rPr lang="en-US" sz="2500"/>
            </a:br>
            <a:endParaRPr lang="en-US" sz="2500"/>
          </a:p>
        </p:txBody>
      </p:sp>
      <p:grpSp>
        <p:nvGrpSpPr>
          <p:cNvPr id="38" name="Group 30">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32" name="Isosceles Triangle 3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174BF88E-1EB0-4A6D-8542-F8CF80B12D3F}"/>
              </a:ext>
            </a:extLst>
          </p:cNvPr>
          <p:cNvPicPr>
            <a:picLocks noChangeAspect="1"/>
          </p:cNvPicPr>
          <p:nvPr/>
        </p:nvPicPr>
        <p:blipFill>
          <a:blip r:embed="rId2"/>
          <a:stretch>
            <a:fillRect/>
          </a:stretch>
        </p:blipFill>
        <p:spPr>
          <a:xfrm>
            <a:off x="8200273" y="1457471"/>
            <a:ext cx="2864319" cy="3781279"/>
          </a:xfrm>
          <a:prstGeom prst="rect">
            <a:avLst/>
          </a:prstGeom>
        </p:spPr>
      </p:pic>
      <p:grpSp>
        <p:nvGrpSpPr>
          <p:cNvPr id="35" name="Group 34">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36" name="Rectangle 35">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5" name="Content Placeholder 2">
            <a:extLst>
              <a:ext uri="{FF2B5EF4-FFF2-40B4-BE49-F238E27FC236}">
                <a16:creationId xmlns:a16="http://schemas.microsoft.com/office/drawing/2014/main" id="{24640EFB-D789-48C3-BD27-7521A7A96F91}"/>
              </a:ext>
            </a:extLst>
          </p:cNvPr>
          <p:cNvGraphicFramePr>
            <a:graphicFrameLocks noGrp="1"/>
          </p:cNvGraphicFramePr>
          <p:nvPr>
            <p:ph idx="1"/>
            <p:extLst>
              <p:ext uri="{D42A27DB-BD31-4B8C-83A1-F6EECF244321}">
                <p14:modId xmlns:p14="http://schemas.microsoft.com/office/powerpoint/2010/main" val="3024446996"/>
              </p:ext>
            </p:extLst>
          </p:nvPr>
        </p:nvGraphicFramePr>
        <p:xfrm>
          <a:off x="643468" y="972864"/>
          <a:ext cx="7281472" cy="5563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94367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C2C816-9B43-48F1-BA0F-8F5DDE301EC7}"/>
              </a:ext>
            </a:extLst>
          </p:cNvPr>
          <p:cNvPicPr>
            <a:picLocks noChangeAspect="1"/>
          </p:cNvPicPr>
          <p:nvPr/>
        </p:nvPicPr>
        <p:blipFill rotWithShape="1">
          <a:blip r:embed="rId2"/>
          <a:srcRect t="4232" b="11498"/>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7F87BA-9A86-441F-B0E1-82CE2C47D84C}"/>
              </a:ext>
            </a:extLst>
          </p:cNvPr>
          <p:cNvSpPr>
            <a:spLocks noGrp="1"/>
          </p:cNvSpPr>
          <p:nvPr>
            <p:ph type="title"/>
          </p:nvPr>
        </p:nvSpPr>
        <p:spPr>
          <a:xfrm>
            <a:off x="594804" y="640263"/>
            <a:ext cx="6619811" cy="1344975"/>
          </a:xfrm>
        </p:spPr>
        <p:txBody>
          <a:bodyPr>
            <a:normAutofit/>
          </a:bodyPr>
          <a:lstStyle/>
          <a:p>
            <a:r>
              <a:rPr lang="en-US" sz="4000" dirty="0"/>
              <a:t>“Sleepover” Research shows: </a:t>
            </a:r>
          </a:p>
        </p:txBody>
      </p:sp>
      <p:graphicFrame>
        <p:nvGraphicFramePr>
          <p:cNvPr id="5" name="Content Placeholder 2">
            <a:extLst>
              <a:ext uri="{FF2B5EF4-FFF2-40B4-BE49-F238E27FC236}">
                <a16:creationId xmlns:a16="http://schemas.microsoft.com/office/drawing/2014/main" id="{31453357-33A5-4D6C-8B37-8942CB1CE63B}"/>
              </a:ext>
            </a:extLst>
          </p:cNvPr>
          <p:cNvGraphicFramePr>
            <a:graphicFrameLocks noGrp="1"/>
          </p:cNvGraphicFramePr>
          <p:nvPr>
            <p:ph idx="1"/>
            <p:extLst>
              <p:ext uri="{D42A27DB-BD31-4B8C-83A1-F6EECF244321}">
                <p14:modId xmlns:p14="http://schemas.microsoft.com/office/powerpoint/2010/main" val="2173415806"/>
              </p:ext>
            </p:extLst>
          </p:nvPr>
        </p:nvGraphicFramePr>
        <p:xfrm>
          <a:off x="594110" y="1619250"/>
          <a:ext cx="6561718" cy="42755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EC424096-2DDD-4092-8ED6-3D20278AAD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1166" y="498362"/>
            <a:ext cx="3631113" cy="2042501"/>
          </a:xfrm>
          <a:prstGeom prst="rect">
            <a:avLst/>
          </a:prstGeom>
        </p:spPr>
      </p:pic>
      <p:pic>
        <p:nvPicPr>
          <p:cNvPr id="9" name="Picture 8">
            <a:extLst>
              <a:ext uri="{FF2B5EF4-FFF2-40B4-BE49-F238E27FC236}">
                <a16:creationId xmlns:a16="http://schemas.microsoft.com/office/drawing/2014/main" id="{21714887-828C-441C-A5D4-DECFC0D0838C}"/>
              </a:ext>
            </a:extLst>
          </p:cNvPr>
          <p:cNvPicPr>
            <a:picLocks noChangeAspect="1"/>
          </p:cNvPicPr>
          <p:nvPr/>
        </p:nvPicPr>
        <p:blipFill>
          <a:blip r:embed="rId9"/>
          <a:stretch>
            <a:fillRect/>
          </a:stretch>
        </p:blipFill>
        <p:spPr>
          <a:xfrm>
            <a:off x="8362950" y="3310119"/>
            <a:ext cx="2357438" cy="3143250"/>
          </a:xfrm>
          <a:prstGeom prst="rect">
            <a:avLst/>
          </a:prstGeom>
        </p:spPr>
      </p:pic>
      <p:pic>
        <p:nvPicPr>
          <p:cNvPr id="8" name="Picture 7">
            <a:extLst>
              <a:ext uri="{FF2B5EF4-FFF2-40B4-BE49-F238E27FC236}">
                <a16:creationId xmlns:a16="http://schemas.microsoft.com/office/drawing/2014/main" id="{CD5E328E-DD5A-479A-8850-46B9A63CE15B}"/>
              </a:ext>
            </a:extLst>
          </p:cNvPr>
          <p:cNvPicPr>
            <a:picLocks noChangeAspect="1"/>
          </p:cNvPicPr>
          <p:nvPr/>
        </p:nvPicPr>
        <p:blipFill>
          <a:blip r:embed="rId10"/>
          <a:stretch>
            <a:fillRect/>
          </a:stretch>
        </p:blipFill>
        <p:spPr>
          <a:xfrm>
            <a:off x="9070352" y="1973807"/>
            <a:ext cx="1914525" cy="1914525"/>
          </a:xfrm>
          <a:prstGeom prst="rect">
            <a:avLst/>
          </a:prstGeom>
        </p:spPr>
      </p:pic>
    </p:spTree>
    <p:extLst>
      <p:ext uri="{BB962C8B-B14F-4D97-AF65-F5344CB8AC3E}">
        <p14:creationId xmlns:p14="http://schemas.microsoft.com/office/powerpoint/2010/main" val="155290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06F1B6-A973-4261-9BC0-0DE49A0E093B}"/>
              </a:ext>
            </a:extLst>
          </p:cNvPr>
          <p:cNvPicPr>
            <a:picLocks noChangeAspect="1"/>
          </p:cNvPicPr>
          <p:nvPr/>
        </p:nvPicPr>
        <p:blipFill rotWithShape="1">
          <a:blip r:embed="rId2">
            <a:alphaModFix/>
          </a:blip>
          <a:srcRect t="10905" r="1" b="8655"/>
          <a:stretch/>
        </p:blipFill>
        <p:spPr>
          <a:xfrm>
            <a:off x="5797543" y="10"/>
            <a:ext cx="6394152" cy="6857990"/>
          </a:xfrm>
          <a:prstGeom prst="rect">
            <a:avLst/>
          </a:prstGeom>
        </p:spPr>
      </p:pic>
      <p:pic>
        <p:nvPicPr>
          <p:cNvPr id="23" name="Picture 22">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D7D6F144-8AD2-4B26-9512-2817F63EA29A}"/>
              </a:ext>
            </a:extLst>
          </p:cNvPr>
          <p:cNvSpPr>
            <a:spLocks noGrp="1"/>
          </p:cNvSpPr>
          <p:nvPr>
            <p:ph type="title"/>
          </p:nvPr>
        </p:nvSpPr>
        <p:spPr>
          <a:xfrm>
            <a:off x="765244" y="379345"/>
            <a:ext cx="4803636" cy="1311664"/>
          </a:xfrm>
        </p:spPr>
        <p:txBody>
          <a:bodyPr>
            <a:normAutofit/>
          </a:bodyPr>
          <a:lstStyle/>
          <a:p>
            <a:r>
              <a:rPr lang="en-US" dirty="0">
                <a:solidFill>
                  <a:srgbClr val="000000"/>
                </a:solidFill>
              </a:rPr>
              <a:t>At Pet Central Helps</a:t>
            </a:r>
          </a:p>
        </p:txBody>
      </p:sp>
      <p:sp>
        <p:nvSpPr>
          <p:cNvPr id="3" name="Content Placeholder 2">
            <a:extLst>
              <a:ext uri="{FF2B5EF4-FFF2-40B4-BE49-F238E27FC236}">
                <a16:creationId xmlns:a16="http://schemas.microsoft.com/office/drawing/2014/main" id="{DAF7978D-F06A-4D86-B305-605081402049}"/>
              </a:ext>
            </a:extLst>
          </p:cNvPr>
          <p:cNvSpPr>
            <a:spLocks noGrp="1"/>
          </p:cNvSpPr>
          <p:nvPr>
            <p:ph idx="1"/>
          </p:nvPr>
        </p:nvSpPr>
        <p:spPr>
          <a:xfrm>
            <a:off x="238125" y="1819274"/>
            <a:ext cx="5857875" cy="4543425"/>
          </a:xfrm>
        </p:spPr>
        <p:txBody>
          <a:bodyPr anchor="ctr">
            <a:noAutofit/>
          </a:bodyPr>
          <a:lstStyle/>
          <a:p>
            <a:r>
              <a:rPr lang="en-US" sz="1800" dirty="0">
                <a:solidFill>
                  <a:srgbClr val="000000"/>
                </a:solidFill>
              </a:rPr>
              <a:t>Almost all dogs in foster homes</a:t>
            </a:r>
          </a:p>
          <a:p>
            <a:r>
              <a:rPr lang="en-US" sz="1800" dirty="0">
                <a:solidFill>
                  <a:srgbClr val="000000"/>
                </a:solidFill>
              </a:rPr>
              <a:t>Free family manners and reactive dog classes offered to</a:t>
            </a:r>
          </a:p>
          <a:p>
            <a:pPr lvl="1"/>
            <a:r>
              <a:rPr lang="en-US" sz="1800" dirty="0">
                <a:solidFill>
                  <a:srgbClr val="000000"/>
                </a:solidFill>
              </a:rPr>
              <a:t>Foster families</a:t>
            </a:r>
          </a:p>
          <a:p>
            <a:pPr lvl="1"/>
            <a:r>
              <a:rPr lang="en-US" sz="1800" dirty="0">
                <a:solidFill>
                  <a:srgbClr val="000000"/>
                </a:solidFill>
              </a:rPr>
              <a:t>New adopters</a:t>
            </a:r>
          </a:p>
          <a:p>
            <a:pPr lvl="1"/>
            <a:r>
              <a:rPr lang="en-US" sz="1800" dirty="0">
                <a:solidFill>
                  <a:srgbClr val="000000"/>
                </a:solidFill>
              </a:rPr>
              <a:t>Focus on social skills in the dogs</a:t>
            </a:r>
          </a:p>
          <a:p>
            <a:endParaRPr lang="en-US" sz="1800" dirty="0">
              <a:solidFill>
                <a:srgbClr val="000000"/>
              </a:solidFill>
            </a:endParaRPr>
          </a:p>
          <a:p>
            <a:r>
              <a:rPr lang="en-US" sz="1800" dirty="0">
                <a:solidFill>
                  <a:srgbClr val="000000"/>
                </a:solidFill>
              </a:rPr>
              <a:t>Adopters do not visit the shelter to adopt; must view bio online, then a meet and greet is arranged prior to adoption decision</a:t>
            </a:r>
          </a:p>
          <a:p>
            <a:endParaRPr lang="en-US" sz="1800" dirty="0">
              <a:solidFill>
                <a:srgbClr val="000000"/>
              </a:solidFill>
            </a:endParaRPr>
          </a:p>
          <a:p>
            <a:r>
              <a:rPr lang="en-US" sz="1800" dirty="0">
                <a:solidFill>
                  <a:srgbClr val="000000"/>
                </a:solidFill>
              </a:rPr>
              <a:t>Currently our return rate is about 7% with over 900 adoptions per year!    (and we get our dogs from some of the worst shelters in the south, from hoarding situations, backyard breeder situations, with very few owner surrender)</a:t>
            </a:r>
          </a:p>
        </p:txBody>
      </p:sp>
    </p:spTree>
    <p:extLst>
      <p:ext uri="{BB962C8B-B14F-4D97-AF65-F5344CB8AC3E}">
        <p14:creationId xmlns:p14="http://schemas.microsoft.com/office/powerpoint/2010/main" val="724489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6100" y="4506912"/>
            <a:ext cx="11099800" cy="1803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4B27F1-D04D-4D12-B679-CF7F96435A63}"/>
              </a:ext>
            </a:extLst>
          </p:cNvPr>
          <p:cNvSpPr>
            <a:spLocks noGrp="1"/>
          </p:cNvSpPr>
          <p:nvPr>
            <p:ph type="title"/>
          </p:nvPr>
        </p:nvSpPr>
        <p:spPr>
          <a:xfrm>
            <a:off x="838200" y="4745830"/>
            <a:ext cx="10515600" cy="1325563"/>
          </a:xfrm>
        </p:spPr>
        <p:txBody>
          <a:bodyPr>
            <a:normAutofit/>
          </a:bodyPr>
          <a:lstStyle/>
          <a:p>
            <a:pPr algn="ctr"/>
            <a:r>
              <a:rPr lang="en-US" sz="4300">
                <a:solidFill>
                  <a:srgbClr val="FFFFFF"/>
                </a:solidFill>
              </a:rPr>
              <a:t>So….what does this tell us about building the Psy331.03 class</a:t>
            </a:r>
          </a:p>
        </p:txBody>
      </p:sp>
      <p:graphicFrame>
        <p:nvGraphicFramePr>
          <p:cNvPr id="18" name="Content Placeholder 2">
            <a:extLst>
              <a:ext uri="{FF2B5EF4-FFF2-40B4-BE49-F238E27FC236}">
                <a16:creationId xmlns:a16="http://schemas.microsoft.com/office/drawing/2014/main" id="{19F800E2-C1E8-40F1-9CA5-3B81DA6E4032}"/>
              </a:ext>
            </a:extLst>
          </p:cNvPr>
          <p:cNvGraphicFramePr>
            <a:graphicFrameLocks noGrp="1"/>
          </p:cNvGraphicFramePr>
          <p:nvPr>
            <p:ph idx="1"/>
            <p:extLst>
              <p:ext uri="{D42A27DB-BD31-4B8C-83A1-F6EECF244321}">
                <p14:modId xmlns:p14="http://schemas.microsoft.com/office/powerpoint/2010/main" val="1512733698"/>
              </p:ext>
            </p:extLst>
          </p:nvPr>
        </p:nvGraphicFramePr>
        <p:xfrm>
          <a:off x="838200" y="471488"/>
          <a:ext cx="10515600" cy="37965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17367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3103907-01E7-4D10-8DA2-FCC33117F895}"/>
              </a:ext>
            </a:extLst>
          </p:cNvPr>
          <p:cNvSpPr>
            <a:spLocks noGrp="1"/>
          </p:cNvSpPr>
          <p:nvPr>
            <p:ph type="title"/>
          </p:nvPr>
        </p:nvSpPr>
        <p:spPr>
          <a:xfrm>
            <a:off x="838200" y="1412488"/>
            <a:ext cx="2899189" cy="4363844"/>
          </a:xfrm>
        </p:spPr>
        <p:txBody>
          <a:bodyPr anchor="t">
            <a:normAutofit/>
          </a:bodyPr>
          <a:lstStyle/>
          <a:p>
            <a:r>
              <a:rPr lang="en-US" sz="4000" b="1" i="1">
                <a:solidFill>
                  <a:srgbClr val="FFFFFF"/>
                </a:solidFill>
              </a:rPr>
              <a:t>Dogs Depend on YOU!</a:t>
            </a:r>
          </a:p>
        </p:txBody>
      </p:sp>
      <p:sp>
        <p:nvSpPr>
          <p:cNvPr id="3" name="Content Placeholder 2">
            <a:extLst>
              <a:ext uri="{FF2B5EF4-FFF2-40B4-BE49-F238E27FC236}">
                <a16:creationId xmlns:a16="http://schemas.microsoft.com/office/drawing/2014/main" id="{B4DB25CC-9F35-46EB-9FD5-53E510DE6671}"/>
              </a:ext>
            </a:extLst>
          </p:cNvPr>
          <p:cNvSpPr>
            <a:spLocks noGrp="1"/>
          </p:cNvSpPr>
          <p:nvPr>
            <p:ph sz="half" idx="1"/>
          </p:nvPr>
        </p:nvSpPr>
        <p:spPr>
          <a:xfrm>
            <a:off x="4380855" y="1412489"/>
            <a:ext cx="3427283" cy="4363844"/>
          </a:xfrm>
        </p:spPr>
        <p:txBody>
          <a:bodyPr>
            <a:normAutofit/>
          </a:bodyPr>
          <a:lstStyle/>
          <a:p>
            <a:endParaRPr lang="en-US" sz="1600"/>
          </a:p>
          <a:p>
            <a:r>
              <a:rPr lang="en-US" sz="1600"/>
              <a:t>We will have some “resident” lab dogs that will help us learn techniques</a:t>
            </a:r>
          </a:p>
          <a:p>
            <a:endParaRPr lang="en-US" sz="1600"/>
          </a:p>
          <a:p>
            <a:r>
              <a:rPr lang="en-US" sz="1600"/>
              <a:t>YOU will be working primarily with rescue dogs (ages 8 weeks to elderly)</a:t>
            </a:r>
          </a:p>
          <a:p>
            <a:endParaRPr lang="en-US" sz="1600"/>
          </a:p>
          <a:p>
            <a:r>
              <a:rPr lang="en-US" sz="1600"/>
              <a:t>We have an exciting opportunity to work with </a:t>
            </a:r>
            <a:r>
              <a:rPr lang="en-US" sz="1600" i="1">
                <a:hlinkClick r:id="rId2"/>
              </a:rPr>
              <a:t>Pet Central Helps </a:t>
            </a:r>
            <a:r>
              <a:rPr lang="en-US" sz="1600"/>
              <a:t>on Wiley Drive </a:t>
            </a:r>
          </a:p>
          <a:p>
            <a:endParaRPr lang="en-US" sz="1600"/>
          </a:p>
          <a:p>
            <a:r>
              <a:rPr lang="en-US" sz="1600"/>
              <a:t>YOUR job is to prepare these dogs for adoption!</a:t>
            </a:r>
          </a:p>
        </p:txBody>
      </p:sp>
      <p:cxnSp>
        <p:nvCxnSpPr>
          <p:cNvPr id="28" name="Straight Connector 27">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9C8EB7F4-F01A-4464-BCFC-5ED0074BBE67}"/>
              </a:ext>
            </a:extLst>
          </p:cNvPr>
          <p:cNvSpPr>
            <a:spLocks noGrp="1"/>
          </p:cNvSpPr>
          <p:nvPr>
            <p:ph sz="half" idx="2"/>
          </p:nvPr>
        </p:nvSpPr>
        <p:spPr>
          <a:xfrm>
            <a:off x="8451604" y="1412489"/>
            <a:ext cx="3197701" cy="4363844"/>
          </a:xfrm>
        </p:spPr>
        <p:txBody>
          <a:bodyPr>
            <a:normAutofit/>
          </a:bodyPr>
          <a:lstStyle/>
          <a:p>
            <a:r>
              <a:rPr lang="en-US" sz="1300" b="1" dirty="0"/>
              <a:t>During Monday lectures we will:</a:t>
            </a:r>
          </a:p>
          <a:p>
            <a:pPr lvl="1"/>
            <a:r>
              <a:rPr lang="en-US" sz="1300" dirty="0"/>
              <a:t>Learn the theory of operant conditioning</a:t>
            </a:r>
          </a:p>
          <a:p>
            <a:pPr lvl="1"/>
            <a:r>
              <a:rPr lang="en-US" sz="1300" dirty="0"/>
              <a:t>Learn about our organism: the domestic dog</a:t>
            </a:r>
          </a:p>
          <a:p>
            <a:endParaRPr lang="en-US" sz="1300" dirty="0"/>
          </a:p>
          <a:p>
            <a:r>
              <a:rPr lang="en-US" sz="1300" b="1" dirty="0"/>
              <a:t>During our labs</a:t>
            </a:r>
            <a:r>
              <a:rPr lang="en-US" sz="1300" dirty="0"/>
              <a:t> :</a:t>
            </a:r>
          </a:p>
          <a:p>
            <a:pPr lvl="1"/>
            <a:r>
              <a:rPr lang="en-US" sz="1300" dirty="0"/>
              <a:t>We will apply our information that we learn in the classroom with each other and with the dogs.</a:t>
            </a:r>
          </a:p>
          <a:p>
            <a:pPr lvl="1"/>
            <a:r>
              <a:rPr lang="en-US" sz="1300" dirty="0"/>
              <a:t>We will have some “resident dogs” that we can use for teaching advanced behaviors</a:t>
            </a:r>
          </a:p>
          <a:p>
            <a:pPr lvl="1"/>
            <a:r>
              <a:rPr lang="en-US" sz="1300" dirty="0"/>
              <a:t>Deaf and deaf/blind dogs for a challenge</a:t>
            </a:r>
          </a:p>
          <a:p>
            <a:pPr lvl="1"/>
            <a:r>
              <a:rPr lang="en-US" sz="1300" dirty="0"/>
              <a:t>Rescue dogs to apply our basic skills</a:t>
            </a:r>
          </a:p>
          <a:p>
            <a:pPr lvl="1"/>
            <a:endParaRPr lang="en-US" sz="1300" dirty="0"/>
          </a:p>
          <a:p>
            <a:r>
              <a:rPr lang="en-US" sz="1300" dirty="0"/>
              <a:t>Are you ready to do this?</a:t>
            </a:r>
          </a:p>
          <a:p>
            <a:endParaRPr lang="en-US" sz="1300" dirty="0"/>
          </a:p>
        </p:txBody>
      </p:sp>
    </p:spTree>
    <p:extLst>
      <p:ext uri="{BB962C8B-B14F-4D97-AF65-F5344CB8AC3E}">
        <p14:creationId xmlns:p14="http://schemas.microsoft.com/office/powerpoint/2010/main" val="3274851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93775" y="478232"/>
            <a:ext cx="5809306"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47446" y="1053711"/>
            <a:ext cx="4933490" cy="1424446"/>
          </a:xfrm>
        </p:spPr>
        <p:txBody>
          <a:bodyPr>
            <a:normAutofit/>
          </a:bodyPr>
          <a:lstStyle/>
          <a:p>
            <a:r>
              <a:rPr lang="en-US" sz="4000" b="1">
                <a:solidFill>
                  <a:srgbClr val="FFFFFF"/>
                </a:solidFill>
              </a:rPr>
              <a:t>Ontogeny of Dog Social Behavior </a:t>
            </a:r>
          </a:p>
        </p:txBody>
      </p:sp>
      <p:cxnSp>
        <p:nvCxnSpPr>
          <p:cNvPr id="137" name="Straight Connector 136">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9782" y="2639023"/>
            <a:ext cx="4800600"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947447" y="2799889"/>
            <a:ext cx="5355634" cy="2987543"/>
          </a:xfrm>
        </p:spPr>
        <p:txBody>
          <a:bodyPr anchor="t">
            <a:noAutofit/>
          </a:bodyPr>
          <a:lstStyle/>
          <a:p>
            <a:r>
              <a:rPr lang="en-US" sz="1400" dirty="0">
                <a:solidFill>
                  <a:srgbClr val="FFFFFF"/>
                </a:solidFill>
              </a:rPr>
              <a:t>Domestication results in both physical and behavioral changes</a:t>
            </a:r>
          </a:p>
          <a:p>
            <a:endParaRPr lang="en-US" sz="1400" dirty="0">
              <a:solidFill>
                <a:srgbClr val="FFFFFF"/>
              </a:solidFill>
            </a:endParaRPr>
          </a:p>
          <a:p>
            <a:r>
              <a:rPr lang="en-US" sz="1400" b="1" dirty="0">
                <a:solidFill>
                  <a:srgbClr val="FFFFFF"/>
                </a:solidFill>
              </a:rPr>
              <a:t>Physical changes include:</a:t>
            </a:r>
          </a:p>
          <a:p>
            <a:pPr lvl="1"/>
            <a:r>
              <a:rPr lang="en-US" sz="1400" dirty="0">
                <a:solidFill>
                  <a:srgbClr val="FFFFFF"/>
                </a:solidFill>
              </a:rPr>
              <a:t>Larger size variation: big dogs and little dogs</a:t>
            </a:r>
          </a:p>
          <a:p>
            <a:pPr lvl="1"/>
            <a:r>
              <a:rPr lang="en-US" sz="1400" dirty="0">
                <a:solidFill>
                  <a:srgbClr val="FFFFFF"/>
                </a:solidFill>
              </a:rPr>
              <a:t>Spotted and many-colored coats</a:t>
            </a:r>
          </a:p>
          <a:p>
            <a:pPr lvl="1"/>
            <a:r>
              <a:rPr lang="en-US" sz="1400" dirty="0">
                <a:solidFill>
                  <a:srgbClr val="FFFFFF"/>
                </a:solidFill>
              </a:rPr>
              <a:t>Changes in hair length</a:t>
            </a:r>
          </a:p>
          <a:p>
            <a:pPr lvl="1"/>
            <a:r>
              <a:rPr lang="en-US" sz="1400" dirty="0">
                <a:solidFill>
                  <a:srgbClr val="FFFFFF"/>
                </a:solidFill>
              </a:rPr>
              <a:t>Shortened tails</a:t>
            </a:r>
          </a:p>
          <a:p>
            <a:pPr lvl="1"/>
            <a:r>
              <a:rPr lang="en-US" sz="1400" dirty="0">
                <a:solidFill>
                  <a:srgbClr val="FFFFFF"/>
                </a:solidFill>
              </a:rPr>
              <a:t>Floppy ears</a:t>
            </a:r>
          </a:p>
          <a:p>
            <a:pPr marL="457200" lvl="1" indent="0">
              <a:buNone/>
            </a:pPr>
            <a:endParaRPr lang="en-US" sz="1400" dirty="0">
              <a:solidFill>
                <a:srgbClr val="FFFFFF"/>
              </a:solidFill>
            </a:endParaRPr>
          </a:p>
          <a:p>
            <a:r>
              <a:rPr lang="en-US" sz="1400" b="1" dirty="0">
                <a:solidFill>
                  <a:srgbClr val="FFFFFF"/>
                </a:solidFill>
              </a:rPr>
              <a:t>Social changes:</a:t>
            </a:r>
          </a:p>
          <a:p>
            <a:pPr lvl="1"/>
            <a:r>
              <a:rPr lang="en-US" sz="1400" dirty="0">
                <a:solidFill>
                  <a:srgbClr val="FFFFFF"/>
                </a:solidFill>
              </a:rPr>
              <a:t>Lack of development of fear to humans</a:t>
            </a:r>
          </a:p>
          <a:p>
            <a:pPr lvl="1"/>
            <a:r>
              <a:rPr lang="en-US" sz="1400" dirty="0">
                <a:solidFill>
                  <a:srgbClr val="FFFFFF"/>
                </a:solidFill>
              </a:rPr>
              <a:t>Exhibiting play behavior in adulthood</a:t>
            </a:r>
          </a:p>
          <a:p>
            <a:pPr lvl="1"/>
            <a:r>
              <a:rPr lang="en-US" sz="1400" dirty="0">
                <a:solidFill>
                  <a:srgbClr val="FFFFFF"/>
                </a:solidFill>
              </a:rPr>
              <a:t>Prolonged juvenile period</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171" r="-2" b="3090"/>
          <a:stretch/>
        </p:blipFill>
        <p:spPr bwMode="auto">
          <a:xfrm>
            <a:off x="6897436" y="347472"/>
            <a:ext cx="4731939" cy="29718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 b="8746"/>
          <a:stretch/>
        </p:blipFill>
        <p:spPr bwMode="auto">
          <a:xfrm>
            <a:off x="7052929" y="3566160"/>
            <a:ext cx="4420952" cy="29718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93511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9DAB85-A546-4688-B515-B652AA40125B}"/>
              </a:ext>
            </a:extLst>
          </p:cNvPr>
          <p:cNvPicPr>
            <a:picLocks noChangeAspect="1"/>
          </p:cNvPicPr>
          <p:nvPr/>
        </p:nvPicPr>
        <p:blipFill rotWithShape="1">
          <a:blip r:embed="rId2"/>
          <a:srcRect t="12892" b="27898"/>
          <a:stretch/>
        </p:blipFill>
        <p:spPr>
          <a:xfrm>
            <a:off x="-1" y="10"/>
            <a:ext cx="12192000" cy="6857990"/>
          </a:xfrm>
          <a:prstGeom prst="rect">
            <a:avLst/>
          </a:prstGeom>
        </p:spPr>
      </p:pic>
      <p:sp>
        <p:nvSpPr>
          <p:cNvPr id="1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B8A0F345-76E2-400D-B62E-77A328D23F2E}"/>
              </a:ext>
            </a:extLst>
          </p:cNvPr>
          <p:cNvSpPr>
            <a:spLocks noGrp="1"/>
          </p:cNvSpPr>
          <p:nvPr>
            <p:ph type="title"/>
          </p:nvPr>
        </p:nvSpPr>
        <p:spPr>
          <a:xfrm>
            <a:off x="709448" y="1913950"/>
            <a:ext cx="4204137" cy="781625"/>
          </a:xfrm>
        </p:spPr>
        <p:txBody>
          <a:bodyPr>
            <a:normAutofit/>
          </a:bodyPr>
          <a:lstStyle/>
          <a:p>
            <a:pPr algn="ctr"/>
            <a:r>
              <a:rPr lang="en-US" sz="3600" b="1" dirty="0"/>
              <a:t>Final conclusions</a:t>
            </a:r>
          </a:p>
        </p:txBody>
      </p:sp>
      <p:cxnSp>
        <p:nvCxnSpPr>
          <p:cNvPr id="19" name="Straight Connector 18">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74DA7A1-3B94-4A64-A800-E2E99D443D88}"/>
              </a:ext>
            </a:extLst>
          </p:cNvPr>
          <p:cNvSpPr>
            <a:spLocks noGrp="1"/>
          </p:cNvSpPr>
          <p:nvPr>
            <p:ph idx="1"/>
          </p:nvPr>
        </p:nvSpPr>
        <p:spPr>
          <a:xfrm>
            <a:off x="342406" y="3112773"/>
            <a:ext cx="5332359" cy="2619839"/>
          </a:xfrm>
        </p:spPr>
        <p:txBody>
          <a:bodyPr anchor="ctr">
            <a:noAutofit/>
          </a:bodyPr>
          <a:lstStyle/>
          <a:p>
            <a:r>
              <a:rPr lang="en-US" sz="1800" dirty="0"/>
              <a:t>We can reduce the number of shelter dogs euthanized- at least in our program.</a:t>
            </a:r>
          </a:p>
          <a:p>
            <a:endParaRPr lang="en-US" sz="1800" dirty="0"/>
          </a:p>
          <a:p>
            <a:r>
              <a:rPr lang="en-US" sz="1800" dirty="0"/>
              <a:t>We can identify the needs of the dogs and the behaviors that tend to get them adopted…and help the dogs build these skills.</a:t>
            </a:r>
          </a:p>
          <a:p>
            <a:endParaRPr lang="en-US" sz="1800" dirty="0"/>
          </a:p>
          <a:p>
            <a:r>
              <a:rPr lang="en-US" sz="1800" dirty="0"/>
              <a:t>We can create a positive environment in which fosters and adopters build lifelong positive relationships with their dog….and that is why our dogs love us!</a:t>
            </a:r>
          </a:p>
        </p:txBody>
      </p:sp>
    </p:spTree>
    <p:extLst>
      <p:ext uri="{BB962C8B-B14F-4D97-AF65-F5344CB8AC3E}">
        <p14:creationId xmlns:p14="http://schemas.microsoft.com/office/powerpoint/2010/main" val="2585100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4353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Freeform: Shape 19">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6"/>
                </a:gs>
                <a:gs pos="23000">
                  <a:schemeClr val="accent6"/>
                </a:gs>
                <a:gs pos="83000">
                  <a:schemeClr val="accent1"/>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Content Placeholder 6">
            <a:extLst>
              <a:ext uri="{FF2B5EF4-FFF2-40B4-BE49-F238E27FC236}">
                <a16:creationId xmlns:a16="http://schemas.microsoft.com/office/drawing/2014/main" id="{FBAD0849-7BAA-4498-AA24-6CDD201FB719}"/>
              </a:ext>
            </a:extLst>
          </p:cNvPr>
          <p:cNvPicPr>
            <a:picLocks noGrp="1" noChangeAspect="1"/>
          </p:cNvPicPr>
          <p:nvPr>
            <p:ph idx="1"/>
          </p:nvPr>
        </p:nvPicPr>
        <p:blipFill>
          <a:blip r:embed="rId3"/>
          <a:stretch>
            <a:fillRect/>
          </a:stretch>
        </p:blipFill>
        <p:spPr>
          <a:xfrm>
            <a:off x="3554644" y="1176793"/>
            <a:ext cx="4825619" cy="4548146"/>
          </a:xfrm>
          <a:prstGeom prst="rect">
            <a:avLst/>
          </a:prstGeom>
        </p:spPr>
      </p:pic>
    </p:spTree>
    <p:extLst>
      <p:ext uri="{BB962C8B-B14F-4D97-AF65-F5344CB8AC3E}">
        <p14:creationId xmlns:p14="http://schemas.microsoft.com/office/powerpoint/2010/main" val="1648161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4741" y="620392"/>
            <a:ext cx="3808268" cy="5504688"/>
          </a:xfrm>
        </p:spPr>
        <p:txBody>
          <a:bodyPr>
            <a:normAutofit/>
          </a:bodyPr>
          <a:lstStyle/>
          <a:p>
            <a:r>
              <a:rPr lang="en-US" sz="6000" b="1">
                <a:solidFill>
                  <a:schemeClr val="bg1"/>
                </a:solidFill>
              </a:rPr>
              <a:t>Scientific Term for theses changes:</a:t>
            </a:r>
          </a:p>
        </p:txBody>
      </p:sp>
      <p:graphicFrame>
        <p:nvGraphicFramePr>
          <p:cNvPr id="5" name="Content Placeholder 2">
            <a:extLst>
              <a:ext uri="{FF2B5EF4-FFF2-40B4-BE49-F238E27FC236}">
                <a16:creationId xmlns:a16="http://schemas.microsoft.com/office/drawing/2014/main" id="{E7106B59-EAE9-4AC4-B3DD-241B40244BDD}"/>
              </a:ext>
            </a:extLst>
          </p:cNvPr>
          <p:cNvGraphicFramePr>
            <a:graphicFrameLocks noGrp="1"/>
          </p:cNvGraphicFramePr>
          <p:nvPr>
            <p:ph idx="1"/>
            <p:extLst>
              <p:ext uri="{D42A27DB-BD31-4B8C-83A1-F6EECF244321}">
                <p14:modId xmlns:p14="http://schemas.microsoft.com/office/powerpoint/2010/main" val="852069476"/>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6511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037C1C0-FADA-40C7-B923-037899A24F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CAFAA937-8B89-41D0-8934-2964CCEC38D8}"/>
              </a:ext>
            </a:extLst>
          </p:cNvPr>
          <p:cNvSpPr>
            <a:spLocks noGrp="1"/>
          </p:cNvSpPr>
          <p:nvPr>
            <p:ph type="title"/>
          </p:nvPr>
        </p:nvSpPr>
        <p:spPr>
          <a:xfrm>
            <a:off x="5827048" y="486184"/>
            <a:ext cx="5721484" cy="1325563"/>
          </a:xfrm>
        </p:spPr>
        <p:txBody>
          <a:bodyPr>
            <a:normAutofit/>
          </a:bodyPr>
          <a:lstStyle/>
          <a:p>
            <a:r>
              <a:rPr lang="en-US" sz="3700" dirty="0">
                <a:solidFill>
                  <a:srgbClr val="C00000"/>
                </a:solidFill>
              </a:rPr>
              <a:t>These changes are important to understand because…..</a:t>
            </a:r>
          </a:p>
        </p:txBody>
      </p:sp>
      <p:pic>
        <p:nvPicPr>
          <p:cNvPr id="6" name="Picture 5" descr="A close up of water droplets&#10;&#10;Description automatically generated with low confidence">
            <a:extLst>
              <a:ext uri="{FF2B5EF4-FFF2-40B4-BE49-F238E27FC236}">
                <a16:creationId xmlns:a16="http://schemas.microsoft.com/office/drawing/2014/main" id="{F7F95823-B333-4D9D-9AED-A6CCFBD8C7B3}"/>
              </a:ext>
            </a:extLst>
          </p:cNvPr>
          <p:cNvPicPr>
            <a:picLocks noChangeAspect="1"/>
          </p:cNvPicPr>
          <p:nvPr/>
        </p:nvPicPr>
        <p:blipFill rotWithShape="1">
          <a:blip r:embed="rId2"/>
          <a:srcRect l="28977" r="27704" b="-1"/>
          <a:stretch/>
        </p:blipFill>
        <p:spPr>
          <a:xfrm>
            <a:off x="838200" y="643467"/>
            <a:ext cx="4261337" cy="5533496"/>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2" name="Arc 11">
            <a:extLst>
              <a:ext uri="{FF2B5EF4-FFF2-40B4-BE49-F238E27FC236}">
                <a16:creationId xmlns:a16="http://schemas.microsoft.com/office/drawing/2014/main" id="{4B56CC07-3AFD-4C79-AFB2-0428FBBD79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943208">
            <a:off x="-619225" y="5190398"/>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E3017CB7-A4A3-4775-B2F2-03D7F977A4C5}"/>
              </a:ext>
            </a:extLst>
          </p:cNvPr>
          <p:cNvGraphicFramePr>
            <a:graphicFrameLocks noGrp="1"/>
          </p:cNvGraphicFramePr>
          <p:nvPr>
            <p:ph idx="1"/>
            <p:extLst>
              <p:ext uri="{D42A27DB-BD31-4B8C-83A1-F6EECF244321}">
                <p14:modId xmlns:p14="http://schemas.microsoft.com/office/powerpoint/2010/main" val="2172937260"/>
              </p:ext>
            </p:extLst>
          </p:nvPr>
        </p:nvGraphicFramePr>
        <p:xfrm>
          <a:off x="5827048" y="1946684"/>
          <a:ext cx="5721484"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5839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s of different breeds of dogs">
            <a:extLst>
              <a:ext uri="{FF2B5EF4-FFF2-40B4-BE49-F238E27FC236}">
                <a16:creationId xmlns:a16="http://schemas.microsoft.com/office/drawing/2014/main" id="{2417171F-8B58-479C-A663-C5C08109954A}"/>
              </a:ext>
            </a:extLst>
          </p:cNvPr>
          <p:cNvPicPr>
            <a:picLocks noChangeAspect="1"/>
          </p:cNvPicPr>
          <p:nvPr/>
        </p:nvPicPr>
        <p:blipFill rotWithShape="1">
          <a:blip r:embed="rId2">
            <a:alphaModFix amt="35000"/>
          </a:blip>
          <a:srcRect t="7472" b="2528"/>
          <a:stretch/>
        </p:blipFill>
        <p:spPr>
          <a:xfrm>
            <a:off x="20" y="1"/>
            <a:ext cx="12191980" cy="6857999"/>
          </a:xfrm>
          <a:prstGeom prst="rect">
            <a:avLst/>
          </a:prstGeom>
        </p:spPr>
      </p:pic>
      <p:sp>
        <p:nvSpPr>
          <p:cNvPr id="2" name="Title 1"/>
          <p:cNvSpPr>
            <a:spLocks noGrp="1"/>
          </p:cNvSpPr>
          <p:nvPr>
            <p:ph type="title"/>
          </p:nvPr>
        </p:nvSpPr>
        <p:spPr>
          <a:xfrm>
            <a:off x="838201" y="1065862"/>
            <a:ext cx="3313164" cy="4726276"/>
          </a:xfrm>
        </p:spPr>
        <p:txBody>
          <a:bodyPr>
            <a:normAutofit/>
          </a:bodyPr>
          <a:lstStyle/>
          <a:p>
            <a:r>
              <a:rPr lang="en-US" sz="7200" dirty="0">
                <a:solidFill>
                  <a:srgbClr val="FFFFFF"/>
                </a:solidFill>
              </a:rPr>
              <a:t>So</a:t>
            </a:r>
            <a:br>
              <a:rPr lang="en-US" sz="4000" dirty="0">
                <a:solidFill>
                  <a:srgbClr val="FFFFFF"/>
                </a:solidFill>
              </a:rPr>
            </a:br>
            <a:br>
              <a:rPr lang="en-US" sz="4000" dirty="0">
                <a:solidFill>
                  <a:srgbClr val="FFFFFF"/>
                </a:solidFill>
              </a:rPr>
            </a:br>
            <a:r>
              <a:rPr lang="en-US" sz="3100" dirty="0">
                <a:solidFill>
                  <a:srgbClr val="FFFFFF"/>
                </a:solidFill>
              </a:rPr>
              <a:t>This course is about the domestic dog: Canis familiaris</a:t>
            </a:r>
            <a:br>
              <a:rPr lang="en-US" sz="3100" dirty="0">
                <a:solidFill>
                  <a:srgbClr val="FFFFFF"/>
                </a:solidFill>
              </a:rPr>
            </a:br>
            <a:br>
              <a:rPr lang="en-US" sz="3100" dirty="0">
                <a:solidFill>
                  <a:srgbClr val="FFFFFF"/>
                </a:solidFill>
              </a:rPr>
            </a:br>
            <a:r>
              <a:rPr lang="en-US" sz="3100" dirty="0">
                <a:solidFill>
                  <a:srgbClr val="FFFFFF"/>
                </a:solidFill>
              </a:rPr>
              <a:t>This course is 3-fold</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155379" y="1065862"/>
            <a:ext cx="5744685" cy="4726276"/>
          </a:xfrm>
        </p:spPr>
        <p:txBody>
          <a:bodyPr anchor="ctr">
            <a:normAutofit/>
          </a:bodyPr>
          <a:lstStyle/>
          <a:p>
            <a:r>
              <a:rPr lang="en-US" sz="1600" b="1" dirty="0">
                <a:solidFill>
                  <a:srgbClr val="FFFFFF"/>
                </a:solidFill>
              </a:rPr>
              <a:t>To learn and understand basic learning theory</a:t>
            </a:r>
            <a:r>
              <a:rPr lang="en-US" sz="1600" dirty="0">
                <a:solidFill>
                  <a:srgbClr val="FFFFFF"/>
                </a:solidFill>
              </a:rPr>
              <a:t> including:</a:t>
            </a:r>
          </a:p>
          <a:p>
            <a:pPr lvl="1"/>
            <a:r>
              <a:rPr lang="en-US" sz="1600" dirty="0">
                <a:solidFill>
                  <a:srgbClr val="FFFFFF"/>
                </a:solidFill>
              </a:rPr>
              <a:t>Classical conditioning</a:t>
            </a:r>
          </a:p>
          <a:p>
            <a:pPr lvl="1"/>
            <a:r>
              <a:rPr lang="en-US" sz="1600" dirty="0">
                <a:solidFill>
                  <a:srgbClr val="FFFFFF"/>
                </a:solidFill>
              </a:rPr>
              <a:t>Operant conditioning</a:t>
            </a:r>
          </a:p>
          <a:p>
            <a:pPr lvl="1"/>
            <a:r>
              <a:rPr lang="en-US" sz="1600" dirty="0">
                <a:solidFill>
                  <a:srgbClr val="FFFFFF"/>
                </a:solidFill>
              </a:rPr>
              <a:t>Modern Behavior Analysis</a:t>
            </a:r>
          </a:p>
          <a:p>
            <a:endParaRPr lang="en-US" sz="1600" dirty="0">
              <a:solidFill>
                <a:srgbClr val="FFFFFF"/>
              </a:solidFill>
            </a:endParaRPr>
          </a:p>
          <a:p>
            <a:r>
              <a:rPr lang="en-US" sz="1600" b="1" dirty="0">
                <a:solidFill>
                  <a:srgbClr val="FFFFFF"/>
                </a:solidFill>
              </a:rPr>
              <a:t>To understand the behavior of the domestic canine</a:t>
            </a:r>
            <a:r>
              <a:rPr lang="en-US" sz="1600" dirty="0">
                <a:solidFill>
                  <a:srgbClr val="FFFFFF"/>
                </a:solidFill>
              </a:rPr>
              <a:t>:</a:t>
            </a:r>
          </a:p>
          <a:p>
            <a:pPr lvl="1"/>
            <a:r>
              <a:rPr lang="en-US" sz="1600" dirty="0">
                <a:solidFill>
                  <a:srgbClr val="FFFFFF"/>
                </a:solidFill>
              </a:rPr>
              <a:t>Behavioral signaling and communication</a:t>
            </a:r>
          </a:p>
          <a:p>
            <a:pPr lvl="1"/>
            <a:r>
              <a:rPr lang="en-US" sz="1600" dirty="0">
                <a:solidFill>
                  <a:srgbClr val="FFFFFF"/>
                </a:solidFill>
              </a:rPr>
              <a:t>Development of the species and the individual dog</a:t>
            </a:r>
          </a:p>
          <a:p>
            <a:pPr lvl="1"/>
            <a:r>
              <a:rPr lang="en-US" sz="1600" dirty="0">
                <a:solidFill>
                  <a:srgbClr val="FFFFFF"/>
                </a:solidFill>
              </a:rPr>
              <a:t>Social behavior of the domestic dog, including dog to dog and dog to human interactions</a:t>
            </a:r>
          </a:p>
          <a:p>
            <a:pPr lvl="1"/>
            <a:endParaRPr lang="en-US" sz="1600" dirty="0">
              <a:solidFill>
                <a:srgbClr val="FFFFFF"/>
              </a:solidFill>
            </a:endParaRPr>
          </a:p>
          <a:p>
            <a:r>
              <a:rPr lang="en-US" sz="1600" b="1" dirty="0">
                <a:solidFill>
                  <a:srgbClr val="FFFFFF"/>
                </a:solidFill>
              </a:rPr>
              <a:t>To apply basic learning theory through applied behavior analysis (ABA) to</a:t>
            </a:r>
            <a:r>
              <a:rPr lang="en-US" sz="1600" dirty="0">
                <a:solidFill>
                  <a:srgbClr val="FFFFFF"/>
                </a:solidFill>
              </a:rPr>
              <a:t>:</a:t>
            </a:r>
          </a:p>
          <a:p>
            <a:pPr lvl="1"/>
            <a:r>
              <a:rPr lang="en-US" sz="1600" dirty="0">
                <a:solidFill>
                  <a:srgbClr val="FFFFFF"/>
                </a:solidFill>
              </a:rPr>
              <a:t>Teach basic obedience skills</a:t>
            </a:r>
          </a:p>
          <a:p>
            <a:pPr lvl="1"/>
            <a:r>
              <a:rPr lang="en-US" sz="1600" dirty="0">
                <a:solidFill>
                  <a:srgbClr val="FFFFFF"/>
                </a:solidFill>
              </a:rPr>
              <a:t>remediate behavioral issues </a:t>
            </a:r>
          </a:p>
          <a:p>
            <a:pPr lvl="1"/>
            <a:r>
              <a:rPr lang="en-US" sz="1600" dirty="0">
                <a:solidFill>
                  <a:srgbClr val="FFFFFF"/>
                </a:solidFill>
              </a:rPr>
              <a:t>prepare shelter dogs for adoption</a:t>
            </a:r>
          </a:p>
          <a:p>
            <a:endParaRPr lang="en-US" sz="1600" dirty="0">
              <a:solidFill>
                <a:srgbClr val="FFFFFF"/>
              </a:solidFill>
            </a:endParaRPr>
          </a:p>
          <a:p>
            <a:endParaRPr lang="en-US" sz="1600" dirty="0">
              <a:solidFill>
                <a:srgbClr val="FFFFFF"/>
              </a:solidFill>
            </a:endParaRPr>
          </a:p>
          <a:p>
            <a:pPr lvl="1"/>
            <a:endParaRPr lang="en-US" sz="1600" dirty="0">
              <a:solidFill>
                <a:srgbClr val="FFFFFF"/>
              </a:solidFill>
            </a:endParaRPr>
          </a:p>
        </p:txBody>
      </p:sp>
    </p:spTree>
    <p:extLst>
      <p:ext uri="{BB962C8B-B14F-4D97-AF65-F5344CB8AC3E}">
        <p14:creationId xmlns:p14="http://schemas.microsoft.com/office/powerpoint/2010/main" val="70406941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0149A79C-FD43-4FAC-BE03-793ACD7F8DCA}"/>
              </a:ext>
            </a:extLst>
          </p:cNvPr>
          <p:cNvSpPr>
            <a:spLocks noGrp="1"/>
          </p:cNvSpPr>
          <p:nvPr>
            <p:ph type="title"/>
          </p:nvPr>
        </p:nvSpPr>
        <p:spPr>
          <a:xfrm>
            <a:off x="546546" y="669925"/>
            <a:ext cx="5625654" cy="4812755"/>
          </a:xfrm>
        </p:spPr>
        <p:txBody>
          <a:bodyPr anchor="b">
            <a:normAutofit fontScale="90000"/>
          </a:bodyPr>
          <a:lstStyle/>
          <a:p>
            <a:pPr algn="r"/>
            <a:r>
              <a:rPr lang="en-US" sz="7200" b="1" dirty="0">
                <a:solidFill>
                  <a:schemeClr val="bg1"/>
                </a:solidFill>
              </a:rPr>
              <a:t>As Psychologists, We must protect</a:t>
            </a:r>
            <a:br>
              <a:rPr lang="en-US" sz="7200" b="1" dirty="0">
                <a:solidFill>
                  <a:schemeClr val="bg1"/>
                </a:solidFill>
              </a:rPr>
            </a:br>
            <a:r>
              <a:rPr lang="en-US" sz="7200" b="1" dirty="0">
                <a:solidFill>
                  <a:schemeClr val="bg1"/>
                </a:solidFill>
              </a:rPr>
              <a:t>The Rights of Dogs</a:t>
            </a:r>
          </a:p>
        </p:txBody>
      </p:sp>
      <p:cxnSp>
        <p:nvCxnSpPr>
          <p:cNvPr id="14"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06" y="5597879"/>
            <a:ext cx="510200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286807D1-81DE-40EF-84EF-83AB7F05F34A}"/>
              </a:ext>
            </a:extLst>
          </p:cNvPr>
          <p:cNvSpPr>
            <a:spLocks noGrp="1"/>
          </p:cNvSpPr>
          <p:nvPr>
            <p:ph idx="1"/>
          </p:nvPr>
        </p:nvSpPr>
        <p:spPr>
          <a:xfrm>
            <a:off x="7083182" y="606425"/>
            <a:ext cx="4562272" cy="5172060"/>
          </a:xfrm>
        </p:spPr>
        <p:txBody>
          <a:bodyPr anchor="ctr">
            <a:normAutofit/>
          </a:bodyPr>
          <a:lstStyle/>
          <a:p>
            <a:r>
              <a:rPr lang="en-US" sz="1900" dirty="0">
                <a:solidFill>
                  <a:schemeClr val="bg1"/>
                </a:solidFill>
              </a:rPr>
              <a:t>Freedom from hunger and thirst</a:t>
            </a:r>
          </a:p>
          <a:p>
            <a:r>
              <a:rPr lang="en-US" sz="1900" dirty="0">
                <a:solidFill>
                  <a:schemeClr val="bg1"/>
                </a:solidFill>
              </a:rPr>
              <a:t>Freedom from pain</a:t>
            </a:r>
          </a:p>
          <a:p>
            <a:r>
              <a:rPr lang="en-US" sz="1900" dirty="0">
                <a:solidFill>
                  <a:schemeClr val="bg1"/>
                </a:solidFill>
              </a:rPr>
              <a:t>Freedom from discomfort</a:t>
            </a:r>
          </a:p>
          <a:p>
            <a:r>
              <a:rPr lang="en-US" sz="1900" dirty="0">
                <a:solidFill>
                  <a:schemeClr val="bg1"/>
                </a:solidFill>
              </a:rPr>
              <a:t>Freedom from avoidable or treatable illness and disability</a:t>
            </a:r>
          </a:p>
          <a:p>
            <a:r>
              <a:rPr lang="en-US" sz="1900" dirty="0">
                <a:solidFill>
                  <a:schemeClr val="bg1"/>
                </a:solidFill>
              </a:rPr>
              <a:t>Freedom to be themselves</a:t>
            </a:r>
          </a:p>
          <a:p>
            <a:r>
              <a:rPr lang="en-US" sz="1900" dirty="0">
                <a:solidFill>
                  <a:schemeClr val="bg1"/>
                </a:solidFill>
              </a:rPr>
              <a:t>Freedom to express normal behavior</a:t>
            </a:r>
          </a:p>
          <a:p>
            <a:r>
              <a:rPr lang="en-US" sz="1900" dirty="0">
                <a:solidFill>
                  <a:schemeClr val="bg1"/>
                </a:solidFill>
              </a:rPr>
              <a:t>Freedom to exercise choice and control</a:t>
            </a:r>
          </a:p>
          <a:p>
            <a:r>
              <a:rPr lang="en-US" sz="1900" dirty="0">
                <a:solidFill>
                  <a:schemeClr val="bg1"/>
                </a:solidFill>
              </a:rPr>
              <a:t>Freedom to frolic and have fun</a:t>
            </a:r>
          </a:p>
          <a:p>
            <a:r>
              <a:rPr lang="en-US" sz="1900" dirty="0">
                <a:solidFill>
                  <a:schemeClr val="bg1"/>
                </a:solidFill>
              </a:rPr>
              <a:t>Freedom to have privacy and “safe zones”</a:t>
            </a:r>
          </a:p>
          <a:p>
            <a:pPr lvl="2"/>
            <a:r>
              <a:rPr lang="en-US" sz="1900" i="1" dirty="0">
                <a:solidFill>
                  <a:schemeClr val="bg1"/>
                </a:solidFill>
              </a:rPr>
              <a:t>Mark Bekoff &amp; Jessica Pierce, “Unleashing Your Dog: A Field Guide to Giving Your Canine Companion the Best Life Possible” 2019</a:t>
            </a:r>
          </a:p>
          <a:p>
            <a:pPr lvl="2"/>
            <a:endParaRPr lang="en-US" sz="1900" dirty="0">
              <a:solidFill>
                <a:schemeClr val="bg1"/>
              </a:solidFill>
            </a:endParaRPr>
          </a:p>
        </p:txBody>
      </p:sp>
      <p:sp>
        <p:nvSpPr>
          <p:cNvPr id="16"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0916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White puppy on the street">
            <a:extLst>
              <a:ext uri="{FF2B5EF4-FFF2-40B4-BE49-F238E27FC236}">
                <a16:creationId xmlns:a16="http://schemas.microsoft.com/office/drawing/2014/main" id="{B3EBEF2E-348D-43DD-BE76-221040E8219B}"/>
              </a:ext>
            </a:extLst>
          </p:cNvPr>
          <p:cNvPicPr>
            <a:picLocks noChangeAspect="1"/>
          </p:cNvPicPr>
          <p:nvPr/>
        </p:nvPicPr>
        <p:blipFill rotWithShape="1">
          <a:blip r:embed="rId2">
            <a:alphaModFix amt="60000"/>
          </a:blip>
          <a:srcRect b="15730"/>
          <a:stretch/>
        </p:blipFill>
        <p:spPr>
          <a:xfrm>
            <a:off x="238990" y="50594"/>
            <a:ext cx="12192001" cy="6857990"/>
          </a:xfrm>
          <a:prstGeom prst="rect">
            <a:avLst/>
          </a:prstGeom>
        </p:spPr>
      </p:pic>
      <p:sp>
        <p:nvSpPr>
          <p:cNvPr id="2" name="Title 1"/>
          <p:cNvSpPr>
            <a:spLocks noGrp="1"/>
          </p:cNvSpPr>
          <p:nvPr>
            <p:ph type="title"/>
          </p:nvPr>
        </p:nvSpPr>
        <p:spPr>
          <a:xfrm>
            <a:off x="557645" y="788758"/>
            <a:ext cx="5155261" cy="4072044"/>
          </a:xfrm>
        </p:spPr>
        <p:txBody>
          <a:bodyPr anchor="t">
            <a:normAutofit/>
          </a:bodyPr>
          <a:lstStyle/>
          <a:p>
            <a:r>
              <a:rPr lang="en-US" dirty="0">
                <a:solidFill>
                  <a:srgbClr val="FFFFFF"/>
                </a:solidFill>
              </a:rPr>
              <a:t>How do we do this?</a:t>
            </a:r>
          </a:p>
        </p:txBody>
      </p:sp>
      <p:sp>
        <p:nvSpPr>
          <p:cNvPr id="3" name="Content Placeholder 2"/>
          <p:cNvSpPr>
            <a:spLocks noGrp="1"/>
          </p:cNvSpPr>
          <p:nvPr>
            <p:ph idx="1"/>
          </p:nvPr>
        </p:nvSpPr>
        <p:spPr>
          <a:xfrm>
            <a:off x="6185986" y="1671566"/>
            <a:ext cx="5170861" cy="4072043"/>
          </a:xfrm>
        </p:spPr>
        <p:txBody>
          <a:bodyPr>
            <a:normAutofit/>
          </a:bodyPr>
          <a:lstStyle/>
          <a:p>
            <a:r>
              <a:rPr lang="en-US" sz="2000" dirty="0">
                <a:solidFill>
                  <a:srgbClr val="FFFFFF"/>
                </a:solidFill>
              </a:rPr>
              <a:t>Begin with an overview of learning theory</a:t>
            </a:r>
          </a:p>
          <a:p>
            <a:pPr marL="0" indent="0">
              <a:buNone/>
            </a:pPr>
            <a:endParaRPr lang="en-US" sz="2000" dirty="0">
              <a:solidFill>
                <a:srgbClr val="FFFFFF"/>
              </a:solidFill>
            </a:endParaRPr>
          </a:p>
          <a:p>
            <a:r>
              <a:rPr lang="en-US" sz="2000" dirty="0">
                <a:solidFill>
                  <a:srgbClr val="FFFFFF"/>
                </a:solidFill>
              </a:rPr>
              <a:t>Learn the techniques of positive reinforcement-based teaching and Clicker training</a:t>
            </a:r>
          </a:p>
          <a:p>
            <a:endParaRPr lang="en-US" sz="2000" dirty="0">
              <a:solidFill>
                <a:srgbClr val="FFFFFF"/>
              </a:solidFill>
            </a:endParaRPr>
          </a:p>
          <a:p>
            <a:r>
              <a:rPr lang="en-US" sz="2000" dirty="0">
                <a:solidFill>
                  <a:srgbClr val="FFFFFF"/>
                </a:solidFill>
              </a:rPr>
              <a:t>Begin to interact with our dogs and apply our lecture-based and readings-based knowledge as we assist our dogs in becoming adoption ready!</a:t>
            </a:r>
          </a:p>
        </p:txBody>
      </p:sp>
    </p:spTree>
    <p:extLst>
      <p:ext uri="{BB962C8B-B14F-4D97-AF65-F5344CB8AC3E}">
        <p14:creationId xmlns:p14="http://schemas.microsoft.com/office/powerpoint/2010/main" val="23036540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1283</TotalTime>
  <Words>2648</Words>
  <Application>Microsoft Office PowerPoint</Application>
  <PresentationFormat>Widescreen</PresentationFormat>
  <Paragraphs>340</Paragraphs>
  <Slides>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Calibri Light</vt:lpstr>
      <vt:lpstr>Office Theme</vt:lpstr>
      <vt:lpstr>Welcome to Psy 331.03</vt:lpstr>
      <vt:lpstr>Why study the Domestic Dog  (Canis lupus familiarus)?</vt:lpstr>
      <vt:lpstr>Domestication of Dogs</vt:lpstr>
      <vt:lpstr>Ontogeny of Dog Social Behavior </vt:lpstr>
      <vt:lpstr>Scientific Term for theses changes:</vt:lpstr>
      <vt:lpstr>These changes are important to understand because…..</vt:lpstr>
      <vt:lpstr>So  This course is about the domestic dog: Canis familiaris  This course is 3-fold</vt:lpstr>
      <vt:lpstr>As Psychologists, We must protect The Rights of Dogs</vt:lpstr>
      <vt:lpstr>How do we do this?</vt:lpstr>
      <vt:lpstr>Why shelter dogs?</vt:lpstr>
      <vt:lpstr>Shelter Love</vt:lpstr>
      <vt:lpstr>PowerPoint Presentation</vt:lpstr>
      <vt:lpstr>Where do YOU all come into the picture?</vt:lpstr>
      <vt:lpstr>Shelters</vt:lpstr>
      <vt:lpstr>Dogs entering shelter experience variety of stressors:</vt:lpstr>
      <vt:lpstr>Stressors have critical impact on welfare of dog</vt:lpstr>
      <vt:lpstr>Shelter dogs show a variety of “inappropriate” behavior</vt:lpstr>
      <vt:lpstr>Goal is obviously to get these dogs adopted</vt:lpstr>
      <vt:lpstr>So: What behaviors get the dog adopted?  Protopopova &amp; Wynne, 2014</vt:lpstr>
      <vt:lpstr>So: What behaviors get the dog adopted? Protopopova &amp; Wynne, 2014</vt:lpstr>
      <vt:lpstr>So: What behaviors get the dog adopted? Protopopova &amp; Wynne, 2014</vt:lpstr>
      <vt:lpstr>Results: Reasons for adopting/not  adopting a dog.</vt:lpstr>
      <vt:lpstr>Results: Reasons for adopting/not  adopting a dog.</vt:lpstr>
      <vt:lpstr>Results: Shelter dog demographics</vt:lpstr>
      <vt:lpstr>Results: Shelter dog demographics</vt:lpstr>
      <vt:lpstr>Predictors of Adoption</vt:lpstr>
      <vt:lpstr>What about attachment?</vt:lpstr>
      <vt:lpstr>Method</vt:lpstr>
      <vt:lpstr>Dogs given 1 of 4 attachment styles (notice addition of 1 style)</vt:lpstr>
      <vt:lpstr>Paired Attachment Test</vt:lpstr>
      <vt:lpstr>Coded disinhibited attachment</vt:lpstr>
      <vt:lpstr>Results:</vt:lpstr>
      <vt:lpstr>Compared against expected pet attachment</vt:lpstr>
      <vt:lpstr>Paired Attachment</vt:lpstr>
      <vt:lpstr>Foster programs for shelter dogs  </vt:lpstr>
      <vt:lpstr>“Sleepover” Research shows: </vt:lpstr>
      <vt:lpstr>At Pet Central Helps</vt:lpstr>
      <vt:lpstr>So….what does this tell us about building the Psy331.03 class</vt:lpstr>
      <vt:lpstr>Dogs Depend on YOU!</vt:lpstr>
      <vt:lpstr>Final conclusions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Shelter Love</dc:title>
  <dc:creator>Valeri Farmer-Dougan</dc:creator>
  <cp:lastModifiedBy>Valeri Farmer-Dougan</cp:lastModifiedBy>
  <cp:revision>3</cp:revision>
  <dcterms:created xsi:type="dcterms:W3CDTF">2021-04-21T15:33:08Z</dcterms:created>
  <dcterms:modified xsi:type="dcterms:W3CDTF">2022-08-20T20:32:54Z</dcterms:modified>
</cp:coreProperties>
</file>