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9" r:id="rId2"/>
    <p:sldId id="297" r:id="rId3"/>
    <p:sldId id="298" r:id="rId4"/>
    <p:sldId id="342" r:id="rId5"/>
    <p:sldId id="338" r:id="rId6"/>
    <p:sldId id="299" r:id="rId7"/>
    <p:sldId id="300" r:id="rId8"/>
    <p:sldId id="343" r:id="rId9"/>
    <p:sldId id="301" r:id="rId10"/>
    <p:sldId id="302" r:id="rId11"/>
    <p:sldId id="344" r:id="rId12"/>
    <p:sldId id="303" r:id="rId13"/>
    <p:sldId id="304" r:id="rId14"/>
    <p:sldId id="329" r:id="rId15"/>
    <p:sldId id="319" r:id="rId16"/>
    <p:sldId id="345" r:id="rId17"/>
    <p:sldId id="306" r:id="rId18"/>
    <p:sldId id="330" r:id="rId19"/>
    <p:sldId id="307" r:id="rId20"/>
    <p:sldId id="308" r:id="rId21"/>
    <p:sldId id="309" r:id="rId22"/>
    <p:sldId id="310" r:id="rId23"/>
    <p:sldId id="331" r:id="rId24"/>
    <p:sldId id="311" r:id="rId25"/>
    <p:sldId id="346" r:id="rId26"/>
    <p:sldId id="312" r:id="rId27"/>
    <p:sldId id="339" r:id="rId28"/>
    <p:sldId id="313" r:id="rId29"/>
    <p:sldId id="325" r:id="rId30"/>
    <p:sldId id="314" r:id="rId31"/>
    <p:sldId id="332" r:id="rId32"/>
    <p:sldId id="257" r:id="rId33"/>
    <p:sldId id="326" r:id="rId34"/>
    <p:sldId id="260" r:id="rId35"/>
    <p:sldId id="272" r:id="rId36"/>
    <p:sldId id="320" r:id="rId37"/>
    <p:sldId id="273" r:id="rId38"/>
    <p:sldId id="321" r:id="rId39"/>
    <p:sldId id="333" r:id="rId40"/>
    <p:sldId id="274" r:id="rId41"/>
    <p:sldId id="322" r:id="rId42"/>
    <p:sldId id="275" r:id="rId43"/>
    <p:sldId id="276" r:id="rId44"/>
    <p:sldId id="324" r:id="rId45"/>
    <p:sldId id="327" r:id="rId46"/>
    <p:sldId id="261" r:id="rId47"/>
    <p:sldId id="263" r:id="rId48"/>
    <p:sldId id="277" r:id="rId49"/>
    <p:sldId id="262" r:id="rId50"/>
    <p:sldId id="264" r:id="rId51"/>
    <p:sldId id="265" r:id="rId52"/>
    <p:sldId id="266" r:id="rId53"/>
    <p:sldId id="268" r:id="rId54"/>
    <p:sldId id="340" r:id="rId55"/>
    <p:sldId id="316" r:id="rId56"/>
    <p:sldId id="267" r:id="rId57"/>
    <p:sldId id="328" r:id="rId58"/>
    <p:sldId id="341" r:id="rId59"/>
    <p:sldId id="269" r:id="rId60"/>
    <p:sldId id="270" r:id="rId61"/>
    <p:sldId id="334" r:id="rId62"/>
    <p:sldId id="335" r:id="rId63"/>
    <p:sldId id="336" r:id="rId64"/>
    <p:sldId id="337" r:id="rId65"/>
    <p:sldId id="315" r:id="rId66"/>
    <p:sldId id="296" r:id="rId6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249" autoAdjust="0"/>
  </p:normalViewPr>
  <p:slideViewPr>
    <p:cSldViewPr>
      <p:cViewPr varScale="1">
        <p:scale>
          <a:sx n="64" d="100"/>
          <a:sy n="64" d="100"/>
        </p:scale>
        <p:origin x="16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94B6F-C8BE-472B-A30F-2D65859B7BA8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49FE0-6888-4CC3-B2D0-94C15DE57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37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49FE0-6888-4CC3-B2D0-94C15DE575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9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49FE0-6888-4CC3-B2D0-94C15DE575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8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49FE0-6888-4CC3-B2D0-94C15DE575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7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FD0D2-E03F-4A53-ABF7-1154AC0CD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C39C8-CD85-4FBE-83B4-0F428E1D9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51C3F-13C5-48E3-B204-B7D126EB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3C39B-8A89-46D2-8E3B-8BDEECB8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95CAE-0E65-4CDB-BFB2-6577AE72B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75004-FFE6-4644-B752-971C7F9E496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0611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8D06-3483-4210-8A2A-5EB93D06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909DB-A45C-4DFB-8B29-E6A333E99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4FDE1-F3BC-4A34-A198-25057FE32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FD667-D76A-417C-A854-03B1FA0E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DBB8E-6CED-4CB3-ABC8-53F008D59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D146E-1BDF-4660-9B51-5DF18987AD3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1197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B3905-40E9-4015-931F-E6718FB57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D7D5A-9C38-4ACC-927F-823DE3DAD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E2A01-1AA6-4180-8E63-38CAB54EC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4172F-5035-488E-8EC0-FBB961B2B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D83D2-9A76-454A-9E57-9CB51CC4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0B052-3AD6-4D6F-ADE2-5101B412CC6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589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5EBC-BBA6-4442-973D-8BDD9658C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C677F-C71D-4839-B696-CE177F1F1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E8197-38DE-4EA8-82FB-9741EFF0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63538-39E7-46B7-9E94-7DAECC290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88817-54AC-46DA-9BCA-486A097F3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D7525-598E-4C87-8375-46D67DC3149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86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48E84-76D0-42C8-8924-75EF65912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F84BF-EBE3-49F9-BCBF-D0C8CC0B3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D2436-591E-4AF6-92C8-8E61EA481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6ECD8-6841-4832-A3BC-DF261257F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47515-40DB-4899-A303-2FE8E3DB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B283C-F1BB-4642-B391-F378647079C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7733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FA1C1-4F07-46B1-8426-A7CCDFDB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DDF09-3D12-47AB-B873-ECD34BE72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9BE26-643B-41AF-BC8B-1A7D3DD51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A30B6-5955-48D6-BE25-B116E567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E7CBD-CB0E-4010-B79C-D03CCF26B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2616-6545-458B-8A7B-D8FAC658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0D26E-C167-4BFE-8884-3BB99A94634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3563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8E20-602E-4F3F-8641-2AB7A2D6A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01EC3-5B81-4541-8CDB-4000210A1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28E4E-6273-4B0D-B8C5-8437F0A68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54D112-FDC9-4184-BDA1-A1FEA46DD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EBEFA-9A6F-4B4C-96DD-C0B3A3BC51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4A4D9A-C639-445F-AD31-3222E649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8446D6-DA64-4CDF-96B4-A574688C4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224467-05D0-4380-AB06-281ABF554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EC407-59ED-4EEE-8022-B5CA8748A91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6268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D03BF-170C-48A9-8488-4928CEE95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6F86CE-FD8B-4D99-962B-7E06E5BE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C709B-B9D2-4C43-8A16-45B257CC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72CEA-4D47-4A3D-83A4-618CE842B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00781-98D5-4529-AC49-617DA012C0A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696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6A77F-CE71-400D-BE17-FAF047B50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835EF7-8002-4437-80E1-8AD35476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7791A-B499-4F84-9A07-9418FC16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13B3D-53F1-4864-8431-047CFC7CA2F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8100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C8F7-E369-4783-A56F-07D1F5D11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044A0-04ED-4CCD-AB32-655F5145C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21992-075A-414C-A6CF-2A20D6167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4F586-7002-4AF8-A4D5-83B5CC05F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865FA-365C-47F7-A79A-FAC69B381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B5EC9-BE84-41DF-8AD7-5D5A4B0F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1BC0A-2D97-46EE-9253-14C72C96F7C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0044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399E-3E70-4A5B-9979-219DCAC66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4C28DA-1156-400B-814C-AB5CB6D3E2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30FA9-7214-4837-BADA-5277ECC2F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61F08-724E-44AA-8033-F62FF8B0A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A4AA7-0E47-4629-87E9-0A174C41A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8E9DA-B542-404A-88EF-6921F39F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AB0B4-344E-4B1B-89CB-C3CC20C7ACB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1084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D2AE760-1377-4FBE-A6B4-AE86999BA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3519B1-FCC6-41AB-860D-13422A106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4B35C70-3FAA-4392-BDA4-08CA6942A5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62AFF4-9937-4781-A87B-34F5FE1894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8F86A81-107D-4CB6-8672-08DAD619A7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49B831-B0C2-46F6-AC33-931738723603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olf.org/wolf-info/basic-wolf-info/biology-and-behavior/pup-developmen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4Z9dUkbq1g&amp;feature=related" TargetMode="External"/><Relationship Id="rId2" Type="http://schemas.openxmlformats.org/officeDocument/2006/relationships/hyperlink" Target="https://www.youtube.com/watch?v=1QqsSw5BDA8&amp;feature=related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Canine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Important behavioral and cognitive periods</a:t>
            </a:r>
          </a:p>
        </p:txBody>
      </p:sp>
    </p:spTree>
    <p:extLst>
      <p:ext uri="{BB962C8B-B14F-4D97-AF65-F5344CB8AC3E}">
        <p14:creationId xmlns:p14="http://schemas.microsoft.com/office/powerpoint/2010/main" val="46739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Paedomorphosis alters </a:t>
            </a:r>
            <a:r>
              <a:rPr lang="en-US" b="1" dirty="0" err="1">
                <a:solidFill>
                  <a:srgbClr val="C00000"/>
                </a:solidFill>
              </a:rPr>
              <a:t>developmenta</a:t>
            </a:r>
            <a:r>
              <a:rPr lang="en-US" b="1" dirty="0">
                <a:solidFill>
                  <a:srgbClr val="C00000"/>
                </a:solidFill>
              </a:rPr>
              <a:t> period!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00808"/>
            <a:ext cx="8663880" cy="367240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b="1" dirty="0">
                <a:solidFill>
                  <a:srgbClr val="C00000"/>
                </a:solidFill>
              </a:rPr>
              <a:t>Wolf pups </a:t>
            </a:r>
            <a:r>
              <a:rPr lang="en-US" b="1" dirty="0"/>
              <a:t>have much </a:t>
            </a:r>
            <a:r>
              <a:rPr lang="en-US" b="1" dirty="0">
                <a:solidFill>
                  <a:srgbClr val="C00000"/>
                </a:solidFill>
              </a:rPr>
              <a:t>shorter development </a:t>
            </a:r>
            <a:r>
              <a:rPr lang="en-US" b="1" dirty="0"/>
              <a:t>duration</a:t>
            </a:r>
          </a:p>
          <a:p>
            <a:pPr lvl="2"/>
            <a:r>
              <a:rPr lang="en-US" dirty="0"/>
              <a:t>Good motor by 3 weeks of age</a:t>
            </a:r>
          </a:p>
          <a:p>
            <a:pPr lvl="2"/>
            <a:r>
              <a:rPr lang="en-US" dirty="0"/>
              <a:t>Domestic dogs: good motor control comes around 10-12 weeks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Wolf pups show complex social behavior much sooner than domestic dogs</a:t>
            </a:r>
          </a:p>
          <a:p>
            <a:pPr lvl="1"/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en-US" b="1" dirty="0">
                <a:solidFill>
                  <a:srgbClr val="C00000"/>
                </a:solidFill>
                <a:hlinkClick r:id="rId2"/>
              </a:rPr>
              <a:t>https://wolf.org/wolf-info/basic-wolf-info/biology-and-behavior/pup-development/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endParaRPr lang="en-US" b="1" dirty="0">
              <a:solidFill>
                <a:srgbClr val="C00000"/>
              </a:solidFill>
            </a:endParaRPr>
          </a:p>
          <a:p>
            <a:pPr lvl="2"/>
            <a:endParaRPr lang="en-US" b="1" dirty="0">
              <a:solidFill>
                <a:srgbClr val="C00000"/>
              </a:solidFill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23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Paedomorphosis alters developmental period!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6792"/>
            <a:ext cx="8663880" cy="381642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Dog development is much slower and </a:t>
            </a:r>
            <a:r>
              <a:rPr lang="en-US" dirty="0" err="1"/>
              <a:t>extendend</a:t>
            </a:r>
            <a:endParaRPr lang="en-US" dirty="0"/>
          </a:p>
          <a:p>
            <a:pPr lvl="1"/>
            <a:r>
              <a:rPr lang="en-US" dirty="0"/>
              <a:t>At 10-12 weeks, finally gaining good motor control</a:t>
            </a:r>
          </a:p>
          <a:p>
            <a:pPr lvl="1"/>
            <a:r>
              <a:rPr lang="en-US" dirty="0"/>
              <a:t>At this point, wolves are out starting to hunt.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Dogs begin socialization once begin to walk (about 3 weeks)</a:t>
            </a:r>
          </a:p>
          <a:p>
            <a:pPr lvl="1"/>
            <a:r>
              <a:rPr lang="en-US" dirty="0"/>
              <a:t>Earlier they are just heating and food seeking organisms</a:t>
            </a:r>
          </a:p>
          <a:p>
            <a:pPr lvl="1"/>
            <a:r>
              <a:rPr lang="en-US" dirty="0"/>
              <a:t>Continue to form primary relationships until at least 12 weeks to 16 weeks (best time for adopting a puppy is 8-12 weeks)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Socialization</a:t>
            </a:r>
            <a:r>
              <a:rPr lang="en-US" b="1" dirty="0"/>
              <a:t> to both dogs and humans is </a:t>
            </a:r>
            <a:r>
              <a:rPr lang="en-US" b="1" dirty="0">
                <a:solidFill>
                  <a:srgbClr val="C00000"/>
                </a:solidFill>
              </a:rPr>
              <a:t>critical for dog development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Shelter dogs and COVID pups show results of deficits in social contact</a:t>
            </a:r>
          </a:p>
          <a:p>
            <a:pPr lvl="1"/>
            <a:r>
              <a:rPr lang="en-US" dirty="0"/>
              <a:t>Dogs weaned/adopted too soon</a:t>
            </a:r>
          </a:p>
          <a:p>
            <a:pPr lvl="1"/>
            <a:r>
              <a:rPr lang="en-US" dirty="0"/>
              <a:t>Working dogs: avoid human contact, want them to bond to cattle or sheep</a:t>
            </a:r>
          </a:p>
        </p:txBody>
      </p:sp>
    </p:spTree>
    <p:extLst>
      <p:ext uri="{BB962C8B-B14F-4D97-AF65-F5344CB8AC3E}">
        <p14:creationId xmlns:p14="http://schemas.microsoft.com/office/powerpoint/2010/main" val="230148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Farm Fox experiment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424847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Dimitri</a:t>
            </a:r>
            <a:r>
              <a:rPr lang="en-US" dirty="0"/>
              <a:t> </a:t>
            </a:r>
            <a:r>
              <a:rPr lang="en-US" dirty="0" err="1"/>
              <a:t>Belyaev</a:t>
            </a:r>
            <a:r>
              <a:rPr lang="en-US" dirty="0"/>
              <a:t>: 1959 to today   (Tut, 1999)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Manipulated breeding of foxes on fox farm</a:t>
            </a:r>
          </a:p>
          <a:p>
            <a:pPr lvl="1"/>
            <a:r>
              <a:rPr lang="en-US" sz="2600" dirty="0"/>
              <a:t>Selected breeders based on behavioral characteristics: mostly sensitivity to humans</a:t>
            </a:r>
          </a:p>
          <a:p>
            <a:pPr lvl="2"/>
            <a:r>
              <a:rPr lang="en-US" sz="2600" dirty="0"/>
              <a:t>Only about 3% of males, 10% of females selected in first generation</a:t>
            </a:r>
          </a:p>
          <a:p>
            <a:pPr lvl="2"/>
            <a:r>
              <a:rPr lang="en-US" sz="2600" dirty="0"/>
              <a:t>Not reared with humans, just a 1-time test</a:t>
            </a:r>
          </a:p>
          <a:p>
            <a:pPr lvl="2"/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Rapid effects on behavior and morphology</a:t>
            </a:r>
          </a:p>
          <a:p>
            <a:pPr lvl="1"/>
            <a:r>
              <a:rPr lang="en-US" sz="2600" dirty="0"/>
              <a:t>By 6</a:t>
            </a:r>
            <a:r>
              <a:rPr lang="en-US" sz="2600" baseline="30000" dirty="0"/>
              <a:t>th</a:t>
            </a:r>
            <a:r>
              <a:rPr lang="en-US" sz="2600" dirty="0"/>
              <a:t> generation: begin to see domestication elite: no fear of humans</a:t>
            </a:r>
          </a:p>
          <a:p>
            <a:pPr lvl="1"/>
            <a:r>
              <a:rPr lang="en-US" sz="2600" dirty="0"/>
              <a:t>By 8</a:t>
            </a:r>
            <a:r>
              <a:rPr lang="en-US" sz="2600" baseline="30000" dirty="0"/>
              <a:t>th</a:t>
            </a:r>
            <a:r>
              <a:rPr lang="en-US" sz="2600" dirty="0"/>
              <a:t> generation: morphological changes begin</a:t>
            </a:r>
          </a:p>
          <a:p>
            <a:pPr lvl="1"/>
            <a:r>
              <a:rPr lang="en-US" sz="2600" dirty="0"/>
              <a:t>By 42 generations: about 70% meet criteria for domestication elite</a:t>
            </a:r>
          </a:p>
        </p:txBody>
      </p:sp>
    </p:spTree>
    <p:extLst>
      <p:ext uri="{BB962C8B-B14F-4D97-AF65-F5344CB8AC3E}">
        <p14:creationId xmlns:p14="http://schemas.microsoft.com/office/powerpoint/2010/main" val="405814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Farm Fox experiment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/>
              <a:t>Interesting physical changes: </a:t>
            </a:r>
            <a:r>
              <a:rPr lang="en-US" b="1" i="1" dirty="0"/>
              <a:t>Note, NOT selected for these traits</a:t>
            </a:r>
          </a:p>
          <a:p>
            <a:endParaRPr lang="en-US" sz="1600" b="1" dirty="0"/>
          </a:p>
          <a:p>
            <a:r>
              <a:rPr lang="en-US" b="1" dirty="0">
                <a:solidFill>
                  <a:srgbClr val="C00000"/>
                </a:solidFill>
              </a:rPr>
              <a:t>Physical Trait changes:</a:t>
            </a:r>
          </a:p>
          <a:p>
            <a:pPr lvl="1"/>
            <a:r>
              <a:rPr lang="en-US" dirty="0"/>
              <a:t>Floppy ears; Rolled tails; Splotchy coats</a:t>
            </a:r>
          </a:p>
          <a:p>
            <a:pPr lvl="1"/>
            <a:r>
              <a:rPr lang="en-US" dirty="0"/>
              <a:t>Shorter tails and legs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Correlated with “tameness”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71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Farm Fox experiment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214264"/>
            <a:ext cx="8640960" cy="401493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Behavioral Changes</a:t>
            </a:r>
          </a:p>
          <a:p>
            <a:pPr lvl="1"/>
            <a:r>
              <a:rPr lang="en-US" sz="2300" dirty="0"/>
              <a:t>Extended developmental period for bonding/attachment</a:t>
            </a:r>
          </a:p>
          <a:p>
            <a:pPr lvl="1"/>
            <a:r>
              <a:rPr lang="en-US" sz="2300" dirty="0"/>
              <a:t>Exhibit  juvenile play traits in adulthood</a:t>
            </a:r>
          </a:p>
          <a:p>
            <a:pPr lvl="1"/>
            <a:r>
              <a:rPr lang="en-US" sz="2300" dirty="0"/>
              <a:t>Slower to develop adult behavior repertoires</a:t>
            </a:r>
          </a:p>
          <a:p>
            <a:pPr lvl="2"/>
            <a:r>
              <a:rPr lang="en-US" sz="2300" dirty="0"/>
              <a:t>Hormonal changes correspond with this: delay in onset of innate fear response</a:t>
            </a:r>
          </a:p>
          <a:p>
            <a:pPr lvl="2"/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Lengthened developmental periods</a:t>
            </a:r>
          </a:p>
          <a:p>
            <a:pPr lvl="1"/>
            <a:r>
              <a:rPr lang="en-US" sz="2300" dirty="0"/>
              <a:t>Typical fox:  45 days or about 5/5 weeks.  </a:t>
            </a:r>
          </a:p>
          <a:p>
            <a:pPr lvl="2"/>
            <a:r>
              <a:rPr lang="en-US" sz="2300" dirty="0"/>
              <a:t>Marked by onset of fear and avoidance and reduction in exploratory behavior</a:t>
            </a:r>
          </a:p>
          <a:p>
            <a:pPr lvl="1"/>
            <a:r>
              <a:rPr lang="en-US" sz="2300" dirty="0"/>
              <a:t>Generations 28-30:  Increased to about 12 weeks and often longer</a:t>
            </a:r>
          </a:p>
          <a:p>
            <a:pPr lvl="2"/>
            <a:r>
              <a:rPr lang="en-US" sz="2300" dirty="0"/>
              <a:t>Similar to domestic dogs</a:t>
            </a:r>
          </a:p>
        </p:txBody>
      </p:sp>
    </p:spTree>
    <p:extLst>
      <p:ext uri="{BB962C8B-B14F-4D97-AF65-F5344CB8AC3E}">
        <p14:creationId xmlns:p14="http://schemas.microsoft.com/office/powerpoint/2010/main" val="376795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65" y="299898"/>
            <a:ext cx="3268215" cy="2174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33" y="858753"/>
            <a:ext cx="2729513" cy="1832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331799"/>
            <a:ext cx="1691792" cy="2253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B349D5-D7A8-4C57-98A1-DF7E70068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69" y="2302265"/>
            <a:ext cx="3268215" cy="245116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076056" y="2669689"/>
            <a:ext cx="3204712" cy="192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4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52EE6-829D-B3CF-EC2B-14595C42D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</a:rPr>
              <a:t>Two Hypotheses attempt to explain </a:t>
            </a:r>
            <a:r>
              <a:rPr lang="en-US" sz="4000" b="1" dirty="0" err="1">
                <a:solidFill>
                  <a:srgbClr val="C00000"/>
                </a:solidFill>
              </a:rPr>
              <a:t>Paedmorphosis</a:t>
            </a:r>
            <a:r>
              <a:rPr lang="en-US" sz="4000" b="1" dirty="0">
                <a:solidFill>
                  <a:srgbClr val="C00000"/>
                </a:solidFill>
              </a:rPr>
              <a:t> in Dogs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F08CA-D026-A403-A9ED-9D13A1041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b="1" i="1" dirty="0">
                <a:solidFill>
                  <a:srgbClr val="C00000"/>
                </a:solidFill>
              </a:rPr>
              <a:t>Domestication Hypothesis</a:t>
            </a:r>
            <a:r>
              <a:rPr lang="en-US" dirty="0"/>
              <a:t>: Suggests it is just changes in biology (Nature only)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C00000"/>
                </a:solidFill>
              </a:rPr>
              <a:t>Two-stage Hypothesis</a:t>
            </a:r>
            <a:r>
              <a:rPr lang="en-US" dirty="0"/>
              <a:t>: Suggests it is changes in biology interacting with differences in environmental experience.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08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Domestication Hypothesis </a:t>
            </a:r>
            <a:br>
              <a:rPr lang="en-US" b="1" dirty="0"/>
            </a:br>
            <a:r>
              <a:rPr lang="en-US" sz="2000" b="1" dirty="0"/>
              <a:t>(see Hare,  Alexandra , Kaminski, </a:t>
            </a:r>
            <a:r>
              <a:rPr lang="en-US" sz="2000" b="1" dirty="0" err="1"/>
              <a:t>Brauer</a:t>
            </a:r>
            <a:r>
              <a:rPr lang="en-US" sz="2000" b="1" dirty="0"/>
              <a:t>, Call &amp;  Tomasello, 2010):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28800"/>
            <a:ext cx="8991600" cy="3312368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Domestication = </a:t>
            </a:r>
            <a:r>
              <a:rPr lang="en-US" b="1" i="1" dirty="0"/>
              <a:t>sufficient cause </a:t>
            </a:r>
            <a:r>
              <a:rPr lang="en-US" b="1" dirty="0"/>
              <a:t>of </a:t>
            </a:r>
            <a:r>
              <a:rPr lang="en-US" b="1" dirty="0" err="1"/>
              <a:t>canid’s</a:t>
            </a:r>
            <a:r>
              <a:rPr lang="en-US" b="1" dirty="0"/>
              <a:t> sensitivity to human social behavior</a:t>
            </a:r>
          </a:p>
          <a:p>
            <a:pPr lvl="1"/>
            <a:r>
              <a:rPr lang="en-US" sz="2600" dirty="0"/>
              <a:t>Humans and dogs experienced convergent evolution of advanced social cognition in response to similar social selection pressures</a:t>
            </a:r>
          </a:p>
          <a:p>
            <a:pPr lvl="1"/>
            <a:endParaRPr lang="en-US" sz="2600" b="1" i="1" dirty="0"/>
          </a:p>
          <a:p>
            <a:pPr lvl="1"/>
            <a:r>
              <a:rPr lang="en-US" sz="2600" b="1" i="1" dirty="0"/>
              <a:t>Genetic changes SUFFICIENT to produce physical and behavioral Changes</a:t>
            </a:r>
          </a:p>
          <a:p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12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Domestication hypothesis </a:t>
            </a:r>
            <a:br>
              <a:rPr lang="en-US" b="1" dirty="0"/>
            </a:br>
            <a:r>
              <a:rPr lang="en-US" sz="2000" b="1" dirty="0"/>
              <a:t>(see Hare,  Alexandra , Kaminski, </a:t>
            </a:r>
            <a:r>
              <a:rPr lang="en-US" sz="2000" b="1" dirty="0" err="1"/>
              <a:t>Brauer</a:t>
            </a:r>
            <a:r>
              <a:rPr lang="en-US" sz="2000" b="1" dirty="0"/>
              <a:t>, Call &amp;  </a:t>
            </a:r>
            <a:r>
              <a:rPr lang="en-US" sz="2000" b="1" dirty="0" err="1"/>
              <a:t>Tomasello</a:t>
            </a:r>
            <a:r>
              <a:rPr lang="en-US" sz="2000" b="1" dirty="0"/>
              <a:t>, 2010):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326896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Brian Hare</a:t>
            </a:r>
            <a:r>
              <a:rPr lang="en-US" sz="3000" dirty="0"/>
              <a:t>: Compares wolves versus dogs and domesticated foxes:</a:t>
            </a:r>
          </a:p>
          <a:p>
            <a:endParaRPr lang="en-US" dirty="0"/>
          </a:p>
          <a:p>
            <a:r>
              <a:rPr lang="en-US" b="1" i="1" dirty="0"/>
              <a:t>Hare argues against ontogeny as important factor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Ontogeny =</a:t>
            </a:r>
            <a:r>
              <a:rPr lang="en-US" dirty="0"/>
              <a:t> </a:t>
            </a:r>
            <a:r>
              <a:rPr lang="en-US" sz="2600" dirty="0">
                <a:solidFill>
                  <a:srgbClr val="C00000"/>
                </a:solidFill>
              </a:rPr>
              <a:t>the entire sequence of events involved in the development of an individual organism</a:t>
            </a:r>
          </a:p>
          <a:p>
            <a:pPr lvl="1"/>
            <a:r>
              <a:rPr lang="en-US" sz="2600" dirty="0"/>
              <a:t>Domestication hypothesis </a:t>
            </a:r>
            <a:r>
              <a:rPr lang="en-US" sz="2600" b="1" i="1" dirty="0"/>
              <a:t>argues genetic changes sufficient</a:t>
            </a:r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472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Problems with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Domestication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1201"/>
            <a:ext cx="8784976" cy="30319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Not account for </a:t>
            </a:r>
            <a:r>
              <a:rPr lang="en-US" b="1" i="1" dirty="0">
                <a:solidFill>
                  <a:srgbClr val="C00000"/>
                </a:solidFill>
              </a:rPr>
              <a:t>differences in developmental windows</a:t>
            </a:r>
          </a:p>
          <a:p>
            <a:pPr lvl="1"/>
            <a:r>
              <a:rPr lang="en-US" dirty="0"/>
              <a:t>With shorter window, shorter set of experiences and less opportunity to learn</a:t>
            </a:r>
          </a:p>
          <a:p>
            <a:pPr lvl="1"/>
            <a:r>
              <a:rPr lang="en-US" dirty="0"/>
              <a:t>Can’t test dogs/wolves of same chronological age, but must compare at same </a:t>
            </a:r>
            <a:r>
              <a:rPr lang="en-US" i="1" dirty="0"/>
              <a:t>developmental</a:t>
            </a:r>
            <a:r>
              <a:rPr lang="en-US" dirty="0"/>
              <a:t> age</a:t>
            </a:r>
          </a:p>
          <a:p>
            <a:pPr lvl="1"/>
            <a:endParaRPr lang="en-US" dirty="0"/>
          </a:p>
          <a:p>
            <a:r>
              <a:rPr lang="en-US" b="1" i="1" dirty="0"/>
              <a:t>Dogs exposed to experimental manipulation while still in sensitive period of socialization require less experience to produce greater effect</a:t>
            </a:r>
          </a:p>
        </p:txBody>
      </p:sp>
    </p:spTree>
    <p:extLst>
      <p:ext uri="{BB962C8B-B14F-4D97-AF65-F5344CB8AC3E}">
        <p14:creationId xmlns:p14="http://schemas.microsoft.com/office/powerpoint/2010/main" val="293417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Why is dog development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302433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We know that dogs have </a:t>
            </a:r>
            <a:r>
              <a:rPr lang="en-US" b="1" i="1" dirty="0"/>
              <a:t>exceptional abilities to respond to human behavior</a:t>
            </a:r>
          </a:p>
          <a:p>
            <a:endParaRPr lang="en-US" sz="1300" dirty="0"/>
          </a:p>
          <a:p>
            <a:endParaRPr lang="en-US" dirty="0"/>
          </a:p>
          <a:p>
            <a:r>
              <a:rPr lang="en-US" dirty="0"/>
              <a:t>HOW did dogs develop these abilities?</a:t>
            </a:r>
          </a:p>
          <a:p>
            <a:endParaRPr lang="en-US" sz="1300" dirty="0"/>
          </a:p>
          <a:p>
            <a:endParaRPr lang="en-US" dirty="0"/>
          </a:p>
          <a:p>
            <a:r>
              <a:rPr lang="en-US" dirty="0"/>
              <a:t>Why do dogs have extended puppyhood in comparison to other animals?</a:t>
            </a:r>
          </a:p>
          <a:p>
            <a:endParaRPr lang="en-US" sz="1300" dirty="0"/>
          </a:p>
          <a:p>
            <a:endParaRPr lang="en-US" b="1" dirty="0"/>
          </a:p>
          <a:p>
            <a:r>
              <a:rPr lang="en-US" b="1" dirty="0"/>
              <a:t>What is the evidence?  </a:t>
            </a:r>
            <a:r>
              <a:rPr lang="en-US" dirty="0"/>
              <a:t>Udell, et al., 2010</a:t>
            </a:r>
          </a:p>
        </p:txBody>
      </p:sp>
    </p:spTree>
    <p:extLst>
      <p:ext uri="{BB962C8B-B14F-4D97-AF65-F5344CB8AC3E}">
        <p14:creationId xmlns:p14="http://schemas.microsoft.com/office/powerpoint/2010/main" val="1892798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4000" b="1" dirty="0"/>
              <a:t>Note important differences: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Are these differences due to domesticity or experience?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594365"/>
              </p:ext>
            </p:extLst>
          </p:nvPr>
        </p:nvGraphicFramePr>
        <p:xfrm>
          <a:off x="457200" y="1196752"/>
          <a:ext cx="8363272" cy="349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92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Wolves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828">
                <a:tc>
                  <a:txBody>
                    <a:bodyPr/>
                    <a:lstStyle/>
                    <a:p>
                      <a:r>
                        <a:rPr lang="en-US" dirty="0"/>
                        <a:t>Better at following several human gestures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good at point/gaze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5910">
                <a:tc>
                  <a:txBody>
                    <a:bodyPr/>
                    <a:lstStyle/>
                    <a:p>
                      <a:r>
                        <a:rPr lang="en-US" dirty="0"/>
                        <a:t>Feral dogs and dogs</a:t>
                      </a:r>
                      <a:r>
                        <a:rPr lang="en-US" baseline="0" dirty="0"/>
                        <a:t> reared in shelters </a:t>
                      </a:r>
                      <a:r>
                        <a:rPr lang="en-US" dirty="0"/>
                        <a:t>show same</a:t>
                      </a:r>
                      <a:r>
                        <a:rPr lang="en-US" baseline="0" dirty="0"/>
                        <a:t> unsocialized behavior as wolves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Socialized wolves improve in wolf-human</a:t>
                      </a:r>
                      <a:r>
                        <a:rPr lang="en-US" baseline="0" dirty="0"/>
                        <a:t> social interactions </a:t>
                      </a:r>
                      <a:r>
                        <a:rPr lang="en-US" dirty="0"/>
                        <a:t>over </a:t>
                      </a:r>
                      <a:r>
                        <a:rPr lang="en-US" dirty="0" err="1"/>
                        <a:t>unsocialized</a:t>
                      </a:r>
                      <a:r>
                        <a:rPr lang="en-US" dirty="0"/>
                        <a:t> wolves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897">
                <a:tc>
                  <a:txBody>
                    <a:bodyPr/>
                    <a:lstStyle/>
                    <a:p>
                      <a:r>
                        <a:rPr lang="en-US" dirty="0"/>
                        <a:t>As get older, dogs prefer to be with humans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 get older, wolves prefer to be with another wolf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375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Proximity to humans = important factor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013"/>
            <a:ext cx="8229600" cy="3744416"/>
          </a:xfrm>
        </p:spPr>
        <p:txBody>
          <a:bodyPr>
            <a:normAutofit fontScale="55000" lnSpcReduction="20000"/>
          </a:bodyPr>
          <a:lstStyle/>
          <a:p>
            <a:r>
              <a:rPr lang="en-US" b="1" i="1" dirty="0"/>
              <a:t>Domestication correlates with proximity to humans</a:t>
            </a:r>
          </a:p>
          <a:p>
            <a:endParaRPr lang="en-US" dirty="0"/>
          </a:p>
          <a:p>
            <a:r>
              <a:rPr lang="en-US" b="1" i="1" dirty="0"/>
              <a:t>But: Domestication theory does not account for exposure effects</a:t>
            </a:r>
          </a:p>
          <a:p>
            <a:endParaRPr lang="en-US" dirty="0"/>
          </a:p>
          <a:p>
            <a:r>
              <a:rPr lang="en-US" dirty="0"/>
              <a:t>Hard to research genetic vs. social differences:</a:t>
            </a:r>
          </a:p>
          <a:p>
            <a:pPr lvl="1"/>
            <a:r>
              <a:rPr lang="en-US" dirty="0"/>
              <a:t>Hard to get proper comparison group</a:t>
            </a:r>
          </a:p>
          <a:p>
            <a:pPr lvl="1"/>
            <a:r>
              <a:rPr lang="en-US" dirty="0"/>
              <a:t>Wild wolves with no contact with humans (dangerous)</a:t>
            </a:r>
          </a:p>
          <a:p>
            <a:pPr lvl="1"/>
            <a:r>
              <a:rPr lang="en-US" dirty="0"/>
              <a:t>If use tame wolves, have the human contact issue</a:t>
            </a:r>
          </a:p>
          <a:p>
            <a:pPr lvl="1"/>
            <a:r>
              <a:rPr lang="en-US" dirty="0"/>
              <a:t>Wild dogs also hard to work with!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Studies which have attempted to account for human proximity have found that contact with humans is an important factor</a:t>
            </a:r>
          </a:p>
          <a:p>
            <a:pPr lvl="1"/>
            <a:r>
              <a:rPr lang="en-US" dirty="0"/>
              <a:t>Shelter dogs show more “wild-like” behavior; increased fear and aggression</a:t>
            </a:r>
          </a:p>
          <a:p>
            <a:pPr lvl="1"/>
            <a:r>
              <a:rPr lang="en-US" dirty="0"/>
              <a:t>Dogs socialized after sensitive period show similar patterns</a:t>
            </a:r>
          </a:p>
        </p:txBody>
      </p:sp>
    </p:spTree>
    <p:extLst>
      <p:ext uri="{BB962C8B-B14F-4D97-AF65-F5344CB8AC3E}">
        <p14:creationId xmlns:p14="http://schemas.microsoft.com/office/powerpoint/2010/main" val="3667727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Conditioning/Learning Experiences: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With human contact comes opportunity to become conditioned to human behavior</a:t>
            </a:r>
          </a:p>
          <a:p>
            <a:endParaRPr lang="en-US" dirty="0"/>
          </a:p>
          <a:p>
            <a:r>
              <a:rPr lang="en-US" dirty="0"/>
              <a:t>Serendipity in learning human social cues: Get reinforced more often!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C00000"/>
                </a:solidFill>
              </a:rPr>
              <a:t>Domestic dogs learn human cues faster than wolves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35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C00000"/>
                </a:solidFill>
              </a:rPr>
              <a:t>Conditioning/Learning Experiences: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58516"/>
            <a:ext cx="8229600" cy="3254660"/>
          </a:xfrm>
        </p:spPr>
        <p:txBody>
          <a:bodyPr>
            <a:normAutofit fontScale="92500"/>
          </a:bodyPr>
          <a:lstStyle/>
          <a:p>
            <a:r>
              <a:rPr lang="en-US" sz="3000" b="1" i="1" dirty="0">
                <a:solidFill>
                  <a:srgbClr val="C00000"/>
                </a:solidFill>
              </a:rPr>
              <a:t>Domestic dogs are reinforced for appropriate response to humans almost constantly</a:t>
            </a:r>
          </a:p>
          <a:p>
            <a:pPr lvl="1"/>
            <a:r>
              <a:rPr lang="en-US" dirty="0"/>
              <a:t>Learn how to “manipulate” owners</a:t>
            </a:r>
          </a:p>
          <a:p>
            <a:pPr lvl="1"/>
            <a:r>
              <a:rPr lang="en-US" dirty="0"/>
              <a:t>“Guilty look” = I look “guilty” then I get back with the family</a:t>
            </a:r>
          </a:p>
          <a:p>
            <a:pPr lvl="1"/>
            <a:r>
              <a:rPr lang="en-US" dirty="0"/>
              <a:t>Not necessarily have human emotion with it, but show appropriate response due to conditioning</a:t>
            </a:r>
          </a:p>
        </p:txBody>
      </p:sp>
    </p:spTree>
    <p:extLst>
      <p:ext uri="{BB962C8B-B14F-4D97-AF65-F5344CB8AC3E}">
        <p14:creationId xmlns:p14="http://schemas.microsoft.com/office/powerpoint/2010/main" val="2352767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Further Arguments against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Domestication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820472" cy="3384377"/>
          </a:xfrm>
        </p:spPr>
        <p:txBody>
          <a:bodyPr>
            <a:normAutofit/>
          </a:bodyPr>
          <a:lstStyle/>
          <a:p>
            <a:r>
              <a:rPr lang="en-US" dirty="0"/>
              <a:t>Domestic dogs have smaller brains than wolves, but show more social cognition</a:t>
            </a:r>
          </a:p>
          <a:p>
            <a:endParaRPr lang="en-US" dirty="0"/>
          </a:p>
          <a:p>
            <a:r>
              <a:rPr lang="en-US" dirty="0"/>
              <a:t>Wolves raised with humans can learn human signals, similarly to dogs, but not as well.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64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Further Arguments against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Domestication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9"/>
            <a:ext cx="8820472" cy="316835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Improbable that dogs have innate ability to exploit behavior of humans</a:t>
            </a:r>
          </a:p>
          <a:p>
            <a:pPr lvl="1"/>
            <a:r>
              <a:rPr lang="en-US" dirty="0"/>
              <a:t>Not conspecifics (same species)</a:t>
            </a:r>
          </a:p>
          <a:p>
            <a:pPr lvl="1"/>
            <a:r>
              <a:rPr lang="en-US" dirty="0"/>
              <a:t>Different morphology and behavior</a:t>
            </a:r>
          </a:p>
          <a:p>
            <a:pPr lvl="1"/>
            <a:r>
              <a:rPr lang="en-US" dirty="0"/>
              <a:t>E.g., the “hat” problem: not seem to understand morphology of humans vs. their clothing</a:t>
            </a:r>
          </a:p>
          <a:p>
            <a:pPr lvl="1"/>
            <a:endParaRPr lang="en-US" dirty="0"/>
          </a:p>
          <a:p>
            <a:r>
              <a:rPr lang="en-US" b="1" i="1" dirty="0">
                <a:solidFill>
                  <a:srgbClr val="C00000"/>
                </a:solidFill>
              </a:rPr>
              <a:t>Must be experience with humans: Ontogeny plays crucial role in development of effective conspecific social interactions in canids (and many other species)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47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Two stage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7638"/>
            <a:ext cx="8435280" cy="395557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Udell and Wynne: Argue that physical/behavioral changes in the domestic dog are due to 2 different but equally important sets of changes: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Genetic changes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Effects of socialization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Specifically: Sensitivity of canid to human social cues depends on </a:t>
            </a:r>
            <a:r>
              <a:rPr lang="en-US" b="1" i="1" dirty="0">
                <a:solidFill>
                  <a:srgbClr val="C00000"/>
                </a:solidFill>
              </a:rPr>
              <a:t> TWO types of </a:t>
            </a:r>
            <a:r>
              <a:rPr lang="en-US" b="1" i="1" dirty="0" err="1">
                <a:solidFill>
                  <a:srgbClr val="C00000"/>
                </a:solidFill>
              </a:rPr>
              <a:t>ontogenic</a:t>
            </a:r>
            <a:r>
              <a:rPr lang="en-US" b="1" i="1" dirty="0">
                <a:solidFill>
                  <a:srgbClr val="C00000"/>
                </a:solidFill>
              </a:rPr>
              <a:t> experiences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900" b="1" dirty="0">
              <a:solidFill>
                <a:srgbClr val="C00000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C00000"/>
                </a:solidFill>
              </a:rPr>
              <a:t>Interactions with humans </a:t>
            </a:r>
            <a:r>
              <a:rPr lang="en-US" dirty="0"/>
              <a:t>during sensitivity developmental period leading to acceptance of humans as social companions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9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C00000"/>
                </a:solidFill>
              </a:rPr>
              <a:t>Learning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that is </a:t>
            </a:r>
            <a:r>
              <a:rPr lang="en-US" b="1" dirty="0"/>
              <a:t>not</a:t>
            </a:r>
            <a:r>
              <a:rPr lang="en-US" dirty="0"/>
              <a:t> restricted to one phase of development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Learn to use location and movement of human body parts to locate sought-after objects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0515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Two stage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628999"/>
          </a:xfrm>
        </p:spPr>
        <p:txBody>
          <a:bodyPr>
            <a:normAutofit fontScale="70000" lnSpcReduction="20000"/>
          </a:bodyPr>
          <a:lstStyle/>
          <a:p>
            <a:pPr lvl="2"/>
            <a:endParaRPr lang="en-US" dirty="0"/>
          </a:p>
          <a:p>
            <a:r>
              <a:rPr lang="en-US" b="1" dirty="0"/>
              <a:t>Domestication does</a:t>
            </a:r>
          </a:p>
          <a:p>
            <a:pPr lvl="1"/>
            <a:r>
              <a:rPr lang="en-US" sz="2600" b="1" dirty="0"/>
              <a:t>not qualitatively change behavior, </a:t>
            </a:r>
          </a:p>
          <a:p>
            <a:pPr lvl="1"/>
            <a:r>
              <a:rPr lang="en-US" sz="2600" b="1" dirty="0"/>
              <a:t>but has changed quantity and duration of certain behaviors</a:t>
            </a:r>
          </a:p>
          <a:p>
            <a:endParaRPr lang="en-US" b="1" dirty="0"/>
          </a:p>
          <a:p>
            <a:r>
              <a:rPr lang="en-US" b="1" dirty="0"/>
              <a:t>These behaviors must then be reinforced to be maintained.</a:t>
            </a:r>
          </a:p>
          <a:p>
            <a:endParaRPr lang="en-US" b="1" dirty="0"/>
          </a:p>
          <a:p>
            <a:r>
              <a:rPr lang="en-US" b="1" i="1" dirty="0">
                <a:solidFill>
                  <a:srgbClr val="C00000"/>
                </a:solidFill>
              </a:rPr>
              <a:t>Dogs come with a set of genetic “opportunities” that, if exposed to socialization with humans, emerge and allow distinctive ability to interact with humans.</a:t>
            </a:r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0525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Predictions of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Two-Stage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86507"/>
            <a:ext cx="8229600" cy="325655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Both wild and domestic </a:t>
            </a:r>
            <a:r>
              <a:rPr lang="en-US" b="1" dirty="0" err="1"/>
              <a:t>canids</a:t>
            </a:r>
            <a:r>
              <a:rPr lang="en-US" b="1" dirty="0"/>
              <a:t> have 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Phylogenetic prerequisites </a:t>
            </a:r>
            <a:r>
              <a:rPr lang="en-US" dirty="0"/>
              <a:t>to respond to human social signals </a:t>
            </a:r>
          </a:p>
          <a:p>
            <a:pPr lvl="1"/>
            <a:r>
              <a:rPr lang="en-US" dirty="0"/>
              <a:t>Mutually beneficial </a:t>
            </a:r>
            <a:r>
              <a:rPr lang="en-US" b="1" dirty="0">
                <a:solidFill>
                  <a:srgbClr val="C00000"/>
                </a:solidFill>
              </a:rPr>
              <a:t>interactions with humans</a:t>
            </a:r>
          </a:p>
          <a:p>
            <a:pPr lvl="1"/>
            <a:r>
              <a:rPr lang="en-US" dirty="0"/>
              <a:t>That is, they are innately prepared to interact with other species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Concept of Preparedness</a:t>
            </a:r>
            <a:r>
              <a:rPr lang="en-US" b="1" dirty="0"/>
              <a:t> </a:t>
            </a:r>
            <a:r>
              <a:rPr lang="en-US" sz="2000" dirty="0"/>
              <a:t>(Seligman, 1967; also </a:t>
            </a:r>
            <a:r>
              <a:rPr lang="en-US" sz="2000" dirty="0" err="1"/>
              <a:t>Bolles</a:t>
            </a:r>
            <a:r>
              <a:rPr lang="en-US" sz="2000" dirty="0"/>
              <a:t> 1967; Timberlake, 2001) </a:t>
            </a:r>
          </a:p>
          <a:p>
            <a:pPr lvl="1"/>
            <a:r>
              <a:rPr lang="en-US" dirty="0"/>
              <a:t>Biological boundaries</a:t>
            </a:r>
          </a:p>
          <a:p>
            <a:pPr lvl="1"/>
            <a:r>
              <a:rPr lang="en-US" dirty="0"/>
              <a:t>Prepared to attend to certain cues because these increase probability of survival</a:t>
            </a:r>
          </a:p>
          <a:p>
            <a:pPr lvl="1"/>
            <a:r>
              <a:rPr lang="en-US" dirty="0"/>
              <a:t>Dogs come “prepared” to interact with humans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09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Predictions of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Two-Stage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403" y="1952836"/>
            <a:ext cx="8229600" cy="295232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But: this </a:t>
            </a:r>
            <a:r>
              <a:rPr lang="en-US" b="1" dirty="0"/>
              <a:t>preparedness</a:t>
            </a:r>
            <a:r>
              <a:rPr lang="en-US" dirty="0"/>
              <a:t> to respond </a:t>
            </a:r>
            <a:r>
              <a:rPr lang="en-US" b="1" i="1" dirty="0">
                <a:solidFill>
                  <a:srgbClr val="C00000"/>
                </a:solidFill>
              </a:rPr>
              <a:t>requires experience </a:t>
            </a:r>
            <a:r>
              <a:rPr lang="en-US" i="1" dirty="0">
                <a:solidFill>
                  <a:srgbClr val="C00000"/>
                </a:solidFill>
              </a:rPr>
              <a:t>to elicit and shape beneficial behaviors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Dog will become socialized to whatever it is around</a:t>
            </a:r>
            <a:r>
              <a:rPr lang="en-US" dirty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en-US" dirty="0"/>
              <a:t>Other dogs</a:t>
            </a:r>
          </a:p>
          <a:p>
            <a:pPr lvl="1"/>
            <a:r>
              <a:rPr lang="en-US" dirty="0"/>
              <a:t>Sheep or cattle</a:t>
            </a:r>
          </a:p>
          <a:p>
            <a:pPr lvl="1"/>
            <a:r>
              <a:rPr lang="en-US" dirty="0"/>
              <a:t>Humans</a:t>
            </a:r>
          </a:p>
          <a:p>
            <a:pPr lvl="1"/>
            <a:r>
              <a:rPr lang="en-US" dirty="0"/>
              <a:t>Learns behavior that works the best</a:t>
            </a:r>
          </a:p>
        </p:txBody>
      </p:sp>
    </p:spTree>
    <p:extLst>
      <p:ext uri="{BB962C8B-B14F-4D97-AF65-F5344CB8AC3E}">
        <p14:creationId xmlns:p14="http://schemas.microsoft.com/office/powerpoint/2010/main" val="106395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Domestication of Dogs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3701008"/>
          </a:xfrm>
        </p:spPr>
        <p:txBody>
          <a:bodyPr>
            <a:normAutofit/>
          </a:bodyPr>
          <a:lstStyle/>
          <a:p>
            <a:r>
              <a:rPr lang="en-US" b="1" dirty="0"/>
              <a:t>Involves both natural and artificial selection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Natural Selection:</a:t>
            </a:r>
          </a:p>
          <a:p>
            <a:pPr lvl="1"/>
            <a:r>
              <a:rPr lang="en-US" dirty="0"/>
              <a:t>Natural selection developed individuals who more likely tolerant of humans</a:t>
            </a:r>
          </a:p>
          <a:p>
            <a:pPr lvl="1"/>
            <a:r>
              <a:rPr lang="en-US" dirty="0"/>
              <a:t>Remain closer in, live with humans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95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Why is this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451523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Drives research questions: </a:t>
            </a:r>
          </a:p>
          <a:p>
            <a:pPr lvl="1"/>
            <a:r>
              <a:rPr lang="en-US" dirty="0"/>
              <a:t>Is it nature or nurture that is more important</a:t>
            </a:r>
          </a:p>
          <a:p>
            <a:pPr lvl="1"/>
            <a:r>
              <a:rPr lang="en-US" dirty="0"/>
              <a:t>How does nature interact with nurture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Suggests need to examine developmental stages more closely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Authors caution: standardization of methods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C00000"/>
                </a:solidFill>
              </a:rPr>
              <a:t>Several research questions begin to emerge:</a:t>
            </a:r>
          </a:p>
          <a:p>
            <a:pPr lvl="1"/>
            <a:r>
              <a:rPr lang="en-US" dirty="0"/>
              <a:t>Breed differences?</a:t>
            </a:r>
          </a:p>
          <a:p>
            <a:pPr lvl="1"/>
            <a:r>
              <a:rPr lang="en-US" dirty="0"/>
              <a:t>Experience Differences? Shelter vs. fostering dogs for adoption</a:t>
            </a:r>
          </a:p>
          <a:p>
            <a:pPr lvl="1"/>
            <a:r>
              <a:rPr lang="en-US" dirty="0"/>
              <a:t>Deaf, blind or deaf/blind versus typical dogs: What is effect on socialization?</a:t>
            </a:r>
          </a:p>
          <a:p>
            <a:pPr lvl="1"/>
            <a:r>
              <a:rPr lang="en-US" dirty="0"/>
              <a:t>What cognitive abilities </a:t>
            </a:r>
            <a:r>
              <a:rPr lang="en-US" b="1" dirty="0"/>
              <a:t>do</a:t>
            </a:r>
            <a:r>
              <a:rPr lang="en-US" dirty="0"/>
              <a:t> dogs have?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49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5CC2EB-BA7C-43F8-8ED8-014D03D3B8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Canine Development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48E45E9-871F-4268-BCC0-5900CD1A0D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Parallels human development!</a:t>
            </a:r>
          </a:p>
        </p:txBody>
      </p:sp>
    </p:spTree>
    <p:extLst>
      <p:ext uri="{BB962C8B-B14F-4D97-AF65-F5344CB8AC3E}">
        <p14:creationId xmlns:p14="http://schemas.microsoft.com/office/powerpoint/2010/main" val="4166025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Neurological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Puppies mature slowly after birth (like humans)</a:t>
            </a:r>
          </a:p>
          <a:p>
            <a:pPr lvl="1"/>
            <a:r>
              <a:rPr lang="en-US" dirty="0"/>
              <a:t>NOT precocial</a:t>
            </a:r>
          </a:p>
          <a:p>
            <a:pPr lvl="1"/>
            <a:r>
              <a:rPr lang="en-US" dirty="0"/>
              <a:t>Implies structured/caring parental environment is critical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Behavioral </a:t>
            </a:r>
            <a:r>
              <a:rPr lang="en-US" b="1" dirty="0" err="1">
                <a:solidFill>
                  <a:srgbClr val="C00000"/>
                </a:solidFill>
              </a:rPr>
              <a:t>epigenesis</a:t>
            </a:r>
            <a:r>
              <a:rPr lang="en-US" dirty="0"/>
              <a:t>: development of </a:t>
            </a:r>
            <a:r>
              <a:rPr lang="en-US" dirty="0" err="1"/>
              <a:t>neuro</a:t>
            </a:r>
            <a:r>
              <a:rPr lang="en-US" dirty="0"/>
              <a:t> system</a:t>
            </a:r>
          </a:p>
          <a:p>
            <a:pPr lvl="1"/>
            <a:r>
              <a:rPr lang="en-US" dirty="0"/>
              <a:t>At birth, very immature</a:t>
            </a:r>
          </a:p>
          <a:p>
            <a:pPr lvl="1"/>
            <a:r>
              <a:rPr lang="en-US" dirty="0"/>
              <a:t>Requires sensory experiences to develop</a:t>
            </a:r>
          </a:p>
          <a:p>
            <a:pPr lvl="1"/>
            <a:r>
              <a:rPr lang="en-US" dirty="0"/>
              <a:t>Too much </a:t>
            </a:r>
            <a:r>
              <a:rPr lang="en-US" dirty="0" err="1"/>
              <a:t>hyperstimulation</a:t>
            </a:r>
            <a:r>
              <a:rPr lang="en-US" dirty="0"/>
              <a:t> can produce overdevelopment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Stages</a:t>
            </a:r>
            <a:r>
              <a:rPr lang="en-US" dirty="0"/>
              <a:t> = “simplified classification system where the classifier traces a straight line through a continuum” (Bateson, 1981).</a:t>
            </a:r>
          </a:p>
        </p:txBody>
      </p:sp>
    </p:spTree>
    <p:extLst>
      <p:ext uri="{BB962C8B-B14F-4D97-AF65-F5344CB8AC3E}">
        <p14:creationId xmlns:p14="http://schemas.microsoft.com/office/powerpoint/2010/main" val="2995313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Critical neurological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402108"/>
            <a:ext cx="8856984" cy="36289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Break domestic dog development into periods: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Neonatal:</a:t>
            </a:r>
            <a:r>
              <a:rPr lang="en-US" dirty="0"/>
              <a:t> 0-14 days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Transitional</a:t>
            </a:r>
            <a:r>
              <a:rPr lang="en-US" dirty="0">
                <a:solidFill>
                  <a:srgbClr val="C00000"/>
                </a:solidFill>
              </a:rPr>
              <a:t>:</a:t>
            </a:r>
            <a:r>
              <a:rPr lang="en-US" dirty="0"/>
              <a:t> 14-21 days</a:t>
            </a:r>
          </a:p>
          <a:p>
            <a:pPr lvl="2"/>
            <a:r>
              <a:rPr lang="en-US" dirty="0"/>
              <a:t>Starts when eyes open</a:t>
            </a:r>
          </a:p>
          <a:p>
            <a:pPr lvl="2"/>
            <a:r>
              <a:rPr lang="en-US" dirty="0"/>
              <a:t>Ends when animal reacts to noise (is hearing)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Socialization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/>
              <a:t>21-70 days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Juvenile:</a:t>
            </a:r>
            <a:r>
              <a:rPr lang="en-US" dirty="0"/>
              <a:t> 70 days and older to 1 in smaller dogs; about 3 </a:t>
            </a:r>
            <a:r>
              <a:rPr lang="en-US" dirty="0" err="1"/>
              <a:t>yrs</a:t>
            </a:r>
            <a:r>
              <a:rPr lang="en-US" dirty="0"/>
              <a:t> in larger dogs</a:t>
            </a:r>
          </a:p>
        </p:txBody>
      </p:sp>
    </p:spTree>
    <p:extLst>
      <p:ext uri="{BB962C8B-B14F-4D97-AF65-F5344CB8AC3E}">
        <p14:creationId xmlns:p14="http://schemas.microsoft.com/office/powerpoint/2010/main" val="2969834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Prenatal period and </a:t>
            </a:r>
            <a:r>
              <a:rPr lang="en-US" sz="3600" b="1" dirty="0" err="1">
                <a:solidFill>
                  <a:schemeClr val="tx1"/>
                </a:solidFill>
              </a:rPr>
              <a:t>NeoNatal</a:t>
            </a:r>
            <a:r>
              <a:rPr lang="en-US" sz="3600" b="1" dirty="0">
                <a:solidFill>
                  <a:schemeClr val="tx1"/>
                </a:solidFill>
              </a:rPr>
              <a:t> periods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Prenatal: Pregnancy</a:t>
            </a:r>
          </a:p>
          <a:p>
            <a:pPr lvl="1"/>
            <a:r>
              <a:rPr lang="en-US" b="1" dirty="0"/>
              <a:t>Typical dog pregnancy is 63 days, or about 9 weeks</a:t>
            </a:r>
          </a:p>
          <a:p>
            <a:pPr lvl="1"/>
            <a:r>
              <a:rPr lang="en-US" b="1" i="1" dirty="0"/>
              <a:t>Environment for mother can alter pups behavior</a:t>
            </a:r>
          </a:p>
          <a:p>
            <a:pPr lvl="2"/>
            <a:r>
              <a:rPr lang="en-US" dirty="0"/>
              <a:t>Petting and soothing of mother = more docile litter</a:t>
            </a:r>
          </a:p>
          <a:p>
            <a:pPr lvl="2"/>
            <a:r>
              <a:rPr lang="en-US" dirty="0"/>
              <a:t>Stimulates parasympathetic nervous system which is critical for growth, relaxation and attachment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457200"/>
            <a:r>
              <a:rPr lang="en-US" b="1" dirty="0">
                <a:solidFill>
                  <a:srgbClr val="C00000"/>
                </a:solidFill>
              </a:rPr>
              <a:t>Neonatal period</a:t>
            </a:r>
          </a:p>
          <a:p>
            <a:pPr marL="914400" lvl="1" indent="-457200"/>
            <a:r>
              <a:rPr lang="en-US" dirty="0"/>
              <a:t>Birth to 13 days</a:t>
            </a:r>
          </a:p>
          <a:p>
            <a:pPr marL="914400" lvl="1" indent="-457200"/>
            <a:r>
              <a:rPr lang="en-US" dirty="0"/>
              <a:t>Eyes closed, no real hearing</a:t>
            </a:r>
          </a:p>
          <a:p>
            <a:pPr marL="914400" lvl="1" indent="-457200"/>
            <a:r>
              <a:rPr lang="en-US" dirty="0"/>
              <a:t>Completely dependent on mother</a:t>
            </a:r>
          </a:p>
          <a:p>
            <a:pPr marL="914400" lvl="1" indent="-457200"/>
            <a:r>
              <a:rPr lang="en-US" dirty="0"/>
              <a:t>Heat and food seeking organisms</a:t>
            </a:r>
          </a:p>
          <a:p>
            <a:pPr marL="5715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84748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Three to Seven Weeks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036" y="1417638"/>
            <a:ext cx="8534400" cy="3955578"/>
          </a:xfrm>
        </p:spPr>
        <p:txBody>
          <a:bodyPr>
            <a:normAutofit fontScale="47500" lnSpcReduction="20000"/>
          </a:bodyPr>
          <a:lstStyle/>
          <a:p>
            <a:r>
              <a:rPr lang="en-US" sz="5100" b="1" dirty="0">
                <a:solidFill>
                  <a:srgbClr val="C00000"/>
                </a:solidFill>
              </a:rPr>
              <a:t>Tremendous growth </a:t>
            </a:r>
            <a:r>
              <a:rPr lang="en-US" sz="5100" dirty="0"/>
              <a:t>and begin </a:t>
            </a:r>
            <a:r>
              <a:rPr lang="en-US" sz="5100" b="1" dirty="0">
                <a:solidFill>
                  <a:srgbClr val="C00000"/>
                </a:solidFill>
              </a:rPr>
              <a:t>Homeostatic functions</a:t>
            </a:r>
            <a:r>
              <a:rPr lang="en-US" sz="5100" dirty="0"/>
              <a:t>:</a:t>
            </a:r>
          </a:p>
          <a:p>
            <a:pPr lvl="1"/>
            <a:r>
              <a:rPr lang="en-US" sz="5100" dirty="0"/>
              <a:t>Regulate own temperature </a:t>
            </a:r>
          </a:p>
          <a:p>
            <a:pPr lvl="1"/>
            <a:r>
              <a:rPr lang="en-US" sz="5100" dirty="0"/>
              <a:t>Start to feel the urge to pee/poop all by himself </a:t>
            </a:r>
          </a:p>
          <a:p>
            <a:pPr lvl="1"/>
            <a:endParaRPr lang="en-US" sz="5100" dirty="0"/>
          </a:p>
          <a:p>
            <a:r>
              <a:rPr lang="en-US" sz="5100" dirty="0"/>
              <a:t>A 'toddler' : busy learning how to interact with others</a:t>
            </a:r>
          </a:p>
          <a:p>
            <a:pPr lvl="1"/>
            <a:r>
              <a:rPr lang="en-US" sz="5100" dirty="0"/>
              <a:t>Learn basic </a:t>
            </a:r>
            <a:r>
              <a:rPr lang="en-US" sz="5100" b="1" i="1" dirty="0">
                <a:solidFill>
                  <a:srgbClr val="C00000"/>
                </a:solidFill>
              </a:rPr>
              <a:t>canine manners</a:t>
            </a:r>
          </a:p>
          <a:p>
            <a:pPr lvl="1"/>
            <a:r>
              <a:rPr lang="en-US" sz="5100" dirty="0"/>
              <a:t>Learn from mom and littermates</a:t>
            </a:r>
          </a:p>
          <a:p>
            <a:pPr lvl="1"/>
            <a:endParaRPr lang="en-US" sz="5100" dirty="0"/>
          </a:p>
          <a:p>
            <a:r>
              <a:rPr lang="en-US" sz="5500" dirty="0"/>
              <a:t>Most important: learn </a:t>
            </a:r>
            <a:r>
              <a:rPr lang="en-US" sz="5500" b="1" dirty="0">
                <a:solidFill>
                  <a:srgbClr val="C00000"/>
                </a:solidFill>
              </a:rPr>
              <a:t>BITE INHIBITION by 8 weeks</a:t>
            </a:r>
          </a:p>
          <a:p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2644698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Three to Seven Weeks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8"/>
            <a:ext cx="8534400" cy="3451522"/>
          </a:xfrm>
        </p:spPr>
        <p:txBody>
          <a:bodyPr>
            <a:normAutofit fontScale="40000" lnSpcReduction="20000"/>
          </a:bodyPr>
          <a:lstStyle/>
          <a:p>
            <a:r>
              <a:rPr lang="en-US" sz="5100" b="1" dirty="0">
                <a:solidFill>
                  <a:srgbClr val="C00000"/>
                </a:solidFill>
              </a:rPr>
              <a:t>Start to wean</a:t>
            </a:r>
            <a:r>
              <a:rPr lang="en-US" sz="5100" dirty="0"/>
              <a:t>: Mom will refuse to let pups nurse for long periods after about 5 weeks. </a:t>
            </a:r>
          </a:p>
          <a:p>
            <a:endParaRPr lang="en-US" sz="5100" dirty="0"/>
          </a:p>
          <a:p>
            <a:r>
              <a:rPr lang="en-US" sz="5100" dirty="0"/>
              <a:t>Important to </a:t>
            </a:r>
            <a:r>
              <a:rPr lang="en-US" sz="5100" b="1" dirty="0">
                <a:solidFill>
                  <a:srgbClr val="C00000"/>
                </a:solidFill>
              </a:rPr>
              <a:t>expose pup to different experiences</a:t>
            </a:r>
          </a:p>
          <a:p>
            <a:pPr lvl="1"/>
            <a:r>
              <a:rPr lang="en-US" sz="4700" dirty="0"/>
              <a:t>Different textures, sounds, smells etc.</a:t>
            </a:r>
          </a:p>
          <a:p>
            <a:pPr lvl="1"/>
            <a:r>
              <a:rPr lang="en-US" sz="4400" dirty="0"/>
              <a:t>Give short periods away from their momma and siblings to help them get used to being separated. </a:t>
            </a:r>
          </a:p>
          <a:p>
            <a:endParaRPr lang="en-US" sz="5100" dirty="0"/>
          </a:p>
          <a:p>
            <a:r>
              <a:rPr lang="en-US" sz="5100" b="1" dirty="0">
                <a:solidFill>
                  <a:srgbClr val="C00000"/>
                </a:solidFill>
              </a:rPr>
              <a:t>Losing immune  protection </a:t>
            </a:r>
            <a:r>
              <a:rPr lang="en-US" sz="5100" dirty="0"/>
              <a:t>from mom: start first shots</a:t>
            </a:r>
          </a:p>
          <a:p>
            <a:endParaRPr lang="en-US" sz="5100" dirty="0"/>
          </a:p>
          <a:p>
            <a:r>
              <a:rPr lang="en-US" sz="5100" b="1" i="1" dirty="0"/>
              <a:t>NOT ready for adoption yet.</a:t>
            </a:r>
          </a:p>
        </p:txBody>
      </p:sp>
    </p:spTree>
    <p:extLst>
      <p:ext uri="{BB962C8B-B14F-4D97-AF65-F5344CB8AC3E}">
        <p14:creationId xmlns:p14="http://schemas.microsoft.com/office/powerpoint/2010/main" val="3182466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8 to 16 weeks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7638"/>
            <a:ext cx="8229600" cy="3629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Between 8 and 12 weeks: placed in new home:</a:t>
            </a:r>
          </a:p>
          <a:p>
            <a:pPr lvl="1"/>
            <a:r>
              <a:rPr lang="en-US" dirty="0"/>
              <a:t>9 to 10 weeks is best</a:t>
            </a:r>
          </a:p>
          <a:p>
            <a:pPr lvl="1"/>
            <a:r>
              <a:rPr lang="en-US" dirty="0"/>
              <a:t>Longer wait for some breeds</a:t>
            </a:r>
          </a:p>
          <a:p>
            <a:pPr lvl="1"/>
            <a:r>
              <a:rPr lang="en-US" dirty="0"/>
              <a:t>Depends on development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Incredible amounts of learning:</a:t>
            </a:r>
          </a:p>
          <a:p>
            <a:pPr lvl="1"/>
            <a:r>
              <a:rPr lang="en-US" dirty="0"/>
              <a:t>Curious, outgoing and intelligent. </a:t>
            </a:r>
          </a:p>
          <a:p>
            <a:pPr lvl="1"/>
            <a:r>
              <a:rPr lang="en-US" dirty="0"/>
              <a:t>Eager to please his/her people.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Start basic obedience and puppy social skills NOW!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66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8 to 16 weeks: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7638"/>
            <a:ext cx="8507288" cy="35955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C00000"/>
                </a:solidFill>
              </a:rPr>
              <a:t>Socialization  CRITICAL during this stage</a:t>
            </a:r>
            <a:r>
              <a:rPr lang="en-US" dirty="0">
                <a:solidFill>
                  <a:srgbClr val="C00000"/>
                </a:solidFill>
              </a:rPr>
              <a:t>:  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The more new sights, sounds, smells etc. that he can experience the better. </a:t>
            </a:r>
          </a:p>
          <a:p>
            <a:pPr lvl="1">
              <a:lnSpc>
                <a:spcPct val="120000"/>
              </a:lnSpc>
            </a:pPr>
            <a:endParaRPr lang="en-US" sz="2200" dirty="0"/>
          </a:p>
          <a:p>
            <a:pPr lvl="1">
              <a:lnSpc>
                <a:spcPct val="120000"/>
              </a:lnSpc>
            </a:pPr>
            <a:r>
              <a:rPr lang="en-US" sz="2200" dirty="0"/>
              <a:t>Puppies who have lots of socialization experiences and stimulus less likely to develop behavior problems and fears</a:t>
            </a:r>
          </a:p>
          <a:p>
            <a:pPr lvl="1">
              <a:lnSpc>
                <a:spcPct val="120000"/>
              </a:lnSpc>
            </a:pPr>
            <a:endParaRPr lang="en-US" sz="2200" dirty="0"/>
          </a:p>
          <a:p>
            <a:pPr lvl="1">
              <a:lnSpc>
                <a:spcPct val="120000"/>
              </a:lnSpc>
            </a:pPr>
            <a:r>
              <a:rPr lang="en-US" sz="2200" dirty="0"/>
              <a:t>BUT: Don’t take pup out to places where lots of dogs until fully immunized!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85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8 to 16 weeks: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30750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C00000"/>
                </a:solidFill>
              </a:rPr>
              <a:t>First 'fear period' around 8 weeks of age: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Pup may seem scared of his own shadow, becomes very Velcro to </a:t>
            </a:r>
            <a:r>
              <a:rPr lang="en-US" dirty="0" err="1"/>
              <a:t>pawrent</a:t>
            </a: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Critical to socialize at this time!!!!!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Again at 12 weeks or so, and again at 16 weeks or so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Develop both stranger fears and separation fears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8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Domestication of Dogs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370100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Several sub-categories of domestication</a:t>
            </a:r>
          </a:p>
          <a:p>
            <a:pPr lvl="1"/>
            <a:r>
              <a:rPr lang="en-US" dirty="0"/>
              <a:t>Tame domesticated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Genetically domesticated but wild (feral)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Wild type but tame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Interestingly, 75% of world’s dogs are feral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990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teen period: 17-40 weeks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384502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Develops a ‘bratty' attitude</a:t>
            </a:r>
            <a:r>
              <a:rPr lang="en-US" b="1" dirty="0"/>
              <a:t>: </a:t>
            </a:r>
            <a:r>
              <a:rPr lang="en-US" dirty="0"/>
              <a:t>Your nicely behaved pup goes bad!</a:t>
            </a:r>
          </a:p>
          <a:p>
            <a:pPr lvl="1"/>
            <a:r>
              <a:rPr lang="en-US" dirty="0"/>
              <a:t>Can be very demanding and challenging for both pup and you</a:t>
            </a:r>
          </a:p>
          <a:p>
            <a:pPr lvl="1"/>
            <a:r>
              <a:rPr lang="en-US" dirty="0"/>
              <a:t>Pup will test limits</a:t>
            </a:r>
          </a:p>
          <a:p>
            <a:pPr lvl="1"/>
            <a:r>
              <a:rPr lang="en-US" dirty="0"/>
              <a:t>Consistency and continuity is key!</a:t>
            </a:r>
          </a:p>
          <a:p>
            <a:pPr lvl="1"/>
            <a:r>
              <a:rPr lang="en-US" dirty="0"/>
              <a:t>Needs discipline, exercise, lots of chew toys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Pup looks like a  teenager </a:t>
            </a:r>
            <a:r>
              <a:rPr lang="en-US" dirty="0"/>
              <a:t>... long limbs, slender, maybe a bit awkward and ungainly. </a:t>
            </a:r>
          </a:p>
          <a:p>
            <a:pPr lvl="1"/>
            <a:r>
              <a:rPr lang="en-US" dirty="0"/>
              <a:t>Still growing</a:t>
            </a:r>
          </a:p>
          <a:p>
            <a:pPr lvl="1"/>
            <a:r>
              <a:rPr lang="en-US" dirty="0"/>
              <a:t>May need more/less food as it grows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717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 teen period: 17-40 weeks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970" y="1700808"/>
            <a:ext cx="8382000" cy="341783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At about 7-9 </a:t>
            </a:r>
            <a:r>
              <a:rPr lang="en-US" b="1" dirty="0" err="1">
                <a:solidFill>
                  <a:srgbClr val="C00000"/>
                </a:solidFill>
              </a:rPr>
              <a:t>mos</a:t>
            </a:r>
            <a:r>
              <a:rPr lang="en-US" b="1" dirty="0">
                <a:solidFill>
                  <a:srgbClr val="C00000"/>
                </a:solidFill>
              </a:rPr>
              <a:t>: lose last baby teeth</a:t>
            </a:r>
          </a:p>
          <a:p>
            <a:pPr lvl="1"/>
            <a:r>
              <a:rPr lang="en-US" sz="2400" dirty="0"/>
              <a:t>The front 'fangs' or upper canines</a:t>
            </a:r>
          </a:p>
          <a:p>
            <a:pPr lvl="1"/>
            <a:r>
              <a:rPr lang="en-US" sz="2400" dirty="0"/>
              <a:t>Will have a full set of adult teeth after this</a:t>
            </a:r>
          </a:p>
          <a:p>
            <a:pPr lvl="1"/>
            <a:r>
              <a:rPr lang="en-US" sz="2400" dirty="0"/>
              <a:t> </a:t>
            </a:r>
            <a:r>
              <a:rPr lang="en-US" sz="2400" b="1" i="1" dirty="0">
                <a:solidFill>
                  <a:srgbClr val="C00000"/>
                </a:solidFill>
              </a:rPr>
              <a:t>CHEWING comes back </a:t>
            </a:r>
            <a:r>
              <a:rPr lang="en-US" sz="2400" dirty="0"/>
              <a:t>as lose the last baby teeth</a:t>
            </a:r>
            <a:r>
              <a:rPr lang="en-US" dirty="0"/>
              <a:t>!</a:t>
            </a:r>
          </a:p>
          <a:p>
            <a:endParaRPr lang="en-US" sz="2200" dirty="0"/>
          </a:p>
          <a:p>
            <a:r>
              <a:rPr lang="en-US" b="1" dirty="0">
                <a:solidFill>
                  <a:srgbClr val="C00000"/>
                </a:solidFill>
              </a:rPr>
              <a:t>Sexual maturity occurs: </a:t>
            </a:r>
          </a:p>
          <a:p>
            <a:pPr lvl="1"/>
            <a:r>
              <a:rPr lang="en-US" sz="2400" dirty="0"/>
              <a:t>Traditional to spay or neuter before 6 </a:t>
            </a:r>
            <a:r>
              <a:rPr lang="en-US" sz="2400" dirty="0" err="1"/>
              <a:t>mos</a:t>
            </a:r>
            <a:r>
              <a:rPr lang="en-US" sz="2400" dirty="0"/>
              <a:t>, but this may interfere with bone development!</a:t>
            </a:r>
          </a:p>
          <a:p>
            <a:pPr lvl="1"/>
            <a:r>
              <a:rPr lang="en-US" sz="2400" dirty="0"/>
              <a:t>Today vets recommend waiting until at least 9 </a:t>
            </a:r>
            <a:r>
              <a:rPr lang="en-US" sz="2400" dirty="0" err="1"/>
              <a:t>mos</a:t>
            </a:r>
            <a:r>
              <a:rPr lang="en-US" sz="2400" dirty="0"/>
              <a:t>; data say it is better to wait 12-18 mos.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5838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40-52 weeks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358" y="1268760"/>
            <a:ext cx="8229600" cy="3600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Still a teenager: </a:t>
            </a:r>
            <a:r>
              <a:rPr lang="en-US" dirty="0"/>
              <a:t>Still needs lots of discipline, sturdy chew toys, patience</a:t>
            </a:r>
          </a:p>
          <a:p>
            <a:pPr lvl="1"/>
            <a:endParaRPr lang="en-US" sz="1300" b="1" dirty="0"/>
          </a:p>
          <a:p>
            <a:endParaRPr lang="en-US" b="1" i="1" dirty="0"/>
          </a:p>
          <a:p>
            <a:r>
              <a:rPr lang="en-US" b="1" i="1" dirty="0"/>
              <a:t>Small breed pups may reach maturity </a:t>
            </a:r>
            <a:endParaRPr lang="en-US" dirty="0"/>
          </a:p>
          <a:p>
            <a:endParaRPr lang="en-US" sz="1300" dirty="0"/>
          </a:p>
          <a:p>
            <a:pPr lvl="1"/>
            <a:r>
              <a:rPr lang="en-US" dirty="0"/>
              <a:t>Larger breeds: Adulthood at 2 or 3 yrs.</a:t>
            </a:r>
          </a:p>
          <a:p>
            <a:endParaRPr lang="en-US" sz="1300" dirty="0"/>
          </a:p>
          <a:p>
            <a:pPr lvl="1"/>
            <a:r>
              <a:rPr lang="en-US" dirty="0"/>
              <a:t>More noticeable difference between the development of small and large breed pups.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397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 year to 3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3937992"/>
          </a:xfrm>
        </p:spPr>
        <p:txBody>
          <a:bodyPr>
            <a:normAutofit fontScale="77500" lnSpcReduction="20000"/>
          </a:bodyPr>
          <a:lstStyle/>
          <a:p>
            <a:r>
              <a:rPr lang="en-US" sz="4200" b="1" dirty="0">
                <a:solidFill>
                  <a:srgbClr val="C00000"/>
                </a:solidFill>
              </a:rPr>
              <a:t>Large and Giant breeds</a:t>
            </a:r>
            <a:endParaRPr lang="en-US" sz="4200" dirty="0"/>
          </a:p>
          <a:p>
            <a:pPr lvl="1"/>
            <a:r>
              <a:rPr lang="en-US" sz="3600" dirty="0"/>
              <a:t>Still growing. </a:t>
            </a:r>
          </a:p>
          <a:p>
            <a:pPr lvl="1"/>
            <a:r>
              <a:rPr lang="en-US" sz="3600" dirty="0"/>
              <a:t>Gaining full height first, then continuing to put on weight until they reach their full adult size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sz="4200" dirty="0"/>
              <a:t>Pups of this age tend to </a:t>
            </a:r>
            <a:r>
              <a:rPr lang="en-US" sz="4200" dirty="0">
                <a:solidFill>
                  <a:srgbClr val="C00000"/>
                </a:solidFill>
              </a:rPr>
              <a:t>be </a:t>
            </a:r>
            <a:r>
              <a:rPr lang="en-US" sz="4200" b="1" i="1" dirty="0">
                <a:solidFill>
                  <a:srgbClr val="C00000"/>
                </a:solidFill>
              </a:rPr>
              <a:t>more combative with puppies or dogs of the same sex as themselves</a:t>
            </a:r>
            <a:r>
              <a:rPr lang="en-US" sz="4200" b="1" i="1" dirty="0"/>
              <a:t> </a:t>
            </a:r>
          </a:p>
          <a:p>
            <a:endParaRPr lang="en-US" sz="4200" dirty="0"/>
          </a:p>
          <a:p>
            <a:endParaRPr lang="en-US" sz="4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903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1 year to 3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19200"/>
            <a:ext cx="8735888" cy="3649960"/>
          </a:xfrm>
        </p:spPr>
        <p:txBody>
          <a:bodyPr>
            <a:normAutofit fontScale="55000" lnSpcReduction="20000"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With guardian/herding breeds: Start to see instinctive behavior appear</a:t>
            </a:r>
          </a:p>
          <a:p>
            <a:pPr lvl="1"/>
            <a:r>
              <a:rPr lang="en-US" sz="3600" dirty="0"/>
              <a:t>May try to act brave while hiding behind your legs</a:t>
            </a:r>
          </a:p>
          <a:p>
            <a:pPr lvl="1"/>
            <a:r>
              <a:rPr lang="en-US" sz="3600" i="1" dirty="0"/>
              <a:t>Resource guarding may become pronounced!</a:t>
            </a:r>
          </a:p>
          <a:p>
            <a:pPr lvl="1"/>
            <a:endParaRPr lang="en-US" sz="3600" dirty="0"/>
          </a:p>
          <a:p>
            <a:r>
              <a:rPr lang="en-US" sz="4000" b="1" i="1" dirty="0">
                <a:solidFill>
                  <a:srgbClr val="C00000"/>
                </a:solidFill>
              </a:rPr>
              <a:t>NEVER, EVER encourage a pup to 'guard' or to act aggressively or defensively. </a:t>
            </a:r>
          </a:p>
          <a:p>
            <a:pPr lvl="1"/>
            <a:r>
              <a:rPr lang="en-US" sz="4000" dirty="0"/>
              <a:t>Will confuse and frighten him  and could cause a lot of problems later on. </a:t>
            </a:r>
          </a:p>
          <a:p>
            <a:pPr lvl="1"/>
            <a:r>
              <a:rPr lang="en-US" sz="4000" dirty="0"/>
              <a:t>Correct him gently but firmly if he growls inappropriately though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262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tx1"/>
                </a:solidFill>
              </a:rPr>
              <a:t>Sensitive periods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Windows of opportunity</a:t>
            </a:r>
          </a:p>
          <a:p>
            <a:pPr lvl="1"/>
            <a:r>
              <a:rPr lang="en-US" dirty="0"/>
              <a:t>Point in maturing process when events are susceptible to leaving long term effects</a:t>
            </a:r>
          </a:p>
          <a:p>
            <a:pPr lvl="1"/>
            <a:r>
              <a:rPr lang="en-US" dirty="0"/>
              <a:t>When learning is easier and knowledge gained is stored in LTM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C00000"/>
                </a:solidFill>
              </a:rPr>
              <a:t>Small number of determining experiences have major affects (or damages) on future behavior</a:t>
            </a:r>
          </a:p>
        </p:txBody>
      </p:sp>
    </p:spTree>
    <p:extLst>
      <p:ext uri="{BB962C8B-B14F-4D97-AF65-F5344CB8AC3E}">
        <p14:creationId xmlns:p14="http://schemas.microsoft.com/office/powerpoint/2010/main" val="2441285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1"/>
          </a:xfrm>
        </p:spPr>
        <p:txBody>
          <a:bodyPr/>
          <a:lstStyle/>
          <a:p>
            <a:r>
              <a:rPr lang="en-US" b="1" i="1" dirty="0">
                <a:solidFill>
                  <a:schemeClr val="tx1"/>
                </a:solidFill>
              </a:rPr>
              <a:t>Identification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293" y="1124744"/>
            <a:ext cx="8681414" cy="4288631"/>
          </a:xfrm>
        </p:spPr>
        <p:txBody>
          <a:bodyPr>
            <a:normAutofit/>
          </a:bodyPr>
          <a:lstStyle/>
          <a:p>
            <a:r>
              <a:rPr lang="en-US" dirty="0"/>
              <a:t>Assume that pup must learn it is a dog</a:t>
            </a:r>
          </a:p>
          <a:p>
            <a:endParaRPr lang="en-US" sz="1600" dirty="0"/>
          </a:p>
          <a:p>
            <a:r>
              <a:rPr lang="en-US" b="1" dirty="0">
                <a:solidFill>
                  <a:srgbClr val="C00000"/>
                </a:solidFill>
              </a:rPr>
              <a:t>Species identification </a:t>
            </a:r>
            <a:r>
              <a:rPr lang="en-US" dirty="0"/>
              <a:t>means that the pup can</a:t>
            </a:r>
          </a:p>
          <a:p>
            <a:pPr lvl="1"/>
            <a:r>
              <a:rPr lang="en-US" sz="2400" dirty="0"/>
              <a:t>Recognize parents (filial imprinting)</a:t>
            </a:r>
          </a:p>
          <a:p>
            <a:pPr lvl="1"/>
            <a:r>
              <a:rPr lang="en-US" sz="2400" dirty="0"/>
              <a:t>Develop preference for dog-dog relations (fraternal imprinting)</a:t>
            </a:r>
          </a:p>
          <a:p>
            <a:pPr lvl="1"/>
            <a:r>
              <a:rPr lang="en-US" sz="2400" dirty="0"/>
              <a:t>Develop sexual preference for dogs (filial and sexual imprinting)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992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Identification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3"/>
            <a:ext cx="8640960" cy="388843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b="1" dirty="0">
                <a:solidFill>
                  <a:srgbClr val="C00000"/>
                </a:solidFill>
              </a:rPr>
              <a:t>Play-fighting among puppies (litter-mates) is important for identification as a dog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300" i="1" dirty="0">
                <a:solidFill>
                  <a:srgbClr val="C00000"/>
                </a:solidFill>
              </a:rPr>
              <a:t>Begins about the 3± weeks, </a:t>
            </a:r>
            <a:r>
              <a:rPr lang="en-US" sz="3300" dirty="0"/>
              <a:t>Ends somewhere around 12 ±  weeks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At this point dogs lose their ability to play with unfamiliar dogs and become "serious" in defending their group.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 </a:t>
            </a:r>
            <a:r>
              <a:rPr lang="en-US" sz="3300" b="1" dirty="0">
                <a:solidFill>
                  <a:srgbClr val="C00000"/>
                </a:solidFill>
              </a:rPr>
              <a:t>In the absence of siblings, a puppy establishes identification through</a:t>
            </a:r>
            <a:r>
              <a:rPr lang="en-US" sz="3300" dirty="0">
                <a:solidFill>
                  <a:srgbClr val="C00000"/>
                </a:solidFill>
              </a:rPr>
              <a:t>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Care-giving, care-searching, playful interaction with its parents or other dogs.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This interaction must last until at least, if not beyond, the 6th week.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The presence of other species during this period does not hamper identification with one's own species.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734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Identification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7638"/>
            <a:ext cx="8712968" cy="348498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End of this phase varies depending on factors that are include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Internal  development: </a:t>
            </a:r>
            <a:r>
              <a:rPr lang="en-US" dirty="0"/>
              <a:t>breed, line of descendants, individual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External factors:</a:t>
            </a:r>
            <a:r>
              <a:rPr lang="en-US" dirty="0"/>
              <a:t> behavior of the mother, other dogs, quality of the surroundings </a:t>
            </a:r>
          </a:p>
          <a:p>
            <a:pPr lvl="1"/>
            <a:endParaRPr lang="en-US" dirty="0"/>
          </a:p>
          <a:p>
            <a:r>
              <a:rPr lang="en-US" i="1" dirty="0">
                <a:solidFill>
                  <a:srgbClr val="C00000"/>
                </a:solidFill>
              </a:rPr>
              <a:t>A stressful environment (e.g., feral dog) will close this phase ahead of time (probably around 7 to 9 weeks).</a:t>
            </a:r>
          </a:p>
        </p:txBody>
      </p:sp>
    </p:spTree>
    <p:extLst>
      <p:ext uri="{BB962C8B-B14F-4D97-AF65-F5344CB8AC3E}">
        <p14:creationId xmlns:p14="http://schemas.microsoft.com/office/powerpoint/2010/main" val="15757393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tx1"/>
                </a:solidFill>
              </a:rPr>
              <a:t>Identification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63272" cy="373955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C00000"/>
                </a:solidFill>
              </a:rPr>
              <a:t>If inappropriate identification, then: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C00000"/>
                </a:solidFill>
              </a:rPr>
              <a:t>May become Isolated from other dogs: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not get along with other dogs or recognize itself as a dog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Other dogs will attack/reject it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Can remediate if isolation or inappropriate isolation is altered soon enough(by 7 to 9 weeks)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C00000"/>
                </a:solidFill>
              </a:rPr>
              <a:t>Identification with people and other dogs is being set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Is stable, rigid and persistent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Easily acquired (or not acquired)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Sexual imprinting also co-occurs</a:t>
            </a:r>
          </a:p>
        </p:txBody>
      </p:sp>
    </p:spTree>
    <p:extLst>
      <p:ext uri="{BB962C8B-B14F-4D97-AF65-F5344CB8AC3E}">
        <p14:creationId xmlns:p14="http://schemas.microsoft.com/office/powerpoint/2010/main" val="354286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Domestication of Dogs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370100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Domestication involves both natural and artificial selection</a:t>
            </a:r>
          </a:p>
          <a:p>
            <a:pPr lvl="2"/>
            <a:endParaRPr lang="en-US" dirty="0"/>
          </a:p>
          <a:p>
            <a:r>
              <a:rPr lang="en-US" b="1" dirty="0"/>
              <a:t>Domestication: 15,000+ year history of domestication</a:t>
            </a:r>
          </a:p>
          <a:p>
            <a:pPr lvl="1"/>
            <a:r>
              <a:rPr lang="en-US" dirty="0"/>
              <a:t>As humans entered more agricultural lifestyle, wolves scavenged food from humans</a:t>
            </a:r>
          </a:p>
          <a:p>
            <a:pPr lvl="1"/>
            <a:r>
              <a:rPr lang="en-US" dirty="0"/>
              <a:t>This led to changes in wolf morphology and behavior</a:t>
            </a:r>
          </a:p>
          <a:p>
            <a:pPr lvl="2"/>
            <a:r>
              <a:rPr lang="en-US" dirty="0"/>
              <a:t>Reduced fear and aggression in presence of humans = exploitation of more food sources</a:t>
            </a:r>
          </a:p>
          <a:p>
            <a:pPr lvl="1"/>
            <a:r>
              <a:rPr lang="en-US" dirty="0"/>
              <a:t>Later, humans began to selectively breed dogs </a:t>
            </a:r>
          </a:p>
        </p:txBody>
      </p:sp>
    </p:spTree>
    <p:extLst>
      <p:ext uri="{BB962C8B-B14F-4D97-AF65-F5344CB8AC3E}">
        <p14:creationId xmlns:p14="http://schemas.microsoft.com/office/powerpoint/2010/main" val="30983309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Risk  Factors for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90957"/>
            <a:ext cx="8712968" cy="37010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The total </a:t>
            </a:r>
            <a:r>
              <a:rPr lang="en-US" sz="3300" dirty="0">
                <a:solidFill>
                  <a:srgbClr val="C00000"/>
                </a:solidFill>
              </a:rPr>
              <a:t>absence of other dogs </a:t>
            </a:r>
            <a:r>
              <a:rPr lang="en-US" sz="3300" dirty="0"/>
              <a:t>(own species) between 3 and 12±5 weeks </a:t>
            </a:r>
            <a:r>
              <a:rPr lang="en-US" sz="3300" b="1" i="1" dirty="0"/>
              <a:t>fosters identification with another species that is closest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In general humans become a substitute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Can be other species:  Cats, rabbits, sheep, </a:t>
            </a:r>
            <a:r>
              <a:rPr lang="en-US" dirty="0" err="1"/>
              <a:t>etc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Could even be an inanimate object: Stuffed animal, vacuum cleaner bag, etc.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3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b="1" i="1" dirty="0">
                <a:solidFill>
                  <a:srgbClr val="C00000"/>
                </a:solidFill>
              </a:rPr>
              <a:t>This identification is persistent, occasionally for life.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206490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Risk 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16832"/>
            <a:ext cx="8534400" cy="309634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</a:rPr>
              <a:t>Inappropriate  Identification can yield inappropriate sexual behavior</a:t>
            </a:r>
            <a:r>
              <a:rPr lang="en-US" sz="4000" b="1" dirty="0"/>
              <a:t>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600" dirty="0"/>
              <a:t>Attempts to copulate with the identification species </a:t>
            </a:r>
            <a:r>
              <a:rPr lang="en-US" sz="3600" i="1" dirty="0"/>
              <a:t>(despite activation by pheromones of one's own species),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36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600" dirty="0"/>
              <a:t>No behavior oriented towards own species or only awkward attempts with a sexual partner of the same species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000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</a:rPr>
              <a:t>Social preference </a:t>
            </a:r>
            <a:r>
              <a:rPr lang="en-US" sz="4000" b="1" dirty="0"/>
              <a:t>for the identification species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4000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</a:rPr>
              <a:t>Rejection </a:t>
            </a:r>
            <a:r>
              <a:rPr lang="en-US" sz="4000" b="1" dirty="0"/>
              <a:t>(flight or fight) of one's own species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054004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BUT: Not an all or none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37010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/>
              <a:t>The relative absence of other dogs between 3 and 12 ± 5 weeks leads to relative, total or no handicaps depending on circumstances: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36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600" dirty="0"/>
              <a:t>Possible recovery of the dog's species identity at 9 weeks when it plays with other puppies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3600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600" dirty="0"/>
              <a:t>Depends on quality of interactions both early and later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3600" dirty="0"/>
          </a:p>
          <a:p>
            <a:pPr marL="628650" indent="-571500"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C00000"/>
                </a:solidFill>
              </a:rPr>
              <a:t>Worst result</a:t>
            </a:r>
            <a:r>
              <a:rPr lang="en-US" sz="4000" dirty="0"/>
              <a:t>: </a:t>
            </a:r>
            <a:r>
              <a:rPr lang="en-US" sz="4000" b="1" dirty="0"/>
              <a:t>Attachment to an alternative identification species and disinterest or aggression towards canines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59266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Socialization period.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1"/>
            <a:ext cx="8610600" cy="3861791"/>
          </a:xfrm>
        </p:spPr>
        <p:txBody>
          <a:bodyPr>
            <a:normAutofit fontScale="92500"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 puppy is not “programmed” to interact socially with another species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Over 12,000 years of domestication: Special bond with humans possible</a:t>
            </a:r>
          </a:p>
          <a:p>
            <a:pPr lvl="1"/>
            <a:r>
              <a:rPr lang="en-US" sz="2400" dirty="0"/>
              <a:t>But, Puppy must learn to identify its own species</a:t>
            </a:r>
          </a:p>
          <a:p>
            <a:pPr lvl="2"/>
            <a:r>
              <a:rPr lang="en-US" dirty="0"/>
              <a:t>This can serve to foster socialization with other species </a:t>
            </a:r>
          </a:p>
          <a:p>
            <a:pPr lvl="2"/>
            <a:endParaRPr lang="en-US" dirty="0"/>
          </a:p>
          <a:p>
            <a:r>
              <a:rPr lang="en-US" dirty="0"/>
              <a:t>Called domestication when it involves interaction with humans</a:t>
            </a:r>
          </a:p>
          <a:p>
            <a:endParaRPr lang="en-US" sz="24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124951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Socialization period.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1"/>
            <a:ext cx="8610600" cy="4005808"/>
          </a:xfrm>
        </p:spPr>
        <p:txBody>
          <a:bodyPr>
            <a:normAutofit/>
          </a:bodyPr>
          <a:lstStyle/>
          <a:p>
            <a:r>
              <a:rPr lang="en-US" sz="2400" dirty="0"/>
              <a:t>Puppies demonstrate an </a:t>
            </a:r>
            <a:r>
              <a:rPr lang="en-US" sz="2400" b="1" dirty="0">
                <a:solidFill>
                  <a:srgbClr val="C00000"/>
                </a:solidFill>
              </a:rPr>
              <a:t>investigation-attraction behavior </a:t>
            </a:r>
            <a:r>
              <a:rPr lang="en-US" sz="2400" dirty="0"/>
              <a:t>towards the unfamiliar very early on:</a:t>
            </a:r>
          </a:p>
          <a:p>
            <a:pPr lvl="1"/>
            <a:r>
              <a:rPr lang="en-US" sz="2400" dirty="0"/>
              <a:t>At about 3±½ weeks.</a:t>
            </a:r>
          </a:p>
          <a:p>
            <a:pPr lvl="1"/>
            <a:r>
              <a:rPr lang="en-US" sz="2400" dirty="0"/>
              <a:t>Very curious, interested in anything</a:t>
            </a:r>
          </a:p>
          <a:p>
            <a:pPr lvl="1"/>
            <a:r>
              <a:rPr lang="en-US" sz="2400" dirty="0"/>
              <a:t>Important for them to explore and be exposed to many socialization experiences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662892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Socialization period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82" y="1156855"/>
            <a:ext cx="8944036" cy="3568289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Investigative behavior DECREASES </a:t>
            </a:r>
            <a:r>
              <a:rPr lang="en-US" sz="2400" b="1" i="1" dirty="0"/>
              <a:t>in </a:t>
            </a:r>
            <a:r>
              <a:rPr lang="en-US" sz="2400" b="1" dirty="0"/>
              <a:t>an almost linear manner </a:t>
            </a:r>
            <a:r>
              <a:rPr lang="en-US" sz="2400" b="1" dirty="0">
                <a:solidFill>
                  <a:srgbClr val="C00000"/>
                </a:solidFill>
              </a:rPr>
              <a:t>after the fifth week through 9 weeks. </a:t>
            </a:r>
          </a:p>
          <a:p>
            <a:pPr lvl="1"/>
            <a:r>
              <a:rPr lang="en-US" sz="2400" dirty="0"/>
              <a:t>Remains wary for longer periods as it grows older.</a:t>
            </a:r>
          </a:p>
          <a:p>
            <a:pPr lvl="1"/>
            <a:r>
              <a:rPr lang="en-US" sz="2400" dirty="0"/>
              <a:t> At 12 weeks socialization requires </a:t>
            </a:r>
            <a:r>
              <a:rPr lang="en-US" sz="2400" b="1" i="1" dirty="0"/>
              <a:t>active manipulation </a:t>
            </a:r>
            <a:r>
              <a:rPr lang="en-US" sz="2400" dirty="0"/>
              <a:t>(e.g.,  play-fights with humans or other dogs)</a:t>
            </a:r>
          </a:p>
          <a:p>
            <a:pPr lvl="1"/>
            <a:r>
              <a:rPr lang="en-US" sz="2400" dirty="0"/>
              <a:t>After 14 weeks: if not had prior experience,  socialization extremely difficult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b="1" i="1" dirty="0">
                <a:solidFill>
                  <a:srgbClr val="C00000"/>
                </a:solidFill>
              </a:rPr>
              <a:t>Degree of fear is highly variable across breeds and lines within a breed</a:t>
            </a:r>
          </a:p>
        </p:txBody>
      </p:sp>
    </p:spTree>
    <p:extLst>
      <p:ext uri="{BB962C8B-B14F-4D97-AF65-F5344CB8AC3E}">
        <p14:creationId xmlns:p14="http://schemas.microsoft.com/office/powerpoint/2010/main" val="6275311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Socialization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8382000" cy="338437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Interspecies socialization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dirty="0"/>
              <a:t>Different from within-species attachment</a:t>
            </a:r>
          </a:p>
          <a:p>
            <a:pPr lvl="1"/>
            <a:r>
              <a:rPr lang="en-US" dirty="0"/>
              <a:t>Often easily acquired </a:t>
            </a:r>
          </a:p>
          <a:p>
            <a:pPr lvl="1"/>
            <a:r>
              <a:rPr lang="en-US" dirty="0"/>
              <a:t>But requires permanent reinforcement to avoid de-socialization; </a:t>
            </a:r>
          </a:p>
          <a:p>
            <a:endParaRPr lang="en-US" dirty="0"/>
          </a:p>
          <a:p>
            <a:r>
              <a:rPr lang="en-US" dirty="0"/>
              <a:t>It is </a:t>
            </a:r>
            <a:r>
              <a:rPr lang="en-US" dirty="0">
                <a:solidFill>
                  <a:srgbClr val="C00000"/>
                </a:solidFill>
              </a:rPr>
              <a:t>not generalized to all individuals of the other species </a:t>
            </a:r>
            <a:r>
              <a:rPr lang="en-US" dirty="0"/>
              <a:t>but remains relatively limited to a particular individual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153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Socialization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3874368"/>
          </a:xfrm>
        </p:spPr>
        <p:txBody>
          <a:bodyPr>
            <a:normAutofit fontScale="92500" lnSpcReduction="20000"/>
          </a:bodyPr>
          <a:lstStyle/>
          <a:p>
            <a:pPr lvl="1"/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Infra-species type of socialization</a:t>
            </a:r>
          </a:p>
          <a:p>
            <a:pPr lvl="1"/>
            <a:r>
              <a:rPr lang="en-US" dirty="0"/>
              <a:t>Become socialized to a man, woman, child, beard or no beard, apron or no apron, etc.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Capacity to generalize varies across species; dogs tend to be very good if experienced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Who and what the pup experiences will set the tone for its socialization for the rest of its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439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Socialization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4784"/>
            <a:ext cx="8382000" cy="33843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threshold of necessary socialization </a:t>
            </a:r>
            <a:r>
              <a:rPr lang="en-US" dirty="0"/>
              <a:t>(number of interactions) </a:t>
            </a:r>
            <a:r>
              <a:rPr lang="en-US" dirty="0">
                <a:solidFill>
                  <a:srgbClr val="C00000"/>
                </a:solidFill>
              </a:rPr>
              <a:t>is variable</a:t>
            </a:r>
            <a:r>
              <a:rPr lang="en-US" dirty="0"/>
              <a:t>: </a:t>
            </a:r>
          </a:p>
          <a:p>
            <a:endParaRPr lang="en-US" dirty="0"/>
          </a:p>
          <a:p>
            <a:r>
              <a:rPr lang="en-US" dirty="0"/>
              <a:t>Depends on factors that are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Internal</a:t>
            </a:r>
            <a:r>
              <a:rPr lang="en-US" dirty="0"/>
              <a:t> (breed, individual)  AND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External</a:t>
            </a:r>
            <a:r>
              <a:rPr lang="en-US" dirty="0"/>
              <a:t> (mother's fearful behavior, quality of the surroundings, etc.).</a:t>
            </a:r>
          </a:p>
        </p:txBody>
      </p:sp>
    </p:spTree>
    <p:extLst>
      <p:ext uri="{BB962C8B-B14F-4D97-AF65-F5344CB8AC3E}">
        <p14:creationId xmlns:p14="http://schemas.microsoft.com/office/powerpoint/2010/main" val="24804518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Socialization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686" y="1484784"/>
            <a:ext cx="8229600" cy="40324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Domestication </a:t>
            </a:r>
            <a:r>
              <a:rPr lang="en-US" b="1" dirty="0">
                <a:solidFill>
                  <a:srgbClr val="C00000"/>
                </a:solidFill>
              </a:rPr>
              <a:t>depends on the presence of humans between 3 and 12 ± 2 weeks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 the surroundings in which a puppy develops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This socialization </a:t>
            </a:r>
            <a:r>
              <a:rPr lang="en-US" b="1" i="1" dirty="0">
                <a:solidFill>
                  <a:srgbClr val="C00000"/>
                </a:solidFill>
              </a:rPr>
              <a:t>must be continued </a:t>
            </a:r>
            <a:r>
              <a:rPr lang="en-US" dirty="0"/>
              <a:t>throughout the animal's life.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lack of human contact between 3 and 12 ± 2 weeks </a:t>
            </a:r>
            <a:r>
              <a:rPr lang="en-US" b="1" i="1" dirty="0">
                <a:solidFill>
                  <a:srgbClr val="C00000"/>
                </a:solidFill>
              </a:rPr>
              <a:t>fosters the development of fear/wariness of humans.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relative absence of human contact leads to relative handicaps, such as fear/wariness/phobia towards a type of human (children, men,...).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01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576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Ontogeny of social behavior in </a:t>
            </a:r>
            <a:r>
              <a:rPr lang="en-US" sz="3600" b="1" dirty="0" err="1">
                <a:solidFill>
                  <a:srgbClr val="C00000"/>
                </a:solidFill>
              </a:rPr>
              <a:t>Canids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10445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Domestication results in both </a:t>
            </a:r>
            <a:r>
              <a:rPr lang="en-US" b="1" dirty="0">
                <a:solidFill>
                  <a:srgbClr val="C00000"/>
                </a:solidFill>
              </a:rPr>
              <a:t>physical</a:t>
            </a:r>
            <a:r>
              <a:rPr lang="en-US" dirty="0"/>
              <a:t> and </a:t>
            </a:r>
            <a:r>
              <a:rPr lang="en-US" b="1" dirty="0">
                <a:solidFill>
                  <a:srgbClr val="C00000"/>
                </a:solidFill>
              </a:rPr>
              <a:t>behavioral </a:t>
            </a:r>
            <a:r>
              <a:rPr lang="en-US" dirty="0"/>
              <a:t>changes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Physical changes </a:t>
            </a:r>
            <a:r>
              <a:rPr lang="en-US" b="1" dirty="0"/>
              <a:t>include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Larger size variation: dwarf and giant</a:t>
            </a:r>
          </a:p>
          <a:p>
            <a:pPr lvl="1"/>
            <a:r>
              <a:rPr lang="en-US" dirty="0"/>
              <a:t>Piebald coat color</a:t>
            </a:r>
          </a:p>
          <a:p>
            <a:pPr lvl="1"/>
            <a:r>
              <a:rPr lang="en-US" dirty="0"/>
              <a:t>Reproductive cycle changes</a:t>
            </a:r>
          </a:p>
          <a:p>
            <a:pPr lvl="1"/>
            <a:r>
              <a:rPr lang="en-US" dirty="0"/>
              <a:t>Changes in hair, shortened tails, floppy ears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Social changes</a:t>
            </a:r>
            <a:r>
              <a:rPr lang="en-US" dirty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en-US" dirty="0"/>
              <a:t>Lack of development of fear to humans</a:t>
            </a:r>
          </a:p>
          <a:p>
            <a:pPr lvl="1"/>
            <a:r>
              <a:rPr lang="en-US" dirty="0"/>
              <a:t>Exhibiting play behavior in adulthood</a:t>
            </a:r>
          </a:p>
          <a:p>
            <a:pPr lvl="1"/>
            <a:r>
              <a:rPr lang="en-US" dirty="0"/>
              <a:t>Prolonged juvenile period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84" y="1999271"/>
            <a:ext cx="1772056" cy="130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664" y="2912896"/>
            <a:ext cx="1707907" cy="128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991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Advantages of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Socialization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524"/>
            <a:ext cx="8229600" cy="319695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The interactive presence of different types of humans between 3 and 12 ± 2 weeks </a:t>
            </a:r>
            <a:r>
              <a:rPr lang="en-US" b="1" dirty="0">
                <a:solidFill>
                  <a:srgbClr val="C00000"/>
                </a:solidFill>
              </a:rPr>
              <a:t>facilitates a puppy's generalized socialization to humans.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The interactive presence of other animals leads to interspecific socialization and attachment, and it </a:t>
            </a:r>
            <a:r>
              <a:rPr lang="en-US" b="1" i="1" dirty="0">
                <a:solidFill>
                  <a:srgbClr val="C00000"/>
                </a:solidFill>
              </a:rPr>
              <a:t>counters predatory behavior</a:t>
            </a:r>
          </a:p>
        </p:txBody>
      </p:sp>
    </p:spTree>
    <p:extLst>
      <p:ext uri="{BB962C8B-B14F-4D97-AF65-F5344CB8AC3E}">
        <p14:creationId xmlns:p14="http://schemas.microsoft.com/office/powerpoint/2010/main" val="24887816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B5C86-1CB6-47CB-96A5-AB264000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Fearfulness: 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0AB4E-D684-43E7-8444-835C3FE03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856" y="1445709"/>
            <a:ext cx="8496944" cy="2952328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Fear</a:t>
            </a:r>
            <a:r>
              <a:rPr lang="en-US" b="1" i="1" dirty="0"/>
              <a:t> = situational; 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Fearfulness</a:t>
            </a:r>
            <a:r>
              <a:rPr lang="en-US" b="1" i="1" dirty="0"/>
              <a:t>= temperament trait</a:t>
            </a:r>
          </a:p>
          <a:p>
            <a:endParaRPr lang="en-US" dirty="0"/>
          </a:p>
          <a:p>
            <a:r>
              <a:rPr lang="en-US" dirty="0"/>
              <a:t>Can further divide into social vs. nonsocial fearfulness and dog vs. human fearfulness</a:t>
            </a:r>
          </a:p>
          <a:p>
            <a:endParaRPr lang="en-US" sz="1200" dirty="0"/>
          </a:p>
          <a:p>
            <a:r>
              <a:rPr lang="en-US" dirty="0"/>
              <a:t>Examined data from almost 6000 dogs</a:t>
            </a:r>
          </a:p>
          <a:p>
            <a:pPr lvl="1"/>
            <a:r>
              <a:rPr lang="en-US" sz="2000" dirty="0"/>
              <a:t>Age, sex, breed, neuter status</a:t>
            </a:r>
          </a:p>
          <a:p>
            <a:pPr lvl="1"/>
            <a:r>
              <a:rPr lang="en-US" sz="2000" dirty="0"/>
              <a:t>Socialization experiences</a:t>
            </a:r>
          </a:p>
          <a:p>
            <a:pPr lvl="1"/>
            <a:r>
              <a:rPr lang="en-US" sz="2000" dirty="0"/>
              <a:t>Urban vs. rural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183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8E819-E072-4C60-B16C-4D3A33B3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Findings: Fearfulness of Dogs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4E61B-933D-4CE2-83C1-76580E683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8999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Less socialization = more fearfulness of dogs</a:t>
            </a:r>
          </a:p>
          <a:p>
            <a:endParaRPr lang="en-US" sz="2400" dirty="0"/>
          </a:p>
          <a:p>
            <a:pPr lvl="1"/>
            <a:r>
              <a:rPr lang="en-US" sz="2000" dirty="0"/>
              <a:t>Small dogs more fearful (Chihuahua most fearful; terriers the least)</a:t>
            </a:r>
          </a:p>
          <a:p>
            <a:endParaRPr lang="en-US" sz="2400" dirty="0"/>
          </a:p>
          <a:p>
            <a:pPr lvl="1"/>
            <a:r>
              <a:rPr lang="en-US" sz="2000" dirty="0"/>
              <a:t>Dogs ages 2 to 6 most fearful; decreases after that</a:t>
            </a:r>
          </a:p>
          <a:p>
            <a:endParaRPr lang="en-US" sz="2400" dirty="0"/>
          </a:p>
          <a:p>
            <a:pPr lvl="1"/>
            <a:r>
              <a:rPr lang="en-US" sz="2000" dirty="0"/>
              <a:t>Neutered = more fearful of other dogs</a:t>
            </a:r>
          </a:p>
          <a:p>
            <a:endParaRPr lang="en-US" sz="2400" dirty="0"/>
          </a:p>
          <a:p>
            <a:r>
              <a:rPr lang="en-US" sz="2400" dirty="0"/>
              <a:t>Less exercise, urban environment, little training = more fearfulness</a:t>
            </a:r>
          </a:p>
        </p:txBody>
      </p:sp>
    </p:spTree>
    <p:extLst>
      <p:ext uri="{BB962C8B-B14F-4D97-AF65-F5344CB8AC3E}">
        <p14:creationId xmlns:p14="http://schemas.microsoft.com/office/powerpoint/2010/main" val="268925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8E819-E072-4C60-B16C-4D3A33B3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Findings: Fearfulness of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4E61B-933D-4CE2-83C1-76580E683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7638"/>
            <a:ext cx="8229600" cy="4525963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Females</a:t>
            </a:r>
            <a:r>
              <a:rPr lang="en-US" sz="2400" dirty="0"/>
              <a:t> more fearful of strangers</a:t>
            </a:r>
          </a:p>
          <a:p>
            <a:endParaRPr lang="en-US" sz="1600" dirty="0"/>
          </a:p>
          <a:p>
            <a:r>
              <a:rPr lang="en-US" sz="2400" dirty="0"/>
              <a:t>Dogs living in </a:t>
            </a:r>
            <a:r>
              <a:rPr lang="en-US" sz="2400" dirty="0">
                <a:solidFill>
                  <a:srgbClr val="C00000"/>
                </a:solidFill>
              </a:rPr>
              <a:t>small families </a:t>
            </a:r>
            <a:r>
              <a:rPr lang="en-US" sz="2400" dirty="0"/>
              <a:t>more fearful</a:t>
            </a:r>
          </a:p>
          <a:p>
            <a:endParaRPr lang="en-US" sz="1600" dirty="0"/>
          </a:p>
          <a:p>
            <a:r>
              <a:rPr lang="en-US" sz="2400" dirty="0">
                <a:solidFill>
                  <a:srgbClr val="C00000"/>
                </a:solidFill>
              </a:rPr>
              <a:t>Level of socialization </a:t>
            </a:r>
            <a:r>
              <a:rPr lang="en-US" sz="2400" dirty="0"/>
              <a:t>between 3-14 weeks determined fearfulness</a:t>
            </a:r>
          </a:p>
          <a:p>
            <a:endParaRPr lang="en-US" sz="1600" dirty="0"/>
          </a:p>
          <a:p>
            <a:r>
              <a:rPr lang="en-US" sz="2400" dirty="0">
                <a:solidFill>
                  <a:srgbClr val="C00000"/>
                </a:solidFill>
              </a:rPr>
              <a:t>Later weaning</a:t>
            </a:r>
            <a:r>
              <a:rPr lang="en-US" sz="2400" dirty="0"/>
              <a:t>: fewer social interactions: Later adoption, less socialization, poorer social behavior</a:t>
            </a:r>
          </a:p>
        </p:txBody>
      </p:sp>
    </p:spTree>
    <p:extLst>
      <p:ext uri="{BB962C8B-B14F-4D97-AF65-F5344CB8AC3E}">
        <p14:creationId xmlns:p14="http://schemas.microsoft.com/office/powerpoint/2010/main" val="35380660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966C-5D46-4169-A18D-C96059E3E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Overall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96129-00B9-4EEF-B2B0-837E66A50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9"/>
            <a:ext cx="8496944" cy="3816423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Urban environments = greater fearfulness</a:t>
            </a:r>
          </a:p>
          <a:p>
            <a:pPr lvl="1"/>
            <a:r>
              <a:rPr lang="en-US" sz="2200" dirty="0"/>
              <a:t>Possibly more stressful</a:t>
            </a:r>
          </a:p>
          <a:p>
            <a:pPr lvl="1"/>
            <a:r>
              <a:rPr lang="en-US" sz="2200" dirty="0"/>
              <a:t>More noise, strangers, etc.</a:t>
            </a:r>
          </a:p>
          <a:p>
            <a:endParaRPr lang="en-US" sz="2200" b="1" dirty="0">
              <a:solidFill>
                <a:srgbClr val="C00000"/>
              </a:solidFill>
            </a:endParaRPr>
          </a:p>
          <a:p>
            <a:r>
              <a:rPr lang="en-US" sz="2200" b="1" dirty="0">
                <a:solidFill>
                  <a:srgbClr val="C00000"/>
                </a:solidFill>
              </a:rPr>
              <a:t>More activity and training = less fearfulness</a:t>
            </a:r>
          </a:p>
          <a:p>
            <a:endParaRPr lang="en-US" sz="2200" dirty="0"/>
          </a:p>
          <a:p>
            <a:r>
              <a:rPr lang="en-US" sz="2200" dirty="0"/>
              <a:t>Neutering did increase probability of fearfulness, females more fearful</a:t>
            </a:r>
          </a:p>
          <a:p>
            <a:endParaRPr lang="en-US" sz="2200" dirty="0"/>
          </a:p>
          <a:p>
            <a:r>
              <a:rPr lang="en-US" sz="2200" dirty="0"/>
              <a:t>Breed, age and size differences</a:t>
            </a:r>
          </a:p>
          <a:p>
            <a:endParaRPr lang="en-US" sz="2200" b="1" dirty="0">
              <a:solidFill>
                <a:srgbClr val="C00000"/>
              </a:solidFill>
            </a:endParaRPr>
          </a:p>
          <a:p>
            <a:r>
              <a:rPr lang="en-US" sz="2600" b="1" dirty="0">
                <a:solidFill>
                  <a:srgbClr val="C00000"/>
                </a:solidFill>
              </a:rPr>
              <a:t>Puppy socialization most important! Weighted as most important factor!!!!!!!</a:t>
            </a:r>
          </a:p>
        </p:txBody>
      </p:sp>
    </p:spTree>
    <p:extLst>
      <p:ext uri="{BB962C8B-B14F-4D97-AF65-F5344CB8AC3E}">
        <p14:creationId xmlns:p14="http://schemas.microsoft.com/office/powerpoint/2010/main" val="34694018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Bottom Line: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38164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Just like human children</a:t>
            </a:r>
            <a:r>
              <a:rPr lang="en-US" b="1" dirty="0"/>
              <a:t>, </a:t>
            </a:r>
            <a:r>
              <a:rPr lang="en-US" b="1" i="1" dirty="0">
                <a:solidFill>
                  <a:srgbClr val="C00000"/>
                </a:solidFill>
              </a:rPr>
              <a:t>puppies must be exposed to a wide variety of stimuli during their critical developmental phases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Otherwise normal development doesn’t occur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Poor socialization =reason why many dogs have social issues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Rescue kennels show consequences of inappropriate socialization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C00000"/>
                </a:solidFill>
              </a:rPr>
              <a:t>Supports Dual-hypothesis Model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Need innate characteristics acquired through selection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Need experience to cement these characteristics.</a:t>
            </a:r>
          </a:p>
        </p:txBody>
      </p:sp>
    </p:spTree>
    <p:extLst>
      <p:ext uri="{BB962C8B-B14F-4D97-AF65-F5344CB8AC3E}">
        <p14:creationId xmlns:p14="http://schemas.microsoft.com/office/powerpoint/2010/main" val="1684581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42913"/>
            <a:ext cx="8763000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24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76" y="116632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Ontogeny of Social Behavior in </a:t>
            </a:r>
            <a:r>
              <a:rPr lang="en-US" sz="3600" b="1" dirty="0" err="1">
                <a:solidFill>
                  <a:srgbClr val="C00000"/>
                </a:solidFill>
              </a:rPr>
              <a:t>Canids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59632"/>
            <a:ext cx="8363272" cy="375354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Most important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b="1" i="1" dirty="0" err="1">
                <a:solidFill>
                  <a:srgbClr val="C00000"/>
                </a:solidFill>
              </a:rPr>
              <a:t>Paedomorphosis</a:t>
            </a:r>
            <a:endParaRPr lang="en-US" b="1" i="1" dirty="0">
              <a:solidFill>
                <a:srgbClr val="C00000"/>
              </a:solidFill>
            </a:endParaRPr>
          </a:p>
          <a:p>
            <a:pPr lvl="1"/>
            <a:r>
              <a:rPr lang="en-US" i="1" dirty="0"/>
              <a:t>Retention of juvenile traits into adulthood</a:t>
            </a:r>
          </a:p>
          <a:p>
            <a:pPr lvl="1"/>
            <a:endParaRPr lang="en-US" i="1" dirty="0"/>
          </a:p>
          <a:p>
            <a:pPr lvl="1"/>
            <a:r>
              <a:rPr lang="en-US" dirty="0"/>
              <a:t>Physical characteristics are retained: still look like babies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Behavior characteristics are retained: ACT like babies!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3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76" y="116632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Ontogeny of Social Behavior in </a:t>
            </a:r>
            <a:r>
              <a:rPr lang="en-US" sz="3600" b="1" dirty="0" err="1">
                <a:solidFill>
                  <a:srgbClr val="C00000"/>
                </a:solidFill>
              </a:rPr>
              <a:t>Canids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59632"/>
            <a:ext cx="8363272" cy="375354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Important physical and behavioral changes:</a:t>
            </a:r>
          </a:p>
          <a:p>
            <a:pPr lvl="1"/>
            <a:r>
              <a:rPr lang="en-US" b="1" dirty="0"/>
              <a:t>Changes in head</a:t>
            </a:r>
            <a:r>
              <a:rPr lang="en-US" dirty="0"/>
              <a:t>: muzzle, ears, coat, eyes, tail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More juvenile signaling behavior in place of adult aggression/antagonistic signaling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Extended  play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Reduced need for adult-type signaling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81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7505"/>
            <a:ext cx="8229600" cy="45719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Physical and Behavioral differences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200" dirty="0"/>
              <a:t>Sharpness of features</a:t>
            </a:r>
          </a:p>
          <a:p>
            <a:r>
              <a:rPr lang="en-US" sz="2200" dirty="0"/>
              <a:t>Pointy ears, eyes, snout</a:t>
            </a:r>
          </a:p>
          <a:p>
            <a:r>
              <a:rPr lang="en-US" sz="2200" dirty="0"/>
              <a:t>Intense eyes</a:t>
            </a:r>
          </a:p>
          <a:p>
            <a:r>
              <a:rPr lang="en-US" sz="11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https://www.youtube.com/watch?v=1QqsSw5BDA8&amp;feature=related</a:t>
            </a:r>
            <a:endParaRPr lang="en-US" sz="1100" dirty="0">
              <a:solidFill>
                <a:srgbClr val="C00000"/>
              </a:solidFill>
            </a:endParaRPr>
          </a:p>
          <a:p>
            <a:endParaRPr lang="en-US" sz="11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600" dirty="0"/>
              <a:t>Roundness of features</a:t>
            </a:r>
          </a:p>
          <a:p>
            <a:r>
              <a:rPr lang="en-US" sz="2600" dirty="0"/>
              <a:t>Rounded eyes, floppy ears, “smiling”</a:t>
            </a:r>
          </a:p>
          <a:p>
            <a:r>
              <a:rPr lang="en-US" sz="2600" dirty="0"/>
              <a:t>Softened eyes</a:t>
            </a:r>
          </a:p>
          <a:p>
            <a:r>
              <a:rPr lang="en-US" sz="1100" u="sng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http://www.youtube.com/watch?v=B4Z9dUkbq1g&amp;feature=related</a:t>
            </a:r>
            <a:endParaRPr lang="en-US" sz="11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401653"/>
            <a:ext cx="2357264" cy="188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01654"/>
            <a:ext cx="2676631" cy="200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7188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3760</Words>
  <Application>Microsoft Office PowerPoint</Application>
  <PresentationFormat>On-screen Show (4:3)</PresentationFormat>
  <Paragraphs>566</Paragraphs>
  <Slides>66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Arial</vt:lpstr>
      <vt:lpstr>Calibri</vt:lpstr>
      <vt:lpstr>Diseño predeterminado</vt:lpstr>
      <vt:lpstr>Canine Development</vt:lpstr>
      <vt:lpstr>Why is dog development important?</vt:lpstr>
      <vt:lpstr>Domestication of Dogs</vt:lpstr>
      <vt:lpstr>Domestication of Dogs</vt:lpstr>
      <vt:lpstr>Domestication of Dogs</vt:lpstr>
      <vt:lpstr>Ontogeny of social behavior in Canids</vt:lpstr>
      <vt:lpstr>Ontogeny of Social Behavior in Canids</vt:lpstr>
      <vt:lpstr>Ontogeny of Social Behavior in Canids</vt:lpstr>
      <vt:lpstr>Physical and Behavioral differences </vt:lpstr>
      <vt:lpstr>Paedomorphosis alters developmenta period!</vt:lpstr>
      <vt:lpstr>Paedomorphosis alters developmental period!</vt:lpstr>
      <vt:lpstr>Farm Fox experiment</vt:lpstr>
      <vt:lpstr>Farm Fox experiment</vt:lpstr>
      <vt:lpstr>Farm Fox experiment</vt:lpstr>
      <vt:lpstr>PowerPoint Presentation</vt:lpstr>
      <vt:lpstr>Two Hypotheses attempt to explain Paedmorphosis in Dogs</vt:lpstr>
      <vt:lpstr>Domestication Hypothesis  (see Hare,  Alexandra , Kaminski, Brauer, Call &amp;  Tomasello, 2010):</vt:lpstr>
      <vt:lpstr>Domestication hypothesis  (see Hare,  Alexandra , Kaminski, Brauer, Call &amp;  Tomasello, 2010):</vt:lpstr>
      <vt:lpstr>Problems with  Domestication Hypothesis</vt:lpstr>
      <vt:lpstr>Note important differences:</vt:lpstr>
      <vt:lpstr>Proximity to humans = important factor</vt:lpstr>
      <vt:lpstr>Conditioning/Learning Experiences:</vt:lpstr>
      <vt:lpstr>Conditioning/Learning Experiences:</vt:lpstr>
      <vt:lpstr>Further Arguments against  Domestication hypothesis</vt:lpstr>
      <vt:lpstr>Further Arguments against  Domestication hypothesis</vt:lpstr>
      <vt:lpstr>Two stage hypothesis</vt:lpstr>
      <vt:lpstr>Two stage hypothesis</vt:lpstr>
      <vt:lpstr>Predictions of  Two-Stage theory</vt:lpstr>
      <vt:lpstr>Predictions of  Two-Stage theory</vt:lpstr>
      <vt:lpstr>Why is this important?</vt:lpstr>
      <vt:lpstr>Canine Development</vt:lpstr>
      <vt:lpstr>Neurological Development</vt:lpstr>
      <vt:lpstr>Critical neurological stages</vt:lpstr>
      <vt:lpstr>Prenatal period and NeoNatal periods</vt:lpstr>
      <vt:lpstr>Three to Seven Weeks</vt:lpstr>
      <vt:lpstr>Three to Seven Weeks</vt:lpstr>
      <vt:lpstr>8 to 16 weeks:</vt:lpstr>
      <vt:lpstr>8 to 16 weeks:</vt:lpstr>
      <vt:lpstr>8 to 16 weeks:</vt:lpstr>
      <vt:lpstr>The teen period: 17-40 weeks</vt:lpstr>
      <vt:lpstr>The teen period: 17-40 weeks</vt:lpstr>
      <vt:lpstr>40-52 weeks</vt:lpstr>
      <vt:lpstr>1 year to 3 years</vt:lpstr>
      <vt:lpstr>1 year to 3 years</vt:lpstr>
      <vt:lpstr>Sensitive periods</vt:lpstr>
      <vt:lpstr>Identification phase</vt:lpstr>
      <vt:lpstr>Identification period</vt:lpstr>
      <vt:lpstr>Identification period</vt:lpstr>
      <vt:lpstr>Identification phase</vt:lpstr>
      <vt:lpstr>Risk  Factors for Identification</vt:lpstr>
      <vt:lpstr>Risk  Factors</vt:lpstr>
      <vt:lpstr>BUT: Not an all or none</vt:lpstr>
      <vt:lpstr>Socialization period.</vt:lpstr>
      <vt:lpstr>Socialization period.</vt:lpstr>
      <vt:lpstr>Socialization period.</vt:lpstr>
      <vt:lpstr>Socialization period</vt:lpstr>
      <vt:lpstr>Socialization period</vt:lpstr>
      <vt:lpstr>Socialization period</vt:lpstr>
      <vt:lpstr>Socialization Risk Factors</vt:lpstr>
      <vt:lpstr>Advantages of  Socialization Period</vt:lpstr>
      <vt:lpstr>Fearfulness:  </vt:lpstr>
      <vt:lpstr>Findings: Fearfulness of Dogs</vt:lpstr>
      <vt:lpstr>Findings: Fearfulness of People</vt:lpstr>
      <vt:lpstr>Overall Findings</vt:lpstr>
      <vt:lpstr>Bottom Line: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Valeri Farmer-Dougan</cp:lastModifiedBy>
  <cp:revision>277</cp:revision>
  <dcterms:created xsi:type="dcterms:W3CDTF">2010-05-23T14:28:12Z</dcterms:created>
  <dcterms:modified xsi:type="dcterms:W3CDTF">2022-10-16T03:48:39Z</dcterms:modified>
</cp:coreProperties>
</file>